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
  </p:sldMasterIdLst>
  <p:notesMasterIdLst>
    <p:notesMasterId r:id="rId141"/>
  </p:notesMasterIdLst>
  <p:handoutMasterIdLst>
    <p:handoutMasterId r:id="rId142"/>
  </p:handoutMasterIdLst>
  <p:sldIdLst>
    <p:sldId id="257" r:id="rId2"/>
    <p:sldId id="259" r:id="rId3"/>
    <p:sldId id="489" r:id="rId4"/>
    <p:sldId id="460" r:id="rId5"/>
    <p:sldId id="461" r:id="rId6"/>
    <p:sldId id="462" r:id="rId7"/>
    <p:sldId id="463" r:id="rId8"/>
    <p:sldId id="464" r:id="rId9"/>
    <p:sldId id="465" r:id="rId10"/>
    <p:sldId id="466" r:id="rId11"/>
    <p:sldId id="467" r:id="rId12"/>
    <p:sldId id="469" r:id="rId13"/>
    <p:sldId id="471" r:id="rId14"/>
    <p:sldId id="472" r:id="rId15"/>
    <p:sldId id="473" r:id="rId16"/>
    <p:sldId id="286" r:id="rId17"/>
    <p:sldId id="270" r:id="rId18"/>
    <p:sldId id="266" r:id="rId19"/>
    <p:sldId id="262" r:id="rId20"/>
    <p:sldId id="306" r:id="rId21"/>
    <p:sldId id="287" r:id="rId22"/>
    <p:sldId id="273" r:id="rId23"/>
    <p:sldId id="274" r:id="rId24"/>
    <p:sldId id="275" r:id="rId25"/>
    <p:sldId id="290" r:id="rId26"/>
    <p:sldId id="297" r:id="rId27"/>
    <p:sldId id="292" r:id="rId28"/>
    <p:sldId id="422" r:id="rId29"/>
    <p:sldId id="293" r:id="rId30"/>
    <p:sldId id="295" r:id="rId31"/>
    <p:sldId id="294" r:id="rId32"/>
    <p:sldId id="307" r:id="rId33"/>
    <p:sldId id="309" r:id="rId34"/>
    <p:sldId id="310" r:id="rId35"/>
    <p:sldId id="296" r:id="rId36"/>
    <p:sldId id="288" r:id="rId37"/>
    <p:sldId id="304" r:id="rId38"/>
    <p:sldId id="289" r:id="rId39"/>
    <p:sldId id="476" r:id="rId40"/>
    <p:sldId id="300" r:id="rId41"/>
    <p:sldId id="302" r:id="rId42"/>
    <p:sldId id="483" r:id="rId43"/>
    <p:sldId id="482" r:id="rId44"/>
    <p:sldId id="481" r:id="rId45"/>
    <p:sldId id="312" r:id="rId46"/>
    <p:sldId id="311" r:id="rId47"/>
    <p:sldId id="324" r:id="rId48"/>
    <p:sldId id="315" r:id="rId49"/>
    <p:sldId id="316" r:id="rId50"/>
    <p:sldId id="317" r:id="rId51"/>
    <p:sldId id="440" r:id="rId52"/>
    <p:sldId id="313" r:id="rId53"/>
    <p:sldId id="332" r:id="rId54"/>
    <p:sldId id="339" r:id="rId55"/>
    <p:sldId id="322" r:id="rId56"/>
    <p:sldId id="325" r:id="rId57"/>
    <p:sldId id="435" r:id="rId58"/>
    <p:sldId id="437" r:id="rId59"/>
    <p:sldId id="436" r:id="rId60"/>
    <p:sldId id="438" r:id="rId61"/>
    <p:sldId id="279" r:id="rId62"/>
    <p:sldId id="360" r:id="rId63"/>
    <p:sldId id="362" r:id="rId64"/>
    <p:sldId id="364" r:id="rId65"/>
    <p:sldId id="326" r:id="rId66"/>
    <p:sldId id="328" r:id="rId67"/>
    <p:sldId id="333" r:id="rId68"/>
    <p:sldId id="340" r:id="rId69"/>
    <p:sldId id="342" r:id="rId70"/>
    <p:sldId id="343" r:id="rId71"/>
    <p:sldId id="344" r:id="rId72"/>
    <p:sldId id="445" r:id="rId73"/>
    <p:sldId id="345" r:id="rId74"/>
    <p:sldId id="349" r:id="rId75"/>
    <p:sldId id="443" r:id="rId76"/>
    <p:sldId id="444" r:id="rId77"/>
    <p:sldId id="351" r:id="rId78"/>
    <p:sldId id="350" r:id="rId79"/>
    <p:sldId id="354" r:id="rId80"/>
    <p:sldId id="353" r:id="rId81"/>
    <p:sldId id="347" r:id="rId82"/>
    <p:sldId id="346" r:id="rId83"/>
    <p:sldId id="370" r:id="rId84"/>
    <p:sldId id="446" r:id="rId85"/>
    <p:sldId id="369" r:id="rId86"/>
    <p:sldId id="373" r:id="rId87"/>
    <p:sldId id="447" r:id="rId88"/>
    <p:sldId id="448" r:id="rId89"/>
    <p:sldId id="449" r:id="rId90"/>
    <p:sldId id="450" r:id="rId91"/>
    <p:sldId id="451" r:id="rId92"/>
    <p:sldId id="484" r:id="rId93"/>
    <p:sldId id="374" r:id="rId94"/>
    <p:sldId id="377" r:id="rId95"/>
    <p:sldId id="378" r:id="rId96"/>
    <p:sldId id="379" r:id="rId97"/>
    <p:sldId id="380" r:id="rId98"/>
    <p:sldId id="485" r:id="rId99"/>
    <p:sldId id="486" r:id="rId100"/>
    <p:sldId id="487" r:id="rId101"/>
    <p:sldId id="488" r:id="rId102"/>
    <p:sldId id="327" r:id="rId103"/>
    <p:sldId id="387" r:id="rId104"/>
    <p:sldId id="396" r:id="rId105"/>
    <p:sldId id="397" r:id="rId106"/>
    <p:sldId id="480" r:id="rId107"/>
    <p:sldId id="385" r:id="rId108"/>
    <p:sldId id="389" r:id="rId109"/>
    <p:sldId id="441" r:id="rId110"/>
    <p:sldId id="386" r:id="rId111"/>
    <p:sldId id="423" r:id="rId112"/>
    <p:sldId id="479" r:id="rId113"/>
    <p:sldId id="305" r:id="rId114"/>
    <p:sldId id="268" r:id="rId115"/>
    <p:sldId id="452" r:id="rId116"/>
    <p:sldId id="453" r:id="rId117"/>
    <p:sldId id="455" r:id="rId118"/>
    <p:sldId id="392" r:id="rId119"/>
    <p:sldId id="282" r:id="rId120"/>
    <p:sldId id="420" r:id="rId121"/>
    <p:sldId id="399" r:id="rId122"/>
    <p:sldId id="271" r:id="rId123"/>
    <p:sldId id="421" r:id="rId124"/>
    <p:sldId id="490" r:id="rId125"/>
    <p:sldId id="281" r:id="rId126"/>
    <p:sldId id="430" r:id="rId127"/>
    <p:sldId id="431" r:id="rId128"/>
    <p:sldId id="432" r:id="rId129"/>
    <p:sldId id="433" r:id="rId130"/>
    <p:sldId id="456" r:id="rId131"/>
    <p:sldId id="457" r:id="rId132"/>
    <p:sldId id="458" r:id="rId133"/>
    <p:sldId id="459" r:id="rId134"/>
    <p:sldId id="284" r:id="rId135"/>
    <p:sldId id="401" r:id="rId136"/>
    <p:sldId id="402" r:id="rId137"/>
    <p:sldId id="403" r:id="rId138"/>
    <p:sldId id="404" r:id="rId139"/>
    <p:sldId id="258" r:id="rId140"/>
  </p:sldIdLst>
  <p:sldSz cx="9144000" cy="6858000" type="screen4x3"/>
  <p:notesSz cx="7099300" cy="10234613"/>
  <p:defaultTextStyle>
    <a:defPPr>
      <a:defRPr lang="en-GB"/>
    </a:defPPr>
    <a:lvl1pPr algn="l" rtl="0" fontAlgn="base">
      <a:spcBef>
        <a:spcPct val="0"/>
      </a:spcBef>
      <a:spcAft>
        <a:spcPct val="0"/>
      </a:spcAft>
      <a:defRPr kern="1200">
        <a:solidFill>
          <a:schemeClr val="tx1"/>
        </a:solidFill>
        <a:latin typeface="Verdana" pitchFamily="34" charset="0"/>
        <a:ea typeface="+mn-ea"/>
        <a:cs typeface="Arial" pitchFamily="34" charset="0"/>
      </a:defRPr>
    </a:lvl1pPr>
    <a:lvl2pPr marL="457200" algn="l" rtl="0" fontAlgn="base">
      <a:spcBef>
        <a:spcPct val="0"/>
      </a:spcBef>
      <a:spcAft>
        <a:spcPct val="0"/>
      </a:spcAft>
      <a:defRPr kern="1200">
        <a:solidFill>
          <a:schemeClr val="tx1"/>
        </a:solidFill>
        <a:latin typeface="Verdana" pitchFamily="34" charset="0"/>
        <a:ea typeface="+mn-ea"/>
        <a:cs typeface="Arial" pitchFamily="34" charset="0"/>
      </a:defRPr>
    </a:lvl2pPr>
    <a:lvl3pPr marL="914400" algn="l" rtl="0" fontAlgn="base">
      <a:spcBef>
        <a:spcPct val="0"/>
      </a:spcBef>
      <a:spcAft>
        <a:spcPct val="0"/>
      </a:spcAft>
      <a:defRPr kern="1200">
        <a:solidFill>
          <a:schemeClr val="tx1"/>
        </a:solidFill>
        <a:latin typeface="Verdana" pitchFamily="34" charset="0"/>
        <a:ea typeface="+mn-ea"/>
        <a:cs typeface="Arial" pitchFamily="34" charset="0"/>
      </a:defRPr>
    </a:lvl3pPr>
    <a:lvl4pPr marL="1371600" algn="l" rtl="0" fontAlgn="base">
      <a:spcBef>
        <a:spcPct val="0"/>
      </a:spcBef>
      <a:spcAft>
        <a:spcPct val="0"/>
      </a:spcAft>
      <a:defRPr kern="1200">
        <a:solidFill>
          <a:schemeClr val="tx1"/>
        </a:solidFill>
        <a:latin typeface="Verdana" pitchFamily="34" charset="0"/>
        <a:ea typeface="+mn-ea"/>
        <a:cs typeface="Arial" pitchFamily="34" charset="0"/>
      </a:defRPr>
    </a:lvl4pPr>
    <a:lvl5pPr marL="1828800" algn="l" rtl="0" fontAlgn="base">
      <a:spcBef>
        <a:spcPct val="0"/>
      </a:spcBef>
      <a:spcAft>
        <a:spcPct val="0"/>
      </a:spcAft>
      <a:defRPr kern="1200">
        <a:solidFill>
          <a:schemeClr val="tx1"/>
        </a:solidFill>
        <a:latin typeface="Verdana" pitchFamily="34" charset="0"/>
        <a:ea typeface="+mn-ea"/>
        <a:cs typeface="Arial" pitchFamily="34" charset="0"/>
      </a:defRPr>
    </a:lvl5pPr>
    <a:lvl6pPr marL="2286000" algn="l" defTabSz="914400" rtl="0" eaLnBrk="1" latinLnBrk="0" hangingPunct="1">
      <a:defRPr kern="1200">
        <a:solidFill>
          <a:schemeClr val="tx1"/>
        </a:solidFill>
        <a:latin typeface="Verdana" pitchFamily="34" charset="0"/>
        <a:ea typeface="+mn-ea"/>
        <a:cs typeface="Arial" pitchFamily="34" charset="0"/>
      </a:defRPr>
    </a:lvl6pPr>
    <a:lvl7pPr marL="2743200" algn="l" defTabSz="914400" rtl="0" eaLnBrk="1" latinLnBrk="0" hangingPunct="1">
      <a:defRPr kern="1200">
        <a:solidFill>
          <a:schemeClr val="tx1"/>
        </a:solidFill>
        <a:latin typeface="Verdana" pitchFamily="34" charset="0"/>
        <a:ea typeface="+mn-ea"/>
        <a:cs typeface="Arial" pitchFamily="34" charset="0"/>
      </a:defRPr>
    </a:lvl7pPr>
    <a:lvl8pPr marL="3200400" algn="l" defTabSz="914400" rtl="0" eaLnBrk="1" latinLnBrk="0" hangingPunct="1">
      <a:defRPr kern="1200">
        <a:solidFill>
          <a:schemeClr val="tx1"/>
        </a:solidFill>
        <a:latin typeface="Verdana" pitchFamily="34" charset="0"/>
        <a:ea typeface="+mn-ea"/>
        <a:cs typeface="Arial" pitchFamily="34" charset="0"/>
      </a:defRPr>
    </a:lvl8pPr>
    <a:lvl9pPr marL="3657600" algn="l" defTabSz="914400" rtl="0" eaLnBrk="1" latinLnBrk="0" hangingPunct="1">
      <a:defRPr kern="1200">
        <a:solidFill>
          <a:schemeClr val="tx1"/>
        </a:solidFill>
        <a:latin typeface="Verdana"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292929"/>
    <a:srgbClr val="FFFF66"/>
    <a:srgbClr val="FFFFFF"/>
    <a:srgbClr val="66FF66"/>
    <a:srgbClr val="333399"/>
    <a:srgbClr val="3366FF"/>
    <a:srgbClr val="EAEAEA"/>
    <a:srgbClr val="FF505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7308" autoAdjust="0"/>
    <p:restoredTop sz="91931" autoAdjust="0"/>
  </p:normalViewPr>
  <p:slideViewPr>
    <p:cSldViewPr>
      <p:cViewPr varScale="1">
        <p:scale>
          <a:sx n="80" d="100"/>
          <a:sy n="80" d="100"/>
        </p:scale>
        <p:origin x="-39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291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ern.ch\dfs\Users\j\jones\Documents\MyDocs\Grid\EGEE-3\Budget\21st%20century%20pie%20chart1_activitiesPercentag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mbarroso\Local%20Settings\Temporary%20Internet%20Files\Content.Outlook\1AW9VPP7\Book1.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mbarroso\Local%20Settings\Temporary%20Internet%20Files\Content.Outlook\1AW9VPP7\Book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1"/>
  <c:style val="34"/>
  <c:chart>
    <c:autoTitleDeleted val="1"/>
    <c:view3D>
      <c:rotX val="30"/>
      <c:rotY val="210"/>
      <c:perspective val="10"/>
    </c:view3D>
    <c:plotArea>
      <c:layout/>
      <c:pie3DChart>
        <c:varyColors val="1"/>
        <c:ser>
          <c:idx val="0"/>
          <c:order val="0"/>
          <c:tx>
            <c:strRef>
              <c:f>Assets!$B$3</c:f>
              <c:strCache>
                <c:ptCount val="1"/>
                <c:pt idx="0">
                  <c:v>PM</c:v>
                </c:pt>
              </c:strCache>
            </c:strRef>
          </c:tx>
          <c:spPr>
            <a:ln w="19050"/>
            <a:effectLst>
              <a:outerShdw blurRad="114300" dist="368300" dir="6900000" sx="101000" sy="101000" rotWithShape="0">
                <a:prstClr val="black">
                  <a:alpha val="22000"/>
                </a:prstClr>
              </a:outerShdw>
            </a:effectLst>
            <a:scene3d>
              <a:camera prst="orthographicFront"/>
              <a:lightRig rig="threePt" dir="t"/>
            </a:scene3d>
            <a:sp3d>
              <a:bevelT w="6502400" h="6502400"/>
              <a:bevelB w="6502400" h="6502400"/>
              <a:contourClr>
                <a:srgbClr val="000000"/>
              </a:contourClr>
            </a:sp3d>
          </c:spPr>
          <c:explosion val="10"/>
          <c:dLbls>
            <c:dLbl>
              <c:idx val="0"/>
              <c:layout>
                <c:manualLayout>
                  <c:x val="2.5926509186351681E-3"/>
                  <c:y val="-8.0087626841920355E-3"/>
                </c:manualLayout>
              </c:layout>
              <c:tx>
                <c:rich>
                  <a:bodyPr/>
                  <a:lstStyle/>
                  <a:p>
                    <a:r>
                      <a:rPr lang="en-US" sz="900" baseline="0" dirty="0"/>
                      <a:t>Grid operations &amp; Networking support 51%</a:t>
                    </a:r>
                  </a:p>
                </c:rich>
              </c:tx>
              <c:dLblPos val="bestFit"/>
              <c:showCatName val="1"/>
              <c:showPercent val="1"/>
            </c:dLbl>
            <c:dLbl>
              <c:idx val="1"/>
              <c:layout>
                <c:manualLayout>
                  <c:x val="-2.4691358024691464E-2"/>
                  <c:y val="-2.7989821882951692E-2"/>
                </c:manualLayout>
              </c:layout>
              <c:tx>
                <c:rich>
                  <a:bodyPr/>
                  <a:lstStyle/>
                  <a:p>
                    <a:r>
                      <a:rPr lang="en-US" sz="900" baseline="0" dirty="0" smtClean="0"/>
                      <a:t>User Community</a:t>
                    </a:r>
                    <a:r>
                      <a:rPr lang="en-US" sz="900" baseline="0" dirty="0"/>
                      <a:t/>
                    </a:r>
                    <a:br>
                      <a:rPr lang="en-US" sz="900" baseline="0" dirty="0"/>
                    </a:br>
                    <a:r>
                      <a:rPr lang="en-US" sz="900" baseline="0" dirty="0"/>
                      <a:t>support 19%</a:t>
                    </a:r>
                  </a:p>
                </c:rich>
              </c:tx>
              <c:dLblPos val="bestFit"/>
              <c:showCatName val="1"/>
              <c:showPercent val="1"/>
            </c:dLbl>
            <c:dLbl>
              <c:idx val="3"/>
              <c:layout>
                <c:manualLayout>
                  <c:x val="-2.0061728395061741E-2"/>
                  <c:y val="-5.0890585241730631E-3"/>
                </c:manualLayout>
              </c:layout>
              <c:tx>
                <c:rich>
                  <a:bodyPr/>
                  <a:lstStyle/>
                  <a:p>
                    <a:r>
                      <a:rPr lang="en-US" sz="900" baseline="0" dirty="0"/>
                      <a:t>Middleware</a:t>
                    </a:r>
                    <a:br>
                      <a:rPr lang="en-US" sz="900" baseline="0" dirty="0"/>
                    </a:br>
                    <a:r>
                      <a:rPr lang="en-US" sz="900" baseline="0" dirty="0" smtClean="0"/>
                      <a:t>eng. </a:t>
                    </a:r>
                    <a:r>
                      <a:rPr lang="en-US" sz="900" baseline="0" dirty="0"/>
                      <a:t>5%</a:t>
                    </a:r>
                  </a:p>
                </c:rich>
              </c:tx>
              <c:dLblPos val="bestFit"/>
              <c:showCatName val="1"/>
              <c:showPercent val="1"/>
            </c:dLbl>
            <c:dLbl>
              <c:idx val="4"/>
              <c:layout>
                <c:manualLayout>
                  <c:x val="-1.5432098765432185E-3"/>
                  <c:y val="5.089058524173054E-2"/>
                </c:manualLayout>
              </c:layout>
              <c:dLblPos val="inEnd"/>
              <c:showCatName val="1"/>
              <c:showPercent val="1"/>
            </c:dLbl>
            <c:dLbl>
              <c:idx val="5"/>
              <c:layout>
                <c:manualLayout>
                  <c:x val="7.2098687664042302E-2"/>
                  <c:y val="-6.5116663566660632E-3"/>
                </c:manualLayout>
              </c:layout>
              <c:tx>
                <c:rich>
                  <a:bodyPr/>
                  <a:lstStyle/>
                  <a:p>
                    <a:pPr>
                      <a:defRPr lang="en-GB" sz="900" b="1" baseline="0"/>
                    </a:pPr>
                    <a:r>
                      <a:rPr lang="en-US" dirty="0" smtClean="0"/>
                      <a:t> Management</a:t>
                    </a:r>
                    <a:r>
                      <a:rPr lang="en-US" baseline="0" dirty="0" smtClean="0"/>
                      <a:t> </a:t>
                    </a:r>
                    <a:r>
                      <a:rPr lang="en-US" dirty="0" smtClean="0"/>
                      <a:t>2</a:t>
                    </a:r>
                    <a:r>
                      <a:rPr lang="en-US" dirty="0"/>
                      <a:t>%</a:t>
                    </a:r>
                  </a:p>
                </c:rich>
              </c:tx>
              <c:numFmt formatCode="@" sourceLinked="0"/>
              <c:spPr/>
              <c:dLblPos val="bestFit"/>
              <c:showCatName val="1"/>
              <c:showPercent val="1"/>
            </c:dLbl>
            <c:dLbl>
              <c:idx val="6"/>
              <c:layout>
                <c:manualLayout>
                  <c:x val="-1.6975308641975405E-2"/>
                  <c:y val="7.124681933842239E-2"/>
                </c:manualLayout>
              </c:layout>
              <c:dLblPos val="inEnd"/>
              <c:showCatName val="1"/>
              <c:showPercent val="1"/>
            </c:dLbl>
            <c:numFmt formatCode="General" sourceLinked="0"/>
            <c:txPr>
              <a:bodyPr/>
              <a:lstStyle/>
              <a:p>
                <a:pPr>
                  <a:defRPr lang="en-GB" sz="900" b="1" baseline="0"/>
                </a:pPr>
                <a:endParaRPr lang="en-US"/>
              </a:p>
            </c:txPr>
            <c:dLblPos val="inEnd"/>
            <c:showCatName val="1"/>
            <c:showPercent val="1"/>
            <c:showLeaderLines val="1"/>
          </c:dLbls>
          <c:cat>
            <c:strRef>
              <c:f>Assets!$A$4:$A$10</c:f>
              <c:strCache>
                <c:ptCount val="7"/>
                <c:pt idx="0">
                  <c:v>Service &amp; Networking support</c:v>
                </c:pt>
                <c:pt idx="1">
                  <c:v>Application support</c:v>
                </c:pt>
                <c:pt idx="2">
                  <c:v>Training</c:v>
                </c:pt>
                <c:pt idx="3">
                  <c:v>Middleware </c:v>
                </c:pt>
                <c:pt idx="4">
                  <c:v>Integration and testing</c:v>
                </c:pt>
                <c:pt idx="5">
                  <c:v>Management</c:v>
                </c:pt>
                <c:pt idx="6">
                  <c:v>
Dissemination &amp; International Cooperation</c:v>
                </c:pt>
              </c:strCache>
            </c:strRef>
          </c:cat>
          <c:val>
            <c:numRef>
              <c:f>Assets!$B$4:$B$10</c:f>
              <c:numCache>
                <c:formatCode>General</c:formatCode>
                <c:ptCount val="7"/>
                <c:pt idx="0">
                  <c:v>4557</c:v>
                </c:pt>
                <c:pt idx="1">
                  <c:v>1763</c:v>
                </c:pt>
                <c:pt idx="2">
                  <c:v>737</c:v>
                </c:pt>
                <c:pt idx="3">
                  <c:v>461</c:v>
                </c:pt>
                <c:pt idx="4">
                  <c:v>792</c:v>
                </c:pt>
                <c:pt idx="5">
                  <c:v>168</c:v>
                </c:pt>
                <c:pt idx="6">
                  <c:v>532</c:v>
                </c:pt>
              </c:numCache>
            </c:numRef>
          </c:val>
        </c:ser>
        <c:ser>
          <c:idx val="1"/>
          <c:order val="1"/>
          <c:tx>
            <c:strRef>
              <c:f>Assets!$C$3</c:f>
              <c:strCache>
                <c:ptCount val="1"/>
                <c:pt idx="0">
                  <c:v>%</c:v>
                </c:pt>
              </c:strCache>
            </c:strRef>
          </c:tx>
          <c:cat>
            <c:strRef>
              <c:f>Assets!$A$4:$A$10</c:f>
              <c:strCache>
                <c:ptCount val="7"/>
                <c:pt idx="0">
                  <c:v>Service &amp; Networking support</c:v>
                </c:pt>
                <c:pt idx="1">
                  <c:v>Application support</c:v>
                </c:pt>
                <c:pt idx="2">
                  <c:v>Training</c:v>
                </c:pt>
                <c:pt idx="3">
                  <c:v>Middleware </c:v>
                </c:pt>
                <c:pt idx="4">
                  <c:v>Integration and testing</c:v>
                </c:pt>
                <c:pt idx="5">
                  <c:v>Management</c:v>
                </c:pt>
                <c:pt idx="6">
                  <c:v>
Dissemination &amp; International Cooperation</c:v>
                </c:pt>
              </c:strCache>
            </c:strRef>
          </c:cat>
          <c:val>
            <c:numRef>
              <c:f>Assets!$C$4:$C$10</c:f>
              <c:numCache>
                <c:formatCode>0%</c:formatCode>
                <c:ptCount val="7"/>
                <c:pt idx="0">
                  <c:v>0.50577136514983367</c:v>
                </c:pt>
                <c:pt idx="1">
                  <c:v>0.19567147613762512</c:v>
                </c:pt>
                <c:pt idx="2">
                  <c:v>8.1798002219755847E-2</c:v>
                </c:pt>
                <c:pt idx="3">
                  <c:v>5.1165371809101134E-2</c:v>
                </c:pt>
                <c:pt idx="4">
                  <c:v>8.7902330743618223E-2</c:v>
                </c:pt>
                <c:pt idx="5">
                  <c:v>1.8645948945616043E-2</c:v>
                </c:pt>
                <c:pt idx="6">
                  <c:v>5.9045504994450729E-2</c:v>
                </c:pt>
              </c:numCache>
            </c:numRef>
          </c:val>
        </c:ser>
      </c:pie3DChart>
      <c:spPr>
        <a:noFill/>
        <a:ln w="25400">
          <a:noFill/>
        </a:ln>
      </c:spPr>
    </c:plotArea>
    <c:plotVisOnly val="1"/>
    <c:dispBlanksAs val="zero"/>
  </c:chart>
  <c:spPr>
    <a:ln w="12700">
      <a:noFill/>
    </a:ln>
    <a:effectLst/>
    <a:scene3d>
      <a:camera prst="orthographicFront"/>
      <a:lightRig rig="threePt" dir="t"/>
    </a:scene3d>
    <a:sp3d prstMaterial="powder"/>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lang="en-US"/>
            </a:pPr>
            <a:r>
              <a:rPr lang="en-US" dirty="0"/>
              <a:t>No. </a:t>
            </a:r>
            <a:r>
              <a:rPr lang="en-US" sz="1600" dirty="0"/>
              <a:t>Sites</a:t>
            </a:r>
            <a:endParaRPr lang="en-US" dirty="0"/>
          </a:p>
        </c:rich>
      </c:tx>
      <c:layout>
        <c:manualLayout>
          <c:xMode val="edge"/>
          <c:yMode val="edge"/>
          <c:x val="0.73866196393207861"/>
          <c:y val="0.10691233185180912"/>
        </c:manualLayout>
      </c:layout>
    </c:title>
    <c:plotArea>
      <c:layout/>
      <c:lineChart>
        <c:grouping val="standard"/>
        <c:ser>
          <c:idx val="0"/>
          <c:order val="0"/>
          <c:tx>
            <c:strRef>
              <c:f>Sheet2!$C$1</c:f>
              <c:strCache>
                <c:ptCount val="1"/>
                <c:pt idx="0">
                  <c:v>No. Sites</c:v>
                </c:pt>
              </c:strCache>
            </c:strRef>
          </c:tx>
          <c:marker>
            <c:symbol val="none"/>
          </c:marker>
          <c:cat>
            <c:numRef>
              <c:f>Sheet2!$A$2:$A$13</c:f>
              <c:numCache>
                <c:formatCode>mmm/yy</c:formatCode>
                <c:ptCount val="12"/>
                <c:pt idx="0">
                  <c:v>38078</c:v>
                </c:pt>
                <c:pt idx="1">
                  <c:v>38231</c:v>
                </c:pt>
                <c:pt idx="2">
                  <c:v>38384</c:v>
                </c:pt>
                <c:pt idx="3">
                  <c:v>38443</c:v>
                </c:pt>
                <c:pt idx="4">
                  <c:v>38596</c:v>
                </c:pt>
                <c:pt idx="5">
                  <c:v>38687</c:v>
                </c:pt>
                <c:pt idx="6">
                  <c:v>38777</c:v>
                </c:pt>
                <c:pt idx="7">
                  <c:v>38991</c:v>
                </c:pt>
                <c:pt idx="8">
                  <c:v>39052</c:v>
                </c:pt>
                <c:pt idx="9">
                  <c:v>39142</c:v>
                </c:pt>
                <c:pt idx="10">
                  <c:v>39295</c:v>
                </c:pt>
                <c:pt idx="11">
                  <c:v>39600</c:v>
                </c:pt>
              </c:numCache>
            </c:numRef>
          </c:cat>
          <c:val>
            <c:numRef>
              <c:f>Sheet2!$C$2:$C$13</c:f>
              <c:numCache>
                <c:formatCode>General</c:formatCode>
                <c:ptCount val="12"/>
                <c:pt idx="0">
                  <c:v>40</c:v>
                </c:pt>
                <c:pt idx="1">
                  <c:v>78</c:v>
                </c:pt>
                <c:pt idx="2">
                  <c:v>113</c:v>
                </c:pt>
                <c:pt idx="3">
                  <c:v>130</c:v>
                </c:pt>
                <c:pt idx="4">
                  <c:v>160</c:v>
                </c:pt>
                <c:pt idx="5">
                  <c:v>179</c:v>
                </c:pt>
                <c:pt idx="6">
                  <c:v>184</c:v>
                </c:pt>
                <c:pt idx="7">
                  <c:v>192</c:v>
                </c:pt>
                <c:pt idx="8">
                  <c:v>205</c:v>
                </c:pt>
                <c:pt idx="9">
                  <c:v>237</c:v>
                </c:pt>
                <c:pt idx="10">
                  <c:v>243</c:v>
                </c:pt>
                <c:pt idx="11">
                  <c:v>253</c:v>
                </c:pt>
              </c:numCache>
            </c:numRef>
          </c:val>
        </c:ser>
        <c:marker val="1"/>
        <c:axId val="85067264"/>
        <c:axId val="85068800"/>
      </c:lineChart>
      <c:dateAx>
        <c:axId val="85067264"/>
        <c:scaling>
          <c:orientation val="minMax"/>
        </c:scaling>
        <c:axPos val="b"/>
        <c:numFmt formatCode="mmm/yy" sourceLinked="0"/>
        <c:majorTickMark val="none"/>
        <c:tickLblPos val="nextTo"/>
        <c:txPr>
          <a:bodyPr/>
          <a:lstStyle/>
          <a:p>
            <a:pPr>
              <a:defRPr lang="en-US"/>
            </a:pPr>
            <a:endParaRPr lang="en-US"/>
          </a:p>
        </c:txPr>
        <c:crossAx val="85068800"/>
        <c:crosses val="autoZero"/>
        <c:auto val="1"/>
        <c:lblOffset val="100"/>
      </c:dateAx>
      <c:valAx>
        <c:axId val="85068800"/>
        <c:scaling>
          <c:orientation val="minMax"/>
        </c:scaling>
        <c:axPos val="l"/>
        <c:majorGridlines/>
        <c:numFmt formatCode="General" sourceLinked="1"/>
        <c:majorTickMark val="none"/>
        <c:tickLblPos val="nextTo"/>
        <c:txPr>
          <a:bodyPr/>
          <a:lstStyle/>
          <a:p>
            <a:pPr>
              <a:defRPr lang="en-US"/>
            </a:pPr>
            <a:endParaRPr lang="en-US"/>
          </a:p>
        </c:txPr>
        <c:crossAx val="85067264"/>
        <c:crosses val="autoZero"/>
        <c:crossBetween val="between"/>
      </c:valAx>
      <c:spPr>
        <a:solidFill>
          <a:schemeClr val="bg2">
            <a:lumMod val="20000"/>
            <a:lumOff val="80000"/>
          </a:schemeClr>
        </a:solidFill>
      </c:spPr>
    </c:plotArea>
    <c:plotVisOnly val="1"/>
    <c:dispBlanksAs val="gap"/>
  </c:chart>
  <c:spPr>
    <a:solidFill>
      <a:srgbClr val="FFFFFF"/>
    </a:solidFill>
    <a:scene3d>
      <a:camera prst="orthographicFront"/>
      <a:lightRig rig="threePt" dir="t"/>
    </a:scene3d>
    <a:sp3d>
      <a:bevelT/>
    </a:sp3d>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lang="en-US" sz="1600"/>
            </a:pPr>
            <a:r>
              <a:rPr lang="en-US" sz="1600" dirty="0"/>
              <a:t>No. </a:t>
            </a:r>
            <a:r>
              <a:rPr lang="en-US" sz="1600" dirty="0" smtClean="0"/>
              <a:t>Cores</a:t>
            </a:r>
            <a:endParaRPr lang="en-US" sz="1600" dirty="0"/>
          </a:p>
        </c:rich>
      </c:tx>
      <c:layout>
        <c:manualLayout>
          <c:xMode val="edge"/>
          <c:yMode val="edge"/>
          <c:x val="0.40833335833020878"/>
          <c:y val="3.8194444444444448E-2"/>
        </c:manualLayout>
      </c:layout>
    </c:title>
    <c:plotArea>
      <c:layout/>
      <c:lineChart>
        <c:grouping val="standard"/>
        <c:ser>
          <c:idx val="0"/>
          <c:order val="0"/>
          <c:tx>
            <c:strRef>
              <c:f>Sheet2!$B$1</c:f>
              <c:strCache>
                <c:ptCount val="1"/>
                <c:pt idx="0">
                  <c:v>No. CPU</c:v>
                </c:pt>
              </c:strCache>
            </c:strRef>
          </c:tx>
          <c:marker>
            <c:symbol val="none"/>
          </c:marker>
          <c:cat>
            <c:numRef>
              <c:f>Sheet2!$A$2:$A$13</c:f>
              <c:numCache>
                <c:formatCode>mmm/yy</c:formatCode>
                <c:ptCount val="12"/>
                <c:pt idx="0">
                  <c:v>38078</c:v>
                </c:pt>
                <c:pt idx="1">
                  <c:v>38231</c:v>
                </c:pt>
                <c:pt idx="2">
                  <c:v>38384</c:v>
                </c:pt>
                <c:pt idx="3">
                  <c:v>38443</c:v>
                </c:pt>
                <c:pt idx="4">
                  <c:v>38596</c:v>
                </c:pt>
                <c:pt idx="5">
                  <c:v>38687</c:v>
                </c:pt>
                <c:pt idx="6">
                  <c:v>38777</c:v>
                </c:pt>
                <c:pt idx="7">
                  <c:v>38991</c:v>
                </c:pt>
                <c:pt idx="8">
                  <c:v>39052</c:v>
                </c:pt>
                <c:pt idx="9">
                  <c:v>39142</c:v>
                </c:pt>
                <c:pt idx="10">
                  <c:v>39295</c:v>
                </c:pt>
                <c:pt idx="11">
                  <c:v>39600</c:v>
                </c:pt>
              </c:numCache>
            </c:numRef>
          </c:cat>
          <c:val>
            <c:numRef>
              <c:f>Sheet2!$B$2:$B$13</c:f>
              <c:numCache>
                <c:formatCode>General</c:formatCode>
                <c:ptCount val="12"/>
                <c:pt idx="0">
                  <c:v>3100</c:v>
                </c:pt>
                <c:pt idx="1">
                  <c:v>7200</c:v>
                </c:pt>
                <c:pt idx="2">
                  <c:v>10000</c:v>
                </c:pt>
                <c:pt idx="3">
                  <c:v>14000</c:v>
                </c:pt>
                <c:pt idx="4">
                  <c:v>15000</c:v>
                </c:pt>
                <c:pt idx="5">
                  <c:v>17000</c:v>
                </c:pt>
                <c:pt idx="6">
                  <c:v>24000</c:v>
                </c:pt>
                <c:pt idx="7">
                  <c:v>32000</c:v>
                </c:pt>
                <c:pt idx="8">
                  <c:v>36000</c:v>
                </c:pt>
                <c:pt idx="9">
                  <c:v>37000</c:v>
                </c:pt>
                <c:pt idx="10">
                  <c:v>45000</c:v>
                </c:pt>
                <c:pt idx="11">
                  <c:v>73709</c:v>
                </c:pt>
              </c:numCache>
            </c:numRef>
          </c:val>
        </c:ser>
        <c:marker val="1"/>
        <c:axId val="85092608"/>
        <c:axId val="85110784"/>
      </c:lineChart>
      <c:dateAx>
        <c:axId val="85092608"/>
        <c:scaling>
          <c:orientation val="minMax"/>
        </c:scaling>
        <c:axPos val="b"/>
        <c:numFmt formatCode="mmm/yy" sourceLinked="0"/>
        <c:majorTickMark val="none"/>
        <c:tickLblPos val="nextTo"/>
        <c:txPr>
          <a:bodyPr/>
          <a:lstStyle/>
          <a:p>
            <a:pPr>
              <a:defRPr lang="en-US"/>
            </a:pPr>
            <a:endParaRPr lang="en-US"/>
          </a:p>
        </c:txPr>
        <c:crossAx val="85110784"/>
        <c:crosses val="autoZero"/>
        <c:auto val="1"/>
        <c:lblOffset val="100"/>
      </c:dateAx>
      <c:valAx>
        <c:axId val="85110784"/>
        <c:scaling>
          <c:orientation val="minMax"/>
        </c:scaling>
        <c:axPos val="l"/>
        <c:majorGridlines/>
        <c:numFmt formatCode="General" sourceLinked="1"/>
        <c:majorTickMark val="none"/>
        <c:tickLblPos val="nextTo"/>
        <c:txPr>
          <a:bodyPr/>
          <a:lstStyle/>
          <a:p>
            <a:pPr>
              <a:defRPr lang="en-US"/>
            </a:pPr>
            <a:endParaRPr lang="en-US"/>
          </a:p>
        </c:txPr>
        <c:crossAx val="85092608"/>
        <c:crosses val="autoZero"/>
        <c:crossBetween val="between"/>
      </c:valAx>
      <c:spPr>
        <a:solidFill>
          <a:schemeClr val="bg2">
            <a:lumMod val="20000"/>
            <a:lumOff val="80000"/>
          </a:schemeClr>
        </a:solidFill>
      </c:spPr>
    </c:plotArea>
    <c:plotVisOnly val="1"/>
    <c:dispBlanksAs val="gap"/>
  </c:chart>
  <c:spPr>
    <a:solidFill>
      <a:srgbClr val="FFFFFF"/>
    </a:solidFill>
    <a:scene3d>
      <a:camera prst="orthographicFront"/>
      <a:lightRig rig="threePt" dir="t"/>
    </a:scene3d>
    <a:sp3d>
      <a:bevelT/>
    </a:sp3d>
  </c:sp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1731"/>
          </a:xfrm>
          <a:prstGeom prst="rect">
            <a:avLst/>
          </a:prstGeom>
        </p:spPr>
        <p:txBody>
          <a:bodyPr vert="horz" lIns="94832" tIns="47416" rIns="94832" bIns="47416" rtlCol="0"/>
          <a:lstStyle>
            <a:lvl1pPr algn="l">
              <a:defRPr sz="1200"/>
            </a:lvl1pPr>
          </a:lstStyle>
          <a:p>
            <a:endParaRPr lang="en-US"/>
          </a:p>
        </p:txBody>
      </p:sp>
      <p:sp>
        <p:nvSpPr>
          <p:cNvPr id="3" name="Date Placeholder 2"/>
          <p:cNvSpPr>
            <a:spLocks noGrp="1"/>
          </p:cNvSpPr>
          <p:nvPr>
            <p:ph type="dt" sz="quarter" idx="1"/>
          </p:nvPr>
        </p:nvSpPr>
        <p:spPr>
          <a:xfrm>
            <a:off x="4021295" y="0"/>
            <a:ext cx="3076363" cy="511731"/>
          </a:xfrm>
          <a:prstGeom prst="rect">
            <a:avLst/>
          </a:prstGeom>
        </p:spPr>
        <p:txBody>
          <a:bodyPr vert="horz" lIns="94832" tIns="47416" rIns="94832" bIns="47416" rtlCol="0"/>
          <a:lstStyle>
            <a:lvl1pPr algn="r">
              <a:defRPr sz="1200"/>
            </a:lvl1pPr>
          </a:lstStyle>
          <a:p>
            <a:fld id="{62FEFB68-6F1F-41A0-BB8B-5C16438A30F0}" type="datetimeFigureOut">
              <a:rPr lang="en-US" smtClean="0"/>
              <a:pPr/>
              <a:t>3/13/2009</a:t>
            </a:fld>
            <a:endParaRPr lang="en-US"/>
          </a:p>
        </p:txBody>
      </p:sp>
      <p:sp>
        <p:nvSpPr>
          <p:cNvPr id="4" name="Footer Placeholder 3"/>
          <p:cNvSpPr>
            <a:spLocks noGrp="1"/>
          </p:cNvSpPr>
          <p:nvPr>
            <p:ph type="ftr" sz="quarter" idx="2"/>
          </p:nvPr>
        </p:nvSpPr>
        <p:spPr>
          <a:xfrm>
            <a:off x="1" y="9721107"/>
            <a:ext cx="3076363" cy="511731"/>
          </a:xfrm>
          <a:prstGeom prst="rect">
            <a:avLst/>
          </a:prstGeom>
        </p:spPr>
        <p:txBody>
          <a:bodyPr vert="horz" lIns="94832" tIns="47416" rIns="94832" bIns="47416" rtlCol="0" anchor="b"/>
          <a:lstStyle>
            <a:lvl1pPr algn="l">
              <a:defRPr sz="1200"/>
            </a:lvl1pPr>
          </a:lstStyle>
          <a:p>
            <a:endParaRPr lang="en-US"/>
          </a:p>
        </p:txBody>
      </p:sp>
      <p:sp>
        <p:nvSpPr>
          <p:cNvPr id="5" name="Slide Number Placeholder 4"/>
          <p:cNvSpPr>
            <a:spLocks noGrp="1"/>
          </p:cNvSpPr>
          <p:nvPr>
            <p:ph type="sldNum" sz="quarter" idx="3"/>
          </p:nvPr>
        </p:nvSpPr>
        <p:spPr>
          <a:xfrm>
            <a:off x="4021295" y="9721107"/>
            <a:ext cx="3076363" cy="511731"/>
          </a:xfrm>
          <a:prstGeom prst="rect">
            <a:avLst/>
          </a:prstGeom>
        </p:spPr>
        <p:txBody>
          <a:bodyPr vert="horz" lIns="94832" tIns="47416" rIns="94832" bIns="47416" rtlCol="0" anchor="b"/>
          <a:lstStyle>
            <a:lvl1pPr algn="r">
              <a:defRPr sz="1200"/>
            </a:lvl1pPr>
          </a:lstStyle>
          <a:p>
            <a:fld id="{28477EF4-AAF8-48D8-AB86-E044746D07A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1" y="0"/>
            <a:ext cx="3076363" cy="511731"/>
          </a:xfrm>
          <a:prstGeom prst="rect">
            <a:avLst/>
          </a:prstGeom>
          <a:noFill/>
          <a:ln w="9525">
            <a:noFill/>
            <a:miter lim="800000"/>
            <a:headEnd/>
            <a:tailEnd/>
          </a:ln>
          <a:effectLst/>
        </p:spPr>
        <p:txBody>
          <a:bodyPr vert="horz" wrap="square" lIns="94832" tIns="47416" rIns="94832" bIns="47416" numCol="1" anchor="t" anchorCtr="0" compatLnSpc="1">
            <a:prstTxWarp prst="textNoShape">
              <a:avLst/>
            </a:prstTxWarp>
          </a:bodyPr>
          <a:lstStyle>
            <a:lvl1pPr eaLnBrk="0" hangingPunct="0">
              <a:defRPr sz="1200">
                <a:latin typeface="Times New Roman" pitchFamily="18" charset="0"/>
                <a:cs typeface="+mn-cs"/>
              </a:defRPr>
            </a:lvl1pPr>
          </a:lstStyle>
          <a:p>
            <a:pPr>
              <a:defRPr/>
            </a:pPr>
            <a:endParaRPr lang="en-GB"/>
          </a:p>
        </p:txBody>
      </p:sp>
      <p:sp>
        <p:nvSpPr>
          <p:cNvPr id="76803" name="Rectangle 3"/>
          <p:cNvSpPr>
            <a:spLocks noGrp="1" noChangeArrowheads="1"/>
          </p:cNvSpPr>
          <p:nvPr>
            <p:ph type="dt" idx="1"/>
          </p:nvPr>
        </p:nvSpPr>
        <p:spPr bwMode="auto">
          <a:xfrm>
            <a:off x="4021295" y="0"/>
            <a:ext cx="3076363" cy="511731"/>
          </a:xfrm>
          <a:prstGeom prst="rect">
            <a:avLst/>
          </a:prstGeom>
          <a:noFill/>
          <a:ln w="9525">
            <a:noFill/>
            <a:miter lim="800000"/>
            <a:headEnd/>
            <a:tailEnd/>
          </a:ln>
          <a:effectLst/>
        </p:spPr>
        <p:txBody>
          <a:bodyPr vert="horz" wrap="square" lIns="94832" tIns="47416" rIns="94832" bIns="47416" numCol="1" anchor="t" anchorCtr="0" compatLnSpc="1">
            <a:prstTxWarp prst="textNoShape">
              <a:avLst/>
            </a:prstTxWarp>
          </a:bodyPr>
          <a:lstStyle>
            <a:lvl1pPr algn="r" eaLnBrk="0" hangingPunct="0">
              <a:defRPr sz="1200">
                <a:latin typeface="Times New Roman" pitchFamily="18" charset="0"/>
                <a:cs typeface="+mn-cs"/>
              </a:defRPr>
            </a:lvl1pPr>
          </a:lstStyle>
          <a:p>
            <a:pPr>
              <a:defRPr/>
            </a:pPr>
            <a:endParaRPr lang="en-GB"/>
          </a:p>
        </p:txBody>
      </p:sp>
      <p:sp>
        <p:nvSpPr>
          <p:cNvPr id="67588"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p:spPr>
      </p:sp>
      <p:sp>
        <p:nvSpPr>
          <p:cNvPr id="76805" name="Rectangle 5"/>
          <p:cNvSpPr>
            <a:spLocks noGrp="1" noChangeArrowheads="1"/>
          </p:cNvSpPr>
          <p:nvPr>
            <p:ph type="body" sz="quarter" idx="3"/>
          </p:nvPr>
        </p:nvSpPr>
        <p:spPr bwMode="auto">
          <a:xfrm>
            <a:off x="709930" y="4861442"/>
            <a:ext cx="5679440" cy="4605576"/>
          </a:xfrm>
          <a:prstGeom prst="rect">
            <a:avLst/>
          </a:prstGeom>
          <a:noFill/>
          <a:ln w="9525">
            <a:noFill/>
            <a:miter lim="800000"/>
            <a:headEnd/>
            <a:tailEnd/>
          </a:ln>
          <a:effectLst/>
        </p:spPr>
        <p:txBody>
          <a:bodyPr vert="horz" wrap="square" lIns="94832" tIns="47416" rIns="94832" bIns="47416"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76806" name="Rectangle 6"/>
          <p:cNvSpPr>
            <a:spLocks noGrp="1" noChangeArrowheads="1"/>
          </p:cNvSpPr>
          <p:nvPr>
            <p:ph type="ftr" sz="quarter" idx="4"/>
          </p:nvPr>
        </p:nvSpPr>
        <p:spPr bwMode="auto">
          <a:xfrm>
            <a:off x="1" y="9721107"/>
            <a:ext cx="3076363" cy="511731"/>
          </a:xfrm>
          <a:prstGeom prst="rect">
            <a:avLst/>
          </a:prstGeom>
          <a:noFill/>
          <a:ln w="9525">
            <a:noFill/>
            <a:miter lim="800000"/>
            <a:headEnd/>
            <a:tailEnd/>
          </a:ln>
          <a:effectLst/>
        </p:spPr>
        <p:txBody>
          <a:bodyPr vert="horz" wrap="square" lIns="94832" tIns="47416" rIns="94832" bIns="47416" numCol="1" anchor="b" anchorCtr="0" compatLnSpc="1">
            <a:prstTxWarp prst="textNoShape">
              <a:avLst/>
            </a:prstTxWarp>
          </a:bodyPr>
          <a:lstStyle>
            <a:lvl1pPr eaLnBrk="0" hangingPunct="0">
              <a:defRPr sz="1200">
                <a:latin typeface="Times New Roman" pitchFamily="18" charset="0"/>
                <a:cs typeface="+mn-cs"/>
              </a:defRPr>
            </a:lvl1pPr>
          </a:lstStyle>
          <a:p>
            <a:pPr>
              <a:defRPr/>
            </a:pPr>
            <a:endParaRPr lang="en-GB"/>
          </a:p>
        </p:txBody>
      </p:sp>
      <p:sp>
        <p:nvSpPr>
          <p:cNvPr id="76807" name="Rectangle 7"/>
          <p:cNvSpPr>
            <a:spLocks noGrp="1" noChangeArrowheads="1"/>
          </p:cNvSpPr>
          <p:nvPr>
            <p:ph type="sldNum" sz="quarter" idx="5"/>
          </p:nvPr>
        </p:nvSpPr>
        <p:spPr bwMode="auto">
          <a:xfrm>
            <a:off x="4021295" y="9721107"/>
            <a:ext cx="3076363" cy="511731"/>
          </a:xfrm>
          <a:prstGeom prst="rect">
            <a:avLst/>
          </a:prstGeom>
          <a:noFill/>
          <a:ln w="9525">
            <a:noFill/>
            <a:miter lim="800000"/>
            <a:headEnd/>
            <a:tailEnd/>
          </a:ln>
          <a:effectLst/>
        </p:spPr>
        <p:txBody>
          <a:bodyPr vert="horz" wrap="square" lIns="94832" tIns="47416" rIns="94832" bIns="47416" numCol="1" anchor="b" anchorCtr="0" compatLnSpc="1">
            <a:prstTxWarp prst="textNoShape">
              <a:avLst/>
            </a:prstTxWarp>
          </a:bodyPr>
          <a:lstStyle>
            <a:lvl1pPr algn="r" eaLnBrk="0" hangingPunct="0">
              <a:defRPr sz="1200">
                <a:latin typeface="Times New Roman" pitchFamily="18" charset="0"/>
                <a:cs typeface="+mn-cs"/>
              </a:defRPr>
            </a:lvl1pPr>
          </a:lstStyle>
          <a:p>
            <a:pPr>
              <a:defRPr/>
            </a:pPr>
            <a:fld id="{C1148C42-D3DC-431D-9883-00C1BBA99FCB}"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auger.org/"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argo.na.infn.it/argofig/tibet_map.gif" TargetMode="External"/><Relationship Id="rId5" Type="http://schemas.openxmlformats.org/officeDocument/2006/relationships/hyperlink" Target="http://argo.na.infn.it/argofig/Tripmap.gif" TargetMode="External"/><Relationship Id="rId4" Type="http://schemas.openxmlformats.org/officeDocument/2006/relationships/hyperlink" Target="http://argo.na.infn.it/argo_logo.html"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B19"/><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B20"/></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p>
            <a:pPr>
              <a:defRPr/>
            </a:pPr>
            <a:fld id="{1AC60A10-0F5D-4F65-8BF5-D2E446598924}" type="slidenum">
              <a:rPr lang="en-US" smtClean="0"/>
              <a:pPr>
                <a:defRPr/>
              </a:pPr>
              <a:t>5</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7B54D44-7B2A-4735-9AEC-324E859E6C6E}" type="slidenum">
              <a:rPr lang="en-GB" smtClean="0"/>
              <a:pPr>
                <a:defRPr/>
              </a:pPr>
              <a:t>43</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9DA3A4FF-6EB7-4B6D-B60D-946BD43C0854}" type="slidenum">
              <a:rPr lang="en-US" smtClean="0"/>
              <a:pPr/>
              <a:t>45</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72237067-F554-4780-A704-F76C25FF08BB}" type="slidenum">
              <a:rPr lang="en-US" smtClean="0"/>
              <a:pPr/>
              <a:t>49</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C610DE-CEC1-48FB-A34B-D7511C296509}" type="slidenum">
              <a:rPr lang="en-US"/>
              <a:pPr/>
              <a:t>57</a:t>
            </a:fld>
            <a:endParaRPr lang="en-US"/>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DBADF7-7CF8-4B5B-A937-E8D1DF6D021F}" type="slidenum">
              <a:rPr lang="en-US"/>
              <a:pPr/>
              <a:t>60</a:t>
            </a:fld>
            <a:endParaRPr 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409A59-E4F1-4CD1-987F-F8B73743F818}" type="slidenum">
              <a:rPr lang="en-US"/>
              <a:pPr/>
              <a:t>62</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5662CE-AE52-46CF-BCF8-13E7A3475E46}" type="slidenum">
              <a:rPr lang="en-US"/>
              <a:pPr/>
              <a:t>63</a:t>
            </a:fld>
            <a:endParaRPr 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3172ED-5034-4834-9CD0-AD306083B14A}" type="slidenum">
              <a:rPr lang="en-US"/>
              <a:pPr/>
              <a:t>64</a:t>
            </a:fld>
            <a:endParaRPr 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01828F-D939-45F6-A745-06A7AAA1ADD6}" type="slidenum">
              <a:rPr lang="en-US"/>
              <a:pPr/>
              <a:t>74</a:t>
            </a:fld>
            <a:endParaRPr lang="en-US"/>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C15778-5D8C-4356-A8AA-A03B3DF739F7}" type="slidenum">
              <a:rPr lang="en-US"/>
              <a:pPr/>
              <a:t>85</a:t>
            </a:fld>
            <a:endParaRPr lang="en-US"/>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pPr algn="r" rtl="0" fontAlgn="base">
              <a:spcBef>
                <a:spcPct val="0"/>
              </a:spcBef>
              <a:spcAft>
                <a:spcPct val="0"/>
              </a:spcAft>
            </a:pPr>
            <a:fld id="{15316408-EEEC-4FB5-B092-C7F241F5CB44}" type="slidenum">
              <a:rPr lang="en-GB">
                <a:solidFill>
                  <a:prstClr val="black"/>
                </a:solidFill>
                <a:ea typeface="+mn-ea"/>
              </a:rPr>
              <a:pPr algn="r" rtl="0" fontAlgn="base">
                <a:spcBef>
                  <a:spcPct val="0"/>
                </a:spcBef>
                <a:spcAft>
                  <a:spcPct val="0"/>
                </a:spcAft>
              </a:pPr>
              <a:t>11</a:t>
            </a:fld>
            <a:endParaRPr lang="en-GB" dirty="0">
              <a:solidFill>
                <a:prstClr val="black"/>
              </a:solidFill>
              <a:ea typeface="+mn-ea"/>
            </a:endParaRPr>
          </a:p>
        </p:txBody>
      </p:sp>
      <p:sp>
        <p:nvSpPr>
          <p:cNvPr id="25603" name="Rectangle 2"/>
          <p:cNvSpPr>
            <a:spLocks noGrp="1" noRot="1" noChangeAspect="1" noChangeArrowheads="1" noTextEdit="1"/>
          </p:cNvSpPr>
          <p:nvPr>
            <p:ph type="sldImg"/>
          </p:nvPr>
        </p:nvSpPr>
        <p:spPr>
          <a:xfrm>
            <a:off x="990600" y="768350"/>
            <a:ext cx="5119688" cy="3840163"/>
          </a:xfrm>
          <a:ln/>
        </p:spPr>
      </p:sp>
      <p:sp>
        <p:nvSpPr>
          <p:cNvPr id="2560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36D513-76CE-4C30-8823-89C4C6669709}" type="slidenum">
              <a:rPr lang="en-US"/>
              <a:pPr/>
              <a:t>94</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026964-7C5B-46E3-A5F0-9853EC4EBF0E}" type="slidenum">
              <a:rPr lang="en-US"/>
              <a:pPr/>
              <a:t>95</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41DBEB-59D1-4FB2-AFE1-BDDAE56F40B7}" type="slidenum">
              <a:rPr lang="en-US"/>
              <a:pPr/>
              <a:t>97</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F9A66E-989D-44CA-AB2F-6D764A1EC1CF}" type="slidenum">
              <a:rPr lang="en-US"/>
              <a:pPr/>
              <a:t>100</a:t>
            </a:fld>
            <a:endParaRPr lang="en-US"/>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680AA8-BE68-40DA-AD59-9E799FACDB8A}" type="slidenum">
              <a:rPr lang="en-US"/>
              <a:pPr/>
              <a:t>101</a:t>
            </a:fld>
            <a:endParaRPr lang="en-US"/>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646AF1-4A38-4C6F-8723-022AAD3B1C29}" type="slidenum">
              <a:rPr lang="en-US"/>
              <a:pPr/>
              <a:t>115</a:t>
            </a:fld>
            <a:endParaRPr lang="en-US"/>
          </a:p>
        </p:txBody>
      </p:sp>
      <p:sp>
        <p:nvSpPr>
          <p:cNvPr id="566274" name="Rectangle 2"/>
          <p:cNvSpPr>
            <a:spLocks noGrp="1" noRot="1" noChangeAspect="1" noChangeArrowheads="1" noTextEdit="1"/>
          </p:cNvSpPr>
          <p:nvPr>
            <p:ph type="sldImg"/>
          </p:nvPr>
        </p:nvSpPr>
        <p:spPr>
          <a:xfrm>
            <a:off x="990600" y="769938"/>
            <a:ext cx="5118100" cy="3838575"/>
          </a:xfrm>
          <a:ln/>
        </p:spPr>
      </p:sp>
      <p:sp>
        <p:nvSpPr>
          <p:cNvPr id="566275" name="Rectangle 3"/>
          <p:cNvSpPr>
            <a:spLocks noGrp="1" noChangeArrowheads="1"/>
          </p:cNvSpPr>
          <p:nvPr>
            <p:ph type="body" idx="1"/>
          </p:nvPr>
        </p:nvSpPr>
        <p:spPr>
          <a:xfrm>
            <a:off x="710239" y="4861782"/>
            <a:ext cx="5678824" cy="4602868"/>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pPr algn="r" rtl="0" fontAlgn="base">
              <a:spcBef>
                <a:spcPct val="0"/>
              </a:spcBef>
              <a:spcAft>
                <a:spcPct val="0"/>
              </a:spcAft>
            </a:pPr>
            <a:fld id="{750BC439-2034-41AD-B3E6-6E34381C4A84}" type="slidenum">
              <a:rPr lang="en-US">
                <a:solidFill>
                  <a:prstClr val="black"/>
                </a:solidFill>
                <a:ea typeface="+mn-ea"/>
              </a:rPr>
              <a:pPr algn="r" rtl="0" fontAlgn="base">
                <a:spcBef>
                  <a:spcPct val="0"/>
                </a:spcBef>
                <a:spcAft>
                  <a:spcPct val="0"/>
                </a:spcAft>
              </a:pPr>
              <a:t>116</a:t>
            </a:fld>
            <a:endParaRPr lang="en-US" dirty="0">
              <a:solidFill>
                <a:prstClr val="black"/>
              </a:solidFill>
              <a:ea typeface="+mn-ea"/>
            </a:endParaRPr>
          </a:p>
        </p:txBody>
      </p:sp>
      <p:sp>
        <p:nvSpPr>
          <p:cNvPr id="22531" name="Rectangle 7"/>
          <p:cNvSpPr txBox="1">
            <a:spLocks noGrp="1" noChangeArrowheads="1"/>
          </p:cNvSpPr>
          <p:nvPr/>
        </p:nvSpPr>
        <p:spPr bwMode="auto">
          <a:xfrm>
            <a:off x="4021089" y="9721869"/>
            <a:ext cx="3076672" cy="511054"/>
          </a:xfrm>
          <a:prstGeom prst="rect">
            <a:avLst/>
          </a:prstGeom>
          <a:noFill/>
          <a:ln w="9525">
            <a:noFill/>
            <a:miter lim="800000"/>
            <a:headEnd/>
            <a:tailEnd/>
          </a:ln>
        </p:spPr>
        <p:txBody>
          <a:bodyPr lIns="100378" tIns="50189" rIns="100378" bIns="50189" anchor="b"/>
          <a:lstStyle/>
          <a:p>
            <a:pPr algn="r" defTabSz="1003959"/>
            <a:fld id="{809FDC47-A768-4484-BADB-8C9697A3364F}" type="slidenum">
              <a:rPr lang="en-US" sz="1300">
                <a:solidFill>
                  <a:prstClr val="black"/>
                </a:solidFill>
              </a:rPr>
              <a:pPr algn="r" defTabSz="1003959"/>
              <a:t>116</a:t>
            </a:fld>
            <a:endParaRPr lang="en-US" sz="1300" dirty="0">
              <a:solidFill>
                <a:prstClr val="black"/>
              </a:solidFill>
            </a:endParaRPr>
          </a:p>
        </p:txBody>
      </p:sp>
      <p:sp>
        <p:nvSpPr>
          <p:cNvPr id="22532" name="Rectangle 2"/>
          <p:cNvSpPr>
            <a:spLocks noGrp="1" noRot="1" noChangeAspect="1" noChangeArrowheads="1" noTextEdit="1"/>
          </p:cNvSpPr>
          <p:nvPr>
            <p:ph type="sldImg"/>
          </p:nvPr>
        </p:nvSpPr>
        <p:spPr>
          <a:ln/>
        </p:spPr>
      </p:sp>
      <p:sp>
        <p:nvSpPr>
          <p:cNvPr id="22533"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pPr algn="r" rtl="0" fontAlgn="base">
              <a:spcBef>
                <a:spcPct val="0"/>
              </a:spcBef>
              <a:spcAft>
                <a:spcPct val="0"/>
              </a:spcAft>
            </a:pPr>
            <a:fld id="{4C58E956-E4EF-472C-84F1-E9C2A5C0AFA6}" type="slidenum">
              <a:rPr lang="en-GB">
                <a:solidFill>
                  <a:prstClr val="black"/>
                </a:solidFill>
                <a:ea typeface="+mn-ea"/>
              </a:rPr>
              <a:pPr algn="r" rtl="0" fontAlgn="base">
                <a:spcBef>
                  <a:spcPct val="0"/>
                </a:spcBef>
                <a:spcAft>
                  <a:spcPct val="0"/>
                </a:spcAft>
              </a:pPr>
              <a:t>117</a:t>
            </a:fld>
            <a:endParaRPr lang="en-GB" dirty="0">
              <a:solidFill>
                <a:prstClr val="black"/>
              </a:solidFill>
              <a:ea typeface="+mn-ea"/>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940B52-744F-42F5-8F12-5ED39235F015}" type="slidenum">
              <a:rPr lang="en-US"/>
              <a:pPr/>
              <a:t>121</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793AFE-6ED7-4C0A-8372-973311772B72}" type="slidenum">
              <a:rPr lang="en-US"/>
              <a:pPr/>
              <a:t>130</a:t>
            </a:fld>
            <a:endParaRPr lang="en-US"/>
          </a:p>
        </p:txBody>
      </p:sp>
      <p:sp>
        <p:nvSpPr>
          <p:cNvPr id="688130" name="Rectangle 2"/>
          <p:cNvSpPr>
            <a:spLocks noGrp="1" noRot="1" noChangeAspect="1" noTextEdit="1"/>
          </p:cNvSpPr>
          <p:nvPr>
            <p:ph type="sldImg"/>
          </p:nvPr>
        </p:nvSpPr>
        <p:spPr>
          <a:xfrm>
            <a:off x="992188" y="769938"/>
            <a:ext cx="5116512" cy="3836987"/>
          </a:xfrm>
          <a:ln/>
        </p:spPr>
      </p:sp>
      <p:sp>
        <p:nvSpPr>
          <p:cNvPr id="688131" name="Rectangle 3"/>
          <p:cNvSpPr>
            <a:spLocks noGrp="1"/>
          </p:cNvSpPr>
          <p:nvPr>
            <p:ph type="body" idx="1"/>
          </p:nvPr>
        </p:nvSpPr>
        <p:spPr>
          <a:xfrm>
            <a:off x="710239" y="4861782"/>
            <a:ext cx="5678824" cy="4602868"/>
          </a:xfrm>
        </p:spPr>
        <p:txBody>
          <a:bodyPr lIns="95439" tIns="47720" rIns="95439" bIns="47720"/>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defTabSz="949557" eaLnBrk="1" fontAlgn="auto" hangingPunct="1">
              <a:spcBef>
                <a:spcPts val="0"/>
              </a:spcBef>
              <a:spcAft>
                <a:spcPts val="0"/>
              </a:spcAft>
              <a:defRPr/>
            </a:pPr>
            <a:r>
              <a:rPr lang="en-US" b="1" dirty="0" smtClean="0"/>
              <a:t>LOFAR</a:t>
            </a:r>
            <a:r>
              <a:rPr lang="en-US" dirty="0" smtClean="0"/>
              <a:t> is the </a:t>
            </a:r>
            <a:r>
              <a:rPr lang="en-US" b="1" dirty="0" err="1" smtClean="0"/>
              <a:t>LOw</a:t>
            </a:r>
            <a:r>
              <a:rPr lang="en-US" b="1" dirty="0" smtClean="0"/>
              <a:t> Frequency </a:t>
            </a:r>
            <a:r>
              <a:rPr lang="en-US" b="1" dirty="0" err="1" smtClean="0"/>
              <a:t>ARray</a:t>
            </a:r>
            <a:r>
              <a:rPr lang="en-US" dirty="0" smtClean="0"/>
              <a:t> for radio astronomy.</a:t>
            </a:r>
            <a:endParaRPr lang="en-US" b="1" dirty="0" smtClean="0"/>
          </a:p>
          <a:p>
            <a:r>
              <a:rPr lang="en-US" dirty="0" smtClean="0"/>
              <a:t>LOFAR started as a new and innovative effort to force a breakthrough in sensitivity for astronomical observations at radio-frequencies below 250 </a:t>
            </a:r>
            <a:r>
              <a:rPr lang="en-US" dirty="0" err="1" smtClean="0"/>
              <a:t>MHz.</a:t>
            </a:r>
            <a:r>
              <a:rPr lang="en-US" dirty="0" smtClean="0"/>
              <a:t> The basic technology of radio telescopes had not changed since the 1960's: large mechanical dish antennas collect signals before a receiver detects and analyses them. Half the cost of these telescopes lies in the steel and moving structure. A telescope 100x larger than existing instruments would therefore be unaffordable. New technology was required to make the next step in sensitivity needed to unravel the secrets of the early universe and the physical processes in the centers of active galactic nuclei. </a:t>
            </a:r>
          </a:p>
          <a:p>
            <a:r>
              <a:rPr lang="en-US" dirty="0" smtClean="0"/>
              <a:t>LOFAR is the first telescope of this new sort, using an array of simple </a:t>
            </a:r>
            <a:r>
              <a:rPr lang="en-US" dirty="0" err="1" smtClean="0"/>
              <a:t>omni</a:t>
            </a:r>
            <a:r>
              <a:rPr lang="en-US" dirty="0" smtClean="0"/>
              <a:t>-directional antennas instead of mechanical signal processing with a dish antenna. The electronic signals from the antennas are </a:t>
            </a:r>
            <a:r>
              <a:rPr lang="en-US" dirty="0" err="1" smtClean="0"/>
              <a:t>digitised</a:t>
            </a:r>
            <a:r>
              <a:rPr lang="en-US" dirty="0" smtClean="0"/>
              <a:t>, transported to a central digital processor, and combined in software to emulate a conventional antenna. The cost is dominated by the cost of electronics and will follow Moore's law, becoming cheaper with time and allowing increasingly large telescopes to be built. So LOFAR is an IT-telescope. The antennas are simple enough but there are a lot of them - 25000 in the full LOFAR design. To make radio pictures of the sky with adequate sharpness, these antennas are to be arranged in clusters that are spread out over an area of ultimately 350 km in diameter. (In phase 1 that is currently funded 15000 antenna's and maximum baselines of 100 km will be built). Data transport requirements are in the range of many </a:t>
            </a:r>
            <a:r>
              <a:rPr lang="en-US" dirty="0" err="1" smtClean="0"/>
              <a:t>Tera</a:t>
            </a:r>
            <a:r>
              <a:rPr lang="en-US" dirty="0" smtClean="0"/>
              <a:t>-bits/sec and the processing power needed is tens of </a:t>
            </a:r>
            <a:r>
              <a:rPr lang="en-US" dirty="0" err="1" smtClean="0"/>
              <a:t>Tera</a:t>
            </a:r>
            <a:r>
              <a:rPr lang="en-US" dirty="0" smtClean="0"/>
              <a:t>-FLOPS.</a:t>
            </a:r>
          </a:p>
          <a:p>
            <a:r>
              <a:rPr lang="en-US" dirty="0" smtClean="0"/>
              <a:t>It was soon </a:t>
            </a:r>
            <a:r>
              <a:rPr lang="en-US" dirty="0" err="1" smtClean="0"/>
              <a:t>realised</a:t>
            </a:r>
            <a:r>
              <a:rPr lang="en-US" dirty="0" smtClean="0"/>
              <a:t> that LOFAR could be turned into a more generic Wide Area Sensor Network. Sensors for geophysical research and studies in precision agriculture have been incorporated in LOFAR already. Several more applications are being considered, given the increasing interest in sensor networks that “bring the environment on-line.”</a:t>
            </a:r>
          </a:p>
          <a:p>
            <a:endParaRPr lang="en-US" dirty="0" smtClean="0"/>
          </a:p>
          <a:p>
            <a:r>
              <a:rPr lang="en-US" dirty="0" smtClean="0"/>
              <a:t>The capabilities of LOFAR can be increased dramatically by broadening the scope to a European level, thus creating a European Sensor Network. </a:t>
            </a:r>
          </a:p>
          <a:p>
            <a:r>
              <a:rPr lang="en-US" dirty="0" smtClean="0"/>
              <a:t>The European </a:t>
            </a:r>
            <a:r>
              <a:rPr lang="en-US" dirty="0" err="1" smtClean="0"/>
              <a:t>Gèant</a:t>
            </a:r>
            <a:r>
              <a:rPr lang="en-US" dirty="0" smtClean="0"/>
              <a:t> network is already being used to connect existing radio telescopes in the EVN program. It would be a natural next step to create a Europe-wide sensor grid for astronomy by adding LOFAR stations to these sites. As a European Sensor Grid, LOFAR could provide essential ground-based information complementary to earth-observation satellites, and would thus form an important contribution to the European Global Monitoring for the Environment and Security (GMES) program.</a:t>
            </a:r>
          </a:p>
          <a:p>
            <a:endParaRPr lang="en-US" dirty="0" smtClean="0"/>
          </a:p>
          <a:p>
            <a:r>
              <a:rPr lang="en-US" dirty="0" smtClean="0">
                <a:latin typeface="+mn-lt"/>
                <a:ea typeface="+mn-ea"/>
                <a:cs typeface="+mn-cs"/>
              </a:rPr>
              <a:t>LOFAR contains 25.000 small antennas in the North of the</a:t>
            </a:r>
          </a:p>
          <a:p>
            <a:r>
              <a:rPr lang="en-US" dirty="0" smtClean="0">
                <a:latin typeface="+mn-lt"/>
                <a:ea typeface="+mn-ea"/>
                <a:cs typeface="+mn-cs"/>
              </a:rPr>
              <a:t>Netherlands and a part of Germany.</a:t>
            </a:r>
          </a:p>
          <a:p>
            <a:r>
              <a:rPr lang="en-US" dirty="0" smtClean="0">
                <a:latin typeface="+mn-lt"/>
                <a:ea typeface="+mn-ea"/>
                <a:cs typeface="+mn-cs"/>
              </a:rPr>
              <a:t>– LOFAR is essentially a software telescope.</a:t>
            </a:r>
          </a:p>
          <a:p>
            <a:r>
              <a:rPr lang="en-GB" dirty="0" smtClean="0">
                <a:latin typeface="+mn-lt"/>
                <a:ea typeface="+mn-ea"/>
                <a:cs typeface="+mn-cs"/>
              </a:rPr>
              <a:t>• </a:t>
            </a:r>
            <a:r>
              <a:rPr lang="en-GB" b="1" dirty="0" smtClean="0">
                <a:latin typeface="+mn-lt"/>
                <a:ea typeface="+mn-ea"/>
                <a:cs typeface="+mn-cs"/>
              </a:rPr>
              <a:t>LOFAR and EGEE</a:t>
            </a:r>
          </a:p>
          <a:p>
            <a:r>
              <a:rPr lang="en-US" dirty="0" smtClean="0">
                <a:latin typeface="+mn-lt"/>
                <a:ea typeface="+mn-ea"/>
                <a:cs typeface="+mn-cs"/>
              </a:rPr>
              <a:t>– pave the path for connecting the LOFAR near-line and off-line</a:t>
            </a:r>
          </a:p>
          <a:p>
            <a:r>
              <a:rPr lang="en-US" dirty="0" smtClean="0">
                <a:latin typeface="+mn-lt"/>
                <a:ea typeface="+mn-ea"/>
                <a:cs typeface="+mn-cs"/>
              </a:rPr>
              <a:t>astronomical data reduction system to the EGEE infrastructure in</a:t>
            </a:r>
          </a:p>
          <a:p>
            <a:r>
              <a:rPr lang="en-US" dirty="0" smtClean="0">
                <a:latin typeface="+mn-lt"/>
                <a:ea typeface="+mn-ea"/>
                <a:cs typeface="+mn-cs"/>
              </a:rPr>
              <a:t>order to enable distributed computing and storage for a distributed</a:t>
            </a:r>
          </a:p>
          <a:p>
            <a:r>
              <a:rPr lang="en-GB" dirty="0" smtClean="0">
                <a:latin typeface="+mn-lt"/>
                <a:ea typeface="+mn-ea"/>
                <a:cs typeface="+mn-cs"/>
              </a:rPr>
              <a:t>LOFAR community;</a:t>
            </a:r>
          </a:p>
          <a:p>
            <a:r>
              <a:rPr lang="en-US" dirty="0" smtClean="0">
                <a:latin typeface="+mn-lt"/>
                <a:ea typeface="+mn-ea"/>
                <a:cs typeface="+mn-cs"/>
              </a:rPr>
              <a:t>– enabling the astronomy VOs LOFAR and </a:t>
            </a:r>
            <a:r>
              <a:rPr lang="en-US" dirty="0" err="1" smtClean="0">
                <a:latin typeface="+mn-lt"/>
                <a:ea typeface="+mn-ea"/>
                <a:cs typeface="+mn-cs"/>
              </a:rPr>
              <a:t>Omegac</a:t>
            </a:r>
            <a:r>
              <a:rPr lang="en-US" dirty="0" smtClean="0">
                <a:latin typeface="+mn-lt"/>
                <a:ea typeface="+mn-ea"/>
                <a:cs typeface="+mn-cs"/>
              </a:rPr>
              <a:t>.</a:t>
            </a:r>
            <a:endParaRPr lang="en-US" dirty="0" smtClean="0"/>
          </a:p>
          <a:p>
            <a:pPr defTabSz="949557" eaLnBrk="1" fontAlgn="auto" hangingPunct="1">
              <a:spcBef>
                <a:spcPts val="0"/>
              </a:spcBef>
              <a:spcAft>
                <a:spcPts val="0"/>
              </a:spcAft>
              <a:defRPr/>
            </a:pPr>
            <a:endParaRPr lang="en-US" b="1" dirty="0" smtClean="0"/>
          </a:p>
          <a:p>
            <a:pPr defTabSz="949557" eaLnBrk="1" fontAlgn="auto" hangingPunct="1">
              <a:spcBef>
                <a:spcPts val="0"/>
              </a:spcBef>
              <a:spcAft>
                <a:spcPts val="0"/>
              </a:spcAft>
              <a:defRPr/>
            </a:pPr>
            <a:endParaRPr lang="en-US" b="1" dirty="0" smtClean="0"/>
          </a:p>
          <a:p>
            <a:pPr defTabSz="949557" eaLnBrk="1" fontAlgn="auto" hangingPunct="1">
              <a:spcBef>
                <a:spcPts val="0"/>
              </a:spcBef>
              <a:spcAft>
                <a:spcPts val="0"/>
              </a:spcAft>
              <a:defRPr/>
            </a:pPr>
            <a:r>
              <a:rPr lang="en-US" b="1" dirty="0" smtClean="0"/>
              <a:t>The Pierre Auger </a:t>
            </a:r>
            <a:r>
              <a:rPr lang="en-US" b="1" baseline="0" dirty="0" smtClean="0"/>
              <a:t> </a:t>
            </a:r>
            <a:r>
              <a:rPr lang="en-US" b="1" dirty="0" smtClean="0"/>
              <a:t>Cosmic Ray Observatory</a:t>
            </a:r>
            <a:r>
              <a:rPr lang="en-US" dirty="0" smtClean="0"/>
              <a:t> </a:t>
            </a:r>
            <a:br>
              <a:rPr lang="en-US" dirty="0" smtClean="0"/>
            </a:br>
            <a:r>
              <a:rPr lang="en-US" dirty="0" smtClean="0"/>
              <a:t>is studying ultra-high energy cosmic rays, the most energetic and rarest of particles in the universe. When these particles strike the earth's atmosphere, they produce extensive air showers made of billions of secondary particles. While much progress has been made in nearly a century of research in understanding cosmic rays with low to moderate energies, those with extremely high energies remain mysterious. Results from the Pierre Auger Observatory made a lasting impression on the scientific community in 2007. The announcement by the Pierre Auger Collaboration that active galactic nuclei were the most likely source for the highest-energy cosmic rays that hit the earth made the list of breakthroughs and top science stories for several science media organizations.</a:t>
            </a:r>
            <a:br>
              <a:rPr lang="en-US" dirty="0" smtClean="0"/>
            </a:br>
            <a:endParaRPr lang="en-US" dirty="0" smtClean="0"/>
          </a:p>
          <a:p>
            <a:pPr defTabSz="949557" eaLnBrk="1" fontAlgn="auto" hangingPunct="1">
              <a:spcBef>
                <a:spcPts val="0"/>
              </a:spcBef>
              <a:spcAft>
                <a:spcPts val="0"/>
              </a:spcAft>
              <a:defRPr/>
            </a:pPr>
            <a:r>
              <a:rPr lang="en-US" dirty="0" smtClean="0"/>
              <a:t>The Auger Observatory will have two sites, one in the southern hemisphere and one in the north. This allows scientists to view ultra-high energy cosmic rays over the entire sky. The southern site near the city of </a:t>
            </a:r>
            <a:r>
              <a:rPr lang="en-US" dirty="0" err="1" smtClean="0"/>
              <a:t>Malargüe</a:t>
            </a:r>
            <a:r>
              <a:rPr lang="en-US" dirty="0" smtClean="0"/>
              <a:t> in Mendoza province, Argentina has been completed in 2007. The northern site is planned for southeast Colorado, USA, near the city of Lamar. </a:t>
            </a:r>
          </a:p>
          <a:p>
            <a:pPr defTabSz="949557" eaLnBrk="1" fontAlgn="auto" hangingPunct="1">
              <a:spcBef>
                <a:spcPts val="0"/>
              </a:spcBef>
              <a:spcAft>
                <a:spcPts val="0"/>
              </a:spcAft>
              <a:defRPr/>
            </a:pPr>
            <a:r>
              <a:rPr lang="en-US" dirty="0" smtClean="0"/>
              <a:t>The </a:t>
            </a:r>
            <a:r>
              <a:rPr lang="en-US" dirty="0" smtClean="0">
                <a:hlinkClick r:id="rId3"/>
              </a:rPr>
              <a:t>Auger Observatory</a:t>
            </a:r>
            <a:r>
              <a:rPr lang="en-US" dirty="0" smtClean="0"/>
              <a:t> is located in a remote region far from academic or research Institutions.  </a:t>
            </a:r>
          </a:p>
          <a:p>
            <a:pPr defTabSz="949557" eaLnBrk="1" fontAlgn="auto" hangingPunct="1">
              <a:spcBef>
                <a:spcPts val="0"/>
              </a:spcBef>
              <a:spcAft>
                <a:spcPts val="0"/>
              </a:spcAft>
              <a:defRPr/>
            </a:pPr>
            <a:endParaRPr lang="en-US" dirty="0" smtClean="0"/>
          </a:p>
          <a:p>
            <a:pPr defTabSz="949557" eaLnBrk="1" fontAlgn="auto" hangingPunct="1">
              <a:spcBef>
                <a:spcPts val="0"/>
              </a:spcBef>
              <a:spcAft>
                <a:spcPts val="0"/>
              </a:spcAft>
              <a:defRPr/>
            </a:pPr>
            <a:r>
              <a:rPr lang="en-US" dirty="0" smtClean="0"/>
              <a:t>The AUGERACCESS project has been designed to improve the communications link between the Auger Observatory and the CLARA network in Argentina and hence to international networks. Over 7 </a:t>
            </a:r>
            <a:r>
              <a:rPr lang="en-US" dirty="0" err="1" smtClean="0"/>
              <a:t>Tbytes</a:t>
            </a:r>
            <a:r>
              <a:rPr lang="en-US" dirty="0" smtClean="0"/>
              <a:t> of data per year are created at the Observatory site and the desired transmission rate greatly exceeds the available transmission capacity between the Observatory and the city of Mendoza, about 400 km to the north. At present some of the data must be put on disk and hand-carried to Mendoza. This makes monitoring of the status of instruments at the Observatory extremely difficult. A link of at least 10 Mbps is required.</a:t>
            </a:r>
          </a:p>
          <a:p>
            <a:pPr defTabSz="949557" eaLnBrk="1" fontAlgn="auto" hangingPunct="1">
              <a:spcBef>
                <a:spcPts val="0"/>
              </a:spcBef>
              <a:spcAft>
                <a:spcPts val="0"/>
              </a:spcAft>
              <a:defRPr/>
            </a:pPr>
            <a:endParaRPr lang="en-US" dirty="0" smtClean="0"/>
          </a:p>
          <a:p>
            <a:pPr defTabSz="949557" eaLnBrk="1" fontAlgn="auto" hangingPunct="1">
              <a:spcBef>
                <a:spcPts val="0"/>
              </a:spcBef>
              <a:spcAft>
                <a:spcPts val="0"/>
              </a:spcAft>
              <a:defRPr/>
            </a:pPr>
            <a:r>
              <a:rPr lang="en-US" dirty="0" smtClean="0"/>
              <a:t>The existing on-line software will be re-written and extended to use state-of-art Grid services to make the required remote monitoring and control access possible.  In our opinion  this is a natural extension of the Grid concept to remote and secure management of facilities.  Interactive communication between the European Institutions and the Auger Observatory requires a reliable high bandwidth connection.  </a:t>
            </a:r>
          </a:p>
          <a:p>
            <a:r>
              <a:rPr lang="en-US" dirty="0" smtClean="0"/>
              <a:t>The grid is also used for offline simulations and processing</a:t>
            </a:r>
            <a:r>
              <a:rPr lang="en-US" baseline="0" dirty="0" smtClean="0"/>
              <a:t> of the data acquired from the Auger Observatory.</a:t>
            </a:r>
          </a:p>
          <a:p>
            <a:r>
              <a:rPr lang="en-US" baseline="0" dirty="0" smtClean="0"/>
              <a:t>------------</a:t>
            </a:r>
          </a:p>
          <a:p>
            <a:r>
              <a:rPr lang="en-US" dirty="0" smtClean="0"/>
              <a:t>The aim of the </a:t>
            </a:r>
            <a:r>
              <a:rPr lang="en-US" dirty="0" smtClean="0">
                <a:hlinkClick r:id="rId4" action="ppaction://hlinkfile"/>
              </a:rPr>
              <a:t>ARGO-YBJ</a:t>
            </a:r>
            <a:r>
              <a:rPr lang="en-US" dirty="0" smtClean="0"/>
              <a:t>  (</a:t>
            </a:r>
            <a:r>
              <a:rPr lang="en-US" b="1" dirty="0" smtClean="0"/>
              <a:t>A</a:t>
            </a:r>
            <a:r>
              <a:rPr lang="en-US" dirty="0" smtClean="0"/>
              <a:t>strophysical </a:t>
            </a:r>
            <a:r>
              <a:rPr lang="en-US" b="1" dirty="0" smtClean="0"/>
              <a:t>R</a:t>
            </a:r>
            <a:r>
              <a:rPr lang="en-US" dirty="0" smtClean="0"/>
              <a:t>adiation with </a:t>
            </a:r>
            <a:r>
              <a:rPr lang="en-US" b="1" dirty="0" smtClean="0"/>
              <a:t>G</a:t>
            </a:r>
            <a:r>
              <a:rPr lang="en-US" dirty="0" smtClean="0"/>
              <a:t>round-based </a:t>
            </a:r>
            <a:r>
              <a:rPr lang="en-US" b="1" dirty="0" smtClean="0"/>
              <a:t>O</a:t>
            </a:r>
            <a:r>
              <a:rPr lang="en-US" dirty="0" smtClean="0"/>
              <a:t>bservatory at </a:t>
            </a:r>
            <a:r>
              <a:rPr lang="en-US" b="1" dirty="0" err="1" smtClean="0"/>
              <a:t>Y</a:t>
            </a:r>
            <a:r>
              <a:rPr lang="en-US" dirty="0" err="1" smtClean="0"/>
              <a:t>ang</a:t>
            </a:r>
            <a:r>
              <a:rPr lang="en-US" b="1" dirty="0" err="1" smtClean="0"/>
              <a:t>B</a:t>
            </a:r>
            <a:r>
              <a:rPr lang="en-US" dirty="0" err="1" smtClean="0"/>
              <a:t>a</a:t>
            </a:r>
            <a:r>
              <a:rPr lang="en-US" b="1" dirty="0" err="1" smtClean="0"/>
              <a:t>J</a:t>
            </a:r>
            <a:r>
              <a:rPr lang="en-US" dirty="0" err="1" smtClean="0"/>
              <a:t>ing</a:t>
            </a:r>
            <a:r>
              <a:rPr lang="en-US" dirty="0" smtClean="0"/>
              <a:t>) experiment is to study cosmic rays, mainly cosmic gamma-radiation, at an energy threshold of ~100 </a:t>
            </a:r>
            <a:r>
              <a:rPr lang="en-US" dirty="0" err="1" smtClean="0"/>
              <a:t>GeV</a:t>
            </a:r>
            <a:r>
              <a:rPr lang="en-US" dirty="0" smtClean="0"/>
              <a:t>, by means of the detection of small size air showers. This goal will be achieved by operating a full coverage array in the </a:t>
            </a:r>
            <a:r>
              <a:rPr lang="en-US" dirty="0" err="1" smtClean="0">
                <a:hlinkClick r:id="rId5" action="ppaction://hlinkfile"/>
              </a:rPr>
              <a:t>Yangbajing</a:t>
            </a:r>
            <a:r>
              <a:rPr lang="en-US" dirty="0" smtClean="0">
                <a:hlinkClick r:id="rId5" action="ppaction://hlinkfile"/>
              </a:rPr>
              <a:t> Laboratory</a:t>
            </a:r>
            <a:r>
              <a:rPr lang="en-US" dirty="0" smtClean="0"/>
              <a:t>   (</a:t>
            </a:r>
            <a:r>
              <a:rPr lang="en-US" dirty="0" smtClean="0">
                <a:hlinkClick r:id="rId6" action="ppaction://hlinkfile"/>
              </a:rPr>
              <a:t>Tibet</a:t>
            </a:r>
            <a:r>
              <a:rPr lang="en-US" dirty="0" smtClean="0"/>
              <a:t>, P.R. China) at  4300 m </a:t>
            </a:r>
            <a:r>
              <a:rPr lang="en-US" dirty="0" err="1" smtClean="0"/>
              <a:t>a.s.l</a:t>
            </a:r>
            <a:r>
              <a:rPr lang="en-US" dirty="0" smtClean="0"/>
              <a:t>. </a:t>
            </a:r>
            <a:r>
              <a:rPr lang="en-US" dirty="0" smtClean="0">
                <a:latin typeface="+mn-lt"/>
                <a:ea typeface="+mn-ea"/>
                <a:cs typeface="+mn-cs"/>
              </a:rPr>
              <a:t>The central array of the ARGO detector at the </a:t>
            </a:r>
            <a:r>
              <a:rPr lang="en-US" dirty="0" err="1" smtClean="0">
                <a:latin typeface="+mn-lt"/>
                <a:ea typeface="+mn-ea"/>
                <a:cs typeface="+mn-cs"/>
              </a:rPr>
              <a:t>YangBaJing</a:t>
            </a:r>
            <a:r>
              <a:rPr lang="en-US" dirty="0" smtClean="0">
                <a:latin typeface="+mn-lt"/>
                <a:ea typeface="+mn-ea"/>
                <a:cs typeface="+mn-cs"/>
              </a:rPr>
              <a:t> Cosmic Ray Laboratory (4300 m </a:t>
            </a:r>
            <a:r>
              <a:rPr lang="en-US" dirty="0" err="1" smtClean="0">
                <a:latin typeface="+mn-lt"/>
                <a:ea typeface="+mn-ea"/>
                <a:cs typeface="+mn-cs"/>
              </a:rPr>
              <a:t>a.s.l</a:t>
            </a:r>
            <a:r>
              <a:rPr lang="en-US" dirty="0" smtClean="0">
                <a:latin typeface="+mn-lt"/>
                <a:ea typeface="+mn-ea"/>
                <a:cs typeface="+mn-cs"/>
              </a:rPr>
              <a:t>., Tibet, P.R. China) has been put into operation for physics runs. It is made of 130 identical sub-units of 12 RPCs each (.cluster.) covering a surface of about 5800 m</a:t>
            </a:r>
          </a:p>
          <a:p>
            <a:r>
              <a:rPr lang="en-US" dirty="0" smtClean="0">
                <a:latin typeface="+mn-lt"/>
                <a:ea typeface="+mn-ea"/>
                <a:cs typeface="+mn-cs"/>
              </a:rPr>
              <a:t>2 with 92% active area.</a:t>
            </a:r>
          </a:p>
          <a:p>
            <a:endParaRPr lang="en-US" dirty="0" smtClean="0">
              <a:latin typeface="+mn-lt"/>
              <a:ea typeface="+mn-ea"/>
              <a:cs typeface="+mn-cs"/>
            </a:endParaRPr>
          </a:p>
          <a:p>
            <a:endParaRPr lang="en-US" dirty="0" smtClean="0"/>
          </a:p>
          <a:p>
            <a:r>
              <a:rPr lang="en-US" baseline="0" dirty="0" smtClean="0"/>
              <a:t>ARGO was completed in spring 2007 and processing of it data is performed on the grid.</a:t>
            </a:r>
          </a:p>
          <a:p>
            <a:endParaRPr lang="en-US" baseline="0" dirty="0" smtClean="0"/>
          </a:p>
          <a:p>
            <a:pPr defTabSz="949557" eaLnBrk="1" fontAlgn="auto" hangingPunct="1">
              <a:spcBef>
                <a:spcPts val="0"/>
              </a:spcBef>
              <a:spcAft>
                <a:spcPts val="0"/>
              </a:spcAft>
              <a:defRPr/>
            </a:pPr>
            <a:r>
              <a:rPr lang="en-US" dirty="0" smtClean="0"/>
              <a:t>http://ieeexplore.ieee.org/iel5/23/4448435/04448452.pdf?tp=&amp;isnumber=&amp;arnumber=4448452</a:t>
            </a:r>
          </a:p>
          <a:p>
            <a:endParaRPr lang="en-GB" dirty="0"/>
          </a:p>
        </p:txBody>
      </p:sp>
      <p:sp>
        <p:nvSpPr>
          <p:cNvPr id="4" name="Slide Number Placeholder 3"/>
          <p:cNvSpPr>
            <a:spLocks noGrp="1"/>
          </p:cNvSpPr>
          <p:nvPr>
            <p:ph type="sldNum" sz="quarter" idx="10"/>
          </p:nvPr>
        </p:nvSpPr>
        <p:spPr/>
        <p:txBody>
          <a:bodyPr/>
          <a:lstStyle/>
          <a:p>
            <a:fld id="{F439AD05-385D-406A-837F-0E01A4BE06C7}" type="slidenum">
              <a:rPr lang="en-GB" smtClean="0"/>
              <a:pPr/>
              <a:t>12</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3DFF19-9D13-4E7B-A0A8-CAD1E9E4B02E}" type="slidenum">
              <a:rPr lang="en-US"/>
              <a:pPr/>
              <a:t>131</a:t>
            </a:fld>
            <a:endParaRPr lang="en-US"/>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01F20500-05BD-4853-9AAE-D67CD238EC25}" type="slidenum">
              <a:rPr lang="en-US"/>
              <a:pPr/>
              <a:t>132</a:t>
            </a:fld>
            <a:endParaRPr lang="en-US"/>
          </a:p>
        </p:txBody>
      </p:sp>
      <p:sp>
        <p:nvSpPr>
          <p:cNvPr id="37891" name="Rectangle 2"/>
          <p:cNvSpPr>
            <a:spLocks noGrp="1" noRot="1" noChangeAspect="1" noChangeArrowheads="1" noTextEdit="1"/>
          </p:cNvSpPr>
          <p:nvPr>
            <p:ph type="sldImg"/>
          </p:nvPr>
        </p:nvSpPr>
        <p:spPr>
          <a:xfrm>
            <a:off x="993775" y="768350"/>
            <a:ext cx="5116513" cy="3836988"/>
          </a:xfrm>
          <a:ln/>
        </p:spPr>
      </p:sp>
      <p:sp>
        <p:nvSpPr>
          <p:cNvPr id="37892" name="Rectangle 3"/>
          <p:cNvSpPr>
            <a:spLocks noGrp="1" noChangeArrowheads="1"/>
          </p:cNvSpPr>
          <p:nvPr>
            <p:ph type="body" idx="1"/>
          </p:nvPr>
        </p:nvSpPr>
        <p:spPr>
          <a:xfrm>
            <a:off x="945799" y="4860745"/>
            <a:ext cx="5207704" cy="4605001"/>
          </a:xfrm>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3265C3-C085-4DFF-9113-5D36C2CD9D10}" type="slidenum">
              <a:rPr lang="en-US"/>
              <a:pPr/>
              <a:t>136</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4694EA-0EDF-45CF-AA3D-CD76BB5EA45E}" type="slidenum">
              <a:rPr lang="en-US"/>
              <a:pPr/>
              <a:t>137</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447791-C339-4653-9BC1-BB04DADAEE98}" type="slidenum">
              <a:rPr lang="en-US"/>
              <a:pPr/>
              <a:t>14</a:t>
            </a:fld>
            <a:endParaRPr lang="en-US"/>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p:txBody>
          <a:bodyPr/>
          <a:lstStyle/>
          <a:p>
            <a:pPr defTabSz="949557" eaLnBrk="1" fontAlgn="auto" hangingPunct="1">
              <a:spcBef>
                <a:spcPts val="0"/>
              </a:spcBef>
              <a:spcAft>
                <a:spcPts val="0"/>
              </a:spcAft>
              <a:defRPr/>
            </a:pPr>
            <a:r>
              <a:rPr lang="en-US" dirty="0" smtClean="0">
                <a:latin typeface="Arial" pitchFamily="34" charset="0"/>
                <a:ea typeface="ＭＳ Ｐゴシック" pitchFamily="34" charset="-128"/>
              </a:rPr>
              <a:t>The acronym WISDOM, for Wide In </a:t>
            </a:r>
            <a:r>
              <a:rPr lang="en-US" dirty="0" err="1" smtClean="0">
                <a:latin typeface="Arial" pitchFamily="34" charset="0"/>
                <a:ea typeface="ＭＳ Ｐゴシック" pitchFamily="34" charset="-128"/>
              </a:rPr>
              <a:t>Silico</a:t>
            </a:r>
            <a:r>
              <a:rPr lang="en-US" dirty="0" smtClean="0">
                <a:latin typeface="Arial" pitchFamily="34" charset="0"/>
                <a:ea typeface="ＭＳ Ｐゴシック" pitchFamily="34" charset="-128"/>
              </a:rPr>
              <a:t> Docking On Malaria, comes from the first screening experiment at a large scale against malaria and is now used as a generic name for the initiative.</a:t>
            </a:r>
          </a:p>
          <a:p>
            <a:pPr defTabSz="949557" eaLnBrk="1" fontAlgn="auto" hangingPunct="1">
              <a:spcBef>
                <a:spcPts val="0"/>
              </a:spcBef>
              <a:spcAft>
                <a:spcPts val="0"/>
              </a:spcAft>
              <a:defRPr/>
            </a:pPr>
            <a:endParaRPr lang="en-US" dirty="0" smtClean="0">
              <a:latin typeface="Arial" pitchFamily="34" charset="0"/>
              <a:ea typeface="ＭＳ Ｐゴシック" pitchFamily="34" charset="-128"/>
            </a:endParaRPr>
          </a:p>
          <a:p>
            <a:pPr defTabSz="949557" eaLnBrk="1" fontAlgn="auto" hangingPunct="1">
              <a:spcBef>
                <a:spcPts val="0"/>
              </a:spcBef>
              <a:spcAft>
                <a:spcPts val="0"/>
              </a:spcAft>
              <a:defRPr/>
            </a:pPr>
            <a:r>
              <a:rPr lang="en-US" dirty="0" smtClean="0">
                <a:latin typeface="+mn-lt"/>
                <a:ea typeface="+mn-ea"/>
                <a:cs typeface="+mn-cs"/>
              </a:rPr>
              <a:t>The </a:t>
            </a:r>
            <a:r>
              <a:rPr lang="en-US" b="1" dirty="0" smtClean="0">
                <a:latin typeface="+mn-lt"/>
                <a:ea typeface="+mn-ea"/>
                <a:cs typeface="+mn-cs"/>
              </a:rPr>
              <a:t>WISDOM </a:t>
            </a:r>
            <a:r>
              <a:rPr lang="en-US" dirty="0" smtClean="0">
                <a:latin typeface="+mn-lt"/>
                <a:ea typeface="+mn-ea"/>
                <a:cs typeface="+mn-cs"/>
              </a:rPr>
              <a:t>initiative runs large-scale computations for the in-</a:t>
            </a:r>
            <a:r>
              <a:rPr lang="en-US" dirty="0" err="1" smtClean="0">
                <a:latin typeface="+mn-lt"/>
                <a:ea typeface="+mn-ea"/>
                <a:cs typeface="+mn-cs"/>
              </a:rPr>
              <a:t>silico</a:t>
            </a:r>
            <a:r>
              <a:rPr lang="en-US" dirty="0" smtClean="0">
                <a:latin typeface="+mn-lt"/>
                <a:ea typeface="+mn-ea"/>
                <a:cs typeface="+mn-cs"/>
              </a:rPr>
              <a:t> drug discovery against emerging and neglected diseases. These virtual screening calculations determine how well certain drugs attach to specific sites on the target virus – those which dock are more likely to be active against the virus. It has been successfully deployed against malaria and avian influenza, with exciting results confirmed in vitro</a:t>
            </a:r>
            <a:r>
              <a:rPr lang="en-US" b="1" dirty="0" smtClean="0">
                <a:latin typeface="+mn-lt"/>
                <a:ea typeface="+mn-ea"/>
                <a:cs typeface="+mn-cs"/>
              </a:rPr>
              <a:t>. </a:t>
            </a:r>
            <a:endParaRPr lang="en-US" dirty="0" smtClean="0">
              <a:latin typeface="Arial" pitchFamily="34" charset="0"/>
              <a:ea typeface="ＭＳ Ｐゴシック" pitchFamily="34" charset="-128"/>
            </a:endParaRPr>
          </a:p>
          <a:p>
            <a:pPr defTabSz="949557" eaLnBrk="1" fontAlgn="auto" hangingPunct="1">
              <a:spcBef>
                <a:spcPts val="0"/>
              </a:spcBef>
              <a:spcAft>
                <a:spcPts val="0"/>
              </a:spcAft>
              <a:defRPr/>
            </a:pPr>
            <a:endParaRPr lang="en-US" dirty="0" smtClean="0">
              <a:latin typeface="Arial" pitchFamily="34" charset="0"/>
              <a:ea typeface="ＭＳ Ｐゴシック" pitchFamily="34" charset="-128"/>
            </a:endParaRPr>
          </a:p>
          <a:p>
            <a:pPr defTabSz="949557" eaLnBrk="1" fontAlgn="auto" hangingPunct="1">
              <a:spcBef>
                <a:spcPts val="0"/>
              </a:spcBef>
              <a:spcAft>
                <a:spcPts val="0"/>
              </a:spcAft>
              <a:defRPr/>
            </a:pPr>
            <a:r>
              <a:rPr lang="en-US" dirty="0" smtClean="0">
                <a:latin typeface="Arial" pitchFamily="34" charset="0"/>
                <a:ea typeface="ＭＳ Ｐゴシック" pitchFamily="34" charset="-128"/>
              </a:rPr>
              <a:t>From paper “</a:t>
            </a:r>
            <a:r>
              <a:rPr lang="en-US" b="1" dirty="0" smtClean="0"/>
              <a:t>Trends in life science grid: from computing grid to knowledge grid.</a:t>
            </a:r>
            <a:r>
              <a:rPr lang="en-US" dirty="0" smtClean="0">
                <a:latin typeface="Arial" pitchFamily="34" charset="0"/>
                <a:ea typeface="ＭＳ Ｐゴシック" pitchFamily="34" charset="-128"/>
              </a:rPr>
              <a:t>” </a:t>
            </a:r>
            <a:r>
              <a:rPr lang="en-GB" dirty="0" smtClean="0"/>
              <a:t>Genomic Sciences </a:t>
            </a:r>
            <a:r>
              <a:rPr lang="en-GB" dirty="0" err="1" smtClean="0"/>
              <a:t>Center</a:t>
            </a:r>
            <a:r>
              <a:rPr lang="en-GB" dirty="0" smtClean="0"/>
              <a:t>, RIKEN, Yokohama, Japan. konagaya@gsc.riken.jp</a:t>
            </a:r>
          </a:p>
          <a:p>
            <a:r>
              <a:rPr lang="en-US" dirty="0" smtClean="0">
                <a:latin typeface="Arial" pitchFamily="34" charset="0"/>
                <a:ea typeface="ＭＳ Ｐゴシック" pitchFamily="34" charset="-128"/>
              </a:rPr>
              <a:t> (Dec’’2006): http://www.ncbi.nlm.nih.gov/pubmed/17254294</a:t>
            </a:r>
          </a:p>
          <a:p>
            <a:endParaRPr lang="en-US" dirty="0" smtClean="0"/>
          </a:p>
          <a:p>
            <a:r>
              <a:rPr lang="en-US" dirty="0" smtClean="0"/>
              <a:t>One of the best examples of life science high-throughput computing is the WISDOM high-throughput docking project in the Enabling Grids for E-</a:t>
            </a:r>
            <a:r>
              <a:rPr lang="en-US" dirty="0" err="1" smtClean="0"/>
              <a:t>sciencE</a:t>
            </a:r>
            <a:r>
              <a:rPr lang="en-US" dirty="0" smtClean="0"/>
              <a:t> (EGEE) project. It achieved over 46 million docking simulations, using 1700 computers distributed in 15 countries in about 6 weeks. The equivalent of 80 years on a single machine was used to find new inhibitors for a family of proteins produced by </a:t>
            </a:r>
            <a:r>
              <a:rPr lang="en-US" i="1" dirty="0" smtClean="0"/>
              <a:t>Plasmodium </a:t>
            </a:r>
            <a:r>
              <a:rPr lang="en-US" i="1" dirty="0" err="1" smtClean="0"/>
              <a:t>falciparum</a:t>
            </a:r>
            <a:r>
              <a:rPr lang="en-US" i="1" dirty="0" smtClean="0"/>
              <a:t> </a:t>
            </a:r>
            <a:r>
              <a:rPr lang="en-US" dirty="0" smtClean="0"/>
              <a:t>from 11 July 2005 to 19 August 2005 [</a:t>
            </a:r>
            <a:r>
              <a:rPr lang="en-US" dirty="0" smtClean="0">
                <a:hlinkClick r:id="rId3" action="ppaction://hlinkfile"/>
              </a:rPr>
              <a:t>19</a:t>
            </a:r>
            <a:r>
              <a:rPr lang="en-US" dirty="0" smtClean="0"/>
              <a:t>].</a:t>
            </a:r>
          </a:p>
          <a:p>
            <a:r>
              <a:rPr lang="en-US" dirty="0" smtClean="0"/>
              <a:t>DIANE is an enhanced version of WISDOM with a light-weight framework. It was used to search for potential drugs for the predicted variants of the </a:t>
            </a:r>
            <a:r>
              <a:rPr lang="en-US" i="1" dirty="0" smtClean="0"/>
              <a:t>avian flu </a:t>
            </a:r>
            <a:r>
              <a:rPr lang="en-US" dirty="0" smtClean="0"/>
              <a:t>virus (H5N1), and produced two millions docking complexes with a size of 600 gigabytes using 2000 grid worker nodes distributed in 17 countries [</a:t>
            </a:r>
            <a:r>
              <a:rPr lang="en-US" dirty="0" smtClean="0">
                <a:hlinkClick r:id="rId4" action="ppaction://hlinkfile"/>
              </a:rPr>
              <a:t>20</a:t>
            </a:r>
            <a:r>
              <a:rPr lang="en-US" dirty="0" smtClean="0"/>
              <a:t>]</a:t>
            </a:r>
          </a:p>
          <a:p>
            <a:pPr defTabSz="949557" eaLnBrk="1" fontAlgn="auto" hangingPunct="1">
              <a:spcBef>
                <a:spcPts val="0"/>
              </a:spcBef>
              <a:spcAft>
                <a:spcPts val="0"/>
              </a:spcAft>
              <a:defRPr/>
            </a:pPr>
            <a:endParaRPr lang="en-US" dirty="0" smtClean="0">
              <a:latin typeface="Arial" pitchFamily="34" charset="0"/>
              <a:ea typeface="ＭＳ Ｐゴシック" pitchFamily="34" charset="-128"/>
            </a:endParaRPr>
          </a:p>
          <a:p>
            <a:pPr defTabSz="949557" eaLnBrk="1" fontAlgn="auto" hangingPunct="1">
              <a:spcBef>
                <a:spcPts val="0"/>
              </a:spcBef>
              <a:spcAft>
                <a:spcPts val="0"/>
              </a:spcAft>
              <a:defRPr/>
            </a:pPr>
            <a:endParaRPr lang="en-US" dirty="0" smtClean="0">
              <a:latin typeface="Arial" pitchFamily="34" charset="0"/>
              <a:ea typeface="ＭＳ Ｐゴシック" pitchFamily="34" charset="-128"/>
            </a:endParaRP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dirty="0" smtClean="0"/>
              <a:t>Commercial exploitation of fusion energy still needs to solve several outstanding problems, some of which require a strong computing capacity.  The International Thermonuclear Experimental Reactor (ITER), a joint international research and development project, aims to demonstrate the scientific and technical feasibility of fusion power and could potentially produce 500 MW of power by 2016. The exploitation of ITER requires a </a:t>
            </a:r>
            <a:r>
              <a:rPr lang="en-US" dirty="0" err="1" smtClean="0"/>
              <a:t>modelling</a:t>
            </a:r>
            <a:r>
              <a:rPr lang="en-US" dirty="0" smtClean="0"/>
              <a:t> capability that is at the limit of the present state of the art. Therefore, computing grids and high performance computers are basic tools for fusion research. </a:t>
            </a:r>
          </a:p>
          <a:p>
            <a:endParaRPr lang="en-US" dirty="0" smtClean="0"/>
          </a:p>
          <a:p>
            <a:r>
              <a:rPr lang="en-US" dirty="0" smtClean="0"/>
              <a:t>From EGEE-II DNA4.2.2:</a:t>
            </a:r>
          </a:p>
          <a:p>
            <a:r>
              <a:rPr lang="en-US" dirty="0" smtClean="0">
                <a:latin typeface="+mn-lt"/>
                <a:ea typeface="+mn-ea"/>
                <a:cs typeface="+mn-cs"/>
              </a:rPr>
              <a:t>The Ion Kinetic Transport application (or code ISDEP, Integrator of Stochastic Differential Equations</a:t>
            </a:r>
          </a:p>
          <a:p>
            <a:r>
              <a:rPr lang="en-US" dirty="0" smtClean="0">
                <a:latin typeface="+mn-lt"/>
                <a:ea typeface="+mn-ea"/>
                <a:cs typeface="+mn-cs"/>
              </a:rPr>
              <a:t>in Plasmas) has been run in </a:t>
            </a:r>
            <a:r>
              <a:rPr lang="en-US" dirty="0" err="1" smtClean="0">
                <a:latin typeface="+mn-lt"/>
                <a:ea typeface="+mn-ea"/>
                <a:cs typeface="+mn-cs"/>
              </a:rPr>
              <a:t>stellarator</a:t>
            </a:r>
            <a:r>
              <a:rPr lang="en-US" dirty="0" smtClean="0">
                <a:latin typeface="+mn-lt"/>
                <a:ea typeface="+mn-ea"/>
                <a:cs typeface="+mn-cs"/>
              </a:rPr>
              <a:t> geometry and is now in process of improvement. The new</a:t>
            </a:r>
          </a:p>
          <a:p>
            <a:r>
              <a:rPr lang="en-US" dirty="0" smtClean="0">
                <a:latin typeface="+mn-lt"/>
                <a:ea typeface="+mn-ea"/>
                <a:cs typeface="+mn-cs"/>
              </a:rPr>
              <a:t>major capability of the application is the introduction of self-consistent transport calculations with the</a:t>
            </a:r>
          </a:p>
          <a:p>
            <a:r>
              <a:rPr lang="en-US" dirty="0" smtClean="0">
                <a:latin typeface="+mn-lt"/>
                <a:ea typeface="+mn-ea"/>
                <a:cs typeface="+mn-cs"/>
              </a:rPr>
              <a:t>capability of updating the background plasma, hence performing quasi-linear calculations (the number</a:t>
            </a:r>
          </a:p>
          <a:p>
            <a:r>
              <a:rPr lang="en-US" dirty="0" smtClean="0">
                <a:latin typeface="+mn-lt"/>
                <a:ea typeface="+mn-ea"/>
                <a:cs typeface="+mn-cs"/>
              </a:rPr>
              <a:t>of CPU hours for this type of calculations is 15000). Several new features are under consideration,</a:t>
            </a:r>
          </a:p>
          <a:p>
            <a:r>
              <a:rPr lang="en-US" dirty="0" smtClean="0">
                <a:latin typeface="+mn-lt"/>
                <a:ea typeface="+mn-ea"/>
                <a:cs typeface="+mn-cs"/>
              </a:rPr>
              <a:t>being an important one to use ISDEP for </a:t>
            </a:r>
            <a:r>
              <a:rPr lang="en-US" dirty="0" err="1" smtClean="0">
                <a:latin typeface="+mn-lt"/>
                <a:ea typeface="+mn-ea"/>
                <a:cs typeface="+mn-cs"/>
              </a:rPr>
              <a:t>tokamak</a:t>
            </a:r>
            <a:r>
              <a:rPr lang="en-US" dirty="0" smtClean="0">
                <a:latin typeface="+mn-lt"/>
                <a:ea typeface="+mn-ea"/>
                <a:cs typeface="+mn-cs"/>
              </a:rPr>
              <a:t> configuration and, in particular, for ITER </a:t>
            </a:r>
            <a:r>
              <a:rPr lang="en-US" dirty="0" err="1" smtClean="0">
                <a:latin typeface="+mn-lt"/>
                <a:ea typeface="+mn-ea"/>
                <a:cs typeface="+mn-cs"/>
              </a:rPr>
              <a:t>tokamak</a:t>
            </a:r>
            <a:r>
              <a:rPr lang="en-US" dirty="0" smtClean="0">
                <a:latin typeface="+mn-lt"/>
                <a:ea typeface="+mn-ea"/>
                <a:cs typeface="+mn-cs"/>
              </a:rPr>
              <a:t>.</a:t>
            </a:r>
          </a:p>
          <a:p>
            <a:r>
              <a:rPr lang="en-US" dirty="0" smtClean="0">
                <a:latin typeface="+mn-lt"/>
                <a:ea typeface="+mn-ea"/>
                <a:cs typeface="+mn-cs"/>
              </a:rPr>
              <a:t>ISDEP code has been also used to perform </a:t>
            </a:r>
            <a:r>
              <a:rPr lang="en-US" dirty="0" err="1" smtClean="0">
                <a:latin typeface="+mn-lt"/>
                <a:ea typeface="+mn-ea"/>
                <a:cs typeface="+mn-cs"/>
              </a:rPr>
              <a:t>divertor</a:t>
            </a:r>
            <a:r>
              <a:rPr lang="en-US" dirty="0" smtClean="0">
                <a:latin typeface="+mn-lt"/>
                <a:ea typeface="+mn-ea"/>
                <a:cs typeface="+mn-cs"/>
              </a:rPr>
              <a:t> studies in magnetic confinement devices. The</a:t>
            </a:r>
          </a:p>
          <a:p>
            <a:r>
              <a:rPr lang="en-US" dirty="0" smtClean="0">
                <a:latin typeface="+mn-lt"/>
                <a:ea typeface="+mn-ea"/>
                <a:cs typeface="+mn-cs"/>
              </a:rPr>
              <a:t>strike points of the ions against the vacuum chamber are estimated and it is possible to develop</a:t>
            </a:r>
          </a:p>
          <a:p>
            <a:r>
              <a:rPr lang="en-US" dirty="0" smtClean="0">
                <a:latin typeface="+mn-lt"/>
                <a:ea typeface="+mn-ea"/>
                <a:cs typeface="+mn-cs"/>
              </a:rPr>
              <a:t>strategies to minimize such strikes.</a:t>
            </a:r>
          </a:p>
          <a:p>
            <a:r>
              <a:rPr lang="en-US" dirty="0" smtClean="0">
                <a:latin typeface="+mn-lt"/>
                <a:ea typeface="+mn-ea"/>
                <a:cs typeface="+mn-cs"/>
              </a:rPr>
              <a:t>The </a:t>
            </a:r>
            <a:r>
              <a:rPr lang="en-US" dirty="0" err="1" smtClean="0">
                <a:latin typeface="+mn-lt"/>
                <a:ea typeface="+mn-ea"/>
                <a:cs typeface="+mn-cs"/>
              </a:rPr>
              <a:t>MaRaTra</a:t>
            </a:r>
            <a:r>
              <a:rPr lang="en-US" dirty="0" smtClean="0">
                <a:latin typeface="+mn-lt"/>
                <a:ea typeface="+mn-ea"/>
                <a:cs typeface="+mn-cs"/>
              </a:rPr>
              <a:t> application is used to study plasma heating by a microwave beam simulated by a huge</a:t>
            </a:r>
          </a:p>
          <a:p>
            <a:r>
              <a:rPr lang="en-US" dirty="0" smtClean="0">
                <a:latin typeface="+mn-lt"/>
                <a:ea typeface="+mn-ea"/>
                <a:cs typeface="+mn-cs"/>
              </a:rPr>
              <a:t>number of rays. This application is useful especially for estimating the properties of Electron</a:t>
            </a:r>
          </a:p>
          <a:p>
            <a:r>
              <a:rPr lang="en-US" dirty="0" smtClean="0">
                <a:latin typeface="+mn-lt"/>
                <a:ea typeface="+mn-ea"/>
                <a:cs typeface="+mn-cs"/>
              </a:rPr>
              <a:t>Bernstein Waves, which present a quasi-electrostatic polarization and cannot be simulated with the</a:t>
            </a:r>
          </a:p>
          <a:p>
            <a:r>
              <a:rPr lang="en-US" dirty="0" smtClean="0">
                <a:latin typeface="+mn-lt"/>
                <a:ea typeface="+mn-ea"/>
                <a:cs typeface="+mn-cs"/>
              </a:rPr>
              <a:t>usual number of rays. </a:t>
            </a:r>
            <a:r>
              <a:rPr lang="en-US" dirty="0" err="1" smtClean="0">
                <a:latin typeface="+mn-lt"/>
                <a:ea typeface="+mn-ea"/>
                <a:cs typeface="+mn-cs"/>
              </a:rPr>
              <a:t>MaRaTra</a:t>
            </a:r>
            <a:r>
              <a:rPr lang="en-US" dirty="0" smtClean="0">
                <a:latin typeface="+mn-lt"/>
                <a:ea typeface="+mn-ea"/>
                <a:cs typeface="+mn-cs"/>
              </a:rPr>
              <a:t> can be used also to optimize the microwave launching position and</a:t>
            </a:r>
          </a:p>
          <a:p>
            <a:r>
              <a:rPr lang="en-US" dirty="0" smtClean="0">
                <a:latin typeface="+mn-lt"/>
                <a:ea typeface="+mn-ea"/>
                <a:cs typeface="+mn-cs"/>
              </a:rPr>
              <a:t>characteristics, as has been done in TJ-II </a:t>
            </a:r>
            <a:r>
              <a:rPr lang="en-US" dirty="0" err="1" smtClean="0">
                <a:latin typeface="+mn-lt"/>
                <a:ea typeface="+mn-ea"/>
                <a:cs typeface="+mn-cs"/>
              </a:rPr>
              <a:t>stellarator</a:t>
            </a:r>
            <a:r>
              <a:rPr lang="en-US" dirty="0" smtClean="0">
                <a:latin typeface="+mn-lt"/>
                <a:ea typeface="+mn-ea"/>
                <a:cs typeface="+mn-cs"/>
              </a:rPr>
              <a:t>. One important feature of this application is that no</a:t>
            </a:r>
          </a:p>
          <a:p>
            <a:r>
              <a:rPr lang="en-US" dirty="0" smtClean="0">
                <a:latin typeface="+mn-lt"/>
                <a:ea typeface="+mn-ea"/>
                <a:cs typeface="+mn-cs"/>
              </a:rPr>
              <a:t>result can be lost, since the beam structure must be kept. In order to guarantee this fact, the</a:t>
            </a:r>
          </a:p>
          <a:p>
            <a:r>
              <a:rPr lang="en-US" dirty="0" err="1" smtClean="0">
                <a:latin typeface="+mn-lt"/>
                <a:ea typeface="+mn-ea"/>
                <a:cs typeface="+mn-cs"/>
              </a:rPr>
              <a:t>metascheduler</a:t>
            </a:r>
            <a:r>
              <a:rPr lang="en-US" dirty="0" smtClean="0">
                <a:latin typeface="+mn-lt"/>
                <a:ea typeface="+mn-ea"/>
                <a:cs typeface="+mn-cs"/>
              </a:rPr>
              <a:t> </a:t>
            </a:r>
            <a:r>
              <a:rPr lang="en-US" dirty="0" err="1" smtClean="0">
                <a:latin typeface="+mn-lt"/>
                <a:ea typeface="+mn-ea"/>
                <a:cs typeface="+mn-cs"/>
              </a:rPr>
              <a:t>GridWay</a:t>
            </a:r>
            <a:r>
              <a:rPr lang="en-US" dirty="0" smtClean="0">
                <a:latin typeface="+mn-lt"/>
                <a:ea typeface="+mn-ea"/>
                <a:cs typeface="+mn-cs"/>
              </a:rPr>
              <a:t> is used to launch the application and to pick the results, organizing the</a:t>
            </a:r>
          </a:p>
          <a:p>
            <a:r>
              <a:rPr lang="en-GB" dirty="0" smtClean="0">
                <a:latin typeface="+mn-lt"/>
                <a:ea typeface="+mn-ea"/>
                <a:cs typeface="+mn-cs"/>
              </a:rPr>
              <a:t>workflow.</a:t>
            </a:r>
          </a:p>
          <a:p>
            <a:r>
              <a:rPr lang="en-US" dirty="0" smtClean="0">
                <a:latin typeface="+mn-lt"/>
                <a:ea typeface="+mn-ea"/>
                <a:cs typeface="+mn-cs"/>
              </a:rPr>
              <a:t>Another embarrassingly parallel application is the simulation of the Electrostatic Residual Ion dump</a:t>
            </a:r>
          </a:p>
          <a:p>
            <a:r>
              <a:rPr lang="en-US" dirty="0" smtClean="0">
                <a:latin typeface="+mn-lt"/>
                <a:ea typeface="+mn-ea"/>
                <a:cs typeface="+mn-cs"/>
              </a:rPr>
              <a:t>(ERID) of the Neutral Beam Injector (NBI) of ITER. The goal of these calculations is to elucidate if</a:t>
            </a:r>
          </a:p>
          <a:p>
            <a:r>
              <a:rPr lang="en-US" dirty="0" smtClean="0">
                <a:latin typeface="+mn-lt"/>
                <a:ea typeface="+mn-ea"/>
                <a:cs typeface="+mn-cs"/>
              </a:rPr>
              <a:t>the ERID or the Magnetic RID concept will be finally chosen for the NBI if ITER. So these</a:t>
            </a:r>
          </a:p>
          <a:p>
            <a:r>
              <a:rPr lang="en-US" dirty="0" smtClean="0">
                <a:latin typeface="+mn-lt"/>
                <a:ea typeface="+mn-ea"/>
                <a:cs typeface="+mn-cs"/>
              </a:rPr>
              <a:t>simulations have a direct impact on ITER design.</a:t>
            </a:r>
          </a:p>
          <a:p>
            <a:r>
              <a:rPr lang="en-US" dirty="0" err="1" smtClean="0">
                <a:latin typeface="+mn-lt"/>
                <a:ea typeface="+mn-ea"/>
                <a:cs typeface="+mn-cs"/>
              </a:rPr>
              <a:t>Stellarator</a:t>
            </a:r>
            <a:r>
              <a:rPr lang="en-US" dirty="0" smtClean="0">
                <a:latin typeface="+mn-lt"/>
                <a:ea typeface="+mn-ea"/>
                <a:cs typeface="+mn-cs"/>
              </a:rPr>
              <a:t> Optimization Application is based on a standard fusion code, VMEC that is used to</a:t>
            </a:r>
          </a:p>
          <a:p>
            <a:r>
              <a:rPr lang="en-US" dirty="0" smtClean="0">
                <a:latin typeface="+mn-lt"/>
                <a:ea typeface="+mn-ea"/>
                <a:cs typeface="+mn-cs"/>
              </a:rPr>
              <a:t>estimate the equilibrium magnetic configuration. The </a:t>
            </a:r>
            <a:r>
              <a:rPr lang="en-US" dirty="0" err="1" smtClean="0">
                <a:latin typeface="+mn-lt"/>
                <a:ea typeface="+mn-ea"/>
                <a:cs typeface="+mn-cs"/>
              </a:rPr>
              <a:t>Stellarator</a:t>
            </a:r>
            <a:r>
              <a:rPr lang="en-US" dirty="0" smtClean="0">
                <a:latin typeface="+mn-lt"/>
                <a:ea typeface="+mn-ea"/>
                <a:cs typeface="+mn-cs"/>
              </a:rPr>
              <a:t> Optimization is needed to find the</a:t>
            </a:r>
          </a:p>
          <a:p>
            <a:r>
              <a:rPr lang="en-US" dirty="0" smtClean="0">
                <a:latin typeface="+mn-lt"/>
                <a:ea typeface="+mn-ea"/>
                <a:cs typeface="+mn-cs"/>
              </a:rPr>
              <a:t>magnetic configuration that is optimum with respect to a certain criterion that is described by a target</a:t>
            </a:r>
          </a:p>
          <a:p>
            <a:r>
              <a:rPr lang="en-US" dirty="0" smtClean="0">
                <a:latin typeface="+mn-lt"/>
                <a:ea typeface="+mn-ea"/>
                <a:cs typeface="+mn-cs"/>
              </a:rPr>
              <a:t>function. This application works by choosing the best configuration by using a genetic algorithm,</a:t>
            </a:r>
          </a:p>
          <a:p>
            <a:r>
              <a:rPr lang="en-US" dirty="0" smtClean="0">
                <a:latin typeface="+mn-lt"/>
                <a:ea typeface="+mn-ea"/>
                <a:cs typeface="+mn-cs"/>
              </a:rPr>
              <a:t>which imposes especial demands on the application working.</a:t>
            </a:r>
          </a:p>
          <a:p>
            <a:r>
              <a:rPr lang="en-US" dirty="0" smtClean="0">
                <a:latin typeface="+mn-lt"/>
                <a:ea typeface="+mn-ea"/>
                <a:cs typeface="+mn-cs"/>
              </a:rPr>
              <a:t>More applications are in the process of being ported, like a linear version of a turbulence </a:t>
            </a:r>
            <a:r>
              <a:rPr lang="en-US" dirty="0" err="1" smtClean="0">
                <a:latin typeface="+mn-lt"/>
                <a:ea typeface="+mn-ea"/>
                <a:cs typeface="+mn-cs"/>
              </a:rPr>
              <a:t>gyrokinetic</a:t>
            </a:r>
            <a:endParaRPr lang="en-US" dirty="0" smtClean="0">
              <a:latin typeface="+mn-lt"/>
              <a:ea typeface="+mn-ea"/>
              <a:cs typeface="+mn-cs"/>
            </a:endParaRPr>
          </a:p>
          <a:p>
            <a:r>
              <a:rPr lang="en-US" dirty="0" smtClean="0">
                <a:latin typeface="+mn-lt"/>
                <a:ea typeface="+mn-ea"/>
                <a:cs typeface="+mn-cs"/>
              </a:rPr>
              <a:t>code (GYSELA) or one for designing plasma diagnostics.</a:t>
            </a:r>
          </a:p>
          <a:p>
            <a:r>
              <a:rPr lang="en-US" dirty="0" smtClean="0">
                <a:latin typeface="+mn-lt"/>
                <a:ea typeface="+mn-ea"/>
                <a:cs typeface="+mn-cs"/>
              </a:rPr>
              <a:t>One important recent novelty is the possibility of using the KEPLER workflow orchestration to</a:t>
            </a:r>
          </a:p>
          <a:p>
            <a:r>
              <a:rPr lang="en-US" dirty="0" smtClean="0">
                <a:latin typeface="+mn-lt"/>
                <a:ea typeface="+mn-ea"/>
                <a:cs typeface="+mn-cs"/>
              </a:rPr>
              <a:t>organize complex workflows in the grid, among the above described or other applications.</a:t>
            </a:r>
          </a:p>
          <a:p>
            <a:r>
              <a:rPr lang="en-US" dirty="0" smtClean="0">
                <a:latin typeface="+mn-lt"/>
                <a:ea typeface="+mn-ea"/>
                <a:cs typeface="+mn-cs"/>
              </a:rPr>
              <a:t>As a result of these activities the project EUFORIA has been launched. This project is envisaged for</a:t>
            </a:r>
          </a:p>
          <a:p>
            <a:r>
              <a:rPr lang="en-US" dirty="0" smtClean="0">
                <a:latin typeface="+mn-lt"/>
                <a:ea typeface="+mn-ea"/>
                <a:cs typeface="+mn-cs"/>
              </a:rPr>
              <a:t>bringing fusion community to both high performance computers and computing grids. This project</a:t>
            </a:r>
          </a:p>
          <a:p>
            <a:r>
              <a:rPr lang="en-US" dirty="0" smtClean="0">
                <a:latin typeface="+mn-lt"/>
                <a:ea typeface="+mn-ea"/>
                <a:cs typeface="+mn-cs"/>
              </a:rPr>
              <a:t>will enable more plasma physicists to use the grid for their customary activities.</a:t>
            </a:r>
          </a:p>
          <a:p>
            <a:endParaRPr lang="en-US" dirty="0" smtClean="0">
              <a:latin typeface="+mn-lt"/>
              <a:ea typeface="+mn-ea"/>
              <a:cs typeface="+mn-cs"/>
            </a:endParaRPr>
          </a:p>
          <a:p>
            <a:endParaRPr lang="en-US" dirty="0" smtClean="0">
              <a:latin typeface="+mn-lt"/>
              <a:ea typeface="+mn-ea"/>
              <a:cs typeface="+mn-cs"/>
            </a:endParaRPr>
          </a:p>
          <a:p>
            <a:r>
              <a:rPr lang="en-US" dirty="0" smtClean="0">
                <a:latin typeface="+mn-lt"/>
                <a:ea typeface="+mn-ea"/>
                <a:cs typeface="+mn-cs"/>
              </a:rPr>
              <a:t>Grid demos for ITER (2003): http://www.fusiongrid.org/about/events/iter-grid-agenda-2003.pdf</a:t>
            </a:r>
          </a:p>
          <a:p>
            <a:endParaRPr lang="en-US" dirty="0" smtClean="0">
              <a:latin typeface="+mn-lt"/>
              <a:ea typeface="+mn-ea"/>
              <a:cs typeface="+mn-cs"/>
            </a:endParaRPr>
          </a:p>
          <a:p>
            <a:r>
              <a:rPr lang="en-US" dirty="0" smtClean="0">
                <a:latin typeface="+mn-lt"/>
                <a:ea typeface="+mn-ea"/>
                <a:cs typeface="+mn-cs"/>
              </a:rPr>
              <a:t>DEISA/EGEE interaction scenario for fusion from OMII-Europe: http://wwwiscampos.ifca.es/users/iscampos/docs/EUFORIA/2008-04-22_OMII-EU_FactSheet_EUFORIA_InteropUseCase_v1.pdf</a:t>
            </a:r>
          </a:p>
          <a:p>
            <a:endParaRPr lang="en-US" dirty="0" smtClean="0">
              <a:latin typeface="+mn-lt"/>
              <a:ea typeface="+mn-ea"/>
              <a:cs typeface="+mn-cs"/>
            </a:endParaRPr>
          </a:p>
          <a:p>
            <a:endParaRPr lang="en-US" dirty="0" smtClean="0">
              <a:latin typeface="+mn-lt"/>
              <a:ea typeface="+mn-ea"/>
              <a:cs typeface="+mn-cs"/>
            </a:endParaRPr>
          </a:p>
          <a:p>
            <a:r>
              <a:rPr lang="en-US" dirty="0" smtClean="0">
                <a:latin typeface="+mn-lt"/>
                <a:ea typeface="+mn-ea"/>
                <a:cs typeface="+mn-cs"/>
              </a:rPr>
              <a:t>From DEISA digest (http://www.deisa.eu/press/Media/DEISA-Digest.pdf):</a:t>
            </a:r>
          </a:p>
          <a:p>
            <a:r>
              <a:rPr lang="en-US" dirty="0" smtClean="0"/>
              <a:t>“Fusion energy is one of the </a:t>
            </a:r>
            <a:r>
              <a:rPr lang="en-GB" dirty="0" smtClean="0"/>
              <a:t>rare alternatives for solving</a:t>
            </a:r>
          </a:p>
          <a:p>
            <a:r>
              <a:rPr lang="en-GB" dirty="0" smtClean="0"/>
              <a:t>the world’s energy problem.</a:t>
            </a:r>
          </a:p>
          <a:p>
            <a:r>
              <a:rPr lang="en-US" dirty="0" smtClean="0"/>
              <a:t>It has been estimated that</a:t>
            </a:r>
          </a:p>
          <a:p>
            <a:r>
              <a:rPr lang="en-GB" dirty="0" smtClean="0"/>
              <a:t>the world’s energy</a:t>
            </a:r>
          </a:p>
          <a:p>
            <a:r>
              <a:rPr lang="en-US" dirty="0" smtClean="0"/>
              <a:t>consumption will double or triple by the</a:t>
            </a:r>
          </a:p>
          <a:p>
            <a:r>
              <a:rPr lang="en-US" dirty="0" smtClean="0"/>
              <a:t>end of the century. Even if the Western</a:t>
            </a:r>
          </a:p>
          <a:p>
            <a:r>
              <a:rPr lang="en-US" dirty="0" smtClean="0"/>
              <a:t>world can achieve the goals set for</a:t>
            </a:r>
          </a:p>
          <a:p>
            <a:r>
              <a:rPr lang="en-US" dirty="0" smtClean="0"/>
              <a:t>saving energy, it will not be able to</a:t>
            </a:r>
          </a:p>
          <a:p>
            <a:r>
              <a:rPr lang="en-US" dirty="0" smtClean="0"/>
              <a:t>compensate for the growing energy</a:t>
            </a:r>
          </a:p>
          <a:p>
            <a:r>
              <a:rPr lang="en-US" dirty="0" smtClean="0"/>
              <a:t>needs of the current developing</a:t>
            </a:r>
          </a:p>
          <a:p>
            <a:r>
              <a:rPr lang="en-GB" dirty="0" smtClean="0"/>
              <a:t>countries.</a:t>
            </a:r>
          </a:p>
          <a:p>
            <a:r>
              <a:rPr lang="en-GB" dirty="0" smtClean="0"/>
              <a:t>Fusion energy has several</a:t>
            </a:r>
          </a:p>
          <a:p>
            <a:r>
              <a:rPr lang="en-US" dirty="0" smtClean="0"/>
              <a:t>advantages over nuclear fission power</a:t>
            </a:r>
          </a:p>
          <a:p>
            <a:r>
              <a:rPr lang="en-US" dirty="0" smtClean="0"/>
              <a:t>or fossil fuels. Fusion energy has minor</a:t>
            </a:r>
          </a:p>
          <a:p>
            <a:r>
              <a:rPr lang="en-US" dirty="0" smtClean="0"/>
              <a:t>effects on the environment, it does not</a:t>
            </a:r>
          </a:p>
          <a:p>
            <a:r>
              <a:rPr lang="en-GB" dirty="0" smtClean="0"/>
              <a:t>generate long-term radioactive waste</a:t>
            </a:r>
          </a:p>
          <a:p>
            <a:r>
              <a:rPr lang="en-US" dirty="0" smtClean="0"/>
              <a:t>and the resources are abundant, evenly</a:t>
            </a:r>
          </a:p>
          <a:p>
            <a:r>
              <a:rPr lang="en-GB" dirty="0" smtClean="0"/>
              <a:t>dispersed around Earth.</a:t>
            </a:r>
          </a:p>
          <a:p>
            <a:r>
              <a:rPr lang="en-US" dirty="0" smtClean="0"/>
              <a:t>“Nuclear fusion is a very</a:t>
            </a:r>
          </a:p>
          <a:p>
            <a:r>
              <a:rPr lang="en-US" dirty="0" smtClean="0"/>
              <a:t>challenging research field. At the</a:t>
            </a:r>
          </a:p>
          <a:p>
            <a:r>
              <a:rPr lang="en-US" dirty="0" smtClean="0"/>
              <a:t>moment, it involves three main</a:t>
            </a:r>
          </a:p>
          <a:p>
            <a:r>
              <a:rPr lang="en-US" dirty="0" smtClean="0"/>
              <a:t>problems: heating, confinement and</a:t>
            </a:r>
          </a:p>
          <a:p>
            <a:r>
              <a:rPr lang="en-US" dirty="0" smtClean="0"/>
              <a:t>materials’ durability. Our research deals</a:t>
            </a:r>
          </a:p>
          <a:p>
            <a:r>
              <a:rPr lang="en-US" dirty="0" smtClean="0"/>
              <a:t>with the confinement of fusion plasma”,</a:t>
            </a:r>
          </a:p>
          <a:p>
            <a:r>
              <a:rPr lang="en-US" dirty="0" smtClean="0"/>
              <a:t>says </a:t>
            </a:r>
            <a:r>
              <a:rPr lang="en-US" dirty="0" err="1" smtClean="0"/>
              <a:t>Timo</a:t>
            </a:r>
            <a:r>
              <a:rPr lang="en-US" dirty="0" smtClean="0"/>
              <a:t> </a:t>
            </a:r>
            <a:r>
              <a:rPr lang="en-US" dirty="0" err="1" smtClean="0"/>
              <a:t>Kiviniemi</a:t>
            </a:r>
            <a:r>
              <a:rPr lang="en-US" dirty="0" smtClean="0"/>
              <a:t> who works at the</a:t>
            </a:r>
          </a:p>
          <a:p>
            <a:r>
              <a:rPr lang="en-GB" dirty="0" smtClean="0"/>
              <a:t>Laboratory of Advanced Energy</a:t>
            </a:r>
          </a:p>
          <a:p>
            <a:r>
              <a:rPr lang="en-US" dirty="0" smtClean="0"/>
              <a:t>Systems at Helsinki University of</a:t>
            </a:r>
          </a:p>
          <a:p>
            <a:r>
              <a:rPr lang="en-GB" dirty="0" smtClean="0"/>
              <a:t>Technology.</a:t>
            </a:r>
          </a:p>
          <a:p>
            <a:r>
              <a:rPr lang="en-US" dirty="0" smtClean="0"/>
              <a:t>To release significant amounts</a:t>
            </a:r>
          </a:p>
          <a:p>
            <a:r>
              <a:rPr lang="en-US" dirty="0" smtClean="0"/>
              <a:t>of energy in a fusion reaction under</a:t>
            </a:r>
          </a:p>
          <a:p>
            <a:r>
              <a:rPr lang="en-GB" dirty="0" smtClean="0"/>
              <a:t>terrestrial conditions requires a</a:t>
            </a:r>
          </a:p>
          <a:p>
            <a:r>
              <a:rPr lang="en-GB" dirty="0" smtClean="0"/>
              <a:t>temperature of over 100 million ◦C.</a:t>
            </a:r>
          </a:p>
          <a:p>
            <a:r>
              <a:rPr lang="en-GB" dirty="0" smtClean="0"/>
              <a:t>Attaining such extreme temperatures</a:t>
            </a:r>
          </a:p>
          <a:p>
            <a:r>
              <a:rPr lang="en-US" dirty="0" smtClean="0"/>
              <a:t>requires efficient heating of plasma</a:t>
            </a:r>
          </a:p>
          <a:p>
            <a:r>
              <a:rPr lang="en-GB" dirty="0" smtClean="0"/>
              <a:t>with minimized thermal losses.</a:t>
            </a:r>
          </a:p>
          <a:p>
            <a:r>
              <a:rPr lang="en-US" dirty="0" smtClean="0"/>
              <a:t>The best performance has been attained</a:t>
            </a:r>
          </a:p>
          <a:p>
            <a:r>
              <a:rPr lang="en-US" dirty="0" smtClean="0"/>
              <a:t>by using </a:t>
            </a:r>
            <a:r>
              <a:rPr lang="en-US" dirty="0" err="1" smtClean="0"/>
              <a:t>tokamak</a:t>
            </a:r>
            <a:r>
              <a:rPr lang="en-US" dirty="0" smtClean="0"/>
              <a:t>-type test reactors,</a:t>
            </a:r>
          </a:p>
          <a:p>
            <a:r>
              <a:rPr lang="en-US" dirty="0" smtClean="0"/>
              <a:t>where plasma is floated with the help of</a:t>
            </a:r>
          </a:p>
          <a:p>
            <a:r>
              <a:rPr lang="en-US" dirty="0" smtClean="0"/>
              <a:t>strong magnets in the chamber to form</a:t>
            </a:r>
          </a:p>
          <a:p>
            <a:r>
              <a:rPr lang="en-US" dirty="0" smtClean="0"/>
              <a:t>a </a:t>
            </a:r>
            <a:r>
              <a:rPr lang="en-US" dirty="0" err="1" smtClean="0"/>
              <a:t>toroidal</a:t>
            </a:r>
            <a:r>
              <a:rPr lang="en-US" dirty="0" smtClean="0"/>
              <a:t> (doughnut-shape) ring. The</a:t>
            </a:r>
          </a:p>
          <a:p>
            <a:r>
              <a:rPr lang="en-US" dirty="0" smtClean="0"/>
              <a:t>magnetic field confines the plasma by</a:t>
            </a:r>
          </a:p>
          <a:p>
            <a:r>
              <a:rPr lang="en-GB" dirty="0" smtClean="0"/>
              <a:t>preventing charged particles from</a:t>
            </a:r>
          </a:p>
          <a:p>
            <a:r>
              <a:rPr lang="en-US" dirty="0" smtClean="0"/>
              <a:t>escaping; it also keeps plasma detached</a:t>
            </a:r>
          </a:p>
          <a:p>
            <a:r>
              <a:rPr lang="en-US" dirty="0" smtClean="0"/>
              <a:t>from the chamber walls, which reduces</a:t>
            </a:r>
          </a:p>
          <a:p>
            <a:r>
              <a:rPr lang="en-US" dirty="0" smtClean="0"/>
              <a:t>thermal loss and stress on the reactor</a:t>
            </a:r>
          </a:p>
          <a:p>
            <a:r>
              <a:rPr lang="en-US" dirty="0" smtClean="0"/>
              <a:t>wall structures. There are several</a:t>
            </a:r>
          </a:p>
          <a:p>
            <a:r>
              <a:rPr lang="en-US" dirty="0" smtClean="0"/>
              <a:t>experimental devices being tested in</a:t>
            </a:r>
          </a:p>
          <a:p>
            <a:r>
              <a:rPr lang="en-US" dirty="0" smtClean="0"/>
              <a:t>Europe and they continuously produce</a:t>
            </a:r>
          </a:p>
          <a:p>
            <a:r>
              <a:rPr lang="en-US" dirty="0" smtClean="0"/>
              <a:t>basic information needed to advance</a:t>
            </a:r>
          </a:p>
          <a:p>
            <a:r>
              <a:rPr lang="en-GB" dirty="0" smtClean="0"/>
              <a:t>fusion research.</a:t>
            </a:r>
          </a:p>
          <a:p>
            <a:r>
              <a:rPr lang="en-US" dirty="0" smtClean="0"/>
              <a:t>…</a:t>
            </a:r>
          </a:p>
          <a:p>
            <a:r>
              <a:rPr lang="en-US" dirty="0" smtClean="0"/>
              <a:t>The key feature of European fusion</a:t>
            </a:r>
          </a:p>
          <a:p>
            <a:r>
              <a:rPr lang="en-US" dirty="0" smtClean="0"/>
              <a:t>research is exact coordination, which</a:t>
            </a:r>
          </a:p>
          <a:p>
            <a:r>
              <a:rPr lang="en-US" dirty="0" smtClean="0"/>
              <a:t>has made it possible to allocate the</a:t>
            </a:r>
          </a:p>
          <a:p>
            <a:r>
              <a:rPr lang="en-US" dirty="0" smtClean="0"/>
              <a:t>available research resources efficiently</a:t>
            </a:r>
          </a:p>
          <a:p>
            <a:r>
              <a:rPr lang="en-US" dirty="0" smtClean="0"/>
              <a:t>to essential areas of research. The</a:t>
            </a:r>
          </a:p>
          <a:p>
            <a:r>
              <a:rPr lang="en-US" dirty="0" smtClean="0"/>
              <a:t>fusion plasma research at Helsinki</a:t>
            </a:r>
          </a:p>
          <a:p>
            <a:r>
              <a:rPr lang="en-US" dirty="0" smtClean="0"/>
              <a:t>University of Technology is also part</a:t>
            </a:r>
          </a:p>
          <a:p>
            <a:r>
              <a:rPr lang="en-US" dirty="0" smtClean="0"/>
              <a:t>of the carefully coordinated program.</a:t>
            </a:r>
          </a:p>
          <a:p>
            <a:r>
              <a:rPr lang="en-US" dirty="0" smtClean="0"/>
              <a:t>The national program in Finland is</a:t>
            </a:r>
          </a:p>
          <a:p>
            <a:r>
              <a:rPr lang="en-US" dirty="0" smtClean="0"/>
              <a:t>coordinated by the Finnish Funding</a:t>
            </a:r>
          </a:p>
          <a:p>
            <a:r>
              <a:rPr lang="en-US" dirty="0" smtClean="0"/>
              <a:t>Agency for Technology and Innovation</a:t>
            </a:r>
          </a:p>
          <a:p>
            <a:r>
              <a:rPr lang="en-US" dirty="0" smtClean="0"/>
              <a:t>(</a:t>
            </a:r>
            <a:r>
              <a:rPr lang="en-US" dirty="0" err="1" smtClean="0"/>
              <a:t>Tekes</a:t>
            </a:r>
            <a:r>
              <a:rPr lang="en-US" dirty="0" smtClean="0"/>
              <a:t>) and the program is strongly</a:t>
            </a:r>
          </a:p>
          <a:p>
            <a:r>
              <a:rPr lang="en-US" dirty="0" smtClean="0"/>
              <a:t>integrated to the European fusion</a:t>
            </a:r>
          </a:p>
          <a:p>
            <a:r>
              <a:rPr lang="en-GB" dirty="0" smtClean="0"/>
              <a:t>program.</a:t>
            </a:r>
          </a:p>
          <a:p>
            <a:r>
              <a:rPr lang="en-US" dirty="0" smtClean="0"/>
              <a:t>The ITER </a:t>
            </a:r>
            <a:r>
              <a:rPr lang="en-US" dirty="0" err="1" smtClean="0"/>
              <a:t>tokamak</a:t>
            </a:r>
            <a:r>
              <a:rPr lang="en-US" dirty="0" smtClean="0"/>
              <a:t> being built in</a:t>
            </a:r>
          </a:p>
          <a:p>
            <a:r>
              <a:rPr lang="en-US" dirty="0" smtClean="0"/>
              <a:t>France will not be connected to the</a:t>
            </a:r>
          </a:p>
          <a:p>
            <a:r>
              <a:rPr lang="en-US" dirty="0" smtClean="0"/>
              <a:t>mains network yet. It will be used as</a:t>
            </a:r>
          </a:p>
          <a:p>
            <a:r>
              <a:rPr lang="en-US" dirty="0" smtClean="0"/>
              <a:t>a research instrument to demonstrate,</a:t>
            </a:r>
          </a:p>
          <a:p>
            <a:r>
              <a:rPr lang="en-US" dirty="0" smtClean="0"/>
              <a:t>among other things, that the power</a:t>
            </a:r>
          </a:p>
          <a:p>
            <a:r>
              <a:rPr lang="en-US" dirty="0" smtClean="0"/>
              <a:t>plant can actually generate more energy</a:t>
            </a:r>
          </a:p>
          <a:p>
            <a:r>
              <a:rPr lang="en-GB" dirty="0" smtClean="0"/>
              <a:t>than it consumes.</a:t>
            </a:r>
          </a:p>
          <a:p>
            <a:r>
              <a:rPr lang="en-US" dirty="0" smtClean="0"/>
              <a:t>“This has never been proved with</a:t>
            </a:r>
          </a:p>
          <a:p>
            <a:r>
              <a:rPr lang="en-US" dirty="0" smtClean="0"/>
              <a:t>any device before. However, it has been</a:t>
            </a:r>
          </a:p>
          <a:p>
            <a:r>
              <a:rPr lang="en-US" dirty="0" smtClean="0"/>
              <a:t>observed that the ratio improves with</a:t>
            </a:r>
          </a:p>
          <a:p>
            <a:r>
              <a:rPr lang="en-US" dirty="0" smtClean="0"/>
              <a:t>the size of the device”, says </a:t>
            </a:r>
            <a:r>
              <a:rPr lang="en-US" dirty="0" err="1" smtClean="0"/>
              <a:t>Kiviniemi</a:t>
            </a:r>
            <a:r>
              <a:rPr lang="en-US" dirty="0" smtClean="0"/>
              <a:t>.</a:t>
            </a:r>
          </a:p>
          <a:p>
            <a:r>
              <a:rPr lang="en-US" dirty="0" smtClean="0"/>
              <a:t>He estimates that in the future, the</a:t>
            </a:r>
          </a:p>
          <a:p>
            <a:r>
              <a:rPr lang="en-US" dirty="0" smtClean="0"/>
              <a:t>energy volumes generated by the fusion</a:t>
            </a:r>
          </a:p>
          <a:p>
            <a:r>
              <a:rPr lang="en-US" dirty="0" smtClean="0"/>
              <a:t>power plants then in commercial use</a:t>
            </a:r>
          </a:p>
          <a:p>
            <a:r>
              <a:rPr lang="en-US" dirty="0" smtClean="0"/>
              <a:t>will roughly match the capacities of the</a:t>
            </a:r>
          </a:p>
          <a:p>
            <a:r>
              <a:rPr lang="en-US" dirty="0" smtClean="0"/>
              <a:t>largest currently used power plants,</a:t>
            </a:r>
          </a:p>
          <a:p>
            <a:r>
              <a:rPr lang="en-GB" dirty="0" smtClean="0"/>
              <a:t>about 1000 megawatts.</a:t>
            </a:r>
          </a:p>
          <a:p>
            <a:r>
              <a:rPr lang="en-GB" dirty="0" smtClean="0"/>
              <a:t>“The political decision-making</a:t>
            </a:r>
          </a:p>
          <a:p>
            <a:r>
              <a:rPr lang="en-US" dirty="0" smtClean="0"/>
              <a:t>process on the ITER reactor has taken</a:t>
            </a:r>
          </a:p>
          <a:p>
            <a:r>
              <a:rPr lang="en-US" dirty="0" smtClean="0"/>
              <a:t>an eternity. Had more money been</a:t>
            </a:r>
          </a:p>
          <a:p>
            <a:r>
              <a:rPr lang="en-US" dirty="0" smtClean="0"/>
              <a:t>available for fusion research, the reactor</a:t>
            </a:r>
          </a:p>
          <a:p>
            <a:r>
              <a:rPr lang="en-US" dirty="0" smtClean="0"/>
              <a:t>could have been built earlier”, says</a:t>
            </a:r>
          </a:p>
          <a:p>
            <a:r>
              <a:rPr lang="en-GB" dirty="0" err="1" smtClean="0"/>
              <a:t>Kiviniemi</a:t>
            </a:r>
            <a:r>
              <a:rPr lang="en-GB" dirty="0" smtClean="0"/>
              <a:t>.</a:t>
            </a:r>
          </a:p>
          <a:p>
            <a:r>
              <a:rPr lang="en-US" dirty="0" smtClean="0"/>
              <a:t>“However, I am convinced that</a:t>
            </a:r>
          </a:p>
          <a:p>
            <a:r>
              <a:rPr lang="en-US" dirty="0" smtClean="0"/>
              <a:t>fusion reactors will be used for energy</a:t>
            </a:r>
          </a:p>
          <a:p>
            <a:r>
              <a:rPr lang="en-US" dirty="0" smtClean="0"/>
              <a:t>production. Certainly, fusion energy will</a:t>
            </a:r>
          </a:p>
          <a:p>
            <a:r>
              <a:rPr lang="en-US" dirty="0" smtClean="0"/>
              <a:t>be expensive at the beginning, but as</a:t>
            </a:r>
          </a:p>
          <a:p>
            <a:r>
              <a:rPr lang="en-US" dirty="0" smtClean="0"/>
              <a:t>soon as the technology has been</a:t>
            </a:r>
          </a:p>
          <a:p>
            <a:r>
              <a:rPr lang="en-US" dirty="0" smtClean="0"/>
              <a:t>improved, the prices will come down.</a:t>
            </a:r>
          </a:p>
          <a:p>
            <a:r>
              <a:rPr lang="en-US" dirty="0" smtClean="0"/>
              <a:t>As other fuel resources become</a:t>
            </a:r>
          </a:p>
          <a:p>
            <a:r>
              <a:rPr lang="en-US" dirty="0" smtClean="0"/>
              <a:t>depleted, their price will go up and</a:t>
            </a:r>
          </a:p>
          <a:p>
            <a:r>
              <a:rPr lang="en-US" dirty="0" smtClean="0"/>
              <a:t>make fusion energy quite competitive”,</a:t>
            </a:r>
          </a:p>
          <a:p>
            <a:r>
              <a:rPr lang="en-GB" dirty="0" smtClean="0"/>
              <a:t>says </a:t>
            </a:r>
            <a:r>
              <a:rPr lang="en-GB" dirty="0" err="1" smtClean="0"/>
              <a:t>Kiviniemi</a:t>
            </a:r>
            <a:endParaRPr lang="en-GB" dirty="0" smtClean="0"/>
          </a:p>
          <a:p>
            <a:endParaRPr lang="en-GB" dirty="0"/>
          </a:p>
        </p:txBody>
      </p:sp>
      <p:sp>
        <p:nvSpPr>
          <p:cNvPr id="4" name="Slide Number Placeholder 3"/>
          <p:cNvSpPr>
            <a:spLocks noGrp="1"/>
          </p:cNvSpPr>
          <p:nvPr>
            <p:ph type="sldNum" sz="quarter" idx="10"/>
          </p:nvPr>
        </p:nvSpPr>
        <p:spPr/>
        <p:txBody>
          <a:bodyPr/>
          <a:lstStyle/>
          <a:p>
            <a:fld id="{F439AD05-385D-406A-837F-0E01A4BE06C7}" type="slidenum">
              <a:rPr lang="en-GB" smtClean="0"/>
              <a:pPr/>
              <a:t>15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0C518BBE-E000-4134-ADB1-4FE86B385B75}" type="slidenum">
              <a:rPr lang="en-GB" smtClean="0"/>
              <a:pPr/>
              <a:t>22</a:t>
            </a:fld>
            <a:endParaRPr lang="en-GB"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AAA4F44F-4C93-404B-8F93-74B9A9579151}" type="slidenum">
              <a:rPr lang="en-US" smtClean="0"/>
              <a:pPr/>
              <a:t>25</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46575" y="4861442"/>
            <a:ext cx="5206153" cy="4605576"/>
          </a:xfrm>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BA431D38-6F28-401F-88EA-09648BBB8CF8}" type="slidenum">
              <a:rPr lang="en-US" smtClean="0"/>
              <a:pPr/>
              <a:t>27</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BE63CBF0-F85D-4051-84DE-5ADE7A53D2DA}" type="slidenum">
              <a:rPr lang="en-US" smtClean="0"/>
              <a:pPr/>
              <a:t>33</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xfrm>
            <a:off x="947127" y="4861442"/>
            <a:ext cx="5205048" cy="4605576"/>
          </a:xfrm>
          <a:noFill/>
          <a:ln/>
        </p:spPr>
        <p:txBody>
          <a:bodyPr/>
          <a:lstStyle/>
          <a:p>
            <a:pPr eaLnBrk="1" hangingPunct="1"/>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grpSp>
        <p:nvGrpSpPr>
          <p:cNvPr id="4" name="Group 124"/>
          <p:cNvGrpSpPr>
            <a:grpSpLocks/>
          </p:cNvGrpSpPr>
          <p:nvPr/>
        </p:nvGrpSpPr>
        <p:grpSpPr bwMode="auto">
          <a:xfrm>
            <a:off x="-1066800" y="0"/>
            <a:ext cx="11090275" cy="6846888"/>
            <a:chOff x="0" y="0"/>
            <a:chExt cx="6986" cy="4313"/>
          </a:xfrm>
        </p:grpSpPr>
        <p:grpSp>
          <p:nvGrpSpPr>
            <p:cNvPr id="5" name="Group 125"/>
            <p:cNvGrpSpPr>
              <a:grpSpLocks/>
            </p:cNvGrpSpPr>
            <p:nvPr/>
          </p:nvGrpSpPr>
          <p:grpSpPr bwMode="auto">
            <a:xfrm>
              <a:off x="0" y="0"/>
              <a:ext cx="4320" cy="4313"/>
              <a:chOff x="0" y="0"/>
              <a:chExt cx="4320" cy="4313"/>
            </a:xfrm>
          </p:grpSpPr>
          <p:sp>
            <p:nvSpPr>
              <p:cNvPr id="16" name="Freeform 126"/>
              <p:cNvSpPr>
                <a:spLocks/>
              </p:cNvSpPr>
              <p:nvPr/>
            </p:nvSpPr>
            <p:spPr bwMode="auto">
              <a:xfrm>
                <a:off x="0" y="2823"/>
                <a:ext cx="1652" cy="1490"/>
              </a:xfrm>
              <a:custGeom>
                <a:avLst/>
                <a:gdLst/>
                <a:ahLst/>
                <a:cxnLst>
                  <a:cxn ang="0">
                    <a:pos x="101" y="0"/>
                  </a:cxn>
                  <a:cxn ang="0">
                    <a:pos x="11" y="0"/>
                  </a:cxn>
                  <a:cxn ang="0">
                    <a:pos x="11" y="0"/>
                  </a:cxn>
                  <a:cxn ang="0">
                    <a:pos x="0" y="101"/>
                  </a:cxn>
                  <a:cxn ang="0">
                    <a:pos x="112" y="101"/>
                  </a:cxn>
                  <a:cxn ang="0">
                    <a:pos x="101" y="0"/>
                  </a:cxn>
                  <a:cxn ang="0">
                    <a:pos x="101" y="0"/>
                  </a:cxn>
                </a:cxnLst>
                <a:rect l="0" t="0" r="r" b="b"/>
                <a:pathLst>
                  <a:path w="112" h="101">
                    <a:moveTo>
                      <a:pt x="101" y="0"/>
                    </a:moveTo>
                    <a:cubicBezTo>
                      <a:pt x="65" y="33"/>
                      <a:pt x="47" y="33"/>
                      <a:pt x="11" y="0"/>
                    </a:cubicBezTo>
                    <a:cubicBezTo>
                      <a:pt x="11" y="0"/>
                      <a:pt x="11" y="0"/>
                      <a:pt x="11" y="0"/>
                    </a:cubicBezTo>
                    <a:cubicBezTo>
                      <a:pt x="48" y="40"/>
                      <a:pt x="44" y="57"/>
                      <a:pt x="0" y="101"/>
                    </a:cubicBezTo>
                    <a:cubicBezTo>
                      <a:pt x="48" y="53"/>
                      <a:pt x="64" y="53"/>
                      <a:pt x="112" y="101"/>
                    </a:cubicBezTo>
                    <a:cubicBezTo>
                      <a:pt x="68" y="57"/>
                      <a:pt x="64" y="40"/>
                      <a:pt x="101" y="0"/>
                    </a:cubicBezTo>
                    <a:cubicBezTo>
                      <a:pt x="101" y="0"/>
                      <a:pt x="101" y="0"/>
                      <a:pt x="101" y="0"/>
                    </a:cubicBezTo>
                    <a:close/>
                  </a:path>
                </a:pathLst>
              </a:custGeom>
              <a:noFill/>
              <a:ln w="12700" cap="flat">
                <a:solidFill>
                  <a:srgbClr val="1C1C1C"/>
                </a:solidFill>
                <a:prstDash val="solid"/>
                <a:miter lim="800000"/>
                <a:headEnd/>
                <a:tailEnd/>
              </a:ln>
            </p:spPr>
            <p:txBody>
              <a:bodyPr/>
              <a:lstStyle/>
              <a:p>
                <a:pPr eaLnBrk="0" hangingPunct="0">
                  <a:defRPr/>
                </a:pPr>
                <a:endParaRPr lang="en-US">
                  <a:cs typeface="+mn-cs"/>
                </a:endParaRPr>
              </a:p>
            </p:txBody>
          </p:sp>
          <p:sp>
            <p:nvSpPr>
              <p:cNvPr id="17" name="Freeform 127"/>
              <p:cNvSpPr>
                <a:spLocks/>
              </p:cNvSpPr>
              <p:nvPr/>
            </p:nvSpPr>
            <p:spPr bwMode="auto">
              <a:xfrm>
                <a:off x="1490" y="1502"/>
                <a:ext cx="1340" cy="1321"/>
              </a:xfrm>
              <a:custGeom>
                <a:avLst/>
                <a:gdLst/>
                <a:ahLst/>
                <a:cxnLst>
                  <a:cxn ang="0">
                    <a:pos x="91" y="0"/>
                  </a:cxn>
                  <a:cxn ang="0">
                    <a:pos x="90" y="0"/>
                  </a:cxn>
                  <a:cxn ang="0">
                    <a:pos x="91" y="0"/>
                  </a:cxn>
                  <a:cxn ang="0">
                    <a:pos x="90" y="0"/>
                  </a:cxn>
                  <a:cxn ang="0">
                    <a:pos x="1" y="0"/>
                  </a:cxn>
                  <a:cxn ang="0">
                    <a:pos x="0" y="0"/>
                  </a:cxn>
                  <a:cxn ang="0">
                    <a:pos x="0" y="89"/>
                  </a:cxn>
                  <a:cxn ang="0">
                    <a:pos x="1" y="90"/>
                  </a:cxn>
                  <a:cxn ang="0">
                    <a:pos x="90" y="90"/>
                  </a:cxn>
                  <a:cxn ang="0">
                    <a:pos x="90" y="90"/>
                  </a:cxn>
                  <a:cxn ang="0">
                    <a:pos x="91" y="89"/>
                  </a:cxn>
                  <a:cxn ang="0">
                    <a:pos x="91" y="0"/>
                  </a:cxn>
                </a:cxnLst>
                <a:rect l="0" t="0" r="r" b="b"/>
                <a:pathLst>
                  <a:path w="91" h="90">
                    <a:moveTo>
                      <a:pt x="91" y="0"/>
                    </a:moveTo>
                    <a:cubicBezTo>
                      <a:pt x="90" y="0"/>
                      <a:pt x="90" y="0"/>
                      <a:pt x="90" y="0"/>
                    </a:cubicBezTo>
                    <a:cubicBezTo>
                      <a:pt x="90" y="0"/>
                      <a:pt x="90" y="0"/>
                      <a:pt x="91" y="0"/>
                    </a:cubicBezTo>
                    <a:cubicBezTo>
                      <a:pt x="90" y="0"/>
                      <a:pt x="90" y="0"/>
                      <a:pt x="90" y="0"/>
                    </a:cubicBezTo>
                    <a:cubicBezTo>
                      <a:pt x="54" y="33"/>
                      <a:pt x="37" y="33"/>
                      <a:pt x="1" y="0"/>
                    </a:cubicBezTo>
                    <a:cubicBezTo>
                      <a:pt x="0" y="0"/>
                      <a:pt x="0" y="0"/>
                      <a:pt x="0" y="0"/>
                    </a:cubicBezTo>
                    <a:cubicBezTo>
                      <a:pt x="34" y="36"/>
                      <a:pt x="34" y="53"/>
                      <a:pt x="0" y="89"/>
                    </a:cubicBezTo>
                    <a:cubicBezTo>
                      <a:pt x="0" y="90"/>
                      <a:pt x="0" y="90"/>
                      <a:pt x="1" y="90"/>
                    </a:cubicBezTo>
                    <a:cubicBezTo>
                      <a:pt x="37" y="57"/>
                      <a:pt x="54" y="57"/>
                      <a:pt x="90" y="90"/>
                    </a:cubicBezTo>
                    <a:cubicBezTo>
                      <a:pt x="90" y="90"/>
                      <a:pt x="90" y="90"/>
                      <a:pt x="90" y="90"/>
                    </a:cubicBezTo>
                    <a:cubicBezTo>
                      <a:pt x="90" y="90"/>
                      <a:pt x="90" y="89"/>
                      <a:pt x="91" y="89"/>
                    </a:cubicBezTo>
                    <a:cubicBezTo>
                      <a:pt x="57" y="53"/>
                      <a:pt x="57" y="36"/>
                      <a:pt x="91" y="0"/>
                    </a:cubicBezTo>
                    <a:close/>
                  </a:path>
                </a:pathLst>
              </a:custGeom>
              <a:noFill/>
              <a:ln w="12700" cap="flat">
                <a:solidFill>
                  <a:srgbClr val="1C1C1C"/>
                </a:solidFill>
                <a:prstDash val="solid"/>
                <a:miter lim="800000"/>
                <a:headEnd/>
                <a:tailEnd/>
              </a:ln>
            </p:spPr>
            <p:txBody>
              <a:bodyPr/>
              <a:lstStyle/>
              <a:p>
                <a:pPr eaLnBrk="0" hangingPunct="0">
                  <a:defRPr/>
                </a:pPr>
                <a:endParaRPr lang="en-US">
                  <a:cs typeface="+mn-cs"/>
                </a:endParaRPr>
              </a:p>
            </p:txBody>
          </p:sp>
          <p:sp>
            <p:nvSpPr>
              <p:cNvPr id="18" name="Freeform 128"/>
              <p:cNvSpPr>
                <a:spLocks/>
              </p:cNvSpPr>
              <p:nvPr/>
            </p:nvSpPr>
            <p:spPr bwMode="auto">
              <a:xfrm>
                <a:off x="1490" y="1502"/>
                <a:ext cx="19" cy="6"/>
              </a:xfrm>
              <a:custGeom>
                <a:avLst/>
                <a:gdLst/>
                <a:ahLst/>
                <a:cxnLst>
                  <a:cxn ang="0">
                    <a:pos x="1" y="0"/>
                  </a:cxn>
                  <a:cxn ang="0">
                    <a:pos x="0" y="0"/>
                  </a:cxn>
                </a:cxnLst>
                <a:rect l="0" t="0" r="r" b="b"/>
                <a:pathLst>
                  <a:path w="1">
                    <a:moveTo>
                      <a:pt x="1" y="0"/>
                    </a:moveTo>
                    <a:cubicBezTo>
                      <a:pt x="0" y="0"/>
                      <a:pt x="0" y="0"/>
                      <a:pt x="0" y="0"/>
                    </a:cubicBezTo>
                  </a:path>
                </a:pathLst>
              </a:custGeom>
              <a:noFill/>
              <a:ln w="12700" cap="flat">
                <a:solidFill>
                  <a:srgbClr val="1C1C1C"/>
                </a:solidFill>
                <a:prstDash val="solid"/>
                <a:miter lim="800000"/>
                <a:headEnd type="none" w="med" len="med"/>
                <a:tailEnd/>
              </a:ln>
            </p:spPr>
            <p:txBody>
              <a:bodyPr/>
              <a:lstStyle/>
              <a:p>
                <a:pPr eaLnBrk="0" hangingPunct="0">
                  <a:defRPr/>
                </a:pPr>
                <a:endParaRPr lang="en-US">
                  <a:cs typeface="+mn-cs"/>
                </a:endParaRPr>
              </a:p>
            </p:txBody>
          </p:sp>
          <p:sp>
            <p:nvSpPr>
              <p:cNvPr id="19" name="Freeform 129"/>
              <p:cNvSpPr>
                <a:spLocks/>
              </p:cNvSpPr>
              <p:nvPr/>
            </p:nvSpPr>
            <p:spPr bwMode="auto">
              <a:xfrm>
                <a:off x="1490" y="1502"/>
                <a:ext cx="19" cy="6"/>
              </a:xfrm>
              <a:custGeom>
                <a:avLst/>
                <a:gdLst/>
                <a:ahLst/>
                <a:cxnLst>
                  <a:cxn ang="0">
                    <a:pos x="1" y="0"/>
                  </a:cxn>
                  <a:cxn ang="0">
                    <a:pos x="0" y="0"/>
                  </a:cxn>
                </a:cxnLst>
                <a:rect l="0" t="0" r="r" b="b"/>
                <a:pathLst>
                  <a:path w="1">
                    <a:moveTo>
                      <a:pt x="1" y="0"/>
                    </a:moveTo>
                    <a:cubicBezTo>
                      <a:pt x="0" y="0"/>
                      <a:pt x="0" y="0"/>
                      <a:pt x="0" y="0"/>
                    </a:cubicBezTo>
                  </a:path>
                </a:pathLst>
              </a:custGeom>
              <a:noFill/>
              <a:ln w="12700" cap="flat">
                <a:solidFill>
                  <a:srgbClr val="1C1C1C"/>
                </a:solidFill>
                <a:prstDash val="solid"/>
                <a:miter lim="800000"/>
                <a:headEnd type="none" w="med" len="med"/>
                <a:tailEnd/>
              </a:ln>
            </p:spPr>
            <p:txBody>
              <a:bodyPr/>
              <a:lstStyle/>
              <a:p>
                <a:pPr eaLnBrk="0" hangingPunct="0">
                  <a:defRPr/>
                </a:pPr>
                <a:endParaRPr lang="en-US">
                  <a:cs typeface="+mn-cs"/>
                </a:endParaRPr>
              </a:p>
            </p:txBody>
          </p:sp>
          <p:sp>
            <p:nvSpPr>
              <p:cNvPr id="20" name="Freeform 130"/>
              <p:cNvSpPr>
                <a:spLocks/>
              </p:cNvSpPr>
              <p:nvPr/>
            </p:nvSpPr>
            <p:spPr bwMode="auto">
              <a:xfrm>
                <a:off x="0" y="0"/>
                <a:ext cx="1652" cy="1502"/>
              </a:xfrm>
              <a:custGeom>
                <a:avLst/>
                <a:gdLst/>
                <a:ahLst/>
                <a:cxnLst>
                  <a:cxn ang="0">
                    <a:pos x="101" y="102"/>
                  </a:cxn>
                  <a:cxn ang="0">
                    <a:pos x="101" y="101"/>
                  </a:cxn>
                  <a:cxn ang="0">
                    <a:pos x="112" y="0"/>
                  </a:cxn>
                  <a:cxn ang="0">
                    <a:pos x="0" y="0"/>
                  </a:cxn>
                  <a:cxn ang="0">
                    <a:pos x="11" y="101"/>
                  </a:cxn>
                  <a:cxn ang="0">
                    <a:pos x="11" y="102"/>
                  </a:cxn>
                  <a:cxn ang="0">
                    <a:pos x="101" y="102"/>
                  </a:cxn>
                </a:cxnLst>
                <a:rect l="0" t="0" r="r" b="b"/>
                <a:pathLst>
                  <a:path w="112" h="102">
                    <a:moveTo>
                      <a:pt x="101" y="102"/>
                    </a:moveTo>
                    <a:cubicBezTo>
                      <a:pt x="101" y="101"/>
                      <a:pt x="101" y="101"/>
                      <a:pt x="101" y="101"/>
                    </a:cubicBezTo>
                    <a:cubicBezTo>
                      <a:pt x="64" y="61"/>
                      <a:pt x="68" y="44"/>
                      <a:pt x="112" y="0"/>
                    </a:cubicBezTo>
                    <a:cubicBezTo>
                      <a:pt x="64" y="48"/>
                      <a:pt x="48" y="48"/>
                      <a:pt x="0" y="0"/>
                    </a:cubicBezTo>
                    <a:cubicBezTo>
                      <a:pt x="44" y="44"/>
                      <a:pt x="48" y="61"/>
                      <a:pt x="11" y="101"/>
                    </a:cubicBezTo>
                    <a:cubicBezTo>
                      <a:pt x="11" y="101"/>
                      <a:pt x="11" y="101"/>
                      <a:pt x="11" y="102"/>
                    </a:cubicBezTo>
                    <a:cubicBezTo>
                      <a:pt x="47" y="68"/>
                      <a:pt x="65" y="68"/>
                      <a:pt x="101" y="102"/>
                    </a:cubicBezTo>
                    <a:close/>
                  </a:path>
                </a:pathLst>
              </a:custGeom>
              <a:noFill/>
              <a:ln w="12700" cap="flat">
                <a:solidFill>
                  <a:srgbClr val="1C1C1C"/>
                </a:solidFill>
                <a:prstDash val="solid"/>
                <a:miter lim="800000"/>
                <a:headEnd/>
                <a:tailEnd/>
              </a:ln>
            </p:spPr>
            <p:txBody>
              <a:bodyPr/>
              <a:lstStyle/>
              <a:p>
                <a:pPr eaLnBrk="0" hangingPunct="0">
                  <a:defRPr/>
                </a:pPr>
                <a:endParaRPr lang="en-US">
                  <a:cs typeface="+mn-cs"/>
                </a:endParaRPr>
              </a:p>
            </p:txBody>
          </p:sp>
          <p:sp>
            <p:nvSpPr>
              <p:cNvPr id="21" name="Freeform 131"/>
              <p:cNvSpPr>
                <a:spLocks/>
              </p:cNvSpPr>
              <p:nvPr/>
            </p:nvSpPr>
            <p:spPr bwMode="auto">
              <a:xfrm>
                <a:off x="0" y="1502"/>
                <a:ext cx="162" cy="162"/>
              </a:xfrm>
              <a:custGeom>
                <a:avLst/>
                <a:gdLst/>
                <a:ahLst/>
                <a:cxnLst>
                  <a:cxn ang="0">
                    <a:pos x="0" y="11"/>
                  </a:cxn>
                  <a:cxn ang="0">
                    <a:pos x="11" y="0"/>
                  </a:cxn>
                  <a:cxn ang="0">
                    <a:pos x="11" y="0"/>
                  </a:cxn>
                  <a:cxn ang="0">
                    <a:pos x="0" y="11"/>
                  </a:cxn>
                </a:cxnLst>
                <a:rect l="0" t="0" r="r" b="b"/>
                <a:pathLst>
                  <a:path w="11" h="11">
                    <a:moveTo>
                      <a:pt x="0" y="11"/>
                    </a:moveTo>
                    <a:cubicBezTo>
                      <a:pt x="4" y="7"/>
                      <a:pt x="7" y="3"/>
                      <a:pt x="11" y="0"/>
                    </a:cubicBezTo>
                    <a:cubicBezTo>
                      <a:pt x="11" y="0"/>
                      <a:pt x="11" y="0"/>
                      <a:pt x="11" y="0"/>
                    </a:cubicBezTo>
                    <a:cubicBezTo>
                      <a:pt x="7" y="3"/>
                      <a:pt x="4" y="7"/>
                      <a:pt x="0" y="11"/>
                    </a:cubicBezTo>
                    <a:close/>
                  </a:path>
                </a:pathLst>
              </a:custGeom>
              <a:noFill/>
              <a:ln w="12700" cap="flat">
                <a:solidFill>
                  <a:srgbClr val="1C1C1C"/>
                </a:solidFill>
                <a:prstDash val="solid"/>
                <a:miter lim="800000"/>
                <a:headEnd/>
                <a:tailEnd/>
              </a:ln>
            </p:spPr>
            <p:txBody>
              <a:bodyPr/>
              <a:lstStyle/>
              <a:p>
                <a:pPr eaLnBrk="0" hangingPunct="0">
                  <a:defRPr/>
                </a:pPr>
                <a:endParaRPr lang="en-US">
                  <a:cs typeface="+mn-cs"/>
                </a:endParaRPr>
              </a:p>
            </p:txBody>
          </p:sp>
          <p:sp>
            <p:nvSpPr>
              <p:cNvPr id="22" name="Freeform 132"/>
              <p:cNvSpPr>
                <a:spLocks/>
              </p:cNvSpPr>
              <p:nvPr/>
            </p:nvSpPr>
            <p:spPr bwMode="auto">
              <a:xfrm>
                <a:off x="0" y="1328"/>
                <a:ext cx="162" cy="174"/>
              </a:xfrm>
              <a:custGeom>
                <a:avLst/>
                <a:gdLst/>
                <a:ahLst/>
                <a:cxnLst>
                  <a:cxn ang="0">
                    <a:pos x="0" y="0"/>
                  </a:cxn>
                  <a:cxn ang="0">
                    <a:pos x="11" y="12"/>
                  </a:cxn>
                  <a:cxn ang="0">
                    <a:pos x="11" y="11"/>
                  </a:cxn>
                  <a:cxn ang="0">
                    <a:pos x="0" y="0"/>
                  </a:cxn>
                </a:cxnLst>
                <a:rect l="0" t="0" r="r" b="b"/>
                <a:pathLst>
                  <a:path w="11" h="12">
                    <a:moveTo>
                      <a:pt x="0" y="0"/>
                    </a:moveTo>
                    <a:cubicBezTo>
                      <a:pt x="4" y="4"/>
                      <a:pt x="7" y="8"/>
                      <a:pt x="11" y="12"/>
                    </a:cubicBezTo>
                    <a:cubicBezTo>
                      <a:pt x="11" y="11"/>
                      <a:pt x="11" y="11"/>
                      <a:pt x="11" y="11"/>
                    </a:cubicBezTo>
                    <a:cubicBezTo>
                      <a:pt x="7" y="8"/>
                      <a:pt x="4" y="4"/>
                      <a:pt x="0" y="0"/>
                    </a:cubicBezTo>
                    <a:close/>
                  </a:path>
                </a:pathLst>
              </a:custGeom>
              <a:noFill/>
              <a:ln w="12700" cap="flat">
                <a:solidFill>
                  <a:srgbClr val="1C1C1C"/>
                </a:solidFill>
                <a:prstDash val="solid"/>
                <a:miter lim="800000"/>
                <a:headEnd/>
                <a:tailEnd/>
              </a:ln>
            </p:spPr>
            <p:txBody>
              <a:bodyPr/>
              <a:lstStyle/>
              <a:p>
                <a:pPr eaLnBrk="0" hangingPunct="0">
                  <a:defRPr/>
                </a:pPr>
                <a:endParaRPr lang="en-US">
                  <a:cs typeface="+mn-cs"/>
                </a:endParaRPr>
              </a:p>
            </p:txBody>
          </p:sp>
          <p:sp>
            <p:nvSpPr>
              <p:cNvPr id="23" name="Freeform 133"/>
              <p:cNvSpPr>
                <a:spLocks/>
              </p:cNvSpPr>
              <p:nvPr/>
            </p:nvSpPr>
            <p:spPr bwMode="auto">
              <a:xfrm>
                <a:off x="1490" y="1490"/>
                <a:ext cx="19" cy="12"/>
              </a:xfrm>
              <a:custGeom>
                <a:avLst/>
                <a:gdLst/>
                <a:ahLst/>
                <a:cxnLst>
                  <a:cxn ang="0">
                    <a:pos x="0" y="0"/>
                  </a:cxn>
                  <a:cxn ang="0">
                    <a:pos x="1" y="1"/>
                  </a:cxn>
                </a:cxnLst>
                <a:rect l="0" t="0" r="r" b="b"/>
                <a:pathLst>
                  <a:path w="1" h="1">
                    <a:moveTo>
                      <a:pt x="0" y="0"/>
                    </a:moveTo>
                    <a:cubicBezTo>
                      <a:pt x="0" y="0"/>
                      <a:pt x="0" y="0"/>
                      <a:pt x="1" y="1"/>
                    </a:cubicBezTo>
                  </a:path>
                </a:pathLst>
              </a:custGeom>
              <a:noFill/>
              <a:ln w="12700" cap="flat">
                <a:solidFill>
                  <a:srgbClr val="1C1C1C"/>
                </a:solidFill>
                <a:prstDash val="solid"/>
                <a:miter lim="800000"/>
                <a:headEnd type="none" w="med" len="med"/>
                <a:tailEnd/>
              </a:ln>
            </p:spPr>
            <p:txBody>
              <a:bodyPr/>
              <a:lstStyle/>
              <a:p>
                <a:pPr eaLnBrk="0" hangingPunct="0">
                  <a:defRPr/>
                </a:pPr>
                <a:endParaRPr lang="en-US">
                  <a:cs typeface="+mn-cs"/>
                </a:endParaRPr>
              </a:p>
            </p:txBody>
          </p:sp>
          <p:sp>
            <p:nvSpPr>
              <p:cNvPr id="24" name="Freeform 134"/>
              <p:cNvSpPr>
                <a:spLocks/>
              </p:cNvSpPr>
              <p:nvPr/>
            </p:nvSpPr>
            <p:spPr bwMode="auto">
              <a:xfrm>
                <a:off x="1490" y="1490"/>
                <a:ext cx="19" cy="12"/>
              </a:xfrm>
              <a:custGeom>
                <a:avLst/>
                <a:gdLst/>
                <a:ahLst/>
                <a:cxnLst>
                  <a:cxn ang="0">
                    <a:pos x="0" y="0"/>
                  </a:cxn>
                  <a:cxn ang="0">
                    <a:pos x="1" y="1"/>
                  </a:cxn>
                </a:cxnLst>
                <a:rect l="0" t="0" r="r" b="b"/>
                <a:pathLst>
                  <a:path w="1" h="1">
                    <a:moveTo>
                      <a:pt x="0" y="0"/>
                    </a:moveTo>
                    <a:cubicBezTo>
                      <a:pt x="0" y="0"/>
                      <a:pt x="0" y="0"/>
                      <a:pt x="1" y="1"/>
                    </a:cubicBezTo>
                  </a:path>
                </a:pathLst>
              </a:custGeom>
              <a:noFill/>
              <a:ln w="12700" cap="flat">
                <a:solidFill>
                  <a:srgbClr val="1C1C1C"/>
                </a:solidFill>
                <a:prstDash val="solid"/>
                <a:miter lim="800000"/>
                <a:headEnd type="none" w="med" len="med"/>
                <a:tailEnd/>
              </a:ln>
            </p:spPr>
            <p:txBody>
              <a:bodyPr/>
              <a:lstStyle/>
              <a:p>
                <a:pPr eaLnBrk="0" hangingPunct="0">
                  <a:defRPr/>
                </a:pPr>
                <a:endParaRPr lang="en-US">
                  <a:cs typeface="+mn-cs"/>
                </a:endParaRPr>
              </a:p>
            </p:txBody>
          </p:sp>
          <p:sp>
            <p:nvSpPr>
              <p:cNvPr id="25" name="Freeform 135"/>
              <p:cNvSpPr>
                <a:spLocks/>
              </p:cNvSpPr>
              <p:nvPr/>
            </p:nvSpPr>
            <p:spPr bwMode="auto">
              <a:xfrm>
                <a:off x="2818" y="0"/>
                <a:ext cx="1502" cy="1502"/>
              </a:xfrm>
              <a:custGeom>
                <a:avLst/>
                <a:gdLst/>
                <a:ahLst/>
                <a:cxnLst>
                  <a:cxn ang="0">
                    <a:pos x="90" y="102"/>
                  </a:cxn>
                  <a:cxn ang="0">
                    <a:pos x="91" y="101"/>
                  </a:cxn>
                  <a:cxn ang="0">
                    <a:pos x="102" y="0"/>
                  </a:cxn>
                  <a:cxn ang="0">
                    <a:pos x="1" y="11"/>
                  </a:cxn>
                  <a:cxn ang="0">
                    <a:pos x="0" y="12"/>
                  </a:cxn>
                  <a:cxn ang="0">
                    <a:pos x="1" y="101"/>
                  </a:cxn>
                  <a:cxn ang="0">
                    <a:pos x="1" y="101"/>
                  </a:cxn>
                  <a:cxn ang="0">
                    <a:pos x="1" y="101"/>
                  </a:cxn>
                  <a:cxn ang="0">
                    <a:pos x="1" y="102"/>
                  </a:cxn>
                  <a:cxn ang="0">
                    <a:pos x="90" y="102"/>
                  </a:cxn>
                </a:cxnLst>
                <a:rect l="0" t="0" r="r" b="b"/>
                <a:pathLst>
                  <a:path w="102" h="102">
                    <a:moveTo>
                      <a:pt x="90" y="102"/>
                    </a:moveTo>
                    <a:cubicBezTo>
                      <a:pt x="91" y="101"/>
                      <a:pt x="91" y="101"/>
                      <a:pt x="91" y="101"/>
                    </a:cubicBezTo>
                    <a:cubicBezTo>
                      <a:pt x="54" y="61"/>
                      <a:pt x="58" y="44"/>
                      <a:pt x="102" y="0"/>
                    </a:cubicBezTo>
                    <a:cubicBezTo>
                      <a:pt x="58" y="44"/>
                      <a:pt x="41" y="48"/>
                      <a:pt x="1" y="11"/>
                    </a:cubicBezTo>
                    <a:cubicBezTo>
                      <a:pt x="1" y="11"/>
                      <a:pt x="1" y="11"/>
                      <a:pt x="0" y="12"/>
                    </a:cubicBezTo>
                    <a:cubicBezTo>
                      <a:pt x="34" y="48"/>
                      <a:pt x="34" y="65"/>
                      <a:pt x="1" y="101"/>
                    </a:cubicBezTo>
                    <a:cubicBezTo>
                      <a:pt x="1" y="101"/>
                      <a:pt x="1" y="101"/>
                      <a:pt x="1" y="101"/>
                    </a:cubicBezTo>
                    <a:cubicBezTo>
                      <a:pt x="1" y="101"/>
                      <a:pt x="1" y="101"/>
                      <a:pt x="1" y="101"/>
                    </a:cubicBezTo>
                    <a:cubicBezTo>
                      <a:pt x="1" y="101"/>
                      <a:pt x="1" y="101"/>
                      <a:pt x="1" y="102"/>
                    </a:cubicBezTo>
                    <a:cubicBezTo>
                      <a:pt x="37" y="68"/>
                      <a:pt x="54" y="68"/>
                      <a:pt x="90" y="102"/>
                    </a:cubicBezTo>
                    <a:close/>
                  </a:path>
                </a:pathLst>
              </a:custGeom>
              <a:noFill/>
              <a:ln w="12700" cap="flat">
                <a:solidFill>
                  <a:srgbClr val="1C1C1C"/>
                </a:solidFill>
                <a:prstDash val="solid"/>
                <a:miter lim="800000"/>
                <a:headEnd/>
                <a:tailEnd/>
              </a:ln>
            </p:spPr>
            <p:txBody>
              <a:bodyPr/>
              <a:lstStyle/>
              <a:p>
                <a:pPr eaLnBrk="0" hangingPunct="0">
                  <a:defRPr/>
                </a:pPr>
                <a:endParaRPr lang="en-US">
                  <a:cs typeface="+mn-cs"/>
                </a:endParaRPr>
              </a:p>
            </p:txBody>
          </p:sp>
          <p:sp>
            <p:nvSpPr>
              <p:cNvPr id="26" name="Freeform 136"/>
              <p:cNvSpPr>
                <a:spLocks/>
              </p:cNvSpPr>
              <p:nvPr/>
            </p:nvSpPr>
            <p:spPr bwMode="auto">
              <a:xfrm>
                <a:off x="2656" y="2823"/>
                <a:ext cx="1664" cy="1490"/>
              </a:xfrm>
              <a:custGeom>
                <a:avLst/>
                <a:gdLst/>
                <a:ahLst/>
                <a:cxnLst>
                  <a:cxn ang="0">
                    <a:pos x="101" y="0"/>
                  </a:cxn>
                  <a:cxn ang="0">
                    <a:pos x="12" y="0"/>
                  </a:cxn>
                  <a:cxn ang="0">
                    <a:pos x="11" y="0"/>
                  </a:cxn>
                  <a:cxn ang="0">
                    <a:pos x="0" y="101"/>
                  </a:cxn>
                  <a:cxn ang="0">
                    <a:pos x="113" y="101"/>
                  </a:cxn>
                  <a:cxn ang="0">
                    <a:pos x="102" y="0"/>
                  </a:cxn>
                  <a:cxn ang="0">
                    <a:pos x="101" y="0"/>
                  </a:cxn>
                </a:cxnLst>
                <a:rect l="0" t="0" r="r" b="b"/>
                <a:pathLst>
                  <a:path w="113" h="101">
                    <a:moveTo>
                      <a:pt x="101" y="0"/>
                    </a:moveTo>
                    <a:cubicBezTo>
                      <a:pt x="65" y="33"/>
                      <a:pt x="48" y="33"/>
                      <a:pt x="12" y="0"/>
                    </a:cubicBezTo>
                    <a:cubicBezTo>
                      <a:pt x="12" y="0"/>
                      <a:pt x="12" y="0"/>
                      <a:pt x="11" y="0"/>
                    </a:cubicBezTo>
                    <a:cubicBezTo>
                      <a:pt x="48" y="40"/>
                      <a:pt x="44" y="57"/>
                      <a:pt x="0" y="101"/>
                    </a:cubicBezTo>
                    <a:cubicBezTo>
                      <a:pt x="49" y="53"/>
                      <a:pt x="65" y="53"/>
                      <a:pt x="113" y="101"/>
                    </a:cubicBezTo>
                    <a:cubicBezTo>
                      <a:pt x="69" y="57"/>
                      <a:pt x="65" y="40"/>
                      <a:pt x="102" y="0"/>
                    </a:cubicBezTo>
                    <a:cubicBezTo>
                      <a:pt x="102" y="0"/>
                      <a:pt x="102" y="0"/>
                      <a:pt x="101" y="0"/>
                    </a:cubicBezTo>
                    <a:close/>
                  </a:path>
                </a:pathLst>
              </a:custGeom>
              <a:noFill/>
              <a:ln w="12700" cap="flat">
                <a:solidFill>
                  <a:srgbClr val="1C1C1C"/>
                </a:solidFill>
                <a:prstDash val="solid"/>
                <a:miter lim="800000"/>
                <a:headEnd/>
                <a:tailEnd/>
              </a:ln>
            </p:spPr>
            <p:txBody>
              <a:bodyPr/>
              <a:lstStyle/>
              <a:p>
                <a:pPr eaLnBrk="0" hangingPunct="0">
                  <a:defRPr/>
                </a:pPr>
                <a:endParaRPr lang="en-US">
                  <a:cs typeface="+mn-cs"/>
                </a:endParaRPr>
              </a:p>
            </p:txBody>
          </p:sp>
          <p:sp>
            <p:nvSpPr>
              <p:cNvPr id="27" name="Freeform 137"/>
              <p:cNvSpPr>
                <a:spLocks/>
              </p:cNvSpPr>
              <p:nvPr/>
            </p:nvSpPr>
            <p:spPr bwMode="auto">
              <a:xfrm>
                <a:off x="0" y="2823"/>
                <a:ext cx="162" cy="162"/>
              </a:xfrm>
              <a:custGeom>
                <a:avLst/>
                <a:gdLst/>
                <a:ahLst/>
                <a:cxnLst>
                  <a:cxn ang="0">
                    <a:pos x="0" y="11"/>
                  </a:cxn>
                  <a:cxn ang="0">
                    <a:pos x="11" y="0"/>
                  </a:cxn>
                  <a:cxn ang="0">
                    <a:pos x="11" y="0"/>
                  </a:cxn>
                  <a:cxn ang="0">
                    <a:pos x="0" y="11"/>
                  </a:cxn>
                </a:cxnLst>
                <a:rect l="0" t="0" r="r" b="b"/>
                <a:pathLst>
                  <a:path w="11" h="11">
                    <a:moveTo>
                      <a:pt x="0" y="11"/>
                    </a:moveTo>
                    <a:cubicBezTo>
                      <a:pt x="4" y="7"/>
                      <a:pt x="7" y="4"/>
                      <a:pt x="11" y="0"/>
                    </a:cubicBezTo>
                    <a:cubicBezTo>
                      <a:pt x="11" y="0"/>
                      <a:pt x="11" y="0"/>
                      <a:pt x="11" y="0"/>
                    </a:cubicBezTo>
                    <a:cubicBezTo>
                      <a:pt x="7" y="3"/>
                      <a:pt x="4" y="7"/>
                      <a:pt x="0" y="11"/>
                    </a:cubicBezTo>
                    <a:close/>
                  </a:path>
                </a:pathLst>
              </a:custGeom>
              <a:noFill/>
              <a:ln w="12700" cap="flat">
                <a:solidFill>
                  <a:srgbClr val="1C1C1C"/>
                </a:solidFill>
                <a:prstDash val="solid"/>
                <a:miter lim="800000"/>
                <a:headEnd/>
                <a:tailEnd/>
              </a:ln>
            </p:spPr>
            <p:txBody>
              <a:bodyPr/>
              <a:lstStyle/>
              <a:p>
                <a:pPr eaLnBrk="0" hangingPunct="0">
                  <a:defRPr/>
                </a:pPr>
                <a:endParaRPr lang="en-US">
                  <a:cs typeface="+mn-cs"/>
                </a:endParaRPr>
              </a:p>
            </p:txBody>
          </p:sp>
          <p:sp>
            <p:nvSpPr>
              <p:cNvPr id="28" name="Freeform 138"/>
              <p:cNvSpPr>
                <a:spLocks/>
              </p:cNvSpPr>
              <p:nvPr/>
            </p:nvSpPr>
            <p:spPr bwMode="auto">
              <a:xfrm>
                <a:off x="0" y="2661"/>
                <a:ext cx="162" cy="162"/>
              </a:xfrm>
              <a:custGeom>
                <a:avLst/>
                <a:gdLst/>
                <a:ahLst/>
                <a:cxnLst>
                  <a:cxn ang="0">
                    <a:pos x="0" y="0"/>
                  </a:cxn>
                  <a:cxn ang="0">
                    <a:pos x="11" y="11"/>
                  </a:cxn>
                  <a:cxn ang="0">
                    <a:pos x="11" y="10"/>
                  </a:cxn>
                  <a:cxn ang="0">
                    <a:pos x="0" y="0"/>
                  </a:cxn>
                </a:cxnLst>
                <a:rect l="0" t="0" r="r" b="b"/>
                <a:pathLst>
                  <a:path w="11" h="11">
                    <a:moveTo>
                      <a:pt x="0" y="0"/>
                    </a:moveTo>
                    <a:cubicBezTo>
                      <a:pt x="4" y="3"/>
                      <a:pt x="7" y="7"/>
                      <a:pt x="11" y="11"/>
                    </a:cubicBezTo>
                    <a:cubicBezTo>
                      <a:pt x="11" y="11"/>
                      <a:pt x="11" y="11"/>
                      <a:pt x="11" y="10"/>
                    </a:cubicBezTo>
                    <a:cubicBezTo>
                      <a:pt x="7" y="7"/>
                      <a:pt x="4" y="3"/>
                      <a:pt x="0" y="0"/>
                    </a:cubicBezTo>
                    <a:close/>
                  </a:path>
                </a:pathLst>
              </a:custGeom>
              <a:noFill/>
              <a:ln w="12700" cap="flat">
                <a:solidFill>
                  <a:srgbClr val="1C1C1C"/>
                </a:solidFill>
                <a:prstDash val="solid"/>
                <a:miter lim="800000"/>
                <a:headEnd/>
                <a:tailEnd/>
              </a:ln>
            </p:spPr>
            <p:txBody>
              <a:bodyPr/>
              <a:lstStyle/>
              <a:p>
                <a:pPr eaLnBrk="0" hangingPunct="0">
                  <a:defRPr/>
                </a:pPr>
                <a:endParaRPr lang="en-US">
                  <a:cs typeface="+mn-cs"/>
                </a:endParaRPr>
              </a:p>
            </p:txBody>
          </p:sp>
          <p:sp>
            <p:nvSpPr>
              <p:cNvPr id="29" name="Freeform 139"/>
              <p:cNvSpPr>
                <a:spLocks/>
              </p:cNvSpPr>
              <p:nvPr/>
            </p:nvSpPr>
            <p:spPr bwMode="auto">
              <a:xfrm>
                <a:off x="162" y="1502"/>
                <a:ext cx="1328" cy="1321"/>
              </a:xfrm>
              <a:custGeom>
                <a:avLst/>
                <a:gdLst/>
                <a:ahLst/>
                <a:cxnLst>
                  <a:cxn ang="0">
                    <a:pos x="90" y="90"/>
                  </a:cxn>
                  <a:cxn ang="0">
                    <a:pos x="90" y="89"/>
                  </a:cxn>
                  <a:cxn ang="0">
                    <a:pos x="90" y="0"/>
                  </a:cxn>
                  <a:cxn ang="0">
                    <a:pos x="90" y="0"/>
                  </a:cxn>
                  <a:cxn ang="0">
                    <a:pos x="0" y="0"/>
                  </a:cxn>
                  <a:cxn ang="0">
                    <a:pos x="0" y="0"/>
                  </a:cxn>
                  <a:cxn ang="0">
                    <a:pos x="0" y="89"/>
                  </a:cxn>
                  <a:cxn ang="0">
                    <a:pos x="0" y="90"/>
                  </a:cxn>
                  <a:cxn ang="0">
                    <a:pos x="90" y="90"/>
                  </a:cxn>
                </a:cxnLst>
                <a:rect l="0" t="0" r="r" b="b"/>
                <a:pathLst>
                  <a:path w="90" h="90">
                    <a:moveTo>
                      <a:pt x="90" y="90"/>
                    </a:moveTo>
                    <a:cubicBezTo>
                      <a:pt x="90" y="90"/>
                      <a:pt x="90" y="90"/>
                      <a:pt x="90" y="89"/>
                    </a:cubicBezTo>
                    <a:cubicBezTo>
                      <a:pt x="57" y="53"/>
                      <a:pt x="57" y="36"/>
                      <a:pt x="90" y="0"/>
                    </a:cubicBezTo>
                    <a:cubicBezTo>
                      <a:pt x="90" y="0"/>
                      <a:pt x="90" y="0"/>
                      <a:pt x="90" y="0"/>
                    </a:cubicBezTo>
                    <a:cubicBezTo>
                      <a:pt x="54" y="33"/>
                      <a:pt x="36" y="33"/>
                      <a:pt x="0" y="0"/>
                    </a:cubicBezTo>
                    <a:cubicBezTo>
                      <a:pt x="0" y="0"/>
                      <a:pt x="0" y="0"/>
                      <a:pt x="0" y="0"/>
                    </a:cubicBezTo>
                    <a:cubicBezTo>
                      <a:pt x="33" y="36"/>
                      <a:pt x="33" y="53"/>
                      <a:pt x="0" y="89"/>
                    </a:cubicBezTo>
                    <a:cubicBezTo>
                      <a:pt x="0" y="90"/>
                      <a:pt x="0" y="90"/>
                      <a:pt x="0" y="90"/>
                    </a:cubicBezTo>
                    <a:cubicBezTo>
                      <a:pt x="36" y="57"/>
                      <a:pt x="54" y="57"/>
                      <a:pt x="90" y="90"/>
                    </a:cubicBezTo>
                    <a:close/>
                  </a:path>
                </a:pathLst>
              </a:custGeom>
              <a:noFill/>
              <a:ln w="12700" cap="flat">
                <a:solidFill>
                  <a:srgbClr val="1C1C1C"/>
                </a:solidFill>
                <a:prstDash val="solid"/>
                <a:miter lim="800000"/>
                <a:headEnd/>
                <a:tailEnd/>
              </a:ln>
            </p:spPr>
            <p:txBody>
              <a:bodyPr/>
              <a:lstStyle/>
              <a:p>
                <a:pPr eaLnBrk="0" hangingPunct="0">
                  <a:defRPr/>
                </a:pPr>
                <a:endParaRPr lang="en-US">
                  <a:cs typeface="+mn-cs"/>
                </a:endParaRPr>
              </a:p>
            </p:txBody>
          </p:sp>
          <p:sp>
            <p:nvSpPr>
              <p:cNvPr id="30" name="Freeform 140"/>
              <p:cNvSpPr>
                <a:spLocks/>
              </p:cNvSpPr>
              <p:nvPr/>
            </p:nvSpPr>
            <p:spPr bwMode="auto">
              <a:xfrm>
                <a:off x="1328" y="2823"/>
                <a:ext cx="1664" cy="1490"/>
              </a:xfrm>
              <a:custGeom>
                <a:avLst/>
                <a:gdLst/>
                <a:ahLst/>
                <a:cxnLst>
                  <a:cxn ang="0">
                    <a:pos x="101" y="0"/>
                  </a:cxn>
                  <a:cxn ang="0">
                    <a:pos x="12" y="0"/>
                  </a:cxn>
                  <a:cxn ang="0">
                    <a:pos x="11" y="0"/>
                  </a:cxn>
                  <a:cxn ang="0">
                    <a:pos x="0" y="101"/>
                  </a:cxn>
                  <a:cxn ang="0">
                    <a:pos x="113" y="101"/>
                  </a:cxn>
                  <a:cxn ang="0">
                    <a:pos x="102" y="0"/>
                  </a:cxn>
                  <a:cxn ang="0">
                    <a:pos x="101" y="0"/>
                  </a:cxn>
                </a:cxnLst>
                <a:rect l="0" t="0" r="r" b="b"/>
                <a:pathLst>
                  <a:path w="113" h="101">
                    <a:moveTo>
                      <a:pt x="101" y="0"/>
                    </a:moveTo>
                    <a:cubicBezTo>
                      <a:pt x="65" y="33"/>
                      <a:pt x="48" y="33"/>
                      <a:pt x="12" y="0"/>
                    </a:cubicBezTo>
                    <a:cubicBezTo>
                      <a:pt x="11" y="0"/>
                      <a:pt x="11" y="0"/>
                      <a:pt x="11" y="0"/>
                    </a:cubicBezTo>
                    <a:cubicBezTo>
                      <a:pt x="48" y="40"/>
                      <a:pt x="44" y="57"/>
                      <a:pt x="0" y="101"/>
                    </a:cubicBezTo>
                    <a:cubicBezTo>
                      <a:pt x="48" y="53"/>
                      <a:pt x="64" y="53"/>
                      <a:pt x="113" y="101"/>
                    </a:cubicBezTo>
                    <a:cubicBezTo>
                      <a:pt x="69" y="57"/>
                      <a:pt x="65" y="40"/>
                      <a:pt x="102" y="0"/>
                    </a:cubicBezTo>
                    <a:cubicBezTo>
                      <a:pt x="101" y="0"/>
                      <a:pt x="101" y="0"/>
                      <a:pt x="101" y="0"/>
                    </a:cubicBezTo>
                    <a:close/>
                  </a:path>
                </a:pathLst>
              </a:custGeom>
              <a:noFill/>
              <a:ln w="12700" cap="flat">
                <a:solidFill>
                  <a:srgbClr val="1C1C1C"/>
                </a:solidFill>
                <a:prstDash val="solid"/>
                <a:miter lim="800000"/>
                <a:headEnd/>
                <a:tailEnd/>
              </a:ln>
            </p:spPr>
            <p:txBody>
              <a:bodyPr/>
              <a:lstStyle/>
              <a:p>
                <a:pPr eaLnBrk="0" hangingPunct="0">
                  <a:defRPr/>
                </a:pPr>
                <a:endParaRPr lang="en-US">
                  <a:cs typeface="+mn-cs"/>
                </a:endParaRPr>
              </a:p>
            </p:txBody>
          </p:sp>
          <p:sp>
            <p:nvSpPr>
              <p:cNvPr id="31" name="Freeform 141"/>
              <p:cNvSpPr>
                <a:spLocks/>
              </p:cNvSpPr>
              <p:nvPr/>
            </p:nvSpPr>
            <p:spPr bwMode="auto">
              <a:xfrm>
                <a:off x="2830" y="0"/>
                <a:ext cx="162" cy="162"/>
              </a:xfrm>
              <a:custGeom>
                <a:avLst/>
                <a:gdLst/>
                <a:ahLst/>
                <a:cxnLst>
                  <a:cxn ang="0">
                    <a:pos x="11" y="0"/>
                  </a:cxn>
                  <a:cxn ang="0">
                    <a:pos x="0" y="11"/>
                  </a:cxn>
                  <a:cxn ang="0">
                    <a:pos x="0" y="11"/>
                  </a:cxn>
                  <a:cxn ang="0">
                    <a:pos x="11" y="0"/>
                  </a:cxn>
                </a:cxnLst>
                <a:rect l="0" t="0" r="r" b="b"/>
                <a:pathLst>
                  <a:path w="11" h="11">
                    <a:moveTo>
                      <a:pt x="11" y="0"/>
                    </a:moveTo>
                    <a:cubicBezTo>
                      <a:pt x="7" y="4"/>
                      <a:pt x="3" y="8"/>
                      <a:pt x="0" y="11"/>
                    </a:cubicBezTo>
                    <a:cubicBezTo>
                      <a:pt x="0" y="11"/>
                      <a:pt x="0" y="11"/>
                      <a:pt x="0" y="11"/>
                    </a:cubicBezTo>
                    <a:cubicBezTo>
                      <a:pt x="3" y="8"/>
                      <a:pt x="7" y="4"/>
                      <a:pt x="11" y="0"/>
                    </a:cubicBezTo>
                    <a:close/>
                  </a:path>
                </a:pathLst>
              </a:custGeom>
              <a:noFill/>
              <a:ln w="12700" cap="flat">
                <a:solidFill>
                  <a:srgbClr val="1C1C1C"/>
                </a:solidFill>
                <a:prstDash val="solid"/>
                <a:miter lim="800000"/>
                <a:headEnd/>
                <a:tailEnd/>
              </a:ln>
            </p:spPr>
            <p:txBody>
              <a:bodyPr/>
              <a:lstStyle/>
              <a:p>
                <a:pPr eaLnBrk="0" hangingPunct="0">
                  <a:defRPr/>
                </a:pPr>
                <a:endParaRPr lang="en-US">
                  <a:cs typeface="+mn-cs"/>
                </a:endParaRPr>
              </a:p>
            </p:txBody>
          </p:sp>
          <p:sp>
            <p:nvSpPr>
              <p:cNvPr id="32" name="Freeform 142"/>
              <p:cNvSpPr>
                <a:spLocks/>
              </p:cNvSpPr>
              <p:nvPr/>
            </p:nvSpPr>
            <p:spPr bwMode="auto">
              <a:xfrm>
                <a:off x="2656" y="0"/>
                <a:ext cx="174" cy="162"/>
              </a:xfrm>
              <a:custGeom>
                <a:avLst/>
                <a:gdLst/>
                <a:ahLst/>
                <a:cxnLst>
                  <a:cxn ang="0">
                    <a:pos x="0" y="0"/>
                  </a:cxn>
                  <a:cxn ang="0">
                    <a:pos x="11" y="11"/>
                  </a:cxn>
                  <a:cxn ang="0">
                    <a:pos x="12" y="11"/>
                  </a:cxn>
                  <a:cxn ang="0">
                    <a:pos x="0" y="0"/>
                  </a:cxn>
                </a:cxnLst>
                <a:rect l="0" t="0" r="r" b="b"/>
                <a:pathLst>
                  <a:path w="12" h="11">
                    <a:moveTo>
                      <a:pt x="0" y="0"/>
                    </a:moveTo>
                    <a:cubicBezTo>
                      <a:pt x="4" y="4"/>
                      <a:pt x="8" y="8"/>
                      <a:pt x="11" y="11"/>
                    </a:cubicBezTo>
                    <a:cubicBezTo>
                      <a:pt x="11" y="11"/>
                      <a:pt x="11" y="11"/>
                      <a:pt x="12" y="11"/>
                    </a:cubicBezTo>
                    <a:cubicBezTo>
                      <a:pt x="8" y="8"/>
                      <a:pt x="4" y="4"/>
                      <a:pt x="0" y="0"/>
                    </a:cubicBezTo>
                    <a:close/>
                  </a:path>
                </a:pathLst>
              </a:custGeom>
              <a:noFill/>
              <a:ln w="12700" cap="flat">
                <a:solidFill>
                  <a:srgbClr val="1C1C1C"/>
                </a:solidFill>
                <a:prstDash val="solid"/>
                <a:miter lim="800000"/>
                <a:headEnd/>
                <a:tailEnd/>
              </a:ln>
            </p:spPr>
            <p:txBody>
              <a:bodyPr/>
              <a:lstStyle/>
              <a:p>
                <a:pPr eaLnBrk="0" hangingPunct="0">
                  <a:defRPr/>
                </a:pPr>
                <a:endParaRPr lang="en-US">
                  <a:cs typeface="+mn-cs"/>
                </a:endParaRPr>
              </a:p>
            </p:txBody>
          </p:sp>
          <p:sp>
            <p:nvSpPr>
              <p:cNvPr id="33" name="Freeform 143"/>
              <p:cNvSpPr>
                <a:spLocks/>
              </p:cNvSpPr>
              <p:nvPr/>
            </p:nvSpPr>
            <p:spPr bwMode="auto">
              <a:xfrm>
                <a:off x="1328" y="0"/>
                <a:ext cx="1502" cy="1502"/>
              </a:xfrm>
              <a:custGeom>
                <a:avLst/>
                <a:gdLst/>
                <a:ahLst/>
                <a:cxnLst>
                  <a:cxn ang="0">
                    <a:pos x="101" y="12"/>
                  </a:cxn>
                  <a:cxn ang="0">
                    <a:pos x="101" y="11"/>
                  </a:cxn>
                  <a:cxn ang="0">
                    <a:pos x="0" y="0"/>
                  </a:cxn>
                  <a:cxn ang="0">
                    <a:pos x="11" y="101"/>
                  </a:cxn>
                  <a:cxn ang="0">
                    <a:pos x="12" y="102"/>
                  </a:cxn>
                  <a:cxn ang="0">
                    <a:pos x="101" y="102"/>
                  </a:cxn>
                  <a:cxn ang="0">
                    <a:pos x="101" y="101"/>
                  </a:cxn>
                  <a:cxn ang="0">
                    <a:pos x="102" y="101"/>
                  </a:cxn>
                  <a:cxn ang="0">
                    <a:pos x="101" y="12"/>
                  </a:cxn>
                </a:cxnLst>
                <a:rect l="0" t="0" r="r" b="b"/>
                <a:pathLst>
                  <a:path w="102" h="102">
                    <a:moveTo>
                      <a:pt x="101" y="12"/>
                    </a:moveTo>
                    <a:cubicBezTo>
                      <a:pt x="101" y="11"/>
                      <a:pt x="101" y="11"/>
                      <a:pt x="101" y="11"/>
                    </a:cubicBezTo>
                    <a:cubicBezTo>
                      <a:pt x="61" y="48"/>
                      <a:pt x="44" y="44"/>
                      <a:pt x="0" y="0"/>
                    </a:cubicBezTo>
                    <a:cubicBezTo>
                      <a:pt x="44" y="44"/>
                      <a:pt x="48" y="61"/>
                      <a:pt x="11" y="101"/>
                    </a:cubicBezTo>
                    <a:cubicBezTo>
                      <a:pt x="11" y="101"/>
                      <a:pt x="11" y="101"/>
                      <a:pt x="12" y="102"/>
                    </a:cubicBezTo>
                    <a:cubicBezTo>
                      <a:pt x="48" y="68"/>
                      <a:pt x="65" y="68"/>
                      <a:pt x="101" y="102"/>
                    </a:cubicBezTo>
                    <a:cubicBezTo>
                      <a:pt x="101" y="101"/>
                      <a:pt x="101" y="101"/>
                      <a:pt x="101" y="101"/>
                    </a:cubicBezTo>
                    <a:cubicBezTo>
                      <a:pt x="101" y="101"/>
                      <a:pt x="101" y="101"/>
                      <a:pt x="102" y="101"/>
                    </a:cubicBezTo>
                    <a:cubicBezTo>
                      <a:pt x="68" y="65"/>
                      <a:pt x="68" y="48"/>
                      <a:pt x="101" y="12"/>
                    </a:cubicBezTo>
                    <a:close/>
                  </a:path>
                </a:pathLst>
              </a:custGeom>
              <a:noFill/>
              <a:ln w="12700" cap="flat">
                <a:solidFill>
                  <a:srgbClr val="1C1C1C"/>
                </a:solidFill>
                <a:prstDash val="solid"/>
                <a:miter lim="800000"/>
                <a:headEnd/>
                <a:tailEnd/>
              </a:ln>
            </p:spPr>
            <p:txBody>
              <a:bodyPr/>
              <a:lstStyle/>
              <a:p>
                <a:pPr eaLnBrk="0" hangingPunct="0">
                  <a:defRPr/>
                </a:pPr>
                <a:endParaRPr lang="en-US">
                  <a:cs typeface="+mn-cs"/>
                </a:endParaRPr>
              </a:p>
            </p:txBody>
          </p:sp>
          <p:sp>
            <p:nvSpPr>
              <p:cNvPr id="34" name="Freeform 144"/>
              <p:cNvSpPr>
                <a:spLocks/>
              </p:cNvSpPr>
              <p:nvPr/>
            </p:nvSpPr>
            <p:spPr bwMode="auto">
              <a:xfrm>
                <a:off x="2830" y="1502"/>
                <a:ext cx="1328" cy="1321"/>
              </a:xfrm>
              <a:custGeom>
                <a:avLst/>
                <a:gdLst/>
                <a:ahLst/>
                <a:cxnLst>
                  <a:cxn ang="0">
                    <a:pos x="89" y="90"/>
                  </a:cxn>
                  <a:cxn ang="0">
                    <a:pos x="90" y="89"/>
                  </a:cxn>
                  <a:cxn ang="0">
                    <a:pos x="90" y="0"/>
                  </a:cxn>
                  <a:cxn ang="0">
                    <a:pos x="89" y="0"/>
                  </a:cxn>
                  <a:cxn ang="0">
                    <a:pos x="0" y="0"/>
                  </a:cxn>
                  <a:cxn ang="0">
                    <a:pos x="0" y="0"/>
                  </a:cxn>
                  <a:cxn ang="0">
                    <a:pos x="0" y="0"/>
                  </a:cxn>
                  <a:cxn ang="0">
                    <a:pos x="0" y="0"/>
                  </a:cxn>
                  <a:cxn ang="0">
                    <a:pos x="0" y="89"/>
                  </a:cxn>
                  <a:cxn ang="0">
                    <a:pos x="0" y="89"/>
                  </a:cxn>
                  <a:cxn ang="0">
                    <a:pos x="0" y="89"/>
                  </a:cxn>
                  <a:cxn ang="0">
                    <a:pos x="0" y="90"/>
                  </a:cxn>
                  <a:cxn ang="0">
                    <a:pos x="89" y="90"/>
                  </a:cxn>
                </a:cxnLst>
                <a:rect l="0" t="0" r="r" b="b"/>
                <a:pathLst>
                  <a:path w="90" h="90">
                    <a:moveTo>
                      <a:pt x="89" y="90"/>
                    </a:moveTo>
                    <a:cubicBezTo>
                      <a:pt x="90" y="90"/>
                      <a:pt x="90" y="90"/>
                      <a:pt x="90" y="89"/>
                    </a:cubicBezTo>
                    <a:cubicBezTo>
                      <a:pt x="56" y="53"/>
                      <a:pt x="56" y="36"/>
                      <a:pt x="90" y="0"/>
                    </a:cubicBezTo>
                    <a:cubicBezTo>
                      <a:pt x="90" y="0"/>
                      <a:pt x="90" y="0"/>
                      <a:pt x="89" y="0"/>
                    </a:cubicBezTo>
                    <a:cubicBezTo>
                      <a:pt x="53" y="33"/>
                      <a:pt x="36" y="33"/>
                      <a:pt x="0" y="0"/>
                    </a:cubicBezTo>
                    <a:cubicBezTo>
                      <a:pt x="0" y="0"/>
                      <a:pt x="0" y="0"/>
                      <a:pt x="0" y="0"/>
                    </a:cubicBezTo>
                    <a:cubicBezTo>
                      <a:pt x="0" y="0"/>
                      <a:pt x="0" y="0"/>
                      <a:pt x="0" y="0"/>
                    </a:cubicBezTo>
                    <a:cubicBezTo>
                      <a:pt x="0" y="0"/>
                      <a:pt x="0" y="0"/>
                      <a:pt x="0" y="0"/>
                    </a:cubicBezTo>
                    <a:cubicBezTo>
                      <a:pt x="33" y="36"/>
                      <a:pt x="33" y="53"/>
                      <a:pt x="0" y="89"/>
                    </a:cubicBezTo>
                    <a:cubicBezTo>
                      <a:pt x="0" y="89"/>
                      <a:pt x="0" y="89"/>
                      <a:pt x="0" y="89"/>
                    </a:cubicBezTo>
                    <a:cubicBezTo>
                      <a:pt x="0" y="89"/>
                      <a:pt x="0" y="89"/>
                      <a:pt x="0" y="89"/>
                    </a:cubicBezTo>
                    <a:cubicBezTo>
                      <a:pt x="0" y="90"/>
                      <a:pt x="0" y="90"/>
                      <a:pt x="0" y="90"/>
                    </a:cubicBezTo>
                    <a:cubicBezTo>
                      <a:pt x="36" y="57"/>
                      <a:pt x="53" y="57"/>
                      <a:pt x="89" y="90"/>
                    </a:cubicBezTo>
                    <a:close/>
                  </a:path>
                </a:pathLst>
              </a:custGeom>
              <a:noFill/>
              <a:ln w="12700" cap="flat">
                <a:solidFill>
                  <a:srgbClr val="1C1C1C"/>
                </a:solidFill>
                <a:prstDash val="solid"/>
                <a:miter lim="800000"/>
                <a:headEnd/>
                <a:tailEnd/>
              </a:ln>
            </p:spPr>
            <p:txBody>
              <a:bodyPr/>
              <a:lstStyle/>
              <a:p>
                <a:pPr eaLnBrk="0" hangingPunct="0">
                  <a:defRPr/>
                </a:pPr>
                <a:endParaRPr lang="en-US">
                  <a:cs typeface="+mn-cs"/>
                </a:endParaRPr>
              </a:p>
            </p:txBody>
          </p:sp>
        </p:grpSp>
        <p:sp>
          <p:nvSpPr>
            <p:cNvPr id="6" name="Freeform 145"/>
            <p:cNvSpPr>
              <a:spLocks/>
            </p:cNvSpPr>
            <p:nvPr/>
          </p:nvSpPr>
          <p:spPr bwMode="auto">
            <a:xfrm>
              <a:off x="3994" y="2823"/>
              <a:ext cx="1652" cy="1490"/>
            </a:xfrm>
            <a:custGeom>
              <a:avLst/>
              <a:gdLst/>
              <a:ahLst/>
              <a:cxnLst>
                <a:cxn ang="0">
                  <a:pos x="101" y="0"/>
                </a:cxn>
                <a:cxn ang="0">
                  <a:pos x="11" y="0"/>
                </a:cxn>
                <a:cxn ang="0">
                  <a:pos x="11" y="0"/>
                </a:cxn>
                <a:cxn ang="0">
                  <a:pos x="0" y="101"/>
                </a:cxn>
                <a:cxn ang="0">
                  <a:pos x="112" y="101"/>
                </a:cxn>
                <a:cxn ang="0">
                  <a:pos x="101" y="0"/>
                </a:cxn>
                <a:cxn ang="0">
                  <a:pos x="101" y="0"/>
                </a:cxn>
              </a:cxnLst>
              <a:rect l="0" t="0" r="r" b="b"/>
              <a:pathLst>
                <a:path w="112" h="101">
                  <a:moveTo>
                    <a:pt x="101" y="0"/>
                  </a:moveTo>
                  <a:cubicBezTo>
                    <a:pt x="65" y="33"/>
                    <a:pt x="47" y="33"/>
                    <a:pt x="11" y="0"/>
                  </a:cubicBezTo>
                  <a:cubicBezTo>
                    <a:pt x="11" y="0"/>
                    <a:pt x="11" y="0"/>
                    <a:pt x="11" y="0"/>
                  </a:cubicBezTo>
                  <a:cubicBezTo>
                    <a:pt x="48" y="40"/>
                    <a:pt x="44" y="57"/>
                    <a:pt x="0" y="101"/>
                  </a:cubicBezTo>
                  <a:cubicBezTo>
                    <a:pt x="48" y="53"/>
                    <a:pt x="64" y="53"/>
                    <a:pt x="112" y="101"/>
                  </a:cubicBezTo>
                  <a:cubicBezTo>
                    <a:pt x="68" y="57"/>
                    <a:pt x="64" y="40"/>
                    <a:pt x="101" y="0"/>
                  </a:cubicBezTo>
                  <a:cubicBezTo>
                    <a:pt x="101" y="0"/>
                    <a:pt x="101" y="0"/>
                    <a:pt x="101" y="0"/>
                  </a:cubicBezTo>
                  <a:close/>
                </a:path>
              </a:pathLst>
            </a:custGeom>
            <a:noFill/>
            <a:ln w="12700" cap="flat">
              <a:solidFill>
                <a:srgbClr val="1C1C1C"/>
              </a:solidFill>
              <a:prstDash val="solid"/>
              <a:miter lim="800000"/>
              <a:headEnd/>
              <a:tailEnd/>
            </a:ln>
          </p:spPr>
          <p:txBody>
            <a:bodyPr/>
            <a:lstStyle/>
            <a:p>
              <a:pPr eaLnBrk="0" hangingPunct="0">
                <a:defRPr/>
              </a:pPr>
              <a:endParaRPr lang="en-US">
                <a:cs typeface="+mn-cs"/>
              </a:endParaRPr>
            </a:p>
          </p:txBody>
        </p:sp>
        <p:sp>
          <p:nvSpPr>
            <p:cNvPr id="7" name="Freeform 146"/>
            <p:cNvSpPr>
              <a:spLocks/>
            </p:cNvSpPr>
            <p:nvPr/>
          </p:nvSpPr>
          <p:spPr bwMode="auto">
            <a:xfrm>
              <a:off x="5484" y="1502"/>
              <a:ext cx="1340" cy="1321"/>
            </a:xfrm>
            <a:custGeom>
              <a:avLst/>
              <a:gdLst/>
              <a:ahLst/>
              <a:cxnLst>
                <a:cxn ang="0">
                  <a:pos x="91" y="0"/>
                </a:cxn>
                <a:cxn ang="0">
                  <a:pos x="90" y="0"/>
                </a:cxn>
                <a:cxn ang="0">
                  <a:pos x="91" y="0"/>
                </a:cxn>
                <a:cxn ang="0">
                  <a:pos x="90" y="0"/>
                </a:cxn>
                <a:cxn ang="0">
                  <a:pos x="1" y="0"/>
                </a:cxn>
                <a:cxn ang="0">
                  <a:pos x="0" y="0"/>
                </a:cxn>
                <a:cxn ang="0">
                  <a:pos x="0" y="89"/>
                </a:cxn>
                <a:cxn ang="0">
                  <a:pos x="1" y="90"/>
                </a:cxn>
                <a:cxn ang="0">
                  <a:pos x="90" y="90"/>
                </a:cxn>
                <a:cxn ang="0">
                  <a:pos x="90" y="90"/>
                </a:cxn>
                <a:cxn ang="0">
                  <a:pos x="91" y="89"/>
                </a:cxn>
                <a:cxn ang="0">
                  <a:pos x="91" y="0"/>
                </a:cxn>
              </a:cxnLst>
              <a:rect l="0" t="0" r="r" b="b"/>
              <a:pathLst>
                <a:path w="91" h="90">
                  <a:moveTo>
                    <a:pt x="91" y="0"/>
                  </a:moveTo>
                  <a:cubicBezTo>
                    <a:pt x="90" y="0"/>
                    <a:pt x="90" y="0"/>
                    <a:pt x="90" y="0"/>
                  </a:cubicBezTo>
                  <a:cubicBezTo>
                    <a:pt x="90" y="0"/>
                    <a:pt x="90" y="0"/>
                    <a:pt x="91" y="0"/>
                  </a:cubicBezTo>
                  <a:cubicBezTo>
                    <a:pt x="90" y="0"/>
                    <a:pt x="90" y="0"/>
                    <a:pt x="90" y="0"/>
                  </a:cubicBezTo>
                  <a:cubicBezTo>
                    <a:pt x="54" y="33"/>
                    <a:pt x="37" y="33"/>
                    <a:pt x="1" y="0"/>
                  </a:cubicBezTo>
                  <a:cubicBezTo>
                    <a:pt x="0" y="0"/>
                    <a:pt x="0" y="0"/>
                    <a:pt x="0" y="0"/>
                  </a:cubicBezTo>
                  <a:cubicBezTo>
                    <a:pt x="34" y="36"/>
                    <a:pt x="34" y="53"/>
                    <a:pt x="0" y="89"/>
                  </a:cubicBezTo>
                  <a:cubicBezTo>
                    <a:pt x="0" y="90"/>
                    <a:pt x="0" y="90"/>
                    <a:pt x="1" y="90"/>
                  </a:cubicBezTo>
                  <a:cubicBezTo>
                    <a:pt x="37" y="57"/>
                    <a:pt x="54" y="57"/>
                    <a:pt x="90" y="90"/>
                  </a:cubicBezTo>
                  <a:cubicBezTo>
                    <a:pt x="90" y="90"/>
                    <a:pt x="90" y="90"/>
                    <a:pt x="90" y="90"/>
                  </a:cubicBezTo>
                  <a:cubicBezTo>
                    <a:pt x="90" y="90"/>
                    <a:pt x="90" y="89"/>
                    <a:pt x="91" y="89"/>
                  </a:cubicBezTo>
                  <a:cubicBezTo>
                    <a:pt x="57" y="53"/>
                    <a:pt x="57" y="36"/>
                    <a:pt x="91" y="0"/>
                  </a:cubicBezTo>
                  <a:close/>
                </a:path>
              </a:pathLst>
            </a:custGeom>
            <a:noFill/>
            <a:ln w="12700" cap="flat">
              <a:solidFill>
                <a:srgbClr val="1C1C1C"/>
              </a:solidFill>
              <a:prstDash val="solid"/>
              <a:miter lim="800000"/>
              <a:headEnd/>
              <a:tailEnd/>
            </a:ln>
          </p:spPr>
          <p:txBody>
            <a:bodyPr/>
            <a:lstStyle/>
            <a:p>
              <a:pPr eaLnBrk="0" hangingPunct="0">
                <a:defRPr/>
              </a:pPr>
              <a:endParaRPr lang="en-US">
                <a:cs typeface="+mn-cs"/>
              </a:endParaRPr>
            </a:p>
          </p:txBody>
        </p:sp>
        <p:sp>
          <p:nvSpPr>
            <p:cNvPr id="8" name="Freeform 147"/>
            <p:cNvSpPr>
              <a:spLocks/>
            </p:cNvSpPr>
            <p:nvPr/>
          </p:nvSpPr>
          <p:spPr bwMode="auto">
            <a:xfrm>
              <a:off x="5484" y="1502"/>
              <a:ext cx="19" cy="6"/>
            </a:xfrm>
            <a:custGeom>
              <a:avLst/>
              <a:gdLst/>
              <a:ahLst/>
              <a:cxnLst>
                <a:cxn ang="0">
                  <a:pos x="1" y="0"/>
                </a:cxn>
                <a:cxn ang="0">
                  <a:pos x="0" y="0"/>
                </a:cxn>
              </a:cxnLst>
              <a:rect l="0" t="0" r="r" b="b"/>
              <a:pathLst>
                <a:path w="1">
                  <a:moveTo>
                    <a:pt x="1" y="0"/>
                  </a:moveTo>
                  <a:cubicBezTo>
                    <a:pt x="0" y="0"/>
                    <a:pt x="0" y="0"/>
                    <a:pt x="0" y="0"/>
                  </a:cubicBezTo>
                </a:path>
              </a:pathLst>
            </a:custGeom>
            <a:noFill/>
            <a:ln w="12700" cap="flat">
              <a:solidFill>
                <a:srgbClr val="1C1C1C"/>
              </a:solidFill>
              <a:prstDash val="solid"/>
              <a:miter lim="800000"/>
              <a:headEnd type="none" w="med" len="med"/>
              <a:tailEnd/>
            </a:ln>
          </p:spPr>
          <p:txBody>
            <a:bodyPr/>
            <a:lstStyle/>
            <a:p>
              <a:pPr eaLnBrk="0" hangingPunct="0">
                <a:defRPr/>
              </a:pPr>
              <a:endParaRPr lang="en-US">
                <a:cs typeface="+mn-cs"/>
              </a:endParaRPr>
            </a:p>
          </p:txBody>
        </p:sp>
        <p:sp>
          <p:nvSpPr>
            <p:cNvPr id="9" name="Freeform 148"/>
            <p:cNvSpPr>
              <a:spLocks/>
            </p:cNvSpPr>
            <p:nvPr/>
          </p:nvSpPr>
          <p:spPr bwMode="auto">
            <a:xfrm>
              <a:off x="5484" y="1502"/>
              <a:ext cx="19" cy="6"/>
            </a:xfrm>
            <a:custGeom>
              <a:avLst/>
              <a:gdLst/>
              <a:ahLst/>
              <a:cxnLst>
                <a:cxn ang="0">
                  <a:pos x="1" y="0"/>
                </a:cxn>
                <a:cxn ang="0">
                  <a:pos x="0" y="0"/>
                </a:cxn>
              </a:cxnLst>
              <a:rect l="0" t="0" r="r" b="b"/>
              <a:pathLst>
                <a:path w="1">
                  <a:moveTo>
                    <a:pt x="1" y="0"/>
                  </a:moveTo>
                  <a:cubicBezTo>
                    <a:pt x="0" y="0"/>
                    <a:pt x="0" y="0"/>
                    <a:pt x="0" y="0"/>
                  </a:cubicBezTo>
                </a:path>
              </a:pathLst>
            </a:custGeom>
            <a:noFill/>
            <a:ln w="12700" cap="flat">
              <a:solidFill>
                <a:srgbClr val="1C1C1C"/>
              </a:solidFill>
              <a:prstDash val="solid"/>
              <a:miter lim="800000"/>
              <a:headEnd type="none" w="med" len="med"/>
              <a:tailEnd/>
            </a:ln>
          </p:spPr>
          <p:txBody>
            <a:bodyPr/>
            <a:lstStyle/>
            <a:p>
              <a:pPr eaLnBrk="0" hangingPunct="0">
                <a:defRPr/>
              </a:pPr>
              <a:endParaRPr lang="en-US">
                <a:cs typeface="+mn-cs"/>
              </a:endParaRPr>
            </a:p>
          </p:txBody>
        </p:sp>
        <p:sp>
          <p:nvSpPr>
            <p:cNvPr id="10" name="Freeform 149"/>
            <p:cNvSpPr>
              <a:spLocks/>
            </p:cNvSpPr>
            <p:nvPr/>
          </p:nvSpPr>
          <p:spPr bwMode="auto">
            <a:xfrm>
              <a:off x="3994" y="0"/>
              <a:ext cx="1652" cy="1502"/>
            </a:xfrm>
            <a:custGeom>
              <a:avLst/>
              <a:gdLst/>
              <a:ahLst/>
              <a:cxnLst>
                <a:cxn ang="0">
                  <a:pos x="101" y="102"/>
                </a:cxn>
                <a:cxn ang="0">
                  <a:pos x="101" y="101"/>
                </a:cxn>
                <a:cxn ang="0">
                  <a:pos x="112" y="0"/>
                </a:cxn>
                <a:cxn ang="0">
                  <a:pos x="0" y="0"/>
                </a:cxn>
                <a:cxn ang="0">
                  <a:pos x="11" y="101"/>
                </a:cxn>
                <a:cxn ang="0">
                  <a:pos x="11" y="102"/>
                </a:cxn>
                <a:cxn ang="0">
                  <a:pos x="101" y="102"/>
                </a:cxn>
              </a:cxnLst>
              <a:rect l="0" t="0" r="r" b="b"/>
              <a:pathLst>
                <a:path w="112" h="102">
                  <a:moveTo>
                    <a:pt x="101" y="102"/>
                  </a:moveTo>
                  <a:cubicBezTo>
                    <a:pt x="101" y="101"/>
                    <a:pt x="101" y="101"/>
                    <a:pt x="101" y="101"/>
                  </a:cubicBezTo>
                  <a:cubicBezTo>
                    <a:pt x="64" y="61"/>
                    <a:pt x="68" y="44"/>
                    <a:pt x="112" y="0"/>
                  </a:cubicBezTo>
                  <a:cubicBezTo>
                    <a:pt x="64" y="48"/>
                    <a:pt x="48" y="48"/>
                    <a:pt x="0" y="0"/>
                  </a:cubicBezTo>
                  <a:cubicBezTo>
                    <a:pt x="44" y="44"/>
                    <a:pt x="48" y="61"/>
                    <a:pt x="11" y="101"/>
                  </a:cubicBezTo>
                  <a:cubicBezTo>
                    <a:pt x="11" y="101"/>
                    <a:pt x="11" y="101"/>
                    <a:pt x="11" y="102"/>
                  </a:cubicBezTo>
                  <a:cubicBezTo>
                    <a:pt x="47" y="68"/>
                    <a:pt x="65" y="68"/>
                    <a:pt x="101" y="102"/>
                  </a:cubicBezTo>
                  <a:close/>
                </a:path>
              </a:pathLst>
            </a:custGeom>
            <a:noFill/>
            <a:ln w="12700" cap="flat">
              <a:solidFill>
                <a:srgbClr val="1C1C1C"/>
              </a:solidFill>
              <a:prstDash val="solid"/>
              <a:miter lim="800000"/>
              <a:headEnd/>
              <a:tailEnd/>
            </a:ln>
          </p:spPr>
          <p:txBody>
            <a:bodyPr/>
            <a:lstStyle/>
            <a:p>
              <a:pPr eaLnBrk="0" hangingPunct="0">
                <a:defRPr/>
              </a:pPr>
              <a:endParaRPr lang="en-US">
                <a:cs typeface="+mn-cs"/>
              </a:endParaRPr>
            </a:p>
          </p:txBody>
        </p:sp>
        <p:sp>
          <p:nvSpPr>
            <p:cNvPr id="11" name="Freeform 150"/>
            <p:cNvSpPr>
              <a:spLocks/>
            </p:cNvSpPr>
            <p:nvPr/>
          </p:nvSpPr>
          <p:spPr bwMode="auto">
            <a:xfrm>
              <a:off x="5484" y="1490"/>
              <a:ext cx="19" cy="12"/>
            </a:xfrm>
            <a:custGeom>
              <a:avLst/>
              <a:gdLst/>
              <a:ahLst/>
              <a:cxnLst>
                <a:cxn ang="0">
                  <a:pos x="0" y="0"/>
                </a:cxn>
                <a:cxn ang="0">
                  <a:pos x="1" y="1"/>
                </a:cxn>
              </a:cxnLst>
              <a:rect l="0" t="0" r="r" b="b"/>
              <a:pathLst>
                <a:path w="1" h="1">
                  <a:moveTo>
                    <a:pt x="0" y="0"/>
                  </a:moveTo>
                  <a:cubicBezTo>
                    <a:pt x="0" y="0"/>
                    <a:pt x="0" y="0"/>
                    <a:pt x="1" y="1"/>
                  </a:cubicBezTo>
                </a:path>
              </a:pathLst>
            </a:custGeom>
            <a:noFill/>
            <a:ln w="12700" cap="flat">
              <a:solidFill>
                <a:srgbClr val="1C1C1C"/>
              </a:solidFill>
              <a:prstDash val="solid"/>
              <a:miter lim="800000"/>
              <a:headEnd type="none" w="med" len="med"/>
              <a:tailEnd/>
            </a:ln>
          </p:spPr>
          <p:txBody>
            <a:bodyPr/>
            <a:lstStyle/>
            <a:p>
              <a:pPr eaLnBrk="0" hangingPunct="0">
                <a:defRPr/>
              </a:pPr>
              <a:endParaRPr lang="en-US">
                <a:cs typeface="+mn-cs"/>
              </a:endParaRPr>
            </a:p>
          </p:txBody>
        </p:sp>
        <p:sp>
          <p:nvSpPr>
            <p:cNvPr id="12" name="Freeform 151"/>
            <p:cNvSpPr>
              <a:spLocks/>
            </p:cNvSpPr>
            <p:nvPr/>
          </p:nvSpPr>
          <p:spPr bwMode="auto">
            <a:xfrm>
              <a:off x="5484" y="1490"/>
              <a:ext cx="19" cy="12"/>
            </a:xfrm>
            <a:custGeom>
              <a:avLst/>
              <a:gdLst/>
              <a:ahLst/>
              <a:cxnLst>
                <a:cxn ang="0">
                  <a:pos x="0" y="0"/>
                </a:cxn>
                <a:cxn ang="0">
                  <a:pos x="1" y="1"/>
                </a:cxn>
              </a:cxnLst>
              <a:rect l="0" t="0" r="r" b="b"/>
              <a:pathLst>
                <a:path w="1" h="1">
                  <a:moveTo>
                    <a:pt x="0" y="0"/>
                  </a:moveTo>
                  <a:cubicBezTo>
                    <a:pt x="0" y="0"/>
                    <a:pt x="0" y="0"/>
                    <a:pt x="1" y="1"/>
                  </a:cubicBezTo>
                </a:path>
              </a:pathLst>
            </a:custGeom>
            <a:noFill/>
            <a:ln w="12700" cap="flat">
              <a:solidFill>
                <a:srgbClr val="1C1C1C"/>
              </a:solidFill>
              <a:prstDash val="solid"/>
              <a:miter lim="800000"/>
              <a:headEnd type="none" w="med" len="med"/>
              <a:tailEnd/>
            </a:ln>
          </p:spPr>
          <p:txBody>
            <a:bodyPr/>
            <a:lstStyle/>
            <a:p>
              <a:pPr eaLnBrk="0" hangingPunct="0">
                <a:defRPr/>
              </a:pPr>
              <a:endParaRPr lang="en-US">
                <a:cs typeface="+mn-cs"/>
              </a:endParaRPr>
            </a:p>
          </p:txBody>
        </p:sp>
        <p:sp>
          <p:nvSpPr>
            <p:cNvPr id="13" name="Freeform 152"/>
            <p:cNvSpPr>
              <a:spLocks/>
            </p:cNvSpPr>
            <p:nvPr/>
          </p:nvSpPr>
          <p:spPr bwMode="auto">
            <a:xfrm>
              <a:off x="4156" y="1502"/>
              <a:ext cx="1328" cy="1321"/>
            </a:xfrm>
            <a:custGeom>
              <a:avLst/>
              <a:gdLst/>
              <a:ahLst/>
              <a:cxnLst>
                <a:cxn ang="0">
                  <a:pos x="90" y="90"/>
                </a:cxn>
                <a:cxn ang="0">
                  <a:pos x="90" y="89"/>
                </a:cxn>
                <a:cxn ang="0">
                  <a:pos x="90" y="0"/>
                </a:cxn>
                <a:cxn ang="0">
                  <a:pos x="90" y="0"/>
                </a:cxn>
                <a:cxn ang="0">
                  <a:pos x="0" y="0"/>
                </a:cxn>
                <a:cxn ang="0">
                  <a:pos x="0" y="0"/>
                </a:cxn>
                <a:cxn ang="0">
                  <a:pos x="0" y="89"/>
                </a:cxn>
                <a:cxn ang="0">
                  <a:pos x="0" y="90"/>
                </a:cxn>
                <a:cxn ang="0">
                  <a:pos x="90" y="90"/>
                </a:cxn>
              </a:cxnLst>
              <a:rect l="0" t="0" r="r" b="b"/>
              <a:pathLst>
                <a:path w="90" h="90">
                  <a:moveTo>
                    <a:pt x="90" y="90"/>
                  </a:moveTo>
                  <a:cubicBezTo>
                    <a:pt x="90" y="90"/>
                    <a:pt x="90" y="90"/>
                    <a:pt x="90" y="89"/>
                  </a:cubicBezTo>
                  <a:cubicBezTo>
                    <a:pt x="57" y="53"/>
                    <a:pt x="57" y="36"/>
                    <a:pt x="90" y="0"/>
                  </a:cubicBezTo>
                  <a:cubicBezTo>
                    <a:pt x="90" y="0"/>
                    <a:pt x="90" y="0"/>
                    <a:pt x="90" y="0"/>
                  </a:cubicBezTo>
                  <a:cubicBezTo>
                    <a:pt x="54" y="33"/>
                    <a:pt x="36" y="33"/>
                    <a:pt x="0" y="0"/>
                  </a:cubicBezTo>
                  <a:cubicBezTo>
                    <a:pt x="0" y="0"/>
                    <a:pt x="0" y="0"/>
                    <a:pt x="0" y="0"/>
                  </a:cubicBezTo>
                  <a:cubicBezTo>
                    <a:pt x="33" y="36"/>
                    <a:pt x="33" y="53"/>
                    <a:pt x="0" y="89"/>
                  </a:cubicBezTo>
                  <a:cubicBezTo>
                    <a:pt x="0" y="90"/>
                    <a:pt x="0" y="90"/>
                    <a:pt x="0" y="90"/>
                  </a:cubicBezTo>
                  <a:cubicBezTo>
                    <a:pt x="36" y="57"/>
                    <a:pt x="54" y="57"/>
                    <a:pt x="90" y="90"/>
                  </a:cubicBezTo>
                  <a:close/>
                </a:path>
              </a:pathLst>
            </a:custGeom>
            <a:noFill/>
            <a:ln w="12700" cap="flat">
              <a:solidFill>
                <a:srgbClr val="1C1C1C"/>
              </a:solidFill>
              <a:prstDash val="solid"/>
              <a:miter lim="800000"/>
              <a:headEnd/>
              <a:tailEnd/>
            </a:ln>
          </p:spPr>
          <p:txBody>
            <a:bodyPr/>
            <a:lstStyle/>
            <a:p>
              <a:pPr eaLnBrk="0" hangingPunct="0">
                <a:defRPr/>
              </a:pPr>
              <a:endParaRPr lang="en-US">
                <a:cs typeface="+mn-cs"/>
              </a:endParaRPr>
            </a:p>
          </p:txBody>
        </p:sp>
        <p:sp>
          <p:nvSpPr>
            <p:cNvPr id="14" name="Freeform 153"/>
            <p:cNvSpPr>
              <a:spLocks/>
            </p:cNvSpPr>
            <p:nvPr/>
          </p:nvSpPr>
          <p:spPr bwMode="auto">
            <a:xfrm>
              <a:off x="5322" y="2823"/>
              <a:ext cx="1664" cy="1490"/>
            </a:xfrm>
            <a:custGeom>
              <a:avLst/>
              <a:gdLst/>
              <a:ahLst/>
              <a:cxnLst>
                <a:cxn ang="0">
                  <a:pos x="101" y="0"/>
                </a:cxn>
                <a:cxn ang="0">
                  <a:pos x="12" y="0"/>
                </a:cxn>
                <a:cxn ang="0">
                  <a:pos x="11" y="0"/>
                </a:cxn>
                <a:cxn ang="0">
                  <a:pos x="0" y="101"/>
                </a:cxn>
                <a:cxn ang="0">
                  <a:pos x="113" y="101"/>
                </a:cxn>
                <a:cxn ang="0">
                  <a:pos x="102" y="0"/>
                </a:cxn>
                <a:cxn ang="0">
                  <a:pos x="101" y="0"/>
                </a:cxn>
              </a:cxnLst>
              <a:rect l="0" t="0" r="r" b="b"/>
              <a:pathLst>
                <a:path w="113" h="101">
                  <a:moveTo>
                    <a:pt x="101" y="0"/>
                  </a:moveTo>
                  <a:cubicBezTo>
                    <a:pt x="65" y="33"/>
                    <a:pt x="48" y="33"/>
                    <a:pt x="12" y="0"/>
                  </a:cubicBezTo>
                  <a:cubicBezTo>
                    <a:pt x="11" y="0"/>
                    <a:pt x="11" y="0"/>
                    <a:pt x="11" y="0"/>
                  </a:cubicBezTo>
                  <a:cubicBezTo>
                    <a:pt x="48" y="40"/>
                    <a:pt x="44" y="57"/>
                    <a:pt x="0" y="101"/>
                  </a:cubicBezTo>
                  <a:cubicBezTo>
                    <a:pt x="48" y="53"/>
                    <a:pt x="64" y="53"/>
                    <a:pt x="113" y="101"/>
                  </a:cubicBezTo>
                  <a:cubicBezTo>
                    <a:pt x="69" y="57"/>
                    <a:pt x="65" y="40"/>
                    <a:pt x="102" y="0"/>
                  </a:cubicBezTo>
                  <a:cubicBezTo>
                    <a:pt x="101" y="0"/>
                    <a:pt x="101" y="0"/>
                    <a:pt x="101" y="0"/>
                  </a:cubicBezTo>
                  <a:close/>
                </a:path>
              </a:pathLst>
            </a:custGeom>
            <a:noFill/>
            <a:ln w="12700" cap="flat">
              <a:solidFill>
                <a:srgbClr val="1C1C1C"/>
              </a:solidFill>
              <a:prstDash val="solid"/>
              <a:miter lim="800000"/>
              <a:headEnd/>
              <a:tailEnd/>
            </a:ln>
          </p:spPr>
          <p:txBody>
            <a:bodyPr/>
            <a:lstStyle/>
            <a:p>
              <a:pPr eaLnBrk="0" hangingPunct="0">
                <a:defRPr/>
              </a:pPr>
              <a:endParaRPr lang="en-US">
                <a:cs typeface="+mn-cs"/>
              </a:endParaRPr>
            </a:p>
          </p:txBody>
        </p:sp>
        <p:sp>
          <p:nvSpPr>
            <p:cNvPr id="15" name="Freeform 154"/>
            <p:cNvSpPr>
              <a:spLocks/>
            </p:cNvSpPr>
            <p:nvPr/>
          </p:nvSpPr>
          <p:spPr bwMode="auto">
            <a:xfrm>
              <a:off x="5322" y="0"/>
              <a:ext cx="1502" cy="1502"/>
            </a:xfrm>
            <a:custGeom>
              <a:avLst/>
              <a:gdLst/>
              <a:ahLst/>
              <a:cxnLst>
                <a:cxn ang="0">
                  <a:pos x="101" y="12"/>
                </a:cxn>
                <a:cxn ang="0">
                  <a:pos x="101" y="11"/>
                </a:cxn>
                <a:cxn ang="0">
                  <a:pos x="0" y="0"/>
                </a:cxn>
                <a:cxn ang="0">
                  <a:pos x="11" y="101"/>
                </a:cxn>
                <a:cxn ang="0">
                  <a:pos x="12" y="102"/>
                </a:cxn>
                <a:cxn ang="0">
                  <a:pos x="101" y="102"/>
                </a:cxn>
                <a:cxn ang="0">
                  <a:pos x="101" y="101"/>
                </a:cxn>
                <a:cxn ang="0">
                  <a:pos x="102" y="101"/>
                </a:cxn>
                <a:cxn ang="0">
                  <a:pos x="101" y="12"/>
                </a:cxn>
              </a:cxnLst>
              <a:rect l="0" t="0" r="r" b="b"/>
              <a:pathLst>
                <a:path w="102" h="102">
                  <a:moveTo>
                    <a:pt x="101" y="12"/>
                  </a:moveTo>
                  <a:cubicBezTo>
                    <a:pt x="101" y="11"/>
                    <a:pt x="101" y="11"/>
                    <a:pt x="101" y="11"/>
                  </a:cubicBezTo>
                  <a:cubicBezTo>
                    <a:pt x="61" y="48"/>
                    <a:pt x="44" y="44"/>
                    <a:pt x="0" y="0"/>
                  </a:cubicBezTo>
                  <a:cubicBezTo>
                    <a:pt x="44" y="44"/>
                    <a:pt x="48" y="61"/>
                    <a:pt x="11" y="101"/>
                  </a:cubicBezTo>
                  <a:cubicBezTo>
                    <a:pt x="11" y="101"/>
                    <a:pt x="11" y="101"/>
                    <a:pt x="12" y="102"/>
                  </a:cubicBezTo>
                  <a:cubicBezTo>
                    <a:pt x="48" y="68"/>
                    <a:pt x="65" y="68"/>
                    <a:pt x="101" y="102"/>
                  </a:cubicBezTo>
                  <a:cubicBezTo>
                    <a:pt x="101" y="101"/>
                    <a:pt x="101" y="101"/>
                    <a:pt x="101" y="101"/>
                  </a:cubicBezTo>
                  <a:cubicBezTo>
                    <a:pt x="101" y="101"/>
                    <a:pt x="101" y="101"/>
                    <a:pt x="102" y="101"/>
                  </a:cubicBezTo>
                  <a:cubicBezTo>
                    <a:pt x="68" y="65"/>
                    <a:pt x="68" y="48"/>
                    <a:pt x="101" y="12"/>
                  </a:cubicBezTo>
                  <a:close/>
                </a:path>
              </a:pathLst>
            </a:custGeom>
            <a:noFill/>
            <a:ln w="12700" cap="flat">
              <a:solidFill>
                <a:srgbClr val="1C1C1C"/>
              </a:solidFill>
              <a:prstDash val="solid"/>
              <a:miter lim="800000"/>
              <a:headEnd/>
              <a:tailEnd/>
            </a:ln>
          </p:spPr>
          <p:txBody>
            <a:bodyPr/>
            <a:lstStyle/>
            <a:p>
              <a:pPr eaLnBrk="0" hangingPunct="0">
                <a:defRPr/>
              </a:pPr>
              <a:endParaRPr lang="en-US">
                <a:cs typeface="+mn-cs"/>
              </a:endParaRPr>
            </a:p>
          </p:txBody>
        </p:sp>
      </p:grpSp>
      <p:grpSp>
        <p:nvGrpSpPr>
          <p:cNvPr id="35" name="Group 215"/>
          <p:cNvGrpSpPr>
            <a:grpSpLocks/>
          </p:cNvGrpSpPr>
          <p:nvPr/>
        </p:nvGrpSpPr>
        <p:grpSpPr bwMode="auto">
          <a:xfrm>
            <a:off x="609600" y="914400"/>
            <a:ext cx="4176713" cy="677863"/>
            <a:chOff x="384" y="576"/>
            <a:chExt cx="4944" cy="803"/>
          </a:xfrm>
        </p:grpSpPr>
        <p:grpSp>
          <p:nvGrpSpPr>
            <p:cNvPr id="36" name="Group 213"/>
            <p:cNvGrpSpPr>
              <a:grpSpLocks/>
            </p:cNvGrpSpPr>
            <p:nvPr userDrawn="1"/>
          </p:nvGrpSpPr>
          <p:grpSpPr bwMode="auto">
            <a:xfrm>
              <a:off x="1081" y="576"/>
              <a:ext cx="806" cy="803"/>
              <a:chOff x="1081" y="576"/>
              <a:chExt cx="806" cy="803"/>
            </a:xfrm>
          </p:grpSpPr>
          <p:sp>
            <p:nvSpPr>
              <p:cNvPr id="72" name="Freeform 159"/>
              <p:cNvSpPr>
                <a:spLocks/>
              </p:cNvSpPr>
              <p:nvPr/>
            </p:nvSpPr>
            <p:spPr bwMode="auto">
              <a:xfrm>
                <a:off x="1081" y="1103"/>
                <a:ext cx="310" cy="276"/>
              </a:xfrm>
              <a:custGeom>
                <a:avLst/>
                <a:gdLst/>
                <a:ahLst/>
                <a:cxnLst>
                  <a:cxn ang="0">
                    <a:pos x="76" y="0"/>
                  </a:cxn>
                  <a:cxn ang="0">
                    <a:pos x="9" y="0"/>
                  </a:cxn>
                  <a:cxn ang="0">
                    <a:pos x="8" y="0"/>
                  </a:cxn>
                  <a:cxn ang="0">
                    <a:pos x="0" y="76"/>
                  </a:cxn>
                  <a:cxn ang="0">
                    <a:pos x="85" y="76"/>
                  </a:cxn>
                  <a:cxn ang="0">
                    <a:pos x="76" y="0"/>
                  </a:cxn>
                  <a:cxn ang="0">
                    <a:pos x="76" y="0"/>
                  </a:cxn>
                </a:cxnLst>
                <a:rect l="0" t="0" r="r" b="b"/>
                <a:pathLst>
                  <a:path w="85" h="76">
                    <a:moveTo>
                      <a:pt x="76" y="0"/>
                    </a:moveTo>
                    <a:cubicBezTo>
                      <a:pt x="49" y="25"/>
                      <a:pt x="36" y="25"/>
                      <a:pt x="9" y="0"/>
                    </a:cubicBezTo>
                    <a:cubicBezTo>
                      <a:pt x="8" y="0"/>
                      <a:pt x="8" y="0"/>
                      <a:pt x="8" y="0"/>
                    </a:cubicBezTo>
                    <a:cubicBezTo>
                      <a:pt x="36" y="30"/>
                      <a:pt x="33" y="43"/>
                      <a:pt x="0" y="76"/>
                    </a:cubicBezTo>
                    <a:cubicBezTo>
                      <a:pt x="36" y="40"/>
                      <a:pt x="48" y="40"/>
                      <a:pt x="85" y="76"/>
                    </a:cubicBezTo>
                    <a:cubicBezTo>
                      <a:pt x="51" y="43"/>
                      <a:pt x="49" y="30"/>
                      <a:pt x="76" y="0"/>
                    </a:cubicBezTo>
                    <a:cubicBezTo>
                      <a:pt x="76" y="0"/>
                      <a:pt x="76" y="0"/>
                      <a:pt x="76" y="0"/>
                    </a:cubicBezTo>
                    <a:close/>
                  </a:path>
                </a:pathLst>
              </a:custGeom>
              <a:solidFill>
                <a:srgbClr val="408521"/>
              </a:solidFill>
              <a:ln w="3175" cap="flat">
                <a:solidFill>
                  <a:srgbClr val="408521"/>
                </a:solidFill>
                <a:prstDash val="solid"/>
                <a:miter lim="800000"/>
                <a:headEnd/>
                <a:tailEnd/>
              </a:ln>
            </p:spPr>
            <p:txBody>
              <a:bodyPr/>
              <a:lstStyle/>
              <a:p>
                <a:pPr eaLnBrk="0" hangingPunct="0">
                  <a:defRPr/>
                </a:pPr>
                <a:endParaRPr lang="en-US">
                  <a:cs typeface="+mn-cs"/>
                </a:endParaRPr>
              </a:p>
            </p:txBody>
          </p:sp>
          <p:sp>
            <p:nvSpPr>
              <p:cNvPr id="73" name="Freeform 160"/>
              <p:cNvSpPr>
                <a:spLocks/>
              </p:cNvSpPr>
              <p:nvPr/>
            </p:nvSpPr>
            <p:spPr bwMode="auto">
              <a:xfrm>
                <a:off x="1359" y="854"/>
                <a:ext cx="252" cy="248"/>
              </a:xfrm>
              <a:custGeom>
                <a:avLst/>
                <a:gdLst/>
                <a:ahLst/>
                <a:cxnLst>
                  <a:cxn ang="0">
                    <a:pos x="69" y="0"/>
                  </a:cxn>
                  <a:cxn ang="0">
                    <a:pos x="69" y="0"/>
                  </a:cxn>
                  <a:cxn ang="0">
                    <a:pos x="69" y="0"/>
                  </a:cxn>
                  <a:cxn ang="0">
                    <a:pos x="68" y="0"/>
                  </a:cxn>
                  <a:cxn ang="0">
                    <a:pos x="1" y="0"/>
                  </a:cxn>
                  <a:cxn ang="0">
                    <a:pos x="0" y="0"/>
                  </a:cxn>
                  <a:cxn ang="0">
                    <a:pos x="0" y="67"/>
                  </a:cxn>
                  <a:cxn ang="0">
                    <a:pos x="1" y="68"/>
                  </a:cxn>
                  <a:cxn ang="0">
                    <a:pos x="68" y="68"/>
                  </a:cxn>
                  <a:cxn ang="0">
                    <a:pos x="68" y="68"/>
                  </a:cxn>
                  <a:cxn ang="0">
                    <a:pos x="69" y="67"/>
                  </a:cxn>
                  <a:cxn ang="0">
                    <a:pos x="69" y="0"/>
                  </a:cxn>
                </a:cxnLst>
                <a:rect l="0" t="0" r="r" b="b"/>
                <a:pathLst>
                  <a:path w="69" h="68">
                    <a:moveTo>
                      <a:pt x="69" y="0"/>
                    </a:moveTo>
                    <a:cubicBezTo>
                      <a:pt x="69" y="0"/>
                      <a:pt x="69" y="0"/>
                      <a:pt x="69" y="0"/>
                    </a:cubicBezTo>
                    <a:cubicBezTo>
                      <a:pt x="69" y="0"/>
                      <a:pt x="69" y="0"/>
                      <a:pt x="69" y="0"/>
                    </a:cubicBezTo>
                    <a:cubicBezTo>
                      <a:pt x="68" y="0"/>
                      <a:pt x="68" y="0"/>
                      <a:pt x="68" y="0"/>
                    </a:cubicBezTo>
                    <a:cubicBezTo>
                      <a:pt x="41" y="25"/>
                      <a:pt x="28" y="25"/>
                      <a:pt x="1" y="0"/>
                    </a:cubicBezTo>
                    <a:cubicBezTo>
                      <a:pt x="1" y="0"/>
                      <a:pt x="0" y="0"/>
                      <a:pt x="0" y="0"/>
                    </a:cubicBezTo>
                    <a:cubicBezTo>
                      <a:pt x="26" y="27"/>
                      <a:pt x="26" y="40"/>
                      <a:pt x="0" y="67"/>
                    </a:cubicBezTo>
                    <a:cubicBezTo>
                      <a:pt x="0" y="68"/>
                      <a:pt x="1" y="68"/>
                      <a:pt x="1" y="68"/>
                    </a:cubicBezTo>
                    <a:cubicBezTo>
                      <a:pt x="28" y="43"/>
                      <a:pt x="41" y="43"/>
                      <a:pt x="68" y="68"/>
                    </a:cubicBezTo>
                    <a:cubicBezTo>
                      <a:pt x="68" y="68"/>
                      <a:pt x="68" y="68"/>
                      <a:pt x="68" y="68"/>
                    </a:cubicBezTo>
                    <a:cubicBezTo>
                      <a:pt x="68" y="68"/>
                      <a:pt x="69" y="68"/>
                      <a:pt x="69" y="67"/>
                    </a:cubicBezTo>
                    <a:cubicBezTo>
                      <a:pt x="43" y="40"/>
                      <a:pt x="43" y="27"/>
                      <a:pt x="69" y="0"/>
                    </a:cubicBezTo>
                    <a:close/>
                  </a:path>
                </a:pathLst>
              </a:custGeom>
              <a:solidFill>
                <a:srgbClr val="FFFFFF"/>
              </a:solidFill>
              <a:ln w="3175" cap="flat">
                <a:solidFill>
                  <a:srgbClr val="FFFFFF"/>
                </a:solidFill>
                <a:prstDash val="solid"/>
                <a:miter lim="800000"/>
                <a:headEnd/>
                <a:tailEnd/>
              </a:ln>
            </p:spPr>
            <p:txBody>
              <a:bodyPr/>
              <a:lstStyle/>
              <a:p>
                <a:pPr eaLnBrk="0" hangingPunct="0">
                  <a:defRPr/>
                </a:pPr>
                <a:endParaRPr lang="en-US">
                  <a:cs typeface="+mn-cs"/>
                </a:endParaRPr>
              </a:p>
            </p:txBody>
          </p:sp>
          <p:sp>
            <p:nvSpPr>
              <p:cNvPr id="74" name="Freeform 161"/>
              <p:cNvSpPr>
                <a:spLocks/>
              </p:cNvSpPr>
              <p:nvPr/>
            </p:nvSpPr>
            <p:spPr bwMode="auto">
              <a:xfrm>
                <a:off x="1081" y="576"/>
                <a:ext cx="310" cy="278"/>
              </a:xfrm>
              <a:custGeom>
                <a:avLst/>
                <a:gdLst/>
                <a:ahLst/>
                <a:cxnLst>
                  <a:cxn ang="0">
                    <a:pos x="76" y="77"/>
                  </a:cxn>
                  <a:cxn ang="0">
                    <a:pos x="76" y="76"/>
                  </a:cxn>
                  <a:cxn ang="0">
                    <a:pos x="85" y="0"/>
                  </a:cxn>
                  <a:cxn ang="0">
                    <a:pos x="0" y="0"/>
                  </a:cxn>
                  <a:cxn ang="0">
                    <a:pos x="8" y="76"/>
                  </a:cxn>
                  <a:cxn ang="0">
                    <a:pos x="9" y="77"/>
                  </a:cxn>
                  <a:cxn ang="0">
                    <a:pos x="76" y="77"/>
                  </a:cxn>
                </a:cxnLst>
                <a:rect l="0" t="0" r="r" b="b"/>
                <a:pathLst>
                  <a:path w="85" h="77">
                    <a:moveTo>
                      <a:pt x="76" y="77"/>
                    </a:moveTo>
                    <a:cubicBezTo>
                      <a:pt x="76" y="77"/>
                      <a:pt x="76" y="76"/>
                      <a:pt x="76" y="76"/>
                    </a:cubicBezTo>
                    <a:cubicBezTo>
                      <a:pt x="49" y="46"/>
                      <a:pt x="51" y="33"/>
                      <a:pt x="85" y="0"/>
                    </a:cubicBezTo>
                    <a:cubicBezTo>
                      <a:pt x="48" y="36"/>
                      <a:pt x="36" y="36"/>
                      <a:pt x="0" y="0"/>
                    </a:cubicBezTo>
                    <a:cubicBezTo>
                      <a:pt x="33" y="33"/>
                      <a:pt x="36" y="46"/>
                      <a:pt x="8" y="76"/>
                    </a:cubicBezTo>
                    <a:cubicBezTo>
                      <a:pt x="8" y="76"/>
                      <a:pt x="8" y="77"/>
                      <a:pt x="9" y="77"/>
                    </a:cubicBezTo>
                    <a:cubicBezTo>
                      <a:pt x="36" y="51"/>
                      <a:pt x="49" y="51"/>
                      <a:pt x="76" y="77"/>
                    </a:cubicBezTo>
                    <a:close/>
                  </a:path>
                </a:pathLst>
              </a:custGeom>
              <a:solidFill>
                <a:srgbClr val="FFFF00"/>
              </a:solidFill>
              <a:ln w="3175" cap="flat">
                <a:solidFill>
                  <a:srgbClr val="FFFF00"/>
                </a:solidFill>
                <a:prstDash val="solid"/>
                <a:miter lim="800000"/>
                <a:headEnd/>
                <a:tailEnd/>
              </a:ln>
            </p:spPr>
            <p:txBody>
              <a:bodyPr/>
              <a:lstStyle/>
              <a:p>
                <a:pPr eaLnBrk="0" hangingPunct="0">
                  <a:defRPr/>
                </a:pPr>
                <a:endParaRPr lang="en-US">
                  <a:cs typeface="+mn-cs"/>
                </a:endParaRPr>
              </a:p>
            </p:txBody>
          </p:sp>
          <p:sp>
            <p:nvSpPr>
              <p:cNvPr id="75" name="Freeform 162"/>
              <p:cNvSpPr>
                <a:spLocks/>
              </p:cNvSpPr>
              <p:nvPr/>
            </p:nvSpPr>
            <p:spPr bwMode="auto">
              <a:xfrm>
                <a:off x="1359" y="854"/>
                <a:ext cx="4" cy="2"/>
              </a:xfrm>
              <a:custGeom>
                <a:avLst/>
                <a:gdLst/>
                <a:ahLst/>
                <a:cxnLst>
                  <a:cxn ang="0">
                    <a:pos x="1" y="0"/>
                  </a:cxn>
                  <a:cxn ang="0">
                    <a:pos x="0" y="0"/>
                  </a:cxn>
                </a:cxnLst>
                <a:rect l="0" t="0" r="r" b="b"/>
                <a:pathLst>
                  <a:path w="1">
                    <a:moveTo>
                      <a:pt x="1" y="0"/>
                    </a:moveTo>
                    <a:cubicBezTo>
                      <a:pt x="1" y="0"/>
                      <a:pt x="0" y="0"/>
                      <a:pt x="0" y="0"/>
                    </a:cubicBezTo>
                  </a:path>
                </a:pathLst>
              </a:custGeom>
              <a:solidFill>
                <a:srgbClr val="B3DC10"/>
              </a:solidFill>
              <a:ln w="3175" cap="flat">
                <a:solidFill>
                  <a:srgbClr val="B3DC10"/>
                </a:solidFill>
                <a:prstDash val="solid"/>
                <a:miter lim="800000"/>
                <a:headEnd/>
                <a:tailEnd/>
              </a:ln>
            </p:spPr>
            <p:txBody>
              <a:bodyPr/>
              <a:lstStyle/>
              <a:p>
                <a:pPr eaLnBrk="0" hangingPunct="0">
                  <a:defRPr/>
                </a:pPr>
                <a:endParaRPr lang="en-US">
                  <a:cs typeface="+mn-cs"/>
                </a:endParaRPr>
              </a:p>
            </p:txBody>
          </p:sp>
          <p:sp>
            <p:nvSpPr>
              <p:cNvPr id="76" name="Freeform 163"/>
              <p:cNvSpPr>
                <a:spLocks/>
              </p:cNvSpPr>
              <p:nvPr/>
            </p:nvSpPr>
            <p:spPr bwMode="auto">
              <a:xfrm>
                <a:off x="1359" y="854"/>
                <a:ext cx="4" cy="2"/>
              </a:xfrm>
              <a:custGeom>
                <a:avLst/>
                <a:gdLst/>
                <a:ahLst/>
                <a:cxnLst>
                  <a:cxn ang="0">
                    <a:pos x="1" y="0"/>
                  </a:cxn>
                  <a:cxn ang="0">
                    <a:pos x="0" y="0"/>
                  </a:cxn>
                </a:cxnLst>
                <a:rect l="0" t="0" r="r" b="b"/>
                <a:pathLst>
                  <a:path w="1">
                    <a:moveTo>
                      <a:pt x="1" y="0"/>
                    </a:moveTo>
                    <a:cubicBezTo>
                      <a:pt x="1" y="0"/>
                      <a:pt x="0" y="0"/>
                      <a:pt x="0" y="0"/>
                    </a:cubicBezTo>
                  </a:path>
                </a:pathLst>
              </a:custGeom>
              <a:noFill/>
              <a:ln w="3175" cap="flat">
                <a:solidFill>
                  <a:srgbClr val="B3DC10"/>
                </a:solidFill>
                <a:prstDash val="solid"/>
                <a:miter lim="800000"/>
                <a:headEnd/>
                <a:tailEnd/>
              </a:ln>
            </p:spPr>
            <p:txBody>
              <a:bodyPr/>
              <a:lstStyle/>
              <a:p>
                <a:pPr eaLnBrk="0" hangingPunct="0">
                  <a:defRPr/>
                </a:pPr>
                <a:endParaRPr lang="en-US">
                  <a:cs typeface="+mn-cs"/>
                </a:endParaRPr>
              </a:p>
            </p:txBody>
          </p:sp>
          <p:sp>
            <p:nvSpPr>
              <p:cNvPr id="77" name="Freeform 164"/>
              <p:cNvSpPr>
                <a:spLocks/>
              </p:cNvSpPr>
              <p:nvPr/>
            </p:nvSpPr>
            <p:spPr bwMode="auto">
              <a:xfrm>
                <a:off x="1081" y="854"/>
                <a:ext cx="28" cy="30"/>
              </a:xfrm>
              <a:custGeom>
                <a:avLst/>
                <a:gdLst/>
                <a:ahLst/>
                <a:cxnLst>
                  <a:cxn ang="0">
                    <a:pos x="0" y="8"/>
                  </a:cxn>
                  <a:cxn ang="0">
                    <a:pos x="8" y="0"/>
                  </a:cxn>
                  <a:cxn ang="0">
                    <a:pos x="8" y="0"/>
                  </a:cxn>
                  <a:cxn ang="0">
                    <a:pos x="0" y="8"/>
                  </a:cxn>
                </a:cxnLst>
                <a:rect l="0" t="0" r="r" b="b"/>
                <a:pathLst>
                  <a:path w="8" h="8">
                    <a:moveTo>
                      <a:pt x="0" y="8"/>
                    </a:moveTo>
                    <a:cubicBezTo>
                      <a:pt x="3" y="5"/>
                      <a:pt x="6" y="2"/>
                      <a:pt x="8" y="0"/>
                    </a:cubicBezTo>
                    <a:cubicBezTo>
                      <a:pt x="8" y="0"/>
                      <a:pt x="8" y="0"/>
                      <a:pt x="8" y="0"/>
                    </a:cubicBezTo>
                    <a:cubicBezTo>
                      <a:pt x="5" y="2"/>
                      <a:pt x="3" y="5"/>
                      <a:pt x="0" y="8"/>
                    </a:cubicBezTo>
                    <a:close/>
                  </a:path>
                </a:pathLst>
              </a:custGeom>
              <a:noFill/>
              <a:ln w="3175" cap="flat">
                <a:solidFill>
                  <a:srgbClr val="FFFF00"/>
                </a:solidFill>
                <a:prstDash val="solid"/>
                <a:miter lim="800000"/>
                <a:headEnd/>
                <a:tailEnd/>
              </a:ln>
            </p:spPr>
            <p:txBody>
              <a:bodyPr/>
              <a:lstStyle/>
              <a:p>
                <a:pPr eaLnBrk="0" hangingPunct="0">
                  <a:defRPr/>
                </a:pPr>
                <a:endParaRPr lang="en-US">
                  <a:cs typeface="+mn-cs"/>
                </a:endParaRPr>
              </a:p>
            </p:txBody>
          </p:sp>
          <p:sp>
            <p:nvSpPr>
              <p:cNvPr id="78" name="Freeform 165"/>
              <p:cNvSpPr>
                <a:spLocks/>
              </p:cNvSpPr>
              <p:nvPr/>
            </p:nvSpPr>
            <p:spPr bwMode="auto">
              <a:xfrm>
                <a:off x="1081" y="822"/>
                <a:ext cx="28" cy="32"/>
              </a:xfrm>
              <a:custGeom>
                <a:avLst/>
                <a:gdLst/>
                <a:ahLst/>
                <a:cxnLst>
                  <a:cxn ang="0">
                    <a:pos x="0" y="0"/>
                  </a:cxn>
                  <a:cxn ang="0">
                    <a:pos x="8" y="9"/>
                  </a:cxn>
                  <a:cxn ang="0">
                    <a:pos x="8" y="8"/>
                  </a:cxn>
                  <a:cxn ang="0">
                    <a:pos x="0" y="0"/>
                  </a:cxn>
                </a:cxnLst>
                <a:rect l="0" t="0" r="r" b="b"/>
                <a:pathLst>
                  <a:path w="8" h="9">
                    <a:moveTo>
                      <a:pt x="0" y="0"/>
                    </a:moveTo>
                    <a:cubicBezTo>
                      <a:pt x="3" y="3"/>
                      <a:pt x="5" y="6"/>
                      <a:pt x="8" y="9"/>
                    </a:cubicBezTo>
                    <a:cubicBezTo>
                      <a:pt x="8" y="9"/>
                      <a:pt x="8" y="8"/>
                      <a:pt x="8" y="8"/>
                    </a:cubicBezTo>
                    <a:cubicBezTo>
                      <a:pt x="6" y="6"/>
                      <a:pt x="3" y="3"/>
                      <a:pt x="0" y="0"/>
                    </a:cubicBezTo>
                    <a:close/>
                  </a:path>
                </a:pathLst>
              </a:custGeom>
              <a:solidFill>
                <a:srgbClr val="B3DC10"/>
              </a:solidFill>
              <a:ln w="3175" cap="flat">
                <a:solidFill>
                  <a:srgbClr val="B3DC10"/>
                </a:solidFill>
                <a:prstDash val="solid"/>
                <a:miter lim="800000"/>
                <a:headEnd/>
                <a:tailEnd/>
              </a:ln>
            </p:spPr>
            <p:txBody>
              <a:bodyPr/>
              <a:lstStyle/>
              <a:p>
                <a:pPr eaLnBrk="0" hangingPunct="0">
                  <a:defRPr/>
                </a:pPr>
                <a:endParaRPr lang="en-US">
                  <a:cs typeface="+mn-cs"/>
                </a:endParaRPr>
              </a:p>
            </p:txBody>
          </p:sp>
          <p:sp>
            <p:nvSpPr>
              <p:cNvPr id="79" name="Freeform 166"/>
              <p:cNvSpPr>
                <a:spLocks/>
              </p:cNvSpPr>
              <p:nvPr/>
            </p:nvSpPr>
            <p:spPr bwMode="auto">
              <a:xfrm>
                <a:off x="1359" y="852"/>
                <a:ext cx="4" cy="2"/>
              </a:xfrm>
              <a:custGeom>
                <a:avLst/>
                <a:gdLst/>
                <a:ahLst/>
                <a:cxnLst>
                  <a:cxn ang="0">
                    <a:pos x="0" y="0"/>
                  </a:cxn>
                  <a:cxn ang="0">
                    <a:pos x="1" y="1"/>
                  </a:cxn>
                </a:cxnLst>
                <a:rect l="0" t="0" r="r" b="b"/>
                <a:pathLst>
                  <a:path w="1" h="1">
                    <a:moveTo>
                      <a:pt x="0" y="0"/>
                    </a:moveTo>
                    <a:cubicBezTo>
                      <a:pt x="0" y="0"/>
                      <a:pt x="1" y="1"/>
                      <a:pt x="1" y="1"/>
                    </a:cubicBezTo>
                  </a:path>
                </a:pathLst>
              </a:custGeom>
              <a:solidFill>
                <a:srgbClr val="B3DC10"/>
              </a:solidFill>
              <a:ln w="3175" cap="flat">
                <a:solidFill>
                  <a:srgbClr val="B3DC10"/>
                </a:solidFill>
                <a:prstDash val="solid"/>
                <a:miter lim="800000"/>
                <a:headEnd/>
                <a:tailEnd/>
              </a:ln>
            </p:spPr>
            <p:txBody>
              <a:bodyPr/>
              <a:lstStyle/>
              <a:p>
                <a:pPr eaLnBrk="0" hangingPunct="0">
                  <a:defRPr/>
                </a:pPr>
                <a:endParaRPr lang="en-US">
                  <a:cs typeface="+mn-cs"/>
                </a:endParaRPr>
              </a:p>
            </p:txBody>
          </p:sp>
          <p:sp>
            <p:nvSpPr>
              <p:cNvPr id="80" name="Freeform 167"/>
              <p:cNvSpPr>
                <a:spLocks/>
              </p:cNvSpPr>
              <p:nvPr/>
            </p:nvSpPr>
            <p:spPr bwMode="auto">
              <a:xfrm>
                <a:off x="1359" y="852"/>
                <a:ext cx="4" cy="2"/>
              </a:xfrm>
              <a:custGeom>
                <a:avLst/>
                <a:gdLst/>
                <a:ahLst/>
                <a:cxnLst>
                  <a:cxn ang="0">
                    <a:pos x="0" y="0"/>
                  </a:cxn>
                  <a:cxn ang="0">
                    <a:pos x="1" y="1"/>
                  </a:cxn>
                </a:cxnLst>
                <a:rect l="0" t="0" r="r" b="b"/>
                <a:pathLst>
                  <a:path w="1" h="1">
                    <a:moveTo>
                      <a:pt x="0" y="0"/>
                    </a:moveTo>
                    <a:cubicBezTo>
                      <a:pt x="0" y="0"/>
                      <a:pt x="1" y="1"/>
                      <a:pt x="1" y="1"/>
                    </a:cubicBezTo>
                  </a:path>
                </a:pathLst>
              </a:custGeom>
              <a:noFill/>
              <a:ln w="3175" cap="flat">
                <a:solidFill>
                  <a:srgbClr val="B3DC10"/>
                </a:solidFill>
                <a:prstDash val="solid"/>
                <a:miter lim="800000"/>
                <a:headEnd/>
                <a:tailEnd/>
              </a:ln>
            </p:spPr>
            <p:txBody>
              <a:bodyPr/>
              <a:lstStyle/>
              <a:p>
                <a:pPr eaLnBrk="0" hangingPunct="0">
                  <a:defRPr/>
                </a:pPr>
                <a:endParaRPr lang="en-US">
                  <a:cs typeface="+mn-cs"/>
                </a:endParaRPr>
              </a:p>
            </p:txBody>
          </p:sp>
          <p:sp>
            <p:nvSpPr>
              <p:cNvPr id="81" name="Freeform 168"/>
              <p:cNvSpPr>
                <a:spLocks/>
              </p:cNvSpPr>
              <p:nvPr/>
            </p:nvSpPr>
            <p:spPr bwMode="auto">
              <a:xfrm>
                <a:off x="1859" y="854"/>
                <a:ext cx="28" cy="30"/>
              </a:xfrm>
              <a:custGeom>
                <a:avLst/>
                <a:gdLst/>
                <a:ahLst/>
                <a:cxnLst>
                  <a:cxn ang="0">
                    <a:pos x="8" y="8"/>
                  </a:cxn>
                  <a:cxn ang="0">
                    <a:pos x="0" y="0"/>
                  </a:cxn>
                  <a:cxn ang="0">
                    <a:pos x="0" y="0"/>
                  </a:cxn>
                  <a:cxn ang="0">
                    <a:pos x="8" y="8"/>
                  </a:cxn>
                </a:cxnLst>
                <a:rect l="0" t="0" r="r" b="b"/>
                <a:pathLst>
                  <a:path w="8" h="8">
                    <a:moveTo>
                      <a:pt x="8" y="8"/>
                    </a:moveTo>
                    <a:cubicBezTo>
                      <a:pt x="5" y="5"/>
                      <a:pt x="2" y="2"/>
                      <a:pt x="0" y="0"/>
                    </a:cubicBezTo>
                    <a:cubicBezTo>
                      <a:pt x="0" y="0"/>
                      <a:pt x="0" y="0"/>
                      <a:pt x="0" y="0"/>
                    </a:cubicBezTo>
                    <a:cubicBezTo>
                      <a:pt x="2" y="2"/>
                      <a:pt x="5" y="5"/>
                      <a:pt x="8" y="8"/>
                    </a:cubicBezTo>
                    <a:close/>
                  </a:path>
                </a:pathLst>
              </a:custGeom>
              <a:solidFill>
                <a:srgbClr val="8054A6"/>
              </a:solidFill>
              <a:ln w="3175" cap="flat">
                <a:solidFill>
                  <a:srgbClr val="FF0000"/>
                </a:solidFill>
                <a:prstDash val="solid"/>
                <a:miter lim="800000"/>
                <a:headEnd/>
                <a:tailEnd/>
              </a:ln>
            </p:spPr>
            <p:txBody>
              <a:bodyPr/>
              <a:lstStyle/>
              <a:p>
                <a:pPr eaLnBrk="0" hangingPunct="0">
                  <a:defRPr/>
                </a:pPr>
                <a:endParaRPr lang="en-US">
                  <a:cs typeface="+mn-cs"/>
                </a:endParaRPr>
              </a:p>
            </p:txBody>
          </p:sp>
          <p:sp>
            <p:nvSpPr>
              <p:cNvPr id="82" name="Freeform 169"/>
              <p:cNvSpPr>
                <a:spLocks/>
              </p:cNvSpPr>
              <p:nvPr/>
            </p:nvSpPr>
            <p:spPr bwMode="auto">
              <a:xfrm>
                <a:off x="1859" y="822"/>
                <a:ext cx="28" cy="32"/>
              </a:xfrm>
              <a:custGeom>
                <a:avLst/>
                <a:gdLst/>
                <a:ahLst/>
                <a:cxnLst>
                  <a:cxn ang="0">
                    <a:pos x="0" y="8"/>
                  </a:cxn>
                  <a:cxn ang="0">
                    <a:pos x="0" y="9"/>
                  </a:cxn>
                  <a:cxn ang="0">
                    <a:pos x="8" y="0"/>
                  </a:cxn>
                  <a:cxn ang="0">
                    <a:pos x="0" y="8"/>
                  </a:cxn>
                </a:cxnLst>
                <a:rect l="0" t="0" r="r" b="b"/>
                <a:pathLst>
                  <a:path w="8" h="9">
                    <a:moveTo>
                      <a:pt x="0" y="8"/>
                    </a:moveTo>
                    <a:cubicBezTo>
                      <a:pt x="0" y="8"/>
                      <a:pt x="0" y="9"/>
                      <a:pt x="0" y="9"/>
                    </a:cubicBezTo>
                    <a:cubicBezTo>
                      <a:pt x="2" y="6"/>
                      <a:pt x="5" y="3"/>
                      <a:pt x="8" y="0"/>
                    </a:cubicBezTo>
                    <a:cubicBezTo>
                      <a:pt x="5" y="3"/>
                      <a:pt x="2" y="6"/>
                      <a:pt x="0" y="8"/>
                    </a:cubicBezTo>
                    <a:close/>
                  </a:path>
                </a:pathLst>
              </a:custGeom>
              <a:solidFill>
                <a:srgbClr val="8054A6"/>
              </a:solidFill>
              <a:ln w="3175" cap="flat">
                <a:solidFill>
                  <a:srgbClr val="8069B0"/>
                </a:solidFill>
                <a:prstDash val="solid"/>
                <a:miter lim="800000"/>
                <a:headEnd/>
                <a:tailEnd/>
              </a:ln>
            </p:spPr>
            <p:txBody>
              <a:bodyPr/>
              <a:lstStyle/>
              <a:p>
                <a:pPr eaLnBrk="0" hangingPunct="0">
                  <a:defRPr/>
                </a:pPr>
                <a:endParaRPr lang="en-US">
                  <a:cs typeface="+mn-cs"/>
                </a:endParaRPr>
              </a:p>
            </p:txBody>
          </p:sp>
          <p:sp>
            <p:nvSpPr>
              <p:cNvPr id="83" name="Freeform 170"/>
              <p:cNvSpPr>
                <a:spLocks/>
              </p:cNvSpPr>
              <p:nvPr/>
            </p:nvSpPr>
            <p:spPr bwMode="auto">
              <a:xfrm>
                <a:off x="1611" y="576"/>
                <a:ext cx="276" cy="278"/>
              </a:xfrm>
              <a:custGeom>
                <a:avLst/>
                <a:gdLst/>
                <a:ahLst/>
                <a:cxnLst>
                  <a:cxn ang="0">
                    <a:pos x="67" y="77"/>
                  </a:cxn>
                  <a:cxn ang="0">
                    <a:pos x="68" y="76"/>
                  </a:cxn>
                  <a:cxn ang="0">
                    <a:pos x="76" y="0"/>
                  </a:cxn>
                  <a:cxn ang="0">
                    <a:pos x="0" y="8"/>
                  </a:cxn>
                  <a:cxn ang="0">
                    <a:pos x="0" y="9"/>
                  </a:cxn>
                  <a:cxn ang="0">
                    <a:pos x="0" y="76"/>
                  </a:cxn>
                  <a:cxn ang="0">
                    <a:pos x="0" y="76"/>
                  </a:cxn>
                  <a:cxn ang="0">
                    <a:pos x="0" y="76"/>
                  </a:cxn>
                  <a:cxn ang="0">
                    <a:pos x="0" y="77"/>
                  </a:cxn>
                  <a:cxn ang="0">
                    <a:pos x="67" y="77"/>
                  </a:cxn>
                </a:cxnLst>
                <a:rect l="0" t="0" r="r" b="b"/>
                <a:pathLst>
                  <a:path w="76" h="77">
                    <a:moveTo>
                      <a:pt x="67" y="77"/>
                    </a:moveTo>
                    <a:cubicBezTo>
                      <a:pt x="68" y="77"/>
                      <a:pt x="68" y="76"/>
                      <a:pt x="68" y="76"/>
                    </a:cubicBezTo>
                    <a:cubicBezTo>
                      <a:pt x="40" y="46"/>
                      <a:pt x="43" y="33"/>
                      <a:pt x="76" y="0"/>
                    </a:cubicBezTo>
                    <a:cubicBezTo>
                      <a:pt x="43" y="33"/>
                      <a:pt x="30" y="36"/>
                      <a:pt x="0" y="8"/>
                    </a:cubicBezTo>
                    <a:cubicBezTo>
                      <a:pt x="0" y="9"/>
                      <a:pt x="0" y="9"/>
                      <a:pt x="0" y="9"/>
                    </a:cubicBezTo>
                    <a:cubicBezTo>
                      <a:pt x="25" y="36"/>
                      <a:pt x="25" y="49"/>
                      <a:pt x="0" y="76"/>
                    </a:cubicBezTo>
                    <a:cubicBezTo>
                      <a:pt x="0" y="76"/>
                      <a:pt x="0" y="76"/>
                      <a:pt x="0" y="76"/>
                    </a:cubicBezTo>
                    <a:cubicBezTo>
                      <a:pt x="0" y="76"/>
                      <a:pt x="0" y="76"/>
                      <a:pt x="0" y="76"/>
                    </a:cubicBezTo>
                    <a:cubicBezTo>
                      <a:pt x="0" y="76"/>
                      <a:pt x="0" y="77"/>
                      <a:pt x="0" y="77"/>
                    </a:cubicBezTo>
                    <a:cubicBezTo>
                      <a:pt x="27" y="51"/>
                      <a:pt x="40" y="51"/>
                      <a:pt x="67" y="77"/>
                    </a:cubicBezTo>
                    <a:close/>
                  </a:path>
                </a:pathLst>
              </a:custGeom>
              <a:solidFill>
                <a:srgbClr val="FF0000"/>
              </a:solidFill>
              <a:ln w="3175" cap="flat">
                <a:solidFill>
                  <a:srgbClr val="FF0000"/>
                </a:solidFill>
                <a:prstDash val="solid"/>
                <a:miter lim="800000"/>
                <a:headEnd/>
                <a:tailEnd/>
              </a:ln>
            </p:spPr>
            <p:txBody>
              <a:bodyPr/>
              <a:lstStyle/>
              <a:p>
                <a:pPr eaLnBrk="0" hangingPunct="0">
                  <a:defRPr/>
                </a:pPr>
                <a:endParaRPr lang="en-US">
                  <a:cs typeface="+mn-cs"/>
                </a:endParaRPr>
              </a:p>
            </p:txBody>
          </p:sp>
          <p:sp>
            <p:nvSpPr>
              <p:cNvPr id="84" name="Freeform 171"/>
              <p:cNvSpPr>
                <a:spLocks/>
              </p:cNvSpPr>
              <p:nvPr/>
            </p:nvSpPr>
            <p:spPr bwMode="auto">
              <a:xfrm>
                <a:off x="1577" y="1103"/>
                <a:ext cx="310" cy="276"/>
              </a:xfrm>
              <a:custGeom>
                <a:avLst/>
                <a:gdLst/>
                <a:ahLst/>
                <a:cxnLst>
                  <a:cxn ang="0">
                    <a:pos x="76" y="0"/>
                  </a:cxn>
                  <a:cxn ang="0">
                    <a:pos x="9" y="0"/>
                  </a:cxn>
                  <a:cxn ang="0">
                    <a:pos x="9" y="0"/>
                  </a:cxn>
                  <a:cxn ang="0">
                    <a:pos x="0" y="76"/>
                  </a:cxn>
                  <a:cxn ang="0">
                    <a:pos x="85" y="76"/>
                  </a:cxn>
                  <a:cxn ang="0">
                    <a:pos x="77" y="0"/>
                  </a:cxn>
                  <a:cxn ang="0">
                    <a:pos x="76" y="0"/>
                  </a:cxn>
                </a:cxnLst>
                <a:rect l="0" t="0" r="r" b="b"/>
                <a:pathLst>
                  <a:path w="85" h="76">
                    <a:moveTo>
                      <a:pt x="76" y="0"/>
                    </a:moveTo>
                    <a:cubicBezTo>
                      <a:pt x="49" y="25"/>
                      <a:pt x="36" y="25"/>
                      <a:pt x="9" y="0"/>
                    </a:cubicBezTo>
                    <a:cubicBezTo>
                      <a:pt x="9" y="0"/>
                      <a:pt x="9" y="0"/>
                      <a:pt x="9" y="0"/>
                    </a:cubicBezTo>
                    <a:cubicBezTo>
                      <a:pt x="36" y="30"/>
                      <a:pt x="33" y="43"/>
                      <a:pt x="0" y="76"/>
                    </a:cubicBezTo>
                    <a:cubicBezTo>
                      <a:pt x="37" y="40"/>
                      <a:pt x="49" y="40"/>
                      <a:pt x="85" y="76"/>
                    </a:cubicBezTo>
                    <a:cubicBezTo>
                      <a:pt x="52" y="43"/>
                      <a:pt x="49" y="30"/>
                      <a:pt x="77" y="0"/>
                    </a:cubicBezTo>
                    <a:cubicBezTo>
                      <a:pt x="77" y="0"/>
                      <a:pt x="77" y="0"/>
                      <a:pt x="76" y="0"/>
                    </a:cubicBezTo>
                    <a:close/>
                  </a:path>
                </a:pathLst>
              </a:custGeom>
              <a:solidFill>
                <a:srgbClr val="0C419A"/>
              </a:solidFill>
              <a:ln w="3175" cap="flat">
                <a:solidFill>
                  <a:srgbClr val="0C419A"/>
                </a:solidFill>
                <a:prstDash val="solid"/>
                <a:miter lim="800000"/>
                <a:headEnd/>
                <a:tailEnd/>
              </a:ln>
            </p:spPr>
            <p:txBody>
              <a:bodyPr/>
              <a:lstStyle/>
              <a:p>
                <a:pPr eaLnBrk="0" hangingPunct="0">
                  <a:defRPr/>
                </a:pPr>
                <a:endParaRPr lang="en-US">
                  <a:cs typeface="+mn-cs"/>
                </a:endParaRPr>
              </a:p>
            </p:txBody>
          </p:sp>
          <p:sp>
            <p:nvSpPr>
              <p:cNvPr id="85" name="Freeform 172"/>
              <p:cNvSpPr>
                <a:spLocks/>
              </p:cNvSpPr>
              <p:nvPr/>
            </p:nvSpPr>
            <p:spPr bwMode="auto">
              <a:xfrm>
                <a:off x="1081" y="1103"/>
                <a:ext cx="28" cy="30"/>
              </a:xfrm>
              <a:custGeom>
                <a:avLst/>
                <a:gdLst/>
                <a:ahLst/>
                <a:cxnLst>
                  <a:cxn ang="0">
                    <a:pos x="0" y="8"/>
                  </a:cxn>
                  <a:cxn ang="0">
                    <a:pos x="8" y="0"/>
                  </a:cxn>
                  <a:cxn ang="0">
                    <a:pos x="8" y="0"/>
                  </a:cxn>
                  <a:cxn ang="0">
                    <a:pos x="0" y="8"/>
                  </a:cxn>
                </a:cxnLst>
                <a:rect l="0" t="0" r="r" b="b"/>
                <a:pathLst>
                  <a:path w="8" h="8">
                    <a:moveTo>
                      <a:pt x="0" y="8"/>
                    </a:moveTo>
                    <a:cubicBezTo>
                      <a:pt x="3" y="5"/>
                      <a:pt x="6" y="3"/>
                      <a:pt x="8" y="0"/>
                    </a:cubicBezTo>
                    <a:cubicBezTo>
                      <a:pt x="8" y="0"/>
                      <a:pt x="8" y="0"/>
                      <a:pt x="8" y="0"/>
                    </a:cubicBezTo>
                    <a:cubicBezTo>
                      <a:pt x="5" y="2"/>
                      <a:pt x="3" y="5"/>
                      <a:pt x="0" y="8"/>
                    </a:cubicBezTo>
                    <a:close/>
                  </a:path>
                </a:pathLst>
              </a:custGeom>
              <a:noFill/>
              <a:ln w="3175" cap="flat">
                <a:solidFill>
                  <a:srgbClr val="B3DC10"/>
                </a:solidFill>
                <a:prstDash val="solid"/>
                <a:miter lim="800000"/>
                <a:headEnd/>
                <a:tailEnd/>
              </a:ln>
            </p:spPr>
            <p:txBody>
              <a:bodyPr/>
              <a:lstStyle/>
              <a:p>
                <a:pPr eaLnBrk="0" hangingPunct="0">
                  <a:defRPr/>
                </a:pPr>
                <a:endParaRPr lang="en-US">
                  <a:cs typeface="+mn-cs"/>
                </a:endParaRPr>
              </a:p>
            </p:txBody>
          </p:sp>
          <p:sp>
            <p:nvSpPr>
              <p:cNvPr id="86" name="Freeform 173"/>
              <p:cNvSpPr>
                <a:spLocks/>
              </p:cNvSpPr>
              <p:nvPr/>
            </p:nvSpPr>
            <p:spPr bwMode="auto">
              <a:xfrm>
                <a:off x="1081" y="1071"/>
                <a:ext cx="28" cy="32"/>
              </a:xfrm>
              <a:custGeom>
                <a:avLst/>
                <a:gdLst/>
                <a:ahLst/>
                <a:cxnLst>
                  <a:cxn ang="0">
                    <a:pos x="0" y="0"/>
                  </a:cxn>
                  <a:cxn ang="0">
                    <a:pos x="8" y="9"/>
                  </a:cxn>
                  <a:cxn ang="0">
                    <a:pos x="8" y="8"/>
                  </a:cxn>
                  <a:cxn ang="0">
                    <a:pos x="0" y="0"/>
                  </a:cxn>
                </a:cxnLst>
                <a:rect l="0" t="0" r="r" b="b"/>
                <a:pathLst>
                  <a:path w="8" h="9">
                    <a:moveTo>
                      <a:pt x="0" y="0"/>
                    </a:moveTo>
                    <a:cubicBezTo>
                      <a:pt x="3" y="3"/>
                      <a:pt x="5" y="6"/>
                      <a:pt x="8" y="9"/>
                    </a:cubicBezTo>
                    <a:cubicBezTo>
                      <a:pt x="8" y="9"/>
                      <a:pt x="8" y="9"/>
                      <a:pt x="8" y="8"/>
                    </a:cubicBezTo>
                    <a:cubicBezTo>
                      <a:pt x="6" y="6"/>
                      <a:pt x="3" y="3"/>
                      <a:pt x="0" y="0"/>
                    </a:cubicBezTo>
                    <a:close/>
                  </a:path>
                </a:pathLst>
              </a:custGeom>
              <a:solidFill>
                <a:srgbClr val="409625"/>
              </a:solidFill>
              <a:ln w="3175" cap="flat">
                <a:solidFill>
                  <a:srgbClr val="408521"/>
                </a:solidFill>
                <a:prstDash val="solid"/>
                <a:miter lim="800000"/>
                <a:headEnd/>
                <a:tailEnd/>
              </a:ln>
            </p:spPr>
            <p:txBody>
              <a:bodyPr/>
              <a:lstStyle/>
              <a:p>
                <a:pPr eaLnBrk="0" hangingPunct="0">
                  <a:defRPr/>
                </a:pPr>
                <a:endParaRPr lang="en-US">
                  <a:cs typeface="+mn-cs"/>
                </a:endParaRPr>
              </a:p>
            </p:txBody>
          </p:sp>
          <p:sp>
            <p:nvSpPr>
              <p:cNvPr id="87" name="Freeform 174"/>
              <p:cNvSpPr>
                <a:spLocks/>
              </p:cNvSpPr>
              <p:nvPr/>
            </p:nvSpPr>
            <p:spPr bwMode="auto">
              <a:xfrm>
                <a:off x="1859" y="1103"/>
                <a:ext cx="28" cy="30"/>
              </a:xfrm>
              <a:custGeom>
                <a:avLst/>
                <a:gdLst/>
                <a:ahLst/>
                <a:cxnLst>
                  <a:cxn ang="0">
                    <a:pos x="8" y="8"/>
                  </a:cxn>
                  <a:cxn ang="0">
                    <a:pos x="0" y="0"/>
                  </a:cxn>
                  <a:cxn ang="0">
                    <a:pos x="0" y="0"/>
                  </a:cxn>
                  <a:cxn ang="0">
                    <a:pos x="8" y="8"/>
                  </a:cxn>
                </a:cxnLst>
                <a:rect l="0" t="0" r="r" b="b"/>
                <a:pathLst>
                  <a:path w="8" h="8">
                    <a:moveTo>
                      <a:pt x="8" y="8"/>
                    </a:moveTo>
                    <a:cubicBezTo>
                      <a:pt x="5" y="5"/>
                      <a:pt x="2" y="2"/>
                      <a:pt x="0" y="0"/>
                    </a:cubicBezTo>
                    <a:cubicBezTo>
                      <a:pt x="0" y="0"/>
                      <a:pt x="0" y="0"/>
                      <a:pt x="0" y="0"/>
                    </a:cubicBezTo>
                    <a:cubicBezTo>
                      <a:pt x="2" y="3"/>
                      <a:pt x="5" y="5"/>
                      <a:pt x="8" y="8"/>
                    </a:cubicBezTo>
                    <a:close/>
                  </a:path>
                </a:pathLst>
              </a:custGeom>
              <a:noFill/>
              <a:ln w="3175" cap="flat">
                <a:solidFill>
                  <a:srgbClr val="8069B0"/>
                </a:solidFill>
                <a:prstDash val="solid"/>
                <a:miter lim="800000"/>
                <a:headEnd/>
                <a:tailEnd/>
              </a:ln>
            </p:spPr>
            <p:txBody>
              <a:bodyPr/>
              <a:lstStyle/>
              <a:p>
                <a:pPr eaLnBrk="0" hangingPunct="0">
                  <a:defRPr/>
                </a:pPr>
                <a:endParaRPr lang="en-US">
                  <a:cs typeface="+mn-cs"/>
                </a:endParaRPr>
              </a:p>
            </p:txBody>
          </p:sp>
          <p:sp>
            <p:nvSpPr>
              <p:cNvPr id="88" name="Freeform 175"/>
              <p:cNvSpPr>
                <a:spLocks/>
              </p:cNvSpPr>
              <p:nvPr/>
            </p:nvSpPr>
            <p:spPr bwMode="auto">
              <a:xfrm>
                <a:off x="1859" y="1071"/>
                <a:ext cx="28" cy="32"/>
              </a:xfrm>
              <a:custGeom>
                <a:avLst/>
                <a:gdLst/>
                <a:ahLst/>
                <a:cxnLst>
                  <a:cxn ang="0">
                    <a:pos x="8" y="0"/>
                  </a:cxn>
                  <a:cxn ang="0">
                    <a:pos x="0" y="8"/>
                  </a:cxn>
                  <a:cxn ang="0">
                    <a:pos x="0" y="9"/>
                  </a:cxn>
                  <a:cxn ang="0">
                    <a:pos x="8" y="0"/>
                  </a:cxn>
                </a:cxnLst>
                <a:rect l="0" t="0" r="r" b="b"/>
                <a:pathLst>
                  <a:path w="8" h="9">
                    <a:moveTo>
                      <a:pt x="8" y="0"/>
                    </a:moveTo>
                    <a:cubicBezTo>
                      <a:pt x="5" y="3"/>
                      <a:pt x="2" y="6"/>
                      <a:pt x="0" y="8"/>
                    </a:cubicBezTo>
                    <a:cubicBezTo>
                      <a:pt x="0" y="9"/>
                      <a:pt x="0" y="9"/>
                      <a:pt x="0" y="9"/>
                    </a:cubicBezTo>
                    <a:cubicBezTo>
                      <a:pt x="2" y="6"/>
                      <a:pt x="5" y="3"/>
                      <a:pt x="8" y="0"/>
                    </a:cubicBezTo>
                    <a:close/>
                  </a:path>
                </a:pathLst>
              </a:custGeom>
              <a:solidFill>
                <a:srgbClr val="322D91"/>
              </a:solidFill>
              <a:ln w="3175" cap="flat">
                <a:solidFill>
                  <a:srgbClr val="322D91"/>
                </a:solidFill>
                <a:prstDash val="solid"/>
                <a:miter lim="800000"/>
                <a:headEnd/>
                <a:tailEnd/>
              </a:ln>
            </p:spPr>
            <p:txBody>
              <a:bodyPr/>
              <a:lstStyle/>
              <a:p>
                <a:pPr eaLnBrk="0" hangingPunct="0">
                  <a:defRPr/>
                </a:pPr>
                <a:endParaRPr lang="en-US">
                  <a:cs typeface="+mn-cs"/>
                </a:endParaRPr>
              </a:p>
            </p:txBody>
          </p:sp>
          <p:sp>
            <p:nvSpPr>
              <p:cNvPr id="89" name="Freeform 176"/>
              <p:cNvSpPr>
                <a:spLocks/>
              </p:cNvSpPr>
              <p:nvPr/>
            </p:nvSpPr>
            <p:spPr bwMode="auto">
              <a:xfrm>
                <a:off x="1109" y="854"/>
                <a:ext cx="250" cy="248"/>
              </a:xfrm>
              <a:custGeom>
                <a:avLst/>
                <a:gdLst/>
                <a:ahLst/>
                <a:cxnLst>
                  <a:cxn ang="0">
                    <a:pos x="68" y="68"/>
                  </a:cxn>
                  <a:cxn ang="0">
                    <a:pos x="68" y="67"/>
                  </a:cxn>
                  <a:cxn ang="0">
                    <a:pos x="68" y="0"/>
                  </a:cxn>
                  <a:cxn ang="0">
                    <a:pos x="68" y="0"/>
                  </a:cxn>
                  <a:cxn ang="0">
                    <a:pos x="1" y="0"/>
                  </a:cxn>
                  <a:cxn ang="0">
                    <a:pos x="0" y="0"/>
                  </a:cxn>
                  <a:cxn ang="0">
                    <a:pos x="0" y="67"/>
                  </a:cxn>
                  <a:cxn ang="0">
                    <a:pos x="1" y="68"/>
                  </a:cxn>
                  <a:cxn ang="0">
                    <a:pos x="68" y="68"/>
                  </a:cxn>
                </a:cxnLst>
                <a:rect l="0" t="0" r="r" b="b"/>
                <a:pathLst>
                  <a:path w="68" h="68">
                    <a:moveTo>
                      <a:pt x="68" y="68"/>
                    </a:moveTo>
                    <a:cubicBezTo>
                      <a:pt x="68" y="68"/>
                      <a:pt x="68" y="68"/>
                      <a:pt x="68" y="67"/>
                    </a:cubicBezTo>
                    <a:cubicBezTo>
                      <a:pt x="43" y="40"/>
                      <a:pt x="43" y="27"/>
                      <a:pt x="68" y="0"/>
                    </a:cubicBezTo>
                    <a:cubicBezTo>
                      <a:pt x="68" y="0"/>
                      <a:pt x="68" y="0"/>
                      <a:pt x="68" y="0"/>
                    </a:cubicBezTo>
                    <a:cubicBezTo>
                      <a:pt x="41" y="25"/>
                      <a:pt x="28" y="25"/>
                      <a:pt x="1" y="0"/>
                    </a:cubicBezTo>
                    <a:cubicBezTo>
                      <a:pt x="0" y="0"/>
                      <a:pt x="0" y="0"/>
                      <a:pt x="0" y="0"/>
                    </a:cubicBezTo>
                    <a:cubicBezTo>
                      <a:pt x="25" y="27"/>
                      <a:pt x="25" y="40"/>
                      <a:pt x="0" y="67"/>
                    </a:cubicBezTo>
                    <a:cubicBezTo>
                      <a:pt x="0" y="68"/>
                      <a:pt x="0" y="68"/>
                      <a:pt x="1" y="68"/>
                    </a:cubicBezTo>
                    <a:cubicBezTo>
                      <a:pt x="28" y="43"/>
                      <a:pt x="41" y="43"/>
                      <a:pt x="68" y="68"/>
                    </a:cubicBezTo>
                    <a:close/>
                  </a:path>
                </a:pathLst>
              </a:custGeom>
              <a:solidFill>
                <a:srgbClr val="B3DC10"/>
              </a:solidFill>
              <a:ln w="3175" cap="flat">
                <a:solidFill>
                  <a:srgbClr val="B3DC10"/>
                </a:solidFill>
                <a:prstDash val="solid"/>
                <a:miter lim="800000"/>
                <a:headEnd/>
                <a:tailEnd/>
              </a:ln>
            </p:spPr>
            <p:txBody>
              <a:bodyPr/>
              <a:lstStyle/>
              <a:p>
                <a:pPr eaLnBrk="0" hangingPunct="0">
                  <a:defRPr/>
                </a:pPr>
                <a:endParaRPr lang="en-US">
                  <a:cs typeface="+mn-cs"/>
                </a:endParaRPr>
              </a:p>
            </p:txBody>
          </p:sp>
          <p:sp>
            <p:nvSpPr>
              <p:cNvPr id="90" name="Freeform 177"/>
              <p:cNvSpPr>
                <a:spLocks/>
              </p:cNvSpPr>
              <p:nvPr/>
            </p:nvSpPr>
            <p:spPr bwMode="auto">
              <a:xfrm>
                <a:off x="1329" y="1103"/>
                <a:ext cx="310" cy="276"/>
              </a:xfrm>
              <a:custGeom>
                <a:avLst/>
                <a:gdLst/>
                <a:ahLst/>
                <a:cxnLst>
                  <a:cxn ang="0">
                    <a:pos x="76" y="0"/>
                  </a:cxn>
                  <a:cxn ang="0">
                    <a:pos x="9" y="0"/>
                  </a:cxn>
                  <a:cxn ang="0">
                    <a:pos x="8" y="0"/>
                  </a:cxn>
                  <a:cxn ang="0">
                    <a:pos x="0" y="76"/>
                  </a:cxn>
                  <a:cxn ang="0">
                    <a:pos x="85" y="76"/>
                  </a:cxn>
                  <a:cxn ang="0">
                    <a:pos x="77" y="0"/>
                  </a:cxn>
                  <a:cxn ang="0">
                    <a:pos x="76" y="0"/>
                  </a:cxn>
                </a:cxnLst>
                <a:rect l="0" t="0" r="r" b="b"/>
                <a:pathLst>
                  <a:path w="85" h="76">
                    <a:moveTo>
                      <a:pt x="76" y="0"/>
                    </a:moveTo>
                    <a:cubicBezTo>
                      <a:pt x="49" y="25"/>
                      <a:pt x="36" y="25"/>
                      <a:pt x="9" y="0"/>
                    </a:cubicBezTo>
                    <a:cubicBezTo>
                      <a:pt x="9" y="0"/>
                      <a:pt x="8" y="0"/>
                      <a:pt x="8" y="0"/>
                    </a:cubicBezTo>
                    <a:cubicBezTo>
                      <a:pt x="36" y="30"/>
                      <a:pt x="33" y="43"/>
                      <a:pt x="0" y="76"/>
                    </a:cubicBezTo>
                    <a:cubicBezTo>
                      <a:pt x="36" y="40"/>
                      <a:pt x="49" y="40"/>
                      <a:pt x="85" y="76"/>
                    </a:cubicBezTo>
                    <a:cubicBezTo>
                      <a:pt x="52" y="43"/>
                      <a:pt x="49" y="30"/>
                      <a:pt x="77" y="0"/>
                    </a:cubicBezTo>
                    <a:cubicBezTo>
                      <a:pt x="76" y="0"/>
                      <a:pt x="76" y="0"/>
                      <a:pt x="76" y="0"/>
                    </a:cubicBezTo>
                    <a:close/>
                  </a:path>
                </a:pathLst>
              </a:custGeom>
              <a:solidFill>
                <a:srgbClr val="367A8A"/>
              </a:solidFill>
              <a:ln w="3175" cap="flat">
                <a:solidFill>
                  <a:srgbClr val="367A8A"/>
                </a:solidFill>
                <a:prstDash val="solid"/>
                <a:miter lim="800000"/>
                <a:headEnd/>
                <a:tailEnd/>
              </a:ln>
            </p:spPr>
            <p:txBody>
              <a:bodyPr/>
              <a:lstStyle/>
              <a:p>
                <a:pPr eaLnBrk="0" hangingPunct="0">
                  <a:defRPr/>
                </a:pPr>
                <a:endParaRPr lang="en-US">
                  <a:cs typeface="+mn-cs"/>
                </a:endParaRPr>
              </a:p>
            </p:txBody>
          </p:sp>
          <p:sp>
            <p:nvSpPr>
              <p:cNvPr id="91" name="Freeform 178"/>
              <p:cNvSpPr>
                <a:spLocks/>
              </p:cNvSpPr>
              <p:nvPr/>
            </p:nvSpPr>
            <p:spPr bwMode="auto">
              <a:xfrm>
                <a:off x="1611" y="576"/>
                <a:ext cx="28" cy="28"/>
              </a:xfrm>
              <a:custGeom>
                <a:avLst/>
                <a:gdLst/>
                <a:ahLst/>
                <a:cxnLst>
                  <a:cxn ang="0">
                    <a:pos x="8" y="0"/>
                  </a:cxn>
                  <a:cxn ang="0">
                    <a:pos x="0" y="8"/>
                  </a:cxn>
                  <a:cxn ang="0">
                    <a:pos x="0" y="8"/>
                  </a:cxn>
                  <a:cxn ang="0">
                    <a:pos x="8" y="0"/>
                  </a:cxn>
                </a:cxnLst>
                <a:rect l="0" t="0" r="r" b="b"/>
                <a:pathLst>
                  <a:path w="8" h="8">
                    <a:moveTo>
                      <a:pt x="8" y="0"/>
                    </a:moveTo>
                    <a:cubicBezTo>
                      <a:pt x="5" y="3"/>
                      <a:pt x="2" y="6"/>
                      <a:pt x="0" y="8"/>
                    </a:cubicBezTo>
                    <a:cubicBezTo>
                      <a:pt x="0" y="8"/>
                      <a:pt x="0" y="8"/>
                      <a:pt x="0" y="8"/>
                    </a:cubicBezTo>
                    <a:cubicBezTo>
                      <a:pt x="2" y="6"/>
                      <a:pt x="5" y="3"/>
                      <a:pt x="8" y="0"/>
                    </a:cubicBezTo>
                    <a:close/>
                  </a:path>
                </a:pathLst>
              </a:custGeom>
              <a:solidFill>
                <a:srgbClr val="FF0000"/>
              </a:solidFill>
              <a:ln w="3175" cap="flat">
                <a:solidFill>
                  <a:srgbClr val="FF9900"/>
                </a:solidFill>
                <a:prstDash val="solid"/>
                <a:miter lim="800000"/>
                <a:headEnd/>
                <a:tailEnd/>
              </a:ln>
            </p:spPr>
            <p:txBody>
              <a:bodyPr/>
              <a:lstStyle/>
              <a:p>
                <a:pPr eaLnBrk="0" hangingPunct="0">
                  <a:defRPr/>
                </a:pPr>
                <a:endParaRPr lang="en-US">
                  <a:cs typeface="+mn-cs"/>
                </a:endParaRPr>
              </a:p>
            </p:txBody>
          </p:sp>
          <p:sp>
            <p:nvSpPr>
              <p:cNvPr id="92" name="Freeform 179"/>
              <p:cNvSpPr>
                <a:spLocks/>
              </p:cNvSpPr>
              <p:nvPr/>
            </p:nvSpPr>
            <p:spPr bwMode="auto">
              <a:xfrm>
                <a:off x="1577" y="576"/>
                <a:ext cx="34" cy="28"/>
              </a:xfrm>
              <a:custGeom>
                <a:avLst/>
                <a:gdLst/>
                <a:ahLst/>
                <a:cxnLst>
                  <a:cxn ang="0">
                    <a:pos x="0" y="0"/>
                  </a:cxn>
                  <a:cxn ang="0">
                    <a:pos x="8" y="8"/>
                  </a:cxn>
                  <a:cxn ang="0">
                    <a:pos x="9" y="8"/>
                  </a:cxn>
                  <a:cxn ang="0">
                    <a:pos x="0" y="0"/>
                  </a:cxn>
                </a:cxnLst>
                <a:rect l="0" t="0" r="r" b="b"/>
                <a:pathLst>
                  <a:path w="9" h="8">
                    <a:moveTo>
                      <a:pt x="0" y="0"/>
                    </a:moveTo>
                    <a:cubicBezTo>
                      <a:pt x="3" y="3"/>
                      <a:pt x="6" y="6"/>
                      <a:pt x="8" y="8"/>
                    </a:cubicBezTo>
                    <a:cubicBezTo>
                      <a:pt x="8" y="8"/>
                      <a:pt x="8" y="8"/>
                      <a:pt x="9" y="8"/>
                    </a:cubicBezTo>
                    <a:cubicBezTo>
                      <a:pt x="6" y="6"/>
                      <a:pt x="3" y="3"/>
                      <a:pt x="0" y="0"/>
                    </a:cubicBezTo>
                    <a:close/>
                  </a:path>
                </a:pathLst>
              </a:custGeom>
              <a:solidFill>
                <a:srgbClr val="FF0000"/>
              </a:solidFill>
              <a:ln w="3175" cap="flat">
                <a:solidFill>
                  <a:srgbClr val="FF0000"/>
                </a:solidFill>
                <a:prstDash val="solid"/>
                <a:miter lim="800000"/>
                <a:headEnd/>
                <a:tailEnd/>
              </a:ln>
            </p:spPr>
            <p:txBody>
              <a:bodyPr/>
              <a:lstStyle/>
              <a:p>
                <a:pPr eaLnBrk="0" hangingPunct="0">
                  <a:defRPr/>
                </a:pPr>
                <a:endParaRPr lang="en-US">
                  <a:cs typeface="+mn-cs"/>
                </a:endParaRPr>
              </a:p>
            </p:txBody>
          </p:sp>
          <p:sp>
            <p:nvSpPr>
              <p:cNvPr id="93" name="Freeform 180"/>
              <p:cNvSpPr>
                <a:spLocks/>
              </p:cNvSpPr>
              <p:nvPr/>
            </p:nvSpPr>
            <p:spPr bwMode="auto">
              <a:xfrm>
                <a:off x="1329" y="576"/>
                <a:ext cx="282" cy="278"/>
              </a:xfrm>
              <a:custGeom>
                <a:avLst/>
                <a:gdLst/>
                <a:ahLst/>
                <a:cxnLst>
                  <a:cxn ang="0">
                    <a:pos x="77" y="9"/>
                  </a:cxn>
                  <a:cxn ang="0">
                    <a:pos x="76" y="8"/>
                  </a:cxn>
                  <a:cxn ang="0">
                    <a:pos x="0" y="0"/>
                  </a:cxn>
                  <a:cxn ang="0">
                    <a:pos x="8" y="76"/>
                  </a:cxn>
                  <a:cxn ang="0">
                    <a:pos x="9" y="77"/>
                  </a:cxn>
                  <a:cxn ang="0">
                    <a:pos x="76" y="77"/>
                  </a:cxn>
                  <a:cxn ang="0">
                    <a:pos x="76" y="76"/>
                  </a:cxn>
                  <a:cxn ang="0">
                    <a:pos x="77" y="76"/>
                  </a:cxn>
                  <a:cxn ang="0">
                    <a:pos x="77" y="9"/>
                  </a:cxn>
                </a:cxnLst>
                <a:rect l="0" t="0" r="r" b="b"/>
                <a:pathLst>
                  <a:path w="77" h="77">
                    <a:moveTo>
                      <a:pt x="77" y="9"/>
                    </a:moveTo>
                    <a:cubicBezTo>
                      <a:pt x="76" y="9"/>
                      <a:pt x="76" y="9"/>
                      <a:pt x="76" y="8"/>
                    </a:cubicBezTo>
                    <a:cubicBezTo>
                      <a:pt x="46" y="36"/>
                      <a:pt x="33" y="33"/>
                      <a:pt x="0" y="0"/>
                    </a:cubicBezTo>
                    <a:cubicBezTo>
                      <a:pt x="33" y="33"/>
                      <a:pt x="36" y="46"/>
                      <a:pt x="8" y="76"/>
                    </a:cubicBezTo>
                    <a:cubicBezTo>
                      <a:pt x="8" y="76"/>
                      <a:pt x="9" y="77"/>
                      <a:pt x="9" y="77"/>
                    </a:cubicBezTo>
                    <a:cubicBezTo>
                      <a:pt x="36" y="51"/>
                      <a:pt x="49" y="51"/>
                      <a:pt x="76" y="77"/>
                    </a:cubicBezTo>
                    <a:cubicBezTo>
                      <a:pt x="76" y="77"/>
                      <a:pt x="76" y="77"/>
                      <a:pt x="76" y="76"/>
                    </a:cubicBezTo>
                    <a:cubicBezTo>
                      <a:pt x="76" y="76"/>
                      <a:pt x="77" y="76"/>
                      <a:pt x="77" y="76"/>
                    </a:cubicBezTo>
                    <a:cubicBezTo>
                      <a:pt x="51" y="49"/>
                      <a:pt x="51" y="36"/>
                      <a:pt x="77" y="9"/>
                    </a:cubicBezTo>
                    <a:close/>
                  </a:path>
                </a:pathLst>
              </a:custGeom>
              <a:solidFill>
                <a:srgbClr val="FF9900"/>
              </a:solidFill>
              <a:ln w="3175" cap="flat">
                <a:solidFill>
                  <a:srgbClr val="FF9900"/>
                </a:solidFill>
                <a:prstDash val="solid"/>
                <a:miter lim="800000"/>
                <a:headEnd/>
                <a:tailEnd/>
              </a:ln>
            </p:spPr>
            <p:txBody>
              <a:bodyPr/>
              <a:lstStyle/>
              <a:p>
                <a:pPr eaLnBrk="0" hangingPunct="0">
                  <a:defRPr/>
                </a:pPr>
                <a:endParaRPr lang="en-US">
                  <a:cs typeface="+mn-cs"/>
                </a:endParaRPr>
              </a:p>
            </p:txBody>
          </p:sp>
          <p:sp>
            <p:nvSpPr>
              <p:cNvPr id="94" name="Freeform 181"/>
              <p:cNvSpPr>
                <a:spLocks/>
              </p:cNvSpPr>
              <p:nvPr/>
            </p:nvSpPr>
            <p:spPr bwMode="auto">
              <a:xfrm>
                <a:off x="1611" y="854"/>
                <a:ext cx="248" cy="248"/>
              </a:xfrm>
              <a:custGeom>
                <a:avLst/>
                <a:gdLst/>
                <a:ahLst/>
                <a:cxnLst>
                  <a:cxn ang="0">
                    <a:pos x="67" y="68"/>
                  </a:cxn>
                  <a:cxn ang="0">
                    <a:pos x="68" y="67"/>
                  </a:cxn>
                  <a:cxn ang="0">
                    <a:pos x="68" y="0"/>
                  </a:cxn>
                  <a:cxn ang="0">
                    <a:pos x="67" y="0"/>
                  </a:cxn>
                  <a:cxn ang="0">
                    <a:pos x="0" y="0"/>
                  </a:cxn>
                  <a:cxn ang="0">
                    <a:pos x="0" y="0"/>
                  </a:cxn>
                  <a:cxn ang="0">
                    <a:pos x="0" y="0"/>
                  </a:cxn>
                  <a:cxn ang="0">
                    <a:pos x="0" y="0"/>
                  </a:cxn>
                  <a:cxn ang="0">
                    <a:pos x="0" y="67"/>
                  </a:cxn>
                  <a:cxn ang="0">
                    <a:pos x="0" y="67"/>
                  </a:cxn>
                  <a:cxn ang="0">
                    <a:pos x="0" y="67"/>
                  </a:cxn>
                  <a:cxn ang="0">
                    <a:pos x="0" y="68"/>
                  </a:cxn>
                  <a:cxn ang="0">
                    <a:pos x="67" y="68"/>
                  </a:cxn>
                </a:cxnLst>
                <a:rect l="0" t="0" r="r" b="b"/>
                <a:pathLst>
                  <a:path w="68" h="68">
                    <a:moveTo>
                      <a:pt x="67" y="68"/>
                    </a:moveTo>
                    <a:cubicBezTo>
                      <a:pt x="68" y="68"/>
                      <a:pt x="68" y="68"/>
                      <a:pt x="68" y="67"/>
                    </a:cubicBezTo>
                    <a:cubicBezTo>
                      <a:pt x="43" y="40"/>
                      <a:pt x="43" y="27"/>
                      <a:pt x="68" y="0"/>
                    </a:cubicBezTo>
                    <a:cubicBezTo>
                      <a:pt x="68" y="0"/>
                      <a:pt x="68" y="0"/>
                      <a:pt x="67" y="0"/>
                    </a:cubicBezTo>
                    <a:cubicBezTo>
                      <a:pt x="40" y="25"/>
                      <a:pt x="27" y="25"/>
                      <a:pt x="0" y="0"/>
                    </a:cubicBezTo>
                    <a:cubicBezTo>
                      <a:pt x="0" y="0"/>
                      <a:pt x="0" y="0"/>
                      <a:pt x="0" y="0"/>
                    </a:cubicBezTo>
                    <a:cubicBezTo>
                      <a:pt x="0" y="0"/>
                      <a:pt x="0" y="0"/>
                      <a:pt x="0" y="0"/>
                    </a:cubicBezTo>
                    <a:cubicBezTo>
                      <a:pt x="0" y="0"/>
                      <a:pt x="0" y="0"/>
                      <a:pt x="0" y="0"/>
                    </a:cubicBezTo>
                    <a:cubicBezTo>
                      <a:pt x="25" y="27"/>
                      <a:pt x="25" y="40"/>
                      <a:pt x="0" y="67"/>
                    </a:cubicBezTo>
                    <a:cubicBezTo>
                      <a:pt x="0" y="67"/>
                      <a:pt x="0" y="67"/>
                      <a:pt x="0" y="67"/>
                    </a:cubicBezTo>
                    <a:cubicBezTo>
                      <a:pt x="0" y="67"/>
                      <a:pt x="0" y="67"/>
                      <a:pt x="0" y="67"/>
                    </a:cubicBezTo>
                    <a:cubicBezTo>
                      <a:pt x="0" y="68"/>
                      <a:pt x="0" y="68"/>
                      <a:pt x="0" y="68"/>
                    </a:cubicBezTo>
                    <a:cubicBezTo>
                      <a:pt x="27" y="43"/>
                      <a:pt x="40" y="43"/>
                      <a:pt x="67" y="68"/>
                    </a:cubicBezTo>
                    <a:close/>
                  </a:path>
                </a:pathLst>
              </a:custGeom>
              <a:solidFill>
                <a:srgbClr val="8069B0"/>
              </a:solidFill>
              <a:ln w="3175" cap="flat">
                <a:solidFill>
                  <a:srgbClr val="8069B0"/>
                </a:solidFill>
                <a:prstDash val="solid"/>
                <a:miter lim="800000"/>
                <a:headEnd/>
                <a:tailEnd/>
              </a:ln>
            </p:spPr>
            <p:txBody>
              <a:bodyPr/>
              <a:lstStyle/>
              <a:p>
                <a:pPr eaLnBrk="0" hangingPunct="0">
                  <a:defRPr/>
                </a:pPr>
                <a:endParaRPr lang="en-US">
                  <a:cs typeface="+mn-cs"/>
                </a:endParaRPr>
              </a:p>
            </p:txBody>
          </p:sp>
        </p:grpSp>
        <p:grpSp>
          <p:nvGrpSpPr>
            <p:cNvPr id="37" name="Group 212"/>
            <p:cNvGrpSpPr>
              <a:grpSpLocks/>
            </p:cNvGrpSpPr>
            <p:nvPr userDrawn="1"/>
          </p:nvGrpSpPr>
          <p:grpSpPr bwMode="auto">
            <a:xfrm>
              <a:off x="384" y="881"/>
              <a:ext cx="346" cy="175"/>
              <a:chOff x="384" y="881"/>
              <a:chExt cx="346" cy="175"/>
            </a:xfrm>
          </p:grpSpPr>
          <p:sp>
            <p:nvSpPr>
              <p:cNvPr id="68" name="Freeform 156"/>
              <p:cNvSpPr>
                <a:spLocks/>
              </p:cNvSpPr>
              <p:nvPr/>
            </p:nvSpPr>
            <p:spPr bwMode="auto">
              <a:xfrm>
                <a:off x="384" y="931"/>
                <a:ext cx="109" cy="122"/>
              </a:xfrm>
              <a:custGeom>
                <a:avLst/>
                <a:gdLst/>
                <a:ahLst/>
                <a:cxnLst>
                  <a:cxn ang="0">
                    <a:pos x="0" y="1"/>
                  </a:cxn>
                  <a:cxn ang="0">
                    <a:pos x="6" y="0"/>
                  </a:cxn>
                  <a:cxn ang="0">
                    <a:pos x="13" y="23"/>
                  </a:cxn>
                  <a:cxn ang="0">
                    <a:pos x="15" y="28"/>
                  </a:cxn>
                  <a:cxn ang="0">
                    <a:pos x="15" y="28"/>
                  </a:cxn>
                  <a:cxn ang="0">
                    <a:pos x="17" y="23"/>
                  </a:cxn>
                  <a:cxn ang="0">
                    <a:pos x="24" y="1"/>
                  </a:cxn>
                  <a:cxn ang="0">
                    <a:pos x="30" y="1"/>
                  </a:cxn>
                  <a:cxn ang="0">
                    <a:pos x="17" y="34"/>
                  </a:cxn>
                  <a:cxn ang="0">
                    <a:pos x="12" y="34"/>
                  </a:cxn>
                  <a:cxn ang="0">
                    <a:pos x="0" y="1"/>
                  </a:cxn>
                </a:cxnLst>
                <a:rect l="0" t="0" r="r" b="b"/>
                <a:pathLst>
                  <a:path w="30" h="34">
                    <a:moveTo>
                      <a:pt x="0" y="1"/>
                    </a:moveTo>
                    <a:cubicBezTo>
                      <a:pt x="6" y="0"/>
                      <a:pt x="6" y="0"/>
                      <a:pt x="6" y="0"/>
                    </a:cubicBezTo>
                    <a:cubicBezTo>
                      <a:pt x="13" y="23"/>
                      <a:pt x="13" y="23"/>
                      <a:pt x="13" y="23"/>
                    </a:cubicBezTo>
                    <a:cubicBezTo>
                      <a:pt x="14" y="25"/>
                      <a:pt x="15" y="27"/>
                      <a:pt x="15" y="28"/>
                    </a:cubicBezTo>
                    <a:cubicBezTo>
                      <a:pt x="15" y="28"/>
                      <a:pt x="15" y="28"/>
                      <a:pt x="15" y="28"/>
                    </a:cubicBezTo>
                    <a:cubicBezTo>
                      <a:pt x="15" y="26"/>
                      <a:pt x="16" y="25"/>
                      <a:pt x="17" y="23"/>
                    </a:cubicBezTo>
                    <a:cubicBezTo>
                      <a:pt x="24" y="1"/>
                      <a:pt x="24" y="1"/>
                      <a:pt x="24" y="1"/>
                    </a:cubicBezTo>
                    <a:cubicBezTo>
                      <a:pt x="30" y="1"/>
                      <a:pt x="30" y="1"/>
                      <a:pt x="30" y="1"/>
                    </a:cubicBezTo>
                    <a:cubicBezTo>
                      <a:pt x="17" y="34"/>
                      <a:pt x="17" y="34"/>
                      <a:pt x="17" y="34"/>
                    </a:cubicBezTo>
                    <a:cubicBezTo>
                      <a:pt x="12" y="34"/>
                      <a:pt x="12" y="34"/>
                      <a:pt x="12" y="34"/>
                    </a:cubicBezTo>
                    <a:lnTo>
                      <a:pt x="0" y="1"/>
                    </a:lnTo>
                    <a:close/>
                  </a:path>
                </a:pathLst>
              </a:custGeom>
              <a:solidFill>
                <a:srgbClr val="FFFFFF"/>
              </a:solidFill>
              <a:ln w="6350">
                <a:solidFill>
                  <a:schemeClr val="bg1"/>
                </a:solidFill>
                <a:round/>
                <a:headEnd/>
                <a:tailEnd/>
              </a:ln>
            </p:spPr>
            <p:txBody>
              <a:bodyPr/>
              <a:lstStyle/>
              <a:p>
                <a:pPr eaLnBrk="0" hangingPunct="0">
                  <a:defRPr/>
                </a:pPr>
                <a:endParaRPr lang="en-US">
                  <a:cs typeface="+mn-cs"/>
                </a:endParaRPr>
              </a:p>
            </p:txBody>
          </p:sp>
          <p:sp>
            <p:nvSpPr>
              <p:cNvPr id="69" name="Freeform 157"/>
              <p:cNvSpPr>
                <a:spLocks/>
              </p:cNvSpPr>
              <p:nvPr/>
            </p:nvSpPr>
            <p:spPr bwMode="auto">
              <a:xfrm>
                <a:off x="516" y="881"/>
                <a:ext cx="32" cy="175"/>
              </a:xfrm>
              <a:custGeom>
                <a:avLst/>
                <a:gdLst/>
                <a:ahLst/>
                <a:cxnLst>
                  <a:cxn ang="0">
                    <a:pos x="0" y="1"/>
                  </a:cxn>
                  <a:cxn ang="0">
                    <a:pos x="5" y="0"/>
                  </a:cxn>
                  <a:cxn ang="0">
                    <a:pos x="6" y="10"/>
                  </a:cxn>
                  <a:cxn ang="0">
                    <a:pos x="6" y="41"/>
                  </a:cxn>
                  <a:cxn ang="0">
                    <a:pos x="8" y="44"/>
                  </a:cxn>
                  <a:cxn ang="0">
                    <a:pos x="8" y="44"/>
                  </a:cxn>
                  <a:cxn ang="0">
                    <a:pos x="9" y="48"/>
                  </a:cxn>
                  <a:cxn ang="0">
                    <a:pos x="6" y="48"/>
                  </a:cxn>
                  <a:cxn ang="0">
                    <a:pos x="2" y="47"/>
                  </a:cxn>
                  <a:cxn ang="0">
                    <a:pos x="1" y="42"/>
                  </a:cxn>
                  <a:cxn ang="0">
                    <a:pos x="1" y="10"/>
                  </a:cxn>
                  <a:cxn ang="0">
                    <a:pos x="0" y="1"/>
                  </a:cxn>
                </a:cxnLst>
                <a:rect l="0" t="0" r="r" b="b"/>
                <a:pathLst>
                  <a:path w="9" h="48">
                    <a:moveTo>
                      <a:pt x="0" y="1"/>
                    </a:moveTo>
                    <a:cubicBezTo>
                      <a:pt x="5" y="0"/>
                      <a:pt x="5" y="0"/>
                      <a:pt x="5" y="0"/>
                    </a:cubicBezTo>
                    <a:cubicBezTo>
                      <a:pt x="6" y="2"/>
                      <a:pt x="6" y="6"/>
                      <a:pt x="6" y="10"/>
                    </a:cubicBezTo>
                    <a:cubicBezTo>
                      <a:pt x="6" y="41"/>
                      <a:pt x="6" y="41"/>
                      <a:pt x="6" y="41"/>
                    </a:cubicBezTo>
                    <a:cubicBezTo>
                      <a:pt x="6" y="44"/>
                      <a:pt x="6" y="44"/>
                      <a:pt x="8" y="44"/>
                    </a:cubicBezTo>
                    <a:cubicBezTo>
                      <a:pt x="8" y="44"/>
                      <a:pt x="8" y="44"/>
                      <a:pt x="8" y="44"/>
                    </a:cubicBezTo>
                    <a:cubicBezTo>
                      <a:pt x="9" y="48"/>
                      <a:pt x="9" y="48"/>
                      <a:pt x="9" y="48"/>
                    </a:cubicBezTo>
                    <a:cubicBezTo>
                      <a:pt x="8" y="48"/>
                      <a:pt x="7" y="48"/>
                      <a:pt x="6" y="48"/>
                    </a:cubicBezTo>
                    <a:cubicBezTo>
                      <a:pt x="4" y="48"/>
                      <a:pt x="3" y="48"/>
                      <a:pt x="2" y="47"/>
                    </a:cubicBezTo>
                    <a:cubicBezTo>
                      <a:pt x="1" y="46"/>
                      <a:pt x="1" y="45"/>
                      <a:pt x="1" y="42"/>
                    </a:cubicBezTo>
                    <a:cubicBezTo>
                      <a:pt x="1" y="10"/>
                      <a:pt x="1" y="10"/>
                      <a:pt x="1" y="10"/>
                    </a:cubicBezTo>
                    <a:cubicBezTo>
                      <a:pt x="1" y="5"/>
                      <a:pt x="0" y="3"/>
                      <a:pt x="0" y="1"/>
                    </a:cubicBezTo>
                    <a:close/>
                  </a:path>
                </a:pathLst>
              </a:custGeom>
              <a:solidFill>
                <a:srgbClr val="FFFFFF"/>
              </a:solidFill>
              <a:ln w="6350">
                <a:solidFill>
                  <a:schemeClr val="bg1"/>
                </a:solidFill>
                <a:round/>
                <a:headEnd/>
                <a:tailEnd/>
              </a:ln>
            </p:spPr>
            <p:txBody>
              <a:bodyPr/>
              <a:lstStyle/>
              <a:p>
                <a:pPr eaLnBrk="0" hangingPunct="0">
                  <a:defRPr/>
                </a:pPr>
                <a:endParaRPr lang="en-US">
                  <a:cs typeface="+mn-cs"/>
                </a:endParaRPr>
              </a:p>
            </p:txBody>
          </p:sp>
          <p:sp>
            <p:nvSpPr>
              <p:cNvPr id="70" name="Freeform 158"/>
              <p:cNvSpPr>
                <a:spLocks noEditPoints="1"/>
              </p:cNvSpPr>
              <p:nvPr/>
            </p:nvSpPr>
            <p:spPr bwMode="auto">
              <a:xfrm>
                <a:off x="632" y="931"/>
                <a:ext cx="98" cy="122"/>
              </a:xfrm>
              <a:custGeom>
                <a:avLst/>
                <a:gdLst/>
                <a:ahLst/>
                <a:cxnLst>
                  <a:cxn ang="0">
                    <a:pos x="24" y="27"/>
                  </a:cxn>
                  <a:cxn ang="0">
                    <a:pos x="26" y="30"/>
                  </a:cxn>
                  <a:cxn ang="0">
                    <a:pos x="15" y="34"/>
                  </a:cxn>
                  <a:cxn ang="0">
                    <a:pos x="0" y="17"/>
                  </a:cxn>
                  <a:cxn ang="0">
                    <a:pos x="4" y="4"/>
                  </a:cxn>
                  <a:cxn ang="0">
                    <a:pos x="14" y="0"/>
                  </a:cxn>
                  <a:cxn ang="0">
                    <a:pos x="23" y="3"/>
                  </a:cxn>
                  <a:cxn ang="0">
                    <a:pos x="27" y="17"/>
                  </a:cxn>
                  <a:cxn ang="0">
                    <a:pos x="27" y="18"/>
                  </a:cxn>
                  <a:cxn ang="0">
                    <a:pos x="6" y="18"/>
                  </a:cxn>
                  <a:cxn ang="0">
                    <a:pos x="6" y="19"/>
                  </a:cxn>
                  <a:cxn ang="0">
                    <a:pos x="8" y="26"/>
                  </a:cxn>
                  <a:cxn ang="0">
                    <a:pos x="16" y="30"/>
                  </a:cxn>
                  <a:cxn ang="0">
                    <a:pos x="24" y="27"/>
                  </a:cxn>
                  <a:cxn ang="0">
                    <a:pos x="6" y="14"/>
                  </a:cxn>
                  <a:cxn ang="0">
                    <a:pos x="21" y="14"/>
                  </a:cxn>
                  <a:cxn ang="0">
                    <a:pos x="20" y="7"/>
                  </a:cxn>
                  <a:cxn ang="0">
                    <a:pos x="14" y="4"/>
                  </a:cxn>
                  <a:cxn ang="0">
                    <a:pos x="6" y="14"/>
                  </a:cxn>
                </a:cxnLst>
                <a:rect l="0" t="0" r="r" b="b"/>
                <a:pathLst>
                  <a:path w="27" h="34">
                    <a:moveTo>
                      <a:pt x="24" y="27"/>
                    </a:moveTo>
                    <a:cubicBezTo>
                      <a:pt x="26" y="30"/>
                      <a:pt x="26" y="30"/>
                      <a:pt x="26" y="30"/>
                    </a:cubicBezTo>
                    <a:cubicBezTo>
                      <a:pt x="23" y="33"/>
                      <a:pt x="19" y="34"/>
                      <a:pt x="15" y="34"/>
                    </a:cubicBezTo>
                    <a:cubicBezTo>
                      <a:pt x="6" y="34"/>
                      <a:pt x="0" y="28"/>
                      <a:pt x="0" y="17"/>
                    </a:cubicBezTo>
                    <a:cubicBezTo>
                      <a:pt x="0" y="11"/>
                      <a:pt x="1" y="8"/>
                      <a:pt x="4" y="4"/>
                    </a:cubicBezTo>
                    <a:cubicBezTo>
                      <a:pt x="7" y="1"/>
                      <a:pt x="10" y="0"/>
                      <a:pt x="14" y="0"/>
                    </a:cubicBezTo>
                    <a:cubicBezTo>
                      <a:pt x="18" y="0"/>
                      <a:pt x="21" y="1"/>
                      <a:pt x="23" y="3"/>
                    </a:cubicBezTo>
                    <a:cubicBezTo>
                      <a:pt x="26" y="6"/>
                      <a:pt x="27" y="9"/>
                      <a:pt x="27" y="17"/>
                    </a:cubicBezTo>
                    <a:cubicBezTo>
                      <a:pt x="27" y="18"/>
                      <a:pt x="27" y="18"/>
                      <a:pt x="27" y="18"/>
                    </a:cubicBezTo>
                    <a:cubicBezTo>
                      <a:pt x="6" y="18"/>
                      <a:pt x="6" y="18"/>
                      <a:pt x="6" y="18"/>
                    </a:cubicBezTo>
                    <a:cubicBezTo>
                      <a:pt x="6" y="19"/>
                      <a:pt x="6" y="19"/>
                      <a:pt x="6" y="19"/>
                    </a:cubicBezTo>
                    <a:cubicBezTo>
                      <a:pt x="6" y="22"/>
                      <a:pt x="7" y="24"/>
                      <a:pt x="8" y="26"/>
                    </a:cubicBezTo>
                    <a:cubicBezTo>
                      <a:pt x="10" y="29"/>
                      <a:pt x="13" y="30"/>
                      <a:pt x="16" y="30"/>
                    </a:cubicBezTo>
                    <a:cubicBezTo>
                      <a:pt x="19" y="30"/>
                      <a:pt x="22" y="29"/>
                      <a:pt x="24" y="27"/>
                    </a:cubicBezTo>
                    <a:close/>
                    <a:moveTo>
                      <a:pt x="6" y="14"/>
                    </a:moveTo>
                    <a:cubicBezTo>
                      <a:pt x="21" y="14"/>
                      <a:pt x="21" y="14"/>
                      <a:pt x="21" y="14"/>
                    </a:cubicBezTo>
                    <a:cubicBezTo>
                      <a:pt x="21" y="11"/>
                      <a:pt x="21" y="8"/>
                      <a:pt x="20" y="7"/>
                    </a:cubicBezTo>
                    <a:cubicBezTo>
                      <a:pt x="19" y="5"/>
                      <a:pt x="16" y="4"/>
                      <a:pt x="14" y="4"/>
                    </a:cubicBezTo>
                    <a:cubicBezTo>
                      <a:pt x="9" y="4"/>
                      <a:pt x="7" y="7"/>
                      <a:pt x="6" y="14"/>
                    </a:cubicBezTo>
                    <a:close/>
                  </a:path>
                </a:pathLst>
              </a:custGeom>
              <a:solidFill>
                <a:srgbClr val="FFFFFF"/>
              </a:solidFill>
              <a:ln w="6350">
                <a:solidFill>
                  <a:schemeClr val="bg1"/>
                </a:solidFill>
                <a:round/>
                <a:headEnd/>
                <a:tailEnd/>
              </a:ln>
            </p:spPr>
            <p:txBody>
              <a:bodyPr/>
              <a:lstStyle/>
              <a:p>
                <a:pPr eaLnBrk="0" hangingPunct="0">
                  <a:defRPr/>
                </a:pPr>
                <a:endParaRPr lang="en-US">
                  <a:cs typeface="+mn-cs"/>
                </a:endParaRPr>
              </a:p>
            </p:txBody>
          </p:sp>
          <p:sp>
            <p:nvSpPr>
              <p:cNvPr id="71" name="Rectangle 182"/>
              <p:cNvSpPr>
                <a:spLocks noChangeArrowheads="1"/>
              </p:cNvSpPr>
              <p:nvPr/>
            </p:nvSpPr>
            <p:spPr bwMode="auto">
              <a:xfrm>
                <a:off x="574" y="973"/>
                <a:ext cx="32" cy="28"/>
              </a:xfrm>
              <a:prstGeom prst="rect">
                <a:avLst/>
              </a:prstGeom>
              <a:solidFill>
                <a:srgbClr val="FFFFFF"/>
              </a:solidFill>
              <a:ln w="6350">
                <a:solidFill>
                  <a:schemeClr val="bg1"/>
                </a:solidFill>
                <a:miter lim="800000"/>
                <a:headEnd/>
                <a:tailEnd/>
              </a:ln>
            </p:spPr>
            <p:txBody>
              <a:bodyPr/>
              <a:lstStyle/>
              <a:p>
                <a:pPr eaLnBrk="0" hangingPunct="0">
                  <a:defRPr/>
                </a:pPr>
                <a:endParaRPr lang="en-US">
                  <a:cs typeface="+mn-cs"/>
                </a:endParaRPr>
              </a:p>
            </p:txBody>
          </p:sp>
        </p:grpSp>
        <p:grpSp>
          <p:nvGrpSpPr>
            <p:cNvPr id="38" name="Group 214"/>
            <p:cNvGrpSpPr>
              <a:grpSpLocks/>
            </p:cNvGrpSpPr>
            <p:nvPr userDrawn="1"/>
          </p:nvGrpSpPr>
          <p:grpSpPr bwMode="auto">
            <a:xfrm>
              <a:off x="2194" y="879"/>
              <a:ext cx="3134" cy="223"/>
              <a:chOff x="2194" y="879"/>
              <a:chExt cx="3134" cy="223"/>
            </a:xfrm>
          </p:grpSpPr>
          <p:sp>
            <p:nvSpPr>
              <p:cNvPr id="39" name="Freeform 183"/>
              <p:cNvSpPr>
                <a:spLocks/>
              </p:cNvSpPr>
              <p:nvPr/>
            </p:nvSpPr>
            <p:spPr bwMode="auto">
              <a:xfrm>
                <a:off x="2194" y="933"/>
                <a:ext cx="105" cy="122"/>
              </a:xfrm>
              <a:custGeom>
                <a:avLst/>
                <a:gdLst/>
                <a:ahLst/>
                <a:cxnLst>
                  <a:cxn ang="0">
                    <a:pos x="0" y="1"/>
                  </a:cxn>
                  <a:cxn ang="0">
                    <a:pos x="5" y="0"/>
                  </a:cxn>
                  <a:cxn ang="0">
                    <a:pos x="13" y="23"/>
                  </a:cxn>
                  <a:cxn ang="0">
                    <a:pos x="14" y="28"/>
                  </a:cxn>
                  <a:cxn ang="0">
                    <a:pos x="14" y="28"/>
                  </a:cxn>
                  <a:cxn ang="0">
                    <a:pos x="16" y="23"/>
                  </a:cxn>
                  <a:cxn ang="0">
                    <a:pos x="23" y="1"/>
                  </a:cxn>
                  <a:cxn ang="0">
                    <a:pos x="29" y="1"/>
                  </a:cxn>
                  <a:cxn ang="0">
                    <a:pos x="17" y="34"/>
                  </a:cxn>
                  <a:cxn ang="0">
                    <a:pos x="11" y="34"/>
                  </a:cxn>
                  <a:cxn ang="0">
                    <a:pos x="0" y="1"/>
                  </a:cxn>
                </a:cxnLst>
                <a:rect l="0" t="0" r="r" b="b"/>
                <a:pathLst>
                  <a:path w="29" h="34">
                    <a:moveTo>
                      <a:pt x="0" y="1"/>
                    </a:moveTo>
                    <a:cubicBezTo>
                      <a:pt x="5" y="0"/>
                      <a:pt x="5" y="0"/>
                      <a:pt x="5" y="0"/>
                    </a:cubicBezTo>
                    <a:cubicBezTo>
                      <a:pt x="13" y="23"/>
                      <a:pt x="13" y="23"/>
                      <a:pt x="13" y="23"/>
                    </a:cubicBezTo>
                    <a:cubicBezTo>
                      <a:pt x="13" y="25"/>
                      <a:pt x="14" y="27"/>
                      <a:pt x="14" y="28"/>
                    </a:cubicBezTo>
                    <a:cubicBezTo>
                      <a:pt x="14" y="28"/>
                      <a:pt x="14" y="28"/>
                      <a:pt x="14" y="28"/>
                    </a:cubicBezTo>
                    <a:cubicBezTo>
                      <a:pt x="15" y="26"/>
                      <a:pt x="15" y="25"/>
                      <a:pt x="16" y="23"/>
                    </a:cubicBezTo>
                    <a:cubicBezTo>
                      <a:pt x="23" y="1"/>
                      <a:pt x="23" y="1"/>
                      <a:pt x="23" y="1"/>
                    </a:cubicBezTo>
                    <a:cubicBezTo>
                      <a:pt x="29" y="1"/>
                      <a:pt x="29" y="1"/>
                      <a:pt x="29" y="1"/>
                    </a:cubicBezTo>
                    <a:cubicBezTo>
                      <a:pt x="17" y="34"/>
                      <a:pt x="17" y="34"/>
                      <a:pt x="17" y="34"/>
                    </a:cubicBezTo>
                    <a:cubicBezTo>
                      <a:pt x="11" y="34"/>
                      <a:pt x="11" y="34"/>
                      <a:pt x="11" y="34"/>
                    </a:cubicBezTo>
                    <a:lnTo>
                      <a:pt x="0" y="1"/>
                    </a:ln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40" name="Freeform 184"/>
              <p:cNvSpPr>
                <a:spLocks noEditPoints="1"/>
              </p:cNvSpPr>
              <p:nvPr/>
            </p:nvSpPr>
            <p:spPr bwMode="auto">
              <a:xfrm>
                <a:off x="2318" y="883"/>
                <a:ext cx="28" cy="173"/>
              </a:xfrm>
              <a:custGeom>
                <a:avLst/>
                <a:gdLst/>
                <a:ahLst/>
                <a:cxnLst>
                  <a:cxn ang="0">
                    <a:pos x="4" y="0"/>
                  </a:cxn>
                  <a:cxn ang="0">
                    <a:pos x="8" y="5"/>
                  </a:cxn>
                  <a:cxn ang="0">
                    <a:pos x="4" y="9"/>
                  </a:cxn>
                  <a:cxn ang="0">
                    <a:pos x="0" y="5"/>
                  </a:cxn>
                  <a:cxn ang="0">
                    <a:pos x="4" y="0"/>
                  </a:cxn>
                  <a:cxn ang="0">
                    <a:pos x="2" y="15"/>
                  </a:cxn>
                  <a:cxn ang="0">
                    <a:pos x="7" y="14"/>
                  </a:cxn>
                  <a:cxn ang="0">
                    <a:pos x="7" y="48"/>
                  </a:cxn>
                  <a:cxn ang="0">
                    <a:pos x="2" y="48"/>
                  </a:cxn>
                  <a:cxn ang="0">
                    <a:pos x="2" y="15"/>
                  </a:cxn>
                </a:cxnLst>
                <a:rect l="0" t="0" r="r" b="b"/>
                <a:pathLst>
                  <a:path w="8" h="48">
                    <a:moveTo>
                      <a:pt x="4" y="0"/>
                    </a:moveTo>
                    <a:cubicBezTo>
                      <a:pt x="7" y="0"/>
                      <a:pt x="8" y="2"/>
                      <a:pt x="8" y="5"/>
                    </a:cubicBezTo>
                    <a:cubicBezTo>
                      <a:pt x="8" y="7"/>
                      <a:pt x="7" y="9"/>
                      <a:pt x="4" y="9"/>
                    </a:cubicBezTo>
                    <a:cubicBezTo>
                      <a:pt x="2" y="9"/>
                      <a:pt x="0" y="7"/>
                      <a:pt x="0" y="5"/>
                    </a:cubicBezTo>
                    <a:cubicBezTo>
                      <a:pt x="0" y="2"/>
                      <a:pt x="2" y="0"/>
                      <a:pt x="4" y="0"/>
                    </a:cubicBezTo>
                    <a:close/>
                    <a:moveTo>
                      <a:pt x="2" y="15"/>
                    </a:moveTo>
                    <a:cubicBezTo>
                      <a:pt x="7" y="14"/>
                      <a:pt x="7" y="14"/>
                      <a:pt x="7" y="14"/>
                    </a:cubicBezTo>
                    <a:cubicBezTo>
                      <a:pt x="7" y="48"/>
                      <a:pt x="7" y="48"/>
                      <a:pt x="7" y="48"/>
                    </a:cubicBezTo>
                    <a:cubicBezTo>
                      <a:pt x="2" y="48"/>
                      <a:pt x="2" y="48"/>
                      <a:pt x="2" y="48"/>
                    </a:cubicBezTo>
                    <a:lnTo>
                      <a:pt x="2" y="15"/>
                    </a:ln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41" name="Freeform 185"/>
              <p:cNvSpPr>
                <a:spLocks/>
              </p:cNvSpPr>
              <p:nvPr/>
            </p:nvSpPr>
            <p:spPr bwMode="auto">
              <a:xfrm>
                <a:off x="2378" y="933"/>
                <a:ext cx="68" cy="122"/>
              </a:xfrm>
              <a:custGeom>
                <a:avLst/>
                <a:gdLst/>
                <a:ahLst/>
                <a:cxnLst>
                  <a:cxn ang="0">
                    <a:pos x="0" y="1"/>
                  </a:cxn>
                  <a:cxn ang="0">
                    <a:pos x="5" y="0"/>
                  </a:cxn>
                  <a:cxn ang="0">
                    <a:pos x="6" y="5"/>
                  </a:cxn>
                  <a:cxn ang="0">
                    <a:pos x="6" y="5"/>
                  </a:cxn>
                  <a:cxn ang="0">
                    <a:pos x="16" y="0"/>
                  </a:cxn>
                  <a:cxn ang="0">
                    <a:pos x="18" y="0"/>
                  </a:cxn>
                  <a:cxn ang="0">
                    <a:pos x="15" y="6"/>
                  </a:cxn>
                  <a:cxn ang="0">
                    <a:pos x="14" y="5"/>
                  </a:cxn>
                  <a:cxn ang="0">
                    <a:pos x="8" y="8"/>
                  </a:cxn>
                  <a:cxn ang="0">
                    <a:pos x="7" y="13"/>
                  </a:cxn>
                  <a:cxn ang="0">
                    <a:pos x="7" y="34"/>
                  </a:cxn>
                  <a:cxn ang="0">
                    <a:pos x="1" y="34"/>
                  </a:cxn>
                  <a:cxn ang="0">
                    <a:pos x="1" y="9"/>
                  </a:cxn>
                  <a:cxn ang="0">
                    <a:pos x="0" y="1"/>
                  </a:cxn>
                </a:cxnLst>
                <a:rect l="0" t="0" r="r" b="b"/>
                <a:pathLst>
                  <a:path w="18" h="34">
                    <a:moveTo>
                      <a:pt x="0" y="1"/>
                    </a:moveTo>
                    <a:cubicBezTo>
                      <a:pt x="5" y="0"/>
                      <a:pt x="5" y="0"/>
                      <a:pt x="5" y="0"/>
                    </a:cubicBezTo>
                    <a:cubicBezTo>
                      <a:pt x="6" y="2"/>
                      <a:pt x="6" y="3"/>
                      <a:pt x="6" y="5"/>
                    </a:cubicBezTo>
                    <a:cubicBezTo>
                      <a:pt x="6" y="5"/>
                      <a:pt x="6" y="5"/>
                      <a:pt x="6" y="5"/>
                    </a:cubicBezTo>
                    <a:cubicBezTo>
                      <a:pt x="9" y="2"/>
                      <a:pt x="12" y="0"/>
                      <a:pt x="16" y="0"/>
                    </a:cubicBezTo>
                    <a:cubicBezTo>
                      <a:pt x="17" y="0"/>
                      <a:pt x="18" y="0"/>
                      <a:pt x="18" y="0"/>
                    </a:cubicBezTo>
                    <a:cubicBezTo>
                      <a:pt x="15" y="6"/>
                      <a:pt x="15" y="6"/>
                      <a:pt x="15" y="6"/>
                    </a:cubicBezTo>
                    <a:cubicBezTo>
                      <a:pt x="15" y="5"/>
                      <a:pt x="15" y="5"/>
                      <a:pt x="14" y="5"/>
                    </a:cubicBezTo>
                    <a:cubicBezTo>
                      <a:pt x="12" y="5"/>
                      <a:pt x="10" y="6"/>
                      <a:pt x="8" y="8"/>
                    </a:cubicBezTo>
                    <a:cubicBezTo>
                      <a:pt x="7" y="9"/>
                      <a:pt x="7" y="10"/>
                      <a:pt x="7" y="13"/>
                    </a:cubicBezTo>
                    <a:cubicBezTo>
                      <a:pt x="7" y="34"/>
                      <a:pt x="7" y="34"/>
                      <a:pt x="7" y="34"/>
                    </a:cubicBezTo>
                    <a:cubicBezTo>
                      <a:pt x="1" y="34"/>
                      <a:pt x="1" y="34"/>
                      <a:pt x="1" y="34"/>
                    </a:cubicBezTo>
                    <a:cubicBezTo>
                      <a:pt x="1" y="9"/>
                      <a:pt x="1" y="9"/>
                      <a:pt x="1" y="9"/>
                    </a:cubicBezTo>
                    <a:cubicBezTo>
                      <a:pt x="1" y="5"/>
                      <a:pt x="1" y="3"/>
                      <a:pt x="0" y="1"/>
                    </a:cubicBez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42" name="Freeform 186"/>
              <p:cNvSpPr>
                <a:spLocks/>
              </p:cNvSpPr>
              <p:nvPr/>
            </p:nvSpPr>
            <p:spPr bwMode="auto">
              <a:xfrm>
                <a:off x="2449" y="901"/>
                <a:ext cx="66" cy="158"/>
              </a:xfrm>
              <a:custGeom>
                <a:avLst/>
                <a:gdLst/>
                <a:ahLst/>
                <a:cxnLst>
                  <a:cxn ang="0">
                    <a:pos x="18" y="10"/>
                  </a:cxn>
                  <a:cxn ang="0">
                    <a:pos x="16" y="14"/>
                  </a:cxn>
                  <a:cxn ang="0">
                    <a:pos x="9" y="14"/>
                  </a:cxn>
                  <a:cxn ang="0">
                    <a:pos x="9" y="35"/>
                  </a:cxn>
                  <a:cxn ang="0">
                    <a:pos x="13" y="40"/>
                  </a:cxn>
                  <a:cxn ang="0">
                    <a:pos x="17" y="39"/>
                  </a:cxn>
                  <a:cxn ang="0">
                    <a:pos x="17" y="42"/>
                  </a:cxn>
                  <a:cxn ang="0">
                    <a:pos x="11" y="44"/>
                  </a:cxn>
                  <a:cxn ang="0">
                    <a:pos x="7" y="43"/>
                  </a:cxn>
                  <a:cxn ang="0">
                    <a:pos x="4" y="36"/>
                  </a:cxn>
                  <a:cxn ang="0">
                    <a:pos x="4" y="14"/>
                  </a:cxn>
                  <a:cxn ang="0">
                    <a:pos x="0" y="14"/>
                  </a:cxn>
                  <a:cxn ang="0">
                    <a:pos x="0" y="10"/>
                  </a:cxn>
                  <a:cxn ang="0">
                    <a:pos x="4" y="10"/>
                  </a:cxn>
                  <a:cxn ang="0">
                    <a:pos x="4" y="9"/>
                  </a:cxn>
                  <a:cxn ang="0">
                    <a:pos x="4" y="2"/>
                  </a:cxn>
                  <a:cxn ang="0">
                    <a:pos x="4" y="2"/>
                  </a:cxn>
                  <a:cxn ang="0">
                    <a:pos x="10" y="0"/>
                  </a:cxn>
                  <a:cxn ang="0">
                    <a:pos x="9" y="10"/>
                  </a:cxn>
                  <a:cxn ang="0">
                    <a:pos x="18" y="10"/>
                  </a:cxn>
                </a:cxnLst>
                <a:rect l="0" t="0" r="r" b="b"/>
                <a:pathLst>
                  <a:path w="18" h="44">
                    <a:moveTo>
                      <a:pt x="18" y="10"/>
                    </a:moveTo>
                    <a:cubicBezTo>
                      <a:pt x="16" y="14"/>
                      <a:pt x="16" y="14"/>
                      <a:pt x="16" y="14"/>
                    </a:cubicBezTo>
                    <a:cubicBezTo>
                      <a:pt x="9" y="14"/>
                      <a:pt x="9" y="14"/>
                      <a:pt x="9" y="14"/>
                    </a:cubicBezTo>
                    <a:cubicBezTo>
                      <a:pt x="9" y="35"/>
                      <a:pt x="9" y="35"/>
                      <a:pt x="9" y="35"/>
                    </a:cubicBezTo>
                    <a:cubicBezTo>
                      <a:pt x="9" y="38"/>
                      <a:pt x="10" y="40"/>
                      <a:pt x="13" y="40"/>
                    </a:cubicBezTo>
                    <a:cubicBezTo>
                      <a:pt x="15" y="40"/>
                      <a:pt x="16" y="40"/>
                      <a:pt x="17" y="39"/>
                    </a:cubicBezTo>
                    <a:cubicBezTo>
                      <a:pt x="17" y="42"/>
                      <a:pt x="17" y="42"/>
                      <a:pt x="17" y="42"/>
                    </a:cubicBezTo>
                    <a:cubicBezTo>
                      <a:pt x="16" y="43"/>
                      <a:pt x="14" y="44"/>
                      <a:pt x="11" y="44"/>
                    </a:cubicBezTo>
                    <a:cubicBezTo>
                      <a:pt x="10" y="44"/>
                      <a:pt x="8" y="43"/>
                      <a:pt x="7" y="43"/>
                    </a:cubicBezTo>
                    <a:cubicBezTo>
                      <a:pt x="5" y="42"/>
                      <a:pt x="4" y="40"/>
                      <a:pt x="4" y="36"/>
                    </a:cubicBezTo>
                    <a:cubicBezTo>
                      <a:pt x="4" y="14"/>
                      <a:pt x="4" y="14"/>
                      <a:pt x="4" y="14"/>
                    </a:cubicBezTo>
                    <a:cubicBezTo>
                      <a:pt x="0" y="14"/>
                      <a:pt x="0" y="14"/>
                      <a:pt x="0" y="14"/>
                    </a:cubicBezTo>
                    <a:cubicBezTo>
                      <a:pt x="0" y="10"/>
                      <a:pt x="0" y="10"/>
                      <a:pt x="0" y="10"/>
                    </a:cubicBezTo>
                    <a:cubicBezTo>
                      <a:pt x="4" y="10"/>
                      <a:pt x="4" y="10"/>
                      <a:pt x="4" y="10"/>
                    </a:cubicBezTo>
                    <a:cubicBezTo>
                      <a:pt x="4" y="9"/>
                      <a:pt x="4" y="9"/>
                      <a:pt x="4" y="9"/>
                    </a:cubicBezTo>
                    <a:cubicBezTo>
                      <a:pt x="4" y="8"/>
                      <a:pt x="4" y="6"/>
                      <a:pt x="4" y="2"/>
                    </a:cubicBezTo>
                    <a:cubicBezTo>
                      <a:pt x="4" y="2"/>
                      <a:pt x="4" y="2"/>
                      <a:pt x="4" y="2"/>
                    </a:cubicBezTo>
                    <a:cubicBezTo>
                      <a:pt x="10" y="0"/>
                      <a:pt x="10" y="0"/>
                      <a:pt x="10" y="0"/>
                    </a:cubicBezTo>
                    <a:cubicBezTo>
                      <a:pt x="10" y="0"/>
                      <a:pt x="9" y="5"/>
                      <a:pt x="9" y="10"/>
                    </a:cubicBezTo>
                    <a:lnTo>
                      <a:pt x="18" y="10"/>
                    </a:ln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43" name="Freeform 187"/>
              <p:cNvSpPr>
                <a:spLocks/>
              </p:cNvSpPr>
              <p:nvPr/>
            </p:nvSpPr>
            <p:spPr bwMode="auto">
              <a:xfrm>
                <a:off x="2539" y="933"/>
                <a:ext cx="98" cy="126"/>
              </a:xfrm>
              <a:custGeom>
                <a:avLst/>
                <a:gdLst/>
                <a:ahLst/>
                <a:cxnLst>
                  <a:cxn ang="0">
                    <a:pos x="0" y="1"/>
                  </a:cxn>
                  <a:cxn ang="0">
                    <a:pos x="5" y="0"/>
                  </a:cxn>
                  <a:cxn ang="0">
                    <a:pos x="5" y="24"/>
                  </a:cxn>
                  <a:cxn ang="0">
                    <a:pos x="7" y="29"/>
                  </a:cxn>
                  <a:cxn ang="0">
                    <a:pos x="11" y="30"/>
                  </a:cxn>
                  <a:cxn ang="0">
                    <a:pos x="19" y="24"/>
                  </a:cxn>
                  <a:cxn ang="0">
                    <a:pos x="19" y="1"/>
                  </a:cxn>
                  <a:cxn ang="0">
                    <a:pos x="24" y="0"/>
                  </a:cxn>
                  <a:cxn ang="0">
                    <a:pos x="24" y="24"/>
                  </a:cxn>
                  <a:cxn ang="0">
                    <a:pos x="25" y="30"/>
                  </a:cxn>
                  <a:cxn ang="0">
                    <a:pos x="27" y="32"/>
                  </a:cxn>
                  <a:cxn ang="0">
                    <a:pos x="23" y="35"/>
                  </a:cxn>
                  <a:cxn ang="0">
                    <a:pos x="20" y="30"/>
                  </a:cxn>
                  <a:cxn ang="0">
                    <a:pos x="9" y="35"/>
                  </a:cxn>
                  <a:cxn ang="0">
                    <a:pos x="1" y="30"/>
                  </a:cxn>
                  <a:cxn ang="0">
                    <a:pos x="0" y="25"/>
                  </a:cxn>
                  <a:cxn ang="0">
                    <a:pos x="0" y="1"/>
                  </a:cxn>
                </a:cxnLst>
                <a:rect l="0" t="0" r="r" b="b"/>
                <a:pathLst>
                  <a:path w="27" h="35">
                    <a:moveTo>
                      <a:pt x="0" y="1"/>
                    </a:moveTo>
                    <a:cubicBezTo>
                      <a:pt x="5" y="0"/>
                      <a:pt x="5" y="0"/>
                      <a:pt x="5" y="0"/>
                    </a:cubicBezTo>
                    <a:cubicBezTo>
                      <a:pt x="5" y="24"/>
                      <a:pt x="5" y="24"/>
                      <a:pt x="5" y="24"/>
                    </a:cubicBezTo>
                    <a:cubicBezTo>
                      <a:pt x="5" y="27"/>
                      <a:pt x="5" y="28"/>
                      <a:pt x="7" y="29"/>
                    </a:cubicBezTo>
                    <a:cubicBezTo>
                      <a:pt x="8" y="30"/>
                      <a:pt x="9" y="30"/>
                      <a:pt x="11" y="30"/>
                    </a:cubicBezTo>
                    <a:cubicBezTo>
                      <a:pt x="14" y="30"/>
                      <a:pt x="18" y="28"/>
                      <a:pt x="19" y="24"/>
                    </a:cubicBezTo>
                    <a:cubicBezTo>
                      <a:pt x="19" y="1"/>
                      <a:pt x="19" y="1"/>
                      <a:pt x="19" y="1"/>
                    </a:cubicBezTo>
                    <a:cubicBezTo>
                      <a:pt x="24" y="0"/>
                      <a:pt x="24" y="0"/>
                      <a:pt x="24" y="0"/>
                    </a:cubicBezTo>
                    <a:cubicBezTo>
                      <a:pt x="24" y="24"/>
                      <a:pt x="24" y="24"/>
                      <a:pt x="24" y="24"/>
                    </a:cubicBezTo>
                    <a:cubicBezTo>
                      <a:pt x="24" y="27"/>
                      <a:pt x="25" y="28"/>
                      <a:pt x="25" y="30"/>
                    </a:cubicBezTo>
                    <a:cubicBezTo>
                      <a:pt x="26" y="30"/>
                      <a:pt x="26" y="31"/>
                      <a:pt x="27" y="32"/>
                    </a:cubicBezTo>
                    <a:cubicBezTo>
                      <a:pt x="23" y="35"/>
                      <a:pt x="23" y="35"/>
                      <a:pt x="23" y="35"/>
                    </a:cubicBezTo>
                    <a:cubicBezTo>
                      <a:pt x="21" y="33"/>
                      <a:pt x="20" y="32"/>
                      <a:pt x="20" y="30"/>
                    </a:cubicBezTo>
                    <a:cubicBezTo>
                      <a:pt x="17" y="33"/>
                      <a:pt x="14" y="35"/>
                      <a:pt x="9" y="35"/>
                    </a:cubicBezTo>
                    <a:cubicBezTo>
                      <a:pt x="5" y="35"/>
                      <a:pt x="2" y="33"/>
                      <a:pt x="1" y="30"/>
                    </a:cubicBezTo>
                    <a:cubicBezTo>
                      <a:pt x="0" y="29"/>
                      <a:pt x="0" y="27"/>
                      <a:pt x="0" y="25"/>
                    </a:cubicBezTo>
                    <a:lnTo>
                      <a:pt x="0" y="1"/>
                    </a:ln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44" name="Freeform 188"/>
              <p:cNvSpPr>
                <a:spLocks noEditPoints="1"/>
              </p:cNvSpPr>
              <p:nvPr/>
            </p:nvSpPr>
            <p:spPr bwMode="auto">
              <a:xfrm>
                <a:off x="2656" y="933"/>
                <a:ext cx="101" cy="126"/>
              </a:xfrm>
              <a:custGeom>
                <a:avLst/>
                <a:gdLst/>
                <a:ahLst/>
                <a:cxnLst>
                  <a:cxn ang="0">
                    <a:pos x="2" y="4"/>
                  </a:cxn>
                  <a:cxn ang="0">
                    <a:pos x="15" y="0"/>
                  </a:cxn>
                  <a:cxn ang="0">
                    <a:pos x="25" y="5"/>
                  </a:cxn>
                  <a:cxn ang="0">
                    <a:pos x="25" y="11"/>
                  </a:cxn>
                  <a:cxn ang="0">
                    <a:pos x="25" y="12"/>
                  </a:cxn>
                  <a:cxn ang="0">
                    <a:pos x="25" y="23"/>
                  </a:cxn>
                  <a:cxn ang="0">
                    <a:pos x="25" y="25"/>
                  </a:cxn>
                  <a:cxn ang="0">
                    <a:pos x="28" y="31"/>
                  </a:cxn>
                  <a:cxn ang="0">
                    <a:pos x="25" y="35"/>
                  </a:cxn>
                  <a:cxn ang="0">
                    <a:pos x="21" y="30"/>
                  </a:cxn>
                  <a:cxn ang="0">
                    <a:pos x="11" y="35"/>
                  </a:cxn>
                  <a:cxn ang="0">
                    <a:pos x="3" y="32"/>
                  </a:cxn>
                  <a:cxn ang="0">
                    <a:pos x="0" y="25"/>
                  </a:cxn>
                  <a:cxn ang="0">
                    <a:pos x="18" y="13"/>
                  </a:cxn>
                  <a:cxn ang="0">
                    <a:pos x="20" y="13"/>
                  </a:cxn>
                  <a:cxn ang="0">
                    <a:pos x="20" y="11"/>
                  </a:cxn>
                  <a:cxn ang="0">
                    <a:pos x="19" y="6"/>
                  </a:cxn>
                  <a:cxn ang="0">
                    <a:pos x="15" y="4"/>
                  </a:cxn>
                  <a:cxn ang="0">
                    <a:pos x="8" y="6"/>
                  </a:cxn>
                  <a:cxn ang="0">
                    <a:pos x="4" y="8"/>
                  </a:cxn>
                  <a:cxn ang="0">
                    <a:pos x="2" y="4"/>
                  </a:cxn>
                  <a:cxn ang="0">
                    <a:pos x="20" y="17"/>
                  </a:cxn>
                  <a:cxn ang="0">
                    <a:pos x="18" y="17"/>
                  </a:cxn>
                  <a:cxn ang="0">
                    <a:pos x="8" y="19"/>
                  </a:cxn>
                  <a:cxn ang="0">
                    <a:pos x="6" y="25"/>
                  </a:cxn>
                  <a:cxn ang="0">
                    <a:pos x="12" y="31"/>
                  </a:cxn>
                  <a:cxn ang="0">
                    <a:pos x="20" y="26"/>
                  </a:cxn>
                  <a:cxn ang="0">
                    <a:pos x="20" y="17"/>
                  </a:cxn>
                </a:cxnLst>
                <a:rect l="0" t="0" r="r" b="b"/>
                <a:pathLst>
                  <a:path w="28" h="35">
                    <a:moveTo>
                      <a:pt x="2" y="4"/>
                    </a:moveTo>
                    <a:cubicBezTo>
                      <a:pt x="6" y="1"/>
                      <a:pt x="11" y="0"/>
                      <a:pt x="15" y="0"/>
                    </a:cubicBezTo>
                    <a:cubicBezTo>
                      <a:pt x="20" y="0"/>
                      <a:pt x="23" y="2"/>
                      <a:pt x="25" y="5"/>
                    </a:cubicBezTo>
                    <a:cubicBezTo>
                      <a:pt x="25" y="6"/>
                      <a:pt x="25" y="8"/>
                      <a:pt x="25" y="11"/>
                    </a:cubicBezTo>
                    <a:cubicBezTo>
                      <a:pt x="25" y="11"/>
                      <a:pt x="25" y="12"/>
                      <a:pt x="25" y="12"/>
                    </a:cubicBezTo>
                    <a:cubicBezTo>
                      <a:pt x="25" y="23"/>
                      <a:pt x="25" y="23"/>
                      <a:pt x="25" y="23"/>
                    </a:cubicBezTo>
                    <a:cubicBezTo>
                      <a:pt x="25" y="24"/>
                      <a:pt x="25" y="24"/>
                      <a:pt x="25" y="25"/>
                    </a:cubicBezTo>
                    <a:cubicBezTo>
                      <a:pt x="25" y="29"/>
                      <a:pt x="26" y="30"/>
                      <a:pt x="28" y="31"/>
                    </a:cubicBezTo>
                    <a:cubicBezTo>
                      <a:pt x="25" y="35"/>
                      <a:pt x="25" y="35"/>
                      <a:pt x="25" y="35"/>
                    </a:cubicBezTo>
                    <a:cubicBezTo>
                      <a:pt x="23" y="34"/>
                      <a:pt x="21" y="32"/>
                      <a:pt x="21" y="30"/>
                    </a:cubicBezTo>
                    <a:cubicBezTo>
                      <a:pt x="17" y="33"/>
                      <a:pt x="15" y="35"/>
                      <a:pt x="11" y="35"/>
                    </a:cubicBezTo>
                    <a:cubicBezTo>
                      <a:pt x="7" y="35"/>
                      <a:pt x="5" y="33"/>
                      <a:pt x="3" y="32"/>
                    </a:cubicBezTo>
                    <a:cubicBezTo>
                      <a:pt x="1" y="30"/>
                      <a:pt x="0" y="27"/>
                      <a:pt x="0" y="25"/>
                    </a:cubicBezTo>
                    <a:cubicBezTo>
                      <a:pt x="0" y="18"/>
                      <a:pt x="7" y="13"/>
                      <a:pt x="18" y="13"/>
                    </a:cubicBezTo>
                    <a:cubicBezTo>
                      <a:pt x="19" y="13"/>
                      <a:pt x="19" y="13"/>
                      <a:pt x="20" y="13"/>
                    </a:cubicBezTo>
                    <a:cubicBezTo>
                      <a:pt x="20" y="11"/>
                      <a:pt x="20" y="11"/>
                      <a:pt x="20" y="11"/>
                    </a:cubicBezTo>
                    <a:cubicBezTo>
                      <a:pt x="20" y="8"/>
                      <a:pt x="20" y="7"/>
                      <a:pt x="19" y="6"/>
                    </a:cubicBezTo>
                    <a:cubicBezTo>
                      <a:pt x="18" y="5"/>
                      <a:pt x="17" y="4"/>
                      <a:pt x="15" y="4"/>
                    </a:cubicBezTo>
                    <a:cubicBezTo>
                      <a:pt x="13" y="4"/>
                      <a:pt x="11" y="4"/>
                      <a:pt x="8" y="6"/>
                    </a:cubicBezTo>
                    <a:cubicBezTo>
                      <a:pt x="6" y="6"/>
                      <a:pt x="6" y="7"/>
                      <a:pt x="4" y="8"/>
                    </a:cubicBezTo>
                    <a:lnTo>
                      <a:pt x="2" y="4"/>
                    </a:lnTo>
                    <a:close/>
                    <a:moveTo>
                      <a:pt x="20" y="17"/>
                    </a:moveTo>
                    <a:cubicBezTo>
                      <a:pt x="19" y="17"/>
                      <a:pt x="18" y="17"/>
                      <a:pt x="18" y="17"/>
                    </a:cubicBezTo>
                    <a:cubicBezTo>
                      <a:pt x="12" y="17"/>
                      <a:pt x="10" y="18"/>
                      <a:pt x="8" y="19"/>
                    </a:cubicBezTo>
                    <a:cubicBezTo>
                      <a:pt x="7" y="21"/>
                      <a:pt x="6" y="22"/>
                      <a:pt x="6" y="25"/>
                    </a:cubicBezTo>
                    <a:cubicBezTo>
                      <a:pt x="6" y="29"/>
                      <a:pt x="8" y="31"/>
                      <a:pt x="12" y="31"/>
                    </a:cubicBezTo>
                    <a:cubicBezTo>
                      <a:pt x="15" y="31"/>
                      <a:pt x="18" y="29"/>
                      <a:pt x="20" y="26"/>
                    </a:cubicBezTo>
                    <a:lnTo>
                      <a:pt x="20" y="17"/>
                    </a:ln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45" name="Freeform 189"/>
              <p:cNvSpPr>
                <a:spLocks/>
              </p:cNvSpPr>
              <p:nvPr/>
            </p:nvSpPr>
            <p:spPr bwMode="auto">
              <a:xfrm>
                <a:off x="2784" y="883"/>
                <a:ext cx="36" cy="173"/>
              </a:xfrm>
              <a:custGeom>
                <a:avLst/>
                <a:gdLst/>
                <a:ahLst/>
                <a:cxnLst>
                  <a:cxn ang="0">
                    <a:pos x="0" y="1"/>
                  </a:cxn>
                  <a:cxn ang="0">
                    <a:pos x="6" y="0"/>
                  </a:cxn>
                  <a:cxn ang="0">
                    <a:pos x="7" y="10"/>
                  </a:cxn>
                  <a:cxn ang="0">
                    <a:pos x="7" y="41"/>
                  </a:cxn>
                  <a:cxn ang="0">
                    <a:pos x="8" y="44"/>
                  </a:cxn>
                  <a:cxn ang="0">
                    <a:pos x="9" y="44"/>
                  </a:cxn>
                  <a:cxn ang="0">
                    <a:pos x="10" y="48"/>
                  </a:cxn>
                  <a:cxn ang="0">
                    <a:pos x="7" y="48"/>
                  </a:cxn>
                  <a:cxn ang="0">
                    <a:pos x="3" y="47"/>
                  </a:cxn>
                  <a:cxn ang="0">
                    <a:pos x="1" y="42"/>
                  </a:cxn>
                  <a:cxn ang="0">
                    <a:pos x="1" y="10"/>
                  </a:cxn>
                  <a:cxn ang="0">
                    <a:pos x="0" y="1"/>
                  </a:cxn>
                </a:cxnLst>
                <a:rect l="0" t="0" r="r" b="b"/>
                <a:pathLst>
                  <a:path w="10" h="48">
                    <a:moveTo>
                      <a:pt x="0" y="1"/>
                    </a:moveTo>
                    <a:cubicBezTo>
                      <a:pt x="6" y="0"/>
                      <a:pt x="6" y="0"/>
                      <a:pt x="6" y="0"/>
                    </a:cubicBezTo>
                    <a:cubicBezTo>
                      <a:pt x="7" y="2"/>
                      <a:pt x="7" y="6"/>
                      <a:pt x="7" y="10"/>
                    </a:cubicBezTo>
                    <a:cubicBezTo>
                      <a:pt x="7" y="41"/>
                      <a:pt x="7" y="41"/>
                      <a:pt x="7" y="41"/>
                    </a:cubicBezTo>
                    <a:cubicBezTo>
                      <a:pt x="7" y="44"/>
                      <a:pt x="7" y="44"/>
                      <a:pt x="8" y="44"/>
                    </a:cubicBezTo>
                    <a:cubicBezTo>
                      <a:pt x="9" y="44"/>
                      <a:pt x="9" y="44"/>
                      <a:pt x="9" y="44"/>
                    </a:cubicBezTo>
                    <a:cubicBezTo>
                      <a:pt x="10" y="48"/>
                      <a:pt x="10" y="48"/>
                      <a:pt x="10" y="48"/>
                    </a:cubicBezTo>
                    <a:cubicBezTo>
                      <a:pt x="9" y="48"/>
                      <a:pt x="8" y="48"/>
                      <a:pt x="7" y="48"/>
                    </a:cubicBezTo>
                    <a:cubicBezTo>
                      <a:pt x="5" y="48"/>
                      <a:pt x="4" y="48"/>
                      <a:pt x="3" y="47"/>
                    </a:cubicBezTo>
                    <a:cubicBezTo>
                      <a:pt x="2" y="46"/>
                      <a:pt x="1" y="45"/>
                      <a:pt x="1" y="42"/>
                    </a:cubicBezTo>
                    <a:cubicBezTo>
                      <a:pt x="1" y="10"/>
                      <a:pt x="1" y="10"/>
                      <a:pt x="1" y="10"/>
                    </a:cubicBezTo>
                    <a:cubicBezTo>
                      <a:pt x="1" y="5"/>
                      <a:pt x="1" y="3"/>
                      <a:pt x="0" y="1"/>
                    </a:cubicBez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46" name="Freeform 190"/>
              <p:cNvSpPr>
                <a:spLocks/>
              </p:cNvSpPr>
              <p:nvPr/>
            </p:nvSpPr>
            <p:spPr bwMode="auto">
              <a:xfrm>
                <a:off x="2932" y="883"/>
                <a:ext cx="38" cy="173"/>
              </a:xfrm>
              <a:custGeom>
                <a:avLst/>
                <a:gdLst/>
                <a:ahLst/>
                <a:cxnLst>
                  <a:cxn ang="0">
                    <a:pos x="0" y="1"/>
                  </a:cxn>
                  <a:cxn ang="0">
                    <a:pos x="5" y="0"/>
                  </a:cxn>
                  <a:cxn ang="0">
                    <a:pos x="6" y="10"/>
                  </a:cxn>
                  <a:cxn ang="0">
                    <a:pos x="6" y="41"/>
                  </a:cxn>
                  <a:cxn ang="0">
                    <a:pos x="8" y="44"/>
                  </a:cxn>
                  <a:cxn ang="0">
                    <a:pos x="9" y="44"/>
                  </a:cxn>
                  <a:cxn ang="0">
                    <a:pos x="10" y="48"/>
                  </a:cxn>
                  <a:cxn ang="0">
                    <a:pos x="6" y="48"/>
                  </a:cxn>
                  <a:cxn ang="0">
                    <a:pos x="2" y="47"/>
                  </a:cxn>
                  <a:cxn ang="0">
                    <a:pos x="1" y="42"/>
                  </a:cxn>
                  <a:cxn ang="0">
                    <a:pos x="1" y="10"/>
                  </a:cxn>
                  <a:cxn ang="0">
                    <a:pos x="0" y="1"/>
                  </a:cxn>
                </a:cxnLst>
                <a:rect l="0" t="0" r="r" b="b"/>
                <a:pathLst>
                  <a:path w="10" h="48">
                    <a:moveTo>
                      <a:pt x="0" y="1"/>
                    </a:moveTo>
                    <a:cubicBezTo>
                      <a:pt x="5" y="0"/>
                      <a:pt x="5" y="0"/>
                      <a:pt x="5" y="0"/>
                    </a:cubicBezTo>
                    <a:cubicBezTo>
                      <a:pt x="6" y="2"/>
                      <a:pt x="6" y="6"/>
                      <a:pt x="6" y="10"/>
                    </a:cubicBezTo>
                    <a:cubicBezTo>
                      <a:pt x="6" y="41"/>
                      <a:pt x="6" y="41"/>
                      <a:pt x="6" y="41"/>
                    </a:cubicBezTo>
                    <a:cubicBezTo>
                      <a:pt x="6" y="44"/>
                      <a:pt x="7" y="44"/>
                      <a:pt x="8" y="44"/>
                    </a:cubicBezTo>
                    <a:cubicBezTo>
                      <a:pt x="8" y="44"/>
                      <a:pt x="9" y="44"/>
                      <a:pt x="9" y="44"/>
                    </a:cubicBezTo>
                    <a:cubicBezTo>
                      <a:pt x="10" y="48"/>
                      <a:pt x="10" y="48"/>
                      <a:pt x="10" y="48"/>
                    </a:cubicBezTo>
                    <a:cubicBezTo>
                      <a:pt x="8" y="48"/>
                      <a:pt x="8" y="48"/>
                      <a:pt x="6" y="48"/>
                    </a:cubicBezTo>
                    <a:cubicBezTo>
                      <a:pt x="5" y="48"/>
                      <a:pt x="3" y="48"/>
                      <a:pt x="2" y="47"/>
                    </a:cubicBezTo>
                    <a:cubicBezTo>
                      <a:pt x="1" y="46"/>
                      <a:pt x="1" y="45"/>
                      <a:pt x="1" y="42"/>
                    </a:cubicBezTo>
                    <a:cubicBezTo>
                      <a:pt x="1" y="10"/>
                      <a:pt x="1" y="10"/>
                      <a:pt x="1" y="10"/>
                    </a:cubicBezTo>
                    <a:cubicBezTo>
                      <a:pt x="1" y="5"/>
                      <a:pt x="1" y="3"/>
                      <a:pt x="0" y="1"/>
                    </a:cubicBez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47" name="Freeform 191"/>
              <p:cNvSpPr>
                <a:spLocks noEditPoints="1"/>
              </p:cNvSpPr>
              <p:nvPr/>
            </p:nvSpPr>
            <p:spPr bwMode="auto">
              <a:xfrm>
                <a:off x="2987" y="933"/>
                <a:ext cx="100" cy="126"/>
              </a:xfrm>
              <a:custGeom>
                <a:avLst/>
                <a:gdLst/>
                <a:ahLst/>
                <a:cxnLst>
                  <a:cxn ang="0">
                    <a:pos x="1" y="4"/>
                  </a:cxn>
                  <a:cxn ang="0">
                    <a:pos x="15" y="0"/>
                  </a:cxn>
                  <a:cxn ang="0">
                    <a:pos x="24" y="5"/>
                  </a:cxn>
                  <a:cxn ang="0">
                    <a:pos x="24" y="11"/>
                  </a:cxn>
                  <a:cxn ang="0">
                    <a:pos x="24" y="12"/>
                  </a:cxn>
                  <a:cxn ang="0">
                    <a:pos x="24" y="23"/>
                  </a:cxn>
                  <a:cxn ang="0">
                    <a:pos x="24" y="25"/>
                  </a:cxn>
                  <a:cxn ang="0">
                    <a:pos x="27" y="31"/>
                  </a:cxn>
                  <a:cxn ang="0">
                    <a:pos x="24" y="35"/>
                  </a:cxn>
                  <a:cxn ang="0">
                    <a:pos x="20" y="30"/>
                  </a:cxn>
                  <a:cxn ang="0">
                    <a:pos x="10" y="35"/>
                  </a:cxn>
                  <a:cxn ang="0">
                    <a:pos x="2" y="32"/>
                  </a:cxn>
                  <a:cxn ang="0">
                    <a:pos x="0" y="25"/>
                  </a:cxn>
                  <a:cxn ang="0">
                    <a:pos x="17" y="13"/>
                  </a:cxn>
                  <a:cxn ang="0">
                    <a:pos x="19" y="13"/>
                  </a:cxn>
                  <a:cxn ang="0">
                    <a:pos x="19" y="11"/>
                  </a:cxn>
                  <a:cxn ang="0">
                    <a:pos x="18" y="6"/>
                  </a:cxn>
                  <a:cxn ang="0">
                    <a:pos x="14" y="4"/>
                  </a:cxn>
                  <a:cxn ang="0">
                    <a:pos x="8" y="6"/>
                  </a:cxn>
                  <a:cxn ang="0">
                    <a:pos x="3" y="8"/>
                  </a:cxn>
                  <a:cxn ang="0">
                    <a:pos x="1" y="4"/>
                  </a:cxn>
                  <a:cxn ang="0">
                    <a:pos x="19" y="17"/>
                  </a:cxn>
                  <a:cxn ang="0">
                    <a:pos x="17" y="17"/>
                  </a:cxn>
                  <a:cxn ang="0">
                    <a:pos x="7" y="19"/>
                  </a:cxn>
                  <a:cxn ang="0">
                    <a:pos x="5" y="25"/>
                  </a:cxn>
                  <a:cxn ang="0">
                    <a:pos x="11" y="31"/>
                  </a:cxn>
                  <a:cxn ang="0">
                    <a:pos x="19" y="26"/>
                  </a:cxn>
                  <a:cxn ang="0">
                    <a:pos x="19" y="17"/>
                  </a:cxn>
                </a:cxnLst>
                <a:rect l="0" t="0" r="r" b="b"/>
                <a:pathLst>
                  <a:path w="27" h="35">
                    <a:moveTo>
                      <a:pt x="1" y="4"/>
                    </a:moveTo>
                    <a:cubicBezTo>
                      <a:pt x="5" y="1"/>
                      <a:pt x="10" y="0"/>
                      <a:pt x="15" y="0"/>
                    </a:cubicBezTo>
                    <a:cubicBezTo>
                      <a:pt x="19" y="0"/>
                      <a:pt x="22" y="2"/>
                      <a:pt x="24" y="5"/>
                    </a:cubicBezTo>
                    <a:cubicBezTo>
                      <a:pt x="24" y="6"/>
                      <a:pt x="24" y="8"/>
                      <a:pt x="24" y="11"/>
                    </a:cubicBezTo>
                    <a:cubicBezTo>
                      <a:pt x="24" y="11"/>
                      <a:pt x="24" y="12"/>
                      <a:pt x="24" y="12"/>
                    </a:cubicBezTo>
                    <a:cubicBezTo>
                      <a:pt x="24" y="23"/>
                      <a:pt x="24" y="23"/>
                      <a:pt x="24" y="23"/>
                    </a:cubicBezTo>
                    <a:cubicBezTo>
                      <a:pt x="24" y="24"/>
                      <a:pt x="24" y="24"/>
                      <a:pt x="24" y="25"/>
                    </a:cubicBezTo>
                    <a:cubicBezTo>
                      <a:pt x="24" y="29"/>
                      <a:pt x="25" y="30"/>
                      <a:pt x="27" y="31"/>
                    </a:cubicBezTo>
                    <a:cubicBezTo>
                      <a:pt x="24" y="35"/>
                      <a:pt x="24" y="35"/>
                      <a:pt x="24" y="35"/>
                    </a:cubicBezTo>
                    <a:cubicBezTo>
                      <a:pt x="22" y="34"/>
                      <a:pt x="20" y="32"/>
                      <a:pt x="20" y="30"/>
                    </a:cubicBezTo>
                    <a:cubicBezTo>
                      <a:pt x="17" y="33"/>
                      <a:pt x="14" y="35"/>
                      <a:pt x="10" y="35"/>
                    </a:cubicBezTo>
                    <a:cubicBezTo>
                      <a:pt x="6" y="35"/>
                      <a:pt x="4" y="33"/>
                      <a:pt x="2" y="32"/>
                    </a:cubicBezTo>
                    <a:cubicBezTo>
                      <a:pt x="0" y="30"/>
                      <a:pt x="0" y="27"/>
                      <a:pt x="0" y="25"/>
                    </a:cubicBezTo>
                    <a:cubicBezTo>
                      <a:pt x="0" y="18"/>
                      <a:pt x="6" y="13"/>
                      <a:pt x="17" y="13"/>
                    </a:cubicBezTo>
                    <a:cubicBezTo>
                      <a:pt x="18" y="13"/>
                      <a:pt x="18" y="13"/>
                      <a:pt x="19" y="13"/>
                    </a:cubicBezTo>
                    <a:cubicBezTo>
                      <a:pt x="19" y="11"/>
                      <a:pt x="19" y="11"/>
                      <a:pt x="19" y="11"/>
                    </a:cubicBezTo>
                    <a:cubicBezTo>
                      <a:pt x="19" y="8"/>
                      <a:pt x="19" y="7"/>
                      <a:pt x="18" y="6"/>
                    </a:cubicBezTo>
                    <a:cubicBezTo>
                      <a:pt x="17" y="5"/>
                      <a:pt x="16" y="4"/>
                      <a:pt x="14" y="4"/>
                    </a:cubicBezTo>
                    <a:cubicBezTo>
                      <a:pt x="12" y="4"/>
                      <a:pt x="10" y="4"/>
                      <a:pt x="8" y="6"/>
                    </a:cubicBezTo>
                    <a:cubicBezTo>
                      <a:pt x="6" y="6"/>
                      <a:pt x="5" y="7"/>
                      <a:pt x="3" y="8"/>
                    </a:cubicBezTo>
                    <a:lnTo>
                      <a:pt x="1" y="4"/>
                    </a:lnTo>
                    <a:close/>
                    <a:moveTo>
                      <a:pt x="19" y="17"/>
                    </a:moveTo>
                    <a:cubicBezTo>
                      <a:pt x="18" y="17"/>
                      <a:pt x="18" y="17"/>
                      <a:pt x="17" y="17"/>
                    </a:cubicBezTo>
                    <a:cubicBezTo>
                      <a:pt x="12" y="17"/>
                      <a:pt x="9" y="18"/>
                      <a:pt x="7" y="19"/>
                    </a:cubicBezTo>
                    <a:cubicBezTo>
                      <a:pt x="6" y="21"/>
                      <a:pt x="5" y="22"/>
                      <a:pt x="5" y="25"/>
                    </a:cubicBezTo>
                    <a:cubicBezTo>
                      <a:pt x="5" y="29"/>
                      <a:pt x="7" y="31"/>
                      <a:pt x="11" y="31"/>
                    </a:cubicBezTo>
                    <a:cubicBezTo>
                      <a:pt x="14" y="31"/>
                      <a:pt x="18" y="29"/>
                      <a:pt x="19" y="26"/>
                    </a:cubicBezTo>
                    <a:lnTo>
                      <a:pt x="19" y="17"/>
                    </a:ln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48" name="Freeform 192"/>
              <p:cNvSpPr>
                <a:spLocks noEditPoints="1"/>
              </p:cNvSpPr>
              <p:nvPr/>
            </p:nvSpPr>
            <p:spPr bwMode="auto">
              <a:xfrm>
                <a:off x="3111" y="879"/>
                <a:ext cx="107" cy="177"/>
              </a:xfrm>
              <a:custGeom>
                <a:avLst/>
                <a:gdLst/>
                <a:ahLst/>
                <a:cxnLst>
                  <a:cxn ang="0">
                    <a:pos x="6" y="0"/>
                  </a:cxn>
                  <a:cxn ang="0">
                    <a:pos x="7" y="8"/>
                  </a:cxn>
                  <a:cxn ang="0">
                    <a:pos x="7" y="16"/>
                  </a:cxn>
                  <a:cxn ang="0">
                    <a:pos x="6" y="19"/>
                  </a:cxn>
                  <a:cxn ang="0">
                    <a:pos x="16" y="15"/>
                  </a:cxn>
                  <a:cxn ang="0">
                    <a:pos x="29" y="32"/>
                  </a:cxn>
                  <a:cxn ang="0">
                    <a:pos x="16" y="49"/>
                  </a:cxn>
                  <a:cxn ang="0">
                    <a:pos x="6" y="45"/>
                  </a:cxn>
                  <a:cxn ang="0">
                    <a:pos x="6" y="49"/>
                  </a:cxn>
                  <a:cxn ang="0">
                    <a:pos x="0" y="49"/>
                  </a:cxn>
                  <a:cxn ang="0">
                    <a:pos x="1" y="40"/>
                  </a:cxn>
                  <a:cxn ang="0">
                    <a:pos x="1" y="9"/>
                  </a:cxn>
                  <a:cxn ang="0">
                    <a:pos x="0" y="1"/>
                  </a:cxn>
                  <a:cxn ang="0">
                    <a:pos x="6" y="0"/>
                  </a:cxn>
                  <a:cxn ang="0">
                    <a:pos x="6" y="24"/>
                  </a:cxn>
                  <a:cxn ang="0">
                    <a:pos x="6" y="41"/>
                  </a:cxn>
                  <a:cxn ang="0">
                    <a:pos x="15" y="45"/>
                  </a:cxn>
                  <a:cxn ang="0">
                    <a:pos x="21" y="42"/>
                  </a:cxn>
                  <a:cxn ang="0">
                    <a:pos x="23" y="31"/>
                  </a:cxn>
                  <a:cxn ang="0">
                    <a:pos x="21" y="23"/>
                  </a:cxn>
                  <a:cxn ang="0">
                    <a:pos x="15" y="20"/>
                  </a:cxn>
                  <a:cxn ang="0">
                    <a:pos x="9" y="22"/>
                  </a:cxn>
                  <a:cxn ang="0">
                    <a:pos x="6" y="24"/>
                  </a:cxn>
                </a:cxnLst>
                <a:rect l="0" t="0" r="r" b="b"/>
                <a:pathLst>
                  <a:path w="29" h="49">
                    <a:moveTo>
                      <a:pt x="6" y="0"/>
                    </a:moveTo>
                    <a:cubicBezTo>
                      <a:pt x="6" y="3"/>
                      <a:pt x="7" y="5"/>
                      <a:pt x="7" y="8"/>
                    </a:cubicBezTo>
                    <a:cubicBezTo>
                      <a:pt x="7" y="16"/>
                      <a:pt x="7" y="16"/>
                      <a:pt x="7" y="16"/>
                    </a:cubicBezTo>
                    <a:cubicBezTo>
                      <a:pt x="7" y="17"/>
                      <a:pt x="6" y="19"/>
                      <a:pt x="6" y="19"/>
                    </a:cubicBezTo>
                    <a:cubicBezTo>
                      <a:pt x="10" y="16"/>
                      <a:pt x="12" y="15"/>
                      <a:pt x="16" y="15"/>
                    </a:cubicBezTo>
                    <a:cubicBezTo>
                      <a:pt x="24" y="15"/>
                      <a:pt x="29" y="21"/>
                      <a:pt x="29" y="32"/>
                    </a:cubicBezTo>
                    <a:cubicBezTo>
                      <a:pt x="29" y="42"/>
                      <a:pt x="23" y="49"/>
                      <a:pt x="16" y="49"/>
                    </a:cubicBezTo>
                    <a:cubicBezTo>
                      <a:pt x="12" y="49"/>
                      <a:pt x="8" y="48"/>
                      <a:pt x="6" y="45"/>
                    </a:cubicBezTo>
                    <a:cubicBezTo>
                      <a:pt x="6" y="47"/>
                      <a:pt x="6" y="47"/>
                      <a:pt x="6" y="49"/>
                    </a:cubicBezTo>
                    <a:cubicBezTo>
                      <a:pt x="0" y="49"/>
                      <a:pt x="0" y="49"/>
                      <a:pt x="0" y="49"/>
                    </a:cubicBezTo>
                    <a:cubicBezTo>
                      <a:pt x="1" y="47"/>
                      <a:pt x="1" y="45"/>
                      <a:pt x="1" y="40"/>
                    </a:cubicBezTo>
                    <a:cubicBezTo>
                      <a:pt x="1" y="9"/>
                      <a:pt x="1" y="9"/>
                      <a:pt x="1" y="9"/>
                    </a:cubicBezTo>
                    <a:cubicBezTo>
                      <a:pt x="1" y="6"/>
                      <a:pt x="1" y="3"/>
                      <a:pt x="0" y="1"/>
                    </a:cubicBezTo>
                    <a:lnTo>
                      <a:pt x="6" y="0"/>
                    </a:lnTo>
                    <a:close/>
                    <a:moveTo>
                      <a:pt x="6" y="24"/>
                    </a:moveTo>
                    <a:cubicBezTo>
                      <a:pt x="6" y="41"/>
                      <a:pt x="6" y="41"/>
                      <a:pt x="6" y="41"/>
                    </a:cubicBezTo>
                    <a:cubicBezTo>
                      <a:pt x="8" y="43"/>
                      <a:pt x="11" y="45"/>
                      <a:pt x="15" y="45"/>
                    </a:cubicBezTo>
                    <a:cubicBezTo>
                      <a:pt x="17" y="45"/>
                      <a:pt x="19" y="44"/>
                      <a:pt x="21" y="42"/>
                    </a:cubicBezTo>
                    <a:cubicBezTo>
                      <a:pt x="22" y="40"/>
                      <a:pt x="23" y="37"/>
                      <a:pt x="23" y="31"/>
                    </a:cubicBezTo>
                    <a:cubicBezTo>
                      <a:pt x="23" y="27"/>
                      <a:pt x="22" y="24"/>
                      <a:pt x="21" y="23"/>
                    </a:cubicBezTo>
                    <a:cubicBezTo>
                      <a:pt x="20" y="21"/>
                      <a:pt x="17" y="20"/>
                      <a:pt x="15" y="20"/>
                    </a:cubicBezTo>
                    <a:cubicBezTo>
                      <a:pt x="13" y="20"/>
                      <a:pt x="11" y="20"/>
                      <a:pt x="9" y="22"/>
                    </a:cubicBezTo>
                    <a:cubicBezTo>
                      <a:pt x="7" y="23"/>
                      <a:pt x="7" y="23"/>
                      <a:pt x="6" y="24"/>
                    </a:cubicBez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49" name="Freeform 193"/>
              <p:cNvSpPr>
                <a:spLocks noEditPoints="1"/>
              </p:cNvSpPr>
              <p:nvPr/>
            </p:nvSpPr>
            <p:spPr bwMode="auto">
              <a:xfrm>
                <a:off x="3242" y="933"/>
                <a:ext cx="107" cy="126"/>
              </a:xfrm>
              <a:custGeom>
                <a:avLst/>
                <a:gdLst/>
                <a:ahLst/>
                <a:cxnLst>
                  <a:cxn ang="0">
                    <a:pos x="14" y="0"/>
                  </a:cxn>
                  <a:cxn ang="0">
                    <a:pos x="26" y="6"/>
                  </a:cxn>
                  <a:cxn ang="0">
                    <a:pos x="29" y="18"/>
                  </a:cxn>
                  <a:cxn ang="0">
                    <a:pos x="24" y="32"/>
                  </a:cxn>
                  <a:cxn ang="0">
                    <a:pos x="15" y="35"/>
                  </a:cxn>
                  <a:cxn ang="0">
                    <a:pos x="0" y="17"/>
                  </a:cxn>
                  <a:cxn ang="0">
                    <a:pos x="14" y="0"/>
                  </a:cxn>
                  <a:cxn ang="0">
                    <a:pos x="14" y="4"/>
                  </a:cxn>
                  <a:cxn ang="0">
                    <a:pos x="8" y="8"/>
                  </a:cxn>
                  <a:cxn ang="0">
                    <a:pos x="6" y="16"/>
                  </a:cxn>
                  <a:cxn ang="0">
                    <a:pos x="8" y="27"/>
                  </a:cxn>
                  <a:cxn ang="0">
                    <a:pos x="15" y="30"/>
                  </a:cxn>
                  <a:cxn ang="0">
                    <a:pos x="22" y="26"/>
                  </a:cxn>
                  <a:cxn ang="0">
                    <a:pos x="23" y="18"/>
                  </a:cxn>
                  <a:cxn ang="0">
                    <a:pos x="21" y="8"/>
                  </a:cxn>
                  <a:cxn ang="0">
                    <a:pos x="14" y="4"/>
                  </a:cxn>
                </a:cxnLst>
                <a:rect l="0" t="0" r="r" b="b"/>
                <a:pathLst>
                  <a:path w="29" h="35">
                    <a:moveTo>
                      <a:pt x="14" y="0"/>
                    </a:moveTo>
                    <a:cubicBezTo>
                      <a:pt x="20" y="0"/>
                      <a:pt x="23" y="2"/>
                      <a:pt x="26" y="6"/>
                    </a:cubicBezTo>
                    <a:cubicBezTo>
                      <a:pt x="28" y="9"/>
                      <a:pt x="29" y="13"/>
                      <a:pt x="29" y="18"/>
                    </a:cubicBezTo>
                    <a:cubicBezTo>
                      <a:pt x="29" y="24"/>
                      <a:pt x="27" y="28"/>
                      <a:pt x="24" y="32"/>
                    </a:cubicBezTo>
                    <a:cubicBezTo>
                      <a:pt x="21" y="34"/>
                      <a:pt x="18" y="35"/>
                      <a:pt x="15" y="35"/>
                    </a:cubicBezTo>
                    <a:cubicBezTo>
                      <a:pt x="6" y="35"/>
                      <a:pt x="0" y="28"/>
                      <a:pt x="0" y="17"/>
                    </a:cubicBezTo>
                    <a:cubicBezTo>
                      <a:pt x="0" y="7"/>
                      <a:pt x="6" y="0"/>
                      <a:pt x="14" y="0"/>
                    </a:cubicBezTo>
                    <a:close/>
                    <a:moveTo>
                      <a:pt x="14" y="4"/>
                    </a:moveTo>
                    <a:cubicBezTo>
                      <a:pt x="11" y="4"/>
                      <a:pt x="9" y="6"/>
                      <a:pt x="8" y="8"/>
                    </a:cubicBezTo>
                    <a:cubicBezTo>
                      <a:pt x="7" y="10"/>
                      <a:pt x="6" y="12"/>
                      <a:pt x="6" y="16"/>
                    </a:cubicBezTo>
                    <a:cubicBezTo>
                      <a:pt x="6" y="21"/>
                      <a:pt x="7" y="25"/>
                      <a:pt x="8" y="27"/>
                    </a:cubicBezTo>
                    <a:cubicBezTo>
                      <a:pt x="9" y="29"/>
                      <a:pt x="12" y="30"/>
                      <a:pt x="15" y="30"/>
                    </a:cubicBezTo>
                    <a:cubicBezTo>
                      <a:pt x="18" y="30"/>
                      <a:pt x="21" y="29"/>
                      <a:pt x="22" y="26"/>
                    </a:cubicBezTo>
                    <a:cubicBezTo>
                      <a:pt x="23" y="23"/>
                      <a:pt x="23" y="22"/>
                      <a:pt x="23" y="18"/>
                    </a:cubicBezTo>
                    <a:cubicBezTo>
                      <a:pt x="23" y="14"/>
                      <a:pt x="22" y="11"/>
                      <a:pt x="21" y="8"/>
                    </a:cubicBezTo>
                    <a:cubicBezTo>
                      <a:pt x="20" y="6"/>
                      <a:pt x="17" y="4"/>
                      <a:pt x="14" y="4"/>
                    </a:cubicBez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50" name="Freeform 194"/>
              <p:cNvSpPr>
                <a:spLocks/>
              </p:cNvSpPr>
              <p:nvPr/>
            </p:nvSpPr>
            <p:spPr bwMode="auto">
              <a:xfrm>
                <a:off x="3377" y="933"/>
                <a:ext cx="66" cy="122"/>
              </a:xfrm>
              <a:custGeom>
                <a:avLst/>
                <a:gdLst/>
                <a:ahLst/>
                <a:cxnLst>
                  <a:cxn ang="0">
                    <a:pos x="0" y="1"/>
                  </a:cxn>
                  <a:cxn ang="0">
                    <a:pos x="5" y="0"/>
                  </a:cxn>
                  <a:cxn ang="0">
                    <a:pos x="7" y="5"/>
                  </a:cxn>
                  <a:cxn ang="0">
                    <a:pos x="7" y="5"/>
                  </a:cxn>
                  <a:cxn ang="0">
                    <a:pos x="16" y="0"/>
                  </a:cxn>
                  <a:cxn ang="0">
                    <a:pos x="18" y="0"/>
                  </a:cxn>
                  <a:cxn ang="0">
                    <a:pos x="16" y="6"/>
                  </a:cxn>
                  <a:cxn ang="0">
                    <a:pos x="14" y="5"/>
                  </a:cxn>
                  <a:cxn ang="0">
                    <a:pos x="9" y="8"/>
                  </a:cxn>
                  <a:cxn ang="0">
                    <a:pos x="7" y="13"/>
                  </a:cxn>
                  <a:cxn ang="0">
                    <a:pos x="7" y="34"/>
                  </a:cxn>
                  <a:cxn ang="0">
                    <a:pos x="2" y="34"/>
                  </a:cxn>
                  <a:cxn ang="0">
                    <a:pos x="2" y="9"/>
                  </a:cxn>
                  <a:cxn ang="0">
                    <a:pos x="0" y="1"/>
                  </a:cxn>
                </a:cxnLst>
                <a:rect l="0" t="0" r="r" b="b"/>
                <a:pathLst>
                  <a:path w="18" h="34">
                    <a:moveTo>
                      <a:pt x="0" y="1"/>
                    </a:moveTo>
                    <a:cubicBezTo>
                      <a:pt x="5" y="0"/>
                      <a:pt x="5" y="0"/>
                      <a:pt x="5" y="0"/>
                    </a:cubicBezTo>
                    <a:cubicBezTo>
                      <a:pt x="6" y="2"/>
                      <a:pt x="7" y="3"/>
                      <a:pt x="7" y="5"/>
                    </a:cubicBezTo>
                    <a:cubicBezTo>
                      <a:pt x="7" y="5"/>
                      <a:pt x="7" y="5"/>
                      <a:pt x="7" y="5"/>
                    </a:cubicBezTo>
                    <a:cubicBezTo>
                      <a:pt x="9" y="2"/>
                      <a:pt x="12" y="0"/>
                      <a:pt x="16" y="0"/>
                    </a:cubicBezTo>
                    <a:cubicBezTo>
                      <a:pt x="17" y="0"/>
                      <a:pt x="18" y="0"/>
                      <a:pt x="18" y="0"/>
                    </a:cubicBezTo>
                    <a:cubicBezTo>
                      <a:pt x="16" y="6"/>
                      <a:pt x="16" y="6"/>
                      <a:pt x="16" y="6"/>
                    </a:cubicBezTo>
                    <a:cubicBezTo>
                      <a:pt x="15" y="5"/>
                      <a:pt x="15" y="5"/>
                      <a:pt x="14" y="5"/>
                    </a:cubicBezTo>
                    <a:cubicBezTo>
                      <a:pt x="12" y="5"/>
                      <a:pt x="10" y="6"/>
                      <a:pt x="9" y="8"/>
                    </a:cubicBezTo>
                    <a:cubicBezTo>
                      <a:pt x="7" y="9"/>
                      <a:pt x="7" y="10"/>
                      <a:pt x="7" y="13"/>
                    </a:cubicBezTo>
                    <a:cubicBezTo>
                      <a:pt x="7" y="34"/>
                      <a:pt x="7" y="34"/>
                      <a:pt x="7" y="34"/>
                    </a:cubicBezTo>
                    <a:cubicBezTo>
                      <a:pt x="2" y="34"/>
                      <a:pt x="2" y="34"/>
                      <a:pt x="2" y="34"/>
                    </a:cubicBezTo>
                    <a:cubicBezTo>
                      <a:pt x="2" y="9"/>
                      <a:pt x="2" y="9"/>
                      <a:pt x="2" y="9"/>
                    </a:cubicBezTo>
                    <a:cubicBezTo>
                      <a:pt x="2" y="5"/>
                      <a:pt x="1" y="3"/>
                      <a:pt x="0" y="1"/>
                    </a:cubicBez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51" name="Freeform 195"/>
              <p:cNvSpPr>
                <a:spLocks noEditPoints="1"/>
              </p:cNvSpPr>
              <p:nvPr/>
            </p:nvSpPr>
            <p:spPr bwMode="auto">
              <a:xfrm>
                <a:off x="3449" y="933"/>
                <a:ext cx="100" cy="126"/>
              </a:xfrm>
              <a:custGeom>
                <a:avLst/>
                <a:gdLst/>
                <a:ahLst/>
                <a:cxnLst>
                  <a:cxn ang="0">
                    <a:pos x="1" y="4"/>
                  </a:cxn>
                  <a:cxn ang="0">
                    <a:pos x="15" y="0"/>
                  </a:cxn>
                  <a:cxn ang="0">
                    <a:pos x="24" y="5"/>
                  </a:cxn>
                  <a:cxn ang="0">
                    <a:pos x="25" y="11"/>
                  </a:cxn>
                  <a:cxn ang="0">
                    <a:pos x="25" y="12"/>
                  </a:cxn>
                  <a:cxn ang="0">
                    <a:pos x="24" y="23"/>
                  </a:cxn>
                  <a:cxn ang="0">
                    <a:pos x="24" y="25"/>
                  </a:cxn>
                  <a:cxn ang="0">
                    <a:pos x="27" y="31"/>
                  </a:cxn>
                  <a:cxn ang="0">
                    <a:pos x="24" y="35"/>
                  </a:cxn>
                  <a:cxn ang="0">
                    <a:pos x="20" y="30"/>
                  </a:cxn>
                  <a:cxn ang="0">
                    <a:pos x="10" y="35"/>
                  </a:cxn>
                  <a:cxn ang="0">
                    <a:pos x="2" y="32"/>
                  </a:cxn>
                  <a:cxn ang="0">
                    <a:pos x="0" y="25"/>
                  </a:cxn>
                  <a:cxn ang="0">
                    <a:pos x="17" y="13"/>
                  </a:cxn>
                  <a:cxn ang="0">
                    <a:pos x="20" y="13"/>
                  </a:cxn>
                  <a:cxn ang="0">
                    <a:pos x="20" y="11"/>
                  </a:cxn>
                  <a:cxn ang="0">
                    <a:pos x="19" y="6"/>
                  </a:cxn>
                  <a:cxn ang="0">
                    <a:pos x="14" y="4"/>
                  </a:cxn>
                  <a:cxn ang="0">
                    <a:pos x="8" y="6"/>
                  </a:cxn>
                  <a:cxn ang="0">
                    <a:pos x="4" y="8"/>
                  </a:cxn>
                  <a:cxn ang="0">
                    <a:pos x="1" y="4"/>
                  </a:cxn>
                  <a:cxn ang="0">
                    <a:pos x="19" y="17"/>
                  </a:cxn>
                  <a:cxn ang="0">
                    <a:pos x="17" y="17"/>
                  </a:cxn>
                  <a:cxn ang="0">
                    <a:pos x="7" y="19"/>
                  </a:cxn>
                  <a:cxn ang="0">
                    <a:pos x="6" y="25"/>
                  </a:cxn>
                  <a:cxn ang="0">
                    <a:pos x="11" y="31"/>
                  </a:cxn>
                  <a:cxn ang="0">
                    <a:pos x="19" y="26"/>
                  </a:cxn>
                  <a:cxn ang="0">
                    <a:pos x="19" y="17"/>
                  </a:cxn>
                </a:cxnLst>
                <a:rect l="0" t="0" r="r" b="b"/>
                <a:pathLst>
                  <a:path w="27" h="35">
                    <a:moveTo>
                      <a:pt x="1" y="4"/>
                    </a:moveTo>
                    <a:cubicBezTo>
                      <a:pt x="5" y="1"/>
                      <a:pt x="10" y="0"/>
                      <a:pt x="15" y="0"/>
                    </a:cubicBezTo>
                    <a:cubicBezTo>
                      <a:pt x="19" y="0"/>
                      <a:pt x="23" y="2"/>
                      <a:pt x="24" y="5"/>
                    </a:cubicBezTo>
                    <a:cubicBezTo>
                      <a:pt x="25" y="6"/>
                      <a:pt x="25" y="8"/>
                      <a:pt x="25" y="11"/>
                    </a:cubicBezTo>
                    <a:cubicBezTo>
                      <a:pt x="25" y="11"/>
                      <a:pt x="25" y="12"/>
                      <a:pt x="25" y="12"/>
                    </a:cubicBezTo>
                    <a:cubicBezTo>
                      <a:pt x="24" y="23"/>
                      <a:pt x="24" y="23"/>
                      <a:pt x="24" y="23"/>
                    </a:cubicBezTo>
                    <a:cubicBezTo>
                      <a:pt x="24" y="24"/>
                      <a:pt x="24" y="24"/>
                      <a:pt x="24" y="25"/>
                    </a:cubicBezTo>
                    <a:cubicBezTo>
                      <a:pt x="24" y="29"/>
                      <a:pt x="25" y="30"/>
                      <a:pt x="27" y="31"/>
                    </a:cubicBezTo>
                    <a:cubicBezTo>
                      <a:pt x="24" y="35"/>
                      <a:pt x="24" y="35"/>
                      <a:pt x="24" y="35"/>
                    </a:cubicBezTo>
                    <a:cubicBezTo>
                      <a:pt x="22" y="34"/>
                      <a:pt x="21" y="32"/>
                      <a:pt x="20" y="30"/>
                    </a:cubicBezTo>
                    <a:cubicBezTo>
                      <a:pt x="17" y="33"/>
                      <a:pt x="14" y="35"/>
                      <a:pt x="10" y="35"/>
                    </a:cubicBezTo>
                    <a:cubicBezTo>
                      <a:pt x="6" y="35"/>
                      <a:pt x="4" y="33"/>
                      <a:pt x="2" y="32"/>
                    </a:cubicBezTo>
                    <a:cubicBezTo>
                      <a:pt x="1" y="30"/>
                      <a:pt x="0" y="27"/>
                      <a:pt x="0" y="25"/>
                    </a:cubicBezTo>
                    <a:cubicBezTo>
                      <a:pt x="0" y="18"/>
                      <a:pt x="6" y="13"/>
                      <a:pt x="17" y="13"/>
                    </a:cubicBezTo>
                    <a:cubicBezTo>
                      <a:pt x="18" y="13"/>
                      <a:pt x="18" y="13"/>
                      <a:pt x="20" y="13"/>
                    </a:cubicBezTo>
                    <a:cubicBezTo>
                      <a:pt x="20" y="11"/>
                      <a:pt x="20" y="11"/>
                      <a:pt x="20" y="11"/>
                    </a:cubicBezTo>
                    <a:cubicBezTo>
                      <a:pt x="20" y="8"/>
                      <a:pt x="19" y="7"/>
                      <a:pt x="19" y="6"/>
                    </a:cubicBezTo>
                    <a:cubicBezTo>
                      <a:pt x="17" y="5"/>
                      <a:pt x="16" y="4"/>
                      <a:pt x="14" y="4"/>
                    </a:cubicBezTo>
                    <a:cubicBezTo>
                      <a:pt x="12" y="4"/>
                      <a:pt x="10" y="4"/>
                      <a:pt x="8" y="6"/>
                    </a:cubicBezTo>
                    <a:cubicBezTo>
                      <a:pt x="6" y="6"/>
                      <a:pt x="5" y="7"/>
                      <a:pt x="4" y="8"/>
                    </a:cubicBezTo>
                    <a:lnTo>
                      <a:pt x="1" y="4"/>
                    </a:lnTo>
                    <a:close/>
                    <a:moveTo>
                      <a:pt x="19" y="17"/>
                    </a:moveTo>
                    <a:cubicBezTo>
                      <a:pt x="18" y="17"/>
                      <a:pt x="18" y="17"/>
                      <a:pt x="17" y="17"/>
                    </a:cubicBezTo>
                    <a:cubicBezTo>
                      <a:pt x="12" y="17"/>
                      <a:pt x="9" y="18"/>
                      <a:pt x="7" y="19"/>
                    </a:cubicBezTo>
                    <a:cubicBezTo>
                      <a:pt x="6" y="21"/>
                      <a:pt x="6" y="22"/>
                      <a:pt x="6" y="25"/>
                    </a:cubicBezTo>
                    <a:cubicBezTo>
                      <a:pt x="6" y="29"/>
                      <a:pt x="7" y="31"/>
                      <a:pt x="11" y="31"/>
                    </a:cubicBezTo>
                    <a:cubicBezTo>
                      <a:pt x="15" y="31"/>
                      <a:pt x="18" y="29"/>
                      <a:pt x="19" y="26"/>
                    </a:cubicBezTo>
                    <a:lnTo>
                      <a:pt x="19" y="17"/>
                    </a:ln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52" name="Freeform 196"/>
              <p:cNvSpPr>
                <a:spLocks/>
              </p:cNvSpPr>
              <p:nvPr/>
            </p:nvSpPr>
            <p:spPr bwMode="auto">
              <a:xfrm>
                <a:off x="3565" y="901"/>
                <a:ext cx="66" cy="158"/>
              </a:xfrm>
              <a:custGeom>
                <a:avLst/>
                <a:gdLst/>
                <a:ahLst/>
                <a:cxnLst>
                  <a:cxn ang="0">
                    <a:pos x="18" y="10"/>
                  </a:cxn>
                  <a:cxn ang="0">
                    <a:pos x="16" y="14"/>
                  </a:cxn>
                  <a:cxn ang="0">
                    <a:pos x="9" y="14"/>
                  </a:cxn>
                  <a:cxn ang="0">
                    <a:pos x="9" y="35"/>
                  </a:cxn>
                  <a:cxn ang="0">
                    <a:pos x="13" y="40"/>
                  </a:cxn>
                  <a:cxn ang="0">
                    <a:pos x="17" y="39"/>
                  </a:cxn>
                  <a:cxn ang="0">
                    <a:pos x="17" y="42"/>
                  </a:cxn>
                  <a:cxn ang="0">
                    <a:pos x="12" y="44"/>
                  </a:cxn>
                  <a:cxn ang="0">
                    <a:pos x="7" y="43"/>
                  </a:cxn>
                  <a:cxn ang="0">
                    <a:pos x="4" y="36"/>
                  </a:cxn>
                  <a:cxn ang="0">
                    <a:pos x="4" y="14"/>
                  </a:cxn>
                  <a:cxn ang="0">
                    <a:pos x="0" y="14"/>
                  </a:cxn>
                  <a:cxn ang="0">
                    <a:pos x="0" y="10"/>
                  </a:cxn>
                  <a:cxn ang="0">
                    <a:pos x="4" y="10"/>
                  </a:cxn>
                  <a:cxn ang="0">
                    <a:pos x="4" y="9"/>
                  </a:cxn>
                  <a:cxn ang="0">
                    <a:pos x="5" y="2"/>
                  </a:cxn>
                  <a:cxn ang="0">
                    <a:pos x="5" y="2"/>
                  </a:cxn>
                  <a:cxn ang="0">
                    <a:pos x="10" y="0"/>
                  </a:cxn>
                  <a:cxn ang="0">
                    <a:pos x="9" y="10"/>
                  </a:cxn>
                  <a:cxn ang="0">
                    <a:pos x="18" y="10"/>
                  </a:cxn>
                </a:cxnLst>
                <a:rect l="0" t="0" r="r" b="b"/>
                <a:pathLst>
                  <a:path w="18" h="44">
                    <a:moveTo>
                      <a:pt x="18" y="10"/>
                    </a:moveTo>
                    <a:cubicBezTo>
                      <a:pt x="16" y="14"/>
                      <a:pt x="16" y="14"/>
                      <a:pt x="16" y="14"/>
                    </a:cubicBezTo>
                    <a:cubicBezTo>
                      <a:pt x="9" y="14"/>
                      <a:pt x="9" y="14"/>
                      <a:pt x="9" y="14"/>
                    </a:cubicBezTo>
                    <a:cubicBezTo>
                      <a:pt x="9" y="35"/>
                      <a:pt x="9" y="35"/>
                      <a:pt x="9" y="35"/>
                    </a:cubicBezTo>
                    <a:cubicBezTo>
                      <a:pt x="9" y="38"/>
                      <a:pt x="10" y="40"/>
                      <a:pt x="13" y="40"/>
                    </a:cubicBezTo>
                    <a:cubicBezTo>
                      <a:pt x="15" y="40"/>
                      <a:pt x="16" y="40"/>
                      <a:pt x="17" y="39"/>
                    </a:cubicBezTo>
                    <a:cubicBezTo>
                      <a:pt x="17" y="42"/>
                      <a:pt x="17" y="42"/>
                      <a:pt x="17" y="42"/>
                    </a:cubicBezTo>
                    <a:cubicBezTo>
                      <a:pt x="16" y="43"/>
                      <a:pt x="14" y="44"/>
                      <a:pt x="12" y="44"/>
                    </a:cubicBezTo>
                    <a:cubicBezTo>
                      <a:pt x="10" y="44"/>
                      <a:pt x="9" y="43"/>
                      <a:pt x="7" y="43"/>
                    </a:cubicBezTo>
                    <a:cubicBezTo>
                      <a:pt x="5" y="42"/>
                      <a:pt x="4" y="40"/>
                      <a:pt x="4" y="36"/>
                    </a:cubicBezTo>
                    <a:cubicBezTo>
                      <a:pt x="4" y="14"/>
                      <a:pt x="4" y="14"/>
                      <a:pt x="4" y="14"/>
                    </a:cubicBezTo>
                    <a:cubicBezTo>
                      <a:pt x="0" y="14"/>
                      <a:pt x="0" y="14"/>
                      <a:pt x="0" y="14"/>
                    </a:cubicBezTo>
                    <a:cubicBezTo>
                      <a:pt x="0" y="10"/>
                      <a:pt x="0" y="10"/>
                      <a:pt x="0" y="10"/>
                    </a:cubicBezTo>
                    <a:cubicBezTo>
                      <a:pt x="4" y="10"/>
                      <a:pt x="4" y="10"/>
                      <a:pt x="4" y="10"/>
                    </a:cubicBezTo>
                    <a:cubicBezTo>
                      <a:pt x="4" y="9"/>
                      <a:pt x="4" y="9"/>
                      <a:pt x="4" y="9"/>
                    </a:cubicBezTo>
                    <a:cubicBezTo>
                      <a:pt x="4" y="8"/>
                      <a:pt x="4" y="6"/>
                      <a:pt x="5" y="2"/>
                    </a:cubicBezTo>
                    <a:cubicBezTo>
                      <a:pt x="5" y="2"/>
                      <a:pt x="5" y="2"/>
                      <a:pt x="5" y="2"/>
                    </a:cubicBezTo>
                    <a:cubicBezTo>
                      <a:pt x="10" y="0"/>
                      <a:pt x="10" y="0"/>
                      <a:pt x="10" y="0"/>
                    </a:cubicBezTo>
                    <a:cubicBezTo>
                      <a:pt x="10" y="0"/>
                      <a:pt x="9" y="5"/>
                      <a:pt x="9" y="10"/>
                    </a:cubicBezTo>
                    <a:lnTo>
                      <a:pt x="18" y="10"/>
                    </a:ln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53" name="Freeform 197"/>
              <p:cNvSpPr>
                <a:spLocks noEditPoints="1"/>
              </p:cNvSpPr>
              <p:nvPr/>
            </p:nvSpPr>
            <p:spPr bwMode="auto">
              <a:xfrm>
                <a:off x="3650" y="933"/>
                <a:ext cx="105" cy="126"/>
              </a:xfrm>
              <a:custGeom>
                <a:avLst/>
                <a:gdLst/>
                <a:ahLst/>
                <a:cxnLst>
                  <a:cxn ang="0">
                    <a:pos x="14" y="0"/>
                  </a:cxn>
                  <a:cxn ang="0">
                    <a:pos x="26" y="6"/>
                  </a:cxn>
                  <a:cxn ang="0">
                    <a:pos x="29" y="18"/>
                  </a:cxn>
                  <a:cxn ang="0">
                    <a:pos x="24" y="32"/>
                  </a:cxn>
                  <a:cxn ang="0">
                    <a:pos x="15" y="35"/>
                  </a:cxn>
                  <a:cxn ang="0">
                    <a:pos x="0" y="17"/>
                  </a:cxn>
                  <a:cxn ang="0">
                    <a:pos x="14" y="0"/>
                  </a:cxn>
                  <a:cxn ang="0">
                    <a:pos x="14" y="4"/>
                  </a:cxn>
                  <a:cxn ang="0">
                    <a:pos x="8" y="8"/>
                  </a:cxn>
                  <a:cxn ang="0">
                    <a:pos x="6" y="16"/>
                  </a:cxn>
                  <a:cxn ang="0">
                    <a:pos x="8" y="27"/>
                  </a:cxn>
                  <a:cxn ang="0">
                    <a:pos x="15" y="30"/>
                  </a:cxn>
                  <a:cxn ang="0">
                    <a:pos x="22" y="26"/>
                  </a:cxn>
                  <a:cxn ang="0">
                    <a:pos x="23" y="18"/>
                  </a:cxn>
                  <a:cxn ang="0">
                    <a:pos x="21" y="8"/>
                  </a:cxn>
                  <a:cxn ang="0">
                    <a:pos x="14" y="4"/>
                  </a:cxn>
                </a:cxnLst>
                <a:rect l="0" t="0" r="r" b="b"/>
                <a:pathLst>
                  <a:path w="29" h="35">
                    <a:moveTo>
                      <a:pt x="14" y="0"/>
                    </a:moveTo>
                    <a:cubicBezTo>
                      <a:pt x="20" y="0"/>
                      <a:pt x="23" y="2"/>
                      <a:pt x="26" y="6"/>
                    </a:cubicBezTo>
                    <a:cubicBezTo>
                      <a:pt x="28" y="9"/>
                      <a:pt x="29" y="13"/>
                      <a:pt x="29" y="18"/>
                    </a:cubicBezTo>
                    <a:cubicBezTo>
                      <a:pt x="29" y="24"/>
                      <a:pt x="27" y="28"/>
                      <a:pt x="24" y="32"/>
                    </a:cubicBezTo>
                    <a:cubicBezTo>
                      <a:pt x="21" y="34"/>
                      <a:pt x="18" y="35"/>
                      <a:pt x="15" y="35"/>
                    </a:cubicBezTo>
                    <a:cubicBezTo>
                      <a:pt x="6" y="35"/>
                      <a:pt x="0" y="28"/>
                      <a:pt x="0" y="17"/>
                    </a:cubicBezTo>
                    <a:cubicBezTo>
                      <a:pt x="0" y="7"/>
                      <a:pt x="6" y="0"/>
                      <a:pt x="14" y="0"/>
                    </a:cubicBezTo>
                    <a:close/>
                    <a:moveTo>
                      <a:pt x="14" y="4"/>
                    </a:moveTo>
                    <a:cubicBezTo>
                      <a:pt x="11" y="4"/>
                      <a:pt x="9" y="6"/>
                      <a:pt x="8" y="8"/>
                    </a:cubicBezTo>
                    <a:cubicBezTo>
                      <a:pt x="6" y="10"/>
                      <a:pt x="6" y="12"/>
                      <a:pt x="6" y="16"/>
                    </a:cubicBezTo>
                    <a:cubicBezTo>
                      <a:pt x="6" y="21"/>
                      <a:pt x="7" y="25"/>
                      <a:pt x="8" y="27"/>
                    </a:cubicBezTo>
                    <a:cubicBezTo>
                      <a:pt x="9" y="29"/>
                      <a:pt x="12" y="30"/>
                      <a:pt x="15" y="30"/>
                    </a:cubicBezTo>
                    <a:cubicBezTo>
                      <a:pt x="18" y="30"/>
                      <a:pt x="21" y="29"/>
                      <a:pt x="22" y="26"/>
                    </a:cubicBezTo>
                    <a:cubicBezTo>
                      <a:pt x="23" y="23"/>
                      <a:pt x="23" y="22"/>
                      <a:pt x="23" y="18"/>
                    </a:cubicBezTo>
                    <a:cubicBezTo>
                      <a:pt x="23" y="14"/>
                      <a:pt x="22" y="11"/>
                      <a:pt x="21" y="8"/>
                    </a:cubicBezTo>
                    <a:cubicBezTo>
                      <a:pt x="20" y="6"/>
                      <a:pt x="17" y="4"/>
                      <a:pt x="14" y="4"/>
                    </a:cubicBez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54" name="Freeform 198"/>
              <p:cNvSpPr>
                <a:spLocks/>
              </p:cNvSpPr>
              <p:nvPr/>
            </p:nvSpPr>
            <p:spPr bwMode="auto">
              <a:xfrm>
                <a:off x="3785" y="933"/>
                <a:ext cx="66" cy="122"/>
              </a:xfrm>
              <a:custGeom>
                <a:avLst/>
                <a:gdLst/>
                <a:ahLst/>
                <a:cxnLst>
                  <a:cxn ang="0">
                    <a:pos x="0" y="1"/>
                  </a:cxn>
                  <a:cxn ang="0">
                    <a:pos x="5" y="0"/>
                  </a:cxn>
                  <a:cxn ang="0">
                    <a:pos x="6" y="5"/>
                  </a:cxn>
                  <a:cxn ang="0">
                    <a:pos x="6" y="5"/>
                  </a:cxn>
                  <a:cxn ang="0">
                    <a:pos x="16" y="0"/>
                  </a:cxn>
                  <a:cxn ang="0">
                    <a:pos x="18" y="0"/>
                  </a:cxn>
                  <a:cxn ang="0">
                    <a:pos x="15" y="6"/>
                  </a:cxn>
                  <a:cxn ang="0">
                    <a:pos x="14" y="5"/>
                  </a:cxn>
                  <a:cxn ang="0">
                    <a:pos x="8" y="8"/>
                  </a:cxn>
                  <a:cxn ang="0">
                    <a:pos x="7" y="13"/>
                  </a:cxn>
                  <a:cxn ang="0">
                    <a:pos x="7" y="34"/>
                  </a:cxn>
                  <a:cxn ang="0">
                    <a:pos x="1" y="34"/>
                  </a:cxn>
                  <a:cxn ang="0">
                    <a:pos x="1" y="9"/>
                  </a:cxn>
                  <a:cxn ang="0">
                    <a:pos x="0" y="1"/>
                  </a:cxn>
                </a:cxnLst>
                <a:rect l="0" t="0" r="r" b="b"/>
                <a:pathLst>
                  <a:path w="18" h="34">
                    <a:moveTo>
                      <a:pt x="0" y="1"/>
                    </a:moveTo>
                    <a:cubicBezTo>
                      <a:pt x="5" y="0"/>
                      <a:pt x="5" y="0"/>
                      <a:pt x="5" y="0"/>
                    </a:cubicBezTo>
                    <a:cubicBezTo>
                      <a:pt x="6" y="2"/>
                      <a:pt x="6" y="3"/>
                      <a:pt x="6" y="5"/>
                    </a:cubicBezTo>
                    <a:cubicBezTo>
                      <a:pt x="6" y="5"/>
                      <a:pt x="6" y="5"/>
                      <a:pt x="6" y="5"/>
                    </a:cubicBezTo>
                    <a:cubicBezTo>
                      <a:pt x="9" y="2"/>
                      <a:pt x="12" y="0"/>
                      <a:pt x="16" y="0"/>
                    </a:cubicBezTo>
                    <a:cubicBezTo>
                      <a:pt x="17" y="0"/>
                      <a:pt x="18" y="0"/>
                      <a:pt x="18" y="0"/>
                    </a:cubicBezTo>
                    <a:cubicBezTo>
                      <a:pt x="15" y="6"/>
                      <a:pt x="15" y="6"/>
                      <a:pt x="15" y="6"/>
                    </a:cubicBezTo>
                    <a:cubicBezTo>
                      <a:pt x="15" y="5"/>
                      <a:pt x="15" y="5"/>
                      <a:pt x="14" y="5"/>
                    </a:cubicBezTo>
                    <a:cubicBezTo>
                      <a:pt x="12" y="5"/>
                      <a:pt x="10" y="6"/>
                      <a:pt x="8" y="8"/>
                    </a:cubicBezTo>
                    <a:cubicBezTo>
                      <a:pt x="7" y="9"/>
                      <a:pt x="7" y="10"/>
                      <a:pt x="7" y="13"/>
                    </a:cubicBezTo>
                    <a:cubicBezTo>
                      <a:pt x="7" y="34"/>
                      <a:pt x="7" y="34"/>
                      <a:pt x="7" y="34"/>
                    </a:cubicBezTo>
                    <a:cubicBezTo>
                      <a:pt x="1" y="34"/>
                      <a:pt x="1" y="34"/>
                      <a:pt x="1" y="34"/>
                    </a:cubicBezTo>
                    <a:cubicBezTo>
                      <a:pt x="1" y="9"/>
                      <a:pt x="1" y="9"/>
                      <a:pt x="1" y="9"/>
                    </a:cubicBezTo>
                    <a:cubicBezTo>
                      <a:pt x="1" y="5"/>
                      <a:pt x="1" y="3"/>
                      <a:pt x="0" y="1"/>
                    </a:cubicBez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55" name="Freeform 199"/>
              <p:cNvSpPr>
                <a:spLocks/>
              </p:cNvSpPr>
              <p:nvPr/>
            </p:nvSpPr>
            <p:spPr bwMode="auto">
              <a:xfrm>
                <a:off x="3851" y="933"/>
                <a:ext cx="101" cy="169"/>
              </a:xfrm>
              <a:custGeom>
                <a:avLst/>
                <a:gdLst/>
                <a:ahLst/>
                <a:cxnLst>
                  <a:cxn ang="0">
                    <a:pos x="0" y="1"/>
                  </a:cxn>
                  <a:cxn ang="0">
                    <a:pos x="5" y="0"/>
                  </a:cxn>
                  <a:cxn ang="0">
                    <a:pos x="12" y="21"/>
                  </a:cxn>
                  <a:cxn ang="0">
                    <a:pos x="14" y="29"/>
                  </a:cxn>
                  <a:cxn ang="0">
                    <a:pos x="14" y="29"/>
                  </a:cxn>
                  <a:cxn ang="0">
                    <a:pos x="16" y="22"/>
                  </a:cxn>
                  <a:cxn ang="0">
                    <a:pos x="22" y="1"/>
                  </a:cxn>
                  <a:cxn ang="0">
                    <a:pos x="28" y="1"/>
                  </a:cxn>
                  <a:cxn ang="0">
                    <a:pos x="17" y="35"/>
                  </a:cxn>
                  <a:cxn ang="0">
                    <a:pos x="12" y="44"/>
                  </a:cxn>
                  <a:cxn ang="0">
                    <a:pos x="6" y="47"/>
                  </a:cxn>
                  <a:cxn ang="0">
                    <a:pos x="5" y="44"/>
                  </a:cxn>
                  <a:cxn ang="0">
                    <a:pos x="9" y="41"/>
                  </a:cxn>
                  <a:cxn ang="0">
                    <a:pos x="12" y="34"/>
                  </a:cxn>
                  <a:cxn ang="0">
                    <a:pos x="10" y="34"/>
                  </a:cxn>
                  <a:cxn ang="0">
                    <a:pos x="7" y="22"/>
                  </a:cxn>
                  <a:cxn ang="0">
                    <a:pos x="0" y="1"/>
                  </a:cxn>
                </a:cxnLst>
                <a:rect l="0" t="0" r="r" b="b"/>
                <a:pathLst>
                  <a:path w="28" h="47">
                    <a:moveTo>
                      <a:pt x="0" y="1"/>
                    </a:moveTo>
                    <a:cubicBezTo>
                      <a:pt x="5" y="0"/>
                      <a:pt x="5" y="0"/>
                      <a:pt x="5" y="0"/>
                    </a:cubicBezTo>
                    <a:cubicBezTo>
                      <a:pt x="12" y="21"/>
                      <a:pt x="12" y="21"/>
                      <a:pt x="12" y="21"/>
                    </a:cubicBezTo>
                    <a:cubicBezTo>
                      <a:pt x="13" y="24"/>
                      <a:pt x="14" y="29"/>
                      <a:pt x="14" y="29"/>
                    </a:cubicBezTo>
                    <a:cubicBezTo>
                      <a:pt x="14" y="29"/>
                      <a:pt x="14" y="29"/>
                      <a:pt x="14" y="29"/>
                    </a:cubicBezTo>
                    <a:cubicBezTo>
                      <a:pt x="14" y="29"/>
                      <a:pt x="15" y="25"/>
                      <a:pt x="16" y="22"/>
                    </a:cubicBezTo>
                    <a:cubicBezTo>
                      <a:pt x="22" y="1"/>
                      <a:pt x="22" y="1"/>
                      <a:pt x="22" y="1"/>
                    </a:cubicBezTo>
                    <a:cubicBezTo>
                      <a:pt x="28" y="1"/>
                      <a:pt x="28" y="1"/>
                      <a:pt x="28" y="1"/>
                    </a:cubicBezTo>
                    <a:cubicBezTo>
                      <a:pt x="17" y="35"/>
                      <a:pt x="17" y="35"/>
                      <a:pt x="17" y="35"/>
                    </a:cubicBezTo>
                    <a:cubicBezTo>
                      <a:pt x="16" y="38"/>
                      <a:pt x="14" y="42"/>
                      <a:pt x="12" y="44"/>
                    </a:cubicBezTo>
                    <a:cubicBezTo>
                      <a:pt x="10" y="46"/>
                      <a:pt x="8" y="47"/>
                      <a:pt x="6" y="47"/>
                    </a:cubicBezTo>
                    <a:cubicBezTo>
                      <a:pt x="5" y="44"/>
                      <a:pt x="5" y="44"/>
                      <a:pt x="5" y="44"/>
                    </a:cubicBezTo>
                    <a:cubicBezTo>
                      <a:pt x="6" y="43"/>
                      <a:pt x="8" y="42"/>
                      <a:pt x="9" y="41"/>
                    </a:cubicBezTo>
                    <a:cubicBezTo>
                      <a:pt x="11" y="39"/>
                      <a:pt x="12" y="37"/>
                      <a:pt x="12" y="34"/>
                    </a:cubicBezTo>
                    <a:cubicBezTo>
                      <a:pt x="10" y="34"/>
                      <a:pt x="10" y="34"/>
                      <a:pt x="10" y="34"/>
                    </a:cubicBezTo>
                    <a:cubicBezTo>
                      <a:pt x="10" y="32"/>
                      <a:pt x="8" y="25"/>
                      <a:pt x="7" y="22"/>
                    </a:cubicBezTo>
                    <a:lnTo>
                      <a:pt x="0" y="1"/>
                    </a:ln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56" name="Freeform 200"/>
              <p:cNvSpPr>
                <a:spLocks/>
              </p:cNvSpPr>
              <p:nvPr/>
            </p:nvSpPr>
            <p:spPr bwMode="auto">
              <a:xfrm>
                <a:off x="4058" y="883"/>
                <a:ext cx="73" cy="173"/>
              </a:xfrm>
              <a:custGeom>
                <a:avLst/>
                <a:gdLst/>
                <a:ahLst/>
                <a:cxnLst>
                  <a:cxn ang="0">
                    <a:pos x="18" y="5"/>
                  </a:cxn>
                  <a:cxn ang="0">
                    <a:pos x="13" y="4"/>
                  </a:cxn>
                  <a:cxn ang="0">
                    <a:pos x="9" y="10"/>
                  </a:cxn>
                  <a:cxn ang="0">
                    <a:pos x="9" y="15"/>
                  </a:cxn>
                  <a:cxn ang="0">
                    <a:pos x="18" y="15"/>
                  </a:cxn>
                  <a:cxn ang="0">
                    <a:pos x="16" y="19"/>
                  </a:cxn>
                  <a:cxn ang="0">
                    <a:pos x="9" y="19"/>
                  </a:cxn>
                  <a:cxn ang="0">
                    <a:pos x="9" y="48"/>
                  </a:cxn>
                  <a:cxn ang="0">
                    <a:pos x="3" y="48"/>
                  </a:cxn>
                  <a:cxn ang="0">
                    <a:pos x="3" y="19"/>
                  </a:cxn>
                  <a:cxn ang="0">
                    <a:pos x="0" y="19"/>
                  </a:cxn>
                  <a:cxn ang="0">
                    <a:pos x="0" y="15"/>
                  </a:cxn>
                  <a:cxn ang="0">
                    <a:pos x="3" y="15"/>
                  </a:cxn>
                  <a:cxn ang="0">
                    <a:pos x="3" y="10"/>
                  </a:cxn>
                  <a:cxn ang="0">
                    <a:pos x="7" y="1"/>
                  </a:cxn>
                  <a:cxn ang="0">
                    <a:pos x="13" y="0"/>
                  </a:cxn>
                  <a:cxn ang="0">
                    <a:pos x="20" y="2"/>
                  </a:cxn>
                  <a:cxn ang="0">
                    <a:pos x="18" y="5"/>
                  </a:cxn>
                </a:cxnLst>
                <a:rect l="0" t="0" r="r" b="b"/>
                <a:pathLst>
                  <a:path w="20" h="48">
                    <a:moveTo>
                      <a:pt x="18" y="5"/>
                    </a:moveTo>
                    <a:cubicBezTo>
                      <a:pt x="17" y="5"/>
                      <a:pt x="15" y="4"/>
                      <a:pt x="13" y="4"/>
                    </a:cubicBezTo>
                    <a:cubicBezTo>
                      <a:pt x="10" y="4"/>
                      <a:pt x="9" y="6"/>
                      <a:pt x="9" y="10"/>
                    </a:cubicBezTo>
                    <a:cubicBezTo>
                      <a:pt x="9" y="15"/>
                      <a:pt x="9" y="15"/>
                      <a:pt x="9" y="15"/>
                    </a:cubicBezTo>
                    <a:cubicBezTo>
                      <a:pt x="18" y="15"/>
                      <a:pt x="18" y="15"/>
                      <a:pt x="18" y="15"/>
                    </a:cubicBezTo>
                    <a:cubicBezTo>
                      <a:pt x="16" y="19"/>
                      <a:pt x="16" y="19"/>
                      <a:pt x="16" y="19"/>
                    </a:cubicBezTo>
                    <a:cubicBezTo>
                      <a:pt x="9" y="19"/>
                      <a:pt x="9" y="19"/>
                      <a:pt x="9" y="19"/>
                    </a:cubicBezTo>
                    <a:cubicBezTo>
                      <a:pt x="9" y="48"/>
                      <a:pt x="9" y="48"/>
                      <a:pt x="9" y="48"/>
                    </a:cubicBezTo>
                    <a:cubicBezTo>
                      <a:pt x="3" y="48"/>
                      <a:pt x="3" y="48"/>
                      <a:pt x="3" y="48"/>
                    </a:cubicBezTo>
                    <a:cubicBezTo>
                      <a:pt x="3" y="19"/>
                      <a:pt x="3" y="19"/>
                      <a:pt x="3" y="19"/>
                    </a:cubicBezTo>
                    <a:cubicBezTo>
                      <a:pt x="0" y="19"/>
                      <a:pt x="0" y="19"/>
                      <a:pt x="0" y="19"/>
                    </a:cubicBezTo>
                    <a:cubicBezTo>
                      <a:pt x="0" y="15"/>
                      <a:pt x="0" y="15"/>
                      <a:pt x="0" y="15"/>
                    </a:cubicBezTo>
                    <a:cubicBezTo>
                      <a:pt x="3" y="15"/>
                      <a:pt x="3" y="15"/>
                      <a:pt x="3" y="15"/>
                    </a:cubicBezTo>
                    <a:cubicBezTo>
                      <a:pt x="3" y="10"/>
                      <a:pt x="3" y="10"/>
                      <a:pt x="3" y="10"/>
                    </a:cubicBezTo>
                    <a:cubicBezTo>
                      <a:pt x="3" y="5"/>
                      <a:pt x="5" y="3"/>
                      <a:pt x="7" y="1"/>
                    </a:cubicBezTo>
                    <a:cubicBezTo>
                      <a:pt x="8" y="0"/>
                      <a:pt x="10" y="0"/>
                      <a:pt x="13" y="0"/>
                    </a:cubicBezTo>
                    <a:cubicBezTo>
                      <a:pt x="16" y="0"/>
                      <a:pt x="18" y="0"/>
                      <a:pt x="20" y="2"/>
                    </a:cubicBezTo>
                    <a:lnTo>
                      <a:pt x="18" y="5"/>
                    </a:ln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57" name="Freeform 201"/>
              <p:cNvSpPr>
                <a:spLocks noEditPoints="1"/>
              </p:cNvSpPr>
              <p:nvPr/>
            </p:nvSpPr>
            <p:spPr bwMode="auto">
              <a:xfrm>
                <a:off x="4131" y="933"/>
                <a:ext cx="101" cy="126"/>
              </a:xfrm>
              <a:custGeom>
                <a:avLst/>
                <a:gdLst/>
                <a:ahLst/>
                <a:cxnLst>
                  <a:cxn ang="0">
                    <a:pos x="14" y="0"/>
                  </a:cxn>
                  <a:cxn ang="0">
                    <a:pos x="25" y="6"/>
                  </a:cxn>
                  <a:cxn ang="0">
                    <a:pos x="28" y="18"/>
                  </a:cxn>
                  <a:cxn ang="0">
                    <a:pos x="23" y="32"/>
                  </a:cxn>
                  <a:cxn ang="0">
                    <a:pos x="14" y="35"/>
                  </a:cxn>
                  <a:cxn ang="0">
                    <a:pos x="0" y="17"/>
                  </a:cxn>
                  <a:cxn ang="0">
                    <a:pos x="14" y="0"/>
                  </a:cxn>
                  <a:cxn ang="0">
                    <a:pos x="14" y="4"/>
                  </a:cxn>
                  <a:cxn ang="0">
                    <a:pos x="7" y="8"/>
                  </a:cxn>
                  <a:cxn ang="0">
                    <a:pos x="5" y="16"/>
                  </a:cxn>
                  <a:cxn ang="0">
                    <a:pos x="7" y="27"/>
                  </a:cxn>
                  <a:cxn ang="0">
                    <a:pos x="14" y="30"/>
                  </a:cxn>
                  <a:cxn ang="0">
                    <a:pos x="21" y="26"/>
                  </a:cxn>
                  <a:cxn ang="0">
                    <a:pos x="22" y="18"/>
                  </a:cxn>
                  <a:cxn ang="0">
                    <a:pos x="21" y="8"/>
                  </a:cxn>
                  <a:cxn ang="0">
                    <a:pos x="14" y="4"/>
                  </a:cxn>
                </a:cxnLst>
                <a:rect l="0" t="0" r="r" b="b"/>
                <a:pathLst>
                  <a:path w="28" h="35">
                    <a:moveTo>
                      <a:pt x="14" y="0"/>
                    </a:moveTo>
                    <a:cubicBezTo>
                      <a:pt x="19" y="0"/>
                      <a:pt x="23" y="2"/>
                      <a:pt x="25" y="6"/>
                    </a:cubicBezTo>
                    <a:cubicBezTo>
                      <a:pt x="27" y="9"/>
                      <a:pt x="28" y="13"/>
                      <a:pt x="28" y="18"/>
                    </a:cubicBezTo>
                    <a:cubicBezTo>
                      <a:pt x="28" y="24"/>
                      <a:pt x="26" y="28"/>
                      <a:pt x="23" y="32"/>
                    </a:cubicBezTo>
                    <a:cubicBezTo>
                      <a:pt x="20" y="34"/>
                      <a:pt x="17" y="35"/>
                      <a:pt x="14" y="35"/>
                    </a:cubicBezTo>
                    <a:cubicBezTo>
                      <a:pt x="5" y="35"/>
                      <a:pt x="0" y="28"/>
                      <a:pt x="0" y="17"/>
                    </a:cubicBezTo>
                    <a:cubicBezTo>
                      <a:pt x="0" y="7"/>
                      <a:pt x="5" y="0"/>
                      <a:pt x="14" y="0"/>
                    </a:cubicBezTo>
                    <a:close/>
                    <a:moveTo>
                      <a:pt x="14" y="4"/>
                    </a:moveTo>
                    <a:cubicBezTo>
                      <a:pt x="11" y="4"/>
                      <a:pt x="8" y="6"/>
                      <a:pt x="7" y="8"/>
                    </a:cubicBezTo>
                    <a:cubicBezTo>
                      <a:pt x="6" y="10"/>
                      <a:pt x="5" y="12"/>
                      <a:pt x="5" y="16"/>
                    </a:cubicBezTo>
                    <a:cubicBezTo>
                      <a:pt x="5" y="21"/>
                      <a:pt x="6" y="25"/>
                      <a:pt x="7" y="27"/>
                    </a:cubicBezTo>
                    <a:cubicBezTo>
                      <a:pt x="8" y="29"/>
                      <a:pt x="11" y="30"/>
                      <a:pt x="14" y="30"/>
                    </a:cubicBezTo>
                    <a:cubicBezTo>
                      <a:pt x="17" y="30"/>
                      <a:pt x="20" y="29"/>
                      <a:pt x="21" y="26"/>
                    </a:cubicBezTo>
                    <a:cubicBezTo>
                      <a:pt x="22" y="23"/>
                      <a:pt x="22" y="22"/>
                      <a:pt x="22" y="18"/>
                    </a:cubicBezTo>
                    <a:cubicBezTo>
                      <a:pt x="22" y="14"/>
                      <a:pt x="22" y="11"/>
                      <a:pt x="21" y="8"/>
                    </a:cubicBezTo>
                    <a:cubicBezTo>
                      <a:pt x="19" y="6"/>
                      <a:pt x="16" y="4"/>
                      <a:pt x="14" y="4"/>
                    </a:cubicBez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58" name="Freeform 202"/>
              <p:cNvSpPr>
                <a:spLocks/>
              </p:cNvSpPr>
              <p:nvPr/>
            </p:nvSpPr>
            <p:spPr bwMode="auto">
              <a:xfrm>
                <a:off x="4263" y="933"/>
                <a:ext cx="64" cy="122"/>
              </a:xfrm>
              <a:custGeom>
                <a:avLst/>
                <a:gdLst/>
                <a:ahLst/>
                <a:cxnLst>
                  <a:cxn ang="0">
                    <a:pos x="0" y="1"/>
                  </a:cxn>
                  <a:cxn ang="0">
                    <a:pos x="6" y="0"/>
                  </a:cxn>
                  <a:cxn ang="0">
                    <a:pos x="7" y="5"/>
                  </a:cxn>
                  <a:cxn ang="0">
                    <a:pos x="7" y="5"/>
                  </a:cxn>
                  <a:cxn ang="0">
                    <a:pos x="16" y="0"/>
                  </a:cxn>
                  <a:cxn ang="0">
                    <a:pos x="18" y="0"/>
                  </a:cxn>
                  <a:cxn ang="0">
                    <a:pos x="16" y="6"/>
                  </a:cxn>
                  <a:cxn ang="0">
                    <a:pos x="14" y="5"/>
                  </a:cxn>
                  <a:cxn ang="0">
                    <a:pos x="9" y="8"/>
                  </a:cxn>
                  <a:cxn ang="0">
                    <a:pos x="7" y="13"/>
                  </a:cxn>
                  <a:cxn ang="0">
                    <a:pos x="7" y="34"/>
                  </a:cxn>
                  <a:cxn ang="0">
                    <a:pos x="2" y="34"/>
                  </a:cxn>
                  <a:cxn ang="0">
                    <a:pos x="2" y="9"/>
                  </a:cxn>
                  <a:cxn ang="0">
                    <a:pos x="0" y="1"/>
                  </a:cxn>
                </a:cxnLst>
                <a:rect l="0" t="0" r="r" b="b"/>
                <a:pathLst>
                  <a:path w="18" h="34">
                    <a:moveTo>
                      <a:pt x="0" y="1"/>
                    </a:moveTo>
                    <a:cubicBezTo>
                      <a:pt x="6" y="0"/>
                      <a:pt x="6" y="0"/>
                      <a:pt x="6" y="0"/>
                    </a:cubicBezTo>
                    <a:cubicBezTo>
                      <a:pt x="6" y="2"/>
                      <a:pt x="7" y="3"/>
                      <a:pt x="7" y="5"/>
                    </a:cubicBezTo>
                    <a:cubicBezTo>
                      <a:pt x="7" y="5"/>
                      <a:pt x="7" y="5"/>
                      <a:pt x="7" y="5"/>
                    </a:cubicBezTo>
                    <a:cubicBezTo>
                      <a:pt x="9" y="2"/>
                      <a:pt x="13" y="0"/>
                      <a:pt x="16" y="0"/>
                    </a:cubicBezTo>
                    <a:cubicBezTo>
                      <a:pt x="17" y="0"/>
                      <a:pt x="18" y="0"/>
                      <a:pt x="18" y="0"/>
                    </a:cubicBezTo>
                    <a:cubicBezTo>
                      <a:pt x="16" y="6"/>
                      <a:pt x="16" y="6"/>
                      <a:pt x="16" y="6"/>
                    </a:cubicBezTo>
                    <a:cubicBezTo>
                      <a:pt x="15" y="5"/>
                      <a:pt x="15" y="5"/>
                      <a:pt x="14" y="5"/>
                    </a:cubicBezTo>
                    <a:cubicBezTo>
                      <a:pt x="12" y="5"/>
                      <a:pt x="10" y="6"/>
                      <a:pt x="9" y="8"/>
                    </a:cubicBezTo>
                    <a:cubicBezTo>
                      <a:pt x="7" y="9"/>
                      <a:pt x="7" y="10"/>
                      <a:pt x="7" y="13"/>
                    </a:cubicBezTo>
                    <a:cubicBezTo>
                      <a:pt x="7" y="34"/>
                      <a:pt x="7" y="34"/>
                      <a:pt x="7" y="34"/>
                    </a:cubicBezTo>
                    <a:cubicBezTo>
                      <a:pt x="2" y="34"/>
                      <a:pt x="2" y="34"/>
                      <a:pt x="2" y="34"/>
                    </a:cubicBezTo>
                    <a:cubicBezTo>
                      <a:pt x="2" y="9"/>
                      <a:pt x="2" y="9"/>
                      <a:pt x="2" y="9"/>
                    </a:cubicBezTo>
                    <a:cubicBezTo>
                      <a:pt x="2" y="5"/>
                      <a:pt x="1" y="3"/>
                      <a:pt x="0" y="1"/>
                    </a:cubicBez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59" name="Freeform 203"/>
              <p:cNvSpPr>
                <a:spLocks noEditPoints="1"/>
              </p:cNvSpPr>
              <p:nvPr/>
            </p:nvSpPr>
            <p:spPr bwMode="auto">
              <a:xfrm>
                <a:off x="4426" y="933"/>
                <a:ext cx="94" cy="122"/>
              </a:xfrm>
              <a:custGeom>
                <a:avLst/>
                <a:gdLst/>
                <a:ahLst/>
                <a:cxnLst>
                  <a:cxn ang="0">
                    <a:pos x="23" y="27"/>
                  </a:cxn>
                  <a:cxn ang="0">
                    <a:pos x="25" y="30"/>
                  </a:cxn>
                  <a:cxn ang="0">
                    <a:pos x="14" y="34"/>
                  </a:cxn>
                  <a:cxn ang="0">
                    <a:pos x="0" y="17"/>
                  </a:cxn>
                  <a:cxn ang="0">
                    <a:pos x="4" y="4"/>
                  </a:cxn>
                  <a:cxn ang="0">
                    <a:pos x="13" y="0"/>
                  </a:cxn>
                  <a:cxn ang="0">
                    <a:pos x="22" y="3"/>
                  </a:cxn>
                  <a:cxn ang="0">
                    <a:pos x="26" y="17"/>
                  </a:cxn>
                  <a:cxn ang="0">
                    <a:pos x="26" y="18"/>
                  </a:cxn>
                  <a:cxn ang="0">
                    <a:pos x="5" y="18"/>
                  </a:cxn>
                  <a:cxn ang="0">
                    <a:pos x="5" y="19"/>
                  </a:cxn>
                  <a:cxn ang="0">
                    <a:pos x="7" y="26"/>
                  </a:cxn>
                  <a:cxn ang="0">
                    <a:pos x="15" y="30"/>
                  </a:cxn>
                  <a:cxn ang="0">
                    <a:pos x="23" y="27"/>
                  </a:cxn>
                  <a:cxn ang="0">
                    <a:pos x="5" y="14"/>
                  </a:cxn>
                  <a:cxn ang="0">
                    <a:pos x="21" y="14"/>
                  </a:cxn>
                  <a:cxn ang="0">
                    <a:pos x="19" y="7"/>
                  </a:cxn>
                  <a:cxn ang="0">
                    <a:pos x="13" y="4"/>
                  </a:cxn>
                  <a:cxn ang="0">
                    <a:pos x="5" y="14"/>
                  </a:cxn>
                </a:cxnLst>
                <a:rect l="0" t="0" r="r" b="b"/>
                <a:pathLst>
                  <a:path w="26" h="34">
                    <a:moveTo>
                      <a:pt x="23" y="27"/>
                    </a:moveTo>
                    <a:cubicBezTo>
                      <a:pt x="25" y="30"/>
                      <a:pt x="25" y="30"/>
                      <a:pt x="25" y="30"/>
                    </a:cubicBezTo>
                    <a:cubicBezTo>
                      <a:pt x="22" y="33"/>
                      <a:pt x="18" y="34"/>
                      <a:pt x="14" y="34"/>
                    </a:cubicBezTo>
                    <a:cubicBezTo>
                      <a:pt x="5" y="34"/>
                      <a:pt x="0" y="28"/>
                      <a:pt x="0" y="17"/>
                    </a:cubicBezTo>
                    <a:cubicBezTo>
                      <a:pt x="0" y="11"/>
                      <a:pt x="1" y="8"/>
                      <a:pt x="4" y="4"/>
                    </a:cubicBezTo>
                    <a:cubicBezTo>
                      <a:pt x="6" y="1"/>
                      <a:pt x="9" y="0"/>
                      <a:pt x="13" y="0"/>
                    </a:cubicBezTo>
                    <a:cubicBezTo>
                      <a:pt x="17" y="0"/>
                      <a:pt x="20" y="1"/>
                      <a:pt x="22" y="3"/>
                    </a:cubicBezTo>
                    <a:cubicBezTo>
                      <a:pt x="25" y="6"/>
                      <a:pt x="26" y="9"/>
                      <a:pt x="26" y="17"/>
                    </a:cubicBezTo>
                    <a:cubicBezTo>
                      <a:pt x="26" y="18"/>
                      <a:pt x="26" y="18"/>
                      <a:pt x="26" y="18"/>
                    </a:cubicBezTo>
                    <a:cubicBezTo>
                      <a:pt x="5" y="18"/>
                      <a:pt x="5" y="18"/>
                      <a:pt x="5" y="18"/>
                    </a:cubicBezTo>
                    <a:cubicBezTo>
                      <a:pt x="5" y="19"/>
                      <a:pt x="5" y="19"/>
                      <a:pt x="5" y="19"/>
                    </a:cubicBezTo>
                    <a:cubicBezTo>
                      <a:pt x="5" y="22"/>
                      <a:pt x="6" y="24"/>
                      <a:pt x="7" y="26"/>
                    </a:cubicBezTo>
                    <a:cubicBezTo>
                      <a:pt x="9" y="29"/>
                      <a:pt x="12" y="30"/>
                      <a:pt x="15" y="30"/>
                    </a:cubicBezTo>
                    <a:cubicBezTo>
                      <a:pt x="18" y="30"/>
                      <a:pt x="21" y="29"/>
                      <a:pt x="23" y="27"/>
                    </a:cubicBezTo>
                    <a:close/>
                    <a:moveTo>
                      <a:pt x="5" y="14"/>
                    </a:moveTo>
                    <a:cubicBezTo>
                      <a:pt x="21" y="14"/>
                      <a:pt x="21" y="14"/>
                      <a:pt x="21" y="14"/>
                    </a:cubicBezTo>
                    <a:cubicBezTo>
                      <a:pt x="21" y="11"/>
                      <a:pt x="20" y="8"/>
                      <a:pt x="19" y="7"/>
                    </a:cubicBezTo>
                    <a:cubicBezTo>
                      <a:pt x="18" y="5"/>
                      <a:pt x="16" y="4"/>
                      <a:pt x="13" y="4"/>
                    </a:cubicBezTo>
                    <a:cubicBezTo>
                      <a:pt x="8" y="4"/>
                      <a:pt x="6" y="7"/>
                      <a:pt x="5" y="14"/>
                    </a:cubicBez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60" name="Oval 204"/>
              <p:cNvSpPr>
                <a:spLocks noChangeArrowheads="1"/>
              </p:cNvSpPr>
              <p:nvPr/>
            </p:nvSpPr>
            <p:spPr bwMode="auto">
              <a:xfrm>
                <a:off x="4548" y="973"/>
                <a:ext cx="34" cy="32"/>
              </a:xfrm>
              <a:prstGeom prst="ellipse">
                <a:avLst/>
              </a:prstGeom>
              <a:solidFill>
                <a:srgbClr val="4D4D4D"/>
              </a:solidFill>
              <a:ln w="9525">
                <a:noFill/>
                <a:round/>
                <a:headEnd/>
                <a:tailEnd/>
              </a:ln>
            </p:spPr>
            <p:txBody>
              <a:bodyPr/>
              <a:lstStyle/>
              <a:p>
                <a:pPr eaLnBrk="0" hangingPunct="0">
                  <a:defRPr/>
                </a:pPr>
                <a:endParaRPr lang="en-US">
                  <a:cs typeface="+mn-cs"/>
                </a:endParaRPr>
              </a:p>
            </p:txBody>
          </p:sp>
          <p:sp>
            <p:nvSpPr>
              <p:cNvPr id="61" name="Freeform 205"/>
              <p:cNvSpPr>
                <a:spLocks/>
              </p:cNvSpPr>
              <p:nvPr/>
            </p:nvSpPr>
            <p:spPr bwMode="auto">
              <a:xfrm>
                <a:off x="4605" y="930"/>
                <a:ext cx="86" cy="132"/>
              </a:xfrm>
              <a:custGeom>
                <a:avLst/>
                <a:gdLst/>
                <a:ahLst/>
                <a:cxnLst>
                  <a:cxn ang="0">
                    <a:pos x="23" y="3"/>
                  </a:cxn>
                  <a:cxn ang="0">
                    <a:pos x="21" y="7"/>
                  </a:cxn>
                  <a:cxn ang="0">
                    <a:pos x="13" y="4"/>
                  </a:cxn>
                  <a:cxn ang="0">
                    <a:pos x="7" y="10"/>
                  </a:cxn>
                  <a:cxn ang="0">
                    <a:pos x="7" y="13"/>
                  </a:cxn>
                  <a:cxn ang="0">
                    <a:pos x="11" y="15"/>
                  </a:cxn>
                  <a:cxn ang="0">
                    <a:pos x="16" y="16"/>
                  </a:cxn>
                  <a:cxn ang="0">
                    <a:pos x="24" y="25"/>
                  </a:cxn>
                  <a:cxn ang="0">
                    <a:pos x="12" y="36"/>
                  </a:cxn>
                  <a:cxn ang="0">
                    <a:pos x="0" y="32"/>
                  </a:cxn>
                  <a:cxn ang="0">
                    <a:pos x="2" y="28"/>
                  </a:cxn>
                  <a:cxn ang="0">
                    <a:pos x="12" y="32"/>
                  </a:cxn>
                  <a:cxn ang="0">
                    <a:pos x="19" y="26"/>
                  </a:cxn>
                  <a:cxn ang="0">
                    <a:pos x="14" y="20"/>
                  </a:cxn>
                  <a:cxn ang="0">
                    <a:pos x="10" y="20"/>
                  </a:cxn>
                  <a:cxn ang="0">
                    <a:pos x="3" y="16"/>
                  </a:cxn>
                  <a:cxn ang="0">
                    <a:pos x="1" y="11"/>
                  </a:cxn>
                  <a:cxn ang="0">
                    <a:pos x="13" y="0"/>
                  </a:cxn>
                  <a:cxn ang="0">
                    <a:pos x="23" y="3"/>
                  </a:cxn>
                </a:cxnLst>
                <a:rect l="0" t="0" r="r" b="b"/>
                <a:pathLst>
                  <a:path w="24" h="36">
                    <a:moveTo>
                      <a:pt x="23" y="3"/>
                    </a:moveTo>
                    <a:cubicBezTo>
                      <a:pt x="21" y="7"/>
                      <a:pt x="21" y="7"/>
                      <a:pt x="21" y="7"/>
                    </a:cubicBezTo>
                    <a:cubicBezTo>
                      <a:pt x="18" y="5"/>
                      <a:pt x="16" y="4"/>
                      <a:pt x="13" y="4"/>
                    </a:cubicBezTo>
                    <a:cubicBezTo>
                      <a:pt x="9" y="4"/>
                      <a:pt x="7" y="7"/>
                      <a:pt x="7" y="10"/>
                    </a:cubicBezTo>
                    <a:cubicBezTo>
                      <a:pt x="7" y="11"/>
                      <a:pt x="7" y="12"/>
                      <a:pt x="7" y="13"/>
                    </a:cubicBezTo>
                    <a:cubicBezTo>
                      <a:pt x="8" y="14"/>
                      <a:pt x="9" y="14"/>
                      <a:pt x="11" y="15"/>
                    </a:cubicBezTo>
                    <a:cubicBezTo>
                      <a:pt x="16" y="16"/>
                      <a:pt x="16" y="16"/>
                      <a:pt x="16" y="16"/>
                    </a:cubicBezTo>
                    <a:cubicBezTo>
                      <a:pt x="22" y="17"/>
                      <a:pt x="24" y="20"/>
                      <a:pt x="24" y="25"/>
                    </a:cubicBezTo>
                    <a:cubicBezTo>
                      <a:pt x="24" y="31"/>
                      <a:pt x="19" y="36"/>
                      <a:pt x="12" y="36"/>
                    </a:cubicBezTo>
                    <a:cubicBezTo>
                      <a:pt x="8" y="36"/>
                      <a:pt x="3" y="34"/>
                      <a:pt x="0" y="32"/>
                    </a:cubicBezTo>
                    <a:cubicBezTo>
                      <a:pt x="2" y="28"/>
                      <a:pt x="2" y="28"/>
                      <a:pt x="2" y="28"/>
                    </a:cubicBezTo>
                    <a:cubicBezTo>
                      <a:pt x="5" y="30"/>
                      <a:pt x="9" y="32"/>
                      <a:pt x="12" y="32"/>
                    </a:cubicBezTo>
                    <a:cubicBezTo>
                      <a:pt x="16" y="32"/>
                      <a:pt x="19" y="29"/>
                      <a:pt x="19" y="26"/>
                    </a:cubicBezTo>
                    <a:cubicBezTo>
                      <a:pt x="19" y="23"/>
                      <a:pt x="17" y="21"/>
                      <a:pt x="14" y="20"/>
                    </a:cubicBezTo>
                    <a:cubicBezTo>
                      <a:pt x="10" y="20"/>
                      <a:pt x="10" y="20"/>
                      <a:pt x="10" y="20"/>
                    </a:cubicBezTo>
                    <a:cubicBezTo>
                      <a:pt x="7" y="19"/>
                      <a:pt x="5" y="18"/>
                      <a:pt x="3" y="16"/>
                    </a:cubicBezTo>
                    <a:cubicBezTo>
                      <a:pt x="2" y="15"/>
                      <a:pt x="1" y="13"/>
                      <a:pt x="1" y="11"/>
                    </a:cubicBezTo>
                    <a:cubicBezTo>
                      <a:pt x="1" y="5"/>
                      <a:pt x="6" y="0"/>
                      <a:pt x="13" y="0"/>
                    </a:cubicBezTo>
                    <a:cubicBezTo>
                      <a:pt x="16" y="0"/>
                      <a:pt x="20" y="1"/>
                      <a:pt x="23" y="3"/>
                    </a:cubicBez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62" name="Freeform 206"/>
              <p:cNvSpPr>
                <a:spLocks/>
              </p:cNvSpPr>
              <p:nvPr/>
            </p:nvSpPr>
            <p:spPr bwMode="auto">
              <a:xfrm>
                <a:off x="4715" y="933"/>
                <a:ext cx="88" cy="122"/>
              </a:xfrm>
              <a:custGeom>
                <a:avLst/>
                <a:gdLst/>
                <a:ahLst/>
                <a:cxnLst>
                  <a:cxn ang="0">
                    <a:pos x="23" y="3"/>
                  </a:cxn>
                  <a:cxn ang="0">
                    <a:pos x="20" y="7"/>
                  </a:cxn>
                  <a:cxn ang="0">
                    <a:pos x="14" y="4"/>
                  </a:cxn>
                  <a:cxn ang="0">
                    <a:pos x="8" y="8"/>
                  </a:cxn>
                  <a:cxn ang="0">
                    <a:pos x="6" y="19"/>
                  </a:cxn>
                  <a:cxn ang="0">
                    <a:pos x="14" y="30"/>
                  </a:cxn>
                  <a:cxn ang="0">
                    <a:pos x="21" y="27"/>
                  </a:cxn>
                  <a:cxn ang="0">
                    <a:pos x="24" y="30"/>
                  </a:cxn>
                  <a:cxn ang="0">
                    <a:pos x="14" y="34"/>
                  </a:cxn>
                  <a:cxn ang="0">
                    <a:pos x="3" y="29"/>
                  </a:cxn>
                  <a:cxn ang="0">
                    <a:pos x="0" y="18"/>
                  </a:cxn>
                  <a:cxn ang="0">
                    <a:pos x="5" y="4"/>
                  </a:cxn>
                  <a:cxn ang="0">
                    <a:pos x="14" y="0"/>
                  </a:cxn>
                  <a:cxn ang="0">
                    <a:pos x="23" y="3"/>
                  </a:cxn>
                </a:cxnLst>
                <a:rect l="0" t="0" r="r" b="b"/>
                <a:pathLst>
                  <a:path w="24" h="34">
                    <a:moveTo>
                      <a:pt x="23" y="3"/>
                    </a:moveTo>
                    <a:cubicBezTo>
                      <a:pt x="20" y="7"/>
                      <a:pt x="20" y="7"/>
                      <a:pt x="20" y="7"/>
                    </a:cubicBezTo>
                    <a:cubicBezTo>
                      <a:pt x="18" y="5"/>
                      <a:pt x="16" y="4"/>
                      <a:pt x="14" y="4"/>
                    </a:cubicBezTo>
                    <a:cubicBezTo>
                      <a:pt x="11" y="4"/>
                      <a:pt x="9" y="6"/>
                      <a:pt x="8" y="8"/>
                    </a:cubicBezTo>
                    <a:cubicBezTo>
                      <a:pt x="7" y="10"/>
                      <a:pt x="6" y="14"/>
                      <a:pt x="6" y="19"/>
                    </a:cubicBezTo>
                    <a:cubicBezTo>
                      <a:pt x="6" y="26"/>
                      <a:pt x="9" y="30"/>
                      <a:pt x="14" y="30"/>
                    </a:cubicBezTo>
                    <a:cubicBezTo>
                      <a:pt x="17" y="30"/>
                      <a:pt x="19" y="29"/>
                      <a:pt x="21" y="27"/>
                    </a:cubicBezTo>
                    <a:cubicBezTo>
                      <a:pt x="24" y="30"/>
                      <a:pt x="24" y="30"/>
                      <a:pt x="24" y="30"/>
                    </a:cubicBezTo>
                    <a:cubicBezTo>
                      <a:pt x="21" y="33"/>
                      <a:pt x="18" y="34"/>
                      <a:pt x="14" y="34"/>
                    </a:cubicBezTo>
                    <a:cubicBezTo>
                      <a:pt x="9" y="34"/>
                      <a:pt x="6" y="33"/>
                      <a:pt x="3" y="29"/>
                    </a:cubicBezTo>
                    <a:cubicBezTo>
                      <a:pt x="1" y="26"/>
                      <a:pt x="0" y="23"/>
                      <a:pt x="0" y="18"/>
                    </a:cubicBezTo>
                    <a:cubicBezTo>
                      <a:pt x="0" y="11"/>
                      <a:pt x="2" y="6"/>
                      <a:pt x="5" y="4"/>
                    </a:cubicBezTo>
                    <a:cubicBezTo>
                      <a:pt x="8" y="1"/>
                      <a:pt x="11" y="0"/>
                      <a:pt x="14" y="0"/>
                    </a:cubicBezTo>
                    <a:cubicBezTo>
                      <a:pt x="18" y="0"/>
                      <a:pt x="21" y="1"/>
                      <a:pt x="23" y="3"/>
                    </a:cubicBez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63" name="Freeform 207"/>
              <p:cNvSpPr>
                <a:spLocks noEditPoints="1"/>
              </p:cNvSpPr>
              <p:nvPr/>
            </p:nvSpPr>
            <p:spPr bwMode="auto">
              <a:xfrm>
                <a:off x="4821" y="883"/>
                <a:ext cx="30" cy="173"/>
              </a:xfrm>
              <a:custGeom>
                <a:avLst/>
                <a:gdLst/>
                <a:ahLst/>
                <a:cxnLst>
                  <a:cxn ang="0">
                    <a:pos x="4" y="0"/>
                  </a:cxn>
                  <a:cxn ang="0">
                    <a:pos x="8" y="5"/>
                  </a:cxn>
                  <a:cxn ang="0">
                    <a:pos x="4" y="9"/>
                  </a:cxn>
                  <a:cxn ang="0">
                    <a:pos x="0" y="5"/>
                  </a:cxn>
                  <a:cxn ang="0">
                    <a:pos x="4" y="0"/>
                  </a:cxn>
                  <a:cxn ang="0">
                    <a:pos x="1" y="15"/>
                  </a:cxn>
                  <a:cxn ang="0">
                    <a:pos x="7" y="14"/>
                  </a:cxn>
                  <a:cxn ang="0">
                    <a:pos x="7" y="48"/>
                  </a:cxn>
                  <a:cxn ang="0">
                    <a:pos x="1" y="48"/>
                  </a:cxn>
                  <a:cxn ang="0">
                    <a:pos x="1" y="15"/>
                  </a:cxn>
                </a:cxnLst>
                <a:rect l="0" t="0" r="r" b="b"/>
                <a:pathLst>
                  <a:path w="8" h="48">
                    <a:moveTo>
                      <a:pt x="4" y="0"/>
                    </a:moveTo>
                    <a:cubicBezTo>
                      <a:pt x="6" y="0"/>
                      <a:pt x="8" y="2"/>
                      <a:pt x="8" y="5"/>
                    </a:cubicBezTo>
                    <a:cubicBezTo>
                      <a:pt x="8" y="7"/>
                      <a:pt x="6" y="9"/>
                      <a:pt x="4" y="9"/>
                    </a:cubicBezTo>
                    <a:cubicBezTo>
                      <a:pt x="2" y="9"/>
                      <a:pt x="0" y="7"/>
                      <a:pt x="0" y="5"/>
                    </a:cubicBezTo>
                    <a:cubicBezTo>
                      <a:pt x="0" y="2"/>
                      <a:pt x="2" y="0"/>
                      <a:pt x="4" y="0"/>
                    </a:cubicBezTo>
                    <a:close/>
                    <a:moveTo>
                      <a:pt x="1" y="15"/>
                    </a:moveTo>
                    <a:cubicBezTo>
                      <a:pt x="7" y="14"/>
                      <a:pt x="7" y="14"/>
                      <a:pt x="7" y="14"/>
                    </a:cubicBezTo>
                    <a:cubicBezTo>
                      <a:pt x="7" y="48"/>
                      <a:pt x="7" y="48"/>
                      <a:pt x="7" y="48"/>
                    </a:cubicBezTo>
                    <a:cubicBezTo>
                      <a:pt x="1" y="48"/>
                      <a:pt x="1" y="48"/>
                      <a:pt x="1" y="48"/>
                    </a:cubicBezTo>
                    <a:lnTo>
                      <a:pt x="1" y="15"/>
                    </a:ln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64" name="Freeform 208"/>
              <p:cNvSpPr>
                <a:spLocks noEditPoints="1"/>
              </p:cNvSpPr>
              <p:nvPr/>
            </p:nvSpPr>
            <p:spPr bwMode="auto">
              <a:xfrm>
                <a:off x="4881" y="933"/>
                <a:ext cx="94" cy="122"/>
              </a:xfrm>
              <a:custGeom>
                <a:avLst/>
                <a:gdLst/>
                <a:ahLst/>
                <a:cxnLst>
                  <a:cxn ang="0">
                    <a:pos x="23" y="27"/>
                  </a:cxn>
                  <a:cxn ang="0">
                    <a:pos x="25" y="30"/>
                  </a:cxn>
                  <a:cxn ang="0">
                    <a:pos x="14" y="34"/>
                  </a:cxn>
                  <a:cxn ang="0">
                    <a:pos x="0" y="17"/>
                  </a:cxn>
                  <a:cxn ang="0">
                    <a:pos x="4" y="4"/>
                  </a:cxn>
                  <a:cxn ang="0">
                    <a:pos x="13" y="0"/>
                  </a:cxn>
                  <a:cxn ang="0">
                    <a:pos x="22" y="3"/>
                  </a:cxn>
                  <a:cxn ang="0">
                    <a:pos x="26" y="17"/>
                  </a:cxn>
                  <a:cxn ang="0">
                    <a:pos x="26" y="18"/>
                  </a:cxn>
                  <a:cxn ang="0">
                    <a:pos x="6" y="18"/>
                  </a:cxn>
                  <a:cxn ang="0">
                    <a:pos x="6" y="19"/>
                  </a:cxn>
                  <a:cxn ang="0">
                    <a:pos x="7" y="26"/>
                  </a:cxn>
                  <a:cxn ang="0">
                    <a:pos x="15" y="30"/>
                  </a:cxn>
                  <a:cxn ang="0">
                    <a:pos x="23" y="27"/>
                  </a:cxn>
                  <a:cxn ang="0">
                    <a:pos x="6" y="14"/>
                  </a:cxn>
                  <a:cxn ang="0">
                    <a:pos x="21" y="14"/>
                  </a:cxn>
                  <a:cxn ang="0">
                    <a:pos x="19" y="7"/>
                  </a:cxn>
                  <a:cxn ang="0">
                    <a:pos x="13" y="4"/>
                  </a:cxn>
                  <a:cxn ang="0">
                    <a:pos x="6" y="14"/>
                  </a:cxn>
                </a:cxnLst>
                <a:rect l="0" t="0" r="r" b="b"/>
                <a:pathLst>
                  <a:path w="26" h="34">
                    <a:moveTo>
                      <a:pt x="23" y="27"/>
                    </a:moveTo>
                    <a:cubicBezTo>
                      <a:pt x="25" y="30"/>
                      <a:pt x="25" y="30"/>
                      <a:pt x="25" y="30"/>
                    </a:cubicBezTo>
                    <a:cubicBezTo>
                      <a:pt x="22" y="33"/>
                      <a:pt x="18" y="34"/>
                      <a:pt x="14" y="34"/>
                    </a:cubicBezTo>
                    <a:cubicBezTo>
                      <a:pt x="5" y="34"/>
                      <a:pt x="0" y="28"/>
                      <a:pt x="0" y="17"/>
                    </a:cubicBezTo>
                    <a:cubicBezTo>
                      <a:pt x="0" y="11"/>
                      <a:pt x="1" y="8"/>
                      <a:pt x="4" y="4"/>
                    </a:cubicBezTo>
                    <a:cubicBezTo>
                      <a:pt x="6" y="1"/>
                      <a:pt x="9" y="0"/>
                      <a:pt x="13" y="0"/>
                    </a:cubicBezTo>
                    <a:cubicBezTo>
                      <a:pt x="17" y="0"/>
                      <a:pt x="20" y="1"/>
                      <a:pt x="22" y="3"/>
                    </a:cubicBezTo>
                    <a:cubicBezTo>
                      <a:pt x="25" y="6"/>
                      <a:pt x="26" y="9"/>
                      <a:pt x="26" y="17"/>
                    </a:cubicBezTo>
                    <a:cubicBezTo>
                      <a:pt x="26" y="18"/>
                      <a:pt x="26" y="18"/>
                      <a:pt x="26" y="18"/>
                    </a:cubicBezTo>
                    <a:cubicBezTo>
                      <a:pt x="6" y="18"/>
                      <a:pt x="6" y="18"/>
                      <a:pt x="6" y="18"/>
                    </a:cubicBezTo>
                    <a:cubicBezTo>
                      <a:pt x="6" y="19"/>
                      <a:pt x="6" y="19"/>
                      <a:pt x="6" y="19"/>
                    </a:cubicBezTo>
                    <a:cubicBezTo>
                      <a:pt x="6" y="22"/>
                      <a:pt x="6" y="24"/>
                      <a:pt x="7" y="26"/>
                    </a:cubicBezTo>
                    <a:cubicBezTo>
                      <a:pt x="9" y="29"/>
                      <a:pt x="12" y="30"/>
                      <a:pt x="15" y="30"/>
                    </a:cubicBezTo>
                    <a:cubicBezTo>
                      <a:pt x="18" y="30"/>
                      <a:pt x="21" y="29"/>
                      <a:pt x="23" y="27"/>
                    </a:cubicBezTo>
                    <a:close/>
                    <a:moveTo>
                      <a:pt x="6" y="14"/>
                    </a:moveTo>
                    <a:cubicBezTo>
                      <a:pt x="21" y="14"/>
                      <a:pt x="21" y="14"/>
                      <a:pt x="21" y="14"/>
                    </a:cubicBezTo>
                    <a:cubicBezTo>
                      <a:pt x="21" y="11"/>
                      <a:pt x="20" y="8"/>
                      <a:pt x="19" y="7"/>
                    </a:cubicBezTo>
                    <a:cubicBezTo>
                      <a:pt x="18" y="5"/>
                      <a:pt x="16" y="4"/>
                      <a:pt x="13" y="4"/>
                    </a:cubicBezTo>
                    <a:cubicBezTo>
                      <a:pt x="8" y="4"/>
                      <a:pt x="6" y="7"/>
                      <a:pt x="6" y="14"/>
                    </a:cubicBez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65" name="Freeform 209"/>
              <p:cNvSpPr>
                <a:spLocks/>
              </p:cNvSpPr>
              <p:nvPr/>
            </p:nvSpPr>
            <p:spPr bwMode="auto">
              <a:xfrm>
                <a:off x="5005" y="933"/>
                <a:ext cx="90" cy="122"/>
              </a:xfrm>
              <a:custGeom>
                <a:avLst/>
                <a:gdLst/>
                <a:ahLst/>
                <a:cxnLst>
                  <a:cxn ang="0">
                    <a:pos x="0" y="1"/>
                  </a:cxn>
                  <a:cxn ang="0">
                    <a:pos x="5" y="0"/>
                  </a:cxn>
                  <a:cxn ang="0">
                    <a:pos x="6" y="5"/>
                  </a:cxn>
                  <a:cxn ang="0">
                    <a:pos x="16" y="0"/>
                  </a:cxn>
                  <a:cxn ang="0">
                    <a:pos x="25" y="5"/>
                  </a:cxn>
                  <a:cxn ang="0">
                    <a:pos x="25" y="9"/>
                  </a:cxn>
                  <a:cxn ang="0">
                    <a:pos x="25" y="34"/>
                  </a:cxn>
                  <a:cxn ang="0">
                    <a:pos x="20" y="34"/>
                  </a:cxn>
                  <a:cxn ang="0">
                    <a:pos x="20" y="11"/>
                  </a:cxn>
                  <a:cxn ang="0">
                    <a:pos x="19" y="6"/>
                  </a:cxn>
                  <a:cxn ang="0">
                    <a:pos x="15" y="4"/>
                  </a:cxn>
                  <a:cxn ang="0">
                    <a:pos x="6" y="9"/>
                  </a:cxn>
                  <a:cxn ang="0">
                    <a:pos x="6" y="34"/>
                  </a:cxn>
                  <a:cxn ang="0">
                    <a:pos x="1" y="34"/>
                  </a:cxn>
                  <a:cxn ang="0">
                    <a:pos x="1" y="9"/>
                  </a:cxn>
                  <a:cxn ang="0">
                    <a:pos x="0" y="1"/>
                  </a:cxn>
                </a:cxnLst>
                <a:rect l="0" t="0" r="r" b="b"/>
                <a:pathLst>
                  <a:path w="25" h="34">
                    <a:moveTo>
                      <a:pt x="0" y="1"/>
                    </a:moveTo>
                    <a:cubicBezTo>
                      <a:pt x="5" y="0"/>
                      <a:pt x="5" y="0"/>
                      <a:pt x="5" y="0"/>
                    </a:cubicBezTo>
                    <a:cubicBezTo>
                      <a:pt x="6" y="2"/>
                      <a:pt x="6" y="3"/>
                      <a:pt x="6" y="5"/>
                    </a:cubicBezTo>
                    <a:cubicBezTo>
                      <a:pt x="10" y="2"/>
                      <a:pt x="13" y="0"/>
                      <a:pt x="16" y="0"/>
                    </a:cubicBezTo>
                    <a:cubicBezTo>
                      <a:pt x="20" y="0"/>
                      <a:pt x="23" y="2"/>
                      <a:pt x="25" y="5"/>
                    </a:cubicBezTo>
                    <a:cubicBezTo>
                      <a:pt x="25" y="6"/>
                      <a:pt x="25" y="7"/>
                      <a:pt x="25" y="9"/>
                    </a:cubicBezTo>
                    <a:cubicBezTo>
                      <a:pt x="25" y="34"/>
                      <a:pt x="25" y="34"/>
                      <a:pt x="25" y="34"/>
                    </a:cubicBezTo>
                    <a:cubicBezTo>
                      <a:pt x="20" y="34"/>
                      <a:pt x="20" y="34"/>
                      <a:pt x="20" y="34"/>
                    </a:cubicBezTo>
                    <a:cubicBezTo>
                      <a:pt x="20" y="11"/>
                      <a:pt x="20" y="11"/>
                      <a:pt x="20" y="11"/>
                    </a:cubicBezTo>
                    <a:cubicBezTo>
                      <a:pt x="20" y="8"/>
                      <a:pt x="20" y="7"/>
                      <a:pt x="19" y="6"/>
                    </a:cubicBezTo>
                    <a:cubicBezTo>
                      <a:pt x="18" y="5"/>
                      <a:pt x="17" y="4"/>
                      <a:pt x="15" y="4"/>
                    </a:cubicBezTo>
                    <a:cubicBezTo>
                      <a:pt x="13" y="4"/>
                      <a:pt x="9" y="7"/>
                      <a:pt x="6" y="9"/>
                    </a:cubicBezTo>
                    <a:cubicBezTo>
                      <a:pt x="6" y="34"/>
                      <a:pt x="6" y="34"/>
                      <a:pt x="6" y="34"/>
                    </a:cubicBezTo>
                    <a:cubicBezTo>
                      <a:pt x="1" y="34"/>
                      <a:pt x="1" y="34"/>
                      <a:pt x="1" y="34"/>
                    </a:cubicBezTo>
                    <a:cubicBezTo>
                      <a:pt x="1" y="9"/>
                      <a:pt x="1" y="9"/>
                      <a:pt x="1" y="9"/>
                    </a:cubicBezTo>
                    <a:cubicBezTo>
                      <a:pt x="1" y="5"/>
                      <a:pt x="1" y="4"/>
                      <a:pt x="0" y="1"/>
                    </a:cubicBez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66" name="Freeform 210"/>
              <p:cNvSpPr>
                <a:spLocks/>
              </p:cNvSpPr>
              <p:nvPr/>
            </p:nvSpPr>
            <p:spPr bwMode="auto">
              <a:xfrm>
                <a:off x="5131" y="933"/>
                <a:ext cx="85" cy="122"/>
              </a:xfrm>
              <a:custGeom>
                <a:avLst/>
                <a:gdLst/>
                <a:ahLst/>
                <a:cxnLst>
                  <a:cxn ang="0">
                    <a:pos x="22" y="3"/>
                  </a:cxn>
                  <a:cxn ang="0">
                    <a:pos x="20" y="7"/>
                  </a:cxn>
                  <a:cxn ang="0">
                    <a:pos x="13" y="4"/>
                  </a:cxn>
                  <a:cxn ang="0">
                    <a:pos x="7" y="8"/>
                  </a:cxn>
                  <a:cxn ang="0">
                    <a:pos x="5" y="19"/>
                  </a:cxn>
                  <a:cxn ang="0">
                    <a:pos x="13" y="30"/>
                  </a:cxn>
                  <a:cxn ang="0">
                    <a:pos x="20" y="27"/>
                  </a:cxn>
                  <a:cxn ang="0">
                    <a:pos x="23" y="30"/>
                  </a:cxn>
                  <a:cxn ang="0">
                    <a:pos x="13" y="34"/>
                  </a:cxn>
                  <a:cxn ang="0">
                    <a:pos x="3" y="29"/>
                  </a:cxn>
                  <a:cxn ang="0">
                    <a:pos x="0" y="18"/>
                  </a:cxn>
                  <a:cxn ang="0">
                    <a:pos x="5" y="4"/>
                  </a:cxn>
                  <a:cxn ang="0">
                    <a:pos x="13" y="0"/>
                  </a:cxn>
                  <a:cxn ang="0">
                    <a:pos x="22" y="3"/>
                  </a:cxn>
                </a:cxnLst>
                <a:rect l="0" t="0" r="r" b="b"/>
                <a:pathLst>
                  <a:path w="23" h="34">
                    <a:moveTo>
                      <a:pt x="22" y="3"/>
                    </a:moveTo>
                    <a:cubicBezTo>
                      <a:pt x="20" y="7"/>
                      <a:pt x="20" y="7"/>
                      <a:pt x="20" y="7"/>
                    </a:cubicBezTo>
                    <a:cubicBezTo>
                      <a:pt x="17" y="5"/>
                      <a:pt x="16" y="4"/>
                      <a:pt x="13" y="4"/>
                    </a:cubicBezTo>
                    <a:cubicBezTo>
                      <a:pt x="11" y="4"/>
                      <a:pt x="8" y="6"/>
                      <a:pt x="7" y="8"/>
                    </a:cubicBezTo>
                    <a:cubicBezTo>
                      <a:pt x="6" y="10"/>
                      <a:pt x="5" y="14"/>
                      <a:pt x="5" y="19"/>
                    </a:cubicBezTo>
                    <a:cubicBezTo>
                      <a:pt x="5" y="26"/>
                      <a:pt x="8" y="30"/>
                      <a:pt x="13" y="30"/>
                    </a:cubicBezTo>
                    <a:cubicBezTo>
                      <a:pt x="16" y="30"/>
                      <a:pt x="19" y="29"/>
                      <a:pt x="20" y="27"/>
                    </a:cubicBezTo>
                    <a:cubicBezTo>
                      <a:pt x="23" y="30"/>
                      <a:pt x="23" y="30"/>
                      <a:pt x="23" y="30"/>
                    </a:cubicBezTo>
                    <a:cubicBezTo>
                      <a:pt x="20" y="33"/>
                      <a:pt x="17" y="34"/>
                      <a:pt x="13" y="34"/>
                    </a:cubicBezTo>
                    <a:cubicBezTo>
                      <a:pt x="9" y="34"/>
                      <a:pt x="5" y="33"/>
                      <a:pt x="3" y="29"/>
                    </a:cubicBezTo>
                    <a:cubicBezTo>
                      <a:pt x="1" y="26"/>
                      <a:pt x="0" y="23"/>
                      <a:pt x="0" y="18"/>
                    </a:cubicBezTo>
                    <a:cubicBezTo>
                      <a:pt x="0" y="11"/>
                      <a:pt x="2" y="6"/>
                      <a:pt x="5" y="4"/>
                    </a:cubicBezTo>
                    <a:cubicBezTo>
                      <a:pt x="7" y="1"/>
                      <a:pt x="10" y="0"/>
                      <a:pt x="13" y="0"/>
                    </a:cubicBezTo>
                    <a:cubicBezTo>
                      <a:pt x="18" y="0"/>
                      <a:pt x="20" y="1"/>
                      <a:pt x="22" y="3"/>
                    </a:cubicBezTo>
                    <a:close/>
                  </a:path>
                </a:pathLst>
              </a:custGeom>
              <a:solidFill>
                <a:srgbClr val="4D4D4D"/>
              </a:solidFill>
              <a:ln w="9525">
                <a:noFill/>
                <a:round/>
                <a:headEnd/>
                <a:tailEnd/>
              </a:ln>
            </p:spPr>
            <p:txBody>
              <a:bodyPr/>
              <a:lstStyle/>
              <a:p>
                <a:pPr eaLnBrk="0" hangingPunct="0">
                  <a:defRPr/>
                </a:pPr>
                <a:endParaRPr lang="en-US">
                  <a:cs typeface="+mn-cs"/>
                </a:endParaRPr>
              </a:p>
            </p:txBody>
          </p:sp>
          <p:sp>
            <p:nvSpPr>
              <p:cNvPr id="67" name="Freeform 211"/>
              <p:cNvSpPr>
                <a:spLocks noEditPoints="1"/>
              </p:cNvSpPr>
              <p:nvPr/>
            </p:nvSpPr>
            <p:spPr bwMode="auto">
              <a:xfrm>
                <a:off x="5228" y="933"/>
                <a:ext cx="100" cy="122"/>
              </a:xfrm>
              <a:custGeom>
                <a:avLst/>
                <a:gdLst/>
                <a:ahLst/>
                <a:cxnLst>
                  <a:cxn ang="0">
                    <a:pos x="24" y="27"/>
                  </a:cxn>
                  <a:cxn ang="0">
                    <a:pos x="26" y="30"/>
                  </a:cxn>
                  <a:cxn ang="0">
                    <a:pos x="15" y="34"/>
                  </a:cxn>
                  <a:cxn ang="0">
                    <a:pos x="0" y="17"/>
                  </a:cxn>
                  <a:cxn ang="0">
                    <a:pos x="4" y="4"/>
                  </a:cxn>
                  <a:cxn ang="0">
                    <a:pos x="14" y="0"/>
                  </a:cxn>
                  <a:cxn ang="0">
                    <a:pos x="23" y="3"/>
                  </a:cxn>
                  <a:cxn ang="0">
                    <a:pos x="27" y="17"/>
                  </a:cxn>
                  <a:cxn ang="0">
                    <a:pos x="27" y="18"/>
                  </a:cxn>
                  <a:cxn ang="0">
                    <a:pos x="6" y="18"/>
                  </a:cxn>
                  <a:cxn ang="0">
                    <a:pos x="6" y="19"/>
                  </a:cxn>
                  <a:cxn ang="0">
                    <a:pos x="8" y="26"/>
                  </a:cxn>
                  <a:cxn ang="0">
                    <a:pos x="16" y="30"/>
                  </a:cxn>
                  <a:cxn ang="0">
                    <a:pos x="24" y="27"/>
                  </a:cxn>
                  <a:cxn ang="0">
                    <a:pos x="6" y="14"/>
                  </a:cxn>
                  <a:cxn ang="0">
                    <a:pos x="21" y="14"/>
                  </a:cxn>
                  <a:cxn ang="0">
                    <a:pos x="20" y="7"/>
                  </a:cxn>
                  <a:cxn ang="0">
                    <a:pos x="14" y="4"/>
                  </a:cxn>
                  <a:cxn ang="0">
                    <a:pos x="6" y="14"/>
                  </a:cxn>
                </a:cxnLst>
                <a:rect l="0" t="0" r="r" b="b"/>
                <a:pathLst>
                  <a:path w="27" h="34">
                    <a:moveTo>
                      <a:pt x="24" y="27"/>
                    </a:moveTo>
                    <a:cubicBezTo>
                      <a:pt x="26" y="30"/>
                      <a:pt x="26" y="30"/>
                      <a:pt x="26" y="30"/>
                    </a:cubicBezTo>
                    <a:cubicBezTo>
                      <a:pt x="23" y="33"/>
                      <a:pt x="19" y="34"/>
                      <a:pt x="15" y="34"/>
                    </a:cubicBezTo>
                    <a:cubicBezTo>
                      <a:pt x="6" y="34"/>
                      <a:pt x="0" y="28"/>
                      <a:pt x="0" y="17"/>
                    </a:cubicBezTo>
                    <a:cubicBezTo>
                      <a:pt x="0" y="11"/>
                      <a:pt x="2" y="8"/>
                      <a:pt x="4" y="4"/>
                    </a:cubicBezTo>
                    <a:cubicBezTo>
                      <a:pt x="7" y="1"/>
                      <a:pt x="10" y="0"/>
                      <a:pt x="14" y="0"/>
                    </a:cubicBezTo>
                    <a:cubicBezTo>
                      <a:pt x="18" y="0"/>
                      <a:pt x="21" y="1"/>
                      <a:pt x="23" y="3"/>
                    </a:cubicBezTo>
                    <a:cubicBezTo>
                      <a:pt x="26" y="6"/>
                      <a:pt x="27" y="9"/>
                      <a:pt x="27" y="17"/>
                    </a:cubicBezTo>
                    <a:cubicBezTo>
                      <a:pt x="27" y="18"/>
                      <a:pt x="27" y="18"/>
                      <a:pt x="27" y="18"/>
                    </a:cubicBezTo>
                    <a:cubicBezTo>
                      <a:pt x="6" y="18"/>
                      <a:pt x="6" y="18"/>
                      <a:pt x="6" y="18"/>
                    </a:cubicBezTo>
                    <a:cubicBezTo>
                      <a:pt x="6" y="19"/>
                      <a:pt x="6" y="19"/>
                      <a:pt x="6" y="19"/>
                    </a:cubicBezTo>
                    <a:cubicBezTo>
                      <a:pt x="6" y="22"/>
                      <a:pt x="7" y="24"/>
                      <a:pt x="8" y="26"/>
                    </a:cubicBezTo>
                    <a:cubicBezTo>
                      <a:pt x="10" y="29"/>
                      <a:pt x="13" y="30"/>
                      <a:pt x="16" y="30"/>
                    </a:cubicBezTo>
                    <a:cubicBezTo>
                      <a:pt x="19" y="30"/>
                      <a:pt x="22" y="29"/>
                      <a:pt x="24" y="27"/>
                    </a:cubicBezTo>
                    <a:close/>
                    <a:moveTo>
                      <a:pt x="6" y="14"/>
                    </a:moveTo>
                    <a:cubicBezTo>
                      <a:pt x="21" y="14"/>
                      <a:pt x="21" y="14"/>
                      <a:pt x="21" y="14"/>
                    </a:cubicBezTo>
                    <a:cubicBezTo>
                      <a:pt x="21" y="11"/>
                      <a:pt x="21" y="8"/>
                      <a:pt x="20" y="7"/>
                    </a:cubicBezTo>
                    <a:cubicBezTo>
                      <a:pt x="19" y="5"/>
                      <a:pt x="17" y="4"/>
                      <a:pt x="14" y="4"/>
                    </a:cubicBezTo>
                    <a:cubicBezTo>
                      <a:pt x="9" y="4"/>
                      <a:pt x="7" y="7"/>
                      <a:pt x="6" y="14"/>
                    </a:cubicBezTo>
                    <a:close/>
                  </a:path>
                </a:pathLst>
              </a:custGeom>
              <a:solidFill>
                <a:srgbClr val="4D4D4D"/>
              </a:solidFill>
              <a:ln w="9525">
                <a:noFill/>
                <a:round/>
                <a:headEnd/>
                <a:tailEnd/>
              </a:ln>
            </p:spPr>
            <p:txBody>
              <a:bodyPr/>
              <a:lstStyle/>
              <a:p>
                <a:pPr eaLnBrk="0" hangingPunct="0">
                  <a:defRPr/>
                </a:pPr>
                <a:endParaRPr lang="en-US">
                  <a:cs typeface="+mn-cs"/>
                </a:endParaRPr>
              </a:p>
            </p:txBody>
          </p:sp>
        </p:grpSp>
      </p:grpSp>
      <p:pic>
        <p:nvPicPr>
          <p:cNvPr id="95" name="Picture 218" descr="H:\Home\davidg\BIG\Logo\Logo\BiGGrid-Logo-invert.wmf"/>
          <p:cNvPicPr>
            <a:picLocks noChangeAspect="1" noChangeArrowheads="1"/>
          </p:cNvPicPr>
          <p:nvPr userDrawn="1"/>
        </p:nvPicPr>
        <p:blipFill>
          <a:blip r:embed="rId2">
            <a:lum bright="-10000"/>
          </a:blip>
          <a:srcRect/>
          <a:stretch>
            <a:fillRect/>
          </a:stretch>
        </p:blipFill>
        <p:spPr bwMode="auto">
          <a:xfrm>
            <a:off x="6143625" y="500063"/>
            <a:ext cx="2428875" cy="1800225"/>
          </a:xfrm>
          <a:prstGeom prst="rect">
            <a:avLst/>
          </a:prstGeom>
          <a:noFill/>
          <a:ln w="9525">
            <a:noFill/>
            <a:miter lim="800000"/>
            <a:headEnd/>
            <a:tailEnd/>
          </a:ln>
        </p:spPr>
      </p:pic>
      <p:sp>
        <p:nvSpPr>
          <p:cNvPr id="44065" name="Rectangle 33"/>
          <p:cNvSpPr>
            <a:spLocks noGrp="1" noChangeArrowheads="1"/>
          </p:cNvSpPr>
          <p:nvPr>
            <p:ph type="ctrTitle"/>
          </p:nvPr>
        </p:nvSpPr>
        <p:spPr>
          <a:xfrm>
            <a:off x="609600" y="2720975"/>
            <a:ext cx="7696200" cy="1470025"/>
          </a:xfrm>
        </p:spPr>
        <p:txBody>
          <a:bodyPr/>
          <a:lstStyle>
            <a:lvl1pPr>
              <a:defRPr sz="3400" b="0">
                <a:solidFill>
                  <a:schemeClr val="bg1"/>
                </a:solidFill>
              </a:defRPr>
            </a:lvl1pPr>
          </a:lstStyle>
          <a:p>
            <a:r>
              <a:rPr lang="en-GB"/>
              <a:t>Click to edit Master title style</a:t>
            </a:r>
          </a:p>
        </p:txBody>
      </p:sp>
      <p:sp>
        <p:nvSpPr>
          <p:cNvPr id="44066" name="Rectangle 34"/>
          <p:cNvSpPr>
            <a:spLocks noGrp="1" noChangeArrowheads="1"/>
          </p:cNvSpPr>
          <p:nvPr>
            <p:ph type="subTitle" idx="1"/>
          </p:nvPr>
        </p:nvSpPr>
        <p:spPr>
          <a:xfrm>
            <a:off x="1219200" y="4343400"/>
            <a:ext cx="6629400" cy="1219200"/>
          </a:xfrm>
        </p:spPr>
        <p:txBody>
          <a:bodyPr/>
          <a:lstStyle>
            <a:lvl1pPr marL="0" indent="0">
              <a:buFontTx/>
              <a:buNone/>
              <a:defRPr sz="2000">
                <a:solidFill>
                  <a:schemeClr val="bg1"/>
                </a:solidFill>
              </a:defRPr>
            </a:lvl1pPr>
          </a:lstStyle>
          <a:p>
            <a:r>
              <a:rPr lang="en-GB"/>
              <a:t>Click to edit Master subtitle style</a:t>
            </a:r>
          </a:p>
        </p:txBody>
      </p:sp>
      <p:sp>
        <p:nvSpPr>
          <p:cNvPr id="96" name="Rectangle 35"/>
          <p:cNvSpPr>
            <a:spLocks noGrp="1" noChangeArrowheads="1"/>
          </p:cNvSpPr>
          <p:nvPr>
            <p:ph type="dt" sz="half" idx="10"/>
          </p:nvPr>
        </p:nvSpPr>
        <p:spPr/>
        <p:txBody>
          <a:bodyPr/>
          <a:lstStyle>
            <a:lvl1pPr>
              <a:defRPr>
                <a:solidFill>
                  <a:schemeClr val="bg1"/>
                </a:solidFill>
              </a:defRPr>
            </a:lvl1pPr>
          </a:lstStyle>
          <a:p>
            <a:pPr>
              <a:defRPr/>
            </a:pPr>
            <a:fld id="{15F72417-4569-4789-AAC2-C2206DE0D6D2}" type="datetime4">
              <a:rPr lang="en-GB"/>
              <a:pPr>
                <a:defRPr/>
              </a:pPr>
              <a:t>13 March 2009</a:t>
            </a:fld>
            <a:endParaRPr lang="en-GB"/>
          </a:p>
        </p:txBody>
      </p:sp>
      <p:sp>
        <p:nvSpPr>
          <p:cNvPr id="97" name="Rectangle 36"/>
          <p:cNvSpPr>
            <a:spLocks noGrp="1" noChangeArrowheads="1"/>
          </p:cNvSpPr>
          <p:nvPr>
            <p:ph type="ftr" sz="quarter" idx="11"/>
          </p:nvPr>
        </p:nvSpPr>
        <p:spPr/>
        <p:txBody>
          <a:bodyPr/>
          <a:lstStyle>
            <a:lvl1pPr>
              <a:defRPr>
                <a:solidFill>
                  <a:schemeClr val="bg1"/>
                </a:solidFill>
              </a:defRPr>
            </a:lvl1pPr>
          </a:lstStyle>
          <a:p>
            <a:pPr>
              <a:defRPr/>
            </a:pPr>
            <a:endParaRPr lang="en-GB"/>
          </a:p>
        </p:txBody>
      </p:sp>
      <p:sp>
        <p:nvSpPr>
          <p:cNvPr id="98" name="Rectangle 37"/>
          <p:cNvSpPr>
            <a:spLocks noGrp="1" noChangeArrowheads="1"/>
          </p:cNvSpPr>
          <p:nvPr>
            <p:ph type="sldNum" sz="quarter" idx="12"/>
          </p:nvPr>
        </p:nvSpPr>
        <p:spPr/>
        <p:txBody>
          <a:bodyPr/>
          <a:lstStyle>
            <a:lvl1pPr>
              <a:defRPr>
                <a:solidFill>
                  <a:schemeClr val="bg1"/>
                </a:solidFill>
              </a:defRPr>
            </a:lvl1pPr>
          </a:lstStyle>
          <a:p>
            <a:pPr>
              <a:defRPr/>
            </a:pPr>
            <a:fld id="{9DE778A2-AE2E-4C12-ADE2-827BF7588004}"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lvl1pPr>
              <a:defRPr sz="2400"/>
            </a:lvl1pPr>
            <a:lvl2pPr>
              <a:defRPr sz="2000"/>
            </a:lvl2pPr>
            <a:lvl3pPr>
              <a:defRPr sz="1800"/>
            </a:lvl3pPr>
            <a:lvl4pPr>
              <a:defRPr sz="16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a:spLocks noGrp="1"/>
          </p:cNvSpPr>
          <p:nvPr>
            <p:ph type="title"/>
          </p:nvPr>
        </p:nvSpPr>
        <p:spPr>
          <a:xfrm>
            <a:off x="685800" y="609601"/>
            <a:ext cx="7772400" cy="676260"/>
          </a:xfrm>
        </p:spPr>
        <p:txBody>
          <a:bodyPr/>
          <a:lstStyle>
            <a:lvl1pPr>
              <a:tabLst>
                <a:tab pos="5645150" algn="l"/>
              </a:tabLst>
              <a:defRPr sz="2400"/>
            </a:lvl1pPr>
          </a:lstStyle>
          <a:p>
            <a:r>
              <a:rPr lang="en-US" dirty="0"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AB04FF80-21A8-4E4E-81BB-69E239B2A458}" type="datetime4">
              <a:rPr lang="en-GB"/>
              <a:pPr>
                <a:defRPr/>
              </a:pPr>
              <a:t>13 March 2009</a:t>
            </a:fld>
            <a:endParaRPr lang="en-GB"/>
          </a:p>
        </p:txBody>
      </p:sp>
      <p:sp>
        <p:nvSpPr>
          <p:cNvPr id="9" name="Footer Placeholder 4"/>
          <p:cNvSpPr>
            <a:spLocks noGrp="1"/>
          </p:cNvSpPr>
          <p:nvPr>
            <p:ph type="ftr" sz="quarter" idx="11"/>
          </p:nvPr>
        </p:nvSpPr>
        <p:spPr/>
        <p:txBody>
          <a:bodyPr/>
          <a:lstStyle>
            <a:lvl1pPr>
              <a:defRPr/>
            </a:lvl1pPr>
          </a:lstStyle>
          <a:p>
            <a:pPr>
              <a:defRPr/>
            </a:pPr>
            <a:endParaRPr lang="en-GB"/>
          </a:p>
        </p:txBody>
      </p:sp>
      <p:sp>
        <p:nvSpPr>
          <p:cNvPr id="11" name="Slide Number Placeholder 5"/>
          <p:cNvSpPr>
            <a:spLocks noGrp="1"/>
          </p:cNvSpPr>
          <p:nvPr>
            <p:ph type="sldNum" sz="quarter" idx="12"/>
          </p:nvPr>
        </p:nvSpPr>
        <p:spPr/>
        <p:txBody>
          <a:bodyPr/>
          <a:lstStyle>
            <a:lvl1pPr>
              <a:defRPr/>
            </a:lvl1pPr>
          </a:lstStyle>
          <a:p>
            <a:pPr>
              <a:defRPr/>
            </a:pPr>
            <a:fld id="{5B35A1C4-5A40-4C51-8635-D68DBE43E9F1}"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00958" y="609600"/>
            <a:ext cx="957242" cy="5486400"/>
          </a:xfrm>
        </p:spPr>
        <p:txBody>
          <a:bodyPr vert="eaVert"/>
          <a:lstStyle>
            <a:lvl1pPr>
              <a:defRPr sz="2400"/>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6315092" cy="5486400"/>
          </a:xfrm>
        </p:spPr>
        <p:txBody>
          <a:bodyPr vert="eaVert"/>
          <a:lstStyle>
            <a:lvl1pPr>
              <a:defRPr sz="2400"/>
            </a:lvl1pPr>
            <a:lvl2pPr>
              <a:defRPr sz="2000"/>
            </a:lvl2pPr>
            <a:lvl3pPr>
              <a:defRPr sz="1800"/>
            </a:lvl3pPr>
            <a:lvl4pPr>
              <a:defRPr sz="16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p:txBody>
          <a:bodyPr/>
          <a:lstStyle>
            <a:lvl1pPr>
              <a:defRPr/>
            </a:lvl1pPr>
          </a:lstStyle>
          <a:p>
            <a:pPr>
              <a:defRPr/>
            </a:pPr>
            <a:fld id="{D79A61F7-88C4-460D-8A01-7398AF262A75}" type="datetime4">
              <a:rPr lang="en-GB"/>
              <a:pPr>
                <a:defRPr/>
              </a:pPr>
              <a:t>13 March 2009</a:t>
            </a:fld>
            <a:endParaRPr lang="en-GB"/>
          </a:p>
        </p:txBody>
      </p:sp>
      <p:sp>
        <p:nvSpPr>
          <p:cNvPr id="9" name="Footer Placeholder 4"/>
          <p:cNvSpPr>
            <a:spLocks noGrp="1"/>
          </p:cNvSpPr>
          <p:nvPr>
            <p:ph type="ftr" sz="quarter" idx="11"/>
          </p:nvPr>
        </p:nvSpPr>
        <p:spPr/>
        <p:txBody>
          <a:bodyPr/>
          <a:lstStyle>
            <a:lvl1pPr>
              <a:defRPr/>
            </a:lvl1pPr>
          </a:lstStyle>
          <a:p>
            <a:pPr>
              <a:defRPr/>
            </a:pPr>
            <a:endParaRPr lang="en-GB"/>
          </a:p>
        </p:txBody>
      </p:sp>
      <p:sp>
        <p:nvSpPr>
          <p:cNvPr id="10" name="Slide Number Placeholder 5"/>
          <p:cNvSpPr>
            <a:spLocks noGrp="1"/>
          </p:cNvSpPr>
          <p:nvPr>
            <p:ph type="sldNum" sz="quarter" idx="12"/>
          </p:nvPr>
        </p:nvSpPr>
        <p:spPr/>
        <p:txBody>
          <a:bodyPr/>
          <a:lstStyle>
            <a:lvl1pPr>
              <a:defRPr/>
            </a:lvl1pPr>
          </a:lstStyle>
          <a:p>
            <a:pPr>
              <a:defRPr/>
            </a:pPr>
            <a:fld id="{DECECC76-204D-49CD-A6E3-B88B56FC6661}"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
          <p:cNvSpPr>
            <a:spLocks noGrp="1"/>
          </p:cNvSpPr>
          <p:nvPr>
            <p:ph type="dt" sz="half" idx="10"/>
          </p:nvPr>
        </p:nvSpPr>
        <p:spPr/>
        <p:txBody>
          <a:bodyPr/>
          <a:lstStyle>
            <a:lvl1pPr>
              <a:defRPr/>
            </a:lvl1pPr>
          </a:lstStyle>
          <a:p>
            <a:pPr>
              <a:defRPr/>
            </a:pPr>
            <a:fld id="{5CB01459-6D8B-4633-AF3C-AD42F825712E}" type="datetime4">
              <a:rPr lang="en-GB"/>
              <a:pPr>
                <a:defRPr/>
              </a:pPr>
              <a:t>13 March 2009</a:t>
            </a:fld>
            <a:endParaRPr lang="en-GB"/>
          </a:p>
        </p:txBody>
      </p:sp>
      <p:sp>
        <p:nvSpPr>
          <p:cNvPr id="8" name="Footer Placeholder 3"/>
          <p:cNvSpPr>
            <a:spLocks noGrp="1"/>
          </p:cNvSpPr>
          <p:nvPr>
            <p:ph type="ftr" sz="quarter" idx="11"/>
          </p:nvPr>
        </p:nvSpPr>
        <p:spPr/>
        <p:txBody>
          <a:bodyPr/>
          <a:lstStyle>
            <a:lvl1pPr>
              <a:defRPr/>
            </a:lvl1pPr>
          </a:lstStyle>
          <a:p>
            <a:pPr>
              <a:defRPr/>
            </a:pPr>
            <a:endParaRPr lang="en-GB"/>
          </a:p>
        </p:txBody>
      </p:sp>
      <p:sp>
        <p:nvSpPr>
          <p:cNvPr id="9" name="Slide Number Placeholder 4"/>
          <p:cNvSpPr>
            <a:spLocks noGrp="1"/>
          </p:cNvSpPr>
          <p:nvPr>
            <p:ph type="sldNum" sz="quarter" idx="12"/>
          </p:nvPr>
        </p:nvSpPr>
        <p:spPr/>
        <p:txBody>
          <a:bodyPr/>
          <a:lstStyle>
            <a:lvl1pPr>
              <a:defRPr/>
            </a:lvl1pPr>
          </a:lstStyle>
          <a:p>
            <a:pPr>
              <a:defRPr/>
            </a:pPr>
            <a:fld id="{063EB049-C233-45E6-8A83-76724A486BA9}"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54250" y="66675"/>
            <a:ext cx="6734175"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46075" y="974725"/>
            <a:ext cx="4217988" cy="5429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6463" y="974725"/>
            <a:ext cx="4219575" cy="5429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pPr algn="r" rtl="0" fontAlgn="base">
              <a:spcBef>
                <a:spcPct val="0"/>
              </a:spcBef>
              <a:spcAft>
                <a:spcPct val="0"/>
              </a:spcAft>
              <a:defRPr/>
            </a:pPr>
            <a:r>
              <a:rPr lang="en-US" sz="1200" b="1" kern="1200" smtClean="0">
                <a:solidFill>
                  <a:prstClr val="black"/>
                </a:solidFill>
                <a:latin typeface="Arial" charset="0"/>
                <a:ea typeface="+mn-ea"/>
                <a:cs typeface="+mn-cs"/>
              </a:rPr>
              <a:t>David Groep, Belnet Networking Conference 2008</a:t>
            </a:r>
            <a:endParaRPr lang="en-GB" sz="1200" b="1" kern="1200">
              <a:solidFill>
                <a:prstClr val="black"/>
              </a:solidFill>
              <a:latin typeface="Arial" charset="0"/>
              <a:ea typeface="+mn-ea"/>
              <a:cs typeface="+mn-cs"/>
            </a:endParaRPr>
          </a:p>
        </p:txBody>
      </p:sp>
      <p:sp>
        <p:nvSpPr>
          <p:cNvPr id="6"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8FFA215E-B444-4B40-8F79-228814DD145A}" type="slidenum">
              <a:rPr lang="en-GB" sz="1200" b="1" kern="1200">
                <a:solidFill>
                  <a:prstClr val="black"/>
                </a:solidFill>
                <a:latin typeface="Arial" charset="0"/>
                <a:ea typeface="+mn-ea"/>
                <a:cs typeface="+mn-cs"/>
              </a:rPr>
              <a:pPr algn="r" rtl="0" fontAlgn="base">
                <a:spcBef>
                  <a:spcPct val="0"/>
                </a:spcBef>
                <a:spcAft>
                  <a:spcPct val="0"/>
                </a:spcAft>
                <a:defRPr/>
              </a:pPr>
              <a:t>‹#›</a:t>
            </a:fld>
            <a:endParaRPr lang="en-GB" sz="1200" b="1" kern="1200">
              <a:solidFill>
                <a:prstClr val="black"/>
              </a:solidFill>
              <a:latin typeface="Arial" charset="0"/>
              <a:ea typeface="+mn-ea"/>
              <a:cs typeface="+mn-cs"/>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1"/>
            <a:ext cx="7772400" cy="676260"/>
          </a:xfrm>
        </p:spPr>
        <p:txBody>
          <a:bodyPr/>
          <a:lstStyle>
            <a:lvl1pPr>
              <a:tabLst>
                <a:tab pos="5645150" algn="l"/>
              </a:tabLst>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685800" y="1571612"/>
            <a:ext cx="7772400" cy="4524388"/>
          </a:xfr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10"/>
          </p:nvPr>
        </p:nvSpPr>
        <p:spPr/>
        <p:txBody>
          <a:bodyPr/>
          <a:lstStyle>
            <a:lvl1pPr>
              <a:defRPr/>
            </a:lvl1pPr>
          </a:lstStyle>
          <a:p>
            <a:pPr>
              <a:defRPr/>
            </a:pPr>
            <a:fld id="{492F282E-837E-4D5A-83EA-E044A13A2C25}" type="datetime4">
              <a:rPr lang="en-GB"/>
              <a:pPr>
                <a:defRPr/>
              </a:pPr>
              <a:t>13 March 2009</a:t>
            </a:fld>
            <a:endParaRPr lang="en-GB"/>
          </a:p>
        </p:txBody>
      </p:sp>
      <p:sp>
        <p:nvSpPr>
          <p:cNvPr id="9" name="Footer Placeholder 4"/>
          <p:cNvSpPr>
            <a:spLocks noGrp="1"/>
          </p:cNvSpPr>
          <p:nvPr>
            <p:ph type="ftr" sz="quarter" idx="11"/>
          </p:nvPr>
        </p:nvSpPr>
        <p:spPr/>
        <p:txBody>
          <a:bodyPr/>
          <a:lstStyle>
            <a:lvl1pPr>
              <a:defRPr/>
            </a:lvl1pPr>
          </a:lstStyle>
          <a:p>
            <a:pPr>
              <a:defRPr/>
            </a:pPr>
            <a:endParaRPr lang="en-GB"/>
          </a:p>
        </p:txBody>
      </p:sp>
      <p:sp>
        <p:nvSpPr>
          <p:cNvPr id="10" name="Slide Number Placeholder 5"/>
          <p:cNvSpPr>
            <a:spLocks noGrp="1"/>
          </p:cNvSpPr>
          <p:nvPr>
            <p:ph type="sldNum" sz="quarter" idx="12"/>
          </p:nvPr>
        </p:nvSpPr>
        <p:spPr/>
        <p:txBody>
          <a:bodyPr/>
          <a:lstStyle>
            <a:lvl1pPr>
              <a:defRPr/>
            </a:lvl1pPr>
          </a:lstStyle>
          <a:p>
            <a:pPr>
              <a:defRPr/>
            </a:pPr>
            <a:fld id="{47CB1E07-AA0F-4F83-927E-B978DC121BCA}"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24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800">
                <a:solidFill>
                  <a:schemeClr val="bg1">
                    <a:lumMod val="50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pPr>
              <a:defRPr/>
            </a:pPr>
            <a:fld id="{EFC670C6-02B1-47D5-9F4A-E2DE09BD6367}" type="datetime4">
              <a:rPr lang="en-GB"/>
              <a:pPr>
                <a:defRPr/>
              </a:pPr>
              <a:t>13 March 2009</a:t>
            </a:fld>
            <a:endParaRPr lang="en-GB"/>
          </a:p>
        </p:txBody>
      </p:sp>
      <p:sp>
        <p:nvSpPr>
          <p:cNvPr id="9" name="Footer Placeholder 4"/>
          <p:cNvSpPr>
            <a:spLocks noGrp="1"/>
          </p:cNvSpPr>
          <p:nvPr>
            <p:ph type="ftr" sz="quarter" idx="11"/>
          </p:nvPr>
        </p:nvSpPr>
        <p:spPr/>
        <p:txBody>
          <a:bodyPr/>
          <a:lstStyle>
            <a:lvl1pPr>
              <a:defRPr/>
            </a:lvl1pPr>
          </a:lstStyle>
          <a:p>
            <a:pPr>
              <a:defRPr/>
            </a:pPr>
            <a:endParaRPr lang="en-GB"/>
          </a:p>
        </p:txBody>
      </p:sp>
      <p:sp>
        <p:nvSpPr>
          <p:cNvPr id="10" name="Slide Number Placeholder 5"/>
          <p:cNvSpPr>
            <a:spLocks noGrp="1"/>
          </p:cNvSpPr>
          <p:nvPr>
            <p:ph type="sldNum" sz="quarter" idx="12"/>
          </p:nvPr>
        </p:nvSpPr>
        <p:spPr/>
        <p:txBody>
          <a:bodyPr/>
          <a:lstStyle>
            <a:lvl1pPr>
              <a:defRPr/>
            </a:lvl1pPr>
          </a:lstStyle>
          <a:p>
            <a:pPr>
              <a:defRPr/>
            </a:pPr>
            <a:fld id="{85E66475-E584-4278-B271-476DCF9A9A97}"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981200"/>
            <a:ext cx="3810000" cy="41148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Title 1"/>
          <p:cNvSpPr>
            <a:spLocks noGrp="1"/>
          </p:cNvSpPr>
          <p:nvPr>
            <p:ph type="title"/>
          </p:nvPr>
        </p:nvSpPr>
        <p:spPr>
          <a:xfrm>
            <a:off x="685800" y="609601"/>
            <a:ext cx="7772400" cy="676260"/>
          </a:xfrm>
        </p:spPr>
        <p:txBody>
          <a:bodyPr/>
          <a:lstStyle>
            <a:lvl1pPr>
              <a:tabLst>
                <a:tab pos="5645150" algn="l"/>
              </a:tabLst>
              <a:defRPr sz="2400"/>
            </a:lvl1pPr>
          </a:lstStyle>
          <a:p>
            <a:r>
              <a:rPr lang="en-US" dirty="0" smtClean="0"/>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fld id="{B1947211-7CEF-4830-9290-899915109AA8}" type="datetime4">
              <a:rPr lang="en-GB"/>
              <a:pPr>
                <a:defRPr/>
              </a:pPr>
              <a:t>13 March 2009</a:t>
            </a:fld>
            <a:endParaRPr lang="en-GB"/>
          </a:p>
        </p:txBody>
      </p:sp>
      <p:sp>
        <p:nvSpPr>
          <p:cNvPr id="10" name="Footer Placeholder 5"/>
          <p:cNvSpPr>
            <a:spLocks noGrp="1"/>
          </p:cNvSpPr>
          <p:nvPr>
            <p:ph type="ftr" sz="quarter" idx="11"/>
          </p:nvPr>
        </p:nvSpPr>
        <p:spPr/>
        <p:txBody>
          <a:bodyPr/>
          <a:lstStyle>
            <a:lvl1pPr>
              <a:defRPr/>
            </a:lvl1pPr>
          </a:lstStyle>
          <a:p>
            <a:pPr>
              <a:defRPr/>
            </a:pPr>
            <a:endParaRPr lang="en-GB"/>
          </a:p>
        </p:txBody>
      </p:sp>
      <p:sp>
        <p:nvSpPr>
          <p:cNvPr id="12" name="Slide Number Placeholder 6"/>
          <p:cNvSpPr>
            <a:spLocks noGrp="1"/>
          </p:cNvSpPr>
          <p:nvPr>
            <p:ph type="sldNum" sz="quarter" idx="12"/>
          </p:nvPr>
        </p:nvSpPr>
        <p:spPr/>
        <p:txBody>
          <a:bodyPr/>
          <a:lstStyle>
            <a:lvl1pPr>
              <a:defRPr/>
            </a:lvl1pPr>
          </a:lstStyle>
          <a:p>
            <a:pPr>
              <a:defRPr/>
            </a:pPr>
            <a:fld id="{99A031B3-434E-4967-920C-6B8DB47CD3B4}"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
          <p:cNvSpPr>
            <a:spLocks noGrp="1"/>
          </p:cNvSpPr>
          <p:nvPr>
            <p:ph type="title"/>
          </p:nvPr>
        </p:nvSpPr>
        <p:spPr>
          <a:xfrm>
            <a:off x="685800" y="609601"/>
            <a:ext cx="7772400" cy="676260"/>
          </a:xfrm>
        </p:spPr>
        <p:txBody>
          <a:bodyPr/>
          <a:lstStyle>
            <a:lvl1pPr>
              <a:tabLst>
                <a:tab pos="5645150" algn="l"/>
              </a:tabLst>
              <a:defRPr sz="2400"/>
            </a:lvl1pPr>
          </a:lstStyle>
          <a:p>
            <a:r>
              <a:rPr lang="en-US" dirty="0" smtClean="0"/>
              <a:t>Click to edit Master title style</a:t>
            </a:r>
            <a:endParaRPr lang="en-US" dirty="0"/>
          </a:p>
        </p:txBody>
      </p:sp>
      <p:sp>
        <p:nvSpPr>
          <p:cNvPr id="11" name="Date Placeholder 6"/>
          <p:cNvSpPr>
            <a:spLocks noGrp="1"/>
          </p:cNvSpPr>
          <p:nvPr>
            <p:ph type="dt" sz="half" idx="10"/>
          </p:nvPr>
        </p:nvSpPr>
        <p:spPr/>
        <p:txBody>
          <a:bodyPr/>
          <a:lstStyle>
            <a:lvl1pPr>
              <a:defRPr/>
            </a:lvl1pPr>
          </a:lstStyle>
          <a:p>
            <a:pPr>
              <a:defRPr/>
            </a:pPr>
            <a:fld id="{CAB338C3-163B-481B-90A2-73A052608D2C}" type="datetime4">
              <a:rPr lang="en-GB"/>
              <a:pPr>
                <a:defRPr/>
              </a:pPr>
              <a:t>13 March 2009</a:t>
            </a:fld>
            <a:endParaRPr lang="en-GB"/>
          </a:p>
        </p:txBody>
      </p:sp>
      <p:sp>
        <p:nvSpPr>
          <p:cNvPr id="12" name="Footer Placeholder 7"/>
          <p:cNvSpPr>
            <a:spLocks noGrp="1"/>
          </p:cNvSpPr>
          <p:nvPr>
            <p:ph type="ftr" sz="quarter" idx="11"/>
          </p:nvPr>
        </p:nvSpPr>
        <p:spPr/>
        <p:txBody>
          <a:bodyPr/>
          <a:lstStyle>
            <a:lvl1pPr>
              <a:defRPr/>
            </a:lvl1pPr>
          </a:lstStyle>
          <a:p>
            <a:pPr>
              <a:defRPr/>
            </a:pPr>
            <a:endParaRPr lang="en-GB"/>
          </a:p>
        </p:txBody>
      </p:sp>
      <p:sp>
        <p:nvSpPr>
          <p:cNvPr id="14" name="Slide Number Placeholder 8"/>
          <p:cNvSpPr>
            <a:spLocks noGrp="1"/>
          </p:cNvSpPr>
          <p:nvPr>
            <p:ph type="sldNum" sz="quarter" idx="12"/>
          </p:nvPr>
        </p:nvSpPr>
        <p:spPr/>
        <p:txBody>
          <a:bodyPr/>
          <a:lstStyle>
            <a:lvl1pPr>
              <a:defRPr/>
            </a:lvl1pPr>
          </a:lstStyle>
          <a:p>
            <a:pPr>
              <a:defRPr/>
            </a:pPr>
            <a:fld id="{DC36D0F5-94E6-45D7-9F77-3485F80BEC25}"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685800" y="609601"/>
            <a:ext cx="7772400" cy="676260"/>
          </a:xfrm>
        </p:spPr>
        <p:txBody>
          <a:bodyPr/>
          <a:lstStyle>
            <a:lvl1pPr>
              <a:tabLst>
                <a:tab pos="5645150" algn="l"/>
              </a:tabLst>
              <a:defRPr sz="2400"/>
            </a:lvl1pPr>
          </a:lstStyle>
          <a:p>
            <a:r>
              <a:rPr lang="en-US" dirty="0" smtClean="0"/>
              <a:t>Click to edit Master title style</a:t>
            </a:r>
            <a:endParaRPr lang="en-US" dirty="0"/>
          </a:p>
        </p:txBody>
      </p:sp>
      <p:sp>
        <p:nvSpPr>
          <p:cNvPr id="7" name="Date Placeholder 2"/>
          <p:cNvSpPr>
            <a:spLocks noGrp="1"/>
          </p:cNvSpPr>
          <p:nvPr>
            <p:ph type="dt" sz="half" idx="10"/>
          </p:nvPr>
        </p:nvSpPr>
        <p:spPr/>
        <p:txBody>
          <a:bodyPr/>
          <a:lstStyle>
            <a:lvl1pPr>
              <a:defRPr/>
            </a:lvl1pPr>
          </a:lstStyle>
          <a:p>
            <a:pPr>
              <a:defRPr/>
            </a:pPr>
            <a:fld id="{B534696A-5955-4632-9F44-C77C79E06003}" type="datetime4">
              <a:rPr lang="en-GB"/>
              <a:pPr>
                <a:defRPr/>
              </a:pPr>
              <a:t>13 March 2009</a:t>
            </a:fld>
            <a:endParaRPr lang="en-GB"/>
          </a:p>
        </p:txBody>
      </p:sp>
      <p:sp>
        <p:nvSpPr>
          <p:cNvPr id="8" name="Footer Placeholder 3"/>
          <p:cNvSpPr>
            <a:spLocks noGrp="1"/>
          </p:cNvSpPr>
          <p:nvPr>
            <p:ph type="ftr" sz="quarter" idx="11"/>
          </p:nvPr>
        </p:nvSpPr>
        <p:spPr/>
        <p:txBody>
          <a:bodyPr/>
          <a:lstStyle>
            <a:lvl1pPr>
              <a:defRPr/>
            </a:lvl1pPr>
          </a:lstStyle>
          <a:p>
            <a:pPr>
              <a:defRPr/>
            </a:pPr>
            <a:endParaRPr lang="en-GB"/>
          </a:p>
        </p:txBody>
      </p:sp>
      <p:sp>
        <p:nvSpPr>
          <p:cNvPr id="10" name="Slide Number Placeholder 4"/>
          <p:cNvSpPr>
            <a:spLocks noGrp="1"/>
          </p:cNvSpPr>
          <p:nvPr>
            <p:ph type="sldNum" sz="quarter" idx="12"/>
          </p:nvPr>
        </p:nvSpPr>
        <p:spPr/>
        <p:txBody>
          <a:bodyPr/>
          <a:lstStyle>
            <a:lvl1pPr>
              <a:defRPr/>
            </a:lvl1pPr>
          </a:lstStyle>
          <a:p>
            <a:pPr>
              <a:defRPr/>
            </a:pPr>
            <a:fld id="{3E00E0F6-87A6-4144-84AD-6F1050A06817}"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lvl1pPr>
              <a:defRPr/>
            </a:lvl1pPr>
          </a:lstStyle>
          <a:p>
            <a:pPr>
              <a:defRPr/>
            </a:pPr>
            <a:fld id="{8127728D-36E2-4711-BD1A-6B64995C5077}" type="datetime4">
              <a:rPr lang="en-GB"/>
              <a:pPr>
                <a:defRPr/>
              </a:pPr>
              <a:t>13 March 2009</a:t>
            </a:fld>
            <a:endParaRPr lang="en-GB"/>
          </a:p>
        </p:txBody>
      </p:sp>
      <p:sp>
        <p:nvSpPr>
          <p:cNvPr id="7" name="Footer Placeholder 2"/>
          <p:cNvSpPr>
            <a:spLocks noGrp="1"/>
          </p:cNvSpPr>
          <p:nvPr>
            <p:ph type="ftr" sz="quarter" idx="11"/>
          </p:nvPr>
        </p:nvSpPr>
        <p:spPr/>
        <p:txBody>
          <a:bodyPr/>
          <a:lstStyle>
            <a:lvl1pPr>
              <a:defRPr/>
            </a:lvl1pPr>
          </a:lstStyle>
          <a:p>
            <a:pPr>
              <a:defRPr/>
            </a:pPr>
            <a:endParaRPr lang="en-GB"/>
          </a:p>
        </p:txBody>
      </p:sp>
      <p:sp>
        <p:nvSpPr>
          <p:cNvPr id="8" name="Slide Number Placeholder 3"/>
          <p:cNvSpPr>
            <a:spLocks noGrp="1"/>
          </p:cNvSpPr>
          <p:nvPr>
            <p:ph type="sldNum" sz="quarter" idx="12"/>
          </p:nvPr>
        </p:nvSpPr>
        <p:spPr/>
        <p:txBody>
          <a:bodyPr/>
          <a:lstStyle>
            <a:lvl1pPr>
              <a:defRPr/>
            </a:lvl1pPr>
          </a:lstStyle>
          <a:p>
            <a:pPr>
              <a:defRPr/>
            </a:pPr>
            <a:fld id="{CA76D487-338E-40EB-9D7C-198C496A7BAA}"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71480"/>
            <a:ext cx="3008313" cy="86362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571480"/>
            <a:ext cx="5111750" cy="5554683"/>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pPr>
              <a:defRPr/>
            </a:pPr>
            <a:fld id="{47C51FC0-589E-4978-AEAF-33AB23A9450C}" type="datetime4">
              <a:rPr lang="en-GB"/>
              <a:pPr>
                <a:defRPr/>
              </a:pPr>
              <a:t>13 March 2009</a:t>
            </a:fld>
            <a:endParaRPr lang="en-GB"/>
          </a:p>
        </p:txBody>
      </p:sp>
      <p:sp>
        <p:nvSpPr>
          <p:cNvPr id="10" name="Footer Placeholder 5"/>
          <p:cNvSpPr>
            <a:spLocks noGrp="1"/>
          </p:cNvSpPr>
          <p:nvPr>
            <p:ph type="ftr" sz="quarter" idx="11"/>
          </p:nvPr>
        </p:nvSpPr>
        <p:spPr/>
        <p:txBody>
          <a:bodyPr/>
          <a:lstStyle>
            <a:lvl1pPr>
              <a:defRPr/>
            </a:lvl1pPr>
          </a:lstStyle>
          <a:p>
            <a:pPr>
              <a:defRPr/>
            </a:pPr>
            <a:endParaRPr lang="en-GB"/>
          </a:p>
        </p:txBody>
      </p:sp>
      <p:sp>
        <p:nvSpPr>
          <p:cNvPr id="11" name="Slide Number Placeholder 6"/>
          <p:cNvSpPr>
            <a:spLocks noGrp="1"/>
          </p:cNvSpPr>
          <p:nvPr>
            <p:ph type="sldNum" sz="quarter" idx="12"/>
          </p:nvPr>
        </p:nvSpPr>
        <p:spPr/>
        <p:txBody>
          <a:bodyPr/>
          <a:lstStyle>
            <a:lvl1pPr>
              <a:defRPr/>
            </a:lvl1pPr>
          </a:lstStyle>
          <a:p>
            <a:pPr>
              <a:defRPr/>
            </a:pPr>
            <a:fld id="{F1931F01-53A3-42C0-A012-DA739D38B8CB}"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pPr>
              <a:defRPr/>
            </a:pPr>
            <a:fld id="{679D5AC9-1410-4C1A-B7F8-BBBDA7E63D1F}" type="datetime4">
              <a:rPr lang="en-GB"/>
              <a:pPr>
                <a:defRPr/>
              </a:pPr>
              <a:t>13 March 2009</a:t>
            </a:fld>
            <a:endParaRPr lang="en-GB"/>
          </a:p>
        </p:txBody>
      </p:sp>
      <p:sp>
        <p:nvSpPr>
          <p:cNvPr id="10" name="Footer Placeholder 5"/>
          <p:cNvSpPr>
            <a:spLocks noGrp="1"/>
          </p:cNvSpPr>
          <p:nvPr>
            <p:ph type="ftr" sz="quarter" idx="11"/>
          </p:nvPr>
        </p:nvSpPr>
        <p:spPr/>
        <p:txBody>
          <a:bodyPr/>
          <a:lstStyle>
            <a:lvl1pPr>
              <a:defRPr/>
            </a:lvl1pPr>
          </a:lstStyle>
          <a:p>
            <a:pPr>
              <a:defRPr/>
            </a:pPr>
            <a:endParaRPr lang="en-GB"/>
          </a:p>
        </p:txBody>
      </p:sp>
      <p:sp>
        <p:nvSpPr>
          <p:cNvPr id="11" name="Slide Number Placeholder 6"/>
          <p:cNvSpPr>
            <a:spLocks noGrp="1"/>
          </p:cNvSpPr>
          <p:nvPr>
            <p:ph type="sldNum" sz="quarter" idx="12"/>
          </p:nvPr>
        </p:nvSpPr>
        <p:spPr/>
        <p:txBody>
          <a:bodyPr/>
          <a:lstStyle>
            <a:lvl1pPr>
              <a:defRPr/>
            </a:lvl1pPr>
          </a:lstStyle>
          <a:p>
            <a:pPr>
              <a:defRPr/>
            </a:pPr>
            <a:fld id="{5CD73ACA-B33A-4C9D-9C4F-705E78247077}"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w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0" y="0"/>
            <a:ext cx="9144000" cy="457200"/>
          </a:xfrm>
          <a:prstGeom prst="rect">
            <a:avLst/>
          </a:prstGeom>
          <a:solidFill>
            <a:srgbClr val="292929"/>
          </a:solidFill>
          <a:ln w="9525">
            <a:noFill/>
            <a:miter lim="800000"/>
            <a:headEnd/>
            <a:tailEnd/>
          </a:ln>
          <a:effectLst/>
        </p:spPr>
        <p:txBody>
          <a:bodyPr wrap="none" anchor="ctr"/>
          <a:lstStyle/>
          <a:p>
            <a:pPr eaLnBrk="0" hangingPunct="0">
              <a:defRPr/>
            </a:pPr>
            <a:endParaRPr lang="en-US">
              <a:cs typeface="+mn-cs"/>
            </a:endParaRPr>
          </a:p>
        </p:txBody>
      </p:sp>
      <p:sp>
        <p:nvSpPr>
          <p:cNvPr id="24579" name="Rectangle 3"/>
          <p:cNvSpPr>
            <a:spLocks noGrp="1" noChangeArrowheads="1"/>
          </p:cNvSpPr>
          <p:nvPr>
            <p:ph type="title"/>
          </p:nvPr>
        </p:nvSpPr>
        <p:spPr bwMode="auto">
          <a:xfrm>
            <a:off x="685800" y="609600"/>
            <a:ext cx="7772400" cy="8032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4580"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grpSp>
        <p:nvGrpSpPr>
          <p:cNvPr id="24581" name="Group 129"/>
          <p:cNvGrpSpPr>
            <a:grpSpLocks/>
          </p:cNvGrpSpPr>
          <p:nvPr/>
        </p:nvGrpSpPr>
        <p:grpSpPr bwMode="auto">
          <a:xfrm>
            <a:off x="573088" y="28575"/>
            <a:ext cx="396875" cy="395288"/>
            <a:chOff x="361" y="18"/>
            <a:chExt cx="250" cy="249"/>
          </a:xfrm>
        </p:grpSpPr>
        <p:sp>
          <p:nvSpPr>
            <p:cNvPr id="43077" name="Freeform 69"/>
            <p:cNvSpPr>
              <a:spLocks/>
            </p:cNvSpPr>
            <p:nvPr/>
          </p:nvSpPr>
          <p:spPr bwMode="auto">
            <a:xfrm>
              <a:off x="361" y="181"/>
              <a:ext cx="96" cy="86"/>
            </a:xfrm>
            <a:custGeom>
              <a:avLst/>
              <a:gdLst/>
              <a:ahLst/>
              <a:cxnLst>
                <a:cxn ang="0">
                  <a:pos x="76" y="0"/>
                </a:cxn>
                <a:cxn ang="0">
                  <a:pos x="9" y="0"/>
                </a:cxn>
                <a:cxn ang="0">
                  <a:pos x="8" y="0"/>
                </a:cxn>
                <a:cxn ang="0">
                  <a:pos x="0" y="76"/>
                </a:cxn>
                <a:cxn ang="0">
                  <a:pos x="85" y="76"/>
                </a:cxn>
                <a:cxn ang="0">
                  <a:pos x="76" y="0"/>
                </a:cxn>
                <a:cxn ang="0">
                  <a:pos x="76" y="0"/>
                </a:cxn>
              </a:cxnLst>
              <a:rect l="0" t="0" r="r" b="b"/>
              <a:pathLst>
                <a:path w="85" h="76">
                  <a:moveTo>
                    <a:pt x="76" y="0"/>
                  </a:moveTo>
                  <a:cubicBezTo>
                    <a:pt x="49" y="25"/>
                    <a:pt x="36" y="25"/>
                    <a:pt x="9" y="0"/>
                  </a:cubicBezTo>
                  <a:cubicBezTo>
                    <a:pt x="8" y="0"/>
                    <a:pt x="8" y="0"/>
                    <a:pt x="8" y="0"/>
                  </a:cubicBezTo>
                  <a:cubicBezTo>
                    <a:pt x="36" y="30"/>
                    <a:pt x="33" y="43"/>
                    <a:pt x="0" y="76"/>
                  </a:cubicBezTo>
                  <a:cubicBezTo>
                    <a:pt x="36" y="40"/>
                    <a:pt x="48" y="40"/>
                    <a:pt x="85" y="76"/>
                  </a:cubicBezTo>
                  <a:cubicBezTo>
                    <a:pt x="51" y="43"/>
                    <a:pt x="49" y="30"/>
                    <a:pt x="76" y="0"/>
                  </a:cubicBezTo>
                  <a:cubicBezTo>
                    <a:pt x="76" y="0"/>
                    <a:pt x="76" y="0"/>
                    <a:pt x="76" y="0"/>
                  </a:cubicBezTo>
                  <a:close/>
                </a:path>
              </a:pathLst>
            </a:custGeom>
            <a:solidFill>
              <a:srgbClr val="408521"/>
            </a:solidFill>
            <a:ln w="3175" cap="flat">
              <a:solidFill>
                <a:srgbClr val="408521"/>
              </a:solidFill>
              <a:prstDash val="solid"/>
              <a:miter lim="800000"/>
              <a:headEnd/>
              <a:tailEnd/>
            </a:ln>
          </p:spPr>
          <p:txBody>
            <a:bodyPr/>
            <a:lstStyle/>
            <a:p>
              <a:pPr eaLnBrk="0" hangingPunct="0">
                <a:defRPr/>
              </a:pPr>
              <a:endParaRPr lang="en-US">
                <a:cs typeface="+mn-cs"/>
              </a:endParaRPr>
            </a:p>
          </p:txBody>
        </p:sp>
        <p:sp>
          <p:nvSpPr>
            <p:cNvPr id="43078" name="Freeform 70"/>
            <p:cNvSpPr>
              <a:spLocks/>
            </p:cNvSpPr>
            <p:nvPr/>
          </p:nvSpPr>
          <p:spPr bwMode="auto">
            <a:xfrm>
              <a:off x="447" y="105"/>
              <a:ext cx="78" cy="76"/>
            </a:xfrm>
            <a:custGeom>
              <a:avLst/>
              <a:gdLst/>
              <a:ahLst/>
              <a:cxnLst>
                <a:cxn ang="0">
                  <a:pos x="69" y="0"/>
                </a:cxn>
                <a:cxn ang="0">
                  <a:pos x="69" y="0"/>
                </a:cxn>
                <a:cxn ang="0">
                  <a:pos x="69" y="0"/>
                </a:cxn>
                <a:cxn ang="0">
                  <a:pos x="68" y="0"/>
                </a:cxn>
                <a:cxn ang="0">
                  <a:pos x="1" y="0"/>
                </a:cxn>
                <a:cxn ang="0">
                  <a:pos x="0" y="0"/>
                </a:cxn>
                <a:cxn ang="0">
                  <a:pos x="0" y="67"/>
                </a:cxn>
                <a:cxn ang="0">
                  <a:pos x="1" y="68"/>
                </a:cxn>
                <a:cxn ang="0">
                  <a:pos x="68" y="68"/>
                </a:cxn>
                <a:cxn ang="0">
                  <a:pos x="68" y="68"/>
                </a:cxn>
                <a:cxn ang="0">
                  <a:pos x="69" y="67"/>
                </a:cxn>
                <a:cxn ang="0">
                  <a:pos x="69" y="0"/>
                </a:cxn>
              </a:cxnLst>
              <a:rect l="0" t="0" r="r" b="b"/>
              <a:pathLst>
                <a:path w="69" h="68">
                  <a:moveTo>
                    <a:pt x="69" y="0"/>
                  </a:moveTo>
                  <a:cubicBezTo>
                    <a:pt x="69" y="0"/>
                    <a:pt x="69" y="0"/>
                    <a:pt x="69" y="0"/>
                  </a:cubicBezTo>
                  <a:cubicBezTo>
                    <a:pt x="69" y="0"/>
                    <a:pt x="69" y="0"/>
                    <a:pt x="69" y="0"/>
                  </a:cubicBezTo>
                  <a:cubicBezTo>
                    <a:pt x="68" y="0"/>
                    <a:pt x="68" y="0"/>
                    <a:pt x="68" y="0"/>
                  </a:cubicBezTo>
                  <a:cubicBezTo>
                    <a:pt x="41" y="25"/>
                    <a:pt x="28" y="25"/>
                    <a:pt x="1" y="0"/>
                  </a:cubicBezTo>
                  <a:cubicBezTo>
                    <a:pt x="1" y="0"/>
                    <a:pt x="0" y="0"/>
                    <a:pt x="0" y="0"/>
                  </a:cubicBezTo>
                  <a:cubicBezTo>
                    <a:pt x="26" y="27"/>
                    <a:pt x="26" y="40"/>
                    <a:pt x="0" y="67"/>
                  </a:cubicBezTo>
                  <a:cubicBezTo>
                    <a:pt x="0" y="68"/>
                    <a:pt x="1" y="68"/>
                    <a:pt x="1" y="68"/>
                  </a:cubicBezTo>
                  <a:cubicBezTo>
                    <a:pt x="28" y="43"/>
                    <a:pt x="41" y="43"/>
                    <a:pt x="68" y="68"/>
                  </a:cubicBezTo>
                  <a:cubicBezTo>
                    <a:pt x="68" y="68"/>
                    <a:pt x="68" y="68"/>
                    <a:pt x="68" y="68"/>
                  </a:cubicBezTo>
                  <a:cubicBezTo>
                    <a:pt x="68" y="68"/>
                    <a:pt x="69" y="68"/>
                    <a:pt x="69" y="67"/>
                  </a:cubicBezTo>
                  <a:cubicBezTo>
                    <a:pt x="43" y="40"/>
                    <a:pt x="43" y="27"/>
                    <a:pt x="69" y="0"/>
                  </a:cubicBezTo>
                  <a:close/>
                </a:path>
              </a:pathLst>
            </a:custGeom>
            <a:solidFill>
              <a:srgbClr val="FFFFFF"/>
            </a:solidFill>
            <a:ln w="3175" cap="flat">
              <a:solidFill>
                <a:srgbClr val="FFFFFF"/>
              </a:solidFill>
              <a:prstDash val="solid"/>
              <a:miter lim="800000"/>
              <a:headEnd/>
              <a:tailEnd/>
            </a:ln>
          </p:spPr>
          <p:txBody>
            <a:bodyPr/>
            <a:lstStyle/>
            <a:p>
              <a:pPr eaLnBrk="0" hangingPunct="0">
                <a:defRPr/>
              </a:pPr>
              <a:endParaRPr lang="en-US">
                <a:cs typeface="+mn-cs"/>
              </a:endParaRPr>
            </a:p>
          </p:txBody>
        </p:sp>
        <p:sp>
          <p:nvSpPr>
            <p:cNvPr id="43079" name="Freeform 71"/>
            <p:cNvSpPr>
              <a:spLocks/>
            </p:cNvSpPr>
            <p:nvPr/>
          </p:nvSpPr>
          <p:spPr bwMode="auto">
            <a:xfrm>
              <a:off x="361" y="18"/>
              <a:ext cx="96" cy="87"/>
            </a:xfrm>
            <a:custGeom>
              <a:avLst/>
              <a:gdLst/>
              <a:ahLst/>
              <a:cxnLst>
                <a:cxn ang="0">
                  <a:pos x="76" y="77"/>
                </a:cxn>
                <a:cxn ang="0">
                  <a:pos x="76" y="76"/>
                </a:cxn>
                <a:cxn ang="0">
                  <a:pos x="85" y="0"/>
                </a:cxn>
                <a:cxn ang="0">
                  <a:pos x="0" y="0"/>
                </a:cxn>
                <a:cxn ang="0">
                  <a:pos x="8" y="76"/>
                </a:cxn>
                <a:cxn ang="0">
                  <a:pos x="9" y="77"/>
                </a:cxn>
                <a:cxn ang="0">
                  <a:pos x="76" y="77"/>
                </a:cxn>
              </a:cxnLst>
              <a:rect l="0" t="0" r="r" b="b"/>
              <a:pathLst>
                <a:path w="85" h="77">
                  <a:moveTo>
                    <a:pt x="76" y="77"/>
                  </a:moveTo>
                  <a:cubicBezTo>
                    <a:pt x="76" y="77"/>
                    <a:pt x="76" y="76"/>
                    <a:pt x="76" y="76"/>
                  </a:cubicBezTo>
                  <a:cubicBezTo>
                    <a:pt x="49" y="46"/>
                    <a:pt x="51" y="33"/>
                    <a:pt x="85" y="0"/>
                  </a:cubicBezTo>
                  <a:cubicBezTo>
                    <a:pt x="48" y="36"/>
                    <a:pt x="36" y="36"/>
                    <a:pt x="0" y="0"/>
                  </a:cubicBezTo>
                  <a:cubicBezTo>
                    <a:pt x="33" y="33"/>
                    <a:pt x="36" y="46"/>
                    <a:pt x="8" y="76"/>
                  </a:cubicBezTo>
                  <a:cubicBezTo>
                    <a:pt x="8" y="76"/>
                    <a:pt x="8" y="77"/>
                    <a:pt x="9" y="77"/>
                  </a:cubicBezTo>
                  <a:cubicBezTo>
                    <a:pt x="36" y="51"/>
                    <a:pt x="49" y="51"/>
                    <a:pt x="76" y="77"/>
                  </a:cubicBezTo>
                  <a:close/>
                </a:path>
              </a:pathLst>
            </a:custGeom>
            <a:solidFill>
              <a:srgbClr val="FFFF00"/>
            </a:solidFill>
            <a:ln w="3175" cap="flat">
              <a:solidFill>
                <a:srgbClr val="FFFF00"/>
              </a:solidFill>
              <a:prstDash val="solid"/>
              <a:miter lim="800000"/>
              <a:headEnd/>
              <a:tailEnd/>
            </a:ln>
          </p:spPr>
          <p:txBody>
            <a:bodyPr/>
            <a:lstStyle/>
            <a:p>
              <a:pPr eaLnBrk="0" hangingPunct="0">
                <a:defRPr/>
              </a:pPr>
              <a:endParaRPr lang="en-US">
                <a:cs typeface="+mn-cs"/>
              </a:endParaRPr>
            </a:p>
          </p:txBody>
        </p:sp>
        <p:sp>
          <p:nvSpPr>
            <p:cNvPr id="43080" name="Freeform 72"/>
            <p:cNvSpPr>
              <a:spLocks/>
            </p:cNvSpPr>
            <p:nvPr/>
          </p:nvSpPr>
          <p:spPr bwMode="auto">
            <a:xfrm>
              <a:off x="447" y="105"/>
              <a:ext cx="1" cy="0"/>
            </a:xfrm>
            <a:custGeom>
              <a:avLst/>
              <a:gdLst/>
              <a:ahLst/>
              <a:cxnLst>
                <a:cxn ang="0">
                  <a:pos x="1" y="0"/>
                </a:cxn>
                <a:cxn ang="0">
                  <a:pos x="0" y="0"/>
                </a:cxn>
              </a:cxnLst>
              <a:rect l="0" t="0" r="r" b="b"/>
              <a:pathLst>
                <a:path w="1">
                  <a:moveTo>
                    <a:pt x="1" y="0"/>
                  </a:moveTo>
                  <a:cubicBezTo>
                    <a:pt x="1" y="0"/>
                    <a:pt x="0" y="0"/>
                    <a:pt x="0" y="0"/>
                  </a:cubicBezTo>
                </a:path>
              </a:pathLst>
            </a:custGeom>
            <a:solidFill>
              <a:srgbClr val="B3DC10"/>
            </a:solidFill>
            <a:ln w="3175" cap="flat">
              <a:solidFill>
                <a:srgbClr val="B3DC10"/>
              </a:solidFill>
              <a:prstDash val="solid"/>
              <a:miter lim="800000"/>
              <a:headEnd/>
              <a:tailEnd/>
            </a:ln>
          </p:spPr>
          <p:txBody>
            <a:bodyPr/>
            <a:lstStyle/>
            <a:p>
              <a:pPr eaLnBrk="0" hangingPunct="0">
                <a:defRPr/>
              </a:pPr>
              <a:endParaRPr lang="en-US">
                <a:cs typeface="+mn-cs"/>
              </a:endParaRPr>
            </a:p>
          </p:txBody>
        </p:sp>
        <p:sp>
          <p:nvSpPr>
            <p:cNvPr id="43081" name="Freeform 73"/>
            <p:cNvSpPr>
              <a:spLocks/>
            </p:cNvSpPr>
            <p:nvPr/>
          </p:nvSpPr>
          <p:spPr bwMode="auto">
            <a:xfrm>
              <a:off x="447" y="105"/>
              <a:ext cx="1" cy="0"/>
            </a:xfrm>
            <a:custGeom>
              <a:avLst/>
              <a:gdLst/>
              <a:ahLst/>
              <a:cxnLst>
                <a:cxn ang="0">
                  <a:pos x="1" y="0"/>
                </a:cxn>
                <a:cxn ang="0">
                  <a:pos x="0" y="0"/>
                </a:cxn>
              </a:cxnLst>
              <a:rect l="0" t="0" r="r" b="b"/>
              <a:pathLst>
                <a:path w="1">
                  <a:moveTo>
                    <a:pt x="1" y="0"/>
                  </a:moveTo>
                  <a:cubicBezTo>
                    <a:pt x="1" y="0"/>
                    <a:pt x="0" y="0"/>
                    <a:pt x="0" y="0"/>
                  </a:cubicBezTo>
                </a:path>
              </a:pathLst>
            </a:custGeom>
            <a:noFill/>
            <a:ln w="3175" cap="flat">
              <a:solidFill>
                <a:srgbClr val="B3DC10"/>
              </a:solidFill>
              <a:prstDash val="solid"/>
              <a:miter lim="800000"/>
              <a:headEnd/>
              <a:tailEnd/>
            </a:ln>
          </p:spPr>
          <p:txBody>
            <a:bodyPr/>
            <a:lstStyle/>
            <a:p>
              <a:pPr eaLnBrk="0" hangingPunct="0">
                <a:defRPr/>
              </a:pPr>
              <a:endParaRPr lang="en-US">
                <a:cs typeface="+mn-cs"/>
              </a:endParaRPr>
            </a:p>
          </p:txBody>
        </p:sp>
        <p:sp>
          <p:nvSpPr>
            <p:cNvPr id="43082" name="Freeform 74"/>
            <p:cNvSpPr>
              <a:spLocks/>
            </p:cNvSpPr>
            <p:nvPr/>
          </p:nvSpPr>
          <p:spPr bwMode="auto">
            <a:xfrm>
              <a:off x="361" y="105"/>
              <a:ext cx="9" cy="9"/>
            </a:xfrm>
            <a:custGeom>
              <a:avLst/>
              <a:gdLst/>
              <a:ahLst/>
              <a:cxnLst>
                <a:cxn ang="0">
                  <a:pos x="0" y="8"/>
                </a:cxn>
                <a:cxn ang="0">
                  <a:pos x="8" y="0"/>
                </a:cxn>
                <a:cxn ang="0">
                  <a:pos x="8" y="0"/>
                </a:cxn>
                <a:cxn ang="0">
                  <a:pos x="0" y="8"/>
                </a:cxn>
              </a:cxnLst>
              <a:rect l="0" t="0" r="r" b="b"/>
              <a:pathLst>
                <a:path w="8" h="8">
                  <a:moveTo>
                    <a:pt x="0" y="8"/>
                  </a:moveTo>
                  <a:cubicBezTo>
                    <a:pt x="3" y="5"/>
                    <a:pt x="6" y="2"/>
                    <a:pt x="8" y="0"/>
                  </a:cubicBezTo>
                  <a:cubicBezTo>
                    <a:pt x="8" y="0"/>
                    <a:pt x="8" y="0"/>
                    <a:pt x="8" y="0"/>
                  </a:cubicBezTo>
                  <a:cubicBezTo>
                    <a:pt x="5" y="2"/>
                    <a:pt x="3" y="5"/>
                    <a:pt x="0" y="8"/>
                  </a:cubicBezTo>
                  <a:close/>
                </a:path>
              </a:pathLst>
            </a:custGeom>
            <a:noFill/>
            <a:ln w="3175" cap="flat">
              <a:solidFill>
                <a:srgbClr val="FFFF00"/>
              </a:solidFill>
              <a:prstDash val="solid"/>
              <a:miter lim="800000"/>
              <a:headEnd/>
              <a:tailEnd/>
            </a:ln>
          </p:spPr>
          <p:txBody>
            <a:bodyPr/>
            <a:lstStyle/>
            <a:p>
              <a:pPr eaLnBrk="0" hangingPunct="0">
                <a:defRPr/>
              </a:pPr>
              <a:endParaRPr lang="en-US">
                <a:cs typeface="+mn-cs"/>
              </a:endParaRPr>
            </a:p>
          </p:txBody>
        </p:sp>
        <p:sp>
          <p:nvSpPr>
            <p:cNvPr id="43083" name="Freeform 75"/>
            <p:cNvSpPr>
              <a:spLocks/>
            </p:cNvSpPr>
            <p:nvPr/>
          </p:nvSpPr>
          <p:spPr bwMode="auto">
            <a:xfrm>
              <a:off x="361" y="94"/>
              <a:ext cx="9" cy="11"/>
            </a:xfrm>
            <a:custGeom>
              <a:avLst/>
              <a:gdLst/>
              <a:ahLst/>
              <a:cxnLst>
                <a:cxn ang="0">
                  <a:pos x="0" y="0"/>
                </a:cxn>
                <a:cxn ang="0">
                  <a:pos x="8" y="9"/>
                </a:cxn>
                <a:cxn ang="0">
                  <a:pos x="8" y="8"/>
                </a:cxn>
                <a:cxn ang="0">
                  <a:pos x="0" y="0"/>
                </a:cxn>
              </a:cxnLst>
              <a:rect l="0" t="0" r="r" b="b"/>
              <a:pathLst>
                <a:path w="8" h="9">
                  <a:moveTo>
                    <a:pt x="0" y="0"/>
                  </a:moveTo>
                  <a:cubicBezTo>
                    <a:pt x="3" y="3"/>
                    <a:pt x="5" y="6"/>
                    <a:pt x="8" y="9"/>
                  </a:cubicBezTo>
                  <a:cubicBezTo>
                    <a:pt x="8" y="9"/>
                    <a:pt x="8" y="8"/>
                    <a:pt x="8" y="8"/>
                  </a:cubicBezTo>
                  <a:cubicBezTo>
                    <a:pt x="6" y="6"/>
                    <a:pt x="3" y="3"/>
                    <a:pt x="0" y="0"/>
                  </a:cubicBezTo>
                  <a:close/>
                </a:path>
              </a:pathLst>
            </a:custGeom>
            <a:solidFill>
              <a:srgbClr val="B3DC10"/>
            </a:solidFill>
            <a:ln w="3175" cap="flat">
              <a:solidFill>
                <a:srgbClr val="B3DC10"/>
              </a:solidFill>
              <a:prstDash val="solid"/>
              <a:miter lim="800000"/>
              <a:headEnd/>
              <a:tailEnd/>
            </a:ln>
          </p:spPr>
          <p:txBody>
            <a:bodyPr/>
            <a:lstStyle/>
            <a:p>
              <a:pPr eaLnBrk="0" hangingPunct="0">
                <a:defRPr/>
              </a:pPr>
              <a:endParaRPr lang="en-US">
                <a:cs typeface="+mn-cs"/>
              </a:endParaRPr>
            </a:p>
          </p:txBody>
        </p:sp>
        <p:sp>
          <p:nvSpPr>
            <p:cNvPr id="43084" name="Freeform 76"/>
            <p:cNvSpPr>
              <a:spLocks/>
            </p:cNvSpPr>
            <p:nvPr/>
          </p:nvSpPr>
          <p:spPr bwMode="auto">
            <a:xfrm>
              <a:off x="447" y="104"/>
              <a:ext cx="1" cy="1"/>
            </a:xfrm>
            <a:custGeom>
              <a:avLst/>
              <a:gdLst/>
              <a:ahLst/>
              <a:cxnLst>
                <a:cxn ang="0">
                  <a:pos x="0" y="0"/>
                </a:cxn>
                <a:cxn ang="0">
                  <a:pos x="1" y="1"/>
                </a:cxn>
              </a:cxnLst>
              <a:rect l="0" t="0" r="r" b="b"/>
              <a:pathLst>
                <a:path w="1" h="1">
                  <a:moveTo>
                    <a:pt x="0" y="0"/>
                  </a:moveTo>
                  <a:cubicBezTo>
                    <a:pt x="0" y="0"/>
                    <a:pt x="1" y="1"/>
                    <a:pt x="1" y="1"/>
                  </a:cubicBezTo>
                </a:path>
              </a:pathLst>
            </a:custGeom>
            <a:solidFill>
              <a:srgbClr val="B3DC10"/>
            </a:solidFill>
            <a:ln w="3175" cap="flat">
              <a:solidFill>
                <a:srgbClr val="B3DC10"/>
              </a:solidFill>
              <a:prstDash val="solid"/>
              <a:miter lim="800000"/>
              <a:headEnd/>
              <a:tailEnd/>
            </a:ln>
          </p:spPr>
          <p:txBody>
            <a:bodyPr/>
            <a:lstStyle/>
            <a:p>
              <a:pPr eaLnBrk="0" hangingPunct="0">
                <a:defRPr/>
              </a:pPr>
              <a:endParaRPr lang="en-US">
                <a:cs typeface="+mn-cs"/>
              </a:endParaRPr>
            </a:p>
          </p:txBody>
        </p:sp>
        <p:sp>
          <p:nvSpPr>
            <p:cNvPr id="43085" name="Freeform 77"/>
            <p:cNvSpPr>
              <a:spLocks/>
            </p:cNvSpPr>
            <p:nvPr/>
          </p:nvSpPr>
          <p:spPr bwMode="auto">
            <a:xfrm>
              <a:off x="447" y="104"/>
              <a:ext cx="1" cy="1"/>
            </a:xfrm>
            <a:custGeom>
              <a:avLst/>
              <a:gdLst/>
              <a:ahLst/>
              <a:cxnLst>
                <a:cxn ang="0">
                  <a:pos x="0" y="0"/>
                </a:cxn>
                <a:cxn ang="0">
                  <a:pos x="1" y="1"/>
                </a:cxn>
              </a:cxnLst>
              <a:rect l="0" t="0" r="r" b="b"/>
              <a:pathLst>
                <a:path w="1" h="1">
                  <a:moveTo>
                    <a:pt x="0" y="0"/>
                  </a:moveTo>
                  <a:cubicBezTo>
                    <a:pt x="0" y="0"/>
                    <a:pt x="1" y="1"/>
                    <a:pt x="1" y="1"/>
                  </a:cubicBezTo>
                </a:path>
              </a:pathLst>
            </a:custGeom>
            <a:noFill/>
            <a:ln w="3175" cap="flat">
              <a:solidFill>
                <a:srgbClr val="B3DC10"/>
              </a:solidFill>
              <a:prstDash val="solid"/>
              <a:miter lim="800000"/>
              <a:headEnd/>
              <a:tailEnd/>
            </a:ln>
          </p:spPr>
          <p:txBody>
            <a:bodyPr/>
            <a:lstStyle/>
            <a:p>
              <a:pPr eaLnBrk="0" hangingPunct="0">
                <a:defRPr/>
              </a:pPr>
              <a:endParaRPr lang="en-US">
                <a:cs typeface="+mn-cs"/>
              </a:endParaRPr>
            </a:p>
          </p:txBody>
        </p:sp>
        <p:sp>
          <p:nvSpPr>
            <p:cNvPr id="43086" name="Freeform 78"/>
            <p:cNvSpPr>
              <a:spLocks/>
            </p:cNvSpPr>
            <p:nvPr/>
          </p:nvSpPr>
          <p:spPr bwMode="auto">
            <a:xfrm>
              <a:off x="602" y="105"/>
              <a:ext cx="9" cy="9"/>
            </a:xfrm>
            <a:custGeom>
              <a:avLst/>
              <a:gdLst/>
              <a:ahLst/>
              <a:cxnLst>
                <a:cxn ang="0">
                  <a:pos x="8" y="8"/>
                </a:cxn>
                <a:cxn ang="0">
                  <a:pos x="0" y="0"/>
                </a:cxn>
                <a:cxn ang="0">
                  <a:pos x="0" y="0"/>
                </a:cxn>
                <a:cxn ang="0">
                  <a:pos x="8" y="8"/>
                </a:cxn>
              </a:cxnLst>
              <a:rect l="0" t="0" r="r" b="b"/>
              <a:pathLst>
                <a:path w="8" h="8">
                  <a:moveTo>
                    <a:pt x="8" y="8"/>
                  </a:moveTo>
                  <a:cubicBezTo>
                    <a:pt x="5" y="5"/>
                    <a:pt x="2" y="2"/>
                    <a:pt x="0" y="0"/>
                  </a:cubicBezTo>
                  <a:cubicBezTo>
                    <a:pt x="0" y="0"/>
                    <a:pt x="0" y="0"/>
                    <a:pt x="0" y="0"/>
                  </a:cubicBezTo>
                  <a:cubicBezTo>
                    <a:pt x="2" y="2"/>
                    <a:pt x="5" y="5"/>
                    <a:pt x="8" y="8"/>
                  </a:cubicBezTo>
                  <a:close/>
                </a:path>
              </a:pathLst>
            </a:custGeom>
            <a:solidFill>
              <a:srgbClr val="8054A6"/>
            </a:solidFill>
            <a:ln w="3175" cap="flat">
              <a:solidFill>
                <a:srgbClr val="FF0000"/>
              </a:solidFill>
              <a:prstDash val="solid"/>
              <a:miter lim="800000"/>
              <a:headEnd/>
              <a:tailEnd/>
            </a:ln>
          </p:spPr>
          <p:txBody>
            <a:bodyPr/>
            <a:lstStyle/>
            <a:p>
              <a:pPr eaLnBrk="0" hangingPunct="0">
                <a:defRPr/>
              </a:pPr>
              <a:endParaRPr lang="en-US">
                <a:cs typeface="+mn-cs"/>
              </a:endParaRPr>
            </a:p>
          </p:txBody>
        </p:sp>
        <p:sp>
          <p:nvSpPr>
            <p:cNvPr id="43087" name="Freeform 79"/>
            <p:cNvSpPr>
              <a:spLocks/>
            </p:cNvSpPr>
            <p:nvPr/>
          </p:nvSpPr>
          <p:spPr bwMode="auto">
            <a:xfrm>
              <a:off x="602" y="94"/>
              <a:ext cx="9" cy="11"/>
            </a:xfrm>
            <a:custGeom>
              <a:avLst/>
              <a:gdLst/>
              <a:ahLst/>
              <a:cxnLst>
                <a:cxn ang="0">
                  <a:pos x="0" y="8"/>
                </a:cxn>
                <a:cxn ang="0">
                  <a:pos x="0" y="9"/>
                </a:cxn>
                <a:cxn ang="0">
                  <a:pos x="8" y="0"/>
                </a:cxn>
                <a:cxn ang="0">
                  <a:pos x="0" y="8"/>
                </a:cxn>
              </a:cxnLst>
              <a:rect l="0" t="0" r="r" b="b"/>
              <a:pathLst>
                <a:path w="8" h="9">
                  <a:moveTo>
                    <a:pt x="0" y="8"/>
                  </a:moveTo>
                  <a:cubicBezTo>
                    <a:pt x="0" y="8"/>
                    <a:pt x="0" y="9"/>
                    <a:pt x="0" y="9"/>
                  </a:cubicBezTo>
                  <a:cubicBezTo>
                    <a:pt x="2" y="6"/>
                    <a:pt x="5" y="3"/>
                    <a:pt x="8" y="0"/>
                  </a:cubicBezTo>
                  <a:cubicBezTo>
                    <a:pt x="5" y="3"/>
                    <a:pt x="2" y="6"/>
                    <a:pt x="0" y="8"/>
                  </a:cubicBezTo>
                  <a:close/>
                </a:path>
              </a:pathLst>
            </a:custGeom>
            <a:solidFill>
              <a:srgbClr val="8054A6"/>
            </a:solidFill>
            <a:ln w="3175" cap="flat">
              <a:solidFill>
                <a:srgbClr val="8069B0"/>
              </a:solidFill>
              <a:prstDash val="solid"/>
              <a:miter lim="800000"/>
              <a:headEnd/>
              <a:tailEnd/>
            </a:ln>
          </p:spPr>
          <p:txBody>
            <a:bodyPr/>
            <a:lstStyle/>
            <a:p>
              <a:pPr eaLnBrk="0" hangingPunct="0">
                <a:defRPr/>
              </a:pPr>
              <a:endParaRPr lang="en-US">
                <a:cs typeface="+mn-cs"/>
              </a:endParaRPr>
            </a:p>
          </p:txBody>
        </p:sp>
        <p:sp>
          <p:nvSpPr>
            <p:cNvPr id="43088" name="Freeform 80"/>
            <p:cNvSpPr>
              <a:spLocks/>
            </p:cNvSpPr>
            <p:nvPr/>
          </p:nvSpPr>
          <p:spPr bwMode="auto">
            <a:xfrm>
              <a:off x="525" y="18"/>
              <a:ext cx="86" cy="87"/>
            </a:xfrm>
            <a:custGeom>
              <a:avLst/>
              <a:gdLst/>
              <a:ahLst/>
              <a:cxnLst>
                <a:cxn ang="0">
                  <a:pos x="67" y="77"/>
                </a:cxn>
                <a:cxn ang="0">
                  <a:pos x="68" y="76"/>
                </a:cxn>
                <a:cxn ang="0">
                  <a:pos x="76" y="0"/>
                </a:cxn>
                <a:cxn ang="0">
                  <a:pos x="0" y="8"/>
                </a:cxn>
                <a:cxn ang="0">
                  <a:pos x="0" y="9"/>
                </a:cxn>
                <a:cxn ang="0">
                  <a:pos x="0" y="76"/>
                </a:cxn>
                <a:cxn ang="0">
                  <a:pos x="0" y="76"/>
                </a:cxn>
                <a:cxn ang="0">
                  <a:pos x="0" y="76"/>
                </a:cxn>
                <a:cxn ang="0">
                  <a:pos x="0" y="77"/>
                </a:cxn>
                <a:cxn ang="0">
                  <a:pos x="67" y="77"/>
                </a:cxn>
              </a:cxnLst>
              <a:rect l="0" t="0" r="r" b="b"/>
              <a:pathLst>
                <a:path w="76" h="77">
                  <a:moveTo>
                    <a:pt x="67" y="77"/>
                  </a:moveTo>
                  <a:cubicBezTo>
                    <a:pt x="68" y="77"/>
                    <a:pt x="68" y="76"/>
                    <a:pt x="68" y="76"/>
                  </a:cubicBezTo>
                  <a:cubicBezTo>
                    <a:pt x="40" y="46"/>
                    <a:pt x="43" y="33"/>
                    <a:pt x="76" y="0"/>
                  </a:cubicBezTo>
                  <a:cubicBezTo>
                    <a:pt x="43" y="33"/>
                    <a:pt x="30" y="36"/>
                    <a:pt x="0" y="8"/>
                  </a:cubicBezTo>
                  <a:cubicBezTo>
                    <a:pt x="0" y="9"/>
                    <a:pt x="0" y="9"/>
                    <a:pt x="0" y="9"/>
                  </a:cubicBezTo>
                  <a:cubicBezTo>
                    <a:pt x="25" y="36"/>
                    <a:pt x="25" y="49"/>
                    <a:pt x="0" y="76"/>
                  </a:cubicBezTo>
                  <a:cubicBezTo>
                    <a:pt x="0" y="76"/>
                    <a:pt x="0" y="76"/>
                    <a:pt x="0" y="76"/>
                  </a:cubicBezTo>
                  <a:cubicBezTo>
                    <a:pt x="0" y="76"/>
                    <a:pt x="0" y="76"/>
                    <a:pt x="0" y="76"/>
                  </a:cubicBezTo>
                  <a:cubicBezTo>
                    <a:pt x="0" y="76"/>
                    <a:pt x="0" y="77"/>
                    <a:pt x="0" y="77"/>
                  </a:cubicBezTo>
                  <a:cubicBezTo>
                    <a:pt x="27" y="51"/>
                    <a:pt x="40" y="51"/>
                    <a:pt x="67" y="77"/>
                  </a:cubicBezTo>
                  <a:close/>
                </a:path>
              </a:pathLst>
            </a:custGeom>
            <a:solidFill>
              <a:srgbClr val="FF0000"/>
            </a:solidFill>
            <a:ln w="3175" cap="flat">
              <a:solidFill>
                <a:srgbClr val="FF0000"/>
              </a:solidFill>
              <a:prstDash val="solid"/>
              <a:miter lim="800000"/>
              <a:headEnd/>
              <a:tailEnd/>
            </a:ln>
          </p:spPr>
          <p:txBody>
            <a:bodyPr/>
            <a:lstStyle/>
            <a:p>
              <a:pPr eaLnBrk="0" hangingPunct="0">
                <a:defRPr/>
              </a:pPr>
              <a:endParaRPr lang="en-US">
                <a:cs typeface="+mn-cs"/>
              </a:endParaRPr>
            </a:p>
          </p:txBody>
        </p:sp>
        <p:sp>
          <p:nvSpPr>
            <p:cNvPr id="43089" name="Freeform 81"/>
            <p:cNvSpPr>
              <a:spLocks/>
            </p:cNvSpPr>
            <p:nvPr/>
          </p:nvSpPr>
          <p:spPr bwMode="auto">
            <a:xfrm>
              <a:off x="515" y="181"/>
              <a:ext cx="96" cy="86"/>
            </a:xfrm>
            <a:custGeom>
              <a:avLst/>
              <a:gdLst/>
              <a:ahLst/>
              <a:cxnLst>
                <a:cxn ang="0">
                  <a:pos x="76" y="0"/>
                </a:cxn>
                <a:cxn ang="0">
                  <a:pos x="9" y="0"/>
                </a:cxn>
                <a:cxn ang="0">
                  <a:pos x="9" y="0"/>
                </a:cxn>
                <a:cxn ang="0">
                  <a:pos x="0" y="76"/>
                </a:cxn>
                <a:cxn ang="0">
                  <a:pos x="85" y="76"/>
                </a:cxn>
                <a:cxn ang="0">
                  <a:pos x="77" y="0"/>
                </a:cxn>
                <a:cxn ang="0">
                  <a:pos x="76" y="0"/>
                </a:cxn>
              </a:cxnLst>
              <a:rect l="0" t="0" r="r" b="b"/>
              <a:pathLst>
                <a:path w="85" h="76">
                  <a:moveTo>
                    <a:pt x="76" y="0"/>
                  </a:moveTo>
                  <a:cubicBezTo>
                    <a:pt x="49" y="25"/>
                    <a:pt x="36" y="25"/>
                    <a:pt x="9" y="0"/>
                  </a:cubicBezTo>
                  <a:cubicBezTo>
                    <a:pt x="9" y="0"/>
                    <a:pt x="9" y="0"/>
                    <a:pt x="9" y="0"/>
                  </a:cubicBezTo>
                  <a:cubicBezTo>
                    <a:pt x="36" y="30"/>
                    <a:pt x="33" y="43"/>
                    <a:pt x="0" y="76"/>
                  </a:cubicBezTo>
                  <a:cubicBezTo>
                    <a:pt x="37" y="40"/>
                    <a:pt x="49" y="40"/>
                    <a:pt x="85" y="76"/>
                  </a:cubicBezTo>
                  <a:cubicBezTo>
                    <a:pt x="52" y="43"/>
                    <a:pt x="49" y="30"/>
                    <a:pt x="77" y="0"/>
                  </a:cubicBezTo>
                  <a:cubicBezTo>
                    <a:pt x="77" y="0"/>
                    <a:pt x="77" y="0"/>
                    <a:pt x="76" y="0"/>
                  </a:cubicBezTo>
                  <a:close/>
                </a:path>
              </a:pathLst>
            </a:custGeom>
            <a:solidFill>
              <a:srgbClr val="0C419A"/>
            </a:solidFill>
            <a:ln w="3175" cap="flat">
              <a:solidFill>
                <a:srgbClr val="0C419A"/>
              </a:solidFill>
              <a:prstDash val="solid"/>
              <a:miter lim="800000"/>
              <a:headEnd/>
              <a:tailEnd/>
            </a:ln>
          </p:spPr>
          <p:txBody>
            <a:bodyPr/>
            <a:lstStyle/>
            <a:p>
              <a:pPr eaLnBrk="0" hangingPunct="0">
                <a:defRPr/>
              </a:pPr>
              <a:endParaRPr lang="en-US">
                <a:cs typeface="+mn-cs"/>
              </a:endParaRPr>
            </a:p>
          </p:txBody>
        </p:sp>
        <p:sp>
          <p:nvSpPr>
            <p:cNvPr id="43090" name="Freeform 82"/>
            <p:cNvSpPr>
              <a:spLocks/>
            </p:cNvSpPr>
            <p:nvPr/>
          </p:nvSpPr>
          <p:spPr bwMode="auto">
            <a:xfrm>
              <a:off x="361" y="181"/>
              <a:ext cx="9" cy="10"/>
            </a:xfrm>
            <a:custGeom>
              <a:avLst/>
              <a:gdLst/>
              <a:ahLst/>
              <a:cxnLst>
                <a:cxn ang="0">
                  <a:pos x="0" y="8"/>
                </a:cxn>
                <a:cxn ang="0">
                  <a:pos x="8" y="0"/>
                </a:cxn>
                <a:cxn ang="0">
                  <a:pos x="8" y="0"/>
                </a:cxn>
                <a:cxn ang="0">
                  <a:pos x="0" y="8"/>
                </a:cxn>
              </a:cxnLst>
              <a:rect l="0" t="0" r="r" b="b"/>
              <a:pathLst>
                <a:path w="8" h="8">
                  <a:moveTo>
                    <a:pt x="0" y="8"/>
                  </a:moveTo>
                  <a:cubicBezTo>
                    <a:pt x="3" y="5"/>
                    <a:pt x="6" y="3"/>
                    <a:pt x="8" y="0"/>
                  </a:cubicBezTo>
                  <a:cubicBezTo>
                    <a:pt x="8" y="0"/>
                    <a:pt x="8" y="0"/>
                    <a:pt x="8" y="0"/>
                  </a:cubicBezTo>
                  <a:cubicBezTo>
                    <a:pt x="5" y="2"/>
                    <a:pt x="3" y="5"/>
                    <a:pt x="0" y="8"/>
                  </a:cubicBezTo>
                  <a:close/>
                </a:path>
              </a:pathLst>
            </a:custGeom>
            <a:noFill/>
            <a:ln w="3175" cap="flat">
              <a:solidFill>
                <a:srgbClr val="B3DC10"/>
              </a:solidFill>
              <a:prstDash val="solid"/>
              <a:miter lim="800000"/>
              <a:headEnd/>
              <a:tailEnd/>
            </a:ln>
          </p:spPr>
          <p:txBody>
            <a:bodyPr/>
            <a:lstStyle/>
            <a:p>
              <a:pPr eaLnBrk="0" hangingPunct="0">
                <a:defRPr/>
              </a:pPr>
              <a:endParaRPr lang="en-US">
                <a:cs typeface="+mn-cs"/>
              </a:endParaRPr>
            </a:p>
          </p:txBody>
        </p:sp>
        <p:sp>
          <p:nvSpPr>
            <p:cNvPr id="43091" name="Freeform 83"/>
            <p:cNvSpPr>
              <a:spLocks/>
            </p:cNvSpPr>
            <p:nvPr/>
          </p:nvSpPr>
          <p:spPr bwMode="auto">
            <a:xfrm>
              <a:off x="361" y="171"/>
              <a:ext cx="9" cy="10"/>
            </a:xfrm>
            <a:custGeom>
              <a:avLst/>
              <a:gdLst/>
              <a:ahLst/>
              <a:cxnLst>
                <a:cxn ang="0">
                  <a:pos x="0" y="0"/>
                </a:cxn>
                <a:cxn ang="0">
                  <a:pos x="8" y="9"/>
                </a:cxn>
                <a:cxn ang="0">
                  <a:pos x="8" y="8"/>
                </a:cxn>
                <a:cxn ang="0">
                  <a:pos x="0" y="0"/>
                </a:cxn>
              </a:cxnLst>
              <a:rect l="0" t="0" r="r" b="b"/>
              <a:pathLst>
                <a:path w="8" h="9">
                  <a:moveTo>
                    <a:pt x="0" y="0"/>
                  </a:moveTo>
                  <a:cubicBezTo>
                    <a:pt x="3" y="3"/>
                    <a:pt x="5" y="6"/>
                    <a:pt x="8" y="9"/>
                  </a:cubicBezTo>
                  <a:cubicBezTo>
                    <a:pt x="8" y="9"/>
                    <a:pt x="8" y="9"/>
                    <a:pt x="8" y="8"/>
                  </a:cubicBezTo>
                  <a:cubicBezTo>
                    <a:pt x="6" y="6"/>
                    <a:pt x="3" y="3"/>
                    <a:pt x="0" y="0"/>
                  </a:cubicBezTo>
                  <a:close/>
                </a:path>
              </a:pathLst>
            </a:custGeom>
            <a:solidFill>
              <a:srgbClr val="409625"/>
            </a:solidFill>
            <a:ln w="3175" cap="flat">
              <a:solidFill>
                <a:srgbClr val="408521"/>
              </a:solidFill>
              <a:prstDash val="solid"/>
              <a:miter lim="800000"/>
              <a:headEnd/>
              <a:tailEnd/>
            </a:ln>
          </p:spPr>
          <p:txBody>
            <a:bodyPr/>
            <a:lstStyle/>
            <a:p>
              <a:pPr eaLnBrk="0" hangingPunct="0">
                <a:defRPr/>
              </a:pPr>
              <a:endParaRPr lang="en-US">
                <a:cs typeface="+mn-cs"/>
              </a:endParaRPr>
            </a:p>
          </p:txBody>
        </p:sp>
        <p:sp>
          <p:nvSpPr>
            <p:cNvPr id="43092" name="Freeform 84"/>
            <p:cNvSpPr>
              <a:spLocks/>
            </p:cNvSpPr>
            <p:nvPr/>
          </p:nvSpPr>
          <p:spPr bwMode="auto">
            <a:xfrm>
              <a:off x="602" y="181"/>
              <a:ext cx="9" cy="10"/>
            </a:xfrm>
            <a:custGeom>
              <a:avLst/>
              <a:gdLst/>
              <a:ahLst/>
              <a:cxnLst>
                <a:cxn ang="0">
                  <a:pos x="8" y="8"/>
                </a:cxn>
                <a:cxn ang="0">
                  <a:pos x="0" y="0"/>
                </a:cxn>
                <a:cxn ang="0">
                  <a:pos x="0" y="0"/>
                </a:cxn>
                <a:cxn ang="0">
                  <a:pos x="8" y="8"/>
                </a:cxn>
              </a:cxnLst>
              <a:rect l="0" t="0" r="r" b="b"/>
              <a:pathLst>
                <a:path w="8" h="8">
                  <a:moveTo>
                    <a:pt x="8" y="8"/>
                  </a:moveTo>
                  <a:cubicBezTo>
                    <a:pt x="5" y="5"/>
                    <a:pt x="2" y="2"/>
                    <a:pt x="0" y="0"/>
                  </a:cubicBezTo>
                  <a:cubicBezTo>
                    <a:pt x="0" y="0"/>
                    <a:pt x="0" y="0"/>
                    <a:pt x="0" y="0"/>
                  </a:cubicBezTo>
                  <a:cubicBezTo>
                    <a:pt x="2" y="3"/>
                    <a:pt x="5" y="5"/>
                    <a:pt x="8" y="8"/>
                  </a:cubicBezTo>
                  <a:close/>
                </a:path>
              </a:pathLst>
            </a:custGeom>
            <a:noFill/>
            <a:ln w="3175" cap="flat">
              <a:solidFill>
                <a:srgbClr val="8069B0"/>
              </a:solidFill>
              <a:prstDash val="solid"/>
              <a:miter lim="800000"/>
              <a:headEnd/>
              <a:tailEnd/>
            </a:ln>
          </p:spPr>
          <p:txBody>
            <a:bodyPr/>
            <a:lstStyle/>
            <a:p>
              <a:pPr eaLnBrk="0" hangingPunct="0">
                <a:defRPr/>
              </a:pPr>
              <a:endParaRPr lang="en-US">
                <a:cs typeface="+mn-cs"/>
              </a:endParaRPr>
            </a:p>
          </p:txBody>
        </p:sp>
        <p:sp>
          <p:nvSpPr>
            <p:cNvPr id="43093" name="Freeform 85"/>
            <p:cNvSpPr>
              <a:spLocks/>
            </p:cNvSpPr>
            <p:nvPr/>
          </p:nvSpPr>
          <p:spPr bwMode="auto">
            <a:xfrm>
              <a:off x="602" y="171"/>
              <a:ext cx="9" cy="10"/>
            </a:xfrm>
            <a:custGeom>
              <a:avLst/>
              <a:gdLst/>
              <a:ahLst/>
              <a:cxnLst>
                <a:cxn ang="0">
                  <a:pos x="8" y="0"/>
                </a:cxn>
                <a:cxn ang="0">
                  <a:pos x="0" y="8"/>
                </a:cxn>
                <a:cxn ang="0">
                  <a:pos x="0" y="9"/>
                </a:cxn>
                <a:cxn ang="0">
                  <a:pos x="8" y="0"/>
                </a:cxn>
              </a:cxnLst>
              <a:rect l="0" t="0" r="r" b="b"/>
              <a:pathLst>
                <a:path w="8" h="9">
                  <a:moveTo>
                    <a:pt x="8" y="0"/>
                  </a:moveTo>
                  <a:cubicBezTo>
                    <a:pt x="5" y="3"/>
                    <a:pt x="2" y="6"/>
                    <a:pt x="0" y="8"/>
                  </a:cubicBezTo>
                  <a:cubicBezTo>
                    <a:pt x="0" y="9"/>
                    <a:pt x="0" y="9"/>
                    <a:pt x="0" y="9"/>
                  </a:cubicBezTo>
                  <a:cubicBezTo>
                    <a:pt x="2" y="6"/>
                    <a:pt x="5" y="3"/>
                    <a:pt x="8" y="0"/>
                  </a:cubicBezTo>
                  <a:close/>
                </a:path>
              </a:pathLst>
            </a:custGeom>
            <a:solidFill>
              <a:srgbClr val="322D91"/>
            </a:solidFill>
            <a:ln w="3175" cap="flat">
              <a:solidFill>
                <a:srgbClr val="322D91"/>
              </a:solidFill>
              <a:prstDash val="solid"/>
              <a:miter lim="800000"/>
              <a:headEnd/>
              <a:tailEnd/>
            </a:ln>
          </p:spPr>
          <p:txBody>
            <a:bodyPr/>
            <a:lstStyle/>
            <a:p>
              <a:pPr eaLnBrk="0" hangingPunct="0">
                <a:defRPr/>
              </a:pPr>
              <a:endParaRPr lang="en-US">
                <a:cs typeface="+mn-cs"/>
              </a:endParaRPr>
            </a:p>
          </p:txBody>
        </p:sp>
        <p:sp>
          <p:nvSpPr>
            <p:cNvPr id="43094" name="Freeform 86"/>
            <p:cNvSpPr>
              <a:spLocks/>
            </p:cNvSpPr>
            <p:nvPr/>
          </p:nvSpPr>
          <p:spPr bwMode="auto">
            <a:xfrm>
              <a:off x="370" y="105"/>
              <a:ext cx="77" cy="76"/>
            </a:xfrm>
            <a:custGeom>
              <a:avLst/>
              <a:gdLst/>
              <a:ahLst/>
              <a:cxnLst>
                <a:cxn ang="0">
                  <a:pos x="68" y="68"/>
                </a:cxn>
                <a:cxn ang="0">
                  <a:pos x="68" y="67"/>
                </a:cxn>
                <a:cxn ang="0">
                  <a:pos x="68" y="0"/>
                </a:cxn>
                <a:cxn ang="0">
                  <a:pos x="68" y="0"/>
                </a:cxn>
                <a:cxn ang="0">
                  <a:pos x="1" y="0"/>
                </a:cxn>
                <a:cxn ang="0">
                  <a:pos x="0" y="0"/>
                </a:cxn>
                <a:cxn ang="0">
                  <a:pos x="0" y="67"/>
                </a:cxn>
                <a:cxn ang="0">
                  <a:pos x="1" y="68"/>
                </a:cxn>
                <a:cxn ang="0">
                  <a:pos x="68" y="68"/>
                </a:cxn>
              </a:cxnLst>
              <a:rect l="0" t="0" r="r" b="b"/>
              <a:pathLst>
                <a:path w="68" h="68">
                  <a:moveTo>
                    <a:pt x="68" y="68"/>
                  </a:moveTo>
                  <a:cubicBezTo>
                    <a:pt x="68" y="68"/>
                    <a:pt x="68" y="68"/>
                    <a:pt x="68" y="67"/>
                  </a:cubicBezTo>
                  <a:cubicBezTo>
                    <a:pt x="43" y="40"/>
                    <a:pt x="43" y="27"/>
                    <a:pt x="68" y="0"/>
                  </a:cubicBezTo>
                  <a:cubicBezTo>
                    <a:pt x="68" y="0"/>
                    <a:pt x="68" y="0"/>
                    <a:pt x="68" y="0"/>
                  </a:cubicBezTo>
                  <a:cubicBezTo>
                    <a:pt x="41" y="25"/>
                    <a:pt x="28" y="25"/>
                    <a:pt x="1" y="0"/>
                  </a:cubicBezTo>
                  <a:cubicBezTo>
                    <a:pt x="0" y="0"/>
                    <a:pt x="0" y="0"/>
                    <a:pt x="0" y="0"/>
                  </a:cubicBezTo>
                  <a:cubicBezTo>
                    <a:pt x="25" y="27"/>
                    <a:pt x="25" y="40"/>
                    <a:pt x="0" y="67"/>
                  </a:cubicBezTo>
                  <a:cubicBezTo>
                    <a:pt x="0" y="68"/>
                    <a:pt x="0" y="68"/>
                    <a:pt x="1" y="68"/>
                  </a:cubicBezTo>
                  <a:cubicBezTo>
                    <a:pt x="28" y="43"/>
                    <a:pt x="41" y="43"/>
                    <a:pt x="68" y="68"/>
                  </a:cubicBezTo>
                  <a:close/>
                </a:path>
              </a:pathLst>
            </a:custGeom>
            <a:solidFill>
              <a:srgbClr val="B3DC10"/>
            </a:solidFill>
            <a:ln w="3175" cap="flat">
              <a:solidFill>
                <a:srgbClr val="B3DC10"/>
              </a:solidFill>
              <a:prstDash val="solid"/>
              <a:miter lim="800000"/>
              <a:headEnd/>
              <a:tailEnd/>
            </a:ln>
          </p:spPr>
          <p:txBody>
            <a:bodyPr/>
            <a:lstStyle/>
            <a:p>
              <a:pPr eaLnBrk="0" hangingPunct="0">
                <a:defRPr/>
              </a:pPr>
              <a:endParaRPr lang="en-US">
                <a:cs typeface="+mn-cs"/>
              </a:endParaRPr>
            </a:p>
          </p:txBody>
        </p:sp>
        <p:sp>
          <p:nvSpPr>
            <p:cNvPr id="43095" name="Freeform 87"/>
            <p:cNvSpPr>
              <a:spLocks/>
            </p:cNvSpPr>
            <p:nvPr/>
          </p:nvSpPr>
          <p:spPr bwMode="auto">
            <a:xfrm>
              <a:off x="438" y="181"/>
              <a:ext cx="96" cy="86"/>
            </a:xfrm>
            <a:custGeom>
              <a:avLst/>
              <a:gdLst/>
              <a:ahLst/>
              <a:cxnLst>
                <a:cxn ang="0">
                  <a:pos x="76" y="0"/>
                </a:cxn>
                <a:cxn ang="0">
                  <a:pos x="9" y="0"/>
                </a:cxn>
                <a:cxn ang="0">
                  <a:pos x="8" y="0"/>
                </a:cxn>
                <a:cxn ang="0">
                  <a:pos x="0" y="76"/>
                </a:cxn>
                <a:cxn ang="0">
                  <a:pos x="85" y="76"/>
                </a:cxn>
                <a:cxn ang="0">
                  <a:pos x="77" y="0"/>
                </a:cxn>
                <a:cxn ang="0">
                  <a:pos x="76" y="0"/>
                </a:cxn>
              </a:cxnLst>
              <a:rect l="0" t="0" r="r" b="b"/>
              <a:pathLst>
                <a:path w="85" h="76">
                  <a:moveTo>
                    <a:pt x="76" y="0"/>
                  </a:moveTo>
                  <a:cubicBezTo>
                    <a:pt x="49" y="25"/>
                    <a:pt x="36" y="25"/>
                    <a:pt x="9" y="0"/>
                  </a:cubicBezTo>
                  <a:cubicBezTo>
                    <a:pt x="9" y="0"/>
                    <a:pt x="8" y="0"/>
                    <a:pt x="8" y="0"/>
                  </a:cubicBezTo>
                  <a:cubicBezTo>
                    <a:pt x="36" y="30"/>
                    <a:pt x="33" y="43"/>
                    <a:pt x="0" y="76"/>
                  </a:cubicBezTo>
                  <a:cubicBezTo>
                    <a:pt x="36" y="40"/>
                    <a:pt x="49" y="40"/>
                    <a:pt x="85" y="76"/>
                  </a:cubicBezTo>
                  <a:cubicBezTo>
                    <a:pt x="52" y="43"/>
                    <a:pt x="49" y="30"/>
                    <a:pt x="77" y="0"/>
                  </a:cubicBezTo>
                  <a:cubicBezTo>
                    <a:pt x="76" y="0"/>
                    <a:pt x="76" y="0"/>
                    <a:pt x="76" y="0"/>
                  </a:cubicBezTo>
                  <a:close/>
                </a:path>
              </a:pathLst>
            </a:custGeom>
            <a:solidFill>
              <a:srgbClr val="367A8A"/>
            </a:solidFill>
            <a:ln w="3175" cap="flat">
              <a:solidFill>
                <a:srgbClr val="367A8A"/>
              </a:solidFill>
              <a:prstDash val="solid"/>
              <a:miter lim="800000"/>
              <a:headEnd/>
              <a:tailEnd/>
            </a:ln>
          </p:spPr>
          <p:txBody>
            <a:bodyPr/>
            <a:lstStyle/>
            <a:p>
              <a:pPr eaLnBrk="0" hangingPunct="0">
                <a:defRPr/>
              </a:pPr>
              <a:endParaRPr lang="en-US">
                <a:cs typeface="+mn-cs"/>
              </a:endParaRPr>
            </a:p>
          </p:txBody>
        </p:sp>
        <p:sp>
          <p:nvSpPr>
            <p:cNvPr id="43096" name="Freeform 88"/>
            <p:cNvSpPr>
              <a:spLocks/>
            </p:cNvSpPr>
            <p:nvPr/>
          </p:nvSpPr>
          <p:spPr bwMode="auto">
            <a:xfrm>
              <a:off x="525" y="18"/>
              <a:ext cx="9" cy="9"/>
            </a:xfrm>
            <a:custGeom>
              <a:avLst/>
              <a:gdLst/>
              <a:ahLst/>
              <a:cxnLst>
                <a:cxn ang="0">
                  <a:pos x="8" y="0"/>
                </a:cxn>
                <a:cxn ang="0">
                  <a:pos x="0" y="8"/>
                </a:cxn>
                <a:cxn ang="0">
                  <a:pos x="0" y="8"/>
                </a:cxn>
                <a:cxn ang="0">
                  <a:pos x="8" y="0"/>
                </a:cxn>
              </a:cxnLst>
              <a:rect l="0" t="0" r="r" b="b"/>
              <a:pathLst>
                <a:path w="8" h="8">
                  <a:moveTo>
                    <a:pt x="8" y="0"/>
                  </a:moveTo>
                  <a:cubicBezTo>
                    <a:pt x="5" y="3"/>
                    <a:pt x="2" y="6"/>
                    <a:pt x="0" y="8"/>
                  </a:cubicBezTo>
                  <a:cubicBezTo>
                    <a:pt x="0" y="8"/>
                    <a:pt x="0" y="8"/>
                    <a:pt x="0" y="8"/>
                  </a:cubicBezTo>
                  <a:cubicBezTo>
                    <a:pt x="2" y="6"/>
                    <a:pt x="5" y="3"/>
                    <a:pt x="8" y="0"/>
                  </a:cubicBezTo>
                  <a:close/>
                </a:path>
              </a:pathLst>
            </a:custGeom>
            <a:solidFill>
              <a:srgbClr val="FF0000"/>
            </a:solidFill>
            <a:ln w="3175" cap="flat">
              <a:solidFill>
                <a:srgbClr val="FF9900"/>
              </a:solidFill>
              <a:prstDash val="solid"/>
              <a:miter lim="800000"/>
              <a:headEnd/>
              <a:tailEnd/>
            </a:ln>
          </p:spPr>
          <p:txBody>
            <a:bodyPr/>
            <a:lstStyle/>
            <a:p>
              <a:pPr eaLnBrk="0" hangingPunct="0">
                <a:defRPr/>
              </a:pPr>
              <a:endParaRPr lang="en-US">
                <a:cs typeface="+mn-cs"/>
              </a:endParaRPr>
            </a:p>
          </p:txBody>
        </p:sp>
        <p:sp>
          <p:nvSpPr>
            <p:cNvPr id="43097" name="Freeform 89"/>
            <p:cNvSpPr>
              <a:spLocks/>
            </p:cNvSpPr>
            <p:nvPr/>
          </p:nvSpPr>
          <p:spPr bwMode="auto">
            <a:xfrm>
              <a:off x="515" y="18"/>
              <a:ext cx="10" cy="9"/>
            </a:xfrm>
            <a:custGeom>
              <a:avLst/>
              <a:gdLst/>
              <a:ahLst/>
              <a:cxnLst>
                <a:cxn ang="0">
                  <a:pos x="0" y="0"/>
                </a:cxn>
                <a:cxn ang="0">
                  <a:pos x="8" y="8"/>
                </a:cxn>
                <a:cxn ang="0">
                  <a:pos x="9" y="8"/>
                </a:cxn>
                <a:cxn ang="0">
                  <a:pos x="0" y="0"/>
                </a:cxn>
              </a:cxnLst>
              <a:rect l="0" t="0" r="r" b="b"/>
              <a:pathLst>
                <a:path w="9" h="8">
                  <a:moveTo>
                    <a:pt x="0" y="0"/>
                  </a:moveTo>
                  <a:cubicBezTo>
                    <a:pt x="3" y="3"/>
                    <a:pt x="6" y="6"/>
                    <a:pt x="8" y="8"/>
                  </a:cubicBezTo>
                  <a:cubicBezTo>
                    <a:pt x="8" y="8"/>
                    <a:pt x="8" y="8"/>
                    <a:pt x="9" y="8"/>
                  </a:cubicBezTo>
                  <a:cubicBezTo>
                    <a:pt x="6" y="6"/>
                    <a:pt x="3" y="3"/>
                    <a:pt x="0" y="0"/>
                  </a:cubicBezTo>
                  <a:close/>
                </a:path>
              </a:pathLst>
            </a:custGeom>
            <a:solidFill>
              <a:srgbClr val="FF0000"/>
            </a:solidFill>
            <a:ln w="3175" cap="flat">
              <a:solidFill>
                <a:srgbClr val="FF0000"/>
              </a:solidFill>
              <a:prstDash val="solid"/>
              <a:miter lim="800000"/>
              <a:headEnd/>
              <a:tailEnd/>
            </a:ln>
          </p:spPr>
          <p:txBody>
            <a:bodyPr/>
            <a:lstStyle/>
            <a:p>
              <a:pPr eaLnBrk="0" hangingPunct="0">
                <a:defRPr/>
              </a:pPr>
              <a:endParaRPr lang="en-US">
                <a:cs typeface="+mn-cs"/>
              </a:endParaRPr>
            </a:p>
          </p:txBody>
        </p:sp>
        <p:sp>
          <p:nvSpPr>
            <p:cNvPr id="43098" name="Freeform 90"/>
            <p:cNvSpPr>
              <a:spLocks/>
            </p:cNvSpPr>
            <p:nvPr/>
          </p:nvSpPr>
          <p:spPr bwMode="auto">
            <a:xfrm>
              <a:off x="438" y="18"/>
              <a:ext cx="87" cy="87"/>
            </a:xfrm>
            <a:custGeom>
              <a:avLst/>
              <a:gdLst/>
              <a:ahLst/>
              <a:cxnLst>
                <a:cxn ang="0">
                  <a:pos x="77" y="9"/>
                </a:cxn>
                <a:cxn ang="0">
                  <a:pos x="76" y="8"/>
                </a:cxn>
                <a:cxn ang="0">
                  <a:pos x="0" y="0"/>
                </a:cxn>
                <a:cxn ang="0">
                  <a:pos x="8" y="76"/>
                </a:cxn>
                <a:cxn ang="0">
                  <a:pos x="9" y="77"/>
                </a:cxn>
                <a:cxn ang="0">
                  <a:pos x="76" y="77"/>
                </a:cxn>
                <a:cxn ang="0">
                  <a:pos x="76" y="76"/>
                </a:cxn>
                <a:cxn ang="0">
                  <a:pos x="77" y="76"/>
                </a:cxn>
                <a:cxn ang="0">
                  <a:pos x="77" y="9"/>
                </a:cxn>
              </a:cxnLst>
              <a:rect l="0" t="0" r="r" b="b"/>
              <a:pathLst>
                <a:path w="77" h="77">
                  <a:moveTo>
                    <a:pt x="77" y="9"/>
                  </a:moveTo>
                  <a:cubicBezTo>
                    <a:pt x="76" y="9"/>
                    <a:pt x="76" y="9"/>
                    <a:pt x="76" y="8"/>
                  </a:cubicBezTo>
                  <a:cubicBezTo>
                    <a:pt x="46" y="36"/>
                    <a:pt x="33" y="33"/>
                    <a:pt x="0" y="0"/>
                  </a:cubicBezTo>
                  <a:cubicBezTo>
                    <a:pt x="33" y="33"/>
                    <a:pt x="36" y="46"/>
                    <a:pt x="8" y="76"/>
                  </a:cubicBezTo>
                  <a:cubicBezTo>
                    <a:pt x="8" y="76"/>
                    <a:pt x="9" y="77"/>
                    <a:pt x="9" y="77"/>
                  </a:cubicBezTo>
                  <a:cubicBezTo>
                    <a:pt x="36" y="51"/>
                    <a:pt x="49" y="51"/>
                    <a:pt x="76" y="77"/>
                  </a:cubicBezTo>
                  <a:cubicBezTo>
                    <a:pt x="76" y="77"/>
                    <a:pt x="76" y="77"/>
                    <a:pt x="76" y="76"/>
                  </a:cubicBezTo>
                  <a:cubicBezTo>
                    <a:pt x="76" y="76"/>
                    <a:pt x="77" y="76"/>
                    <a:pt x="77" y="76"/>
                  </a:cubicBezTo>
                  <a:cubicBezTo>
                    <a:pt x="51" y="49"/>
                    <a:pt x="51" y="36"/>
                    <a:pt x="77" y="9"/>
                  </a:cubicBezTo>
                  <a:close/>
                </a:path>
              </a:pathLst>
            </a:custGeom>
            <a:solidFill>
              <a:srgbClr val="FF9900"/>
            </a:solidFill>
            <a:ln w="3175" cap="flat">
              <a:solidFill>
                <a:srgbClr val="FF9900"/>
              </a:solidFill>
              <a:prstDash val="solid"/>
              <a:miter lim="800000"/>
              <a:headEnd/>
              <a:tailEnd/>
            </a:ln>
          </p:spPr>
          <p:txBody>
            <a:bodyPr/>
            <a:lstStyle/>
            <a:p>
              <a:pPr eaLnBrk="0" hangingPunct="0">
                <a:defRPr/>
              </a:pPr>
              <a:endParaRPr lang="en-US">
                <a:cs typeface="+mn-cs"/>
              </a:endParaRPr>
            </a:p>
          </p:txBody>
        </p:sp>
        <p:sp>
          <p:nvSpPr>
            <p:cNvPr id="43099" name="Freeform 91"/>
            <p:cNvSpPr>
              <a:spLocks/>
            </p:cNvSpPr>
            <p:nvPr/>
          </p:nvSpPr>
          <p:spPr bwMode="auto">
            <a:xfrm>
              <a:off x="525" y="105"/>
              <a:ext cx="77" cy="76"/>
            </a:xfrm>
            <a:custGeom>
              <a:avLst/>
              <a:gdLst/>
              <a:ahLst/>
              <a:cxnLst>
                <a:cxn ang="0">
                  <a:pos x="67" y="68"/>
                </a:cxn>
                <a:cxn ang="0">
                  <a:pos x="68" y="67"/>
                </a:cxn>
                <a:cxn ang="0">
                  <a:pos x="68" y="0"/>
                </a:cxn>
                <a:cxn ang="0">
                  <a:pos x="67" y="0"/>
                </a:cxn>
                <a:cxn ang="0">
                  <a:pos x="0" y="0"/>
                </a:cxn>
                <a:cxn ang="0">
                  <a:pos x="0" y="0"/>
                </a:cxn>
                <a:cxn ang="0">
                  <a:pos x="0" y="0"/>
                </a:cxn>
                <a:cxn ang="0">
                  <a:pos x="0" y="0"/>
                </a:cxn>
                <a:cxn ang="0">
                  <a:pos x="0" y="67"/>
                </a:cxn>
                <a:cxn ang="0">
                  <a:pos x="0" y="67"/>
                </a:cxn>
                <a:cxn ang="0">
                  <a:pos x="0" y="67"/>
                </a:cxn>
                <a:cxn ang="0">
                  <a:pos x="0" y="68"/>
                </a:cxn>
                <a:cxn ang="0">
                  <a:pos x="67" y="68"/>
                </a:cxn>
              </a:cxnLst>
              <a:rect l="0" t="0" r="r" b="b"/>
              <a:pathLst>
                <a:path w="68" h="68">
                  <a:moveTo>
                    <a:pt x="67" y="68"/>
                  </a:moveTo>
                  <a:cubicBezTo>
                    <a:pt x="68" y="68"/>
                    <a:pt x="68" y="68"/>
                    <a:pt x="68" y="67"/>
                  </a:cubicBezTo>
                  <a:cubicBezTo>
                    <a:pt x="43" y="40"/>
                    <a:pt x="43" y="27"/>
                    <a:pt x="68" y="0"/>
                  </a:cubicBezTo>
                  <a:cubicBezTo>
                    <a:pt x="68" y="0"/>
                    <a:pt x="68" y="0"/>
                    <a:pt x="67" y="0"/>
                  </a:cubicBezTo>
                  <a:cubicBezTo>
                    <a:pt x="40" y="25"/>
                    <a:pt x="27" y="25"/>
                    <a:pt x="0" y="0"/>
                  </a:cubicBezTo>
                  <a:cubicBezTo>
                    <a:pt x="0" y="0"/>
                    <a:pt x="0" y="0"/>
                    <a:pt x="0" y="0"/>
                  </a:cubicBezTo>
                  <a:cubicBezTo>
                    <a:pt x="0" y="0"/>
                    <a:pt x="0" y="0"/>
                    <a:pt x="0" y="0"/>
                  </a:cubicBezTo>
                  <a:cubicBezTo>
                    <a:pt x="0" y="0"/>
                    <a:pt x="0" y="0"/>
                    <a:pt x="0" y="0"/>
                  </a:cubicBezTo>
                  <a:cubicBezTo>
                    <a:pt x="25" y="27"/>
                    <a:pt x="25" y="40"/>
                    <a:pt x="0" y="67"/>
                  </a:cubicBezTo>
                  <a:cubicBezTo>
                    <a:pt x="0" y="67"/>
                    <a:pt x="0" y="67"/>
                    <a:pt x="0" y="67"/>
                  </a:cubicBezTo>
                  <a:cubicBezTo>
                    <a:pt x="0" y="67"/>
                    <a:pt x="0" y="67"/>
                    <a:pt x="0" y="67"/>
                  </a:cubicBezTo>
                  <a:cubicBezTo>
                    <a:pt x="0" y="68"/>
                    <a:pt x="0" y="68"/>
                    <a:pt x="0" y="68"/>
                  </a:cubicBezTo>
                  <a:cubicBezTo>
                    <a:pt x="27" y="43"/>
                    <a:pt x="40" y="43"/>
                    <a:pt x="67" y="68"/>
                  </a:cubicBezTo>
                  <a:close/>
                </a:path>
              </a:pathLst>
            </a:custGeom>
            <a:solidFill>
              <a:srgbClr val="8069B0"/>
            </a:solidFill>
            <a:ln w="3175" cap="flat">
              <a:solidFill>
                <a:srgbClr val="8069B0"/>
              </a:solidFill>
              <a:prstDash val="solid"/>
              <a:miter lim="800000"/>
              <a:headEnd/>
              <a:tailEnd/>
            </a:ln>
          </p:spPr>
          <p:txBody>
            <a:bodyPr/>
            <a:lstStyle/>
            <a:p>
              <a:pPr eaLnBrk="0" hangingPunct="0">
                <a:defRPr/>
              </a:pPr>
              <a:endParaRPr lang="en-US">
                <a:cs typeface="+mn-cs"/>
              </a:endParaRPr>
            </a:p>
          </p:txBody>
        </p:sp>
      </p:grpSp>
      <p:grpSp>
        <p:nvGrpSpPr>
          <p:cNvPr id="24582" name="Group 128"/>
          <p:cNvGrpSpPr>
            <a:grpSpLocks/>
          </p:cNvGrpSpPr>
          <p:nvPr/>
        </p:nvGrpSpPr>
        <p:grpSpPr bwMode="auto">
          <a:xfrm>
            <a:off x="228600" y="179388"/>
            <a:ext cx="169863" cy="85725"/>
            <a:chOff x="144" y="113"/>
            <a:chExt cx="107" cy="54"/>
          </a:xfrm>
        </p:grpSpPr>
        <p:sp>
          <p:nvSpPr>
            <p:cNvPr id="43074" name="Freeform 66"/>
            <p:cNvSpPr>
              <a:spLocks/>
            </p:cNvSpPr>
            <p:nvPr/>
          </p:nvSpPr>
          <p:spPr bwMode="auto">
            <a:xfrm>
              <a:off x="144" y="128"/>
              <a:ext cx="34" cy="39"/>
            </a:xfrm>
            <a:custGeom>
              <a:avLst/>
              <a:gdLst/>
              <a:ahLst/>
              <a:cxnLst>
                <a:cxn ang="0">
                  <a:pos x="0" y="1"/>
                </a:cxn>
                <a:cxn ang="0">
                  <a:pos x="6" y="0"/>
                </a:cxn>
                <a:cxn ang="0">
                  <a:pos x="13" y="23"/>
                </a:cxn>
                <a:cxn ang="0">
                  <a:pos x="15" y="28"/>
                </a:cxn>
                <a:cxn ang="0">
                  <a:pos x="15" y="28"/>
                </a:cxn>
                <a:cxn ang="0">
                  <a:pos x="17" y="23"/>
                </a:cxn>
                <a:cxn ang="0">
                  <a:pos x="24" y="1"/>
                </a:cxn>
                <a:cxn ang="0">
                  <a:pos x="30" y="1"/>
                </a:cxn>
                <a:cxn ang="0">
                  <a:pos x="17" y="34"/>
                </a:cxn>
                <a:cxn ang="0">
                  <a:pos x="12" y="34"/>
                </a:cxn>
                <a:cxn ang="0">
                  <a:pos x="0" y="1"/>
                </a:cxn>
              </a:cxnLst>
              <a:rect l="0" t="0" r="r" b="b"/>
              <a:pathLst>
                <a:path w="30" h="34">
                  <a:moveTo>
                    <a:pt x="0" y="1"/>
                  </a:moveTo>
                  <a:cubicBezTo>
                    <a:pt x="6" y="0"/>
                    <a:pt x="6" y="0"/>
                    <a:pt x="6" y="0"/>
                  </a:cubicBezTo>
                  <a:cubicBezTo>
                    <a:pt x="13" y="23"/>
                    <a:pt x="13" y="23"/>
                    <a:pt x="13" y="23"/>
                  </a:cubicBezTo>
                  <a:cubicBezTo>
                    <a:pt x="14" y="25"/>
                    <a:pt x="15" y="27"/>
                    <a:pt x="15" y="28"/>
                  </a:cubicBezTo>
                  <a:cubicBezTo>
                    <a:pt x="15" y="28"/>
                    <a:pt x="15" y="28"/>
                    <a:pt x="15" y="28"/>
                  </a:cubicBezTo>
                  <a:cubicBezTo>
                    <a:pt x="15" y="26"/>
                    <a:pt x="16" y="25"/>
                    <a:pt x="17" y="23"/>
                  </a:cubicBezTo>
                  <a:cubicBezTo>
                    <a:pt x="24" y="1"/>
                    <a:pt x="24" y="1"/>
                    <a:pt x="24" y="1"/>
                  </a:cubicBezTo>
                  <a:cubicBezTo>
                    <a:pt x="30" y="1"/>
                    <a:pt x="30" y="1"/>
                    <a:pt x="30" y="1"/>
                  </a:cubicBezTo>
                  <a:cubicBezTo>
                    <a:pt x="17" y="34"/>
                    <a:pt x="17" y="34"/>
                    <a:pt x="17" y="34"/>
                  </a:cubicBezTo>
                  <a:cubicBezTo>
                    <a:pt x="12" y="34"/>
                    <a:pt x="12" y="34"/>
                    <a:pt x="12" y="34"/>
                  </a:cubicBezTo>
                  <a:lnTo>
                    <a:pt x="0" y="1"/>
                  </a:lnTo>
                  <a:close/>
                </a:path>
              </a:pathLst>
            </a:custGeom>
            <a:solidFill>
              <a:schemeClr val="bg1"/>
            </a:solidFill>
            <a:ln w="3175">
              <a:noFill/>
              <a:round/>
              <a:headEnd/>
              <a:tailEnd/>
            </a:ln>
          </p:spPr>
          <p:txBody>
            <a:bodyPr/>
            <a:lstStyle/>
            <a:p>
              <a:pPr eaLnBrk="0" hangingPunct="0">
                <a:defRPr/>
              </a:pPr>
              <a:endParaRPr lang="en-US">
                <a:cs typeface="+mn-cs"/>
              </a:endParaRPr>
            </a:p>
          </p:txBody>
        </p:sp>
        <p:sp>
          <p:nvSpPr>
            <p:cNvPr id="43075" name="Freeform 67"/>
            <p:cNvSpPr>
              <a:spLocks/>
            </p:cNvSpPr>
            <p:nvPr/>
          </p:nvSpPr>
          <p:spPr bwMode="auto">
            <a:xfrm>
              <a:off x="185" y="113"/>
              <a:ext cx="10" cy="54"/>
            </a:xfrm>
            <a:custGeom>
              <a:avLst/>
              <a:gdLst/>
              <a:ahLst/>
              <a:cxnLst>
                <a:cxn ang="0">
                  <a:pos x="0" y="1"/>
                </a:cxn>
                <a:cxn ang="0">
                  <a:pos x="5" y="0"/>
                </a:cxn>
                <a:cxn ang="0">
                  <a:pos x="6" y="10"/>
                </a:cxn>
                <a:cxn ang="0">
                  <a:pos x="6" y="41"/>
                </a:cxn>
                <a:cxn ang="0">
                  <a:pos x="8" y="44"/>
                </a:cxn>
                <a:cxn ang="0">
                  <a:pos x="8" y="44"/>
                </a:cxn>
                <a:cxn ang="0">
                  <a:pos x="9" y="48"/>
                </a:cxn>
                <a:cxn ang="0">
                  <a:pos x="6" y="48"/>
                </a:cxn>
                <a:cxn ang="0">
                  <a:pos x="2" y="47"/>
                </a:cxn>
                <a:cxn ang="0">
                  <a:pos x="1" y="42"/>
                </a:cxn>
                <a:cxn ang="0">
                  <a:pos x="1" y="10"/>
                </a:cxn>
                <a:cxn ang="0">
                  <a:pos x="0" y="1"/>
                </a:cxn>
              </a:cxnLst>
              <a:rect l="0" t="0" r="r" b="b"/>
              <a:pathLst>
                <a:path w="9" h="48">
                  <a:moveTo>
                    <a:pt x="0" y="1"/>
                  </a:moveTo>
                  <a:cubicBezTo>
                    <a:pt x="5" y="0"/>
                    <a:pt x="5" y="0"/>
                    <a:pt x="5" y="0"/>
                  </a:cubicBezTo>
                  <a:cubicBezTo>
                    <a:pt x="6" y="2"/>
                    <a:pt x="6" y="6"/>
                    <a:pt x="6" y="10"/>
                  </a:cubicBezTo>
                  <a:cubicBezTo>
                    <a:pt x="6" y="41"/>
                    <a:pt x="6" y="41"/>
                    <a:pt x="6" y="41"/>
                  </a:cubicBezTo>
                  <a:cubicBezTo>
                    <a:pt x="6" y="44"/>
                    <a:pt x="6" y="44"/>
                    <a:pt x="8" y="44"/>
                  </a:cubicBezTo>
                  <a:cubicBezTo>
                    <a:pt x="8" y="44"/>
                    <a:pt x="8" y="44"/>
                    <a:pt x="8" y="44"/>
                  </a:cubicBezTo>
                  <a:cubicBezTo>
                    <a:pt x="9" y="48"/>
                    <a:pt x="9" y="48"/>
                    <a:pt x="9" y="48"/>
                  </a:cubicBezTo>
                  <a:cubicBezTo>
                    <a:pt x="8" y="48"/>
                    <a:pt x="7" y="48"/>
                    <a:pt x="6" y="48"/>
                  </a:cubicBezTo>
                  <a:cubicBezTo>
                    <a:pt x="4" y="48"/>
                    <a:pt x="3" y="48"/>
                    <a:pt x="2" y="47"/>
                  </a:cubicBezTo>
                  <a:cubicBezTo>
                    <a:pt x="1" y="46"/>
                    <a:pt x="1" y="45"/>
                    <a:pt x="1" y="42"/>
                  </a:cubicBezTo>
                  <a:cubicBezTo>
                    <a:pt x="1" y="10"/>
                    <a:pt x="1" y="10"/>
                    <a:pt x="1" y="10"/>
                  </a:cubicBezTo>
                  <a:cubicBezTo>
                    <a:pt x="1" y="5"/>
                    <a:pt x="0" y="3"/>
                    <a:pt x="0" y="1"/>
                  </a:cubicBezTo>
                  <a:close/>
                </a:path>
              </a:pathLst>
            </a:custGeom>
            <a:solidFill>
              <a:schemeClr val="bg1"/>
            </a:solidFill>
            <a:ln w="3175">
              <a:noFill/>
              <a:round/>
              <a:headEnd/>
              <a:tailEnd/>
            </a:ln>
          </p:spPr>
          <p:txBody>
            <a:bodyPr/>
            <a:lstStyle/>
            <a:p>
              <a:pPr eaLnBrk="0" hangingPunct="0">
                <a:defRPr/>
              </a:pPr>
              <a:endParaRPr lang="en-US">
                <a:cs typeface="+mn-cs"/>
              </a:endParaRPr>
            </a:p>
          </p:txBody>
        </p:sp>
        <p:sp>
          <p:nvSpPr>
            <p:cNvPr id="43076" name="Freeform 68"/>
            <p:cNvSpPr>
              <a:spLocks noEditPoints="1"/>
            </p:cNvSpPr>
            <p:nvPr/>
          </p:nvSpPr>
          <p:spPr bwMode="auto">
            <a:xfrm>
              <a:off x="221" y="128"/>
              <a:ext cx="30" cy="39"/>
            </a:xfrm>
            <a:custGeom>
              <a:avLst/>
              <a:gdLst/>
              <a:ahLst/>
              <a:cxnLst>
                <a:cxn ang="0">
                  <a:pos x="24" y="27"/>
                </a:cxn>
                <a:cxn ang="0">
                  <a:pos x="26" y="30"/>
                </a:cxn>
                <a:cxn ang="0">
                  <a:pos x="15" y="34"/>
                </a:cxn>
                <a:cxn ang="0">
                  <a:pos x="0" y="17"/>
                </a:cxn>
                <a:cxn ang="0">
                  <a:pos x="4" y="4"/>
                </a:cxn>
                <a:cxn ang="0">
                  <a:pos x="14" y="0"/>
                </a:cxn>
                <a:cxn ang="0">
                  <a:pos x="23" y="3"/>
                </a:cxn>
                <a:cxn ang="0">
                  <a:pos x="27" y="17"/>
                </a:cxn>
                <a:cxn ang="0">
                  <a:pos x="27" y="18"/>
                </a:cxn>
                <a:cxn ang="0">
                  <a:pos x="6" y="18"/>
                </a:cxn>
                <a:cxn ang="0">
                  <a:pos x="6" y="19"/>
                </a:cxn>
                <a:cxn ang="0">
                  <a:pos x="8" y="26"/>
                </a:cxn>
                <a:cxn ang="0">
                  <a:pos x="16" y="30"/>
                </a:cxn>
                <a:cxn ang="0">
                  <a:pos x="24" y="27"/>
                </a:cxn>
                <a:cxn ang="0">
                  <a:pos x="6" y="14"/>
                </a:cxn>
                <a:cxn ang="0">
                  <a:pos x="21" y="14"/>
                </a:cxn>
                <a:cxn ang="0">
                  <a:pos x="20" y="7"/>
                </a:cxn>
                <a:cxn ang="0">
                  <a:pos x="14" y="4"/>
                </a:cxn>
                <a:cxn ang="0">
                  <a:pos x="6" y="14"/>
                </a:cxn>
              </a:cxnLst>
              <a:rect l="0" t="0" r="r" b="b"/>
              <a:pathLst>
                <a:path w="27" h="34">
                  <a:moveTo>
                    <a:pt x="24" y="27"/>
                  </a:moveTo>
                  <a:cubicBezTo>
                    <a:pt x="26" y="30"/>
                    <a:pt x="26" y="30"/>
                    <a:pt x="26" y="30"/>
                  </a:cubicBezTo>
                  <a:cubicBezTo>
                    <a:pt x="23" y="33"/>
                    <a:pt x="19" y="34"/>
                    <a:pt x="15" y="34"/>
                  </a:cubicBezTo>
                  <a:cubicBezTo>
                    <a:pt x="6" y="34"/>
                    <a:pt x="0" y="28"/>
                    <a:pt x="0" y="17"/>
                  </a:cubicBezTo>
                  <a:cubicBezTo>
                    <a:pt x="0" y="11"/>
                    <a:pt x="1" y="8"/>
                    <a:pt x="4" y="4"/>
                  </a:cubicBezTo>
                  <a:cubicBezTo>
                    <a:pt x="7" y="1"/>
                    <a:pt x="10" y="0"/>
                    <a:pt x="14" y="0"/>
                  </a:cubicBezTo>
                  <a:cubicBezTo>
                    <a:pt x="18" y="0"/>
                    <a:pt x="21" y="1"/>
                    <a:pt x="23" y="3"/>
                  </a:cubicBezTo>
                  <a:cubicBezTo>
                    <a:pt x="26" y="6"/>
                    <a:pt x="27" y="9"/>
                    <a:pt x="27" y="17"/>
                  </a:cubicBezTo>
                  <a:cubicBezTo>
                    <a:pt x="27" y="18"/>
                    <a:pt x="27" y="18"/>
                    <a:pt x="27" y="18"/>
                  </a:cubicBezTo>
                  <a:cubicBezTo>
                    <a:pt x="6" y="18"/>
                    <a:pt x="6" y="18"/>
                    <a:pt x="6" y="18"/>
                  </a:cubicBezTo>
                  <a:cubicBezTo>
                    <a:pt x="6" y="19"/>
                    <a:pt x="6" y="19"/>
                    <a:pt x="6" y="19"/>
                  </a:cubicBezTo>
                  <a:cubicBezTo>
                    <a:pt x="6" y="22"/>
                    <a:pt x="7" y="24"/>
                    <a:pt x="8" y="26"/>
                  </a:cubicBezTo>
                  <a:cubicBezTo>
                    <a:pt x="10" y="29"/>
                    <a:pt x="13" y="30"/>
                    <a:pt x="16" y="30"/>
                  </a:cubicBezTo>
                  <a:cubicBezTo>
                    <a:pt x="19" y="30"/>
                    <a:pt x="22" y="29"/>
                    <a:pt x="24" y="27"/>
                  </a:cubicBezTo>
                  <a:close/>
                  <a:moveTo>
                    <a:pt x="6" y="14"/>
                  </a:moveTo>
                  <a:cubicBezTo>
                    <a:pt x="21" y="14"/>
                    <a:pt x="21" y="14"/>
                    <a:pt x="21" y="14"/>
                  </a:cubicBezTo>
                  <a:cubicBezTo>
                    <a:pt x="21" y="11"/>
                    <a:pt x="21" y="8"/>
                    <a:pt x="20" y="7"/>
                  </a:cubicBezTo>
                  <a:cubicBezTo>
                    <a:pt x="19" y="5"/>
                    <a:pt x="16" y="4"/>
                    <a:pt x="14" y="4"/>
                  </a:cubicBezTo>
                  <a:cubicBezTo>
                    <a:pt x="9" y="4"/>
                    <a:pt x="7" y="7"/>
                    <a:pt x="6" y="14"/>
                  </a:cubicBezTo>
                  <a:close/>
                </a:path>
              </a:pathLst>
            </a:custGeom>
            <a:solidFill>
              <a:schemeClr val="bg1"/>
            </a:solidFill>
            <a:ln w="3175">
              <a:noFill/>
              <a:round/>
              <a:headEnd/>
              <a:tailEnd/>
            </a:ln>
          </p:spPr>
          <p:txBody>
            <a:bodyPr/>
            <a:lstStyle/>
            <a:p>
              <a:pPr eaLnBrk="0" hangingPunct="0">
                <a:defRPr/>
              </a:pPr>
              <a:endParaRPr lang="en-US">
                <a:cs typeface="+mn-cs"/>
              </a:endParaRPr>
            </a:p>
          </p:txBody>
        </p:sp>
        <p:sp>
          <p:nvSpPr>
            <p:cNvPr id="43100" name="Rectangle 92"/>
            <p:cNvSpPr>
              <a:spLocks noChangeArrowheads="1"/>
            </p:cNvSpPr>
            <p:nvPr/>
          </p:nvSpPr>
          <p:spPr bwMode="auto">
            <a:xfrm>
              <a:off x="203" y="141"/>
              <a:ext cx="10" cy="9"/>
            </a:xfrm>
            <a:prstGeom prst="rect">
              <a:avLst/>
            </a:prstGeom>
            <a:solidFill>
              <a:schemeClr val="bg1"/>
            </a:solidFill>
            <a:ln w="3175">
              <a:noFill/>
              <a:miter lim="800000"/>
              <a:headEnd/>
              <a:tailEnd/>
            </a:ln>
          </p:spPr>
          <p:txBody>
            <a:bodyPr/>
            <a:lstStyle/>
            <a:p>
              <a:pPr eaLnBrk="0" hangingPunct="0">
                <a:defRPr/>
              </a:pPr>
              <a:endParaRPr lang="en-US">
                <a:cs typeface="+mn-cs"/>
              </a:endParaRPr>
            </a:p>
          </p:txBody>
        </p:sp>
      </p:grpSp>
      <p:grpSp>
        <p:nvGrpSpPr>
          <p:cNvPr id="24583" name="Group 127"/>
          <p:cNvGrpSpPr>
            <a:grpSpLocks/>
          </p:cNvGrpSpPr>
          <p:nvPr/>
        </p:nvGrpSpPr>
        <p:grpSpPr bwMode="auto">
          <a:xfrm>
            <a:off x="1120775" y="177800"/>
            <a:ext cx="1546225" cy="109538"/>
            <a:chOff x="706" y="112"/>
            <a:chExt cx="974" cy="69"/>
          </a:xfrm>
        </p:grpSpPr>
        <p:sp>
          <p:nvSpPr>
            <p:cNvPr id="43101" name="Freeform 93"/>
            <p:cNvSpPr>
              <a:spLocks/>
            </p:cNvSpPr>
            <p:nvPr/>
          </p:nvSpPr>
          <p:spPr bwMode="auto">
            <a:xfrm>
              <a:off x="706" y="128"/>
              <a:ext cx="33" cy="39"/>
            </a:xfrm>
            <a:custGeom>
              <a:avLst/>
              <a:gdLst/>
              <a:ahLst/>
              <a:cxnLst>
                <a:cxn ang="0">
                  <a:pos x="0" y="1"/>
                </a:cxn>
                <a:cxn ang="0">
                  <a:pos x="5" y="0"/>
                </a:cxn>
                <a:cxn ang="0">
                  <a:pos x="13" y="23"/>
                </a:cxn>
                <a:cxn ang="0">
                  <a:pos x="14" y="28"/>
                </a:cxn>
                <a:cxn ang="0">
                  <a:pos x="14" y="28"/>
                </a:cxn>
                <a:cxn ang="0">
                  <a:pos x="16" y="23"/>
                </a:cxn>
                <a:cxn ang="0">
                  <a:pos x="23" y="1"/>
                </a:cxn>
                <a:cxn ang="0">
                  <a:pos x="29" y="1"/>
                </a:cxn>
                <a:cxn ang="0">
                  <a:pos x="17" y="34"/>
                </a:cxn>
                <a:cxn ang="0">
                  <a:pos x="11" y="34"/>
                </a:cxn>
                <a:cxn ang="0">
                  <a:pos x="0" y="1"/>
                </a:cxn>
              </a:cxnLst>
              <a:rect l="0" t="0" r="r" b="b"/>
              <a:pathLst>
                <a:path w="29" h="34">
                  <a:moveTo>
                    <a:pt x="0" y="1"/>
                  </a:moveTo>
                  <a:cubicBezTo>
                    <a:pt x="5" y="0"/>
                    <a:pt x="5" y="0"/>
                    <a:pt x="5" y="0"/>
                  </a:cubicBezTo>
                  <a:cubicBezTo>
                    <a:pt x="13" y="23"/>
                    <a:pt x="13" y="23"/>
                    <a:pt x="13" y="23"/>
                  </a:cubicBezTo>
                  <a:cubicBezTo>
                    <a:pt x="13" y="25"/>
                    <a:pt x="14" y="27"/>
                    <a:pt x="14" y="28"/>
                  </a:cubicBezTo>
                  <a:cubicBezTo>
                    <a:pt x="14" y="28"/>
                    <a:pt x="14" y="28"/>
                    <a:pt x="14" y="28"/>
                  </a:cubicBezTo>
                  <a:cubicBezTo>
                    <a:pt x="15" y="26"/>
                    <a:pt x="15" y="25"/>
                    <a:pt x="16" y="23"/>
                  </a:cubicBezTo>
                  <a:cubicBezTo>
                    <a:pt x="23" y="1"/>
                    <a:pt x="23" y="1"/>
                    <a:pt x="23" y="1"/>
                  </a:cubicBezTo>
                  <a:cubicBezTo>
                    <a:pt x="29" y="1"/>
                    <a:pt x="29" y="1"/>
                    <a:pt x="29" y="1"/>
                  </a:cubicBezTo>
                  <a:cubicBezTo>
                    <a:pt x="17" y="34"/>
                    <a:pt x="17" y="34"/>
                    <a:pt x="17" y="34"/>
                  </a:cubicBezTo>
                  <a:cubicBezTo>
                    <a:pt x="11" y="34"/>
                    <a:pt x="11" y="34"/>
                    <a:pt x="11" y="34"/>
                  </a:cubicBezTo>
                  <a:lnTo>
                    <a:pt x="0" y="1"/>
                  </a:ln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02" name="Freeform 94"/>
            <p:cNvSpPr>
              <a:spLocks noEditPoints="1"/>
            </p:cNvSpPr>
            <p:nvPr/>
          </p:nvSpPr>
          <p:spPr bwMode="auto">
            <a:xfrm>
              <a:off x="744" y="113"/>
              <a:ext cx="10" cy="54"/>
            </a:xfrm>
            <a:custGeom>
              <a:avLst/>
              <a:gdLst/>
              <a:ahLst/>
              <a:cxnLst>
                <a:cxn ang="0">
                  <a:pos x="4" y="0"/>
                </a:cxn>
                <a:cxn ang="0">
                  <a:pos x="8" y="5"/>
                </a:cxn>
                <a:cxn ang="0">
                  <a:pos x="4" y="9"/>
                </a:cxn>
                <a:cxn ang="0">
                  <a:pos x="0" y="5"/>
                </a:cxn>
                <a:cxn ang="0">
                  <a:pos x="4" y="0"/>
                </a:cxn>
                <a:cxn ang="0">
                  <a:pos x="2" y="15"/>
                </a:cxn>
                <a:cxn ang="0">
                  <a:pos x="7" y="14"/>
                </a:cxn>
                <a:cxn ang="0">
                  <a:pos x="7" y="48"/>
                </a:cxn>
                <a:cxn ang="0">
                  <a:pos x="2" y="48"/>
                </a:cxn>
                <a:cxn ang="0">
                  <a:pos x="2" y="15"/>
                </a:cxn>
              </a:cxnLst>
              <a:rect l="0" t="0" r="r" b="b"/>
              <a:pathLst>
                <a:path w="8" h="48">
                  <a:moveTo>
                    <a:pt x="4" y="0"/>
                  </a:moveTo>
                  <a:cubicBezTo>
                    <a:pt x="7" y="0"/>
                    <a:pt x="8" y="2"/>
                    <a:pt x="8" y="5"/>
                  </a:cubicBezTo>
                  <a:cubicBezTo>
                    <a:pt x="8" y="7"/>
                    <a:pt x="7" y="9"/>
                    <a:pt x="4" y="9"/>
                  </a:cubicBezTo>
                  <a:cubicBezTo>
                    <a:pt x="2" y="9"/>
                    <a:pt x="0" y="7"/>
                    <a:pt x="0" y="5"/>
                  </a:cubicBezTo>
                  <a:cubicBezTo>
                    <a:pt x="0" y="2"/>
                    <a:pt x="2" y="0"/>
                    <a:pt x="4" y="0"/>
                  </a:cubicBezTo>
                  <a:close/>
                  <a:moveTo>
                    <a:pt x="2" y="15"/>
                  </a:moveTo>
                  <a:cubicBezTo>
                    <a:pt x="7" y="14"/>
                    <a:pt x="7" y="14"/>
                    <a:pt x="7" y="14"/>
                  </a:cubicBezTo>
                  <a:cubicBezTo>
                    <a:pt x="7" y="48"/>
                    <a:pt x="7" y="48"/>
                    <a:pt x="7" y="48"/>
                  </a:cubicBezTo>
                  <a:cubicBezTo>
                    <a:pt x="2" y="48"/>
                    <a:pt x="2" y="48"/>
                    <a:pt x="2" y="48"/>
                  </a:cubicBezTo>
                  <a:lnTo>
                    <a:pt x="2" y="15"/>
                  </a:ln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03" name="Freeform 95"/>
            <p:cNvSpPr>
              <a:spLocks/>
            </p:cNvSpPr>
            <p:nvPr/>
          </p:nvSpPr>
          <p:spPr bwMode="auto">
            <a:xfrm>
              <a:off x="764" y="128"/>
              <a:ext cx="20" cy="39"/>
            </a:xfrm>
            <a:custGeom>
              <a:avLst/>
              <a:gdLst/>
              <a:ahLst/>
              <a:cxnLst>
                <a:cxn ang="0">
                  <a:pos x="0" y="1"/>
                </a:cxn>
                <a:cxn ang="0">
                  <a:pos x="5" y="0"/>
                </a:cxn>
                <a:cxn ang="0">
                  <a:pos x="6" y="5"/>
                </a:cxn>
                <a:cxn ang="0">
                  <a:pos x="6" y="5"/>
                </a:cxn>
                <a:cxn ang="0">
                  <a:pos x="16" y="0"/>
                </a:cxn>
                <a:cxn ang="0">
                  <a:pos x="18" y="0"/>
                </a:cxn>
                <a:cxn ang="0">
                  <a:pos x="15" y="6"/>
                </a:cxn>
                <a:cxn ang="0">
                  <a:pos x="14" y="5"/>
                </a:cxn>
                <a:cxn ang="0">
                  <a:pos x="8" y="8"/>
                </a:cxn>
                <a:cxn ang="0">
                  <a:pos x="7" y="13"/>
                </a:cxn>
                <a:cxn ang="0">
                  <a:pos x="7" y="34"/>
                </a:cxn>
                <a:cxn ang="0">
                  <a:pos x="1" y="34"/>
                </a:cxn>
                <a:cxn ang="0">
                  <a:pos x="1" y="9"/>
                </a:cxn>
                <a:cxn ang="0">
                  <a:pos x="0" y="1"/>
                </a:cxn>
              </a:cxnLst>
              <a:rect l="0" t="0" r="r" b="b"/>
              <a:pathLst>
                <a:path w="18" h="34">
                  <a:moveTo>
                    <a:pt x="0" y="1"/>
                  </a:moveTo>
                  <a:cubicBezTo>
                    <a:pt x="5" y="0"/>
                    <a:pt x="5" y="0"/>
                    <a:pt x="5" y="0"/>
                  </a:cubicBezTo>
                  <a:cubicBezTo>
                    <a:pt x="6" y="2"/>
                    <a:pt x="6" y="3"/>
                    <a:pt x="6" y="5"/>
                  </a:cubicBezTo>
                  <a:cubicBezTo>
                    <a:pt x="6" y="5"/>
                    <a:pt x="6" y="5"/>
                    <a:pt x="6" y="5"/>
                  </a:cubicBezTo>
                  <a:cubicBezTo>
                    <a:pt x="9" y="2"/>
                    <a:pt x="12" y="0"/>
                    <a:pt x="16" y="0"/>
                  </a:cubicBezTo>
                  <a:cubicBezTo>
                    <a:pt x="17" y="0"/>
                    <a:pt x="18" y="0"/>
                    <a:pt x="18" y="0"/>
                  </a:cubicBezTo>
                  <a:cubicBezTo>
                    <a:pt x="15" y="6"/>
                    <a:pt x="15" y="6"/>
                    <a:pt x="15" y="6"/>
                  </a:cubicBezTo>
                  <a:cubicBezTo>
                    <a:pt x="15" y="5"/>
                    <a:pt x="15" y="5"/>
                    <a:pt x="14" y="5"/>
                  </a:cubicBezTo>
                  <a:cubicBezTo>
                    <a:pt x="12" y="5"/>
                    <a:pt x="10" y="6"/>
                    <a:pt x="8" y="8"/>
                  </a:cubicBezTo>
                  <a:cubicBezTo>
                    <a:pt x="7" y="9"/>
                    <a:pt x="7" y="10"/>
                    <a:pt x="7" y="13"/>
                  </a:cubicBezTo>
                  <a:cubicBezTo>
                    <a:pt x="7" y="34"/>
                    <a:pt x="7" y="34"/>
                    <a:pt x="7" y="34"/>
                  </a:cubicBezTo>
                  <a:cubicBezTo>
                    <a:pt x="1" y="34"/>
                    <a:pt x="1" y="34"/>
                    <a:pt x="1" y="34"/>
                  </a:cubicBezTo>
                  <a:cubicBezTo>
                    <a:pt x="1" y="9"/>
                    <a:pt x="1" y="9"/>
                    <a:pt x="1" y="9"/>
                  </a:cubicBezTo>
                  <a:cubicBezTo>
                    <a:pt x="1" y="5"/>
                    <a:pt x="1" y="3"/>
                    <a:pt x="0" y="1"/>
                  </a:cubicBez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04" name="Freeform 96"/>
            <p:cNvSpPr>
              <a:spLocks/>
            </p:cNvSpPr>
            <p:nvPr/>
          </p:nvSpPr>
          <p:spPr bwMode="auto">
            <a:xfrm>
              <a:off x="785" y="118"/>
              <a:ext cx="21" cy="50"/>
            </a:xfrm>
            <a:custGeom>
              <a:avLst/>
              <a:gdLst/>
              <a:ahLst/>
              <a:cxnLst>
                <a:cxn ang="0">
                  <a:pos x="18" y="10"/>
                </a:cxn>
                <a:cxn ang="0">
                  <a:pos x="16" y="14"/>
                </a:cxn>
                <a:cxn ang="0">
                  <a:pos x="9" y="14"/>
                </a:cxn>
                <a:cxn ang="0">
                  <a:pos x="9" y="35"/>
                </a:cxn>
                <a:cxn ang="0">
                  <a:pos x="13" y="40"/>
                </a:cxn>
                <a:cxn ang="0">
                  <a:pos x="17" y="39"/>
                </a:cxn>
                <a:cxn ang="0">
                  <a:pos x="17" y="42"/>
                </a:cxn>
                <a:cxn ang="0">
                  <a:pos x="11" y="44"/>
                </a:cxn>
                <a:cxn ang="0">
                  <a:pos x="7" y="43"/>
                </a:cxn>
                <a:cxn ang="0">
                  <a:pos x="4" y="36"/>
                </a:cxn>
                <a:cxn ang="0">
                  <a:pos x="4" y="14"/>
                </a:cxn>
                <a:cxn ang="0">
                  <a:pos x="0" y="14"/>
                </a:cxn>
                <a:cxn ang="0">
                  <a:pos x="0" y="10"/>
                </a:cxn>
                <a:cxn ang="0">
                  <a:pos x="4" y="10"/>
                </a:cxn>
                <a:cxn ang="0">
                  <a:pos x="4" y="9"/>
                </a:cxn>
                <a:cxn ang="0">
                  <a:pos x="4" y="2"/>
                </a:cxn>
                <a:cxn ang="0">
                  <a:pos x="4" y="2"/>
                </a:cxn>
                <a:cxn ang="0">
                  <a:pos x="10" y="0"/>
                </a:cxn>
                <a:cxn ang="0">
                  <a:pos x="9" y="10"/>
                </a:cxn>
                <a:cxn ang="0">
                  <a:pos x="18" y="10"/>
                </a:cxn>
              </a:cxnLst>
              <a:rect l="0" t="0" r="r" b="b"/>
              <a:pathLst>
                <a:path w="18" h="44">
                  <a:moveTo>
                    <a:pt x="18" y="10"/>
                  </a:moveTo>
                  <a:cubicBezTo>
                    <a:pt x="16" y="14"/>
                    <a:pt x="16" y="14"/>
                    <a:pt x="16" y="14"/>
                  </a:cubicBezTo>
                  <a:cubicBezTo>
                    <a:pt x="9" y="14"/>
                    <a:pt x="9" y="14"/>
                    <a:pt x="9" y="14"/>
                  </a:cubicBezTo>
                  <a:cubicBezTo>
                    <a:pt x="9" y="35"/>
                    <a:pt x="9" y="35"/>
                    <a:pt x="9" y="35"/>
                  </a:cubicBezTo>
                  <a:cubicBezTo>
                    <a:pt x="9" y="38"/>
                    <a:pt x="10" y="40"/>
                    <a:pt x="13" y="40"/>
                  </a:cubicBezTo>
                  <a:cubicBezTo>
                    <a:pt x="15" y="40"/>
                    <a:pt x="16" y="40"/>
                    <a:pt x="17" y="39"/>
                  </a:cubicBezTo>
                  <a:cubicBezTo>
                    <a:pt x="17" y="42"/>
                    <a:pt x="17" y="42"/>
                    <a:pt x="17" y="42"/>
                  </a:cubicBezTo>
                  <a:cubicBezTo>
                    <a:pt x="16" y="43"/>
                    <a:pt x="14" y="44"/>
                    <a:pt x="11" y="44"/>
                  </a:cubicBezTo>
                  <a:cubicBezTo>
                    <a:pt x="10" y="44"/>
                    <a:pt x="8" y="43"/>
                    <a:pt x="7" y="43"/>
                  </a:cubicBezTo>
                  <a:cubicBezTo>
                    <a:pt x="5" y="42"/>
                    <a:pt x="4" y="40"/>
                    <a:pt x="4" y="36"/>
                  </a:cubicBezTo>
                  <a:cubicBezTo>
                    <a:pt x="4" y="14"/>
                    <a:pt x="4" y="14"/>
                    <a:pt x="4" y="14"/>
                  </a:cubicBezTo>
                  <a:cubicBezTo>
                    <a:pt x="0" y="14"/>
                    <a:pt x="0" y="14"/>
                    <a:pt x="0" y="14"/>
                  </a:cubicBezTo>
                  <a:cubicBezTo>
                    <a:pt x="0" y="10"/>
                    <a:pt x="0" y="10"/>
                    <a:pt x="0" y="10"/>
                  </a:cubicBezTo>
                  <a:cubicBezTo>
                    <a:pt x="4" y="10"/>
                    <a:pt x="4" y="10"/>
                    <a:pt x="4" y="10"/>
                  </a:cubicBezTo>
                  <a:cubicBezTo>
                    <a:pt x="4" y="9"/>
                    <a:pt x="4" y="9"/>
                    <a:pt x="4" y="9"/>
                  </a:cubicBezTo>
                  <a:cubicBezTo>
                    <a:pt x="4" y="8"/>
                    <a:pt x="4" y="6"/>
                    <a:pt x="4" y="2"/>
                  </a:cubicBezTo>
                  <a:cubicBezTo>
                    <a:pt x="4" y="2"/>
                    <a:pt x="4" y="2"/>
                    <a:pt x="4" y="2"/>
                  </a:cubicBezTo>
                  <a:cubicBezTo>
                    <a:pt x="10" y="0"/>
                    <a:pt x="10" y="0"/>
                    <a:pt x="10" y="0"/>
                  </a:cubicBezTo>
                  <a:cubicBezTo>
                    <a:pt x="10" y="0"/>
                    <a:pt x="9" y="5"/>
                    <a:pt x="9" y="10"/>
                  </a:cubicBezTo>
                  <a:lnTo>
                    <a:pt x="18" y="10"/>
                  </a:ln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05" name="Freeform 97"/>
            <p:cNvSpPr>
              <a:spLocks/>
            </p:cNvSpPr>
            <p:nvPr/>
          </p:nvSpPr>
          <p:spPr bwMode="auto">
            <a:xfrm>
              <a:off x="813" y="128"/>
              <a:ext cx="31" cy="40"/>
            </a:xfrm>
            <a:custGeom>
              <a:avLst/>
              <a:gdLst/>
              <a:ahLst/>
              <a:cxnLst>
                <a:cxn ang="0">
                  <a:pos x="0" y="1"/>
                </a:cxn>
                <a:cxn ang="0">
                  <a:pos x="5" y="0"/>
                </a:cxn>
                <a:cxn ang="0">
                  <a:pos x="5" y="24"/>
                </a:cxn>
                <a:cxn ang="0">
                  <a:pos x="7" y="29"/>
                </a:cxn>
                <a:cxn ang="0">
                  <a:pos x="11" y="30"/>
                </a:cxn>
                <a:cxn ang="0">
                  <a:pos x="19" y="24"/>
                </a:cxn>
                <a:cxn ang="0">
                  <a:pos x="19" y="1"/>
                </a:cxn>
                <a:cxn ang="0">
                  <a:pos x="24" y="0"/>
                </a:cxn>
                <a:cxn ang="0">
                  <a:pos x="24" y="24"/>
                </a:cxn>
                <a:cxn ang="0">
                  <a:pos x="25" y="30"/>
                </a:cxn>
                <a:cxn ang="0">
                  <a:pos x="27" y="32"/>
                </a:cxn>
                <a:cxn ang="0">
                  <a:pos x="23" y="35"/>
                </a:cxn>
                <a:cxn ang="0">
                  <a:pos x="20" y="30"/>
                </a:cxn>
                <a:cxn ang="0">
                  <a:pos x="9" y="35"/>
                </a:cxn>
                <a:cxn ang="0">
                  <a:pos x="1" y="30"/>
                </a:cxn>
                <a:cxn ang="0">
                  <a:pos x="0" y="25"/>
                </a:cxn>
                <a:cxn ang="0">
                  <a:pos x="0" y="1"/>
                </a:cxn>
              </a:cxnLst>
              <a:rect l="0" t="0" r="r" b="b"/>
              <a:pathLst>
                <a:path w="27" h="35">
                  <a:moveTo>
                    <a:pt x="0" y="1"/>
                  </a:moveTo>
                  <a:cubicBezTo>
                    <a:pt x="5" y="0"/>
                    <a:pt x="5" y="0"/>
                    <a:pt x="5" y="0"/>
                  </a:cubicBezTo>
                  <a:cubicBezTo>
                    <a:pt x="5" y="24"/>
                    <a:pt x="5" y="24"/>
                    <a:pt x="5" y="24"/>
                  </a:cubicBezTo>
                  <a:cubicBezTo>
                    <a:pt x="5" y="27"/>
                    <a:pt x="5" y="28"/>
                    <a:pt x="7" y="29"/>
                  </a:cubicBezTo>
                  <a:cubicBezTo>
                    <a:pt x="8" y="30"/>
                    <a:pt x="9" y="30"/>
                    <a:pt x="11" y="30"/>
                  </a:cubicBezTo>
                  <a:cubicBezTo>
                    <a:pt x="14" y="30"/>
                    <a:pt x="18" y="28"/>
                    <a:pt x="19" y="24"/>
                  </a:cubicBezTo>
                  <a:cubicBezTo>
                    <a:pt x="19" y="1"/>
                    <a:pt x="19" y="1"/>
                    <a:pt x="19" y="1"/>
                  </a:cubicBezTo>
                  <a:cubicBezTo>
                    <a:pt x="24" y="0"/>
                    <a:pt x="24" y="0"/>
                    <a:pt x="24" y="0"/>
                  </a:cubicBezTo>
                  <a:cubicBezTo>
                    <a:pt x="24" y="24"/>
                    <a:pt x="24" y="24"/>
                    <a:pt x="24" y="24"/>
                  </a:cubicBezTo>
                  <a:cubicBezTo>
                    <a:pt x="24" y="27"/>
                    <a:pt x="25" y="28"/>
                    <a:pt x="25" y="30"/>
                  </a:cubicBezTo>
                  <a:cubicBezTo>
                    <a:pt x="26" y="30"/>
                    <a:pt x="26" y="31"/>
                    <a:pt x="27" y="32"/>
                  </a:cubicBezTo>
                  <a:cubicBezTo>
                    <a:pt x="23" y="35"/>
                    <a:pt x="23" y="35"/>
                    <a:pt x="23" y="35"/>
                  </a:cubicBezTo>
                  <a:cubicBezTo>
                    <a:pt x="21" y="33"/>
                    <a:pt x="20" y="32"/>
                    <a:pt x="20" y="30"/>
                  </a:cubicBezTo>
                  <a:cubicBezTo>
                    <a:pt x="17" y="33"/>
                    <a:pt x="14" y="35"/>
                    <a:pt x="9" y="35"/>
                  </a:cubicBezTo>
                  <a:cubicBezTo>
                    <a:pt x="5" y="35"/>
                    <a:pt x="2" y="33"/>
                    <a:pt x="1" y="30"/>
                  </a:cubicBezTo>
                  <a:cubicBezTo>
                    <a:pt x="0" y="29"/>
                    <a:pt x="0" y="27"/>
                    <a:pt x="0" y="25"/>
                  </a:cubicBezTo>
                  <a:lnTo>
                    <a:pt x="0" y="1"/>
                  </a:ln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06" name="Freeform 98"/>
            <p:cNvSpPr>
              <a:spLocks noEditPoints="1"/>
            </p:cNvSpPr>
            <p:nvPr/>
          </p:nvSpPr>
          <p:spPr bwMode="auto">
            <a:xfrm>
              <a:off x="850" y="128"/>
              <a:ext cx="31" cy="40"/>
            </a:xfrm>
            <a:custGeom>
              <a:avLst/>
              <a:gdLst/>
              <a:ahLst/>
              <a:cxnLst>
                <a:cxn ang="0">
                  <a:pos x="2" y="4"/>
                </a:cxn>
                <a:cxn ang="0">
                  <a:pos x="15" y="0"/>
                </a:cxn>
                <a:cxn ang="0">
                  <a:pos x="25" y="5"/>
                </a:cxn>
                <a:cxn ang="0">
                  <a:pos x="25" y="11"/>
                </a:cxn>
                <a:cxn ang="0">
                  <a:pos x="25" y="12"/>
                </a:cxn>
                <a:cxn ang="0">
                  <a:pos x="25" y="23"/>
                </a:cxn>
                <a:cxn ang="0">
                  <a:pos x="25" y="25"/>
                </a:cxn>
                <a:cxn ang="0">
                  <a:pos x="28" y="31"/>
                </a:cxn>
                <a:cxn ang="0">
                  <a:pos x="25" y="35"/>
                </a:cxn>
                <a:cxn ang="0">
                  <a:pos x="21" y="30"/>
                </a:cxn>
                <a:cxn ang="0">
                  <a:pos x="11" y="35"/>
                </a:cxn>
                <a:cxn ang="0">
                  <a:pos x="3" y="32"/>
                </a:cxn>
                <a:cxn ang="0">
                  <a:pos x="0" y="25"/>
                </a:cxn>
                <a:cxn ang="0">
                  <a:pos x="18" y="13"/>
                </a:cxn>
                <a:cxn ang="0">
                  <a:pos x="20" y="13"/>
                </a:cxn>
                <a:cxn ang="0">
                  <a:pos x="20" y="11"/>
                </a:cxn>
                <a:cxn ang="0">
                  <a:pos x="19" y="6"/>
                </a:cxn>
                <a:cxn ang="0">
                  <a:pos x="15" y="4"/>
                </a:cxn>
                <a:cxn ang="0">
                  <a:pos x="8" y="6"/>
                </a:cxn>
                <a:cxn ang="0">
                  <a:pos x="4" y="8"/>
                </a:cxn>
                <a:cxn ang="0">
                  <a:pos x="2" y="4"/>
                </a:cxn>
                <a:cxn ang="0">
                  <a:pos x="20" y="17"/>
                </a:cxn>
                <a:cxn ang="0">
                  <a:pos x="18" y="17"/>
                </a:cxn>
                <a:cxn ang="0">
                  <a:pos x="8" y="19"/>
                </a:cxn>
                <a:cxn ang="0">
                  <a:pos x="6" y="25"/>
                </a:cxn>
                <a:cxn ang="0">
                  <a:pos x="12" y="31"/>
                </a:cxn>
                <a:cxn ang="0">
                  <a:pos x="20" y="26"/>
                </a:cxn>
                <a:cxn ang="0">
                  <a:pos x="20" y="17"/>
                </a:cxn>
              </a:cxnLst>
              <a:rect l="0" t="0" r="r" b="b"/>
              <a:pathLst>
                <a:path w="28" h="35">
                  <a:moveTo>
                    <a:pt x="2" y="4"/>
                  </a:moveTo>
                  <a:cubicBezTo>
                    <a:pt x="6" y="1"/>
                    <a:pt x="11" y="0"/>
                    <a:pt x="15" y="0"/>
                  </a:cubicBezTo>
                  <a:cubicBezTo>
                    <a:pt x="20" y="0"/>
                    <a:pt x="23" y="2"/>
                    <a:pt x="25" y="5"/>
                  </a:cubicBezTo>
                  <a:cubicBezTo>
                    <a:pt x="25" y="6"/>
                    <a:pt x="25" y="8"/>
                    <a:pt x="25" y="11"/>
                  </a:cubicBezTo>
                  <a:cubicBezTo>
                    <a:pt x="25" y="11"/>
                    <a:pt x="25" y="12"/>
                    <a:pt x="25" y="12"/>
                  </a:cubicBezTo>
                  <a:cubicBezTo>
                    <a:pt x="25" y="23"/>
                    <a:pt x="25" y="23"/>
                    <a:pt x="25" y="23"/>
                  </a:cubicBezTo>
                  <a:cubicBezTo>
                    <a:pt x="25" y="24"/>
                    <a:pt x="25" y="24"/>
                    <a:pt x="25" y="25"/>
                  </a:cubicBezTo>
                  <a:cubicBezTo>
                    <a:pt x="25" y="29"/>
                    <a:pt x="26" y="30"/>
                    <a:pt x="28" y="31"/>
                  </a:cubicBezTo>
                  <a:cubicBezTo>
                    <a:pt x="25" y="35"/>
                    <a:pt x="25" y="35"/>
                    <a:pt x="25" y="35"/>
                  </a:cubicBezTo>
                  <a:cubicBezTo>
                    <a:pt x="23" y="34"/>
                    <a:pt x="21" y="32"/>
                    <a:pt x="21" y="30"/>
                  </a:cubicBezTo>
                  <a:cubicBezTo>
                    <a:pt x="17" y="33"/>
                    <a:pt x="15" y="35"/>
                    <a:pt x="11" y="35"/>
                  </a:cubicBezTo>
                  <a:cubicBezTo>
                    <a:pt x="7" y="35"/>
                    <a:pt x="5" y="33"/>
                    <a:pt x="3" y="32"/>
                  </a:cubicBezTo>
                  <a:cubicBezTo>
                    <a:pt x="1" y="30"/>
                    <a:pt x="0" y="27"/>
                    <a:pt x="0" y="25"/>
                  </a:cubicBezTo>
                  <a:cubicBezTo>
                    <a:pt x="0" y="18"/>
                    <a:pt x="7" y="13"/>
                    <a:pt x="18" y="13"/>
                  </a:cubicBezTo>
                  <a:cubicBezTo>
                    <a:pt x="19" y="13"/>
                    <a:pt x="19" y="13"/>
                    <a:pt x="20" y="13"/>
                  </a:cubicBezTo>
                  <a:cubicBezTo>
                    <a:pt x="20" y="11"/>
                    <a:pt x="20" y="11"/>
                    <a:pt x="20" y="11"/>
                  </a:cubicBezTo>
                  <a:cubicBezTo>
                    <a:pt x="20" y="8"/>
                    <a:pt x="20" y="7"/>
                    <a:pt x="19" y="6"/>
                  </a:cubicBezTo>
                  <a:cubicBezTo>
                    <a:pt x="18" y="5"/>
                    <a:pt x="17" y="4"/>
                    <a:pt x="15" y="4"/>
                  </a:cubicBezTo>
                  <a:cubicBezTo>
                    <a:pt x="13" y="4"/>
                    <a:pt x="11" y="4"/>
                    <a:pt x="8" y="6"/>
                  </a:cubicBezTo>
                  <a:cubicBezTo>
                    <a:pt x="6" y="6"/>
                    <a:pt x="6" y="7"/>
                    <a:pt x="4" y="8"/>
                  </a:cubicBezTo>
                  <a:lnTo>
                    <a:pt x="2" y="4"/>
                  </a:lnTo>
                  <a:close/>
                  <a:moveTo>
                    <a:pt x="20" y="17"/>
                  </a:moveTo>
                  <a:cubicBezTo>
                    <a:pt x="19" y="17"/>
                    <a:pt x="18" y="17"/>
                    <a:pt x="18" y="17"/>
                  </a:cubicBezTo>
                  <a:cubicBezTo>
                    <a:pt x="12" y="17"/>
                    <a:pt x="10" y="18"/>
                    <a:pt x="8" y="19"/>
                  </a:cubicBezTo>
                  <a:cubicBezTo>
                    <a:pt x="7" y="21"/>
                    <a:pt x="6" y="22"/>
                    <a:pt x="6" y="25"/>
                  </a:cubicBezTo>
                  <a:cubicBezTo>
                    <a:pt x="6" y="29"/>
                    <a:pt x="8" y="31"/>
                    <a:pt x="12" y="31"/>
                  </a:cubicBezTo>
                  <a:cubicBezTo>
                    <a:pt x="15" y="31"/>
                    <a:pt x="18" y="29"/>
                    <a:pt x="20" y="26"/>
                  </a:cubicBezTo>
                  <a:lnTo>
                    <a:pt x="20" y="17"/>
                  </a:ln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07" name="Freeform 99"/>
            <p:cNvSpPr>
              <a:spLocks/>
            </p:cNvSpPr>
            <p:nvPr/>
          </p:nvSpPr>
          <p:spPr bwMode="auto">
            <a:xfrm>
              <a:off x="889" y="113"/>
              <a:ext cx="12" cy="54"/>
            </a:xfrm>
            <a:custGeom>
              <a:avLst/>
              <a:gdLst/>
              <a:ahLst/>
              <a:cxnLst>
                <a:cxn ang="0">
                  <a:pos x="0" y="1"/>
                </a:cxn>
                <a:cxn ang="0">
                  <a:pos x="6" y="0"/>
                </a:cxn>
                <a:cxn ang="0">
                  <a:pos x="7" y="10"/>
                </a:cxn>
                <a:cxn ang="0">
                  <a:pos x="7" y="41"/>
                </a:cxn>
                <a:cxn ang="0">
                  <a:pos x="8" y="44"/>
                </a:cxn>
                <a:cxn ang="0">
                  <a:pos x="9" y="44"/>
                </a:cxn>
                <a:cxn ang="0">
                  <a:pos x="10" y="48"/>
                </a:cxn>
                <a:cxn ang="0">
                  <a:pos x="7" y="48"/>
                </a:cxn>
                <a:cxn ang="0">
                  <a:pos x="3" y="47"/>
                </a:cxn>
                <a:cxn ang="0">
                  <a:pos x="1" y="42"/>
                </a:cxn>
                <a:cxn ang="0">
                  <a:pos x="1" y="10"/>
                </a:cxn>
                <a:cxn ang="0">
                  <a:pos x="0" y="1"/>
                </a:cxn>
              </a:cxnLst>
              <a:rect l="0" t="0" r="r" b="b"/>
              <a:pathLst>
                <a:path w="10" h="48">
                  <a:moveTo>
                    <a:pt x="0" y="1"/>
                  </a:moveTo>
                  <a:cubicBezTo>
                    <a:pt x="6" y="0"/>
                    <a:pt x="6" y="0"/>
                    <a:pt x="6" y="0"/>
                  </a:cubicBezTo>
                  <a:cubicBezTo>
                    <a:pt x="7" y="2"/>
                    <a:pt x="7" y="6"/>
                    <a:pt x="7" y="10"/>
                  </a:cubicBezTo>
                  <a:cubicBezTo>
                    <a:pt x="7" y="41"/>
                    <a:pt x="7" y="41"/>
                    <a:pt x="7" y="41"/>
                  </a:cubicBezTo>
                  <a:cubicBezTo>
                    <a:pt x="7" y="44"/>
                    <a:pt x="7" y="44"/>
                    <a:pt x="8" y="44"/>
                  </a:cubicBezTo>
                  <a:cubicBezTo>
                    <a:pt x="9" y="44"/>
                    <a:pt x="9" y="44"/>
                    <a:pt x="9" y="44"/>
                  </a:cubicBezTo>
                  <a:cubicBezTo>
                    <a:pt x="10" y="48"/>
                    <a:pt x="10" y="48"/>
                    <a:pt x="10" y="48"/>
                  </a:cubicBezTo>
                  <a:cubicBezTo>
                    <a:pt x="9" y="48"/>
                    <a:pt x="8" y="48"/>
                    <a:pt x="7" y="48"/>
                  </a:cubicBezTo>
                  <a:cubicBezTo>
                    <a:pt x="5" y="48"/>
                    <a:pt x="4" y="48"/>
                    <a:pt x="3" y="47"/>
                  </a:cubicBezTo>
                  <a:cubicBezTo>
                    <a:pt x="2" y="46"/>
                    <a:pt x="1" y="45"/>
                    <a:pt x="1" y="42"/>
                  </a:cubicBezTo>
                  <a:cubicBezTo>
                    <a:pt x="1" y="10"/>
                    <a:pt x="1" y="10"/>
                    <a:pt x="1" y="10"/>
                  </a:cubicBezTo>
                  <a:cubicBezTo>
                    <a:pt x="1" y="5"/>
                    <a:pt x="1" y="3"/>
                    <a:pt x="0" y="1"/>
                  </a:cubicBez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08" name="Freeform 100"/>
            <p:cNvSpPr>
              <a:spLocks/>
            </p:cNvSpPr>
            <p:nvPr/>
          </p:nvSpPr>
          <p:spPr bwMode="auto">
            <a:xfrm>
              <a:off x="935" y="113"/>
              <a:ext cx="12" cy="54"/>
            </a:xfrm>
            <a:custGeom>
              <a:avLst/>
              <a:gdLst/>
              <a:ahLst/>
              <a:cxnLst>
                <a:cxn ang="0">
                  <a:pos x="0" y="1"/>
                </a:cxn>
                <a:cxn ang="0">
                  <a:pos x="5" y="0"/>
                </a:cxn>
                <a:cxn ang="0">
                  <a:pos x="6" y="10"/>
                </a:cxn>
                <a:cxn ang="0">
                  <a:pos x="6" y="41"/>
                </a:cxn>
                <a:cxn ang="0">
                  <a:pos x="8" y="44"/>
                </a:cxn>
                <a:cxn ang="0">
                  <a:pos x="9" y="44"/>
                </a:cxn>
                <a:cxn ang="0">
                  <a:pos x="10" y="48"/>
                </a:cxn>
                <a:cxn ang="0">
                  <a:pos x="6" y="48"/>
                </a:cxn>
                <a:cxn ang="0">
                  <a:pos x="2" y="47"/>
                </a:cxn>
                <a:cxn ang="0">
                  <a:pos x="1" y="42"/>
                </a:cxn>
                <a:cxn ang="0">
                  <a:pos x="1" y="10"/>
                </a:cxn>
                <a:cxn ang="0">
                  <a:pos x="0" y="1"/>
                </a:cxn>
              </a:cxnLst>
              <a:rect l="0" t="0" r="r" b="b"/>
              <a:pathLst>
                <a:path w="10" h="48">
                  <a:moveTo>
                    <a:pt x="0" y="1"/>
                  </a:moveTo>
                  <a:cubicBezTo>
                    <a:pt x="5" y="0"/>
                    <a:pt x="5" y="0"/>
                    <a:pt x="5" y="0"/>
                  </a:cubicBezTo>
                  <a:cubicBezTo>
                    <a:pt x="6" y="2"/>
                    <a:pt x="6" y="6"/>
                    <a:pt x="6" y="10"/>
                  </a:cubicBezTo>
                  <a:cubicBezTo>
                    <a:pt x="6" y="41"/>
                    <a:pt x="6" y="41"/>
                    <a:pt x="6" y="41"/>
                  </a:cubicBezTo>
                  <a:cubicBezTo>
                    <a:pt x="6" y="44"/>
                    <a:pt x="7" y="44"/>
                    <a:pt x="8" y="44"/>
                  </a:cubicBezTo>
                  <a:cubicBezTo>
                    <a:pt x="8" y="44"/>
                    <a:pt x="9" y="44"/>
                    <a:pt x="9" y="44"/>
                  </a:cubicBezTo>
                  <a:cubicBezTo>
                    <a:pt x="10" y="48"/>
                    <a:pt x="10" y="48"/>
                    <a:pt x="10" y="48"/>
                  </a:cubicBezTo>
                  <a:cubicBezTo>
                    <a:pt x="8" y="48"/>
                    <a:pt x="8" y="48"/>
                    <a:pt x="6" y="48"/>
                  </a:cubicBezTo>
                  <a:cubicBezTo>
                    <a:pt x="5" y="48"/>
                    <a:pt x="3" y="48"/>
                    <a:pt x="2" y="47"/>
                  </a:cubicBezTo>
                  <a:cubicBezTo>
                    <a:pt x="1" y="46"/>
                    <a:pt x="1" y="45"/>
                    <a:pt x="1" y="42"/>
                  </a:cubicBezTo>
                  <a:cubicBezTo>
                    <a:pt x="1" y="10"/>
                    <a:pt x="1" y="10"/>
                    <a:pt x="1" y="10"/>
                  </a:cubicBezTo>
                  <a:cubicBezTo>
                    <a:pt x="1" y="5"/>
                    <a:pt x="1" y="3"/>
                    <a:pt x="0" y="1"/>
                  </a:cubicBez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09" name="Freeform 101"/>
            <p:cNvSpPr>
              <a:spLocks noEditPoints="1"/>
            </p:cNvSpPr>
            <p:nvPr/>
          </p:nvSpPr>
          <p:spPr bwMode="auto">
            <a:xfrm>
              <a:off x="953" y="128"/>
              <a:ext cx="30" cy="40"/>
            </a:xfrm>
            <a:custGeom>
              <a:avLst/>
              <a:gdLst/>
              <a:ahLst/>
              <a:cxnLst>
                <a:cxn ang="0">
                  <a:pos x="1" y="4"/>
                </a:cxn>
                <a:cxn ang="0">
                  <a:pos x="15" y="0"/>
                </a:cxn>
                <a:cxn ang="0">
                  <a:pos x="24" y="5"/>
                </a:cxn>
                <a:cxn ang="0">
                  <a:pos x="24" y="11"/>
                </a:cxn>
                <a:cxn ang="0">
                  <a:pos x="24" y="12"/>
                </a:cxn>
                <a:cxn ang="0">
                  <a:pos x="24" y="23"/>
                </a:cxn>
                <a:cxn ang="0">
                  <a:pos x="24" y="25"/>
                </a:cxn>
                <a:cxn ang="0">
                  <a:pos x="27" y="31"/>
                </a:cxn>
                <a:cxn ang="0">
                  <a:pos x="24" y="35"/>
                </a:cxn>
                <a:cxn ang="0">
                  <a:pos x="20" y="30"/>
                </a:cxn>
                <a:cxn ang="0">
                  <a:pos x="10" y="35"/>
                </a:cxn>
                <a:cxn ang="0">
                  <a:pos x="2" y="32"/>
                </a:cxn>
                <a:cxn ang="0">
                  <a:pos x="0" y="25"/>
                </a:cxn>
                <a:cxn ang="0">
                  <a:pos x="17" y="13"/>
                </a:cxn>
                <a:cxn ang="0">
                  <a:pos x="19" y="13"/>
                </a:cxn>
                <a:cxn ang="0">
                  <a:pos x="19" y="11"/>
                </a:cxn>
                <a:cxn ang="0">
                  <a:pos x="18" y="6"/>
                </a:cxn>
                <a:cxn ang="0">
                  <a:pos x="14" y="4"/>
                </a:cxn>
                <a:cxn ang="0">
                  <a:pos x="8" y="6"/>
                </a:cxn>
                <a:cxn ang="0">
                  <a:pos x="3" y="8"/>
                </a:cxn>
                <a:cxn ang="0">
                  <a:pos x="1" y="4"/>
                </a:cxn>
                <a:cxn ang="0">
                  <a:pos x="19" y="17"/>
                </a:cxn>
                <a:cxn ang="0">
                  <a:pos x="17" y="17"/>
                </a:cxn>
                <a:cxn ang="0">
                  <a:pos x="7" y="19"/>
                </a:cxn>
                <a:cxn ang="0">
                  <a:pos x="5" y="25"/>
                </a:cxn>
                <a:cxn ang="0">
                  <a:pos x="11" y="31"/>
                </a:cxn>
                <a:cxn ang="0">
                  <a:pos x="19" y="26"/>
                </a:cxn>
                <a:cxn ang="0">
                  <a:pos x="19" y="17"/>
                </a:cxn>
              </a:cxnLst>
              <a:rect l="0" t="0" r="r" b="b"/>
              <a:pathLst>
                <a:path w="27" h="35">
                  <a:moveTo>
                    <a:pt x="1" y="4"/>
                  </a:moveTo>
                  <a:cubicBezTo>
                    <a:pt x="5" y="1"/>
                    <a:pt x="10" y="0"/>
                    <a:pt x="15" y="0"/>
                  </a:cubicBezTo>
                  <a:cubicBezTo>
                    <a:pt x="19" y="0"/>
                    <a:pt x="22" y="2"/>
                    <a:pt x="24" y="5"/>
                  </a:cubicBezTo>
                  <a:cubicBezTo>
                    <a:pt x="24" y="6"/>
                    <a:pt x="24" y="8"/>
                    <a:pt x="24" y="11"/>
                  </a:cubicBezTo>
                  <a:cubicBezTo>
                    <a:pt x="24" y="11"/>
                    <a:pt x="24" y="12"/>
                    <a:pt x="24" y="12"/>
                  </a:cubicBezTo>
                  <a:cubicBezTo>
                    <a:pt x="24" y="23"/>
                    <a:pt x="24" y="23"/>
                    <a:pt x="24" y="23"/>
                  </a:cubicBezTo>
                  <a:cubicBezTo>
                    <a:pt x="24" y="24"/>
                    <a:pt x="24" y="24"/>
                    <a:pt x="24" y="25"/>
                  </a:cubicBezTo>
                  <a:cubicBezTo>
                    <a:pt x="24" y="29"/>
                    <a:pt x="25" y="30"/>
                    <a:pt x="27" y="31"/>
                  </a:cubicBezTo>
                  <a:cubicBezTo>
                    <a:pt x="24" y="35"/>
                    <a:pt x="24" y="35"/>
                    <a:pt x="24" y="35"/>
                  </a:cubicBezTo>
                  <a:cubicBezTo>
                    <a:pt x="22" y="34"/>
                    <a:pt x="20" y="32"/>
                    <a:pt x="20" y="30"/>
                  </a:cubicBezTo>
                  <a:cubicBezTo>
                    <a:pt x="17" y="33"/>
                    <a:pt x="14" y="35"/>
                    <a:pt x="10" y="35"/>
                  </a:cubicBezTo>
                  <a:cubicBezTo>
                    <a:pt x="6" y="35"/>
                    <a:pt x="4" y="33"/>
                    <a:pt x="2" y="32"/>
                  </a:cubicBezTo>
                  <a:cubicBezTo>
                    <a:pt x="0" y="30"/>
                    <a:pt x="0" y="27"/>
                    <a:pt x="0" y="25"/>
                  </a:cubicBezTo>
                  <a:cubicBezTo>
                    <a:pt x="0" y="18"/>
                    <a:pt x="6" y="13"/>
                    <a:pt x="17" y="13"/>
                  </a:cubicBezTo>
                  <a:cubicBezTo>
                    <a:pt x="18" y="13"/>
                    <a:pt x="18" y="13"/>
                    <a:pt x="19" y="13"/>
                  </a:cubicBezTo>
                  <a:cubicBezTo>
                    <a:pt x="19" y="11"/>
                    <a:pt x="19" y="11"/>
                    <a:pt x="19" y="11"/>
                  </a:cubicBezTo>
                  <a:cubicBezTo>
                    <a:pt x="19" y="8"/>
                    <a:pt x="19" y="7"/>
                    <a:pt x="18" y="6"/>
                  </a:cubicBezTo>
                  <a:cubicBezTo>
                    <a:pt x="17" y="5"/>
                    <a:pt x="16" y="4"/>
                    <a:pt x="14" y="4"/>
                  </a:cubicBezTo>
                  <a:cubicBezTo>
                    <a:pt x="12" y="4"/>
                    <a:pt x="10" y="4"/>
                    <a:pt x="8" y="6"/>
                  </a:cubicBezTo>
                  <a:cubicBezTo>
                    <a:pt x="6" y="6"/>
                    <a:pt x="5" y="7"/>
                    <a:pt x="3" y="8"/>
                  </a:cubicBezTo>
                  <a:lnTo>
                    <a:pt x="1" y="4"/>
                  </a:lnTo>
                  <a:close/>
                  <a:moveTo>
                    <a:pt x="19" y="17"/>
                  </a:moveTo>
                  <a:cubicBezTo>
                    <a:pt x="18" y="17"/>
                    <a:pt x="18" y="17"/>
                    <a:pt x="17" y="17"/>
                  </a:cubicBezTo>
                  <a:cubicBezTo>
                    <a:pt x="12" y="17"/>
                    <a:pt x="9" y="18"/>
                    <a:pt x="7" y="19"/>
                  </a:cubicBezTo>
                  <a:cubicBezTo>
                    <a:pt x="6" y="21"/>
                    <a:pt x="5" y="22"/>
                    <a:pt x="5" y="25"/>
                  </a:cubicBezTo>
                  <a:cubicBezTo>
                    <a:pt x="5" y="29"/>
                    <a:pt x="7" y="31"/>
                    <a:pt x="11" y="31"/>
                  </a:cubicBezTo>
                  <a:cubicBezTo>
                    <a:pt x="14" y="31"/>
                    <a:pt x="18" y="29"/>
                    <a:pt x="19" y="26"/>
                  </a:cubicBezTo>
                  <a:lnTo>
                    <a:pt x="19" y="17"/>
                  </a:ln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10" name="Freeform 102"/>
            <p:cNvSpPr>
              <a:spLocks noEditPoints="1"/>
            </p:cNvSpPr>
            <p:nvPr/>
          </p:nvSpPr>
          <p:spPr bwMode="auto">
            <a:xfrm>
              <a:off x="991" y="112"/>
              <a:ext cx="33" cy="55"/>
            </a:xfrm>
            <a:custGeom>
              <a:avLst/>
              <a:gdLst/>
              <a:ahLst/>
              <a:cxnLst>
                <a:cxn ang="0">
                  <a:pos x="6" y="0"/>
                </a:cxn>
                <a:cxn ang="0">
                  <a:pos x="7" y="8"/>
                </a:cxn>
                <a:cxn ang="0">
                  <a:pos x="7" y="16"/>
                </a:cxn>
                <a:cxn ang="0">
                  <a:pos x="6" y="19"/>
                </a:cxn>
                <a:cxn ang="0">
                  <a:pos x="16" y="15"/>
                </a:cxn>
                <a:cxn ang="0">
                  <a:pos x="29" y="32"/>
                </a:cxn>
                <a:cxn ang="0">
                  <a:pos x="16" y="49"/>
                </a:cxn>
                <a:cxn ang="0">
                  <a:pos x="6" y="45"/>
                </a:cxn>
                <a:cxn ang="0">
                  <a:pos x="6" y="49"/>
                </a:cxn>
                <a:cxn ang="0">
                  <a:pos x="0" y="49"/>
                </a:cxn>
                <a:cxn ang="0">
                  <a:pos x="1" y="40"/>
                </a:cxn>
                <a:cxn ang="0">
                  <a:pos x="1" y="9"/>
                </a:cxn>
                <a:cxn ang="0">
                  <a:pos x="0" y="1"/>
                </a:cxn>
                <a:cxn ang="0">
                  <a:pos x="6" y="0"/>
                </a:cxn>
                <a:cxn ang="0">
                  <a:pos x="6" y="24"/>
                </a:cxn>
                <a:cxn ang="0">
                  <a:pos x="6" y="41"/>
                </a:cxn>
                <a:cxn ang="0">
                  <a:pos x="15" y="45"/>
                </a:cxn>
                <a:cxn ang="0">
                  <a:pos x="21" y="42"/>
                </a:cxn>
                <a:cxn ang="0">
                  <a:pos x="23" y="31"/>
                </a:cxn>
                <a:cxn ang="0">
                  <a:pos x="21" y="23"/>
                </a:cxn>
                <a:cxn ang="0">
                  <a:pos x="15" y="20"/>
                </a:cxn>
                <a:cxn ang="0">
                  <a:pos x="9" y="22"/>
                </a:cxn>
                <a:cxn ang="0">
                  <a:pos x="6" y="24"/>
                </a:cxn>
              </a:cxnLst>
              <a:rect l="0" t="0" r="r" b="b"/>
              <a:pathLst>
                <a:path w="29" h="49">
                  <a:moveTo>
                    <a:pt x="6" y="0"/>
                  </a:moveTo>
                  <a:cubicBezTo>
                    <a:pt x="6" y="3"/>
                    <a:pt x="7" y="5"/>
                    <a:pt x="7" y="8"/>
                  </a:cubicBezTo>
                  <a:cubicBezTo>
                    <a:pt x="7" y="16"/>
                    <a:pt x="7" y="16"/>
                    <a:pt x="7" y="16"/>
                  </a:cubicBezTo>
                  <a:cubicBezTo>
                    <a:pt x="7" y="17"/>
                    <a:pt x="6" y="19"/>
                    <a:pt x="6" y="19"/>
                  </a:cubicBezTo>
                  <a:cubicBezTo>
                    <a:pt x="10" y="16"/>
                    <a:pt x="12" y="15"/>
                    <a:pt x="16" y="15"/>
                  </a:cubicBezTo>
                  <a:cubicBezTo>
                    <a:pt x="24" y="15"/>
                    <a:pt x="29" y="21"/>
                    <a:pt x="29" y="32"/>
                  </a:cubicBezTo>
                  <a:cubicBezTo>
                    <a:pt x="29" y="42"/>
                    <a:pt x="23" y="49"/>
                    <a:pt x="16" y="49"/>
                  </a:cubicBezTo>
                  <a:cubicBezTo>
                    <a:pt x="12" y="49"/>
                    <a:pt x="8" y="48"/>
                    <a:pt x="6" y="45"/>
                  </a:cubicBezTo>
                  <a:cubicBezTo>
                    <a:pt x="6" y="47"/>
                    <a:pt x="6" y="47"/>
                    <a:pt x="6" y="49"/>
                  </a:cubicBezTo>
                  <a:cubicBezTo>
                    <a:pt x="0" y="49"/>
                    <a:pt x="0" y="49"/>
                    <a:pt x="0" y="49"/>
                  </a:cubicBezTo>
                  <a:cubicBezTo>
                    <a:pt x="1" y="47"/>
                    <a:pt x="1" y="45"/>
                    <a:pt x="1" y="40"/>
                  </a:cubicBezTo>
                  <a:cubicBezTo>
                    <a:pt x="1" y="9"/>
                    <a:pt x="1" y="9"/>
                    <a:pt x="1" y="9"/>
                  </a:cubicBezTo>
                  <a:cubicBezTo>
                    <a:pt x="1" y="6"/>
                    <a:pt x="1" y="3"/>
                    <a:pt x="0" y="1"/>
                  </a:cubicBezTo>
                  <a:lnTo>
                    <a:pt x="6" y="0"/>
                  </a:lnTo>
                  <a:close/>
                  <a:moveTo>
                    <a:pt x="6" y="24"/>
                  </a:moveTo>
                  <a:cubicBezTo>
                    <a:pt x="6" y="41"/>
                    <a:pt x="6" y="41"/>
                    <a:pt x="6" y="41"/>
                  </a:cubicBezTo>
                  <a:cubicBezTo>
                    <a:pt x="8" y="43"/>
                    <a:pt x="11" y="45"/>
                    <a:pt x="15" y="45"/>
                  </a:cubicBezTo>
                  <a:cubicBezTo>
                    <a:pt x="17" y="45"/>
                    <a:pt x="19" y="44"/>
                    <a:pt x="21" y="42"/>
                  </a:cubicBezTo>
                  <a:cubicBezTo>
                    <a:pt x="22" y="40"/>
                    <a:pt x="23" y="37"/>
                    <a:pt x="23" y="31"/>
                  </a:cubicBezTo>
                  <a:cubicBezTo>
                    <a:pt x="23" y="27"/>
                    <a:pt x="22" y="24"/>
                    <a:pt x="21" y="23"/>
                  </a:cubicBezTo>
                  <a:cubicBezTo>
                    <a:pt x="20" y="21"/>
                    <a:pt x="17" y="20"/>
                    <a:pt x="15" y="20"/>
                  </a:cubicBezTo>
                  <a:cubicBezTo>
                    <a:pt x="13" y="20"/>
                    <a:pt x="11" y="20"/>
                    <a:pt x="9" y="22"/>
                  </a:cubicBezTo>
                  <a:cubicBezTo>
                    <a:pt x="7" y="23"/>
                    <a:pt x="7" y="23"/>
                    <a:pt x="6" y="24"/>
                  </a:cubicBez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11" name="Freeform 103"/>
            <p:cNvSpPr>
              <a:spLocks noEditPoints="1"/>
            </p:cNvSpPr>
            <p:nvPr/>
          </p:nvSpPr>
          <p:spPr bwMode="auto">
            <a:xfrm>
              <a:off x="1032" y="128"/>
              <a:ext cx="33" cy="40"/>
            </a:xfrm>
            <a:custGeom>
              <a:avLst/>
              <a:gdLst/>
              <a:ahLst/>
              <a:cxnLst>
                <a:cxn ang="0">
                  <a:pos x="14" y="0"/>
                </a:cxn>
                <a:cxn ang="0">
                  <a:pos x="26" y="6"/>
                </a:cxn>
                <a:cxn ang="0">
                  <a:pos x="29" y="18"/>
                </a:cxn>
                <a:cxn ang="0">
                  <a:pos x="24" y="32"/>
                </a:cxn>
                <a:cxn ang="0">
                  <a:pos x="15" y="35"/>
                </a:cxn>
                <a:cxn ang="0">
                  <a:pos x="0" y="17"/>
                </a:cxn>
                <a:cxn ang="0">
                  <a:pos x="14" y="0"/>
                </a:cxn>
                <a:cxn ang="0">
                  <a:pos x="14" y="4"/>
                </a:cxn>
                <a:cxn ang="0">
                  <a:pos x="8" y="8"/>
                </a:cxn>
                <a:cxn ang="0">
                  <a:pos x="6" y="16"/>
                </a:cxn>
                <a:cxn ang="0">
                  <a:pos x="8" y="27"/>
                </a:cxn>
                <a:cxn ang="0">
                  <a:pos x="15" y="30"/>
                </a:cxn>
                <a:cxn ang="0">
                  <a:pos x="22" y="26"/>
                </a:cxn>
                <a:cxn ang="0">
                  <a:pos x="23" y="18"/>
                </a:cxn>
                <a:cxn ang="0">
                  <a:pos x="21" y="8"/>
                </a:cxn>
                <a:cxn ang="0">
                  <a:pos x="14" y="4"/>
                </a:cxn>
              </a:cxnLst>
              <a:rect l="0" t="0" r="r" b="b"/>
              <a:pathLst>
                <a:path w="29" h="35">
                  <a:moveTo>
                    <a:pt x="14" y="0"/>
                  </a:moveTo>
                  <a:cubicBezTo>
                    <a:pt x="20" y="0"/>
                    <a:pt x="23" y="2"/>
                    <a:pt x="26" y="6"/>
                  </a:cubicBezTo>
                  <a:cubicBezTo>
                    <a:pt x="28" y="9"/>
                    <a:pt x="29" y="13"/>
                    <a:pt x="29" y="18"/>
                  </a:cubicBezTo>
                  <a:cubicBezTo>
                    <a:pt x="29" y="24"/>
                    <a:pt x="27" y="28"/>
                    <a:pt x="24" y="32"/>
                  </a:cubicBezTo>
                  <a:cubicBezTo>
                    <a:pt x="21" y="34"/>
                    <a:pt x="18" y="35"/>
                    <a:pt x="15" y="35"/>
                  </a:cubicBezTo>
                  <a:cubicBezTo>
                    <a:pt x="6" y="35"/>
                    <a:pt x="0" y="28"/>
                    <a:pt x="0" y="17"/>
                  </a:cubicBezTo>
                  <a:cubicBezTo>
                    <a:pt x="0" y="7"/>
                    <a:pt x="6" y="0"/>
                    <a:pt x="14" y="0"/>
                  </a:cubicBezTo>
                  <a:close/>
                  <a:moveTo>
                    <a:pt x="14" y="4"/>
                  </a:moveTo>
                  <a:cubicBezTo>
                    <a:pt x="11" y="4"/>
                    <a:pt x="9" y="6"/>
                    <a:pt x="8" y="8"/>
                  </a:cubicBezTo>
                  <a:cubicBezTo>
                    <a:pt x="7" y="10"/>
                    <a:pt x="6" y="12"/>
                    <a:pt x="6" y="16"/>
                  </a:cubicBezTo>
                  <a:cubicBezTo>
                    <a:pt x="6" y="21"/>
                    <a:pt x="7" y="25"/>
                    <a:pt x="8" y="27"/>
                  </a:cubicBezTo>
                  <a:cubicBezTo>
                    <a:pt x="9" y="29"/>
                    <a:pt x="12" y="30"/>
                    <a:pt x="15" y="30"/>
                  </a:cubicBezTo>
                  <a:cubicBezTo>
                    <a:pt x="18" y="30"/>
                    <a:pt x="21" y="29"/>
                    <a:pt x="22" y="26"/>
                  </a:cubicBezTo>
                  <a:cubicBezTo>
                    <a:pt x="23" y="23"/>
                    <a:pt x="23" y="22"/>
                    <a:pt x="23" y="18"/>
                  </a:cubicBezTo>
                  <a:cubicBezTo>
                    <a:pt x="23" y="14"/>
                    <a:pt x="22" y="11"/>
                    <a:pt x="21" y="8"/>
                  </a:cubicBezTo>
                  <a:cubicBezTo>
                    <a:pt x="20" y="6"/>
                    <a:pt x="17" y="4"/>
                    <a:pt x="14" y="4"/>
                  </a:cubicBez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12" name="Freeform 104"/>
            <p:cNvSpPr>
              <a:spLocks/>
            </p:cNvSpPr>
            <p:nvPr/>
          </p:nvSpPr>
          <p:spPr bwMode="auto">
            <a:xfrm>
              <a:off x="1074" y="128"/>
              <a:ext cx="20" cy="39"/>
            </a:xfrm>
            <a:custGeom>
              <a:avLst/>
              <a:gdLst/>
              <a:ahLst/>
              <a:cxnLst>
                <a:cxn ang="0">
                  <a:pos x="0" y="1"/>
                </a:cxn>
                <a:cxn ang="0">
                  <a:pos x="5" y="0"/>
                </a:cxn>
                <a:cxn ang="0">
                  <a:pos x="7" y="5"/>
                </a:cxn>
                <a:cxn ang="0">
                  <a:pos x="7" y="5"/>
                </a:cxn>
                <a:cxn ang="0">
                  <a:pos x="16" y="0"/>
                </a:cxn>
                <a:cxn ang="0">
                  <a:pos x="18" y="0"/>
                </a:cxn>
                <a:cxn ang="0">
                  <a:pos x="16" y="6"/>
                </a:cxn>
                <a:cxn ang="0">
                  <a:pos x="14" y="5"/>
                </a:cxn>
                <a:cxn ang="0">
                  <a:pos x="9" y="8"/>
                </a:cxn>
                <a:cxn ang="0">
                  <a:pos x="7" y="13"/>
                </a:cxn>
                <a:cxn ang="0">
                  <a:pos x="7" y="34"/>
                </a:cxn>
                <a:cxn ang="0">
                  <a:pos x="2" y="34"/>
                </a:cxn>
                <a:cxn ang="0">
                  <a:pos x="2" y="9"/>
                </a:cxn>
                <a:cxn ang="0">
                  <a:pos x="0" y="1"/>
                </a:cxn>
              </a:cxnLst>
              <a:rect l="0" t="0" r="r" b="b"/>
              <a:pathLst>
                <a:path w="18" h="34">
                  <a:moveTo>
                    <a:pt x="0" y="1"/>
                  </a:moveTo>
                  <a:cubicBezTo>
                    <a:pt x="5" y="0"/>
                    <a:pt x="5" y="0"/>
                    <a:pt x="5" y="0"/>
                  </a:cubicBezTo>
                  <a:cubicBezTo>
                    <a:pt x="6" y="2"/>
                    <a:pt x="7" y="3"/>
                    <a:pt x="7" y="5"/>
                  </a:cubicBezTo>
                  <a:cubicBezTo>
                    <a:pt x="7" y="5"/>
                    <a:pt x="7" y="5"/>
                    <a:pt x="7" y="5"/>
                  </a:cubicBezTo>
                  <a:cubicBezTo>
                    <a:pt x="9" y="2"/>
                    <a:pt x="12" y="0"/>
                    <a:pt x="16" y="0"/>
                  </a:cubicBezTo>
                  <a:cubicBezTo>
                    <a:pt x="17" y="0"/>
                    <a:pt x="18" y="0"/>
                    <a:pt x="18" y="0"/>
                  </a:cubicBezTo>
                  <a:cubicBezTo>
                    <a:pt x="16" y="6"/>
                    <a:pt x="16" y="6"/>
                    <a:pt x="16" y="6"/>
                  </a:cubicBezTo>
                  <a:cubicBezTo>
                    <a:pt x="15" y="5"/>
                    <a:pt x="15" y="5"/>
                    <a:pt x="14" y="5"/>
                  </a:cubicBezTo>
                  <a:cubicBezTo>
                    <a:pt x="12" y="5"/>
                    <a:pt x="10" y="6"/>
                    <a:pt x="9" y="8"/>
                  </a:cubicBezTo>
                  <a:cubicBezTo>
                    <a:pt x="7" y="9"/>
                    <a:pt x="7" y="10"/>
                    <a:pt x="7" y="13"/>
                  </a:cubicBezTo>
                  <a:cubicBezTo>
                    <a:pt x="7" y="34"/>
                    <a:pt x="7" y="34"/>
                    <a:pt x="7" y="34"/>
                  </a:cubicBezTo>
                  <a:cubicBezTo>
                    <a:pt x="2" y="34"/>
                    <a:pt x="2" y="34"/>
                    <a:pt x="2" y="34"/>
                  </a:cubicBezTo>
                  <a:cubicBezTo>
                    <a:pt x="2" y="9"/>
                    <a:pt x="2" y="9"/>
                    <a:pt x="2" y="9"/>
                  </a:cubicBezTo>
                  <a:cubicBezTo>
                    <a:pt x="2" y="5"/>
                    <a:pt x="1" y="3"/>
                    <a:pt x="0" y="1"/>
                  </a:cubicBez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13" name="Freeform 105"/>
            <p:cNvSpPr>
              <a:spLocks noEditPoints="1"/>
            </p:cNvSpPr>
            <p:nvPr/>
          </p:nvSpPr>
          <p:spPr bwMode="auto">
            <a:xfrm>
              <a:off x="1096" y="128"/>
              <a:ext cx="31" cy="40"/>
            </a:xfrm>
            <a:custGeom>
              <a:avLst/>
              <a:gdLst/>
              <a:ahLst/>
              <a:cxnLst>
                <a:cxn ang="0">
                  <a:pos x="1" y="4"/>
                </a:cxn>
                <a:cxn ang="0">
                  <a:pos x="15" y="0"/>
                </a:cxn>
                <a:cxn ang="0">
                  <a:pos x="24" y="5"/>
                </a:cxn>
                <a:cxn ang="0">
                  <a:pos x="25" y="11"/>
                </a:cxn>
                <a:cxn ang="0">
                  <a:pos x="25" y="12"/>
                </a:cxn>
                <a:cxn ang="0">
                  <a:pos x="24" y="23"/>
                </a:cxn>
                <a:cxn ang="0">
                  <a:pos x="24" y="25"/>
                </a:cxn>
                <a:cxn ang="0">
                  <a:pos x="27" y="31"/>
                </a:cxn>
                <a:cxn ang="0">
                  <a:pos x="24" y="35"/>
                </a:cxn>
                <a:cxn ang="0">
                  <a:pos x="20" y="30"/>
                </a:cxn>
                <a:cxn ang="0">
                  <a:pos x="10" y="35"/>
                </a:cxn>
                <a:cxn ang="0">
                  <a:pos x="2" y="32"/>
                </a:cxn>
                <a:cxn ang="0">
                  <a:pos x="0" y="25"/>
                </a:cxn>
                <a:cxn ang="0">
                  <a:pos x="17" y="13"/>
                </a:cxn>
                <a:cxn ang="0">
                  <a:pos x="20" y="13"/>
                </a:cxn>
                <a:cxn ang="0">
                  <a:pos x="20" y="11"/>
                </a:cxn>
                <a:cxn ang="0">
                  <a:pos x="19" y="6"/>
                </a:cxn>
                <a:cxn ang="0">
                  <a:pos x="14" y="4"/>
                </a:cxn>
                <a:cxn ang="0">
                  <a:pos x="8" y="6"/>
                </a:cxn>
                <a:cxn ang="0">
                  <a:pos x="4" y="8"/>
                </a:cxn>
                <a:cxn ang="0">
                  <a:pos x="1" y="4"/>
                </a:cxn>
                <a:cxn ang="0">
                  <a:pos x="19" y="17"/>
                </a:cxn>
                <a:cxn ang="0">
                  <a:pos x="17" y="17"/>
                </a:cxn>
                <a:cxn ang="0">
                  <a:pos x="7" y="19"/>
                </a:cxn>
                <a:cxn ang="0">
                  <a:pos x="6" y="25"/>
                </a:cxn>
                <a:cxn ang="0">
                  <a:pos x="11" y="31"/>
                </a:cxn>
                <a:cxn ang="0">
                  <a:pos x="19" y="26"/>
                </a:cxn>
                <a:cxn ang="0">
                  <a:pos x="19" y="17"/>
                </a:cxn>
              </a:cxnLst>
              <a:rect l="0" t="0" r="r" b="b"/>
              <a:pathLst>
                <a:path w="27" h="35">
                  <a:moveTo>
                    <a:pt x="1" y="4"/>
                  </a:moveTo>
                  <a:cubicBezTo>
                    <a:pt x="5" y="1"/>
                    <a:pt x="10" y="0"/>
                    <a:pt x="15" y="0"/>
                  </a:cubicBezTo>
                  <a:cubicBezTo>
                    <a:pt x="19" y="0"/>
                    <a:pt x="23" y="2"/>
                    <a:pt x="24" y="5"/>
                  </a:cubicBezTo>
                  <a:cubicBezTo>
                    <a:pt x="25" y="6"/>
                    <a:pt x="25" y="8"/>
                    <a:pt x="25" y="11"/>
                  </a:cubicBezTo>
                  <a:cubicBezTo>
                    <a:pt x="25" y="11"/>
                    <a:pt x="25" y="12"/>
                    <a:pt x="25" y="12"/>
                  </a:cubicBezTo>
                  <a:cubicBezTo>
                    <a:pt x="24" y="23"/>
                    <a:pt x="24" y="23"/>
                    <a:pt x="24" y="23"/>
                  </a:cubicBezTo>
                  <a:cubicBezTo>
                    <a:pt x="24" y="24"/>
                    <a:pt x="24" y="24"/>
                    <a:pt x="24" y="25"/>
                  </a:cubicBezTo>
                  <a:cubicBezTo>
                    <a:pt x="24" y="29"/>
                    <a:pt x="25" y="30"/>
                    <a:pt x="27" y="31"/>
                  </a:cubicBezTo>
                  <a:cubicBezTo>
                    <a:pt x="24" y="35"/>
                    <a:pt x="24" y="35"/>
                    <a:pt x="24" y="35"/>
                  </a:cubicBezTo>
                  <a:cubicBezTo>
                    <a:pt x="22" y="34"/>
                    <a:pt x="21" y="32"/>
                    <a:pt x="20" y="30"/>
                  </a:cubicBezTo>
                  <a:cubicBezTo>
                    <a:pt x="17" y="33"/>
                    <a:pt x="14" y="35"/>
                    <a:pt x="10" y="35"/>
                  </a:cubicBezTo>
                  <a:cubicBezTo>
                    <a:pt x="6" y="35"/>
                    <a:pt x="4" y="33"/>
                    <a:pt x="2" y="32"/>
                  </a:cubicBezTo>
                  <a:cubicBezTo>
                    <a:pt x="1" y="30"/>
                    <a:pt x="0" y="27"/>
                    <a:pt x="0" y="25"/>
                  </a:cubicBezTo>
                  <a:cubicBezTo>
                    <a:pt x="0" y="18"/>
                    <a:pt x="6" y="13"/>
                    <a:pt x="17" y="13"/>
                  </a:cubicBezTo>
                  <a:cubicBezTo>
                    <a:pt x="18" y="13"/>
                    <a:pt x="18" y="13"/>
                    <a:pt x="20" y="13"/>
                  </a:cubicBezTo>
                  <a:cubicBezTo>
                    <a:pt x="20" y="11"/>
                    <a:pt x="20" y="11"/>
                    <a:pt x="20" y="11"/>
                  </a:cubicBezTo>
                  <a:cubicBezTo>
                    <a:pt x="20" y="8"/>
                    <a:pt x="19" y="7"/>
                    <a:pt x="19" y="6"/>
                  </a:cubicBezTo>
                  <a:cubicBezTo>
                    <a:pt x="17" y="5"/>
                    <a:pt x="16" y="4"/>
                    <a:pt x="14" y="4"/>
                  </a:cubicBezTo>
                  <a:cubicBezTo>
                    <a:pt x="12" y="4"/>
                    <a:pt x="10" y="4"/>
                    <a:pt x="8" y="6"/>
                  </a:cubicBezTo>
                  <a:cubicBezTo>
                    <a:pt x="6" y="6"/>
                    <a:pt x="5" y="7"/>
                    <a:pt x="4" y="8"/>
                  </a:cubicBezTo>
                  <a:lnTo>
                    <a:pt x="1" y="4"/>
                  </a:lnTo>
                  <a:close/>
                  <a:moveTo>
                    <a:pt x="19" y="17"/>
                  </a:moveTo>
                  <a:cubicBezTo>
                    <a:pt x="18" y="17"/>
                    <a:pt x="18" y="17"/>
                    <a:pt x="17" y="17"/>
                  </a:cubicBezTo>
                  <a:cubicBezTo>
                    <a:pt x="12" y="17"/>
                    <a:pt x="9" y="18"/>
                    <a:pt x="7" y="19"/>
                  </a:cubicBezTo>
                  <a:cubicBezTo>
                    <a:pt x="6" y="21"/>
                    <a:pt x="6" y="22"/>
                    <a:pt x="6" y="25"/>
                  </a:cubicBezTo>
                  <a:cubicBezTo>
                    <a:pt x="6" y="29"/>
                    <a:pt x="7" y="31"/>
                    <a:pt x="11" y="31"/>
                  </a:cubicBezTo>
                  <a:cubicBezTo>
                    <a:pt x="15" y="31"/>
                    <a:pt x="18" y="29"/>
                    <a:pt x="19" y="26"/>
                  </a:cubicBezTo>
                  <a:lnTo>
                    <a:pt x="19" y="17"/>
                  </a:ln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14" name="Freeform 106"/>
            <p:cNvSpPr>
              <a:spLocks/>
            </p:cNvSpPr>
            <p:nvPr/>
          </p:nvSpPr>
          <p:spPr bwMode="auto">
            <a:xfrm>
              <a:off x="1132" y="118"/>
              <a:ext cx="21" cy="50"/>
            </a:xfrm>
            <a:custGeom>
              <a:avLst/>
              <a:gdLst/>
              <a:ahLst/>
              <a:cxnLst>
                <a:cxn ang="0">
                  <a:pos x="18" y="10"/>
                </a:cxn>
                <a:cxn ang="0">
                  <a:pos x="16" y="14"/>
                </a:cxn>
                <a:cxn ang="0">
                  <a:pos x="9" y="14"/>
                </a:cxn>
                <a:cxn ang="0">
                  <a:pos x="9" y="35"/>
                </a:cxn>
                <a:cxn ang="0">
                  <a:pos x="13" y="40"/>
                </a:cxn>
                <a:cxn ang="0">
                  <a:pos x="17" y="39"/>
                </a:cxn>
                <a:cxn ang="0">
                  <a:pos x="17" y="42"/>
                </a:cxn>
                <a:cxn ang="0">
                  <a:pos x="12" y="44"/>
                </a:cxn>
                <a:cxn ang="0">
                  <a:pos x="7" y="43"/>
                </a:cxn>
                <a:cxn ang="0">
                  <a:pos x="4" y="36"/>
                </a:cxn>
                <a:cxn ang="0">
                  <a:pos x="4" y="14"/>
                </a:cxn>
                <a:cxn ang="0">
                  <a:pos x="0" y="14"/>
                </a:cxn>
                <a:cxn ang="0">
                  <a:pos x="0" y="10"/>
                </a:cxn>
                <a:cxn ang="0">
                  <a:pos x="4" y="10"/>
                </a:cxn>
                <a:cxn ang="0">
                  <a:pos x="4" y="9"/>
                </a:cxn>
                <a:cxn ang="0">
                  <a:pos x="5" y="2"/>
                </a:cxn>
                <a:cxn ang="0">
                  <a:pos x="5" y="2"/>
                </a:cxn>
                <a:cxn ang="0">
                  <a:pos x="10" y="0"/>
                </a:cxn>
                <a:cxn ang="0">
                  <a:pos x="9" y="10"/>
                </a:cxn>
                <a:cxn ang="0">
                  <a:pos x="18" y="10"/>
                </a:cxn>
              </a:cxnLst>
              <a:rect l="0" t="0" r="r" b="b"/>
              <a:pathLst>
                <a:path w="18" h="44">
                  <a:moveTo>
                    <a:pt x="18" y="10"/>
                  </a:moveTo>
                  <a:cubicBezTo>
                    <a:pt x="16" y="14"/>
                    <a:pt x="16" y="14"/>
                    <a:pt x="16" y="14"/>
                  </a:cubicBezTo>
                  <a:cubicBezTo>
                    <a:pt x="9" y="14"/>
                    <a:pt x="9" y="14"/>
                    <a:pt x="9" y="14"/>
                  </a:cubicBezTo>
                  <a:cubicBezTo>
                    <a:pt x="9" y="35"/>
                    <a:pt x="9" y="35"/>
                    <a:pt x="9" y="35"/>
                  </a:cubicBezTo>
                  <a:cubicBezTo>
                    <a:pt x="9" y="38"/>
                    <a:pt x="10" y="40"/>
                    <a:pt x="13" y="40"/>
                  </a:cubicBezTo>
                  <a:cubicBezTo>
                    <a:pt x="15" y="40"/>
                    <a:pt x="16" y="40"/>
                    <a:pt x="17" y="39"/>
                  </a:cubicBezTo>
                  <a:cubicBezTo>
                    <a:pt x="17" y="42"/>
                    <a:pt x="17" y="42"/>
                    <a:pt x="17" y="42"/>
                  </a:cubicBezTo>
                  <a:cubicBezTo>
                    <a:pt x="16" y="43"/>
                    <a:pt x="14" y="44"/>
                    <a:pt x="12" y="44"/>
                  </a:cubicBezTo>
                  <a:cubicBezTo>
                    <a:pt x="10" y="44"/>
                    <a:pt x="9" y="43"/>
                    <a:pt x="7" y="43"/>
                  </a:cubicBezTo>
                  <a:cubicBezTo>
                    <a:pt x="5" y="42"/>
                    <a:pt x="4" y="40"/>
                    <a:pt x="4" y="36"/>
                  </a:cubicBezTo>
                  <a:cubicBezTo>
                    <a:pt x="4" y="14"/>
                    <a:pt x="4" y="14"/>
                    <a:pt x="4" y="14"/>
                  </a:cubicBezTo>
                  <a:cubicBezTo>
                    <a:pt x="0" y="14"/>
                    <a:pt x="0" y="14"/>
                    <a:pt x="0" y="14"/>
                  </a:cubicBezTo>
                  <a:cubicBezTo>
                    <a:pt x="0" y="10"/>
                    <a:pt x="0" y="10"/>
                    <a:pt x="0" y="10"/>
                  </a:cubicBezTo>
                  <a:cubicBezTo>
                    <a:pt x="4" y="10"/>
                    <a:pt x="4" y="10"/>
                    <a:pt x="4" y="10"/>
                  </a:cubicBezTo>
                  <a:cubicBezTo>
                    <a:pt x="4" y="9"/>
                    <a:pt x="4" y="9"/>
                    <a:pt x="4" y="9"/>
                  </a:cubicBezTo>
                  <a:cubicBezTo>
                    <a:pt x="4" y="8"/>
                    <a:pt x="4" y="6"/>
                    <a:pt x="5" y="2"/>
                  </a:cubicBezTo>
                  <a:cubicBezTo>
                    <a:pt x="5" y="2"/>
                    <a:pt x="5" y="2"/>
                    <a:pt x="5" y="2"/>
                  </a:cubicBezTo>
                  <a:cubicBezTo>
                    <a:pt x="10" y="0"/>
                    <a:pt x="10" y="0"/>
                    <a:pt x="10" y="0"/>
                  </a:cubicBezTo>
                  <a:cubicBezTo>
                    <a:pt x="10" y="0"/>
                    <a:pt x="9" y="5"/>
                    <a:pt x="9" y="10"/>
                  </a:cubicBezTo>
                  <a:lnTo>
                    <a:pt x="18" y="10"/>
                  </a:ln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15" name="Freeform 107"/>
            <p:cNvSpPr>
              <a:spLocks noEditPoints="1"/>
            </p:cNvSpPr>
            <p:nvPr/>
          </p:nvSpPr>
          <p:spPr bwMode="auto">
            <a:xfrm>
              <a:off x="1159" y="128"/>
              <a:ext cx="32" cy="40"/>
            </a:xfrm>
            <a:custGeom>
              <a:avLst/>
              <a:gdLst/>
              <a:ahLst/>
              <a:cxnLst>
                <a:cxn ang="0">
                  <a:pos x="14" y="0"/>
                </a:cxn>
                <a:cxn ang="0">
                  <a:pos x="26" y="6"/>
                </a:cxn>
                <a:cxn ang="0">
                  <a:pos x="29" y="18"/>
                </a:cxn>
                <a:cxn ang="0">
                  <a:pos x="24" y="32"/>
                </a:cxn>
                <a:cxn ang="0">
                  <a:pos x="15" y="35"/>
                </a:cxn>
                <a:cxn ang="0">
                  <a:pos x="0" y="17"/>
                </a:cxn>
                <a:cxn ang="0">
                  <a:pos x="14" y="0"/>
                </a:cxn>
                <a:cxn ang="0">
                  <a:pos x="14" y="4"/>
                </a:cxn>
                <a:cxn ang="0">
                  <a:pos x="8" y="8"/>
                </a:cxn>
                <a:cxn ang="0">
                  <a:pos x="6" y="16"/>
                </a:cxn>
                <a:cxn ang="0">
                  <a:pos x="8" y="27"/>
                </a:cxn>
                <a:cxn ang="0">
                  <a:pos x="15" y="30"/>
                </a:cxn>
                <a:cxn ang="0">
                  <a:pos x="22" y="26"/>
                </a:cxn>
                <a:cxn ang="0">
                  <a:pos x="23" y="18"/>
                </a:cxn>
                <a:cxn ang="0">
                  <a:pos x="21" y="8"/>
                </a:cxn>
                <a:cxn ang="0">
                  <a:pos x="14" y="4"/>
                </a:cxn>
              </a:cxnLst>
              <a:rect l="0" t="0" r="r" b="b"/>
              <a:pathLst>
                <a:path w="29" h="35">
                  <a:moveTo>
                    <a:pt x="14" y="0"/>
                  </a:moveTo>
                  <a:cubicBezTo>
                    <a:pt x="20" y="0"/>
                    <a:pt x="23" y="2"/>
                    <a:pt x="26" y="6"/>
                  </a:cubicBezTo>
                  <a:cubicBezTo>
                    <a:pt x="28" y="9"/>
                    <a:pt x="29" y="13"/>
                    <a:pt x="29" y="18"/>
                  </a:cubicBezTo>
                  <a:cubicBezTo>
                    <a:pt x="29" y="24"/>
                    <a:pt x="27" y="28"/>
                    <a:pt x="24" y="32"/>
                  </a:cubicBezTo>
                  <a:cubicBezTo>
                    <a:pt x="21" y="34"/>
                    <a:pt x="18" y="35"/>
                    <a:pt x="15" y="35"/>
                  </a:cubicBezTo>
                  <a:cubicBezTo>
                    <a:pt x="6" y="35"/>
                    <a:pt x="0" y="28"/>
                    <a:pt x="0" y="17"/>
                  </a:cubicBezTo>
                  <a:cubicBezTo>
                    <a:pt x="0" y="7"/>
                    <a:pt x="6" y="0"/>
                    <a:pt x="14" y="0"/>
                  </a:cubicBezTo>
                  <a:close/>
                  <a:moveTo>
                    <a:pt x="14" y="4"/>
                  </a:moveTo>
                  <a:cubicBezTo>
                    <a:pt x="11" y="4"/>
                    <a:pt x="9" y="6"/>
                    <a:pt x="8" y="8"/>
                  </a:cubicBezTo>
                  <a:cubicBezTo>
                    <a:pt x="6" y="10"/>
                    <a:pt x="6" y="12"/>
                    <a:pt x="6" y="16"/>
                  </a:cubicBezTo>
                  <a:cubicBezTo>
                    <a:pt x="6" y="21"/>
                    <a:pt x="7" y="25"/>
                    <a:pt x="8" y="27"/>
                  </a:cubicBezTo>
                  <a:cubicBezTo>
                    <a:pt x="9" y="29"/>
                    <a:pt x="12" y="30"/>
                    <a:pt x="15" y="30"/>
                  </a:cubicBezTo>
                  <a:cubicBezTo>
                    <a:pt x="18" y="30"/>
                    <a:pt x="21" y="29"/>
                    <a:pt x="22" y="26"/>
                  </a:cubicBezTo>
                  <a:cubicBezTo>
                    <a:pt x="23" y="23"/>
                    <a:pt x="23" y="22"/>
                    <a:pt x="23" y="18"/>
                  </a:cubicBezTo>
                  <a:cubicBezTo>
                    <a:pt x="23" y="14"/>
                    <a:pt x="22" y="11"/>
                    <a:pt x="21" y="8"/>
                  </a:cubicBezTo>
                  <a:cubicBezTo>
                    <a:pt x="20" y="6"/>
                    <a:pt x="17" y="4"/>
                    <a:pt x="14" y="4"/>
                  </a:cubicBez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16" name="Freeform 108"/>
            <p:cNvSpPr>
              <a:spLocks/>
            </p:cNvSpPr>
            <p:nvPr/>
          </p:nvSpPr>
          <p:spPr bwMode="auto">
            <a:xfrm>
              <a:off x="1200" y="128"/>
              <a:ext cx="21" cy="39"/>
            </a:xfrm>
            <a:custGeom>
              <a:avLst/>
              <a:gdLst/>
              <a:ahLst/>
              <a:cxnLst>
                <a:cxn ang="0">
                  <a:pos x="0" y="1"/>
                </a:cxn>
                <a:cxn ang="0">
                  <a:pos x="5" y="0"/>
                </a:cxn>
                <a:cxn ang="0">
                  <a:pos x="6" y="5"/>
                </a:cxn>
                <a:cxn ang="0">
                  <a:pos x="6" y="5"/>
                </a:cxn>
                <a:cxn ang="0">
                  <a:pos x="16" y="0"/>
                </a:cxn>
                <a:cxn ang="0">
                  <a:pos x="18" y="0"/>
                </a:cxn>
                <a:cxn ang="0">
                  <a:pos x="15" y="6"/>
                </a:cxn>
                <a:cxn ang="0">
                  <a:pos x="14" y="5"/>
                </a:cxn>
                <a:cxn ang="0">
                  <a:pos x="8" y="8"/>
                </a:cxn>
                <a:cxn ang="0">
                  <a:pos x="7" y="13"/>
                </a:cxn>
                <a:cxn ang="0">
                  <a:pos x="7" y="34"/>
                </a:cxn>
                <a:cxn ang="0">
                  <a:pos x="1" y="34"/>
                </a:cxn>
                <a:cxn ang="0">
                  <a:pos x="1" y="9"/>
                </a:cxn>
                <a:cxn ang="0">
                  <a:pos x="0" y="1"/>
                </a:cxn>
              </a:cxnLst>
              <a:rect l="0" t="0" r="r" b="b"/>
              <a:pathLst>
                <a:path w="18" h="34">
                  <a:moveTo>
                    <a:pt x="0" y="1"/>
                  </a:moveTo>
                  <a:cubicBezTo>
                    <a:pt x="5" y="0"/>
                    <a:pt x="5" y="0"/>
                    <a:pt x="5" y="0"/>
                  </a:cubicBezTo>
                  <a:cubicBezTo>
                    <a:pt x="6" y="2"/>
                    <a:pt x="6" y="3"/>
                    <a:pt x="6" y="5"/>
                  </a:cubicBezTo>
                  <a:cubicBezTo>
                    <a:pt x="6" y="5"/>
                    <a:pt x="6" y="5"/>
                    <a:pt x="6" y="5"/>
                  </a:cubicBezTo>
                  <a:cubicBezTo>
                    <a:pt x="9" y="2"/>
                    <a:pt x="12" y="0"/>
                    <a:pt x="16" y="0"/>
                  </a:cubicBezTo>
                  <a:cubicBezTo>
                    <a:pt x="17" y="0"/>
                    <a:pt x="18" y="0"/>
                    <a:pt x="18" y="0"/>
                  </a:cubicBezTo>
                  <a:cubicBezTo>
                    <a:pt x="15" y="6"/>
                    <a:pt x="15" y="6"/>
                    <a:pt x="15" y="6"/>
                  </a:cubicBezTo>
                  <a:cubicBezTo>
                    <a:pt x="15" y="5"/>
                    <a:pt x="15" y="5"/>
                    <a:pt x="14" y="5"/>
                  </a:cubicBezTo>
                  <a:cubicBezTo>
                    <a:pt x="12" y="5"/>
                    <a:pt x="10" y="6"/>
                    <a:pt x="8" y="8"/>
                  </a:cubicBezTo>
                  <a:cubicBezTo>
                    <a:pt x="7" y="9"/>
                    <a:pt x="7" y="10"/>
                    <a:pt x="7" y="13"/>
                  </a:cubicBezTo>
                  <a:cubicBezTo>
                    <a:pt x="7" y="34"/>
                    <a:pt x="7" y="34"/>
                    <a:pt x="7" y="34"/>
                  </a:cubicBezTo>
                  <a:cubicBezTo>
                    <a:pt x="1" y="34"/>
                    <a:pt x="1" y="34"/>
                    <a:pt x="1" y="34"/>
                  </a:cubicBezTo>
                  <a:cubicBezTo>
                    <a:pt x="1" y="9"/>
                    <a:pt x="1" y="9"/>
                    <a:pt x="1" y="9"/>
                  </a:cubicBezTo>
                  <a:cubicBezTo>
                    <a:pt x="1" y="5"/>
                    <a:pt x="1" y="3"/>
                    <a:pt x="0" y="1"/>
                  </a:cubicBez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17" name="Freeform 109"/>
            <p:cNvSpPr>
              <a:spLocks/>
            </p:cNvSpPr>
            <p:nvPr/>
          </p:nvSpPr>
          <p:spPr bwMode="auto">
            <a:xfrm>
              <a:off x="1221" y="128"/>
              <a:ext cx="31" cy="53"/>
            </a:xfrm>
            <a:custGeom>
              <a:avLst/>
              <a:gdLst/>
              <a:ahLst/>
              <a:cxnLst>
                <a:cxn ang="0">
                  <a:pos x="0" y="1"/>
                </a:cxn>
                <a:cxn ang="0">
                  <a:pos x="5" y="0"/>
                </a:cxn>
                <a:cxn ang="0">
                  <a:pos x="12" y="21"/>
                </a:cxn>
                <a:cxn ang="0">
                  <a:pos x="14" y="29"/>
                </a:cxn>
                <a:cxn ang="0">
                  <a:pos x="14" y="29"/>
                </a:cxn>
                <a:cxn ang="0">
                  <a:pos x="16" y="22"/>
                </a:cxn>
                <a:cxn ang="0">
                  <a:pos x="22" y="1"/>
                </a:cxn>
                <a:cxn ang="0">
                  <a:pos x="28" y="1"/>
                </a:cxn>
                <a:cxn ang="0">
                  <a:pos x="17" y="35"/>
                </a:cxn>
                <a:cxn ang="0">
                  <a:pos x="12" y="44"/>
                </a:cxn>
                <a:cxn ang="0">
                  <a:pos x="6" y="47"/>
                </a:cxn>
                <a:cxn ang="0">
                  <a:pos x="5" y="44"/>
                </a:cxn>
                <a:cxn ang="0">
                  <a:pos x="9" y="41"/>
                </a:cxn>
                <a:cxn ang="0">
                  <a:pos x="12" y="34"/>
                </a:cxn>
                <a:cxn ang="0">
                  <a:pos x="10" y="34"/>
                </a:cxn>
                <a:cxn ang="0">
                  <a:pos x="7" y="22"/>
                </a:cxn>
                <a:cxn ang="0">
                  <a:pos x="0" y="1"/>
                </a:cxn>
              </a:cxnLst>
              <a:rect l="0" t="0" r="r" b="b"/>
              <a:pathLst>
                <a:path w="28" h="47">
                  <a:moveTo>
                    <a:pt x="0" y="1"/>
                  </a:moveTo>
                  <a:cubicBezTo>
                    <a:pt x="5" y="0"/>
                    <a:pt x="5" y="0"/>
                    <a:pt x="5" y="0"/>
                  </a:cubicBezTo>
                  <a:cubicBezTo>
                    <a:pt x="12" y="21"/>
                    <a:pt x="12" y="21"/>
                    <a:pt x="12" y="21"/>
                  </a:cubicBezTo>
                  <a:cubicBezTo>
                    <a:pt x="13" y="24"/>
                    <a:pt x="14" y="29"/>
                    <a:pt x="14" y="29"/>
                  </a:cubicBezTo>
                  <a:cubicBezTo>
                    <a:pt x="14" y="29"/>
                    <a:pt x="14" y="29"/>
                    <a:pt x="14" y="29"/>
                  </a:cubicBezTo>
                  <a:cubicBezTo>
                    <a:pt x="14" y="29"/>
                    <a:pt x="15" y="25"/>
                    <a:pt x="16" y="22"/>
                  </a:cubicBezTo>
                  <a:cubicBezTo>
                    <a:pt x="22" y="1"/>
                    <a:pt x="22" y="1"/>
                    <a:pt x="22" y="1"/>
                  </a:cubicBezTo>
                  <a:cubicBezTo>
                    <a:pt x="28" y="1"/>
                    <a:pt x="28" y="1"/>
                    <a:pt x="28" y="1"/>
                  </a:cubicBezTo>
                  <a:cubicBezTo>
                    <a:pt x="17" y="35"/>
                    <a:pt x="17" y="35"/>
                    <a:pt x="17" y="35"/>
                  </a:cubicBezTo>
                  <a:cubicBezTo>
                    <a:pt x="16" y="38"/>
                    <a:pt x="14" y="42"/>
                    <a:pt x="12" y="44"/>
                  </a:cubicBezTo>
                  <a:cubicBezTo>
                    <a:pt x="10" y="46"/>
                    <a:pt x="8" y="47"/>
                    <a:pt x="6" y="47"/>
                  </a:cubicBezTo>
                  <a:cubicBezTo>
                    <a:pt x="5" y="44"/>
                    <a:pt x="5" y="44"/>
                    <a:pt x="5" y="44"/>
                  </a:cubicBezTo>
                  <a:cubicBezTo>
                    <a:pt x="6" y="43"/>
                    <a:pt x="8" y="42"/>
                    <a:pt x="9" y="41"/>
                  </a:cubicBezTo>
                  <a:cubicBezTo>
                    <a:pt x="11" y="39"/>
                    <a:pt x="12" y="37"/>
                    <a:pt x="12" y="34"/>
                  </a:cubicBezTo>
                  <a:cubicBezTo>
                    <a:pt x="10" y="34"/>
                    <a:pt x="10" y="34"/>
                    <a:pt x="10" y="34"/>
                  </a:cubicBezTo>
                  <a:cubicBezTo>
                    <a:pt x="10" y="32"/>
                    <a:pt x="8" y="25"/>
                    <a:pt x="7" y="22"/>
                  </a:cubicBezTo>
                  <a:lnTo>
                    <a:pt x="0" y="1"/>
                  </a:ln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18" name="Freeform 110"/>
            <p:cNvSpPr>
              <a:spLocks/>
            </p:cNvSpPr>
            <p:nvPr/>
          </p:nvSpPr>
          <p:spPr bwMode="auto">
            <a:xfrm>
              <a:off x="1285" y="113"/>
              <a:ext cx="23" cy="54"/>
            </a:xfrm>
            <a:custGeom>
              <a:avLst/>
              <a:gdLst/>
              <a:ahLst/>
              <a:cxnLst>
                <a:cxn ang="0">
                  <a:pos x="18" y="5"/>
                </a:cxn>
                <a:cxn ang="0">
                  <a:pos x="13" y="4"/>
                </a:cxn>
                <a:cxn ang="0">
                  <a:pos x="9" y="10"/>
                </a:cxn>
                <a:cxn ang="0">
                  <a:pos x="9" y="15"/>
                </a:cxn>
                <a:cxn ang="0">
                  <a:pos x="18" y="15"/>
                </a:cxn>
                <a:cxn ang="0">
                  <a:pos x="16" y="19"/>
                </a:cxn>
                <a:cxn ang="0">
                  <a:pos x="9" y="19"/>
                </a:cxn>
                <a:cxn ang="0">
                  <a:pos x="9" y="48"/>
                </a:cxn>
                <a:cxn ang="0">
                  <a:pos x="3" y="48"/>
                </a:cxn>
                <a:cxn ang="0">
                  <a:pos x="3" y="19"/>
                </a:cxn>
                <a:cxn ang="0">
                  <a:pos x="0" y="19"/>
                </a:cxn>
                <a:cxn ang="0">
                  <a:pos x="0" y="15"/>
                </a:cxn>
                <a:cxn ang="0">
                  <a:pos x="3" y="15"/>
                </a:cxn>
                <a:cxn ang="0">
                  <a:pos x="3" y="10"/>
                </a:cxn>
                <a:cxn ang="0">
                  <a:pos x="7" y="1"/>
                </a:cxn>
                <a:cxn ang="0">
                  <a:pos x="13" y="0"/>
                </a:cxn>
                <a:cxn ang="0">
                  <a:pos x="20" y="2"/>
                </a:cxn>
                <a:cxn ang="0">
                  <a:pos x="18" y="5"/>
                </a:cxn>
              </a:cxnLst>
              <a:rect l="0" t="0" r="r" b="b"/>
              <a:pathLst>
                <a:path w="20" h="48">
                  <a:moveTo>
                    <a:pt x="18" y="5"/>
                  </a:moveTo>
                  <a:cubicBezTo>
                    <a:pt x="17" y="5"/>
                    <a:pt x="15" y="4"/>
                    <a:pt x="13" y="4"/>
                  </a:cubicBezTo>
                  <a:cubicBezTo>
                    <a:pt x="10" y="4"/>
                    <a:pt x="9" y="6"/>
                    <a:pt x="9" y="10"/>
                  </a:cubicBezTo>
                  <a:cubicBezTo>
                    <a:pt x="9" y="15"/>
                    <a:pt x="9" y="15"/>
                    <a:pt x="9" y="15"/>
                  </a:cubicBezTo>
                  <a:cubicBezTo>
                    <a:pt x="18" y="15"/>
                    <a:pt x="18" y="15"/>
                    <a:pt x="18" y="15"/>
                  </a:cubicBezTo>
                  <a:cubicBezTo>
                    <a:pt x="16" y="19"/>
                    <a:pt x="16" y="19"/>
                    <a:pt x="16" y="19"/>
                  </a:cubicBezTo>
                  <a:cubicBezTo>
                    <a:pt x="9" y="19"/>
                    <a:pt x="9" y="19"/>
                    <a:pt x="9" y="19"/>
                  </a:cubicBezTo>
                  <a:cubicBezTo>
                    <a:pt x="9" y="48"/>
                    <a:pt x="9" y="48"/>
                    <a:pt x="9" y="48"/>
                  </a:cubicBezTo>
                  <a:cubicBezTo>
                    <a:pt x="3" y="48"/>
                    <a:pt x="3" y="48"/>
                    <a:pt x="3" y="48"/>
                  </a:cubicBezTo>
                  <a:cubicBezTo>
                    <a:pt x="3" y="19"/>
                    <a:pt x="3" y="19"/>
                    <a:pt x="3" y="19"/>
                  </a:cubicBezTo>
                  <a:cubicBezTo>
                    <a:pt x="0" y="19"/>
                    <a:pt x="0" y="19"/>
                    <a:pt x="0" y="19"/>
                  </a:cubicBezTo>
                  <a:cubicBezTo>
                    <a:pt x="0" y="15"/>
                    <a:pt x="0" y="15"/>
                    <a:pt x="0" y="15"/>
                  </a:cubicBezTo>
                  <a:cubicBezTo>
                    <a:pt x="3" y="15"/>
                    <a:pt x="3" y="15"/>
                    <a:pt x="3" y="15"/>
                  </a:cubicBezTo>
                  <a:cubicBezTo>
                    <a:pt x="3" y="10"/>
                    <a:pt x="3" y="10"/>
                    <a:pt x="3" y="10"/>
                  </a:cubicBezTo>
                  <a:cubicBezTo>
                    <a:pt x="3" y="5"/>
                    <a:pt x="5" y="3"/>
                    <a:pt x="7" y="1"/>
                  </a:cubicBezTo>
                  <a:cubicBezTo>
                    <a:pt x="8" y="0"/>
                    <a:pt x="10" y="0"/>
                    <a:pt x="13" y="0"/>
                  </a:cubicBezTo>
                  <a:cubicBezTo>
                    <a:pt x="16" y="0"/>
                    <a:pt x="18" y="0"/>
                    <a:pt x="20" y="2"/>
                  </a:cubicBezTo>
                  <a:lnTo>
                    <a:pt x="18" y="5"/>
                  </a:ln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19" name="Freeform 111"/>
            <p:cNvSpPr>
              <a:spLocks noEditPoints="1"/>
            </p:cNvSpPr>
            <p:nvPr/>
          </p:nvSpPr>
          <p:spPr bwMode="auto">
            <a:xfrm>
              <a:off x="1308" y="128"/>
              <a:ext cx="32" cy="40"/>
            </a:xfrm>
            <a:custGeom>
              <a:avLst/>
              <a:gdLst/>
              <a:ahLst/>
              <a:cxnLst>
                <a:cxn ang="0">
                  <a:pos x="14" y="0"/>
                </a:cxn>
                <a:cxn ang="0">
                  <a:pos x="25" y="6"/>
                </a:cxn>
                <a:cxn ang="0">
                  <a:pos x="28" y="18"/>
                </a:cxn>
                <a:cxn ang="0">
                  <a:pos x="23" y="32"/>
                </a:cxn>
                <a:cxn ang="0">
                  <a:pos x="14" y="35"/>
                </a:cxn>
                <a:cxn ang="0">
                  <a:pos x="0" y="17"/>
                </a:cxn>
                <a:cxn ang="0">
                  <a:pos x="14" y="0"/>
                </a:cxn>
                <a:cxn ang="0">
                  <a:pos x="14" y="4"/>
                </a:cxn>
                <a:cxn ang="0">
                  <a:pos x="7" y="8"/>
                </a:cxn>
                <a:cxn ang="0">
                  <a:pos x="5" y="16"/>
                </a:cxn>
                <a:cxn ang="0">
                  <a:pos x="7" y="27"/>
                </a:cxn>
                <a:cxn ang="0">
                  <a:pos x="14" y="30"/>
                </a:cxn>
                <a:cxn ang="0">
                  <a:pos x="21" y="26"/>
                </a:cxn>
                <a:cxn ang="0">
                  <a:pos x="22" y="18"/>
                </a:cxn>
                <a:cxn ang="0">
                  <a:pos x="21" y="8"/>
                </a:cxn>
                <a:cxn ang="0">
                  <a:pos x="14" y="4"/>
                </a:cxn>
              </a:cxnLst>
              <a:rect l="0" t="0" r="r" b="b"/>
              <a:pathLst>
                <a:path w="28" h="35">
                  <a:moveTo>
                    <a:pt x="14" y="0"/>
                  </a:moveTo>
                  <a:cubicBezTo>
                    <a:pt x="19" y="0"/>
                    <a:pt x="23" y="2"/>
                    <a:pt x="25" y="6"/>
                  </a:cubicBezTo>
                  <a:cubicBezTo>
                    <a:pt x="27" y="9"/>
                    <a:pt x="28" y="13"/>
                    <a:pt x="28" y="18"/>
                  </a:cubicBezTo>
                  <a:cubicBezTo>
                    <a:pt x="28" y="24"/>
                    <a:pt x="26" y="28"/>
                    <a:pt x="23" y="32"/>
                  </a:cubicBezTo>
                  <a:cubicBezTo>
                    <a:pt x="20" y="34"/>
                    <a:pt x="17" y="35"/>
                    <a:pt x="14" y="35"/>
                  </a:cubicBezTo>
                  <a:cubicBezTo>
                    <a:pt x="5" y="35"/>
                    <a:pt x="0" y="28"/>
                    <a:pt x="0" y="17"/>
                  </a:cubicBezTo>
                  <a:cubicBezTo>
                    <a:pt x="0" y="7"/>
                    <a:pt x="5" y="0"/>
                    <a:pt x="14" y="0"/>
                  </a:cubicBezTo>
                  <a:close/>
                  <a:moveTo>
                    <a:pt x="14" y="4"/>
                  </a:moveTo>
                  <a:cubicBezTo>
                    <a:pt x="11" y="4"/>
                    <a:pt x="8" y="6"/>
                    <a:pt x="7" y="8"/>
                  </a:cubicBezTo>
                  <a:cubicBezTo>
                    <a:pt x="6" y="10"/>
                    <a:pt x="5" y="12"/>
                    <a:pt x="5" y="16"/>
                  </a:cubicBezTo>
                  <a:cubicBezTo>
                    <a:pt x="5" y="21"/>
                    <a:pt x="6" y="25"/>
                    <a:pt x="7" y="27"/>
                  </a:cubicBezTo>
                  <a:cubicBezTo>
                    <a:pt x="8" y="29"/>
                    <a:pt x="11" y="30"/>
                    <a:pt x="14" y="30"/>
                  </a:cubicBezTo>
                  <a:cubicBezTo>
                    <a:pt x="17" y="30"/>
                    <a:pt x="20" y="29"/>
                    <a:pt x="21" y="26"/>
                  </a:cubicBezTo>
                  <a:cubicBezTo>
                    <a:pt x="22" y="23"/>
                    <a:pt x="22" y="22"/>
                    <a:pt x="22" y="18"/>
                  </a:cubicBezTo>
                  <a:cubicBezTo>
                    <a:pt x="22" y="14"/>
                    <a:pt x="22" y="11"/>
                    <a:pt x="21" y="8"/>
                  </a:cubicBezTo>
                  <a:cubicBezTo>
                    <a:pt x="19" y="6"/>
                    <a:pt x="16" y="4"/>
                    <a:pt x="14" y="4"/>
                  </a:cubicBez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20" name="Freeform 112"/>
            <p:cNvSpPr>
              <a:spLocks/>
            </p:cNvSpPr>
            <p:nvPr/>
          </p:nvSpPr>
          <p:spPr bwMode="auto">
            <a:xfrm>
              <a:off x="1349" y="128"/>
              <a:ext cx="20" cy="39"/>
            </a:xfrm>
            <a:custGeom>
              <a:avLst/>
              <a:gdLst/>
              <a:ahLst/>
              <a:cxnLst>
                <a:cxn ang="0">
                  <a:pos x="0" y="1"/>
                </a:cxn>
                <a:cxn ang="0">
                  <a:pos x="6" y="0"/>
                </a:cxn>
                <a:cxn ang="0">
                  <a:pos x="7" y="5"/>
                </a:cxn>
                <a:cxn ang="0">
                  <a:pos x="7" y="5"/>
                </a:cxn>
                <a:cxn ang="0">
                  <a:pos x="16" y="0"/>
                </a:cxn>
                <a:cxn ang="0">
                  <a:pos x="18" y="0"/>
                </a:cxn>
                <a:cxn ang="0">
                  <a:pos x="16" y="6"/>
                </a:cxn>
                <a:cxn ang="0">
                  <a:pos x="14" y="5"/>
                </a:cxn>
                <a:cxn ang="0">
                  <a:pos x="9" y="8"/>
                </a:cxn>
                <a:cxn ang="0">
                  <a:pos x="7" y="13"/>
                </a:cxn>
                <a:cxn ang="0">
                  <a:pos x="7" y="34"/>
                </a:cxn>
                <a:cxn ang="0">
                  <a:pos x="2" y="34"/>
                </a:cxn>
                <a:cxn ang="0">
                  <a:pos x="2" y="9"/>
                </a:cxn>
                <a:cxn ang="0">
                  <a:pos x="0" y="1"/>
                </a:cxn>
              </a:cxnLst>
              <a:rect l="0" t="0" r="r" b="b"/>
              <a:pathLst>
                <a:path w="18" h="34">
                  <a:moveTo>
                    <a:pt x="0" y="1"/>
                  </a:moveTo>
                  <a:cubicBezTo>
                    <a:pt x="6" y="0"/>
                    <a:pt x="6" y="0"/>
                    <a:pt x="6" y="0"/>
                  </a:cubicBezTo>
                  <a:cubicBezTo>
                    <a:pt x="6" y="2"/>
                    <a:pt x="7" y="3"/>
                    <a:pt x="7" y="5"/>
                  </a:cubicBezTo>
                  <a:cubicBezTo>
                    <a:pt x="7" y="5"/>
                    <a:pt x="7" y="5"/>
                    <a:pt x="7" y="5"/>
                  </a:cubicBezTo>
                  <a:cubicBezTo>
                    <a:pt x="9" y="2"/>
                    <a:pt x="13" y="0"/>
                    <a:pt x="16" y="0"/>
                  </a:cubicBezTo>
                  <a:cubicBezTo>
                    <a:pt x="17" y="0"/>
                    <a:pt x="18" y="0"/>
                    <a:pt x="18" y="0"/>
                  </a:cubicBezTo>
                  <a:cubicBezTo>
                    <a:pt x="16" y="6"/>
                    <a:pt x="16" y="6"/>
                    <a:pt x="16" y="6"/>
                  </a:cubicBezTo>
                  <a:cubicBezTo>
                    <a:pt x="15" y="5"/>
                    <a:pt x="15" y="5"/>
                    <a:pt x="14" y="5"/>
                  </a:cubicBezTo>
                  <a:cubicBezTo>
                    <a:pt x="12" y="5"/>
                    <a:pt x="10" y="6"/>
                    <a:pt x="9" y="8"/>
                  </a:cubicBezTo>
                  <a:cubicBezTo>
                    <a:pt x="7" y="9"/>
                    <a:pt x="7" y="10"/>
                    <a:pt x="7" y="13"/>
                  </a:cubicBezTo>
                  <a:cubicBezTo>
                    <a:pt x="7" y="34"/>
                    <a:pt x="7" y="34"/>
                    <a:pt x="7" y="34"/>
                  </a:cubicBezTo>
                  <a:cubicBezTo>
                    <a:pt x="2" y="34"/>
                    <a:pt x="2" y="34"/>
                    <a:pt x="2" y="34"/>
                  </a:cubicBezTo>
                  <a:cubicBezTo>
                    <a:pt x="2" y="9"/>
                    <a:pt x="2" y="9"/>
                    <a:pt x="2" y="9"/>
                  </a:cubicBezTo>
                  <a:cubicBezTo>
                    <a:pt x="2" y="5"/>
                    <a:pt x="1" y="3"/>
                    <a:pt x="0" y="1"/>
                  </a:cubicBez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21" name="Freeform 113"/>
            <p:cNvSpPr>
              <a:spLocks noEditPoints="1"/>
            </p:cNvSpPr>
            <p:nvPr/>
          </p:nvSpPr>
          <p:spPr bwMode="auto">
            <a:xfrm>
              <a:off x="1399" y="128"/>
              <a:ext cx="30" cy="39"/>
            </a:xfrm>
            <a:custGeom>
              <a:avLst/>
              <a:gdLst/>
              <a:ahLst/>
              <a:cxnLst>
                <a:cxn ang="0">
                  <a:pos x="23" y="27"/>
                </a:cxn>
                <a:cxn ang="0">
                  <a:pos x="25" y="30"/>
                </a:cxn>
                <a:cxn ang="0">
                  <a:pos x="14" y="34"/>
                </a:cxn>
                <a:cxn ang="0">
                  <a:pos x="0" y="17"/>
                </a:cxn>
                <a:cxn ang="0">
                  <a:pos x="4" y="4"/>
                </a:cxn>
                <a:cxn ang="0">
                  <a:pos x="13" y="0"/>
                </a:cxn>
                <a:cxn ang="0">
                  <a:pos x="22" y="3"/>
                </a:cxn>
                <a:cxn ang="0">
                  <a:pos x="26" y="17"/>
                </a:cxn>
                <a:cxn ang="0">
                  <a:pos x="26" y="18"/>
                </a:cxn>
                <a:cxn ang="0">
                  <a:pos x="5" y="18"/>
                </a:cxn>
                <a:cxn ang="0">
                  <a:pos x="5" y="19"/>
                </a:cxn>
                <a:cxn ang="0">
                  <a:pos x="7" y="26"/>
                </a:cxn>
                <a:cxn ang="0">
                  <a:pos x="15" y="30"/>
                </a:cxn>
                <a:cxn ang="0">
                  <a:pos x="23" y="27"/>
                </a:cxn>
                <a:cxn ang="0">
                  <a:pos x="5" y="14"/>
                </a:cxn>
                <a:cxn ang="0">
                  <a:pos x="21" y="14"/>
                </a:cxn>
                <a:cxn ang="0">
                  <a:pos x="19" y="7"/>
                </a:cxn>
                <a:cxn ang="0">
                  <a:pos x="13" y="4"/>
                </a:cxn>
                <a:cxn ang="0">
                  <a:pos x="5" y="14"/>
                </a:cxn>
              </a:cxnLst>
              <a:rect l="0" t="0" r="r" b="b"/>
              <a:pathLst>
                <a:path w="26" h="34">
                  <a:moveTo>
                    <a:pt x="23" y="27"/>
                  </a:moveTo>
                  <a:cubicBezTo>
                    <a:pt x="25" y="30"/>
                    <a:pt x="25" y="30"/>
                    <a:pt x="25" y="30"/>
                  </a:cubicBezTo>
                  <a:cubicBezTo>
                    <a:pt x="22" y="33"/>
                    <a:pt x="18" y="34"/>
                    <a:pt x="14" y="34"/>
                  </a:cubicBezTo>
                  <a:cubicBezTo>
                    <a:pt x="5" y="34"/>
                    <a:pt x="0" y="28"/>
                    <a:pt x="0" y="17"/>
                  </a:cubicBezTo>
                  <a:cubicBezTo>
                    <a:pt x="0" y="11"/>
                    <a:pt x="1" y="8"/>
                    <a:pt x="4" y="4"/>
                  </a:cubicBezTo>
                  <a:cubicBezTo>
                    <a:pt x="6" y="1"/>
                    <a:pt x="9" y="0"/>
                    <a:pt x="13" y="0"/>
                  </a:cubicBezTo>
                  <a:cubicBezTo>
                    <a:pt x="17" y="0"/>
                    <a:pt x="20" y="1"/>
                    <a:pt x="22" y="3"/>
                  </a:cubicBezTo>
                  <a:cubicBezTo>
                    <a:pt x="25" y="6"/>
                    <a:pt x="26" y="9"/>
                    <a:pt x="26" y="17"/>
                  </a:cubicBezTo>
                  <a:cubicBezTo>
                    <a:pt x="26" y="18"/>
                    <a:pt x="26" y="18"/>
                    <a:pt x="26" y="18"/>
                  </a:cubicBezTo>
                  <a:cubicBezTo>
                    <a:pt x="5" y="18"/>
                    <a:pt x="5" y="18"/>
                    <a:pt x="5" y="18"/>
                  </a:cubicBezTo>
                  <a:cubicBezTo>
                    <a:pt x="5" y="19"/>
                    <a:pt x="5" y="19"/>
                    <a:pt x="5" y="19"/>
                  </a:cubicBezTo>
                  <a:cubicBezTo>
                    <a:pt x="5" y="22"/>
                    <a:pt x="6" y="24"/>
                    <a:pt x="7" y="26"/>
                  </a:cubicBezTo>
                  <a:cubicBezTo>
                    <a:pt x="9" y="29"/>
                    <a:pt x="12" y="30"/>
                    <a:pt x="15" y="30"/>
                  </a:cubicBezTo>
                  <a:cubicBezTo>
                    <a:pt x="18" y="30"/>
                    <a:pt x="21" y="29"/>
                    <a:pt x="23" y="27"/>
                  </a:cubicBezTo>
                  <a:close/>
                  <a:moveTo>
                    <a:pt x="5" y="14"/>
                  </a:moveTo>
                  <a:cubicBezTo>
                    <a:pt x="21" y="14"/>
                    <a:pt x="21" y="14"/>
                    <a:pt x="21" y="14"/>
                  </a:cubicBezTo>
                  <a:cubicBezTo>
                    <a:pt x="21" y="11"/>
                    <a:pt x="20" y="8"/>
                    <a:pt x="19" y="7"/>
                  </a:cubicBezTo>
                  <a:cubicBezTo>
                    <a:pt x="18" y="5"/>
                    <a:pt x="16" y="4"/>
                    <a:pt x="13" y="4"/>
                  </a:cubicBezTo>
                  <a:cubicBezTo>
                    <a:pt x="8" y="4"/>
                    <a:pt x="6" y="7"/>
                    <a:pt x="5" y="14"/>
                  </a:cubicBez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22" name="Oval 114"/>
            <p:cNvSpPr>
              <a:spLocks noChangeArrowheads="1"/>
            </p:cNvSpPr>
            <p:nvPr/>
          </p:nvSpPr>
          <p:spPr bwMode="auto">
            <a:xfrm>
              <a:off x="1438" y="141"/>
              <a:ext cx="10" cy="10"/>
            </a:xfrm>
            <a:prstGeom prst="ellipse">
              <a:avLst/>
            </a:prstGeom>
            <a:solidFill>
              <a:srgbClr val="969696"/>
            </a:solidFill>
            <a:ln w="3175">
              <a:noFill/>
              <a:round/>
              <a:headEnd/>
              <a:tailEnd/>
            </a:ln>
          </p:spPr>
          <p:txBody>
            <a:bodyPr/>
            <a:lstStyle/>
            <a:p>
              <a:pPr eaLnBrk="0" hangingPunct="0">
                <a:defRPr/>
              </a:pPr>
              <a:endParaRPr lang="en-US">
                <a:cs typeface="+mn-cs"/>
              </a:endParaRPr>
            </a:p>
          </p:txBody>
        </p:sp>
        <p:sp>
          <p:nvSpPr>
            <p:cNvPr id="43123" name="Freeform 115"/>
            <p:cNvSpPr>
              <a:spLocks/>
            </p:cNvSpPr>
            <p:nvPr/>
          </p:nvSpPr>
          <p:spPr bwMode="auto">
            <a:xfrm>
              <a:off x="1455" y="127"/>
              <a:ext cx="27" cy="41"/>
            </a:xfrm>
            <a:custGeom>
              <a:avLst/>
              <a:gdLst/>
              <a:ahLst/>
              <a:cxnLst>
                <a:cxn ang="0">
                  <a:pos x="23" y="3"/>
                </a:cxn>
                <a:cxn ang="0">
                  <a:pos x="21" y="7"/>
                </a:cxn>
                <a:cxn ang="0">
                  <a:pos x="13" y="4"/>
                </a:cxn>
                <a:cxn ang="0">
                  <a:pos x="7" y="10"/>
                </a:cxn>
                <a:cxn ang="0">
                  <a:pos x="7" y="13"/>
                </a:cxn>
                <a:cxn ang="0">
                  <a:pos x="11" y="15"/>
                </a:cxn>
                <a:cxn ang="0">
                  <a:pos x="16" y="16"/>
                </a:cxn>
                <a:cxn ang="0">
                  <a:pos x="24" y="25"/>
                </a:cxn>
                <a:cxn ang="0">
                  <a:pos x="12" y="36"/>
                </a:cxn>
                <a:cxn ang="0">
                  <a:pos x="0" y="32"/>
                </a:cxn>
                <a:cxn ang="0">
                  <a:pos x="2" y="28"/>
                </a:cxn>
                <a:cxn ang="0">
                  <a:pos x="12" y="32"/>
                </a:cxn>
                <a:cxn ang="0">
                  <a:pos x="19" y="26"/>
                </a:cxn>
                <a:cxn ang="0">
                  <a:pos x="14" y="20"/>
                </a:cxn>
                <a:cxn ang="0">
                  <a:pos x="10" y="20"/>
                </a:cxn>
                <a:cxn ang="0">
                  <a:pos x="3" y="16"/>
                </a:cxn>
                <a:cxn ang="0">
                  <a:pos x="1" y="11"/>
                </a:cxn>
                <a:cxn ang="0">
                  <a:pos x="13" y="0"/>
                </a:cxn>
                <a:cxn ang="0">
                  <a:pos x="23" y="3"/>
                </a:cxn>
              </a:cxnLst>
              <a:rect l="0" t="0" r="r" b="b"/>
              <a:pathLst>
                <a:path w="24" h="36">
                  <a:moveTo>
                    <a:pt x="23" y="3"/>
                  </a:moveTo>
                  <a:cubicBezTo>
                    <a:pt x="21" y="7"/>
                    <a:pt x="21" y="7"/>
                    <a:pt x="21" y="7"/>
                  </a:cubicBezTo>
                  <a:cubicBezTo>
                    <a:pt x="18" y="5"/>
                    <a:pt x="16" y="4"/>
                    <a:pt x="13" y="4"/>
                  </a:cubicBezTo>
                  <a:cubicBezTo>
                    <a:pt x="9" y="4"/>
                    <a:pt x="7" y="7"/>
                    <a:pt x="7" y="10"/>
                  </a:cubicBezTo>
                  <a:cubicBezTo>
                    <a:pt x="7" y="11"/>
                    <a:pt x="7" y="12"/>
                    <a:pt x="7" y="13"/>
                  </a:cubicBezTo>
                  <a:cubicBezTo>
                    <a:pt x="8" y="14"/>
                    <a:pt x="9" y="14"/>
                    <a:pt x="11" y="15"/>
                  </a:cubicBezTo>
                  <a:cubicBezTo>
                    <a:pt x="16" y="16"/>
                    <a:pt x="16" y="16"/>
                    <a:pt x="16" y="16"/>
                  </a:cubicBezTo>
                  <a:cubicBezTo>
                    <a:pt x="22" y="17"/>
                    <a:pt x="24" y="20"/>
                    <a:pt x="24" y="25"/>
                  </a:cubicBezTo>
                  <a:cubicBezTo>
                    <a:pt x="24" y="31"/>
                    <a:pt x="19" y="36"/>
                    <a:pt x="12" y="36"/>
                  </a:cubicBezTo>
                  <a:cubicBezTo>
                    <a:pt x="8" y="36"/>
                    <a:pt x="3" y="34"/>
                    <a:pt x="0" y="32"/>
                  </a:cubicBezTo>
                  <a:cubicBezTo>
                    <a:pt x="2" y="28"/>
                    <a:pt x="2" y="28"/>
                    <a:pt x="2" y="28"/>
                  </a:cubicBezTo>
                  <a:cubicBezTo>
                    <a:pt x="5" y="30"/>
                    <a:pt x="9" y="32"/>
                    <a:pt x="12" y="32"/>
                  </a:cubicBezTo>
                  <a:cubicBezTo>
                    <a:pt x="16" y="32"/>
                    <a:pt x="19" y="29"/>
                    <a:pt x="19" y="26"/>
                  </a:cubicBezTo>
                  <a:cubicBezTo>
                    <a:pt x="19" y="23"/>
                    <a:pt x="17" y="21"/>
                    <a:pt x="14" y="20"/>
                  </a:cubicBezTo>
                  <a:cubicBezTo>
                    <a:pt x="10" y="20"/>
                    <a:pt x="10" y="20"/>
                    <a:pt x="10" y="20"/>
                  </a:cubicBezTo>
                  <a:cubicBezTo>
                    <a:pt x="7" y="19"/>
                    <a:pt x="5" y="18"/>
                    <a:pt x="3" y="16"/>
                  </a:cubicBezTo>
                  <a:cubicBezTo>
                    <a:pt x="2" y="15"/>
                    <a:pt x="1" y="13"/>
                    <a:pt x="1" y="11"/>
                  </a:cubicBezTo>
                  <a:cubicBezTo>
                    <a:pt x="1" y="5"/>
                    <a:pt x="6" y="0"/>
                    <a:pt x="13" y="0"/>
                  </a:cubicBezTo>
                  <a:cubicBezTo>
                    <a:pt x="16" y="0"/>
                    <a:pt x="20" y="1"/>
                    <a:pt x="23" y="3"/>
                  </a:cubicBez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24" name="Freeform 116"/>
            <p:cNvSpPr>
              <a:spLocks/>
            </p:cNvSpPr>
            <p:nvPr/>
          </p:nvSpPr>
          <p:spPr bwMode="auto">
            <a:xfrm>
              <a:off x="1490" y="128"/>
              <a:ext cx="27" cy="39"/>
            </a:xfrm>
            <a:custGeom>
              <a:avLst/>
              <a:gdLst/>
              <a:ahLst/>
              <a:cxnLst>
                <a:cxn ang="0">
                  <a:pos x="23" y="3"/>
                </a:cxn>
                <a:cxn ang="0">
                  <a:pos x="20" y="7"/>
                </a:cxn>
                <a:cxn ang="0">
                  <a:pos x="14" y="4"/>
                </a:cxn>
                <a:cxn ang="0">
                  <a:pos x="8" y="8"/>
                </a:cxn>
                <a:cxn ang="0">
                  <a:pos x="6" y="19"/>
                </a:cxn>
                <a:cxn ang="0">
                  <a:pos x="14" y="30"/>
                </a:cxn>
                <a:cxn ang="0">
                  <a:pos x="21" y="27"/>
                </a:cxn>
                <a:cxn ang="0">
                  <a:pos x="24" y="30"/>
                </a:cxn>
                <a:cxn ang="0">
                  <a:pos x="14" y="34"/>
                </a:cxn>
                <a:cxn ang="0">
                  <a:pos x="3" y="29"/>
                </a:cxn>
                <a:cxn ang="0">
                  <a:pos x="0" y="18"/>
                </a:cxn>
                <a:cxn ang="0">
                  <a:pos x="5" y="4"/>
                </a:cxn>
                <a:cxn ang="0">
                  <a:pos x="14" y="0"/>
                </a:cxn>
                <a:cxn ang="0">
                  <a:pos x="23" y="3"/>
                </a:cxn>
              </a:cxnLst>
              <a:rect l="0" t="0" r="r" b="b"/>
              <a:pathLst>
                <a:path w="24" h="34">
                  <a:moveTo>
                    <a:pt x="23" y="3"/>
                  </a:moveTo>
                  <a:cubicBezTo>
                    <a:pt x="20" y="7"/>
                    <a:pt x="20" y="7"/>
                    <a:pt x="20" y="7"/>
                  </a:cubicBezTo>
                  <a:cubicBezTo>
                    <a:pt x="18" y="5"/>
                    <a:pt x="16" y="4"/>
                    <a:pt x="14" y="4"/>
                  </a:cubicBezTo>
                  <a:cubicBezTo>
                    <a:pt x="11" y="4"/>
                    <a:pt x="9" y="6"/>
                    <a:pt x="8" y="8"/>
                  </a:cubicBezTo>
                  <a:cubicBezTo>
                    <a:pt x="7" y="10"/>
                    <a:pt x="6" y="14"/>
                    <a:pt x="6" y="19"/>
                  </a:cubicBezTo>
                  <a:cubicBezTo>
                    <a:pt x="6" y="26"/>
                    <a:pt x="9" y="30"/>
                    <a:pt x="14" y="30"/>
                  </a:cubicBezTo>
                  <a:cubicBezTo>
                    <a:pt x="17" y="30"/>
                    <a:pt x="19" y="29"/>
                    <a:pt x="21" y="27"/>
                  </a:cubicBezTo>
                  <a:cubicBezTo>
                    <a:pt x="24" y="30"/>
                    <a:pt x="24" y="30"/>
                    <a:pt x="24" y="30"/>
                  </a:cubicBezTo>
                  <a:cubicBezTo>
                    <a:pt x="21" y="33"/>
                    <a:pt x="18" y="34"/>
                    <a:pt x="14" y="34"/>
                  </a:cubicBezTo>
                  <a:cubicBezTo>
                    <a:pt x="9" y="34"/>
                    <a:pt x="6" y="33"/>
                    <a:pt x="3" y="29"/>
                  </a:cubicBezTo>
                  <a:cubicBezTo>
                    <a:pt x="1" y="26"/>
                    <a:pt x="0" y="23"/>
                    <a:pt x="0" y="18"/>
                  </a:cubicBezTo>
                  <a:cubicBezTo>
                    <a:pt x="0" y="11"/>
                    <a:pt x="2" y="6"/>
                    <a:pt x="5" y="4"/>
                  </a:cubicBezTo>
                  <a:cubicBezTo>
                    <a:pt x="8" y="1"/>
                    <a:pt x="11" y="0"/>
                    <a:pt x="14" y="0"/>
                  </a:cubicBezTo>
                  <a:cubicBezTo>
                    <a:pt x="18" y="0"/>
                    <a:pt x="21" y="1"/>
                    <a:pt x="23" y="3"/>
                  </a:cubicBez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25" name="Freeform 117"/>
            <p:cNvSpPr>
              <a:spLocks noEditPoints="1"/>
            </p:cNvSpPr>
            <p:nvPr/>
          </p:nvSpPr>
          <p:spPr bwMode="auto">
            <a:xfrm>
              <a:off x="1522" y="113"/>
              <a:ext cx="10" cy="54"/>
            </a:xfrm>
            <a:custGeom>
              <a:avLst/>
              <a:gdLst/>
              <a:ahLst/>
              <a:cxnLst>
                <a:cxn ang="0">
                  <a:pos x="4" y="0"/>
                </a:cxn>
                <a:cxn ang="0">
                  <a:pos x="8" y="5"/>
                </a:cxn>
                <a:cxn ang="0">
                  <a:pos x="4" y="9"/>
                </a:cxn>
                <a:cxn ang="0">
                  <a:pos x="0" y="5"/>
                </a:cxn>
                <a:cxn ang="0">
                  <a:pos x="4" y="0"/>
                </a:cxn>
                <a:cxn ang="0">
                  <a:pos x="1" y="15"/>
                </a:cxn>
                <a:cxn ang="0">
                  <a:pos x="7" y="14"/>
                </a:cxn>
                <a:cxn ang="0">
                  <a:pos x="7" y="48"/>
                </a:cxn>
                <a:cxn ang="0">
                  <a:pos x="1" y="48"/>
                </a:cxn>
                <a:cxn ang="0">
                  <a:pos x="1" y="15"/>
                </a:cxn>
              </a:cxnLst>
              <a:rect l="0" t="0" r="r" b="b"/>
              <a:pathLst>
                <a:path w="8" h="48">
                  <a:moveTo>
                    <a:pt x="4" y="0"/>
                  </a:moveTo>
                  <a:cubicBezTo>
                    <a:pt x="6" y="0"/>
                    <a:pt x="8" y="2"/>
                    <a:pt x="8" y="5"/>
                  </a:cubicBezTo>
                  <a:cubicBezTo>
                    <a:pt x="8" y="7"/>
                    <a:pt x="6" y="9"/>
                    <a:pt x="4" y="9"/>
                  </a:cubicBezTo>
                  <a:cubicBezTo>
                    <a:pt x="2" y="9"/>
                    <a:pt x="0" y="7"/>
                    <a:pt x="0" y="5"/>
                  </a:cubicBezTo>
                  <a:cubicBezTo>
                    <a:pt x="0" y="2"/>
                    <a:pt x="2" y="0"/>
                    <a:pt x="4" y="0"/>
                  </a:cubicBezTo>
                  <a:close/>
                  <a:moveTo>
                    <a:pt x="1" y="15"/>
                  </a:moveTo>
                  <a:cubicBezTo>
                    <a:pt x="7" y="14"/>
                    <a:pt x="7" y="14"/>
                    <a:pt x="7" y="14"/>
                  </a:cubicBezTo>
                  <a:cubicBezTo>
                    <a:pt x="7" y="48"/>
                    <a:pt x="7" y="48"/>
                    <a:pt x="7" y="48"/>
                  </a:cubicBezTo>
                  <a:cubicBezTo>
                    <a:pt x="1" y="48"/>
                    <a:pt x="1" y="48"/>
                    <a:pt x="1" y="48"/>
                  </a:cubicBezTo>
                  <a:lnTo>
                    <a:pt x="1" y="15"/>
                  </a:ln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26" name="Freeform 118"/>
            <p:cNvSpPr>
              <a:spLocks noEditPoints="1"/>
            </p:cNvSpPr>
            <p:nvPr/>
          </p:nvSpPr>
          <p:spPr bwMode="auto">
            <a:xfrm>
              <a:off x="1541" y="128"/>
              <a:ext cx="29" cy="39"/>
            </a:xfrm>
            <a:custGeom>
              <a:avLst/>
              <a:gdLst/>
              <a:ahLst/>
              <a:cxnLst>
                <a:cxn ang="0">
                  <a:pos x="23" y="27"/>
                </a:cxn>
                <a:cxn ang="0">
                  <a:pos x="25" y="30"/>
                </a:cxn>
                <a:cxn ang="0">
                  <a:pos x="14" y="34"/>
                </a:cxn>
                <a:cxn ang="0">
                  <a:pos x="0" y="17"/>
                </a:cxn>
                <a:cxn ang="0">
                  <a:pos x="4" y="4"/>
                </a:cxn>
                <a:cxn ang="0">
                  <a:pos x="13" y="0"/>
                </a:cxn>
                <a:cxn ang="0">
                  <a:pos x="22" y="3"/>
                </a:cxn>
                <a:cxn ang="0">
                  <a:pos x="26" y="17"/>
                </a:cxn>
                <a:cxn ang="0">
                  <a:pos x="26" y="18"/>
                </a:cxn>
                <a:cxn ang="0">
                  <a:pos x="6" y="18"/>
                </a:cxn>
                <a:cxn ang="0">
                  <a:pos x="6" y="19"/>
                </a:cxn>
                <a:cxn ang="0">
                  <a:pos x="7" y="26"/>
                </a:cxn>
                <a:cxn ang="0">
                  <a:pos x="15" y="30"/>
                </a:cxn>
                <a:cxn ang="0">
                  <a:pos x="23" y="27"/>
                </a:cxn>
                <a:cxn ang="0">
                  <a:pos x="6" y="14"/>
                </a:cxn>
                <a:cxn ang="0">
                  <a:pos x="21" y="14"/>
                </a:cxn>
                <a:cxn ang="0">
                  <a:pos x="19" y="7"/>
                </a:cxn>
                <a:cxn ang="0">
                  <a:pos x="13" y="4"/>
                </a:cxn>
                <a:cxn ang="0">
                  <a:pos x="6" y="14"/>
                </a:cxn>
              </a:cxnLst>
              <a:rect l="0" t="0" r="r" b="b"/>
              <a:pathLst>
                <a:path w="26" h="34">
                  <a:moveTo>
                    <a:pt x="23" y="27"/>
                  </a:moveTo>
                  <a:cubicBezTo>
                    <a:pt x="25" y="30"/>
                    <a:pt x="25" y="30"/>
                    <a:pt x="25" y="30"/>
                  </a:cubicBezTo>
                  <a:cubicBezTo>
                    <a:pt x="22" y="33"/>
                    <a:pt x="18" y="34"/>
                    <a:pt x="14" y="34"/>
                  </a:cubicBezTo>
                  <a:cubicBezTo>
                    <a:pt x="5" y="34"/>
                    <a:pt x="0" y="28"/>
                    <a:pt x="0" y="17"/>
                  </a:cubicBezTo>
                  <a:cubicBezTo>
                    <a:pt x="0" y="11"/>
                    <a:pt x="1" y="8"/>
                    <a:pt x="4" y="4"/>
                  </a:cubicBezTo>
                  <a:cubicBezTo>
                    <a:pt x="6" y="1"/>
                    <a:pt x="9" y="0"/>
                    <a:pt x="13" y="0"/>
                  </a:cubicBezTo>
                  <a:cubicBezTo>
                    <a:pt x="17" y="0"/>
                    <a:pt x="20" y="1"/>
                    <a:pt x="22" y="3"/>
                  </a:cubicBezTo>
                  <a:cubicBezTo>
                    <a:pt x="25" y="6"/>
                    <a:pt x="26" y="9"/>
                    <a:pt x="26" y="17"/>
                  </a:cubicBezTo>
                  <a:cubicBezTo>
                    <a:pt x="26" y="18"/>
                    <a:pt x="26" y="18"/>
                    <a:pt x="26" y="18"/>
                  </a:cubicBezTo>
                  <a:cubicBezTo>
                    <a:pt x="6" y="18"/>
                    <a:pt x="6" y="18"/>
                    <a:pt x="6" y="18"/>
                  </a:cubicBezTo>
                  <a:cubicBezTo>
                    <a:pt x="6" y="19"/>
                    <a:pt x="6" y="19"/>
                    <a:pt x="6" y="19"/>
                  </a:cubicBezTo>
                  <a:cubicBezTo>
                    <a:pt x="6" y="22"/>
                    <a:pt x="6" y="24"/>
                    <a:pt x="7" y="26"/>
                  </a:cubicBezTo>
                  <a:cubicBezTo>
                    <a:pt x="9" y="29"/>
                    <a:pt x="12" y="30"/>
                    <a:pt x="15" y="30"/>
                  </a:cubicBezTo>
                  <a:cubicBezTo>
                    <a:pt x="18" y="30"/>
                    <a:pt x="21" y="29"/>
                    <a:pt x="23" y="27"/>
                  </a:cubicBezTo>
                  <a:close/>
                  <a:moveTo>
                    <a:pt x="6" y="14"/>
                  </a:moveTo>
                  <a:cubicBezTo>
                    <a:pt x="21" y="14"/>
                    <a:pt x="21" y="14"/>
                    <a:pt x="21" y="14"/>
                  </a:cubicBezTo>
                  <a:cubicBezTo>
                    <a:pt x="21" y="11"/>
                    <a:pt x="20" y="8"/>
                    <a:pt x="19" y="7"/>
                  </a:cubicBezTo>
                  <a:cubicBezTo>
                    <a:pt x="18" y="5"/>
                    <a:pt x="16" y="4"/>
                    <a:pt x="13" y="4"/>
                  </a:cubicBezTo>
                  <a:cubicBezTo>
                    <a:pt x="8" y="4"/>
                    <a:pt x="6" y="7"/>
                    <a:pt x="6" y="14"/>
                  </a:cubicBez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27" name="Freeform 119"/>
            <p:cNvSpPr>
              <a:spLocks/>
            </p:cNvSpPr>
            <p:nvPr/>
          </p:nvSpPr>
          <p:spPr bwMode="auto">
            <a:xfrm>
              <a:off x="1579" y="128"/>
              <a:ext cx="29" cy="39"/>
            </a:xfrm>
            <a:custGeom>
              <a:avLst/>
              <a:gdLst/>
              <a:ahLst/>
              <a:cxnLst>
                <a:cxn ang="0">
                  <a:pos x="0" y="1"/>
                </a:cxn>
                <a:cxn ang="0">
                  <a:pos x="5" y="0"/>
                </a:cxn>
                <a:cxn ang="0">
                  <a:pos x="6" y="5"/>
                </a:cxn>
                <a:cxn ang="0">
                  <a:pos x="16" y="0"/>
                </a:cxn>
                <a:cxn ang="0">
                  <a:pos x="25" y="5"/>
                </a:cxn>
                <a:cxn ang="0">
                  <a:pos x="25" y="9"/>
                </a:cxn>
                <a:cxn ang="0">
                  <a:pos x="25" y="34"/>
                </a:cxn>
                <a:cxn ang="0">
                  <a:pos x="20" y="34"/>
                </a:cxn>
                <a:cxn ang="0">
                  <a:pos x="20" y="11"/>
                </a:cxn>
                <a:cxn ang="0">
                  <a:pos x="19" y="6"/>
                </a:cxn>
                <a:cxn ang="0">
                  <a:pos x="15" y="4"/>
                </a:cxn>
                <a:cxn ang="0">
                  <a:pos x="6" y="9"/>
                </a:cxn>
                <a:cxn ang="0">
                  <a:pos x="6" y="34"/>
                </a:cxn>
                <a:cxn ang="0">
                  <a:pos x="1" y="34"/>
                </a:cxn>
                <a:cxn ang="0">
                  <a:pos x="1" y="9"/>
                </a:cxn>
                <a:cxn ang="0">
                  <a:pos x="0" y="1"/>
                </a:cxn>
              </a:cxnLst>
              <a:rect l="0" t="0" r="r" b="b"/>
              <a:pathLst>
                <a:path w="25" h="34">
                  <a:moveTo>
                    <a:pt x="0" y="1"/>
                  </a:moveTo>
                  <a:cubicBezTo>
                    <a:pt x="5" y="0"/>
                    <a:pt x="5" y="0"/>
                    <a:pt x="5" y="0"/>
                  </a:cubicBezTo>
                  <a:cubicBezTo>
                    <a:pt x="6" y="2"/>
                    <a:pt x="6" y="3"/>
                    <a:pt x="6" y="5"/>
                  </a:cubicBezTo>
                  <a:cubicBezTo>
                    <a:pt x="10" y="2"/>
                    <a:pt x="13" y="0"/>
                    <a:pt x="16" y="0"/>
                  </a:cubicBezTo>
                  <a:cubicBezTo>
                    <a:pt x="20" y="0"/>
                    <a:pt x="23" y="2"/>
                    <a:pt x="25" y="5"/>
                  </a:cubicBezTo>
                  <a:cubicBezTo>
                    <a:pt x="25" y="6"/>
                    <a:pt x="25" y="7"/>
                    <a:pt x="25" y="9"/>
                  </a:cubicBezTo>
                  <a:cubicBezTo>
                    <a:pt x="25" y="34"/>
                    <a:pt x="25" y="34"/>
                    <a:pt x="25" y="34"/>
                  </a:cubicBezTo>
                  <a:cubicBezTo>
                    <a:pt x="20" y="34"/>
                    <a:pt x="20" y="34"/>
                    <a:pt x="20" y="34"/>
                  </a:cubicBezTo>
                  <a:cubicBezTo>
                    <a:pt x="20" y="11"/>
                    <a:pt x="20" y="11"/>
                    <a:pt x="20" y="11"/>
                  </a:cubicBezTo>
                  <a:cubicBezTo>
                    <a:pt x="20" y="8"/>
                    <a:pt x="20" y="7"/>
                    <a:pt x="19" y="6"/>
                  </a:cubicBezTo>
                  <a:cubicBezTo>
                    <a:pt x="18" y="5"/>
                    <a:pt x="17" y="4"/>
                    <a:pt x="15" y="4"/>
                  </a:cubicBezTo>
                  <a:cubicBezTo>
                    <a:pt x="13" y="4"/>
                    <a:pt x="9" y="7"/>
                    <a:pt x="6" y="9"/>
                  </a:cubicBezTo>
                  <a:cubicBezTo>
                    <a:pt x="6" y="34"/>
                    <a:pt x="6" y="34"/>
                    <a:pt x="6" y="34"/>
                  </a:cubicBezTo>
                  <a:cubicBezTo>
                    <a:pt x="1" y="34"/>
                    <a:pt x="1" y="34"/>
                    <a:pt x="1" y="34"/>
                  </a:cubicBezTo>
                  <a:cubicBezTo>
                    <a:pt x="1" y="9"/>
                    <a:pt x="1" y="9"/>
                    <a:pt x="1" y="9"/>
                  </a:cubicBezTo>
                  <a:cubicBezTo>
                    <a:pt x="1" y="5"/>
                    <a:pt x="1" y="4"/>
                    <a:pt x="0" y="1"/>
                  </a:cubicBez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28" name="Freeform 120"/>
            <p:cNvSpPr>
              <a:spLocks/>
            </p:cNvSpPr>
            <p:nvPr/>
          </p:nvSpPr>
          <p:spPr bwMode="auto">
            <a:xfrm>
              <a:off x="1619" y="128"/>
              <a:ext cx="26" cy="39"/>
            </a:xfrm>
            <a:custGeom>
              <a:avLst/>
              <a:gdLst/>
              <a:ahLst/>
              <a:cxnLst>
                <a:cxn ang="0">
                  <a:pos x="22" y="3"/>
                </a:cxn>
                <a:cxn ang="0">
                  <a:pos x="20" y="7"/>
                </a:cxn>
                <a:cxn ang="0">
                  <a:pos x="13" y="4"/>
                </a:cxn>
                <a:cxn ang="0">
                  <a:pos x="7" y="8"/>
                </a:cxn>
                <a:cxn ang="0">
                  <a:pos x="5" y="19"/>
                </a:cxn>
                <a:cxn ang="0">
                  <a:pos x="13" y="30"/>
                </a:cxn>
                <a:cxn ang="0">
                  <a:pos x="20" y="27"/>
                </a:cxn>
                <a:cxn ang="0">
                  <a:pos x="23" y="30"/>
                </a:cxn>
                <a:cxn ang="0">
                  <a:pos x="13" y="34"/>
                </a:cxn>
                <a:cxn ang="0">
                  <a:pos x="3" y="29"/>
                </a:cxn>
                <a:cxn ang="0">
                  <a:pos x="0" y="18"/>
                </a:cxn>
                <a:cxn ang="0">
                  <a:pos x="5" y="4"/>
                </a:cxn>
                <a:cxn ang="0">
                  <a:pos x="13" y="0"/>
                </a:cxn>
                <a:cxn ang="0">
                  <a:pos x="22" y="3"/>
                </a:cxn>
              </a:cxnLst>
              <a:rect l="0" t="0" r="r" b="b"/>
              <a:pathLst>
                <a:path w="23" h="34">
                  <a:moveTo>
                    <a:pt x="22" y="3"/>
                  </a:moveTo>
                  <a:cubicBezTo>
                    <a:pt x="20" y="7"/>
                    <a:pt x="20" y="7"/>
                    <a:pt x="20" y="7"/>
                  </a:cubicBezTo>
                  <a:cubicBezTo>
                    <a:pt x="17" y="5"/>
                    <a:pt x="16" y="4"/>
                    <a:pt x="13" y="4"/>
                  </a:cubicBezTo>
                  <a:cubicBezTo>
                    <a:pt x="11" y="4"/>
                    <a:pt x="8" y="6"/>
                    <a:pt x="7" y="8"/>
                  </a:cubicBezTo>
                  <a:cubicBezTo>
                    <a:pt x="6" y="10"/>
                    <a:pt x="5" y="14"/>
                    <a:pt x="5" y="19"/>
                  </a:cubicBezTo>
                  <a:cubicBezTo>
                    <a:pt x="5" y="26"/>
                    <a:pt x="8" y="30"/>
                    <a:pt x="13" y="30"/>
                  </a:cubicBezTo>
                  <a:cubicBezTo>
                    <a:pt x="16" y="30"/>
                    <a:pt x="19" y="29"/>
                    <a:pt x="20" y="27"/>
                  </a:cubicBezTo>
                  <a:cubicBezTo>
                    <a:pt x="23" y="30"/>
                    <a:pt x="23" y="30"/>
                    <a:pt x="23" y="30"/>
                  </a:cubicBezTo>
                  <a:cubicBezTo>
                    <a:pt x="20" y="33"/>
                    <a:pt x="17" y="34"/>
                    <a:pt x="13" y="34"/>
                  </a:cubicBezTo>
                  <a:cubicBezTo>
                    <a:pt x="9" y="34"/>
                    <a:pt x="5" y="33"/>
                    <a:pt x="3" y="29"/>
                  </a:cubicBezTo>
                  <a:cubicBezTo>
                    <a:pt x="1" y="26"/>
                    <a:pt x="0" y="23"/>
                    <a:pt x="0" y="18"/>
                  </a:cubicBezTo>
                  <a:cubicBezTo>
                    <a:pt x="0" y="11"/>
                    <a:pt x="2" y="6"/>
                    <a:pt x="5" y="4"/>
                  </a:cubicBezTo>
                  <a:cubicBezTo>
                    <a:pt x="7" y="1"/>
                    <a:pt x="10" y="0"/>
                    <a:pt x="13" y="0"/>
                  </a:cubicBezTo>
                  <a:cubicBezTo>
                    <a:pt x="18" y="0"/>
                    <a:pt x="20" y="1"/>
                    <a:pt x="22" y="3"/>
                  </a:cubicBezTo>
                  <a:close/>
                </a:path>
              </a:pathLst>
            </a:custGeom>
            <a:solidFill>
              <a:srgbClr val="969696"/>
            </a:solidFill>
            <a:ln w="3175">
              <a:noFill/>
              <a:round/>
              <a:headEnd/>
              <a:tailEnd/>
            </a:ln>
          </p:spPr>
          <p:txBody>
            <a:bodyPr/>
            <a:lstStyle/>
            <a:p>
              <a:pPr eaLnBrk="0" hangingPunct="0">
                <a:defRPr/>
              </a:pPr>
              <a:endParaRPr lang="en-US">
                <a:cs typeface="+mn-cs"/>
              </a:endParaRPr>
            </a:p>
          </p:txBody>
        </p:sp>
        <p:sp>
          <p:nvSpPr>
            <p:cNvPr id="43129" name="Freeform 121"/>
            <p:cNvSpPr>
              <a:spLocks noEditPoints="1"/>
            </p:cNvSpPr>
            <p:nvPr/>
          </p:nvSpPr>
          <p:spPr bwMode="auto">
            <a:xfrm>
              <a:off x="1649" y="128"/>
              <a:ext cx="31" cy="39"/>
            </a:xfrm>
            <a:custGeom>
              <a:avLst/>
              <a:gdLst/>
              <a:ahLst/>
              <a:cxnLst>
                <a:cxn ang="0">
                  <a:pos x="24" y="27"/>
                </a:cxn>
                <a:cxn ang="0">
                  <a:pos x="26" y="30"/>
                </a:cxn>
                <a:cxn ang="0">
                  <a:pos x="15" y="34"/>
                </a:cxn>
                <a:cxn ang="0">
                  <a:pos x="0" y="17"/>
                </a:cxn>
                <a:cxn ang="0">
                  <a:pos x="4" y="4"/>
                </a:cxn>
                <a:cxn ang="0">
                  <a:pos x="14" y="0"/>
                </a:cxn>
                <a:cxn ang="0">
                  <a:pos x="23" y="3"/>
                </a:cxn>
                <a:cxn ang="0">
                  <a:pos x="27" y="17"/>
                </a:cxn>
                <a:cxn ang="0">
                  <a:pos x="27" y="18"/>
                </a:cxn>
                <a:cxn ang="0">
                  <a:pos x="6" y="18"/>
                </a:cxn>
                <a:cxn ang="0">
                  <a:pos x="6" y="19"/>
                </a:cxn>
                <a:cxn ang="0">
                  <a:pos x="8" y="26"/>
                </a:cxn>
                <a:cxn ang="0">
                  <a:pos x="16" y="30"/>
                </a:cxn>
                <a:cxn ang="0">
                  <a:pos x="24" y="27"/>
                </a:cxn>
                <a:cxn ang="0">
                  <a:pos x="6" y="14"/>
                </a:cxn>
                <a:cxn ang="0">
                  <a:pos x="21" y="14"/>
                </a:cxn>
                <a:cxn ang="0">
                  <a:pos x="20" y="7"/>
                </a:cxn>
                <a:cxn ang="0">
                  <a:pos x="14" y="4"/>
                </a:cxn>
                <a:cxn ang="0">
                  <a:pos x="6" y="14"/>
                </a:cxn>
              </a:cxnLst>
              <a:rect l="0" t="0" r="r" b="b"/>
              <a:pathLst>
                <a:path w="27" h="34">
                  <a:moveTo>
                    <a:pt x="24" y="27"/>
                  </a:moveTo>
                  <a:cubicBezTo>
                    <a:pt x="26" y="30"/>
                    <a:pt x="26" y="30"/>
                    <a:pt x="26" y="30"/>
                  </a:cubicBezTo>
                  <a:cubicBezTo>
                    <a:pt x="23" y="33"/>
                    <a:pt x="19" y="34"/>
                    <a:pt x="15" y="34"/>
                  </a:cubicBezTo>
                  <a:cubicBezTo>
                    <a:pt x="6" y="34"/>
                    <a:pt x="0" y="28"/>
                    <a:pt x="0" y="17"/>
                  </a:cubicBezTo>
                  <a:cubicBezTo>
                    <a:pt x="0" y="11"/>
                    <a:pt x="2" y="8"/>
                    <a:pt x="4" y="4"/>
                  </a:cubicBezTo>
                  <a:cubicBezTo>
                    <a:pt x="7" y="1"/>
                    <a:pt x="10" y="0"/>
                    <a:pt x="14" y="0"/>
                  </a:cubicBezTo>
                  <a:cubicBezTo>
                    <a:pt x="18" y="0"/>
                    <a:pt x="21" y="1"/>
                    <a:pt x="23" y="3"/>
                  </a:cubicBezTo>
                  <a:cubicBezTo>
                    <a:pt x="26" y="6"/>
                    <a:pt x="27" y="9"/>
                    <a:pt x="27" y="17"/>
                  </a:cubicBezTo>
                  <a:cubicBezTo>
                    <a:pt x="27" y="18"/>
                    <a:pt x="27" y="18"/>
                    <a:pt x="27" y="18"/>
                  </a:cubicBezTo>
                  <a:cubicBezTo>
                    <a:pt x="6" y="18"/>
                    <a:pt x="6" y="18"/>
                    <a:pt x="6" y="18"/>
                  </a:cubicBezTo>
                  <a:cubicBezTo>
                    <a:pt x="6" y="19"/>
                    <a:pt x="6" y="19"/>
                    <a:pt x="6" y="19"/>
                  </a:cubicBezTo>
                  <a:cubicBezTo>
                    <a:pt x="6" y="22"/>
                    <a:pt x="7" y="24"/>
                    <a:pt x="8" y="26"/>
                  </a:cubicBezTo>
                  <a:cubicBezTo>
                    <a:pt x="10" y="29"/>
                    <a:pt x="13" y="30"/>
                    <a:pt x="16" y="30"/>
                  </a:cubicBezTo>
                  <a:cubicBezTo>
                    <a:pt x="19" y="30"/>
                    <a:pt x="22" y="29"/>
                    <a:pt x="24" y="27"/>
                  </a:cubicBezTo>
                  <a:close/>
                  <a:moveTo>
                    <a:pt x="6" y="14"/>
                  </a:moveTo>
                  <a:cubicBezTo>
                    <a:pt x="21" y="14"/>
                    <a:pt x="21" y="14"/>
                    <a:pt x="21" y="14"/>
                  </a:cubicBezTo>
                  <a:cubicBezTo>
                    <a:pt x="21" y="11"/>
                    <a:pt x="21" y="8"/>
                    <a:pt x="20" y="7"/>
                  </a:cubicBezTo>
                  <a:cubicBezTo>
                    <a:pt x="19" y="5"/>
                    <a:pt x="17" y="4"/>
                    <a:pt x="14" y="4"/>
                  </a:cubicBezTo>
                  <a:cubicBezTo>
                    <a:pt x="9" y="4"/>
                    <a:pt x="7" y="7"/>
                    <a:pt x="6" y="14"/>
                  </a:cubicBezTo>
                  <a:close/>
                </a:path>
              </a:pathLst>
            </a:custGeom>
            <a:solidFill>
              <a:srgbClr val="969696"/>
            </a:solidFill>
            <a:ln w="3175">
              <a:noFill/>
              <a:round/>
              <a:headEnd/>
              <a:tailEnd/>
            </a:ln>
          </p:spPr>
          <p:txBody>
            <a:bodyPr/>
            <a:lstStyle/>
            <a:p>
              <a:pPr eaLnBrk="0" hangingPunct="0">
                <a:defRPr/>
              </a:pPr>
              <a:endParaRPr lang="en-US">
                <a:cs typeface="+mn-cs"/>
              </a:endParaRPr>
            </a:p>
          </p:txBody>
        </p:sp>
      </p:grpSp>
      <p:sp>
        <p:nvSpPr>
          <p:cNvPr id="43142" name="Rectangle 134"/>
          <p:cNvSpPr>
            <a:spLocks noGrp="1" noChangeArrowheads="1"/>
          </p:cNvSpPr>
          <p:nvPr>
            <p:ph type="dt" sz="half" idx="2"/>
          </p:nvPr>
        </p:nvSpPr>
        <p:spPr bwMode="auto">
          <a:xfrm>
            <a:off x="457200" y="6534150"/>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cs typeface="+mn-cs"/>
              </a:defRPr>
            </a:lvl1pPr>
          </a:lstStyle>
          <a:p>
            <a:pPr>
              <a:defRPr/>
            </a:pPr>
            <a:fld id="{260D9B73-B7CC-4408-835B-D0723337B339}" type="datetime4">
              <a:rPr lang="en-GB"/>
              <a:pPr>
                <a:defRPr/>
              </a:pPr>
              <a:t>13 March 2009</a:t>
            </a:fld>
            <a:endParaRPr lang="en-GB"/>
          </a:p>
        </p:txBody>
      </p:sp>
      <p:sp>
        <p:nvSpPr>
          <p:cNvPr id="43143" name="Rectangle 135"/>
          <p:cNvSpPr>
            <a:spLocks noGrp="1" noChangeArrowheads="1"/>
          </p:cNvSpPr>
          <p:nvPr>
            <p:ph type="ftr" sz="quarter" idx="3"/>
          </p:nvPr>
        </p:nvSpPr>
        <p:spPr bwMode="auto">
          <a:xfrm>
            <a:off x="3124200" y="65532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cs typeface="+mn-cs"/>
              </a:defRPr>
            </a:lvl1pPr>
          </a:lstStyle>
          <a:p>
            <a:pPr>
              <a:defRPr/>
            </a:pPr>
            <a:endParaRPr lang="en-GB"/>
          </a:p>
        </p:txBody>
      </p:sp>
      <p:sp>
        <p:nvSpPr>
          <p:cNvPr id="43144" name="Rectangle 136"/>
          <p:cNvSpPr>
            <a:spLocks noGrp="1" noChangeArrowheads="1"/>
          </p:cNvSpPr>
          <p:nvPr>
            <p:ph type="sldNum" sz="quarter" idx="4"/>
          </p:nvPr>
        </p:nvSpPr>
        <p:spPr bwMode="auto">
          <a:xfrm>
            <a:off x="65532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cs typeface="+mn-cs"/>
              </a:defRPr>
            </a:lvl1pPr>
          </a:lstStyle>
          <a:p>
            <a:pPr>
              <a:defRPr/>
            </a:pPr>
            <a:fld id="{07F19526-FE67-4537-A593-EB9FB1A9DED6}" type="slidenum">
              <a:rPr lang="en-GB"/>
              <a:pPr>
                <a:defRPr/>
              </a:pPr>
              <a:t>‹#›</a:t>
            </a:fld>
            <a:endParaRPr lang="en-GB"/>
          </a:p>
        </p:txBody>
      </p:sp>
      <p:graphicFrame>
        <p:nvGraphicFramePr>
          <p:cNvPr id="67" name="Object 2"/>
          <p:cNvGraphicFramePr>
            <a:graphicFrameLocks noChangeAspect="1"/>
          </p:cNvGraphicFramePr>
          <p:nvPr userDrawn="1"/>
        </p:nvGraphicFramePr>
        <p:xfrm>
          <a:off x="3841758" y="23813"/>
          <a:ext cx="525463" cy="428625"/>
        </p:xfrm>
        <a:graphic>
          <a:graphicData uri="http://schemas.openxmlformats.org/presentationml/2006/ole">
            <p:oleObj spid="_x0000_s87041" name="CorelDRAW" r:id="rId16" imgW="5328720" imgH="4350240" progId="CorelDRAW.Graphic.12">
              <p:embed/>
            </p:oleObj>
          </a:graphicData>
        </a:graphic>
      </p:graphicFrame>
      <p:pic>
        <p:nvPicPr>
          <p:cNvPr id="68" name="Picture 7" descr="H:\Home\davidg\BIG\Logo\Logo\BiGGrid-Logo-slogan-white.wmf"/>
          <p:cNvPicPr>
            <a:picLocks noChangeAspect="1" noChangeArrowheads="1"/>
          </p:cNvPicPr>
          <p:nvPr userDrawn="1"/>
        </p:nvPicPr>
        <p:blipFill>
          <a:blip r:embed="rId17"/>
          <a:srcRect/>
          <a:stretch>
            <a:fillRect/>
          </a:stretch>
        </p:blipFill>
        <p:spPr bwMode="auto">
          <a:xfrm>
            <a:off x="4438658" y="71438"/>
            <a:ext cx="1276350" cy="360362"/>
          </a:xfrm>
          <a:prstGeom prst="rect">
            <a:avLst/>
          </a:prstGeom>
          <a:noFill/>
          <a:ln w="9525">
            <a:noFill/>
            <a:miter lim="800000"/>
            <a:headEnd/>
            <a:tailEnd/>
          </a:ln>
        </p:spPr>
      </p:pic>
      <p:pic>
        <p:nvPicPr>
          <p:cNvPr id="70" name="Picture 12" descr="H:\Home\davidg\Template\Logos\NIKHEF-invert.wmf"/>
          <p:cNvPicPr>
            <a:picLocks noChangeAspect="1" noChangeArrowheads="1"/>
          </p:cNvPicPr>
          <p:nvPr userDrawn="1"/>
        </p:nvPicPr>
        <p:blipFill>
          <a:blip r:embed="rId18">
            <a:lum bright="-10000"/>
          </a:blip>
          <a:srcRect/>
          <a:stretch>
            <a:fillRect/>
          </a:stretch>
        </p:blipFill>
        <p:spPr bwMode="auto">
          <a:xfrm>
            <a:off x="7361238" y="44450"/>
            <a:ext cx="871537" cy="384175"/>
          </a:xfrm>
          <a:prstGeom prst="rect">
            <a:avLst/>
          </a:prstGeom>
          <a:noFill/>
          <a:ln w="9525">
            <a:noFill/>
            <a:miter lim="800000"/>
            <a:headEnd/>
            <a:tailEnd/>
          </a:ln>
        </p:spPr>
      </p:pic>
      <p:pic>
        <p:nvPicPr>
          <p:cNvPr id="87042" name="Picture 2" descr="H:\Home\davidg\Template\Logos\pdp-invert41.png"/>
          <p:cNvPicPr>
            <a:picLocks noChangeAspect="1" noChangeArrowheads="1"/>
          </p:cNvPicPr>
          <p:nvPr userDrawn="1"/>
        </p:nvPicPr>
        <p:blipFill>
          <a:blip r:embed="rId19" cstate="print"/>
          <a:stretch>
            <a:fillRect/>
          </a:stretch>
        </p:blipFill>
        <p:spPr bwMode="auto">
          <a:xfrm>
            <a:off x="8353543" y="90274"/>
            <a:ext cx="499895" cy="290700"/>
          </a:xfrm>
          <a:prstGeom prst="rect">
            <a:avLst/>
          </a:prstGeom>
          <a:noFill/>
        </p:spPr>
      </p:pic>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txStyles>
    <p:titleStyle>
      <a:lvl1pPr algn="l" rtl="0" eaLnBrk="0" fontAlgn="base" hangingPunct="0">
        <a:spcBef>
          <a:spcPct val="0"/>
        </a:spcBef>
        <a:spcAft>
          <a:spcPct val="0"/>
        </a:spcAft>
        <a:defRPr sz="3000" b="1">
          <a:solidFill>
            <a:schemeClr val="tx1"/>
          </a:solidFill>
          <a:latin typeface="+mj-lt"/>
          <a:ea typeface="+mj-ea"/>
          <a:cs typeface="+mj-cs"/>
        </a:defRPr>
      </a:lvl1pPr>
      <a:lvl2pPr algn="l" rtl="0" eaLnBrk="0" fontAlgn="base" hangingPunct="0">
        <a:spcBef>
          <a:spcPct val="0"/>
        </a:spcBef>
        <a:spcAft>
          <a:spcPct val="0"/>
        </a:spcAft>
        <a:defRPr sz="3000" b="1">
          <a:solidFill>
            <a:schemeClr val="tx1"/>
          </a:solidFill>
          <a:latin typeface="Verdana" pitchFamily="34" charset="0"/>
        </a:defRPr>
      </a:lvl2pPr>
      <a:lvl3pPr algn="l" rtl="0" eaLnBrk="0" fontAlgn="base" hangingPunct="0">
        <a:spcBef>
          <a:spcPct val="0"/>
        </a:spcBef>
        <a:spcAft>
          <a:spcPct val="0"/>
        </a:spcAft>
        <a:defRPr sz="3000" b="1">
          <a:solidFill>
            <a:schemeClr val="tx1"/>
          </a:solidFill>
          <a:latin typeface="Verdana" pitchFamily="34" charset="0"/>
        </a:defRPr>
      </a:lvl3pPr>
      <a:lvl4pPr algn="l" rtl="0" eaLnBrk="0" fontAlgn="base" hangingPunct="0">
        <a:spcBef>
          <a:spcPct val="0"/>
        </a:spcBef>
        <a:spcAft>
          <a:spcPct val="0"/>
        </a:spcAft>
        <a:defRPr sz="3000" b="1">
          <a:solidFill>
            <a:schemeClr val="tx1"/>
          </a:solidFill>
          <a:latin typeface="Verdana" pitchFamily="34" charset="0"/>
        </a:defRPr>
      </a:lvl4pPr>
      <a:lvl5pPr algn="l" rtl="0" eaLnBrk="0" fontAlgn="base" hangingPunct="0">
        <a:spcBef>
          <a:spcPct val="0"/>
        </a:spcBef>
        <a:spcAft>
          <a:spcPct val="0"/>
        </a:spcAft>
        <a:defRPr sz="3000" b="1">
          <a:solidFill>
            <a:schemeClr val="tx1"/>
          </a:solidFill>
          <a:latin typeface="Verdana" pitchFamily="34" charset="0"/>
        </a:defRPr>
      </a:lvl5pPr>
      <a:lvl6pPr marL="457200" algn="l" rtl="0" fontAlgn="base">
        <a:spcBef>
          <a:spcPct val="0"/>
        </a:spcBef>
        <a:spcAft>
          <a:spcPct val="0"/>
        </a:spcAft>
        <a:defRPr sz="3000" b="1">
          <a:solidFill>
            <a:schemeClr val="tx1"/>
          </a:solidFill>
          <a:latin typeface="Verdana" pitchFamily="34" charset="0"/>
        </a:defRPr>
      </a:lvl6pPr>
      <a:lvl7pPr marL="914400" algn="l" rtl="0" fontAlgn="base">
        <a:spcBef>
          <a:spcPct val="0"/>
        </a:spcBef>
        <a:spcAft>
          <a:spcPct val="0"/>
        </a:spcAft>
        <a:defRPr sz="3000" b="1">
          <a:solidFill>
            <a:schemeClr val="tx1"/>
          </a:solidFill>
          <a:latin typeface="Verdana" pitchFamily="34" charset="0"/>
        </a:defRPr>
      </a:lvl7pPr>
      <a:lvl8pPr marL="1371600" algn="l" rtl="0" fontAlgn="base">
        <a:spcBef>
          <a:spcPct val="0"/>
        </a:spcBef>
        <a:spcAft>
          <a:spcPct val="0"/>
        </a:spcAft>
        <a:defRPr sz="3000" b="1">
          <a:solidFill>
            <a:schemeClr val="tx1"/>
          </a:solidFill>
          <a:latin typeface="Verdana" pitchFamily="34" charset="0"/>
        </a:defRPr>
      </a:lvl8pPr>
      <a:lvl9pPr marL="1828800" algn="l" rtl="0" fontAlgn="base">
        <a:spcBef>
          <a:spcPct val="0"/>
        </a:spcBef>
        <a:spcAft>
          <a:spcPct val="0"/>
        </a:spcAft>
        <a:defRPr sz="3000" b="1">
          <a:solidFill>
            <a:schemeClr val="tx1"/>
          </a:solidFill>
          <a:latin typeface="Verdana" pitchFamily="34" charset="0"/>
        </a:defRPr>
      </a:lvl9pPr>
    </p:titleStyle>
    <p:body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0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43.gi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proj-lcg-security.web.cern.ch/proj-lcg-security/docs/LCG_Security_Guide.asp" TargetMode="External"/><Relationship Id="rId2" Type="http://schemas.openxmlformats.org/officeDocument/2006/relationships/hyperlink" Target="http://cern.ch/proj-lcg-security/documents.html" TargetMode="Externa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11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150.png"/></Relationships>
</file>

<file path=ppt/slides/_rels/slide11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1.wmf"/><Relationship Id="rId5" Type="http://schemas.openxmlformats.org/officeDocument/2006/relationships/image" Target="../media/image40.jpeg"/><Relationship Id="rId4" Type="http://schemas.openxmlformats.org/officeDocument/2006/relationships/image" Target="../media/image39.jpeg"/></Relationships>
</file>

<file path=ppt/slides/_rels/slide12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goc02.grid-support.ac.uk/googlemap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2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57.gi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60.png"/><Relationship Id="rId7" Type="http://schemas.openxmlformats.org/officeDocument/2006/relationships/image" Target="../media/image16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www.eu-egi.eu/functions.pdf" TargetMode="External"/><Relationship Id="rId5" Type="http://schemas.openxmlformats.org/officeDocument/2006/relationships/hyperlink" Target="http://www.eu-egi.eu/blueprint.pdf" TargetMode="External"/><Relationship Id="rId10" Type="http://schemas.openxmlformats.org/officeDocument/2006/relationships/image" Target="../media/image164.png"/><Relationship Id="rId4" Type="http://schemas.openxmlformats.org/officeDocument/2006/relationships/hyperlink" Target="http://web.eu-egi.eu/partners/ngi/" TargetMode="External"/><Relationship Id="rId9" Type="http://schemas.openxmlformats.org/officeDocument/2006/relationships/image" Target="../media/image163.png"/></Relationships>
</file>

<file path=ppt/slides/_rels/slide13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4" Type="http://schemas.openxmlformats.org/officeDocument/2006/relationships/image" Target="../media/image168.wm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wmf"/><Relationship Id="rId1" Type="http://schemas.openxmlformats.org/officeDocument/2006/relationships/slideLayout" Target="../slideLayouts/slideLayout7.xml"/><Relationship Id="rId4" Type="http://schemas.openxmlformats.org/officeDocument/2006/relationships/image" Target="../media/image3.wmf"/></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wmf"/><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2.png"/><Relationship Id="rId7" Type="http://schemas.openxmlformats.org/officeDocument/2006/relationships/image" Target="../media/image97.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3.wmf"/><Relationship Id="rId9" Type="http://schemas.openxmlformats.org/officeDocument/2006/relationships/image" Target="../media/image9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gif"/></Relationships>
</file>

<file path=ppt/slides/_rels/slide7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1.gi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9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9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9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ctrTitle"/>
          </p:nvPr>
        </p:nvSpPr>
        <p:spPr/>
        <p:txBody>
          <a:bodyPr/>
          <a:lstStyle/>
          <a:p>
            <a:pPr eaLnBrk="1" hangingPunct="1"/>
            <a:r>
              <a:rPr lang="en-GB" smtClean="0"/>
              <a:t>Grid Computing </a:t>
            </a:r>
            <a:br>
              <a:rPr lang="en-GB" smtClean="0"/>
            </a:br>
            <a:r>
              <a:rPr lang="en-GB" smtClean="0"/>
              <a:t>and Site Infrastructures</a:t>
            </a:r>
          </a:p>
        </p:txBody>
      </p:sp>
      <p:sp>
        <p:nvSpPr>
          <p:cNvPr id="27651" name="Rectangle 5"/>
          <p:cNvSpPr>
            <a:spLocks noGrp="1" noChangeArrowheads="1"/>
          </p:cNvSpPr>
          <p:nvPr>
            <p:ph type="subTitle" idx="1"/>
          </p:nvPr>
        </p:nvSpPr>
        <p:spPr/>
        <p:txBody>
          <a:bodyPr/>
          <a:lstStyle/>
          <a:p>
            <a:pPr eaLnBrk="1" hangingPunct="1"/>
            <a:r>
              <a:rPr lang="en-GB" dirty="0" smtClean="0"/>
              <a:t>David Groep, NIKHEF</a:t>
            </a:r>
          </a:p>
          <a:p>
            <a:pPr eaLnBrk="1" hangingPunct="1"/>
            <a:r>
              <a:rPr lang="en-GB" dirty="0" err="1" smtClean="0"/>
              <a:t>UvA</a:t>
            </a:r>
            <a:r>
              <a:rPr lang="en-GB" dirty="0" smtClean="0"/>
              <a:t> SNE 2009</a:t>
            </a:r>
          </a:p>
        </p:txBody>
      </p:sp>
      <p:pic>
        <p:nvPicPr>
          <p:cNvPr id="27652" name="Picture 11" descr="H:\Home\davidg\Template\Logos\pdp-invert.png"/>
          <p:cNvPicPr>
            <a:picLocks noChangeAspect="1" noChangeArrowheads="1"/>
          </p:cNvPicPr>
          <p:nvPr/>
        </p:nvPicPr>
        <p:blipFill>
          <a:blip r:embed="rId2"/>
          <a:srcRect/>
          <a:stretch>
            <a:fillRect/>
          </a:stretch>
        </p:blipFill>
        <p:spPr bwMode="auto">
          <a:xfrm>
            <a:off x="2957490" y="5227638"/>
            <a:ext cx="785812" cy="457200"/>
          </a:xfrm>
          <a:prstGeom prst="rect">
            <a:avLst/>
          </a:prstGeom>
          <a:noFill/>
          <a:ln w="9525">
            <a:solidFill>
              <a:schemeClr val="tx1"/>
            </a:solidFill>
            <a:miter lim="800000"/>
            <a:headEnd/>
            <a:tailEnd/>
          </a:ln>
        </p:spPr>
      </p:pic>
      <p:pic>
        <p:nvPicPr>
          <p:cNvPr id="27653" name="Picture 12" descr="H:\Home\davidg\Template\Logos\NIKHEF-invert.wmf"/>
          <p:cNvPicPr>
            <a:picLocks noChangeAspect="1" noChangeArrowheads="1"/>
          </p:cNvPicPr>
          <p:nvPr/>
        </p:nvPicPr>
        <p:blipFill>
          <a:blip r:embed="rId3"/>
          <a:srcRect/>
          <a:stretch>
            <a:fillRect/>
          </a:stretch>
        </p:blipFill>
        <p:spPr bwMode="auto">
          <a:xfrm>
            <a:off x="1357290" y="5143500"/>
            <a:ext cx="1462087" cy="64293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rrowheads="1"/>
          </p:cNvPicPr>
          <p:nvPr/>
        </p:nvPicPr>
        <p:blipFill>
          <a:blip r:embed="rId2"/>
          <a:srcRect/>
          <a:stretch>
            <a:fillRect/>
          </a:stretch>
        </p:blipFill>
        <p:spPr bwMode="auto">
          <a:xfrm>
            <a:off x="0" y="461963"/>
            <a:ext cx="9144000" cy="6396037"/>
          </a:xfrm>
          <a:prstGeom prst="rect">
            <a:avLst/>
          </a:prstGeom>
          <a:solidFill>
            <a:srgbClr val="FF00FF"/>
          </a:solidFill>
          <a:ln w="9525">
            <a:noFill/>
            <a:miter lim="800000"/>
            <a:headEnd/>
            <a:tailEnd/>
          </a:ln>
        </p:spPr>
      </p:pic>
      <p:sp>
        <p:nvSpPr>
          <p:cNvPr id="15363" name="Rectangle 2"/>
          <p:cNvSpPr>
            <a:spLocks noGrp="1" noChangeArrowheads="1"/>
          </p:cNvSpPr>
          <p:nvPr>
            <p:ph type="title"/>
          </p:nvPr>
        </p:nvSpPr>
        <p:spPr>
          <a:xfrm>
            <a:off x="1371600" y="857250"/>
            <a:ext cx="7772400" cy="649288"/>
          </a:xfrm>
        </p:spPr>
        <p:txBody>
          <a:bodyPr/>
          <a:lstStyle/>
          <a:p>
            <a:pPr algn="r" eaLnBrk="1" hangingPunct="1"/>
            <a:r>
              <a:rPr lang="en-GB" sz="2600" smtClean="0">
                <a:solidFill>
                  <a:srgbClr val="C00000"/>
                </a:solidFill>
              </a:rPr>
              <a:t>Today – </a:t>
            </a:r>
            <a:br>
              <a:rPr lang="en-GB" sz="2600" smtClean="0">
                <a:solidFill>
                  <a:srgbClr val="C00000"/>
                </a:solidFill>
              </a:rPr>
            </a:br>
            <a:r>
              <a:rPr lang="en-GB" sz="2600" smtClean="0">
                <a:solidFill>
                  <a:srgbClr val="C00000"/>
                </a:solidFill>
              </a:rPr>
              <a:t>LHC Collaboration</a:t>
            </a:r>
          </a:p>
        </p:txBody>
      </p:sp>
      <p:sp>
        <p:nvSpPr>
          <p:cNvPr id="15364" name="Text Box 4"/>
          <p:cNvSpPr txBox="1">
            <a:spLocks noChangeArrowheads="1"/>
          </p:cNvSpPr>
          <p:nvPr/>
        </p:nvSpPr>
        <p:spPr bwMode="auto">
          <a:xfrm>
            <a:off x="3059113" y="4292600"/>
            <a:ext cx="3600450" cy="1201738"/>
          </a:xfrm>
          <a:prstGeom prst="rect">
            <a:avLst/>
          </a:prstGeom>
          <a:solidFill>
            <a:srgbClr val="FFFFFF">
              <a:alpha val="74901"/>
            </a:srgbClr>
          </a:solidFill>
          <a:ln w="9525">
            <a:solidFill>
              <a:schemeClr val="tx1"/>
            </a:solidFill>
            <a:miter lim="800000"/>
            <a:headEnd/>
            <a:tailEnd/>
          </a:ln>
        </p:spPr>
        <p:txBody>
          <a:bodyPr>
            <a:spAutoFit/>
          </a:bodyPr>
          <a:lstStyle/>
          <a:p>
            <a:pPr>
              <a:spcBef>
                <a:spcPct val="50000"/>
              </a:spcBef>
            </a:pPr>
            <a:r>
              <a:rPr lang="en-GB">
                <a:latin typeface="Arial" charset="0"/>
              </a:rPr>
              <a:t>~ 5 000 physicists</a:t>
            </a:r>
          </a:p>
          <a:p>
            <a:pPr>
              <a:spcBef>
                <a:spcPct val="50000"/>
              </a:spcBef>
            </a:pPr>
            <a:r>
              <a:rPr lang="en-GB">
                <a:latin typeface="Arial" charset="0"/>
              </a:rPr>
              <a:t>~ 150 institutes</a:t>
            </a:r>
          </a:p>
          <a:p>
            <a:pPr>
              <a:spcBef>
                <a:spcPct val="50000"/>
              </a:spcBef>
            </a:pPr>
            <a:r>
              <a:rPr lang="en-GB">
                <a:latin typeface="Arial" charset="0"/>
              </a:rPr>
              <a:t>   53 countries, economic regions</a:t>
            </a:r>
          </a:p>
        </p:txBody>
      </p:sp>
      <p:sp>
        <p:nvSpPr>
          <p:cNvPr id="15365" name="Text Box 5"/>
          <p:cNvSpPr txBox="1">
            <a:spLocks noChangeArrowheads="1"/>
          </p:cNvSpPr>
          <p:nvPr/>
        </p:nvSpPr>
        <p:spPr bwMode="auto">
          <a:xfrm>
            <a:off x="468313" y="1341438"/>
            <a:ext cx="3168650" cy="1200150"/>
          </a:xfrm>
          <a:prstGeom prst="rect">
            <a:avLst/>
          </a:prstGeom>
          <a:solidFill>
            <a:srgbClr val="FFFFFF">
              <a:alpha val="74901"/>
            </a:srgbClr>
          </a:solidFill>
          <a:ln w="9525">
            <a:solidFill>
              <a:schemeClr val="tx1"/>
            </a:solidFill>
            <a:miter lim="800000"/>
            <a:headEnd/>
            <a:tailEnd/>
          </a:ln>
        </p:spPr>
        <p:txBody>
          <a:bodyPr>
            <a:spAutoFit/>
          </a:bodyPr>
          <a:lstStyle/>
          <a:p>
            <a:pPr>
              <a:spcBef>
                <a:spcPct val="50000"/>
              </a:spcBef>
            </a:pPr>
            <a:r>
              <a:rPr lang="en-GB">
                <a:latin typeface="Arial" charset="0"/>
              </a:rPr>
              <a:t>   20     years est. life span</a:t>
            </a:r>
            <a:br>
              <a:rPr lang="en-GB">
                <a:latin typeface="Arial" charset="0"/>
              </a:rPr>
            </a:br>
            <a:r>
              <a:rPr lang="en-GB">
                <a:latin typeface="Arial" charset="0"/>
              </a:rPr>
              <a:t>   24/7  global operations</a:t>
            </a:r>
            <a:br>
              <a:rPr lang="en-GB">
                <a:latin typeface="Arial" charset="0"/>
              </a:rPr>
            </a:br>
            <a:r>
              <a:rPr lang="en-GB">
                <a:latin typeface="Arial" charset="0"/>
              </a:rPr>
              <a:t>~ 4000 person-years of</a:t>
            </a:r>
            <a:br>
              <a:rPr lang="en-GB">
                <a:latin typeface="Arial" charset="0"/>
              </a:rPr>
            </a:br>
            <a:r>
              <a:rPr lang="en-GB" i="1">
                <a:latin typeface="Arial" charset="0"/>
              </a:rPr>
              <a:t>science</a:t>
            </a:r>
            <a:r>
              <a:rPr lang="en-GB">
                <a:latin typeface="Arial" charset="0"/>
              </a:rPr>
              <a:t> software investment</a:t>
            </a:r>
          </a:p>
        </p:txBody>
      </p:sp>
      <p:pic>
        <p:nvPicPr>
          <p:cNvPr id="15366" name="Picture 6" descr="logo_lcg_medium"/>
          <p:cNvPicPr>
            <a:picLocks noChangeAspect="1" noChangeArrowheads="1"/>
          </p:cNvPicPr>
          <p:nvPr/>
        </p:nvPicPr>
        <p:blipFill>
          <a:blip r:embed="rId3"/>
          <a:srcRect/>
          <a:stretch>
            <a:fillRect/>
          </a:stretch>
        </p:blipFill>
        <p:spPr bwMode="auto">
          <a:xfrm>
            <a:off x="179388" y="5589588"/>
            <a:ext cx="901700" cy="90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GB"/>
              <a:t>Nagios display</a:t>
            </a:r>
            <a:endParaRPr lang="en-US"/>
          </a:p>
        </p:txBody>
      </p:sp>
      <p:pic>
        <p:nvPicPr>
          <p:cNvPr id="118787" name="Picture 3"/>
          <p:cNvPicPr>
            <a:picLocks noGrp="1" noChangeAspect="1" noChangeArrowheads="1"/>
          </p:cNvPicPr>
          <p:nvPr>
            <p:ph idx="1"/>
          </p:nvPr>
        </p:nvPicPr>
        <p:blipFill>
          <a:blip r:embed="rId3"/>
          <a:stretch>
            <a:fillRect/>
          </a:stretch>
        </p:blipFill>
        <p:spPr>
          <a:xfrm>
            <a:off x="346075" y="1238709"/>
            <a:ext cx="8589963" cy="5190687"/>
          </a:xfrm>
        </p:spPr>
      </p:pic>
      <p:sp>
        <p:nvSpPr>
          <p:cNvPr id="7" name="Text Box 4"/>
          <p:cNvSpPr txBox="1">
            <a:spLocks noChangeArrowheads="1"/>
          </p:cNvSpPr>
          <p:nvPr/>
        </p:nvSpPr>
        <p:spPr bwMode="auto">
          <a:xfrm>
            <a:off x="0" y="6597650"/>
            <a:ext cx="9144000" cy="274638"/>
          </a:xfrm>
          <a:prstGeom prst="rect">
            <a:avLst/>
          </a:prstGeom>
          <a:solidFill>
            <a:srgbClr val="EAEAEA"/>
          </a:solidFill>
          <a:ln w="9525">
            <a:noFill/>
            <a:miter lim="800000"/>
            <a:headEnd/>
            <a:tailEnd/>
          </a:ln>
          <a:effectLst/>
        </p:spPr>
        <p:txBody>
          <a:bodyPr>
            <a:spAutoFit/>
          </a:bodyPr>
          <a:lstStyle/>
          <a:p>
            <a:pPr>
              <a:spcBef>
                <a:spcPct val="50000"/>
              </a:spcBef>
            </a:pPr>
            <a:r>
              <a:rPr lang="en-GB" sz="1200" dirty="0" smtClean="0">
                <a:solidFill>
                  <a:srgbClr val="800000"/>
                </a:solidFill>
                <a:latin typeface="Verdana" pitchFamily="34" charset="0"/>
              </a:rPr>
              <a:t>Graph</a:t>
            </a:r>
            <a:r>
              <a:rPr lang="en-GB" sz="1200" dirty="0" smtClean="0">
                <a:solidFill>
                  <a:srgbClr val="800000"/>
                </a:solidFill>
              </a:rPr>
              <a:t>: Ian Bird</a:t>
            </a:r>
            <a:endParaRPr lang="en-GB" sz="1200" dirty="0">
              <a:solidFill>
                <a:srgbClr val="800000"/>
              </a:solidFill>
              <a:latin typeface="Verdana" pitchFamily="34" charset="0"/>
            </a:endParaRPr>
          </a:p>
        </p:txBody>
      </p:sp>
      <p:pic>
        <p:nvPicPr>
          <p:cNvPr id="153601" name="Picture 1"/>
          <p:cNvPicPr>
            <a:picLocks noChangeAspect="1" noChangeArrowheads="1"/>
          </p:cNvPicPr>
          <p:nvPr/>
        </p:nvPicPr>
        <p:blipFill>
          <a:blip r:embed="rId4"/>
          <a:srcRect/>
          <a:stretch>
            <a:fillRect/>
          </a:stretch>
        </p:blipFill>
        <p:spPr bwMode="auto">
          <a:xfrm>
            <a:off x="2571736" y="5643578"/>
            <a:ext cx="6410325" cy="981075"/>
          </a:xfrm>
          <a:prstGeom prst="rect">
            <a:avLst/>
          </a:prstGeom>
          <a:noFill/>
          <a:ln w="9525">
            <a:noFill/>
            <a:miter lim="800000"/>
            <a:headEnd/>
            <a:tailEnd/>
          </a:ln>
          <a:effectLst>
            <a:glow rad="139700">
              <a:schemeClr val="accent6">
                <a:satMod val="175000"/>
                <a:alpha val="40000"/>
              </a:schemeClr>
            </a:glow>
          </a:effectLst>
        </p:spPr>
      </p:pic>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60" name="Picture 68" descr="NagiosPrototype"/>
          <p:cNvPicPr>
            <a:picLocks noGrp="1" noChangeAspect="1" noChangeArrowheads="1"/>
          </p:cNvPicPr>
          <p:nvPr>
            <p:ph/>
          </p:nvPr>
        </p:nvPicPr>
        <p:blipFill>
          <a:blip r:embed="rId3"/>
          <a:stretch>
            <a:fillRect/>
          </a:stretch>
        </p:blipFill>
        <p:spPr>
          <a:xfrm>
            <a:off x="642910" y="1119850"/>
            <a:ext cx="8008937" cy="5309546"/>
          </a:xfrm>
          <a:noFill/>
          <a:ln/>
        </p:spPr>
      </p:pic>
      <p:sp>
        <p:nvSpPr>
          <p:cNvPr id="85003" name="Rectangle 11"/>
          <p:cNvSpPr>
            <a:spLocks noGrp="1" noChangeArrowheads="1"/>
          </p:cNvSpPr>
          <p:nvPr>
            <p:ph type="title" idx="4294967295"/>
          </p:nvPr>
        </p:nvSpPr>
        <p:spPr>
          <a:xfrm>
            <a:off x="500034" y="571480"/>
            <a:ext cx="8001056" cy="581025"/>
          </a:xfrm>
        </p:spPr>
        <p:txBody>
          <a:bodyPr/>
          <a:lstStyle/>
          <a:p>
            <a:r>
              <a:rPr lang="en-US" sz="2400" dirty="0" err="1" smtClean="0"/>
              <a:t>Nagios</a:t>
            </a:r>
            <a:r>
              <a:rPr lang="en-US" sz="2400" dirty="0" smtClean="0"/>
              <a:t> monitoring in a grid environment</a:t>
            </a:r>
            <a:endParaRPr lang="hr-HR" sz="2400" dirty="0"/>
          </a:p>
        </p:txBody>
      </p:sp>
      <p:sp>
        <p:nvSpPr>
          <p:cNvPr id="15" name="Text Box 4"/>
          <p:cNvSpPr txBox="1">
            <a:spLocks noChangeArrowheads="1"/>
          </p:cNvSpPr>
          <p:nvPr/>
        </p:nvSpPr>
        <p:spPr bwMode="auto">
          <a:xfrm>
            <a:off x="0" y="6597650"/>
            <a:ext cx="9144000" cy="274638"/>
          </a:xfrm>
          <a:prstGeom prst="rect">
            <a:avLst/>
          </a:prstGeom>
          <a:solidFill>
            <a:srgbClr val="EAEAEA"/>
          </a:solidFill>
          <a:ln w="9525">
            <a:noFill/>
            <a:miter lim="800000"/>
            <a:headEnd/>
            <a:tailEnd/>
          </a:ln>
          <a:effectLst/>
        </p:spPr>
        <p:txBody>
          <a:bodyPr>
            <a:spAutoFit/>
          </a:bodyPr>
          <a:lstStyle/>
          <a:p>
            <a:pPr>
              <a:spcBef>
                <a:spcPct val="50000"/>
              </a:spcBef>
            </a:pPr>
            <a:r>
              <a:rPr lang="en-GB" sz="1200" dirty="0" smtClean="0">
                <a:solidFill>
                  <a:srgbClr val="800000"/>
                </a:solidFill>
                <a:latin typeface="Verdana" pitchFamily="34" charset="0"/>
              </a:rPr>
              <a:t>Graph</a:t>
            </a:r>
            <a:r>
              <a:rPr lang="en-GB" sz="1200" dirty="0" smtClean="0">
                <a:solidFill>
                  <a:srgbClr val="800000"/>
                </a:solidFill>
              </a:rPr>
              <a:t>: Ian Bird</a:t>
            </a:r>
            <a:endParaRPr lang="en-GB" sz="1200" dirty="0">
              <a:solidFill>
                <a:srgbClr val="800000"/>
              </a:solidFill>
              <a:latin typeface="Verdana" pitchFamily="34" charset="0"/>
            </a:endParaRPr>
          </a:p>
        </p:txBody>
      </p:sp>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in a Distributed World</a:t>
            </a:r>
            <a:endParaRPr lang="en-US" dirty="0"/>
          </a:p>
        </p:txBody>
      </p:sp>
      <p:sp>
        <p:nvSpPr>
          <p:cNvPr id="3" name="Text Placeholder 2"/>
          <p:cNvSpPr>
            <a:spLocks noGrp="1"/>
          </p:cNvSpPr>
          <p:nvPr>
            <p:ph type="body" idx="1"/>
          </p:nvPr>
        </p:nvSpPr>
        <p:spPr/>
        <p:txBody>
          <a:bodyPr/>
          <a:lstStyle/>
          <a:p>
            <a:r>
              <a:rPr lang="en-US" dirty="0" smtClean="0"/>
              <a:t>Breaking the egg shell approach</a:t>
            </a:r>
          </a:p>
          <a:p>
            <a:r>
              <a:rPr lang="en-US" dirty="0" smtClean="0"/>
              <a:t>Towards policy harmonization</a:t>
            </a:r>
          </a:p>
          <a:p>
            <a:r>
              <a:rPr lang="en-US" dirty="0" smtClean="0"/>
              <a:t>Open Issues: personal data in the grid</a:t>
            </a:r>
            <a:endParaRPr lang="en-US" dirty="0"/>
          </a:p>
        </p:txBody>
      </p:sp>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9" name="Rectangle 2"/>
          <p:cNvSpPr>
            <a:spLocks noGrp="1" noChangeArrowheads="1"/>
          </p:cNvSpPr>
          <p:nvPr>
            <p:ph type="title"/>
          </p:nvPr>
        </p:nvSpPr>
        <p:spPr/>
        <p:txBody>
          <a:bodyPr/>
          <a:lstStyle/>
          <a:p>
            <a:pPr eaLnBrk="1" hangingPunct="1"/>
            <a:r>
              <a:rPr lang="en-GB" smtClean="0"/>
              <a:t>Hardening your cluster</a:t>
            </a:r>
          </a:p>
        </p:txBody>
      </p:sp>
      <p:sp>
        <p:nvSpPr>
          <p:cNvPr id="93190" name="Rectangle 3"/>
          <p:cNvSpPr>
            <a:spLocks noGrp="1" noChangeArrowheads="1"/>
          </p:cNvSpPr>
          <p:nvPr>
            <p:ph type="body" idx="1"/>
          </p:nvPr>
        </p:nvSpPr>
        <p:spPr>
          <a:xfrm>
            <a:off x="685800" y="1333504"/>
            <a:ext cx="8172480" cy="4524388"/>
          </a:xfrm>
        </p:spPr>
        <p:txBody>
          <a:bodyPr/>
          <a:lstStyle/>
          <a:p>
            <a:pPr eaLnBrk="1" hangingPunct="1">
              <a:buFontTx/>
              <a:buNone/>
            </a:pPr>
            <a:r>
              <a:rPr lang="en-GB" sz="2000" dirty="0" smtClean="0"/>
              <a:t>A firewall feels quite secure … initially …</a:t>
            </a:r>
          </a:p>
          <a:p>
            <a:pPr eaLnBrk="1" hangingPunct="1"/>
            <a:r>
              <a:rPr lang="en-GB" sz="2000" dirty="0" smtClean="0"/>
              <a:t>with grid resource sharing, the ‘eggshell’ approach breaks</a:t>
            </a:r>
          </a:p>
          <a:p>
            <a:pPr lvl="1" eaLnBrk="1" hangingPunct="1"/>
            <a:r>
              <a:rPr lang="en-GB" sz="1800" dirty="0" smtClean="0"/>
              <a:t>local users are no longer local:</a:t>
            </a:r>
          </a:p>
          <a:p>
            <a:pPr lvl="2" eaLnBrk="1" hangingPunct="1"/>
            <a:r>
              <a:rPr lang="en-GB" sz="1600" dirty="0" smtClean="0"/>
              <a:t>local exploits will be used</a:t>
            </a:r>
          </a:p>
          <a:p>
            <a:pPr lvl="2" eaLnBrk="1" hangingPunct="1"/>
            <a:r>
              <a:rPr lang="en-GB" sz="1600" dirty="0" smtClean="0"/>
              <a:t>malicious users will try to ‘escape’ from the worker nodes</a:t>
            </a:r>
          </a:p>
          <a:p>
            <a:pPr lvl="2" eaLnBrk="1" hangingPunct="1"/>
            <a:r>
              <a:rPr lang="en-GB" sz="1600" dirty="0" smtClean="0"/>
              <a:t>anyway, O(10k) systems in one go is quite attractive ;-) </a:t>
            </a:r>
            <a:br>
              <a:rPr lang="en-GB" sz="1600" dirty="0" smtClean="0"/>
            </a:br>
            <a:r>
              <a:rPr lang="en-GB" sz="1600" dirty="0" smtClean="0"/>
              <a:t>and has real market value</a:t>
            </a:r>
            <a:endParaRPr lang="en-GB" sz="1800" dirty="0" smtClean="0"/>
          </a:p>
          <a:p>
            <a:pPr lvl="1" eaLnBrk="1" hangingPunct="1"/>
            <a:r>
              <a:rPr lang="en-GB" sz="1800" dirty="0" smtClean="0"/>
              <a:t>if you support an ‘user interface’ system for some remote users to get onto the grid, they </a:t>
            </a:r>
            <a:r>
              <a:rPr lang="en-GB" sz="1800" i="1" dirty="0" smtClean="0"/>
              <a:t>will</a:t>
            </a:r>
            <a:r>
              <a:rPr lang="en-GB" sz="1800" dirty="0" smtClean="0"/>
              <a:t> the same password as everywhere else</a:t>
            </a:r>
          </a:p>
          <a:p>
            <a:pPr lvl="1" eaLnBrk="1" hangingPunct="1"/>
            <a:r>
              <a:rPr lang="en-GB" sz="1800" dirty="0" smtClean="0"/>
              <a:t>the most common attack on distributed clusters today is still the </a:t>
            </a:r>
            <a:r>
              <a:rPr lang="en-GB" sz="1800" dirty="0" err="1" smtClean="0"/>
              <a:t>ssh</a:t>
            </a:r>
            <a:r>
              <a:rPr lang="en-GB" sz="1800" dirty="0" smtClean="0"/>
              <a:t> </a:t>
            </a:r>
            <a:r>
              <a:rPr lang="en-GB" sz="1800" dirty="0" err="1" smtClean="0"/>
              <a:t>trojans</a:t>
            </a:r>
            <a:r>
              <a:rPr lang="en-GB" sz="1800" dirty="0" smtClean="0"/>
              <a:t> and password sniffers</a:t>
            </a:r>
          </a:p>
          <a:p>
            <a:pPr lvl="1" eaLnBrk="1" hangingPunct="1"/>
            <a:endParaRPr lang="en-GB" sz="1800" dirty="0" smtClean="0"/>
          </a:p>
          <a:p>
            <a:pPr eaLnBrk="1" hangingPunct="1"/>
            <a:r>
              <a:rPr lang="en-GB" sz="2000" dirty="0" smtClean="0"/>
              <a:t>you need global coordination, </a:t>
            </a:r>
            <a:br>
              <a:rPr lang="en-GB" sz="2000" dirty="0" smtClean="0"/>
            </a:br>
            <a:r>
              <a:rPr lang="en-GB" sz="2000" dirty="0" smtClean="0"/>
              <a:t>or you will be re-compromised from other ‘partner’ sites</a:t>
            </a:r>
          </a:p>
          <a:p>
            <a:pPr eaLnBrk="1" hangingPunct="1">
              <a:buFontTx/>
              <a:buNone/>
            </a:pPr>
            <a:endParaRPr lang="en-GB" sz="1100" i="1" dirty="0" smtClean="0"/>
          </a:p>
          <a:p>
            <a:pPr eaLnBrk="1" hangingPunct="1">
              <a:buFontTx/>
              <a:buNone/>
            </a:pPr>
            <a:r>
              <a:rPr lang="en-GB" sz="2000" i="1" dirty="0" smtClean="0"/>
              <a:t>read </a:t>
            </a:r>
            <a:r>
              <a:rPr lang="en-GB" sz="1800" b="1" i="1" dirty="0" smtClean="0">
                <a:solidFill>
                  <a:srgbClr val="A50021"/>
                </a:solidFill>
                <a:latin typeface="Courier New" pitchFamily="49" charset="0"/>
              </a:rPr>
              <a:t>http://www.nsc.liu.se/~nixon/stakkato.pdf</a:t>
            </a:r>
            <a:r>
              <a:rPr lang="en-GB" sz="1800" b="1" dirty="0" smtClean="0">
                <a:solidFill>
                  <a:srgbClr val="A50021"/>
                </a:solidFill>
                <a:latin typeface="Courier New" pitchFamily="49" charset="0"/>
              </a:rPr>
              <a:t> </a:t>
            </a:r>
            <a:br>
              <a:rPr lang="en-GB" sz="1800" b="1" dirty="0" smtClean="0">
                <a:solidFill>
                  <a:srgbClr val="A50021"/>
                </a:solidFill>
                <a:latin typeface="Courier New" pitchFamily="49" charset="0"/>
              </a:rPr>
            </a:br>
            <a:r>
              <a:rPr lang="en-GB" sz="1800" i="1" dirty="0" smtClean="0"/>
              <a:t>for some real-life experience</a:t>
            </a:r>
          </a:p>
        </p:txBody>
      </p:sp>
    </p:spTree>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 VO Community Can Do To You</a:t>
            </a:r>
            <a:endParaRPr lang="en-US" dirty="0"/>
          </a:p>
        </p:txBody>
      </p:sp>
      <p:sp>
        <p:nvSpPr>
          <p:cNvPr id="6" name="TextBox 5"/>
          <p:cNvSpPr txBox="1"/>
          <p:nvPr/>
        </p:nvSpPr>
        <p:spPr>
          <a:xfrm>
            <a:off x="6572264" y="3286124"/>
            <a:ext cx="2071702" cy="461665"/>
          </a:xfrm>
          <a:prstGeom prst="rect">
            <a:avLst/>
          </a:prstGeom>
          <a:noFill/>
        </p:spPr>
        <p:txBody>
          <a:bodyPr wrap="square" rtlCol="0">
            <a:spAutoFit/>
          </a:bodyPr>
          <a:lstStyle/>
          <a:p>
            <a:r>
              <a:rPr lang="en-US" sz="1200" dirty="0" smtClean="0"/>
              <a:t>Needs only out-bound connectivity…</a:t>
            </a:r>
            <a:endParaRPr lang="en-US" sz="1200" dirty="0"/>
          </a:p>
        </p:txBody>
      </p:sp>
      <p:pic>
        <p:nvPicPr>
          <p:cNvPr id="5" name="Picture 2" descr="H:\Home\davidg\EGEE\JRA3\glExec\VO-Pilot-Job-scenario-today.gif"/>
          <p:cNvPicPr>
            <a:picLocks noChangeAspect="1" noChangeArrowheads="1"/>
          </p:cNvPicPr>
          <p:nvPr/>
        </p:nvPicPr>
        <p:blipFill>
          <a:blip r:embed="rId2"/>
          <a:srcRect/>
          <a:stretch>
            <a:fillRect/>
          </a:stretch>
        </p:blipFill>
        <p:spPr bwMode="auto">
          <a:xfrm>
            <a:off x="285719" y="1214422"/>
            <a:ext cx="8590697" cy="4857784"/>
          </a:xfrm>
          <a:prstGeom prst="rect">
            <a:avLst/>
          </a:prstGeom>
          <a:noFill/>
        </p:spPr>
      </p:pic>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with VO to respect policy, isolation</a:t>
            </a:r>
            <a:endParaRPr lang="en-US" dirty="0"/>
          </a:p>
        </p:txBody>
      </p:sp>
      <p:pic>
        <p:nvPicPr>
          <p:cNvPr id="104450" name="Picture 2" descr="H:\Home\davidg\EGEE\JRA3\glExec\VO-Pilot-Job-scenario.gif"/>
          <p:cNvPicPr>
            <a:picLocks noChangeAspect="1" noChangeArrowheads="1"/>
          </p:cNvPicPr>
          <p:nvPr/>
        </p:nvPicPr>
        <p:blipFill>
          <a:blip r:embed="rId2"/>
          <a:srcRect/>
          <a:stretch>
            <a:fillRect/>
          </a:stretch>
        </p:blipFill>
        <p:spPr bwMode="auto">
          <a:xfrm>
            <a:off x="285720" y="1214422"/>
            <a:ext cx="8584302" cy="4857784"/>
          </a:xfrm>
          <a:prstGeom prst="rect">
            <a:avLst/>
          </a:prstGeom>
          <a:noFill/>
        </p:spPr>
      </p:pic>
      <p:sp>
        <p:nvSpPr>
          <p:cNvPr id="5" name="TextBox 4"/>
          <p:cNvSpPr txBox="1"/>
          <p:nvPr/>
        </p:nvSpPr>
        <p:spPr>
          <a:xfrm>
            <a:off x="2857488" y="6143644"/>
            <a:ext cx="5929354" cy="646331"/>
          </a:xfrm>
          <a:prstGeom prst="rect">
            <a:avLst/>
          </a:prstGeom>
          <a:noFill/>
        </p:spPr>
        <p:txBody>
          <a:bodyPr wrap="square" rtlCol="0">
            <a:spAutoFit/>
          </a:bodyPr>
          <a:lstStyle/>
          <a:p>
            <a:pPr>
              <a:buFont typeface="Arial" pitchFamily="34" charset="0"/>
              <a:buChar char="•"/>
            </a:pPr>
            <a:r>
              <a:rPr lang="en-US" dirty="0" smtClean="0"/>
              <a:t> At least prevent stealing VO pilot job credentials</a:t>
            </a:r>
          </a:p>
          <a:p>
            <a:pPr>
              <a:buFont typeface="Arial" pitchFamily="34" charset="0"/>
              <a:buChar char="•"/>
            </a:pPr>
            <a:r>
              <a:rPr lang="en-US" dirty="0" smtClean="0"/>
              <a:t> Allow cooperative policy compliance </a:t>
            </a:r>
            <a:endParaRPr lang="en-US" dirty="0"/>
          </a:p>
        </p:txBody>
      </p:sp>
    </p:spTree>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Compliance</a:t>
            </a:r>
            <a:endParaRPr lang="en-US" dirty="0"/>
          </a:p>
        </p:txBody>
      </p:sp>
      <p:sp>
        <p:nvSpPr>
          <p:cNvPr id="3" name="Content Placeholder 2"/>
          <p:cNvSpPr>
            <a:spLocks noGrp="1"/>
          </p:cNvSpPr>
          <p:nvPr>
            <p:ph idx="1"/>
          </p:nvPr>
        </p:nvSpPr>
        <p:spPr/>
        <p:txBody>
          <a:bodyPr/>
          <a:lstStyle/>
          <a:p>
            <a:r>
              <a:rPr lang="en-US" sz="2000" dirty="0" smtClean="0"/>
              <a:t>Users will usually try to circumvent policy</a:t>
            </a:r>
          </a:p>
          <a:p>
            <a:endParaRPr lang="en-US" sz="2000" dirty="0" smtClean="0"/>
          </a:p>
          <a:p>
            <a:r>
              <a:rPr lang="en-US" sz="2000" dirty="0" smtClean="0"/>
              <a:t>Enforcement (technical but mainly managerial) needed</a:t>
            </a:r>
          </a:p>
          <a:p>
            <a:pPr lvl="1"/>
            <a:r>
              <a:rPr lang="en-US" sz="1800" dirty="0" smtClean="0"/>
              <a:t>Do some ethical hacking against these systems</a:t>
            </a:r>
            <a:br>
              <a:rPr lang="en-US" sz="1800" dirty="0" smtClean="0"/>
            </a:br>
            <a:r>
              <a:rPr lang="en-US" sz="1800" dirty="0" smtClean="0"/>
              <a:t>… </a:t>
            </a:r>
            <a:r>
              <a:rPr lang="en-US" sz="1800" i="1" dirty="0" smtClean="0"/>
              <a:t>and escalate exploits found up to the first management level that reacts, until finally you go must go public …</a:t>
            </a:r>
          </a:p>
          <a:p>
            <a:pPr lvl="1"/>
            <a:r>
              <a:rPr lang="en-US" sz="1800" dirty="0" smtClean="0"/>
              <a:t>May even be fun (for some weird definitions of fun)</a:t>
            </a:r>
          </a:p>
          <a:p>
            <a:pPr lvl="1"/>
            <a:endParaRPr lang="en-US" sz="1800" dirty="0" smtClean="0"/>
          </a:p>
          <a:p>
            <a:pPr lvl="1"/>
            <a:r>
              <a:rPr lang="en-US" sz="1800" dirty="0" smtClean="0"/>
              <a:t>Code reviews and audits</a:t>
            </a:r>
            <a:br>
              <a:rPr lang="en-US" sz="1800" dirty="0" smtClean="0"/>
            </a:br>
            <a:r>
              <a:rPr lang="en-US" sz="1800" dirty="0" smtClean="0"/>
              <a:t>e.g. </a:t>
            </a:r>
            <a:r>
              <a:rPr lang="en-US" sz="1800" i="1" dirty="0" smtClean="0"/>
              <a:t>http://pages.cs.wisc.edu/~kupsch/vuln_assessment/</a:t>
            </a:r>
          </a:p>
          <a:p>
            <a:pPr lvl="1"/>
            <a:endParaRPr lang="en-US" sz="1800" dirty="0" smtClean="0"/>
          </a:p>
          <a:p>
            <a:pPr lvl="1"/>
            <a:r>
              <a:rPr lang="en-US" sz="1800" dirty="0" smtClean="0"/>
              <a:t>Ensure training for programmers</a:t>
            </a:r>
          </a:p>
          <a:p>
            <a:pPr lvl="1"/>
            <a:endParaRPr lang="en-US" sz="1800" dirty="0" smtClean="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2"/>
          <p:cNvSpPr>
            <a:spLocks noGrp="1" noChangeArrowheads="1"/>
          </p:cNvSpPr>
          <p:nvPr>
            <p:ph type="title"/>
          </p:nvPr>
        </p:nvSpPr>
        <p:spPr/>
        <p:txBody>
          <a:bodyPr/>
          <a:lstStyle/>
          <a:p>
            <a:pPr eaLnBrk="1" hangingPunct="1"/>
            <a:r>
              <a:rPr lang="en-US" sz="2400" smtClean="0"/>
              <a:t>EGEE/LCG Security Policies</a:t>
            </a:r>
          </a:p>
        </p:txBody>
      </p:sp>
      <p:sp>
        <p:nvSpPr>
          <p:cNvPr id="53254" name="AutoShape 3"/>
          <p:cNvSpPr>
            <a:spLocks noChangeArrowheads="1"/>
          </p:cNvSpPr>
          <p:nvPr/>
        </p:nvSpPr>
        <p:spPr bwMode="auto">
          <a:xfrm>
            <a:off x="2484438" y="3267102"/>
            <a:ext cx="4248150" cy="1368425"/>
          </a:xfrm>
          <a:prstGeom prst="horizontalScroll">
            <a:avLst>
              <a:gd name="adj" fmla="val 12500"/>
            </a:avLst>
          </a:prstGeom>
          <a:solidFill>
            <a:srgbClr val="FFFF99"/>
          </a:solidFill>
          <a:ln w="9525">
            <a:solidFill>
              <a:schemeClr val="tx1"/>
            </a:solidFill>
            <a:round/>
            <a:headEnd/>
            <a:tailEnd/>
          </a:ln>
        </p:spPr>
        <p:txBody>
          <a:bodyPr wrap="none" anchor="ctr"/>
          <a:lstStyle/>
          <a:p>
            <a:pPr algn="ctr"/>
            <a:r>
              <a:rPr lang="en-US" dirty="0"/>
              <a:t>Security &amp; Availability </a:t>
            </a:r>
          </a:p>
          <a:p>
            <a:pPr algn="ctr"/>
            <a:r>
              <a:rPr lang="en-US" dirty="0"/>
              <a:t>Policy</a:t>
            </a:r>
          </a:p>
        </p:txBody>
      </p:sp>
      <p:sp>
        <p:nvSpPr>
          <p:cNvPr id="53255" name="AutoShape 4"/>
          <p:cNvSpPr>
            <a:spLocks noChangeArrowheads="1"/>
          </p:cNvSpPr>
          <p:nvPr/>
        </p:nvSpPr>
        <p:spPr bwMode="auto">
          <a:xfrm>
            <a:off x="395288" y="3200427"/>
            <a:ext cx="1728787" cy="1511300"/>
          </a:xfrm>
          <a:prstGeom prst="verticalScroll">
            <a:avLst>
              <a:gd name="adj" fmla="val 12500"/>
            </a:avLst>
          </a:prstGeom>
          <a:solidFill>
            <a:srgbClr val="FFFF99"/>
          </a:solidFill>
          <a:ln w="9525">
            <a:solidFill>
              <a:schemeClr val="tx1"/>
            </a:solidFill>
            <a:round/>
            <a:headEnd/>
            <a:tailEnd/>
          </a:ln>
        </p:spPr>
        <p:txBody>
          <a:bodyPr wrap="none" anchor="ctr"/>
          <a:lstStyle/>
          <a:p>
            <a:pPr algn="ctr"/>
            <a:r>
              <a:rPr lang="en-US"/>
              <a:t>User</a:t>
            </a:r>
          </a:p>
          <a:p>
            <a:pPr algn="ctr"/>
            <a:r>
              <a:rPr lang="en-GB"/>
              <a:t>AUP</a:t>
            </a:r>
            <a:endParaRPr lang="en-US"/>
          </a:p>
        </p:txBody>
      </p:sp>
      <p:sp>
        <p:nvSpPr>
          <p:cNvPr id="53256" name="AutoShape 5"/>
          <p:cNvSpPr>
            <a:spLocks noChangeArrowheads="1"/>
          </p:cNvSpPr>
          <p:nvPr/>
        </p:nvSpPr>
        <p:spPr bwMode="auto">
          <a:xfrm>
            <a:off x="555625" y="1700239"/>
            <a:ext cx="2447925" cy="1295400"/>
          </a:xfrm>
          <a:prstGeom prst="horizontalScroll">
            <a:avLst>
              <a:gd name="adj" fmla="val 12500"/>
            </a:avLst>
          </a:prstGeom>
          <a:solidFill>
            <a:srgbClr val="FFFF99"/>
          </a:solidFill>
          <a:ln w="9525">
            <a:solidFill>
              <a:schemeClr val="tx1"/>
            </a:solidFill>
            <a:round/>
            <a:headEnd/>
            <a:tailEnd/>
          </a:ln>
        </p:spPr>
        <p:txBody>
          <a:bodyPr wrap="none" anchor="ctr"/>
          <a:lstStyle/>
          <a:p>
            <a:pPr algn="ctr"/>
            <a:r>
              <a:rPr lang="en-US"/>
              <a:t>Certification </a:t>
            </a:r>
          </a:p>
          <a:p>
            <a:pPr algn="ctr"/>
            <a:r>
              <a:rPr lang="en-US"/>
              <a:t>Authorities</a:t>
            </a:r>
          </a:p>
        </p:txBody>
      </p:sp>
      <p:sp>
        <p:nvSpPr>
          <p:cNvPr id="53257" name="AutoShape 6"/>
          <p:cNvSpPr>
            <a:spLocks noChangeArrowheads="1"/>
          </p:cNvSpPr>
          <p:nvPr/>
        </p:nvSpPr>
        <p:spPr bwMode="auto">
          <a:xfrm>
            <a:off x="6084888" y="1773264"/>
            <a:ext cx="2663825" cy="1150938"/>
          </a:xfrm>
          <a:prstGeom prst="horizontalScroll">
            <a:avLst>
              <a:gd name="adj" fmla="val 12500"/>
            </a:avLst>
          </a:prstGeom>
          <a:solidFill>
            <a:srgbClr val="FFFF99"/>
          </a:solidFill>
          <a:ln w="9525">
            <a:solidFill>
              <a:schemeClr val="tx1"/>
            </a:solidFill>
            <a:round/>
            <a:headEnd/>
            <a:tailEnd/>
          </a:ln>
        </p:spPr>
        <p:txBody>
          <a:bodyPr wrap="none" anchor="ctr"/>
          <a:lstStyle/>
          <a:p>
            <a:pPr algn="ctr"/>
            <a:r>
              <a:rPr lang="en-US"/>
              <a:t>Audit</a:t>
            </a:r>
          </a:p>
          <a:p>
            <a:pPr algn="ctr"/>
            <a:r>
              <a:rPr lang="en-US"/>
              <a:t>Requirements</a:t>
            </a:r>
          </a:p>
        </p:txBody>
      </p:sp>
      <p:sp>
        <p:nvSpPr>
          <p:cNvPr id="53258" name="AutoShape 7"/>
          <p:cNvSpPr>
            <a:spLocks noChangeArrowheads="1"/>
          </p:cNvSpPr>
          <p:nvPr/>
        </p:nvSpPr>
        <p:spPr bwMode="auto">
          <a:xfrm>
            <a:off x="3603625" y="1365277"/>
            <a:ext cx="2016125" cy="1250950"/>
          </a:xfrm>
          <a:prstGeom prst="verticalScroll">
            <a:avLst>
              <a:gd name="adj" fmla="val 12500"/>
            </a:avLst>
          </a:prstGeom>
          <a:solidFill>
            <a:srgbClr val="FFFF99"/>
          </a:solidFill>
          <a:ln w="9525">
            <a:solidFill>
              <a:schemeClr val="tx1"/>
            </a:solidFill>
            <a:round/>
            <a:headEnd/>
            <a:tailEnd/>
          </a:ln>
        </p:spPr>
        <p:txBody>
          <a:bodyPr wrap="none" anchor="ctr"/>
          <a:lstStyle/>
          <a:p>
            <a:pPr algn="ctr"/>
            <a:r>
              <a:rPr lang="en-US"/>
              <a:t>Incident </a:t>
            </a:r>
          </a:p>
          <a:p>
            <a:pPr algn="ctr"/>
            <a:r>
              <a:rPr lang="en-US"/>
              <a:t>Response</a:t>
            </a:r>
          </a:p>
        </p:txBody>
      </p:sp>
      <p:cxnSp>
        <p:nvCxnSpPr>
          <p:cNvPr id="53259" name="AutoShape 8"/>
          <p:cNvCxnSpPr>
            <a:cxnSpLocks noChangeShapeType="1"/>
            <a:stCxn id="53255" idx="3"/>
            <a:endCxn id="53254" idx="1"/>
          </p:cNvCxnSpPr>
          <p:nvPr/>
        </p:nvCxnSpPr>
        <p:spPr bwMode="auto">
          <a:xfrm flipV="1">
            <a:off x="1935163" y="3951314"/>
            <a:ext cx="549275" cy="4763"/>
          </a:xfrm>
          <a:prstGeom prst="straightConnector1">
            <a:avLst/>
          </a:prstGeom>
          <a:noFill/>
          <a:ln w="31750">
            <a:solidFill>
              <a:schemeClr val="tx1"/>
            </a:solidFill>
            <a:round/>
            <a:headEnd/>
            <a:tailEnd/>
          </a:ln>
        </p:spPr>
      </p:cxnSp>
      <p:cxnSp>
        <p:nvCxnSpPr>
          <p:cNvPr id="53260" name="AutoShape 9"/>
          <p:cNvCxnSpPr>
            <a:cxnSpLocks noChangeShapeType="1"/>
            <a:stCxn id="53256" idx="2"/>
            <a:endCxn id="53254" idx="0"/>
          </p:cNvCxnSpPr>
          <p:nvPr/>
        </p:nvCxnSpPr>
        <p:spPr bwMode="auto">
          <a:xfrm>
            <a:off x="1779588" y="2833714"/>
            <a:ext cx="2828925" cy="604838"/>
          </a:xfrm>
          <a:prstGeom prst="straightConnector1">
            <a:avLst/>
          </a:prstGeom>
          <a:noFill/>
          <a:ln w="31750">
            <a:solidFill>
              <a:schemeClr val="tx1"/>
            </a:solidFill>
            <a:round/>
            <a:headEnd/>
            <a:tailEnd/>
          </a:ln>
        </p:spPr>
      </p:cxnSp>
      <p:cxnSp>
        <p:nvCxnSpPr>
          <p:cNvPr id="53261" name="AutoShape 10"/>
          <p:cNvCxnSpPr>
            <a:cxnSpLocks noChangeShapeType="1"/>
            <a:stCxn id="53258" idx="2"/>
            <a:endCxn id="53254" idx="0"/>
          </p:cNvCxnSpPr>
          <p:nvPr/>
        </p:nvCxnSpPr>
        <p:spPr bwMode="auto">
          <a:xfrm flipH="1">
            <a:off x="4608513" y="2616227"/>
            <a:ext cx="3175" cy="822325"/>
          </a:xfrm>
          <a:prstGeom prst="straightConnector1">
            <a:avLst/>
          </a:prstGeom>
          <a:noFill/>
          <a:ln w="31750">
            <a:solidFill>
              <a:schemeClr val="tx1"/>
            </a:solidFill>
            <a:round/>
            <a:headEnd/>
            <a:tailEnd/>
          </a:ln>
        </p:spPr>
      </p:cxnSp>
      <p:cxnSp>
        <p:nvCxnSpPr>
          <p:cNvPr id="53262" name="AutoShape 11"/>
          <p:cNvCxnSpPr>
            <a:cxnSpLocks noChangeShapeType="1"/>
            <a:stCxn id="53257" idx="2"/>
            <a:endCxn id="53254" idx="0"/>
          </p:cNvCxnSpPr>
          <p:nvPr/>
        </p:nvCxnSpPr>
        <p:spPr bwMode="auto">
          <a:xfrm flipH="1">
            <a:off x="4608513" y="2779739"/>
            <a:ext cx="2808287" cy="658813"/>
          </a:xfrm>
          <a:prstGeom prst="straightConnector1">
            <a:avLst/>
          </a:prstGeom>
          <a:noFill/>
          <a:ln w="31750">
            <a:solidFill>
              <a:schemeClr val="tx1"/>
            </a:solidFill>
            <a:round/>
            <a:headEnd/>
            <a:tailEnd/>
          </a:ln>
        </p:spPr>
      </p:cxnSp>
      <p:cxnSp>
        <p:nvCxnSpPr>
          <p:cNvPr id="53263" name="AutoShape 12"/>
          <p:cNvCxnSpPr>
            <a:cxnSpLocks noChangeShapeType="1"/>
            <a:endCxn id="53254" idx="3"/>
          </p:cNvCxnSpPr>
          <p:nvPr/>
        </p:nvCxnSpPr>
        <p:spPr bwMode="auto">
          <a:xfrm flipH="1">
            <a:off x="6732588" y="3949727"/>
            <a:ext cx="414337" cy="1587"/>
          </a:xfrm>
          <a:prstGeom prst="straightConnector1">
            <a:avLst/>
          </a:prstGeom>
          <a:noFill/>
          <a:ln w="31750">
            <a:solidFill>
              <a:schemeClr val="tx1"/>
            </a:solidFill>
            <a:round/>
            <a:headEnd/>
            <a:tailEnd/>
          </a:ln>
        </p:spPr>
      </p:cxnSp>
      <p:sp>
        <p:nvSpPr>
          <p:cNvPr id="53264" name="AutoShape 13"/>
          <p:cNvSpPr>
            <a:spLocks noChangeArrowheads="1"/>
          </p:cNvSpPr>
          <p:nvPr/>
        </p:nvSpPr>
        <p:spPr bwMode="auto">
          <a:xfrm>
            <a:off x="539750" y="4968902"/>
            <a:ext cx="3063875" cy="1355725"/>
          </a:xfrm>
          <a:prstGeom prst="horizontalScroll">
            <a:avLst>
              <a:gd name="adj" fmla="val 12500"/>
            </a:avLst>
          </a:prstGeom>
          <a:solidFill>
            <a:srgbClr val="FFFF99"/>
          </a:solidFill>
          <a:ln w="9525">
            <a:solidFill>
              <a:schemeClr val="tx1"/>
            </a:solidFill>
            <a:round/>
            <a:headEnd/>
            <a:tailEnd/>
          </a:ln>
        </p:spPr>
        <p:txBody>
          <a:bodyPr wrap="none" anchor="ctr"/>
          <a:lstStyle/>
          <a:p>
            <a:pPr algn="ctr"/>
            <a:r>
              <a:rPr lang="en-US"/>
              <a:t>User Registration </a:t>
            </a:r>
            <a:br>
              <a:rPr lang="en-US"/>
            </a:br>
            <a:r>
              <a:rPr lang="en-US"/>
              <a:t>&amp; VO Management</a:t>
            </a:r>
          </a:p>
        </p:txBody>
      </p:sp>
      <p:cxnSp>
        <p:nvCxnSpPr>
          <p:cNvPr id="53265" name="AutoShape 14"/>
          <p:cNvCxnSpPr>
            <a:cxnSpLocks noChangeShapeType="1"/>
            <a:stCxn id="53254" idx="2"/>
            <a:endCxn id="53264" idx="0"/>
          </p:cNvCxnSpPr>
          <p:nvPr/>
        </p:nvCxnSpPr>
        <p:spPr bwMode="auto">
          <a:xfrm flipH="1">
            <a:off x="2071688" y="4464077"/>
            <a:ext cx="2536825" cy="674687"/>
          </a:xfrm>
          <a:prstGeom prst="straightConnector1">
            <a:avLst/>
          </a:prstGeom>
          <a:noFill/>
          <a:ln w="31750">
            <a:solidFill>
              <a:schemeClr val="tx1"/>
            </a:solidFill>
            <a:round/>
            <a:headEnd/>
            <a:tailEnd/>
          </a:ln>
        </p:spPr>
      </p:cxnSp>
      <p:sp>
        <p:nvSpPr>
          <p:cNvPr id="53266" name="Text Box 15"/>
          <p:cNvSpPr txBox="1">
            <a:spLocks noChangeArrowheads="1"/>
          </p:cNvSpPr>
          <p:nvPr/>
        </p:nvSpPr>
        <p:spPr bwMode="auto">
          <a:xfrm>
            <a:off x="3003550" y="6324627"/>
            <a:ext cx="5911850" cy="457200"/>
          </a:xfrm>
          <a:prstGeom prst="rect">
            <a:avLst/>
          </a:prstGeom>
          <a:noFill/>
          <a:ln w="9525">
            <a:noFill/>
            <a:miter lim="800000"/>
            <a:headEnd/>
            <a:tailEnd/>
          </a:ln>
        </p:spPr>
        <p:txBody>
          <a:bodyPr>
            <a:spAutoFit/>
          </a:bodyPr>
          <a:lstStyle/>
          <a:p>
            <a:pPr>
              <a:spcBef>
                <a:spcPct val="50000"/>
              </a:spcBef>
            </a:pPr>
            <a:endParaRPr lang="en-GB"/>
          </a:p>
        </p:txBody>
      </p:sp>
      <p:sp>
        <p:nvSpPr>
          <p:cNvPr id="53267" name="Text Box 16"/>
          <p:cNvSpPr txBox="1">
            <a:spLocks noChangeArrowheads="1"/>
          </p:cNvSpPr>
          <p:nvPr/>
        </p:nvSpPr>
        <p:spPr bwMode="auto">
          <a:xfrm>
            <a:off x="3421084" y="6500834"/>
            <a:ext cx="5722948" cy="336546"/>
          </a:xfrm>
          <a:prstGeom prst="rect">
            <a:avLst/>
          </a:prstGeom>
          <a:noFill/>
          <a:ln w="9525">
            <a:noFill/>
            <a:miter lim="800000"/>
            <a:headEnd/>
            <a:tailEnd/>
          </a:ln>
        </p:spPr>
        <p:txBody>
          <a:bodyPr wrap="square">
            <a:spAutoFit/>
          </a:bodyPr>
          <a:lstStyle/>
          <a:p>
            <a:pPr algn="r">
              <a:spcBef>
                <a:spcPct val="50000"/>
              </a:spcBef>
            </a:pPr>
            <a:r>
              <a:rPr lang="en-US" sz="1600" dirty="0">
                <a:hlinkClick r:id="rId2"/>
              </a:rPr>
              <a:t>http://cern.ch/proj-lcg-security/documents.html</a:t>
            </a:r>
            <a:endParaRPr lang="en-US" sz="1600" dirty="0"/>
          </a:p>
        </p:txBody>
      </p:sp>
      <p:sp>
        <p:nvSpPr>
          <p:cNvPr id="53268" name="AutoShape 17">
            <a:hlinkClick r:id="rId3"/>
          </p:cNvPr>
          <p:cNvSpPr>
            <a:spLocks noChangeArrowheads="1"/>
          </p:cNvSpPr>
          <p:nvPr/>
        </p:nvSpPr>
        <p:spPr bwMode="auto">
          <a:xfrm>
            <a:off x="4859338" y="4938739"/>
            <a:ext cx="3706812" cy="1352550"/>
          </a:xfrm>
          <a:prstGeom prst="horizontalScroll">
            <a:avLst>
              <a:gd name="adj" fmla="val 12500"/>
            </a:avLst>
          </a:prstGeom>
          <a:solidFill>
            <a:srgbClr val="FFFF99"/>
          </a:solidFill>
          <a:ln w="9525">
            <a:solidFill>
              <a:schemeClr val="tx1"/>
            </a:solidFill>
            <a:round/>
            <a:headEnd/>
            <a:tailEnd/>
          </a:ln>
        </p:spPr>
        <p:txBody>
          <a:bodyPr wrap="none" anchor="ctr"/>
          <a:lstStyle/>
          <a:p>
            <a:pPr algn="ctr"/>
            <a:r>
              <a:rPr lang="en-US"/>
              <a:t>Application Development</a:t>
            </a:r>
          </a:p>
          <a:p>
            <a:pPr algn="ctr"/>
            <a:r>
              <a:rPr lang="en-US"/>
              <a:t>&amp; Network Admin Guide</a:t>
            </a:r>
          </a:p>
        </p:txBody>
      </p:sp>
      <p:cxnSp>
        <p:nvCxnSpPr>
          <p:cNvPr id="53269" name="AutoShape 18"/>
          <p:cNvCxnSpPr>
            <a:cxnSpLocks noChangeShapeType="1"/>
            <a:stCxn id="53254" idx="2"/>
            <a:endCxn id="53268" idx="0"/>
          </p:cNvCxnSpPr>
          <p:nvPr/>
        </p:nvCxnSpPr>
        <p:spPr bwMode="auto">
          <a:xfrm>
            <a:off x="4608513" y="4464077"/>
            <a:ext cx="2105025" cy="644525"/>
          </a:xfrm>
          <a:prstGeom prst="straightConnector1">
            <a:avLst/>
          </a:prstGeom>
          <a:noFill/>
          <a:ln w="31750">
            <a:solidFill>
              <a:schemeClr val="tx1"/>
            </a:solidFill>
            <a:round/>
            <a:headEnd/>
            <a:tailEnd/>
          </a:ln>
        </p:spPr>
      </p:cxnSp>
      <p:sp>
        <p:nvSpPr>
          <p:cNvPr id="53270" name="Text Box 19"/>
          <p:cNvSpPr txBox="1">
            <a:spLocks noChangeArrowheads="1"/>
          </p:cNvSpPr>
          <p:nvPr/>
        </p:nvSpPr>
        <p:spPr bwMode="auto">
          <a:xfrm>
            <a:off x="0" y="6491287"/>
            <a:ext cx="2881313" cy="366713"/>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GB" sz="1800" i="1" dirty="0" smtClean="0"/>
              <a:t>picture: Ian </a:t>
            </a:r>
            <a:r>
              <a:rPr lang="en-GB" sz="1800" i="1" dirty="0"/>
              <a:t>Neilson</a:t>
            </a:r>
            <a:r>
              <a:rPr lang="en-GB" sz="1800" dirty="0"/>
              <a:t> </a:t>
            </a:r>
            <a:endParaRPr lang="en-US" sz="1800" dirty="0"/>
          </a:p>
        </p:txBody>
      </p:sp>
      <p:sp>
        <p:nvSpPr>
          <p:cNvPr id="53271" name="AutoShape 20"/>
          <p:cNvSpPr>
            <a:spLocks noChangeArrowheads="1"/>
          </p:cNvSpPr>
          <p:nvPr/>
        </p:nvSpPr>
        <p:spPr bwMode="auto">
          <a:xfrm>
            <a:off x="6948488" y="3209952"/>
            <a:ext cx="1728787" cy="1511300"/>
          </a:xfrm>
          <a:prstGeom prst="verticalScroll">
            <a:avLst>
              <a:gd name="adj" fmla="val 12500"/>
            </a:avLst>
          </a:prstGeom>
          <a:solidFill>
            <a:srgbClr val="FFFF99"/>
          </a:solidFill>
          <a:ln w="9525">
            <a:solidFill>
              <a:schemeClr val="tx1"/>
            </a:solidFill>
            <a:round/>
            <a:headEnd/>
            <a:tailEnd/>
          </a:ln>
        </p:spPr>
        <p:txBody>
          <a:bodyPr wrap="none" anchor="ctr"/>
          <a:lstStyle/>
          <a:p>
            <a:pPr algn="ctr"/>
            <a:r>
              <a:rPr lang="en-GB"/>
              <a:t>VO</a:t>
            </a:r>
            <a:endParaRPr lang="en-US"/>
          </a:p>
          <a:p>
            <a:pPr algn="ctr"/>
            <a:r>
              <a:rPr lang="en-GB"/>
              <a:t>AUP</a:t>
            </a:r>
            <a:endParaRPr lang="en-US"/>
          </a:p>
        </p:txBody>
      </p:sp>
    </p:spTree>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p:cNvPicPr>
            <a:picLocks noChangeAspect="1" noChangeArrowheads="1"/>
          </p:cNvPicPr>
          <p:nvPr/>
        </p:nvPicPr>
        <p:blipFill>
          <a:blip r:embed="rId2"/>
          <a:srcRect/>
          <a:stretch>
            <a:fillRect/>
          </a:stretch>
        </p:blipFill>
        <p:spPr bwMode="auto">
          <a:xfrm>
            <a:off x="250825" y="549275"/>
            <a:ext cx="5535613" cy="5100638"/>
          </a:xfrm>
          <a:prstGeom prst="rect">
            <a:avLst/>
          </a:prstGeom>
          <a:noFill/>
          <a:ln w="9525">
            <a:noFill/>
            <a:miter lim="800000"/>
            <a:headEnd/>
            <a:tailEnd/>
          </a:ln>
        </p:spPr>
      </p:pic>
      <p:sp>
        <p:nvSpPr>
          <p:cNvPr id="61443" name="Rectangle 6"/>
          <p:cNvSpPr>
            <a:spLocks noGrp="1" noChangeArrowheads="1"/>
          </p:cNvSpPr>
          <p:nvPr>
            <p:ph type="body" idx="1"/>
          </p:nvPr>
        </p:nvSpPr>
        <p:spPr>
          <a:xfrm>
            <a:off x="1081088" y="6429396"/>
            <a:ext cx="8062912" cy="428604"/>
          </a:xfrm>
        </p:spPr>
        <p:txBody>
          <a:bodyPr/>
          <a:lstStyle/>
          <a:p>
            <a:pPr lvl="1" algn="r" eaLnBrk="1" hangingPunct="1">
              <a:buFontTx/>
              <a:buNone/>
            </a:pPr>
            <a:r>
              <a:rPr lang="en-GB" dirty="0" smtClean="0">
                <a:solidFill>
                  <a:srgbClr val="333399"/>
                </a:solidFill>
              </a:rPr>
              <a:t>strike balance between security and usability …</a:t>
            </a:r>
          </a:p>
        </p:txBody>
      </p:sp>
    </p:spTree>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Grid User AUP</a:t>
            </a:r>
            <a:endParaRPr lang="en-US" dirty="0"/>
          </a:p>
        </p:txBody>
      </p:sp>
      <p:sp>
        <p:nvSpPr>
          <p:cNvPr id="3" name="Content Placeholder 2"/>
          <p:cNvSpPr>
            <a:spLocks noGrp="1"/>
          </p:cNvSpPr>
          <p:nvPr>
            <p:ph idx="1"/>
          </p:nvPr>
        </p:nvSpPr>
        <p:spPr>
          <a:xfrm>
            <a:off x="685800" y="1214422"/>
            <a:ext cx="7772400" cy="5000660"/>
          </a:xfrm>
        </p:spPr>
        <p:txBody>
          <a:bodyPr/>
          <a:lstStyle/>
          <a:p>
            <a:pPr>
              <a:buNone/>
            </a:pPr>
            <a:r>
              <a:rPr lang="en-US" sz="1400" dirty="0" smtClean="0"/>
              <a:t>By registering with the Virtual Organization as a GRID user </a:t>
            </a:r>
          </a:p>
          <a:p>
            <a:pPr>
              <a:buNone/>
            </a:pPr>
            <a:r>
              <a:rPr lang="en-US" sz="1400" dirty="0" smtClean="0"/>
              <a:t>you shall be deemed to accept these conditions of use: </a:t>
            </a:r>
          </a:p>
          <a:p>
            <a:pPr>
              <a:buFont typeface="+mj-lt"/>
              <a:buAutoNum type="arabicPeriod"/>
            </a:pPr>
            <a:r>
              <a:rPr lang="en-US" sz="1400" i="1" dirty="0" smtClean="0"/>
              <a:t>You shall only use the GRID to perform work, or transmit or store data consistent with the stated goals and policies of the VO of which you are a member and in compliance with these conditions of use. </a:t>
            </a:r>
          </a:p>
          <a:p>
            <a:pPr>
              <a:buFont typeface="+mj-lt"/>
              <a:buAutoNum type="arabicPeriod"/>
            </a:pPr>
            <a:r>
              <a:rPr lang="en-US" sz="1400" i="1" dirty="0" smtClean="0"/>
              <a:t>You shall not use the GRID for any unlawful purpose and not (attempt to) breach or circumvent any GRID administrative or security controls. You shall respect copyright and confidentiality agreements and protect your GRID credentials (e.g. private keys, passwords), sensitive data and files. </a:t>
            </a:r>
          </a:p>
          <a:p>
            <a:pPr>
              <a:buFont typeface="+mj-lt"/>
              <a:buAutoNum type="arabicPeriod"/>
            </a:pPr>
            <a:r>
              <a:rPr lang="en-US" sz="1400" i="1" dirty="0" smtClean="0"/>
              <a:t>You shall immediately report any known or suspected security breach or misuse of the GRID or GRID credentials to the incident reporting locations specified by the VO and to the relevant credential issuing authorities. </a:t>
            </a:r>
          </a:p>
          <a:p>
            <a:pPr>
              <a:buFont typeface="+mj-lt"/>
              <a:buAutoNum type="arabicPeriod"/>
            </a:pPr>
            <a:r>
              <a:rPr lang="en-US" sz="1400" i="1" dirty="0" smtClean="0"/>
              <a:t>Use of the GRID is at your own risk. There is no guarantee that the GRID will be available at any time or that it will suit any purpose. </a:t>
            </a:r>
          </a:p>
          <a:p>
            <a:pPr>
              <a:buFont typeface="+mj-lt"/>
              <a:buAutoNum type="arabicPeriod"/>
            </a:pPr>
            <a:r>
              <a:rPr lang="en-US" sz="1400" i="1" dirty="0" smtClean="0"/>
              <a:t>Logged information, including information provided by you for registration purposes, shall be used for administrative, operational, accounting, monitoring and security purposes only. This information may be disclosed to other organizations anywhere in the world for these purposes. Although efforts are made to maintain confidentiality, no guarantees are given. </a:t>
            </a:r>
          </a:p>
          <a:p>
            <a:pPr>
              <a:buFont typeface="+mj-lt"/>
              <a:buAutoNum type="arabicPeriod"/>
            </a:pPr>
            <a:r>
              <a:rPr lang="en-US" sz="1400" i="1" dirty="0" smtClean="0"/>
              <a:t>The Resource Providers, the VOs and the GRID operators are entitled to regulate and terminate access for administrative, operational and security purposes and you shall immediately comply with their instructions. </a:t>
            </a:r>
          </a:p>
          <a:p>
            <a:pPr>
              <a:buFont typeface="+mj-lt"/>
              <a:buAutoNum type="arabicPeriod"/>
            </a:pPr>
            <a:r>
              <a:rPr lang="en-US" sz="1400" i="1" dirty="0" smtClean="0"/>
              <a:t>You are liable for the consequences of any violation by you of these conditions of use. </a:t>
            </a:r>
            <a:endParaRPr lang="en-US" sz="1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5"/>
          <p:cNvSpPr>
            <a:spLocks noGrp="1"/>
          </p:cNvSpPr>
          <p:nvPr>
            <p:ph type="sldNum" sz="quarter" idx="11"/>
          </p:nvPr>
        </p:nvSpPr>
        <p:spPr>
          <a:noFill/>
        </p:spPr>
        <p:txBody>
          <a:bodyPr/>
          <a:lstStyle/>
          <a:p>
            <a:pPr algn="r" rtl="0" fontAlgn="base">
              <a:spcBef>
                <a:spcPct val="0"/>
              </a:spcBef>
              <a:spcAft>
                <a:spcPct val="0"/>
              </a:spcAft>
            </a:pPr>
            <a:fld id="{DFF0056E-D8A2-4142-93E1-A15CDA68722F}" type="slidenum">
              <a:rPr lang="en-GB" sz="1200" b="1" kern="1200">
                <a:solidFill>
                  <a:prstClr val="black"/>
                </a:solidFill>
                <a:latin typeface="Arial" charset="0"/>
                <a:ea typeface="+mn-ea"/>
                <a:cs typeface="+mn-cs"/>
              </a:rPr>
              <a:pPr algn="r" rtl="0" fontAlgn="base">
                <a:spcBef>
                  <a:spcPct val="0"/>
                </a:spcBef>
                <a:spcAft>
                  <a:spcPct val="0"/>
                </a:spcAft>
              </a:pPr>
              <a:t>11</a:t>
            </a:fld>
            <a:endParaRPr lang="en-GB" sz="1200" b="1" kern="1200">
              <a:solidFill>
                <a:prstClr val="black"/>
              </a:solidFill>
              <a:latin typeface="Arial" charset="0"/>
              <a:ea typeface="+mn-ea"/>
              <a:cs typeface="+mn-cs"/>
            </a:endParaRPr>
          </a:p>
        </p:txBody>
      </p:sp>
      <p:pic>
        <p:nvPicPr>
          <p:cNvPr id="10244" name="Picture 2"/>
          <p:cNvPicPr>
            <a:picLocks noChangeAspect="1" noChangeArrowheads="1"/>
          </p:cNvPicPr>
          <p:nvPr/>
        </p:nvPicPr>
        <p:blipFill>
          <a:blip r:embed="rId3"/>
          <a:srcRect/>
          <a:stretch>
            <a:fillRect/>
          </a:stretch>
        </p:blipFill>
        <p:spPr bwMode="auto">
          <a:xfrm>
            <a:off x="4543425" y="1436688"/>
            <a:ext cx="1220788" cy="1004887"/>
          </a:xfrm>
          <a:prstGeom prst="rect">
            <a:avLst/>
          </a:prstGeom>
          <a:noFill/>
          <a:ln w="9525">
            <a:noFill/>
            <a:miter lim="800000"/>
            <a:headEnd/>
            <a:tailEnd/>
          </a:ln>
        </p:spPr>
      </p:pic>
      <p:sp>
        <p:nvSpPr>
          <p:cNvPr id="10245" name="Rectangle 3"/>
          <p:cNvSpPr>
            <a:spLocks noGrp="1" noChangeArrowheads="1"/>
          </p:cNvSpPr>
          <p:nvPr>
            <p:ph type="title"/>
          </p:nvPr>
        </p:nvSpPr>
        <p:spPr/>
        <p:txBody>
          <a:bodyPr/>
          <a:lstStyle/>
          <a:p>
            <a:pPr eaLnBrk="1" hangingPunct="1"/>
            <a:r>
              <a:rPr lang="en-US" sz="2800" smtClean="0"/>
              <a:t>EGEE Achievements - Applications</a:t>
            </a:r>
            <a:endParaRPr lang="en-GB" sz="2800" smtClean="0"/>
          </a:p>
        </p:txBody>
      </p:sp>
      <p:sp>
        <p:nvSpPr>
          <p:cNvPr id="10246" name="Rectangle 4"/>
          <p:cNvSpPr>
            <a:spLocks noGrp="1" noChangeArrowheads="1"/>
          </p:cNvSpPr>
          <p:nvPr>
            <p:ph type="body" sz="half" idx="1"/>
          </p:nvPr>
        </p:nvSpPr>
        <p:spPr/>
        <p:txBody>
          <a:bodyPr/>
          <a:lstStyle/>
          <a:p>
            <a:pPr eaLnBrk="1" hangingPunct="1">
              <a:lnSpc>
                <a:spcPct val="90000"/>
              </a:lnSpc>
            </a:pPr>
            <a:r>
              <a:rPr lang="en-GB" sz="2000" smtClean="0"/>
              <a:t>&gt;27</a:t>
            </a:r>
            <a:r>
              <a:rPr lang="en-US" sz="2000" smtClean="0"/>
              <a:t>0 VOs from several scientific domains</a:t>
            </a:r>
          </a:p>
          <a:p>
            <a:pPr lvl="1" eaLnBrk="1" hangingPunct="1">
              <a:lnSpc>
                <a:spcPct val="90000"/>
              </a:lnSpc>
            </a:pPr>
            <a:r>
              <a:rPr lang="en-GB" sz="1900" smtClean="0"/>
              <a:t>Astronomy</a:t>
            </a:r>
            <a:r>
              <a:rPr lang="en-US" sz="1900" smtClean="0"/>
              <a:t> &amp; Astrophysics</a:t>
            </a:r>
          </a:p>
          <a:p>
            <a:pPr lvl="1" eaLnBrk="1" hangingPunct="1">
              <a:lnSpc>
                <a:spcPct val="90000"/>
              </a:lnSpc>
            </a:pPr>
            <a:r>
              <a:rPr lang="en-US" sz="1900" smtClean="0"/>
              <a:t>Civil Protection</a:t>
            </a:r>
            <a:endParaRPr lang="en-GB" sz="1900" smtClean="0"/>
          </a:p>
          <a:p>
            <a:pPr lvl="1" eaLnBrk="1" hangingPunct="1">
              <a:lnSpc>
                <a:spcPct val="90000"/>
              </a:lnSpc>
            </a:pPr>
            <a:r>
              <a:rPr lang="en-GB" sz="1900" smtClean="0"/>
              <a:t>Computational Chemistry</a:t>
            </a:r>
          </a:p>
          <a:p>
            <a:pPr lvl="1" eaLnBrk="1" hangingPunct="1">
              <a:lnSpc>
                <a:spcPct val="90000"/>
              </a:lnSpc>
            </a:pPr>
            <a:r>
              <a:rPr lang="en-GB" sz="1900" smtClean="0"/>
              <a:t>Comp. Fluid Dynamics</a:t>
            </a:r>
          </a:p>
          <a:p>
            <a:pPr lvl="1" eaLnBrk="1" hangingPunct="1">
              <a:lnSpc>
                <a:spcPct val="90000"/>
              </a:lnSpc>
            </a:pPr>
            <a:r>
              <a:rPr lang="en-GB" sz="1900" smtClean="0"/>
              <a:t>Computer Science/Tools</a:t>
            </a:r>
          </a:p>
          <a:p>
            <a:pPr lvl="1" eaLnBrk="1" hangingPunct="1">
              <a:lnSpc>
                <a:spcPct val="90000"/>
              </a:lnSpc>
            </a:pPr>
            <a:r>
              <a:rPr lang="en-GB" sz="1900" smtClean="0"/>
              <a:t>Condensed Matter Physics</a:t>
            </a:r>
          </a:p>
          <a:p>
            <a:pPr lvl="1" eaLnBrk="1" hangingPunct="1">
              <a:lnSpc>
                <a:spcPct val="90000"/>
              </a:lnSpc>
            </a:pPr>
            <a:r>
              <a:rPr lang="en-GB" sz="1900" smtClean="0"/>
              <a:t>Earth Sciences</a:t>
            </a:r>
          </a:p>
          <a:p>
            <a:pPr lvl="1" eaLnBrk="1" hangingPunct="1">
              <a:lnSpc>
                <a:spcPct val="90000"/>
              </a:lnSpc>
            </a:pPr>
            <a:r>
              <a:rPr lang="en-GB" sz="1900" smtClean="0"/>
              <a:t>Fusion</a:t>
            </a:r>
          </a:p>
          <a:p>
            <a:pPr lvl="1" eaLnBrk="1" hangingPunct="1">
              <a:lnSpc>
                <a:spcPct val="90000"/>
              </a:lnSpc>
            </a:pPr>
            <a:r>
              <a:rPr lang="en-US" sz="1900" smtClean="0"/>
              <a:t>High Energy Physics</a:t>
            </a:r>
          </a:p>
          <a:p>
            <a:pPr lvl="1" eaLnBrk="1" hangingPunct="1">
              <a:lnSpc>
                <a:spcPct val="90000"/>
              </a:lnSpc>
            </a:pPr>
            <a:r>
              <a:rPr lang="en-US" sz="1900" smtClean="0"/>
              <a:t>Life Sciences</a:t>
            </a:r>
            <a:endParaRPr lang="en-GB" sz="1900" smtClean="0"/>
          </a:p>
          <a:p>
            <a:pPr eaLnBrk="1" hangingPunct="1">
              <a:lnSpc>
                <a:spcPct val="90000"/>
              </a:lnSpc>
            </a:pPr>
            <a:r>
              <a:rPr lang="en-GB" sz="2000" smtClean="0"/>
              <a:t>Further applications </a:t>
            </a:r>
            <a:br>
              <a:rPr lang="en-GB" sz="2000" smtClean="0"/>
            </a:br>
            <a:r>
              <a:rPr lang="en-GB" sz="2000" smtClean="0"/>
              <a:t>under evaluation</a:t>
            </a:r>
          </a:p>
        </p:txBody>
      </p:sp>
      <p:pic>
        <p:nvPicPr>
          <p:cNvPr id="10247" name="Picture 5" descr="image2"/>
          <p:cNvPicPr>
            <a:picLocks noChangeAspect="1" noChangeArrowheads="1"/>
          </p:cNvPicPr>
          <p:nvPr/>
        </p:nvPicPr>
        <p:blipFill>
          <a:blip r:embed="rId4"/>
          <a:srcRect/>
          <a:stretch>
            <a:fillRect/>
          </a:stretch>
        </p:blipFill>
        <p:spPr bwMode="auto">
          <a:xfrm>
            <a:off x="5502275" y="849313"/>
            <a:ext cx="1379538" cy="1173162"/>
          </a:xfrm>
          <a:prstGeom prst="rect">
            <a:avLst/>
          </a:prstGeom>
          <a:noFill/>
          <a:ln w="9525">
            <a:noFill/>
            <a:miter lim="800000"/>
            <a:headEnd/>
            <a:tailEnd/>
          </a:ln>
        </p:spPr>
      </p:pic>
      <p:pic>
        <p:nvPicPr>
          <p:cNvPr id="10248" name="Picture 6"/>
          <p:cNvPicPr>
            <a:picLocks noChangeAspect="1" noChangeArrowheads="1"/>
          </p:cNvPicPr>
          <p:nvPr/>
        </p:nvPicPr>
        <p:blipFill>
          <a:blip r:embed="rId5" cstate="screen"/>
          <a:srcRect/>
          <a:stretch>
            <a:fillRect/>
          </a:stretch>
        </p:blipFill>
        <p:spPr bwMode="auto">
          <a:xfrm>
            <a:off x="7129463" y="2233613"/>
            <a:ext cx="2016125" cy="1089025"/>
          </a:xfrm>
          <a:prstGeom prst="rect">
            <a:avLst/>
          </a:prstGeom>
          <a:noFill/>
          <a:ln w="25400">
            <a:noFill/>
            <a:miter lim="800000"/>
            <a:headEnd/>
            <a:tailEnd/>
          </a:ln>
        </p:spPr>
      </p:pic>
      <p:pic>
        <p:nvPicPr>
          <p:cNvPr id="10249" name="Picture 7" descr="1cet"/>
          <p:cNvPicPr>
            <a:picLocks noChangeAspect="1" noChangeArrowheads="1"/>
          </p:cNvPicPr>
          <p:nvPr/>
        </p:nvPicPr>
        <p:blipFill>
          <a:blip r:embed="rId6"/>
          <a:srcRect/>
          <a:stretch>
            <a:fillRect/>
          </a:stretch>
        </p:blipFill>
        <p:spPr bwMode="auto">
          <a:xfrm>
            <a:off x="4343400" y="2081213"/>
            <a:ext cx="1241425" cy="1241425"/>
          </a:xfrm>
          <a:prstGeom prst="rect">
            <a:avLst/>
          </a:prstGeom>
          <a:noFill/>
          <a:ln w="9525">
            <a:noFill/>
            <a:miter lim="800000"/>
            <a:headEnd/>
            <a:tailEnd/>
          </a:ln>
        </p:spPr>
      </p:pic>
      <p:pic>
        <p:nvPicPr>
          <p:cNvPr id="10250" name="Picture 8"/>
          <p:cNvPicPr>
            <a:picLocks noChangeAspect="1" noChangeArrowheads="1"/>
          </p:cNvPicPr>
          <p:nvPr/>
        </p:nvPicPr>
        <p:blipFill>
          <a:blip r:embed="rId7"/>
          <a:srcRect/>
          <a:stretch>
            <a:fillRect/>
          </a:stretch>
        </p:blipFill>
        <p:spPr bwMode="auto">
          <a:xfrm>
            <a:off x="5764213" y="1436688"/>
            <a:ext cx="1468437" cy="1354137"/>
          </a:xfrm>
          <a:prstGeom prst="rect">
            <a:avLst/>
          </a:prstGeom>
          <a:noFill/>
          <a:ln w="25400" algn="ctr">
            <a:noFill/>
            <a:miter lim="800000"/>
            <a:headEnd/>
            <a:tailEnd/>
          </a:ln>
        </p:spPr>
      </p:pic>
      <p:pic>
        <p:nvPicPr>
          <p:cNvPr id="10251" name="Picture 9" descr="petrocaem"/>
          <p:cNvPicPr>
            <a:picLocks noChangeAspect="1" noChangeArrowheads="1"/>
          </p:cNvPicPr>
          <p:nvPr/>
        </p:nvPicPr>
        <p:blipFill>
          <a:blip r:embed="rId8"/>
          <a:srcRect/>
          <a:stretch>
            <a:fillRect/>
          </a:stretch>
        </p:blipFill>
        <p:spPr bwMode="auto">
          <a:xfrm>
            <a:off x="6985000" y="1195388"/>
            <a:ext cx="2089150" cy="1173162"/>
          </a:xfrm>
          <a:prstGeom prst="rect">
            <a:avLst/>
          </a:prstGeom>
          <a:noFill/>
          <a:ln w="28575">
            <a:noFill/>
            <a:miter lim="800000"/>
            <a:headEnd/>
            <a:tailEnd/>
          </a:ln>
        </p:spPr>
      </p:pic>
      <p:pic>
        <p:nvPicPr>
          <p:cNvPr id="10252" name="Picture 10"/>
          <p:cNvPicPr>
            <a:picLocks noChangeAspect="1" noChangeArrowheads="1"/>
          </p:cNvPicPr>
          <p:nvPr/>
        </p:nvPicPr>
        <p:blipFill>
          <a:blip r:embed="rId9"/>
          <a:srcRect/>
          <a:stretch>
            <a:fillRect/>
          </a:stretch>
        </p:blipFill>
        <p:spPr bwMode="auto">
          <a:xfrm>
            <a:off x="7704138" y="2978150"/>
            <a:ext cx="1441450" cy="1441450"/>
          </a:xfrm>
          <a:prstGeom prst="rect">
            <a:avLst/>
          </a:prstGeom>
          <a:noFill/>
          <a:ln w="25400" algn="ctr">
            <a:noFill/>
            <a:miter lim="800000"/>
            <a:headEnd/>
            <a:tailEnd/>
          </a:ln>
        </p:spPr>
      </p:pic>
      <p:pic>
        <p:nvPicPr>
          <p:cNvPr id="10253" name="Picture 11"/>
          <p:cNvPicPr>
            <a:picLocks noChangeAspect="1" noChangeArrowheads="1"/>
          </p:cNvPicPr>
          <p:nvPr/>
        </p:nvPicPr>
        <p:blipFill>
          <a:blip r:embed="rId10"/>
          <a:srcRect/>
          <a:stretch>
            <a:fillRect/>
          </a:stretch>
        </p:blipFill>
        <p:spPr bwMode="auto">
          <a:xfrm>
            <a:off x="4743450" y="3263900"/>
            <a:ext cx="1655763" cy="1081088"/>
          </a:xfrm>
          <a:prstGeom prst="rect">
            <a:avLst/>
          </a:prstGeom>
          <a:noFill/>
          <a:ln w="25400" algn="ctr">
            <a:noFill/>
            <a:miter lim="800000"/>
            <a:headEnd/>
            <a:tailEnd/>
          </a:ln>
        </p:spPr>
      </p:pic>
      <p:pic>
        <p:nvPicPr>
          <p:cNvPr id="10254" name="Picture 12" descr="magic"/>
          <p:cNvPicPr>
            <a:picLocks noChangeAspect="1" noChangeArrowheads="1"/>
          </p:cNvPicPr>
          <p:nvPr/>
        </p:nvPicPr>
        <p:blipFill>
          <a:blip r:embed="rId11"/>
          <a:srcRect/>
          <a:stretch>
            <a:fillRect/>
          </a:stretch>
        </p:blipFill>
        <p:spPr bwMode="auto">
          <a:xfrm>
            <a:off x="5584825" y="2635250"/>
            <a:ext cx="1792288" cy="1257300"/>
          </a:xfrm>
          <a:prstGeom prst="rect">
            <a:avLst/>
          </a:prstGeom>
          <a:noFill/>
          <a:ln w="25400">
            <a:solidFill>
              <a:srgbClr val="333399"/>
            </a:solidFill>
            <a:miter lim="800000"/>
            <a:headEnd/>
            <a:tailEnd/>
          </a:ln>
        </p:spPr>
      </p:pic>
      <p:sp>
        <p:nvSpPr>
          <p:cNvPr id="10255" name="Text Box 13"/>
          <p:cNvSpPr txBox="1">
            <a:spLocks noChangeArrowheads="1"/>
          </p:cNvSpPr>
          <p:nvPr/>
        </p:nvSpPr>
        <p:spPr bwMode="auto">
          <a:xfrm>
            <a:off x="0" y="5778500"/>
            <a:ext cx="5284788" cy="1079500"/>
          </a:xfrm>
          <a:prstGeom prst="rect">
            <a:avLst/>
          </a:prstGeom>
          <a:solidFill>
            <a:schemeClr val="bg2"/>
          </a:solidFill>
          <a:ln w="12700" algn="ctr">
            <a:solidFill>
              <a:schemeClr val="accent1"/>
            </a:solidFill>
            <a:miter lim="800000"/>
            <a:headEnd/>
            <a:tailEnd/>
          </a:ln>
        </p:spPr>
        <p:txBody>
          <a:bodyPr lIns="90000" tIns="46800" rIns="90000" bIns="46800">
            <a:spAutoFit/>
          </a:bodyPr>
          <a:lstStyle/>
          <a:p>
            <a:pPr algn="l" rtl="0" fontAlgn="base">
              <a:spcBef>
                <a:spcPct val="0"/>
              </a:spcBef>
              <a:spcAft>
                <a:spcPct val="0"/>
              </a:spcAft>
              <a:buClr>
                <a:srgbClr val="FFCC66"/>
              </a:buClr>
            </a:pPr>
            <a:r>
              <a:rPr lang="en-GB" sz="2000" b="1" kern="1200">
                <a:solidFill>
                  <a:prstClr val="black"/>
                </a:solidFill>
                <a:latin typeface="Arial" charset="0"/>
                <a:ea typeface="+mn-ea"/>
                <a:cs typeface="+mn-cs"/>
              </a:rPr>
              <a:t>Applications have moved from </a:t>
            </a:r>
            <a:br>
              <a:rPr lang="en-GB" sz="2000" b="1" kern="1200">
                <a:solidFill>
                  <a:prstClr val="black"/>
                </a:solidFill>
                <a:latin typeface="Arial" charset="0"/>
                <a:ea typeface="+mn-ea"/>
                <a:cs typeface="+mn-cs"/>
              </a:rPr>
            </a:br>
            <a:r>
              <a:rPr lang="en-GB" sz="2000" b="1" kern="1200">
                <a:solidFill>
                  <a:prstClr val="black"/>
                </a:solidFill>
                <a:latin typeface="Arial" charset="0"/>
                <a:ea typeface="+mn-ea"/>
                <a:cs typeface="+mn-cs"/>
              </a:rPr>
              <a:t>testing to routine and daily usage</a:t>
            </a:r>
          </a:p>
          <a:p>
            <a:pPr algn="l" rtl="0" fontAlgn="base">
              <a:spcBef>
                <a:spcPct val="0"/>
              </a:spcBef>
              <a:spcAft>
                <a:spcPct val="0"/>
              </a:spcAft>
              <a:buClr>
                <a:srgbClr val="FFCC66"/>
              </a:buClr>
            </a:pPr>
            <a:r>
              <a:rPr lang="en-GB" sz="2000" b="1" kern="1200">
                <a:solidFill>
                  <a:prstClr val="black"/>
                </a:solidFill>
                <a:latin typeface="Arial" charset="0"/>
                <a:ea typeface="+mn-ea"/>
                <a:cs typeface="+mn-cs"/>
              </a:rPr>
              <a:t>	</a:t>
            </a:r>
            <a:r>
              <a:rPr lang="en-GB" b="1" kern="1200">
                <a:solidFill>
                  <a:prstClr val="black"/>
                </a:solidFill>
                <a:latin typeface="Arial" charset="0"/>
                <a:ea typeface="+mn-ea"/>
                <a:cs typeface="+mn-cs"/>
              </a:rPr>
              <a:t>~80-95% efficiency</a:t>
            </a:r>
          </a:p>
        </p:txBody>
      </p:sp>
      <p:pic>
        <p:nvPicPr>
          <p:cNvPr id="10256" name="Image 7" descr="cpu-utilization-by-date.png"/>
          <p:cNvPicPr>
            <a:picLocks noChangeAspect="1"/>
          </p:cNvPicPr>
          <p:nvPr/>
        </p:nvPicPr>
        <p:blipFill>
          <a:blip r:embed="rId12" cstate="screen"/>
          <a:srcRect/>
          <a:stretch>
            <a:fillRect/>
          </a:stretch>
        </p:blipFill>
        <p:spPr bwMode="auto">
          <a:xfrm>
            <a:off x="5287963" y="4375150"/>
            <a:ext cx="3856037" cy="2482850"/>
          </a:xfrm>
          <a:prstGeom prst="rect">
            <a:avLst/>
          </a:prstGeom>
          <a:noFill/>
          <a:ln w="9525">
            <a:noFill/>
            <a:miter lim="800000"/>
            <a:headEnd/>
            <a:tailEnd/>
          </a:ln>
        </p:spPr>
      </p:pic>
      <p:sp>
        <p:nvSpPr>
          <p:cNvPr id="17" name="TextBox 16"/>
          <p:cNvSpPr txBox="1"/>
          <p:nvPr/>
        </p:nvSpPr>
        <p:spPr>
          <a:xfrm>
            <a:off x="762000" y="3429000"/>
            <a:ext cx="7289800" cy="646113"/>
          </a:xfrm>
          <a:prstGeom prst="rect">
            <a:avLst/>
          </a:prstGeom>
          <a:solidFill>
            <a:schemeClr val="accent3"/>
          </a:solidFill>
        </p:spPr>
        <p:style>
          <a:lnRef idx="2">
            <a:schemeClr val="accent3"/>
          </a:lnRef>
          <a:fillRef idx="1">
            <a:schemeClr val="lt1"/>
          </a:fillRef>
          <a:effectRef idx="0">
            <a:schemeClr val="accent3"/>
          </a:effectRef>
          <a:fontRef idx="minor">
            <a:schemeClr val="dk1"/>
          </a:fontRef>
        </p:style>
        <p:txBody>
          <a:bodyPr wrap="none">
            <a:spAutoFit/>
          </a:bodyPr>
          <a:lstStyle/>
          <a:p>
            <a:pPr algn="ctr" rtl="0" fontAlgn="base">
              <a:spcBef>
                <a:spcPct val="0"/>
              </a:spcBef>
              <a:spcAft>
                <a:spcPct val="0"/>
              </a:spcAft>
              <a:defRPr/>
            </a:pPr>
            <a:r>
              <a:rPr lang="en-US" kern="1200" dirty="0">
                <a:solidFill>
                  <a:prstClr val="black"/>
                </a:solidFill>
                <a:latin typeface="Arial"/>
                <a:ea typeface="+mn-ea"/>
                <a:cs typeface="+mn-cs"/>
              </a:rPr>
              <a:t>How do we match the expectations of the growing user communities?</a:t>
            </a:r>
          </a:p>
          <a:p>
            <a:pPr marL="457200" lvl="1" algn="ctr" rtl="0" fontAlgn="base">
              <a:spcBef>
                <a:spcPct val="0"/>
              </a:spcBef>
              <a:spcAft>
                <a:spcPct val="0"/>
              </a:spcAft>
              <a:defRPr/>
            </a:pPr>
            <a:r>
              <a:rPr lang="en-US" kern="1200" dirty="0">
                <a:solidFill>
                  <a:prstClr val="black"/>
                </a:solidFill>
                <a:latin typeface="Arial"/>
                <a:ea typeface="+mn-ea"/>
                <a:cs typeface="+mn-cs"/>
              </a:rPr>
              <a:t>Will we have enough computing resources to satisfy their needs?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2"/>
          <p:cNvSpPr>
            <a:spLocks noGrp="1" noChangeArrowheads="1"/>
          </p:cNvSpPr>
          <p:nvPr>
            <p:ph type="title"/>
          </p:nvPr>
        </p:nvSpPr>
        <p:spPr/>
        <p:txBody>
          <a:bodyPr/>
          <a:lstStyle/>
          <a:p>
            <a:pPr eaLnBrk="1" hangingPunct="1"/>
            <a:r>
              <a:rPr lang="en-GB" smtClean="0"/>
              <a:t>What’s in a Policy</a:t>
            </a:r>
          </a:p>
        </p:txBody>
      </p:sp>
      <p:sp>
        <p:nvSpPr>
          <p:cNvPr id="54278" name="Rectangle 3"/>
          <p:cNvSpPr>
            <a:spLocks noGrp="1" noChangeArrowheads="1"/>
          </p:cNvSpPr>
          <p:nvPr>
            <p:ph type="body" idx="1"/>
          </p:nvPr>
        </p:nvSpPr>
        <p:spPr>
          <a:xfrm>
            <a:off x="357158" y="1455764"/>
            <a:ext cx="8763000" cy="4902194"/>
          </a:xfrm>
        </p:spPr>
        <p:txBody>
          <a:bodyPr/>
          <a:lstStyle/>
          <a:p>
            <a:pPr eaLnBrk="1" hangingPunct="1">
              <a:lnSpc>
                <a:spcPct val="80000"/>
              </a:lnSpc>
            </a:pPr>
            <a:r>
              <a:rPr lang="en-GB" sz="2000" dirty="0" smtClean="0">
                <a:solidFill>
                  <a:srgbClr val="A50021"/>
                </a:solidFill>
              </a:rPr>
              <a:t>What do lawyers typically look for</a:t>
            </a:r>
          </a:p>
          <a:p>
            <a:pPr lvl="1" eaLnBrk="1" hangingPunct="1">
              <a:lnSpc>
                <a:spcPct val="80000"/>
              </a:lnSpc>
            </a:pPr>
            <a:r>
              <a:rPr lang="en-GB" sz="1800" dirty="0" smtClean="0"/>
              <a:t>Consistency of Terminology</a:t>
            </a:r>
          </a:p>
          <a:p>
            <a:pPr lvl="1" eaLnBrk="1" hangingPunct="1">
              <a:lnSpc>
                <a:spcPct val="80000"/>
              </a:lnSpc>
            </a:pPr>
            <a:r>
              <a:rPr lang="en-GB" sz="1800" dirty="0" smtClean="0"/>
              <a:t>Describe in exact and limitative terms</a:t>
            </a:r>
          </a:p>
          <a:p>
            <a:pPr lvl="1" eaLnBrk="1" hangingPunct="1">
              <a:lnSpc>
                <a:spcPct val="80000"/>
              </a:lnSpc>
            </a:pPr>
            <a:endParaRPr lang="en-GB" sz="1800" dirty="0" smtClean="0"/>
          </a:p>
          <a:p>
            <a:pPr eaLnBrk="1" hangingPunct="1">
              <a:lnSpc>
                <a:spcPct val="80000"/>
              </a:lnSpc>
            </a:pPr>
            <a:r>
              <a:rPr lang="en-GB" sz="2000" dirty="0" smtClean="0">
                <a:solidFill>
                  <a:srgbClr val="A50021"/>
                </a:solidFill>
              </a:rPr>
              <a:t>How binding is it?</a:t>
            </a:r>
          </a:p>
          <a:p>
            <a:pPr marL="742950" lvl="2" indent="-342900" eaLnBrk="1" hangingPunct="1">
              <a:lnSpc>
                <a:spcPct val="80000"/>
              </a:lnSpc>
            </a:pPr>
            <a:r>
              <a:rPr lang="en-GB" dirty="0" smtClean="0"/>
              <a:t>The signer must be explicitly aware of his or her action</a:t>
            </a:r>
          </a:p>
          <a:p>
            <a:pPr marL="742950" lvl="2" indent="-342900" eaLnBrk="1" hangingPunct="1">
              <a:lnSpc>
                <a:spcPct val="80000"/>
              </a:lnSpc>
            </a:pPr>
            <a:r>
              <a:rPr lang="en-GB" dirty="0" smtClean="0"/>
              <a:t>Use default-deny</a:t>
            </a:r>
          </a:p>
          <a:p>
            <a:pPr marL="742950" lvl="2" indent="-342900" eaLnBrk="1" hangingPunct="1">
              <a:lnSpc>
                <a:spcPct val="80000"/>
              </a:lnSpc>
            </a:pPr>
            <a:r>
              <a:rPr lang="en-GB" dirty="0" smtClean="0"/>
              <a:t>On web forms: at least use a pop-up box</a:t>
            </a:r>
          </a:p>
          <a:p>
            <a:pPr marL="742950" lvl="2" indent="-342900" eaLnBrk="1" hangingPunct="1">
              <a:lnSpc>
                <a:spcPct val="80000"/>
              </a:lnSpc>
            </a:pPr>
            <a:r>
              <a:rPr lang="en-GB" i="1" dirty="0" smtClean="0"/>
              <a:t>But this has only been marginally tested in court</a:t>
            </a:r>
          </a:p>
          <a:p>
            <a:pPr eaLnBrk="1" hangingPunct="1">
              <a:lnSpc>
                <a:spcPct val="80000"/>
              </a:lnSpc>
            </a:pPr>
            <a:endParaRPr lang="en-GB" sz="2000" dirty="0" smtClean="0">
              <a:solidFill>
                <a:srgbClr val="A50021"/>
              </a:solidFill>
            </a:endParaRPr>
          </a:p>
          <a:p>
            <a:pPr eaLnBrk="1" hangingPunct="1">
              <a:lnSpc>
                <a:spcPct val="80000"/>
              </a:lnSpc>
            </a:pPr>
            <a:r>
              <a:rPr lang="en-GB" sz="2000" dirty="0" smtClean="0">
                <a:solidFill>
                  <a:srgbClr val="A50021"/>
                </a:solidFill>
              </a:rPr>
              <a:t>What about the subjects</a:t>
            </a:r>
          </a:p>
          <a:p>
            <a:pPr lvl="1" eaLnBrk="1" hangingPunct="1">
              <a:lnSpc>
                <a:spcPct val="80000"/>
              </a:lnSpc>
            </a:pPr>
            <a:r>
              <a:rPr lang="en-GB" sz="1800" dirty="0" smtClean="0"/>
              <a:t>Keep it simple and short</a:t>
            </a:r>
          </a:p>
          <a:p>
            <a:pPr lvl="1" eaLnBrk="1" hangingPunct="1">
              <a:lnSpc>
                <a:spcPct val="80000"/>
              </a:lnSpc>
            </a:pPr>
            <a:r>
              <a:rPr lang="en-GB" sz="1800" dirty="0" smtClean="0"/>
              <a:t>‘Separate the policy from the actions’ – </a:t>
            </a:r>
            <a:br>
              <a:rPr lang="en-GB" sz="1800" dirty="0" smtClean="0"/>
            </a:br>
            <a:r>
              <a:rPr lang="en-GB" sz="1800" dirty="0" smtClean="0"/>
              <a:t>			but, indeed, then they’ll never read the policy</a:t>
            </a:r>
          </a:p>
          <a:p>
            <a:pPr lvl="1" eaLnBrk="1" hangingPunct="1">
              <a:lnSpc>
                <a:spcPct val="80000"/>
              </a:lnSpc>
            </a:pPr>
            <a:r>
              <a:rPr lang="en-GB" sz="1800" dirty="0" smtClean="0"/>
              <a:t>Short lists work best (also for agreeing on policy)</a:t>
            </a:r>
          </a:p>
          <a:p>
            <a:pPr lvl="1" eaLnBrk="1" hangingPunct="1">
              <a:lnSpc>
                <a:spcPct val="80000"/>
              </a:lnSpc>
            </a:pPr>
            <a:endParaRPr lang="en-GB" sz="1800" dirty="0" smtClean="0"/>
          </a:p>
          <a:p>
            <a:pPr lvl="1" eaLnBrk="1" hangingPunct="1">
              <a:lnSpc>
                <a:spcPct val="80000"/>
              </a:lnSpc>
            </a:pPr>
            <a:endParaRPr lang="en-GB" sz="1600" dirty="0" smtClean="0">
              <a:solidFill>
                <a:srgbClr val="A50021"/>
              </a:solidFill>
            </a:endParaRPr>
          </a:p>
        </p:txBody>
      </p:sp>
    </p:spTree>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Balancing incident response to privacy</a:t>
            </a:r>
            <a:endParaRPr lang="en-US" dirty="0"/>
          </a:p>
        </p:txBody>
      </p:sp>
      <p:sp>
        <p:nvSpPr>
          <p:cNvPr id="3" name="Content Placeholder 2"/>
          <p:cNvSpPr>
            <a:spLocks noGrp="1"/>
          </p:cNvSpPr>
          <p:nvPr>
            <p:ph idx="1"/>
          </p:nvPr>
        </p:nvSpPr>
        <p:spPr/>
        <p:txBody>
          <a:bodyPr/>
          <a:lstStyle/>
          <a:p>
            <a:pPr>
              <a:buNone/>
            </a:pPr>
            <a:r>
              <a:rPr lang="en-US" sz="2000" dirty="0" smtClean="0">
                <a:solidFill>
                  <a:srgbClr val="C00000"/>
                </a:solidFill>
              </a:rPr>
              <a:t>What personal data are you allowed to keep?</a:t>
            </a:r>
          </a:p>
          <a:p>
            <a:r>
              <a:rPr lang="en-US" sz="2000" dirty="0" smtClean="0"/>
              <a:t>There are a couple of exemption clauses, for</a:t>
            </a:r>
          </a:p>
          <a:p>
            <a:pPr lvl="1"/>
            <a:r>
              <a:rPr lang="en-US" sz="1800" dirty="0" smtClean="0"/>
              <a:t>Computer, communications and access control</a:t>
            </a:r>
          </a:p>
          <a:p>
            <a:pPr lvl="1"/>
            <a:r>
              <a:rPr lang="en-US" sz="1800" dirty="0" smtClean="0"/>
              <a:t>but limited to max 6 months</a:t>
            </a:r>
          </a:p>
          <a:p>
            <a:pPr>
              <a:buNone/>
            </a:pPr>
            <a:r>
              <a:rPr lang="en-US" sz="2000" dirty="0" smtClean="0"/>
              <a:t>	… otherwise, you actually ought to register your administration or accounting database</a:t>
            </a:r>
          </a:p>
          <a:p>
            <a:r>
              <a:rPr lang="en-US" sz="2000" dirty="0" smtClean="0"/>
              <a:t>Write down what you keep, why, and for how long</a:t>
            </a:r>
          </a:p>
          <a:p>
            <a:r>
              <a:rPr lang="en-US" sz="2000" dirty="0" smtClean="0"/>
              <a:t>Keep as little data as possible</a:t>
            </a:r>
          </a:p>
          <a:p>
            <a:r>
              <a:rPr lang="en-US" sz="2000" dirty="0" smtClean="0"/>
              <a:t>Limit logs to traffic analysis, not content</a:t>
            </a:r>
          </a:p>
          <a:p>
            <a:r>
              <a:rPr lang="en-US" sz="2000" dirty="0" smtClean="0"/>
              <a:t>But </a:t>
            </a:r>
          </a:p>
          <a:p>
            <a:pPr lvl="1"/>
            <a:r>
              <a:rPr lang="en-US" sz="1600" dirty="0" smtClean="0"/>
              <a:t>keep enough to trace people in case of incidents</a:t>
            </a:r>
          </a:p>
          <a:p>
            <a:pPr lvl="1"/>
            <a:r>
              <a:rPr lang="en-US" sz="1600" dirty="0" smtClean="0"/>
              <a:t>and to support your peers in dealing with incidents</a:t>
            </a:r>
          </a:p>
          <a:p>
            <a:pPr>
              <a:buNone/>
            </a:pPr>
            <a:endParaRPr lang="en-US" sz="1400" dirty="0" smtClean="0"/>
          </a:p>
          <a:p>
            <a:pPr>
              <a:buNone/>
            </a:pPr>
            <a:r>
              <a:rPr lang="en-US" sz="1400" dirty="0" smtClean="0"/>
              <a:t>See e.g. </a:t>
            </a:r>
          </a:p>
          <a:p>
            <a:r>
              <a:rPr lang="en-US" sz="1400" dirty="0" smtClean="0"/>
              <a:t>http://www.cbpweb.nl/documenten/av_21_Goed_werken_in_netwerken.stm</a:t>
            </a:r>
          </a:p>
          <a:p>
            <a:r>
              <a:rPr lang="en-US" sz="1400" dirty="0" smtClean="0"/>
              <a:t>http://www.cbpweb.nl/HvB_website_1.0/i1.htm</a:t>
            </a:r>
          </a:p>
        </p:txBody>
      </p:sp>
    </p:spTree>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Exercising incident response: the SSCs</a:t>
            </a:r>
            <a:endParaRPr lang="en-US" dirty="0"/>
          </a:p>
        </p:txBody>
      </p:sp>
      <p:sp>
        <p:nvSpPr>
          <p:cNvPr id="3" name="Content Placeholder 2"/>
          <p:cNvSpPr>
            <a:spLocks noGrp="1"/>
          </p:cNvSpPr>
          <p:nvPr>
            <p:ph idx="1"/>
          </p:nvPr>
        </p:nvSpPr>
        <p:spPr>
          <a:xfrm>
            <a:off x="357158" y="1571612"/>
            <a:ext cx="7772400" cy="4524388"/>
          </a:xfrm>
        </p:spPr>
        <p:txBody>
          <a:bodyPr/>
          <a:lstStyle/>
          <a:p>
            <a:r>
              <a:rPr lang="en-US" sz="2000" dirty="0" smtClean="0"/>
              <a:t>In a distributed multi-domain system, periodic exercises of the procedure have proved </a:t>
            </a:r>
            <a:r>
              <a:rPr lang="en-US" sz="2000" i="1" dirty="0" smtClean="0"/>
              <a:t>very</a:t>
            </a:r>
            <a:r>
              <a:rPr lang="en-US" sz="2000" dirty="0" smtClean="0"/>
              <a:t> useful</a:t>
            </a:r>
          </a:p>
          <a:p>
            <a:pPr lvl="1"/>
            <a:r>
              <a:rPr lang="en-US" sz="1600" dirty="0" smtClean="0"/>
              <a:t>Reminds sites about the required steps</a:t>
            </a:r>
          </a:p>
          <a:p>
            <a:pPr lvl="1"/>
            <a:r>
              <a:rPr lang="en-US" sz="1600" dirty="0" smtClean="0"/>
              <a:t>Finds holes and outdated contact information</a:t>
            </a:r>
          </a:p>
          <a:p>
            <a:pPr lvl="1"/>
            <a:r>
              <a:rPr lang="en-US" sz="1600" dirty="0" smtClean="0"/>
              <a:t>Assess site compliance and capability</a:t>
            </a:r>
          </a:p>
          <a:p>
            <a:pPr lvl="1"/>
            <a:r>
              <a:rPr lang="en-US" sz="1600" dirty="0" smtClean="0"/>
              <a:t>Experience: response to real incidents highly correlates with the test incidents!</a:t>
            </a:r>
          </a:p>
          <a:p>
            <a:pPr lvl="1"/>
            <a:endParaRPr lang="en-US" sz="1400" dirty="0" smtClean="0"/>
          </a:p>
          <a:p>
            <a:r>
              <a:rPr lang="en-US" sz="2000" dirty="0" smtClean="0"/>
              <a:t>Evaluation made public after tests</a:t>
            </a:r>
          </a:p>
          <a:p>
            <a:pPr lvl="1"/>
            <a:r>
              <a:rPr lang="en-US" sz="1600" dirty="0" smtClean="0"/>
              <a:t>Helps to get managerial backing </a:t>
            </a:r>
            <a:br>
              <a:rPr lang="en-US" sz="1600" dirty="0" smtClean="0"/>
            </a:br>
            <a:r>
              <a:rPr lang="en-US" sz="1600" dirty="0" smtClean="0"/>
              <a:t>for those poor site </a:t>
            </a:r>
            <a:r>
              <a:rPr lang="en-US" sz="1600" dirty="0" err="1" smtClean="0"/>
              <a:t>admins</a:t>
            </a:r>
            <a:endParaRPr lang="en-US" sz="1600" dirty="0" smtClean="0"/>
          </a:p>
          <a:p>
            <a:pPr lvl="1"/>
            <a:endParaRPr lang="en-US" sz="1600" dirty="0" smtClean="0"/>
          </a:p>
          <a:p>
            <a:pPr lvl="1"/>
            <a:endParaRPr lang="en-US" sz="1600" dirty="0" smtClean="0"/>
          </a:p>
          <a:p>
            <a:pPr lvl="1">
              <a:buNone/>
            </a:pPr>
            <a:endParaRPr lang="en-US" sz="1600" dirty="0" smtClean="0"/>
          </a:p>
          <a:p>
            <a:pPr>
              <a:buNone/>
            </a:pPr>
            <a:r>
              <a:rPr lang="en-US" sz="1400" i="1" dirty="0" smtClean="0"/>
              <a:t>https://twiki.cern.ch/twiki/bin/view/LCG/LCGSecurityChallenge</a:t>
            </a:r>
          </a:p>
          <a:p>
            <a:pPr>
              <a:buNone/>
            </a:pPr>
            <a:r>
              <a:rPr lang="en-US" sz="1400" i="1" dirty="0" smtClean="0"/>
              <a:t>http://osct.web.cern.ch/osct/ssc.html</a:t>
            </a:r>
            <a:endParaRPr lang="en-US" sz="1400" i="1" dirty="0"/>
          </a:p>
        </p:txBody>
      </p:sp>
      <p:pic>
        <p:nvPicPr>
          <p:cNvPr id="256003" name="Picture 3"/>
          <p:cNvPicPr>
            <a:picLocks noChangeAspect="1" noChangeArrowheads="1"/>
          </p:cNvPicPr>
          <p:nvPr/>
        </p:nvPicPr>
        <p:blipFill>
          <a:blip r:embed="rId2"/>
          <a:srcRect/>
          <a:stretch>
            <a:fillRect/>
          </a:stretch>
        </p:blipFill>
        <p:spPr bwMode="auto">
          <a:xfrm>
            <a:off x="5165806" y="3733145"/>
            <a:ext cx="3929058" cy="1767557"/>
          </a:xfrm>
          <a:prstGeom prst="rect">
            <a:avLst/>
          </a:prstGeom>
          <a:noFill/>
          <a:ln w="9525">
            <a:noFill/>
            <a:miter lim="800000"/>
            <a:headEnd/>
            <a:tailEnd/>
          </a:ln>
          <a:effec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Putting together an Infrastructure</a:t>
            </a:r>
            <a:endParaRPr lang="en-US" dirty="0"/>
          </a:p>
        </p:txBody>
      </p:sp>
      <p:sp>
        <p:nvSpPr>
          <p:cNvPr id="5" name="Text Placeholder 4"/>
          <p:cNvSpPr>
            <a:spLocks noGrp="1"/>
          </p:cNvSpPr>
          <p:nvPr>
            <p:ph type="body" idx="1"/>
          </p:nvPr>
        </p:nvSpPr>
        <p:spPr/>
        <p:txBody>
          <a:bodyPr/>
          <a:lstStyle/>
          <a:p>
            <a:r>
              <a:rPr lang="en-US" dirty="0" smtClean="0">
                <a:solidFill>
                  <a:schemeClr val="bg1">
                    <a:lumMod val="50000"/>
                  </a:schemeClr>
                </a:solidFill>
              </a:rPr>
              <a:t>Distributed Systems Architecture</a:t>
            </a:r>
          </a:p>
          <a:p>
            <a:r>
              <a:rPr lang="en-US" dirty="0" smtClean="0">
                <a:solidFill>
                  <a:schemeClr val="bg1">
                    <a:lumMod val="50000"/>
                  </a:schemeClr>
                </a:solidFill>
              </a:rPr>
              <a:t>It is all about scaling</a:t>
            </a:r>
          </a:p>
          <a:p>
            <a:r>
              <a:rPr lang="en-US" dirty="0" smtClean="0"/>
              <a:t>Grid-level Monitoring</a:t>
            </a:r>
            <a:endParaRPr lang="en-US" dirty="0" smtClean="0">
              <a:solidFill>
                <a:schemeClr val="bg1">
                  <a:lumMod val="50000"/>
                </a:schemeClr>
              </a:solidFill>
            </a:endParaRPr>
          </a:p>
        </p:txBody>
      </p:sp>
    </p:spTree>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609600"/>
            <a:ext cx="7772400" cy="676275"/>
          </a:xfrm>
        </p:spPr>
        <p:txBody>
          <a:bodyPr/>
          <a:lstStyle/>
          <a:p>
            <a:pPr eaLnBrk="1" hangingPunct="1"/>
            <a:r>
              <a:rPr lang="en-GB" smtClean="0"/>
              <a:t>Grid Infrastructure</a:t>
            </a:r>
          </a:p>
        </p:txBody>
      </p:sp>
      <p:pic>
        <p:nvPicPr>
          <p:cNvPr id="56323" name="Picture 4"/>
          <p:cNvPicPr>
            <a:picLocks noChangeAspect="1" noChangeArrowheads="1"/>
          </p:cNvPicPr>
          <p:nvPr/>
        </p:nvPicPr>
        <p:blipFill>
          <a:blip r:embed="rId2"/>
          <a:srcRect/>
          <a:stretch>
            <a:fillRect/>
          </a:stretch>
        </p:blipFill>
        <p:spPr bwMode="auto">
          <a:xfrm>
            <a:off x="4379913" y="3448050"/>
            <a:ext cx="4764087" cy="3424238"/>
          </a:xfrm>
          <a:prstGeom prst="rect">
            <a:avLst/>
          </a:prstGeom>
          <a:noFill/>
          <a:ln w="9525" algn="ctr">
            <a:noFill/>
            <a:miter lim="800000"/>
            <a:headEnd/>
            <a:tailEnd/>
          </a:ln>
        </p:spPr>
      </p:pic>
      <p:sp>
        <p:nvSpPr>
          <p:cNvPr id="56324" name="Rectangle 5"/>
          <p:cNvSpPr>
            <a:spLocks noChangeArrowheads="1"/>
          </p:cNvSpPr>
          <p:nvPr/>
        </p:nvSpPr>
        <p:spPr bwMode="auto">
          <a:xfrm>
            <a:off x="703263" y="1557338"/>
            <a:ext cx="7772400" cy="866775"/>
          </a:xfrm>
          <a:prstGeom prst="rect">
            <a:avLst/>
          </a:prstGeom>
          <a:noFill/>
          <a:ln w="9525">
            <a:noFill/>
            <a:miter lim="800000"/>
            <a:headEnd/>
            <a:tailEnd/>
          </a:ln>
        </p:spPr>
        <p:txBody>
          <a:bodyPr/>
          <a:lstStyle/>
          <a:p>
            <a:pPr>
              <a:spcBef>
                <a:spcPct val="20000"/>
              </a:spcBef>
            </a:pPr>
            <a:r>
              <a:rPr lang="en-GB" sz="2600" dirty="0"/>
              <a:t>Realizing ubiquitous computing requires a </a:t>
            </a:r>
            <a:r>
              <a:rPr lang="en-GB" sz="2600" i="1" dirty="0"/>
              <a:t>persistent infrastructure</a:t>
            </a:r>
            <a:r>
              <a:rPr lang="en-GB" sz="2600" dirty="0"/>
              <a:t>,</a:t>
            </a:r>
            <a:r>
              <a:rPr lang="en-GB" sz="2600" i="1" dirty="0"/>
              <a:t> </a:t>
            </a:r>
            <a:r>
              <a:rPr lang="en-GB" sz="2600" dirty="0"/>
              <a:t>based on standards</a:t>
            </a:r>
          </a:p>
        </p:txBody>
      </p:sp>
      <p:sp>
        <p:nvSpPr>
          <p:cNvPr id="56325" name="Text Box 6"/>
          <p:cNvSpPr txBox="1">
            <a:spLocks noChangeArrowheads="1"/>
          </p:cNvSpPr>
          <p:nvPr/>
        </p:nvSpPr>
        <p:spPr bwMode="auto">
          <a:xfrm>
            <a:off x="1403350" y="2781300"/>
            <a:ext cx="4608513" cy="1061829"/>
          </a:xfrm>
          <a:prstGeom prst="rect">
            <a:avLst/>
          </a:prstGeom>
          <a:noFill/>
          <a:ln w="9525">
            <a:noFill/>
            <a:miter lim="800000"/>
            <a:headEnd/>
            <a:tailEnd/>
          </a:ln>
        </p:spPr>
        <p:txBody>
          <a:bodyPr>
            <a:spAutoFit/>
          </a:bodyPr>
          <a:lstStyle/>
          <a:p>
            <a:pPr eaLnBrk="0" hangingPunct="0">
              <a:spcBef>
                <a:spcPct val="50000"/>
              </a:spcBef>
            </a:pPr>
            <a:r>
              <a:rPr lang="en-GB" b="1" dirty="0" smtClean="0"/>
              <a:t>Organisation</a:t>
            </a:r>
            <a:endParaRPr lang="en-GB" b="1" dirty="0"/>
          </a:p>
          <a:p>
            <a:pPr eaLnBrk="0" hangingPunct="0">
              <a:spcBef>
                <a:spcPct val="50000"/>
              </a:spcBef>
            </a:pPr>
            <a:r>
              <a:rPr lang="en-GB" dirty="0" smtClean="0">
                <a:solidFill>
                  <a:srgbClr val="333399"/>
                </a:solidFill>
              </a:rPr>
              <a:t>resource providers, user communities and virtual organisation</a:t>
            </a:r>
            <a:endParaRPr lang="en-GB" dirty="0">
              <a:solidFill>
                <a:srgbClr val="333399"/>
              </a:solidFill>
            </a:endParaRPr>
          </a:p>
        </p:txBody>
      </p:sp>
      <p:sp>
        <p:nvSpPr>
          <p:cNvPr id="56326" name="Text Box 7"/>
          <p:cNvSpPr txBox="1">
            <a:spLocks noChangeArrowheads="1"/>
          </p:cNvSpPr>
          <p:nvPr/>
        </p:nvSpPr>
        <p:spPr bwMode="auto">
          <a:xfrm>
            <a:off x="395288" y="4149725"/>
            <a:ext cx="4968875" cy="1328738"/>
          </a:xfrm>
          <a:prstGeom prst="rect">
            <a:avLst/>
          </a:prstGeom>
          <a:noFill/>
          <a:ln w="9525">
            <a:noFill/>
            <a:miter lim="800000"/>
            <a:headEnd/>
            <a:tailEnd/>
          </a:ln>
        </p:spPr>
        <p:txBody>
          <a:bodyPr>
            <a:spAutoFit/>
          </a:bodyPr>
          <a:lstStyle/>
          <a:p>
            <a:pPr eaLnBrk="0" hangingPunct="0">
              <a:spcBef>
                <a:spcPct val="50000"/>
              </a:spcBef>
            </a:pPr>
            <a:r>
              <a:rPr lang="en-GB" b="1" dirty="0" smtClean="0"/>
              <a:t>Operational Services</a:t>
            </a:r>
            <a:endParaRPr lang="en-GB" b="1" dirty="0"/>
          </a:p>
          <a:p>
            <a:pPr eaLnBrk="0" hangingPunct="0">
              <a:spcBef>
                <a:spcPct val="50000"/>
              </a:spcBef>
            </a:pPr>
            <a:r>
              <a:rPr lang="en-GB" dirty="0">
                <a:solidFill>
                  <a:srgbClr val="333399"/>
                </a:solidFill>
              </a:rPr>
              <a:t>execution services, workflow, resource information systems, database access, storage management, meta-data</a:t>
            </a:r>
          </a:p>
        </p:txBody>
      </p:sp>
      <p:sp>
        <p:nvSpPr>
          <p:cNvPr id="56327" name="Text Box 8"/>
          <p:cNvSpPr txBox="1">
            <a:spLocks noChangeArrowheads="1"/>
          </p:cNvSpPr>
          <p:nvPr/>
        </p:nvSpPr>
        <p:spPr bwMode="auto">
          <a:xfrm>
            <a:off x="1403350" y="5689600"/>
            <a:ext cx="3960813" cy="1054100"/>
          </a:xfrm>
          <a:prstGeom prst="rect">
            <a:avLst/>
          </a:prstGeom>
          <a:noFill/>
          <a:ln w="9525">
            <a:noFill/>
            <a:miter lim="800000"/>
            <a:headEnd/>
            <a:tailEnd/>
          </a:ln>
        </p:spPr>
        <p:txBody>
          <a:bodyPr>
            <a:spAutoFit/>
          </a:bodyPr>
          <a:lstStyle/>
          <a:p>
            <a:pPr eaLnBrk="0" hangingPunct="0">
              <a:spcBef>
                <a:spcPct val="50000"/>
              </a:spcBef>
            </a:pPr>
            <a:r>
              <a:rPr lang="en-GB" b="1" dirty="0" smtClean="0"/>
              <a:t>Support and Engineering</a:t>
            </a:r>
            <a:endParaRPr lang="en-GB" b="1" dirty="0"/>
          </a:p>
          <a:p>
            <a:pPr eaLnBrk="0" hangingPunct="0">
              <a:spcBef>
                <a:spcPct val="50000"/>
              </a:spcBef>
            </a:pPr>
            <a:r>
              <a:rPr lang="en-GB" dirty="0">
                <a:solidFill>
                  <a:srgbClr val="333399"/>
                </a:solidFill>
              </a:rPr>
              <a:t>user </a:t>
            </a:r>
            <a:r>
              <a:rPr lang="en-GB" dirty="0" smtClean="0">
                <a:solidFill>
                  <a:srgbClr val="333399"/>
                </a:solidFill>
              </a:rPr>
              <a:t>support </a:t>
            </a:r>
            <a:r>
              <a:rPr lang="en-GB" dirty="0">
                <a:solidFill>
                  <a:srgbClr val="333399"/>
                </a:solidFill>
              </a:rPr>
              <a:t>and ICT experts </a:t>
            </a:r>
            <a:br>
              <a:rPr lang="en-GB" dirty="0">
                <a:solidFill>
                  <a:srgbClr val="333399"/>
                </a:solidFill>
              </a:rPr>
            </a:br>
            <a:r>
              <a:rPr lang="en-GB" dirty="0">
                <a:solidFill>
                  <a:srgbClr val="333399"/>
                </a:solidFill>
              </a:rPr>
              <a:t>… with domain knowledge</a:t>
            </a:r>
          </a:p>
        </p:txBody>
      </p:sp>
    </p:spTree>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lide Number Placeholder 4"/>
          <p:cNvSpPr>
            <a:spLocks noGrp="1"/>
          </p:cNvSpPr>
          <p:nvPr>
            <p:ph type="sldNum" sz="quarter" idx="11"/>
          </p:nvPr>
        </p:nvSpPr>
        <p:spPr/>
        <p:txBody>
          <a:bodyPr/>
          <a:lstStyle/>
          <a:p>
            <a:fld id="{E05CAF84-15C9-49BF-AFCA-D3715AFD8337}" type="slidenum">
              <a:rPr lang="en-GB"/>
              <a:pPr/>
              <a:t>115</a:t>
            </a:fld>
            <a:endParaRPr lang="en-GB"/>
          </a:p>
        </p:txBody>
      </p:sp>
      <p:sp>
        <p:nvSpPr>
          <p:cNvPr id="565250" name="Rectangle 2"/>
          <p:cNvSpPr>
            <a:spLocks noGrp="1" noChangeArrowheads="1"/>
          </p:cNvSpPr>
          <p:nvPr>
            <p:ph type="title"/>
          </p:nvPr>
        </p:nvSpPr>
        <p:spPr>
          <a:xfrm>
            <a:off x="214282" y="385746"/>
            <a:ext cx="8929718" cy="685800"/>
          </a:xfrm>
        </p:spPr>
        <p:txBody>
          <a:bodyPr/>
          <a:lstStyle/>
          <a:p>
            <a:r>
              <a:rPr lang="en-US" sz="2800" dirty="0" smtClean="0"/>
              <a:t>How e-Infrastructures help </a:t>
            </a:r>
            <a:r>
              <a:rPr lang="en-US" sz="2800" dirty="0"/>
              <a:t>e-Science</a:t>
            </a:r>
          </a:p>
        </p:txBody>
      </p:sp>
      <p:sp>
        <p:nvSpPr>
          <p:cNvPr id="565251" name="Rectangle 3"/>
          <p:cNvSpPr>
            <a:spLocks noGrp="1" noChangeArrowheads="1"/>
          </p:cNvSpPr>
          <p:nvPr>
            <p:ph type="body" idx="1"/>
          </p:nvPr>
        </p:nvSpPr>
        <p:spPr>
          <a:xfrm>
            <a:off x="0" y="974725"/>
            <a:ext cx="8589963" cy="5429250"/>
          </a:xfrm>
        </p:spPr>
        <p:txBody>
          <a:bodyPr/>
          <a:lstStyle/>
          <a:p>
            <a:pPr>
              <a:lnSpc>
                <a:spcPct val="80000"/>
              </a:lnSpc>
            </a:pPr>
            <a:r>
              <a:rPr lang="en-GB" sz="1800" dirty="0"/>
              <a:t>e-Infrastructures provide easier access for</a:t>
            </a:r>
          </a:p>
          <a:p>
            <a:pPr lvl="1">
              <a:lnSpc>
                <a:spcPct val="80000"/>
              </a:lnSpc>
            </a:pPr>
            <a:r>
              <a:rPr lang="en-GB" sz="1700" dirty="0"/>
              <a:t>Small research groups</a:t>
            </a:r>
          </a:p>
          <a:p>
            <a:pPr lvl="1">
              <a:lnSpc>
                <a:spcPct val="80000"/>
              </a:lnSpc>
            </a:pPr>
            <a:r>
              <a:rPr lang="en-GB" sz="1700" dirty="0"/>
              <a:t>Scientists from many different fields</a:t>
            </a:r>
          </a:p>
          <a:p>
            <a:pPr lvl="1">
              <a:lnSpc>
                <a:spcPct val="80000"/>
              </a:lnSpc>
            </a:pPr>
            <a:r>
              <a:rPr lang="en-GB" sz="1700" dirty="0"/>
              <a:t>Remote and still developing countries</a:t>
            </a:r>
          </a:p>
          <a:p>
            <a:pPr>
              <a:lnSpc>
                <a:spcPct val="80000"/>
              </a:lnSpc>
            </a:pPr>
            <a:endParaRPr lang="en-US" sz="1800" dirty="0"/>
          </a:p>
          <a:p>
            <a:pPr>
              <a:lnSpc>
                <a:spcPct val="80000"/>
              </a:lnSpc>
            </a:pPr>
            <a:r>
              <a:rPr lang="en-US" sz="1800" dirty="0" smtClean="0"/>
              <a:t>… to </a:t>
            </a:r>
            <a:r>
              <a:rPr lang="en-US" sz="1800" dirty="0"/>
              <a:t>new technologies</a:t>
            </a:r>
          </a:p>
          <a:p>
            <a:pPr lvl="1">
              <a:lnSpc>
                <a:spcPct val="80000"/>
              </a:lnSpc>
            </a:pPr>
            <a:r>
              <a:rPr lang="en-GB" sz="1700" dirty="0" smtClean="0"/>
              <a:t>Produce, store and search massive</a:t>
            </a:r>
            <a:br>
              <a:rPr lang="en-GB" sz="1700" dirty="0" smtClean="0"/>
            </a:br>
            <a:r>
              <a:rPr lang="en-GB" sz="1700" dirty="0" smtClean="0"/>
              <a:t>amounts of </a:t>
            </a:r>
            <a:r>
              <a:rPr lang="en-GB" sz="1700" dirty="0"/>
              <a:t>data</a:t>
            </a:r>
          </a:p>
          <a:p>
            <a:pPr lvl="1">
              <a:lnSpc>
                <a:spcPct val="80000"/>
              </a:lnSpc>
            </a:pPr>
            <a:r>
              <a:rPr lang="en-GB" sz="1700" dirty="0"/>
              <a:t>Transparent access to millions of files </a:t>
            </a:r>
            <a:br>
              <a:rPr lang="en-GB" sz="1700" dirty="0"/>
            </a:br>
            <a:r>
              <a:rPr lang="en-GB" sz="1700" dirty="0"/>
              <a:t>across different administrative domains</a:t>
            </a:r>
            <a:endParaRPr lang="en-US" sz="1700" dirty="0"/>
          </a:p>
          <a:p>
            <a:pPr lvl="1">
              <a:lnSpc>
                <a:spcPct val="80000"/>
              </a:lnSpc>
            </a:pPr>
            <a:r>
              <a:rPr lang="en-GB" sz="1700" dirty="0"/>
              <a:t>Low cost access to resources</a:t>
            </a:r>
          </a:p>
          <a:p>
            <a:pPr lvl="2">
              <a:lnSpc>
                <a:spcPct val="80000"/>
              </a:lnSpc>
            </a:pPr>
            <a:r>
              <a:rPr lang="en-GB" sz="1500" dirty="0"/>
              <a:t>Mobilise large amounts of CPU &amp; storage </a:t>
            </a:r>
            <a:br>
              <a:rPr lang="en-GB" sz="1500" dirty="0"/>
            </a:br>
            <a:r>
              <a:rPr lang="en-GB" sz="1500" dirty="0"/>
              <a:t>on short notice (PC clusters)</a:t>
            </a:r>
          </a:p>
          <a:p>
            <a:pPr lvl="1">
              <a:lnSpc>
                <a:spcPct val="80000"/>
              </a:lnSpc>
            </a:pPr>
            <a:r>
              <a:rPr lang="en-GB" sz="1700" dirty="0"/>
              <a:t>High-end facilities (supercomputers)</a:t>
            </a:r>
          </a:p>
          <a:p>
            <a:pPr>
              <a:lnSpc>
                <a:spcPct val="80000"/>
              </a:lnSpc>
            </a:pPr>
            <a:endParaRPr lang="en-GB" sz="1800" dirty="0"/>
          </a:p>
          <a:p>
            <a:pPr>
              <a:lnSpc>
                <a:spcPct val="80000"/>
              </a:lnSpc>
            </a:pPr>
            <a:r>
              <a:rPr lang="en-GB" sz="1800" dirty="0"/>
              <a:t>And help to find new ways to collaborate</a:t>
            </a:r>
          </a:p>
          <a:p>
            <a:pPr lvl="1">
              <a:lnSpc>
                <a:spcPct val="80000"/>
              </a:lnSpc>
            </a:pPr>
            <a:r>
              <a:rPr lang="en-US" sz="1700" dirty="0" smtClean="0"/>
              <a:t>Eases </a:t>
            </a:r>
            <a:r>
              <a:rPr lang="en-US" sz="1700" dirty="0"/>
              <a:t>distributed </a:t>
            </a:r>
            <a:r>
              <a:rPr lang="en-US" sz="1700" dirty="0" smtClean="0"/>
              <a:t>collaborations &amp; </a:t>
            </a:r>
            <a:r>
              <a:rPr lang="en-GB" sz="1700" dirty="0" smtClean="0"/>
              <a:t>provides</a:t>
            </a:r>
            <a:br>
              <a:rPr lang="en-GB" sz="1700" dirty="0" smtClean="0"/>
            </a:br>
            <a:r>
              <a:rPr lang="en-GB" sz="1700" dirty="0" smtClean="0"/>
              <a:t>new </a:t>
            </a:r>
            <a:r>
              <a:rPr lang="en-GB" sz="1700" dirty="0"/>
              <a:t>ways of community building</a:t>
            </a:r>
          </a:p>
          <a:p>
            <a:pPr lvl="1">
              <a:lnSpc>
                <a:spcPct val="80000"/>
              </a:lnSpc>
            </a:pPr>
            <a:r>
              <a:rPr lang="en-GB" sz="1700" dirty="0" smtClean="0"/>
              <a:t>Develops applications using distributed</a:t>
            </a:r>
            <a:br>
              <a:rPr lang="en-GB" sz="1700" dirty="0" smtClean="0"/>
            </a:br>
            <a:r>
              <a:rPr lang="en-GB" sz="1700" dirty="0" smtClean="0"/>
              <a:t>complex workflows</a:t>
            </a:r>
          </a:p>
          <a:p>
            <a:pPr lvl="1">
              <a:lnSpc>
                <a:spcPct val="80000"/>
              </a:lnSpc>
            </a:pPr>
            <a:r>
              <a:rPr lang="en-GB" sz="1700" dirty="0" smtClean="0"/>
              <a:t>Gives </a:t>
            </a:r>
            <a:r>
              <a:rPr lang="en-GB" sz="1700" dirty="0"/>
              <a:t>easier access to higher education</a:t>
            </a:r>
          </a:p>
          <a:p>
            <a:pPr lvl="1">
              <a:lnSpc>
                <a:spcPct val="80000"/>
              </a:lnSpc>
            </a:pPr>
            <a:endParaRPr lang="en-US" sz="1700" dirty="0"/>
          </a:p>
        </p:txBody>
      </p:sp>
      <p:grpSp>
        <p:nvGrpSpPr>
          <p:cNvPr id="2" name="Group 4"/>
          <p:cNvGrpSpPr>
            <a:grpSpLocks/>
          </p:cNvGrpSpPr>
          <p:nvPr/>
        </p:nvGrpSpPr>
        <p:grpSpPr bwMode="auto">
          <a:xfrm>
            <a:off x="4495800" y="1352550"/>
            <a:ext cx="4616450" cy="4210050"/>
            <a:chOff x="2248" y="626"/>
            <a:chExt cx="3262" cy="2920"/>
          </a:xfrm>
        </p:grpSpPr>
        <p:grpSp>
          <p:nvGrpSpPr>
            <p:cNvPr id="3" name="Group 5"/>
            <p:cNvGrpSpPr>
              <a:grpSpLocks/>
            </p:cNvGrpSpPr>
            <p:nvPr/>
          </p:nvGrpSpPr>
          <p:grpSpPr bwMode="auto">
            <a:xfrm>
              <a:off x="2248" y="1938"/>
              <a:ext cx="3157" cy="1608"/>
              <a:chOff x="1658" y="1963"/>
              <a:chExt cx="3157" cy="1608"/>
            </a:xfrm>
          </p:grpSpPr>
          <p:grpSp>
            <p:nvGrpSpPr>
              <p:cNvPr id="4" name="Group 6"/>
              <p:cNvGrpSpPr>
                <a:grpSpLocks/>
              </p:cNvGrpSpPr>
              <p:nvPr/>
            </p:nvGrpSpPr>
            <p:grpSpPr bwMode="auto">
              <a:xfrm>
                <a:off x="1658" y="2026"/>
                <a:ext cx="3157" cy="1545"/>
                <a:chOff x="1157" y="1963"/>
                <a:chExt cx="3445" cy="2003"/>
              </a:xfrm>
            </p:grpSpPr>
            <p:grpSp>
              <p:nvGrpSpPr>
                <p:cNvPr id="5" name="Group 7"/>
                <p:cNvGrpSpPr>
                  <a:grpSpLocks/>
                </p:cNvGrpSpPr>
                <p:nvPr/>
              </p:nvGrpSpPr>
              <p:grpSpPr bwMode="auto">
                <a:xfrm>
                  <a:off x="1157" y="1963"/>
                  <a:ext cx="3426" cy="2003"/>
                  <a:chOff x="1752" y="1854"/>
                  <a:chExt cx="2016" cy="1179"/>
                </a:xfrm>
              </p:grpSpPr>
              <p:sp>
                <p:nvSpPr>
                  <p:cNvPr id="565256" name="Line 8"/>
                  <p:cNvSpPr>
                    <a:spLocks noChangeShapeType="1"/>
                  </p:cNvSpPr>
                  <p:nvPr/>
                </p:nvSpPr>
                <p:spPr bwMode="auto">
                  <a:xfrm>
                    <a:off x="1926" y="2220"/>
                    <a:ext cx="1023" cy="696"/>
                  </a:xfrm>
                  <a:prstGeom prst="line">
                    <a:avLst/>
                  </a:prstGeom>
                  <a:noFill/>
                  <a:ln w="9525">
                    <a:solidFill>
                      <a:srgbClr val="DDDDDD"/>
                    </a:solidFill>
                    <a:round/>
                    <a:headEnd/>
                    <a:tailEnd/>
                  </a:ln>
                  <a:effectLst/>
                </p:spPr>
                <p:txBody>
                  <a:bodyPr wrap="none" anchor="ctr"/>
                  <a:lstStyle/>
                  <a:p>
                    <a:endParaRPr lang="en-GB"/>
                  </a:p>
                </p:txBody>
              </p:sp>
              <p:sp>
                <p:nvSpPr>
                  <p:cNvPr id="565257" name="Line 9"/>
                  <p:cNvSpPr>
                    <a:spLocks noChangeShapeType="1"/>
                  </p:cNvSpPr>
                  <p:nvPr/>
                </p:nvSpPr>
                <p:spPr bwMode="auto">
                  <a:xfrm>
                    <a:off x="2106" y="2139"/>
                    <a:ext cx="1011" cy="666"/>
                  </a:xfrm>
                  <a:prstGeom prst="line">
                    <a:avLst/>
                  </a:prstGeom>
                  <a:noFill/>
                  <a:ln w="9525">
                    <a:solidFill>
                      <a:srgbClr val="DDDDDD"/>
                    </a:solidFill>
                    <a:round/>
                    <a:headEnd/>
                    <a:tailEnd/>
                  </a:ln>
                  <a:effectLst/>
                </p:spPr>
                <p:txBody>
                  <a:bodyPr wrap="none" anchor="ctr"/>
                  <a:lstStyle/>
                  <a:p>
                    <a:endParaRPr lang="en-GB"/>
                  </a:p>
                </p:txBody>
              </p:sp>
              <p:sp>
                <p:nvSpPr>
                  <p:cNvPr id="565258" name="Line 10"/>
                  <p:cNvSpPr>
                    <a:spLocks noChangeShapeType="1"/>
                  </p:cNvSpPr>
                  <p:nvPr/>
                </p:nvSpPr>
                <p:spPr bwMode="auto">
                  <a:xfrm>
                    <a:off x="2277" y="2064"/>
                    <a:ext cx="1035" cy="636"/>
                  </a:xfrm>
                  <a:prstGeom prst="line">
                    <a:avLst/>
                  </a:prstGeom>
                  <a:noFill/>
                  <a:ln w="9525">
                    <a:solidFill>
                      <a:srgbClr val="DDDDDD"/>
                    </a:solidFill>
                    <a:round/>
                    <a:headEnd/>
                    <a:tailEnd/>
                  </a:ln>
                  <a:effectLst/>
                </p:spPr>
                <p:txBody>
                  <a:bodyPr wrap="none" anchor="ctr"/>
                  <a:lstStyle/>
                  <a:p>
                    <a:endParaRPr lang="en-GB"/>
                  </a:p>
                </p:txBody>
              </p:sp>
              <p:sp>
                <p:nvSpPr>
                  <p:cNvPr id="565259" name="Line 11"/>
                  <p:cNvSpPr>
                    <a:spLocks noChangeShapeType="1"/>
                  </p:cNvSpPr>
                  <p:nvPr/>
                </p:nvSpPr>
                <p:spPr bwMode="auto">
                  <a:xfrm>
                    <a:off x="2439" y="1989"/>
                    <a:ext cx="1032" cy="612"/>
                  </a:xfrm>
                  <a:prstGeom prst="line">
                    <a:avLst/>
                  </a:prstGeom>
                  <a:noFill/>
                  <a:ln w="9525">
                    <a:solidFill>
                      <a:srgbClr val="DDDDDD"/>
                    </a:solidFill>
                    <a:round/>
                    <a:headEnd/>
                    <a:tailEnd/>
                  </a:ln>
                  <a:effectLst/>
                </p:spPr>
                <p:txBody>
                  <a:bodyPr wrap="none" anchor="ctr"/>
                  <a:lstStyle/>
                  <a:p>
                    <a:endParaRPr lang="en-GB"/>
                  </a:p>
                </p:txBody>
              </p:sp>
              <p:sp>
                <p:nvSpPr>
                  <p:cNvPr id="565260" name="Line 12"/>
                  <p:cNvSpPr>
                    <a:spLocks noChangeShapeType="1"/>
                  </p:cNvSpPr>
                  <p:nvPr/>
                </p:nvSpPr>
                <p:spPr bwMode="auto">
                  <a:xfrm>
                    <a:off x="2595" y="1920"/>
                    <a:ext cx="1014" cy="579"/>
                  </a:xfrm>
                  <a:prstGeom prst="line">
                    <a:avLst/>
                  </a:prstGeom>
                  <a:noFill/>
                  <a:ln w="9525">
                    <a:solidFill>
                      <a:srgbClr val="DDDDDD"/>
                    </a:solidFill>
                    <a:round/>
                    <a:headEnd/>
                    <a:tailEnd/>
                  </a:ln>
                  <a:effectLst/>
                </p:spPr>
                <p:txBody>
                  <a:bodyPr wrap="none" anchor="ctr"/>
                  <a:lstStyle/>
                  <a:p>
                    <a:endParaRPr lang="en-GB"/>
                  </a:p>
                </p:txBody>
              </p:sp>
              <p:sp>
                <p:nvSpPr>
                  <p:cNvPr id="565261" name="Line 13"/>
                  <p:cNvSpPr>
                    <a:spLocks noChangeShapeType="1"/>
                  </p:cNvSpPr>
                  <p:nvPr/>
                </p:nvSpPr>
                <p:spPr bwMode="auto">
                  <a:xfrm flipV="1">
                    <a:off x="1929" y="1956"/>
                    <a:ext cx="993" cy="468"/>
                  </a:xfrm>
                  <a:prstGeom prst="line">
                    <a:avLst/>
                  </a:prstGeom>
                  <a:noFill/>
                  <a:ln w="9525">
                    <a:solidFill>
                      <a:srgbClr val="DDDDDD"/>
                    </a:solidFill>
                    <a:round/>
                    <a:headEnd/>
                    <a:tailEnd/>
                  </a:ln>
                  <a:effectLst/>
                </p:spPr>
                <p:txBody>
                  <a:bodyPr wrap="none" anchor="ctr"/>
                  <a:lstStyle/>
                  <a:p>
                    <a:endParaRPr lang="en-GB"/>
                  </a:p>
                </p:txBody>
              </p:sp>
              <p:sp>
                <p:nvSpPr>
                  <p:cNvPr id="565262" name="Line 14"/>
                  <p:cNvSpPr>
                    <a:spLocks noChangeShapeType="1"/>
                  </p:cNvSpPr>
                  <p:nvPr/>
                </p:nvSpPr>
                <p:spPr bwMode="auto">
                  <a:xfrm flipV="1">
                    <a:off x="2118" y="2064"/>
                    <a:ext cx="996" cy="498"/>
                  </a:xfrm>
                  <a:prstGeom prst="line">
                    <a:avLst/>
                  </a:prstGeom>
                  <a:noFill/>
                  <a:ln w="9525">
                    <a:solidFill>
                      <a:srgbClr val="DDDDDD"/>
                    </a:solidFill>
                    <a:round/>
                    <a:headEnd/>
                    <a:tailEnd/>
                  </a:ln>
                  <a:effectLst/>
                </p:spPr>
                <p:txBody>
                  <a:bodyPr wrap="none" anchor="ctr"/>
                  <a:lstStyle/>
                  <a:p>
                    <a:endParaRPr lang="en-GB"/>
                  </a:p>
                </p:txBody>
              </p:sp>
              <p:sp>
                <p:nvSpPr>
                  <p:cNvPr id="565263" name="Line 15"/>
                  <p:cNvSpPr>
                    <a:spLocks noChangeShapeType="1"/>
                  </p:cNvSpPr>
                  <p:nvPr/>
                </p:nvSpPr>
                <p:spPr bwMode="auto">
                  <a:xfrm flipV="1">
                    <a:off x="2313" y="2169"/>
                    <a:ext cx="1005" cy="537"/>
                  </a:xfrm>
                  <a:prstGeom prst="line">
                    <a:avLst/>
                  </a:prstGeom>
                  <a:noFill/>
                  <a:ln w="9525">
                    <a:solidFill>
                      <a:srgbClr val="DDDDDD"/>
                    </a:solidFill>
                    <a:round/>
                    <a:headEnd/>
                    <a:tailEnd/>
                  </a:ln>
                  <a:effectLst/>
                </p:spPr>
                <p:txBody>
                  <a:bodyPr wrap="none" anchor="ctr"/>
                  <a:lstStyle/>
                  <a:p>
                    <a:endParaRPr lang="en-GB"/>
                  </a:p>
                </p:txBody>
              </p:sp>
              <p:sp>
                <p:nvSpPr>
                  <p:cNvPr id="565264" name="Line 16"/>
                  <p:cNvSpPr>
                    <a:spLocks noChangeShapeType="1"/>
                  </p:cNvSpPr>
                  <p:nvPr/>
                </p:nvSpPr>
                <p:spPr bwMode="auto">
                  <a:xfrm flipV="1">
                    <a:off x="2526" y="2292"/>
                    <a:ext cx="1011" cy="570"/>
                  </a:xfrm>
                  <a:prstGeom prst="line">
                    <a:avLst/>
                  </a:prstGeom>
                  <a:noFill/>
                  <a:ln w="9525">
                    <a:solidFill>
                      <a:srgbClr val="DDDDDD"/>
                    </a:solidFill>
                    <a:round/>
                    <a:headEnd/>
                    <a:tailEnd/>
                  </a:ln>
                  <a:effectLst/>
                </p:spPr>
                <p:txBody>
                  <a:bodyPr wrap="none" anchor="ctr"/>
                  <a:lstStyle/>
                  <a:p>
                    <a:endParaRPr lang="en-GB"/>
                  </a:p>
                </p:txBody>
              </p:sp>
              <p:sp>
                <p:nvSpPr>
                  <p:cNvPr id="565265" name="Freeform 17"/>
                  <p:cNvSpPr>
                    <a:spLocks/>
                  </p:cNvSpPr>
                  <p:nvPr/>
                </p:nvSpPr>
                <p:spPr bwMode="auto">
                  <a:xfrm>
                    <a:off x="1752" y="1854"/>
                    <a:ext cx="2016" cy="1179"/>
                  </a:xfrm>
                  <a:custGeom>
                    <a:avLst/>
                    <a:gdLst/>
                    <a:ahLst/>
                    <a:cxnLst>
                      <a:cxn ang="0">
                        <a:pos x="0" y="444"/>
                      </a:cxn>
                      <a:cxn ang="0">
                        <a:pos x="1002" y="1179"/>
                      </a:cxn>
                      <a:cxn ang="0">
                        <a:pos x="2016" y="564"/>
                      </a:cxn>
                      <a:cxn ang="0">
                        <a:pos x="993" y="0"/>
                      </a:cxn>
                      <a:cxn ang="0">
                        <a:pos x="0" y="444"/>
                      </a:cxn>
                    </a:cxnLst>
                    <a:rect l="0" t="0" r="r" b="b"/>
                    <a:pathLst>
                      <a:path w="2016" h="1179">
                        <a:moveTo>
                          <a:pt x="0" y="444"/>
                        </a:moveTo>
                        <a:lnTo>
                          <a:pt x="1002" y="1179"/>
                        </a:lnTo>
                        <a:lnTo>
                          <a:pt x="2016" y="564"/>
                        </a:lnTo>
                        <a:lnTo>
                          <a:pt x="993" y="0"/>
                        </a:lnTo>
                        <a:lnTo>
                          <a:pt x="0" y="444"/>
                        </a:lnTo>
                        <a:close/>
                      </a:path>
                    </a:pathLst>
                  </a:custGeom>
                  <a:noFill/>
                  <a:ln w="9525" cap="flat" cmpd="sng">
                    <a:solidFill>
                      <a:srgbClr val="DDDDDD"/>
                    </a:solidFill>
                    <a:prstDash val="solid"/>
                    <a:round/>
                    <a:headEnd/>
                    <a:tailEnd/>
                  </a:ln>
                  <a:effectLst/>
                </p:spPr>
                <p:txBody>
                  <a:bodyPr wrap="none" anchor="ctr"/>
                  <a:lstStyle/>
                  <a:p>
                    <a:endParaRPr lang="en-GB"/>
                  </a:p>
                </p:txBody>
              </p:sp>
            </p:grpSp>
            <p:grpSp>
              <p:nvGrpSpPr>
                <p:cNvPr id="6" name="Group 18"/>
                <p:cNvGrpSpPr>
                  <a:grpSpLocks/>
                </p:cNvGrpSpPr>
                <p:nvPr/>
              </p:nvGrpSpPr>
              <p:grpSpPr bwMode="auto">
                <a:xfrm>
                  <a:off x="1592" y="2377"/>
                  <a:ext cx="3010" cy="1451"/>
                  <a:chOff x="28" y="48"/>
                  <a:chExt cx="1771" cy="854"/>
                </a:xfrm>
              </p:grpSpPr>
              <p:sp>
                <p:nvSpPr>
                  <p:cNvPr id="565267" name="Freeform 19"/>
                  <p:cNvSpPr>
                    <a:spLocks/>
                  </p:cNvSpPr>
                  <p:nvPr/>
                </p:nvSpPr>
                <p:spPr bwMode="auto">
                  <a:xfrm>
                    <a:off x="699" y="700"/>
                    <a:ext cx="397" cy="173"/>
                  </a:xfrm>
                  <a:custGeom>
                    <a:avLst/>
                    <a:gdLst/>
                    <a:ahLst/>
                    <a:cxnLst>
                      <a:cxn ang="0">
                        <a:pos x="262" y="168"/>
                      </a:cxn>
                      <a:cxn ang="0">
                        <a:pos x="229" y="171"/>
                      </a:cxn>
                      <a:cxn ang="0">
                        <a:pos x="200" y="171"/>
                      </a:cxn>
                      <a:cxn ang="0">
                        <a:pos x="154" y="164"/>
                      </a:cxn>
                      <a:cxn ang="0">
                        <a:pos x="140" y="135"/>
                      </a:cxn>
                      <a:cxn ang="0">
                        <a:pos x="123" y="123"/>
                      </a:cxn>
                      <a:cxn ang="0">
                        <a:pos x="92" y="132"/>
                      </a:cxn>
                      <a:cxn ang="0">
                        <a:pos x="70" y="130"/>
                      </a:cxn>
                      <a:cxn ang="0">
                        <a:pos x="61" y="111"/>
                      </a:cxn>
                      <a:cxn ang="0">
                        <a:pos x="27" y="94"/>
                      </a:cxn>
                      <a:cxn ang="0">
                        <a:pos x="10" y="113"/>
                      </a:cxn>
                      <a:cxn ang="0">
                        <a:pos x="39" y="87"/>
                      </a:cxn>
                      <a:cxn ang="0">
                        <a:pos x="51" y="77"/>
                      </a:cxn>
                      <a:cxn ang="0">
                        <a:pos x="32" y="72"/>
                      </a:cxn>
                      <a:cxn ang="0">
                        <a:pos x="44" y="63"/>
                      </a:cxn>
                      <a:cxn ang="0">
                        <a:pos x="27" y="44"/>
                      </a:cxn>
                      <a:cxn ang="0">
                        <a:pos x="58" y="27"/>
                      </a:cxn>
                      <a:cxn ang="0">
                        <a:pos x="61" y="8"/>
                      </a:cxn>
                      <a:cxn ang="0">
                        <a:pos x="85" y="0"/>
                      </a:cxn>
                      <a:cxn ang="0">
                        <a:pos x="133" y="24"/>
                      </a:cxn>
                      <a:cxn ang="0">
                        <a:pos x="154" y="29"/>
                      </a:cxn>
                      <a:cxn ang="0">
                        <a:pos x="169" y="10"/>
                      </a:cxn>
                      <a:cxn ang="0">
                        <a:pos x="219" y="41"/>
                      </a:cxn>
                      <a:cxn ang="0">
                        <a:pos x="248" y="36"/>
                      </a:cxn>
                      <a:cxn ang="0">
                        <a:pos x="277" y="20"/>
                      </a:cxn>
                      <a:cxn ang="0">
                        <a:pos x="327" y="36"/>
                      </a:cxn>
                      <a:cxn ang="0">
                        <a:pos x="353" y="65"/>
                      </a:cxn>
                      <a:cxn ang="0">
                        <a:pos x="397" y="92"/>
                      </a:cxn>
                      <a:cxn ang="0">
                        <a:pos x="262" y="168"/>
                      </a:cxn>
                    </a:cxnLst>
                    <a:rect l="0" t="0" r="r" b="b"/>
                    <a:pathLst>
                      <a:path w="397" h="173">
                        <a:moveTo>
                          <a:pt x="262" y="168"/>
                        </a:moveTo>
                        <a:cubicBezTo>
                          <a:pt x="249" y="173"/>
                          <a:pt x="243" y="173"/>
                          <a:pt x="229" y="171"/>
                        </a:cubicBezTo>
                        <a:cubicBezTo>
                          <a:pt x="221" y="159"/>
                          <a:pt x="211" y="163"/>
                          <a:pt x="200" y="171"/>
                        </a:cubicBezTo>
                        <a:cubicBezTo>
                          <a:pt x="184" y="169"/>
                          <a:pt x="170" y="166"/>
                          <a:pt x="154" y="164"/>
                        </a:cubicBezTo>
                        <a:cubicBezTo>
                          <a:pt x="148" y="155"/>
                          <a:pt x="148" y="142"/>
                          <a:pt x="140" y="135"/>
                        </a:cubicBezTo>
                        <a:cubicBezTo>
                          <a:pt x="135" y="130"/>
                          <a:pt x="123" y="123"/>
                          <a:pt x="123" y="123"/>
                        </a:cubicBezTo>
                        <a:cubicBezTo>
                          <a:pt x="108" y="125"/>
                          <a:pt x="105" y="128"/>
                          <a:pt x="92" y="132"/>
                        </a:cubicBezTo>
                        <a:cubicBezTo>
                          <a:pt x="85" y="131"/>
                          <a:pt x="77" y="132"/>
                          <a:pt x="70" y="130"/>
                        </a:cubicBezTo>
                        <a:cubicBezTo>
                          <a:pt x="56" y="127"/>
                          <a:pt x="68" y="121"/>
                          <a:pt x="61" y="111"/>
                        </a:cubicBezTo>
                        <a:cubicBezTo>
                          <a:pt x="53" y="101"/>
                          <a:pt x="39" y="96"/>
                          <a:pt x="27" y="94"/>
                        </a:cubicBezTo>
                        <a:cubicBezTo>
                          <a:pt x="8" y="96"/>
                          <a:pt x="0" y="95"/>
                          <a:pt x="10" y="113"/>
                        </a:cubicBezTo>
                        <a:cubicBezTo>
                          <a:pt x="27" y="110"/>
                          <a:pt x="27" y="98"/>
                          <a:pt x="39" y="87"/>
                        </a:cubicBezTo>
                        <a:cubicBezTo>
                          <a:pt x="45" y="89"/>
                          <a:pt x="62" y="91"/>
                          <a:pt x="51" y="77"/>
                        </a:cubicBezTo>
                        <a:cubicBezTo>
                          <a:pt x="47" y="72"/>
                          <a:pt x="38" y="74"/>
                          <a:pt x="32" y="72"/>
                        </a:cubicBezTo>
                        <a:cubicBezTo>
                          <a:pt x="25" y="56"/>
                          <a:pt x="30" y="74"/>
                          <a:pt x="44" y="63"/>
                        </a:cubicBezTo>
                        <a:cubicBezTo>
                          <a:pt x="49" y="59"/>
                          <a:pt x="29" y="45"/>
                          <a:pt x="27" y="44"/>
                        </a:cubicBezTo>
                        <a:cubicBezTo>
                          <a:pt x="31" y="30"/>
                          <a:pt x="45" y="29"/>
                          <a:pt x="58" y="27"/>
                        </a:cubicBezTo>
                        <a:cubicBezTo>
                          <a:pt x="59" y="21"/>
                          <a:pt x="58" y="14"/>
                          <a:pt x="61" y="8"/>
                        </a:cubicBezTo>
                        <a:cubicBezTo>
                          <a:pt x="64" y="0"/>
                          <a:pt x="85" y="0"/>
                          <a:pt x="85" y="0"/>
                        </a:cubicBezTo>
                        <a:cubicBezTo>
                          <a:pt x="104" y="5"/>
                          <a:pt x="113" y="21"/>
                          <a:pt x="133" y="24"/>
                        </a:cubicBezTo>
                        <a:cubicBezTo>
                          <a:pt x="149" y="36"/>
                          <a:pt x="142" y="37"/>
                          <a:pt x="154" y="29"/>
                        </a:cubicBezTo>
                        <a:cubicBezTo>
                          <a:pt x="159" y="18"/>
                          <a:pt x="157" y="16"/>
                          <a:pt x="169" y="10"/>
                        </a:cubicBezTo>
                        <a:cubicBezTo>
                          <a:pt x="185" y="22"/>
                          <a:pt x="203" y="29"/>
                          <a:pt x="219" y="41"/>
                        </a:cubicBezTo>
                        <a:cubicBezTo>
                          <a:pt x="229" y="39"/>
                          <a:pt x="238" y="38"/>
                          <a:pt x="248" y="36"/>
                        </a:cubicBezTo>
                        <a:cubicBezTo>
                          <a:pt x="255" y="35"/>
                          <a:pt x="263" y="23"/>
                          <a:pt x="277" y="20"/>
                        </a:cubicBezTo>
                        <a:cubicBezTo>
                          <a:pt x="295" y="23"/>
                          <a:pt x="309" y="32"/>
                          <a:pt x="327" y="36"/>
                        </a:cubicBezTo>
                        <a:cubicBezTo>
                          <a:pt x="334" y="48"/>
                          <a:pt x="339" y="61"/>
                          <a:pt x="353" y="65"/>
                        </a:cubicBezTo>
                        <a:cubicBezTo>
                          <a:pt x="356" y="73"/>
                          <a:pt x="388" y="92"/>
                          <a:pt x="397" y="92"/>
                        </a:cubicBezTo>
                        <a:lnTo>
                          <a:pt x="262" y="168"/>
                        </a:ln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68" name="Freeform 20"/>
                  <p:cNvSpPr>
                    <a:spLocks/>
                  </p:cNvSpPr>
                  <p:nvPr/>
                </p:nvSpPr>
                <p:spPr bwMode="auto">
                  <a:xfrm>
                    <a:off x="817" y="861"/>
                    <a:ext cx="77" cy="41"/>
                  </a:xfrm>
                  <a:custGeom>
                    <a:avLst/>
                    <a:gdLst/>
                    <a:ahLst/>
                    <a:cxnLst>
                      <a:cxn ang="0">
                        <a:pos x="77" y="24"/>
                      </a:cxn>
                      <a:cxn ang="0">
                        <a:pos x="36" y="24"/>
                      </a:cxn>
                      <a:cxn ang="0">
                        <a:pos x="17" y="0"/>
                      </a:cxn>
                      <a:cxn ang="0">
                        <a:pos x="0" y="24"/>
                      </a:cxn>
                      <a:cxn ang="0">
                        <a:pos x="24" y="41"/>
                      </a:cxn>
                      <a:cxn ang="0">
                        <a:pos x="77" y="24"/>
                      </a:cxn>
                    </a:cxnLst>
                    <a:rect l="0" t="0" r="r" b="b"/>
                    <a:pathLst>
                      <a:path w="77" h="41">
                        <a:moveTo>
                          <a:pt x="77" y="24"/>
                        </a:moveTo>
                        <a:cubicBezTo>
                          <a:pt x="65" y="33"/>
                          <a:pt x="50" y="26"/>
                          <a:pt x="36" y="24"/>
                        </a:cubicBezTo>
                        <a:cubicBezTo>
                          <a:pt x="31" y="12"/>
                          <a:pt x="27" y="7"/>
                          <a:pt x="17" y="0"/>
                        </a:cubicBezTo>
                        <a:cubicBezTo>
                          <a:pt x="5" y="5"/>
                          <a:pt x="5" y="13"/>
                          <a:pt x="0" y="24"/>
                        </a:cubicBezTo>
                        <a:cubicBezTo>
                          <a:pt x="4" y="37"/>
                          <a:pt x="11" y="37"/>
                          <a:pt x="24" y="41"/>
                        </a:cubicBezTo>
                        <a:cubicBezTo>
                          <a:pt x="48" y="39"/>
                          <a:pt x="55" y="32"/>
                          <a:pt x="77" y="24"/>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69" name="Freeform 21"/>
                  <p:cNvSpPr>
                    <a:spLocks/>
                  </p:cNvSpPr>
                  <p:nvPr/>
                </p:nvSpPr>
                <p:spPr bwMode="auto">
                  <a:xfrm>
                    <a:off x="565" y="756"/>
                    <a:ext cx="92" cy="52"/>
                  </a:xfrm>
                  <a:custGeom>
                    <a:avLst/>
                    <a:gdLst/>
                    <a:ahLst/>
                    <a:cxnLst>
                      <a:cxn ang="0">
                        <a:pos x="87" y="33"/>
                      </a:cxn>
                      <a:cxn ang="0">
                        <a:pos x="55" y="16"/>
                      </a:cxn>
                      <a:cxn ang="0">
                        <a:pos x="27" y="0"/>
                      </a:cxn>
                      <a:cxn ang="0">
                        <a:pos x="22" y="16"/>
                      </a:cxn>
                      <a:cxn ang="0">
                        <a:pos x="39" y="38"/>
                      </a:cxn>
                      <a:cxn ang="0">
                        <a:pos x="67" y="45"/>
                      </a:cxn>
                      <a:cxn ang="0">
                        <a:pos x="87" y="33"/>
                      </a:cxn>
                    </a:cxnLst>
                    <a:rect l="0" t="0" r="r" b="b"/>
                    <a:pathLst>
                      <a:path w="92" h="52">
                        <a:moveTo>
                          <a:pt x="87" y="33"/>
                        </a:moveTo>
                        <a:cubicBezTo>
                          <a:pt x="74" y="30"/>
                          <a:pt x="66" y="23"/>
                          <a:pt x="55" y="16"/>
                        </a:cubicBezTo>
                        <a:cubicBezTo>
                          <a:pt x="48" y="4"/>
                          <a:pt x="40" y="3"/>
                          <a:pt x="27" y="0"/>
                        </a:cubicBezTo>
                        <a:cubicBezTo>
                          <a:pt x="2" y="3"/>
                          <a:pt x="0" y="10"/>
                          <a:pt x="22" y="16"/>
                        </a:cubicBezTo>
                        <a:cubicBezTo>
                          <a:pt x="30" y="28"/>
                          <a:pt x="24" y="35"/>
                          <a:pt x="39" y="38"/>
                        </a:cubicBezTo>
                        <a:cubicBezTo>
                          <a:pt x="51" y="35"/>
                          <a:pt x="56" y="42"/>
                          <a:pt x="67" y="45"/>
                        </a:cubicBezTo>
                        <a:cubicBezTo>
                          <a:pt x="79" y="52"/>
                          <a:pt x="92" y="49"/>
                          <a:pt x="87" y="33"/>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70" name="Freeform 22"/>
                  <p:cNvSpPr>
                    <a:spLocks/>
                  </p:cNvSpPr>
                  <p:nvPr/>
                </p:nvSpPr>
                <p:spPr bwMode="auto">
                  <a:xfrm>
                    <a:off x="28" y="121"/>
                    <a:ext cx="1771" cy="611"/>
                  </a:xfrm>
                  <a:custGeom>
                    <a:avLst/>
                    <a:gdLst/>
                    <a:ahLst/>
                    <a:cxnLst>
                      <a:cxn ang="0">
                        <a:pos x="537" y="591"/>
                      </a:cxn>
                      <a:cxn ang="0">
                        <a:pos x="633" y="579"/>
                      </a:cxn>
                      <a:cxn ang="0">
                        <a:pos x="676" y="548"/>
                      </a:cxn>
                      <a:cxn ang="0">
                        <a:pos x="772" y="575"/>
                      </a:cxn>
                      <a:cxn ang="0">
                        <a:pos x="852" y="539"/>
                      </a:cxn>
                      <a:cxn ang="0">
                        <a:pos x="909" y="505"/>
                      </a:cxn>
                      <a:cxn ang="0">
                        <a:pos x="998" y="495"/>
                      </a:cxn>
                      <a:cxn ang="0">
                        <a:pos x="1044" y="572"/>
                      </a:cxn>
                      <a:cxn ang="0">
                        <a:pos x="1096" y="519"/>
                      </a:cxn>
                      <a:cxn ang="0">
                        <a:pos x="1168" y="553"/>
                      </a:cxn>
                      <a:cxn ang="0">
                        <a:pos x="1771" y="243"/>
                      </a:cxn>
                      <a:cxn ang="0">
                        <a:pos x="1533" y="155"/>
                      </a:cxn>
                      <a:cxn ang="0">
                        <a:pos x="1411" y="162"/>
                      </a:cxn>
                      <a:cxn ang="0">
                        <a:pos x="1372" y="109"/>
                      </a:cxn>
                      <a:cxn ang="0">
                        <a:pos x="1500" y="126"/>
                      </a:cxn>
                      <a:cxn ang="0">
                        <a:pos x="1416" y="54"/>
                      </a:cxn>
                      <a:cxn ang="0">
                        <a:pos x="1315" y="1"/>
                      </a:cxn>
                      <a:cxn ang="0">
                        <a:pos x="1072" y="42"/>
                      </a:cxn>
                      <a:cxn ang="0">
                        <a:pos x="892" y="44"/>
                      </a:cxn>
                      <a:cxn ang="0">
                        <a:pos x="885" y="97"/>
                      </a:cxn>
                      <a:cxn ang="0">
                        <a:pos x="885" y="145"/>
                      </a:cxn>
                      <a:cxn ang="0">
                        <a:pos x="940" y="188"/>
                      </a:cxn>
                      <a:cxn ang="0">
                        <a:pos x="1015" y="157"/>
                      </a:cxn>
                      <a:cxn ang="0">
                        <a:pos x="1106" y="95"/>
                      </a:cxn>
                      <a:cxn ang="0">
                        <a:pos x="1243" y="83"/>
                      </a:cxn>
                      <a:cxn ang="0">
                        <a:pos x="1142" y="123"/>
                      </a:cxn>
                      <a:cxn ang="0">
                        <a:pos x="1140" y="167"/>
                      </a:cxn>
                      <a:cxn ang="0">
                        <a:pos x="1183" y="212"/>
                      </a:cxn>
                      <a:cxn ang="0">
                        <a:pos x="1106" y="200"/>
                      </a:cxn>
                      <a:cxn ang="0">
                        <a:pos x="1065" y="188"/>
                      </a:cxn>
                      <a:cxn ang="0">
                        <a:pos x="964" y="248"/>
                      </a:cxn>
                      <a:cxn ang="0">
                        <a:pos x="844" y="203"/>
                      </a:cxn>
                      <a:cxn ang="0">
                        <a:pos x="832" y="174"/>
                      </a:cxn>
                      <a:cxn ang="0">
                        <a:pos x="888" y="126"/>
                      </a:cxn>
                      <a:cxn ang="0">
                        <a:pos x="801" y="133"/>
                      </a:cxn>
                      <a:cxn ang="0">
                        <a:pos x="712" y="167"/>
                      </a:cxn>
                      <a:cxn ang="0">
                        <a:pos x="604" y="140"/>
                      </a:cxn>
                      <a:cxn ang="0">
                        <a:pos x="520" y="114"/>
                      </a:cxn>
                      <a:cxn ang="0">
                        <a:pos x="427" y="80"/>
                      </a:cxn>
                      <a:cxn ang="0">
                        <a:pos x="379" y="150"/>
                      </a:cxn>
                      <a:cxn ang="0">
                        <a:pos x="261" y="128"/>
                      </a:cxn>
                      <a:cxn ang="0">
                        <a:pos x="182" y="90"/>
                      </a:cxn>
                      <a:cxn ang="0">
                        <a:pos x="74" y="107"/>
                      </a:cxn>
                      <a:cxn ang="0">
                        <a:pos x="12" y="155"/>
                      </a:cxn>
                      <a:cxn ang="0">
                        <a:pos x="36" y="229"/>
                      </a:cxn>
                      <a:cxn ang="0">
                        <a:pos x="146" y="255"/>
                      </a:cxn>
                      <a:cxn ang="0">
                        <a:pos x="261" y="251"/>
                      </a:cxn>
                      <a:cxn ang="0">
                        <a:pos x="441" y="284"/>
                      </a:cxn>
                      <a:cxn ang="0">
                        <a:pos x="472" y="332"/>
                      </a:cxn>
                      <a:cxn ang="0">
                        <a:pos x="460" y="402"/>
                      </a:cxn>
                      <a:cxn ang="0">
                        <a:pos x="427" y="503"/>
                      </a:cxn>
                      <a:cxn ang="0">
                        <a:pos x="525" y="486"/>
                      </a:cxn>
                      <a:cxn ang="0">
                        <a:pos x="542" y="359"/>
                      </a:cxn>
                      <a:cxn ang="0">
                        <a:pos x="588" y="375"/>
                      </a:cxn>
                      <a:cxn ang="0">
                        <a:pos x="597" y="450"/>
                      </a:cxn>
                      <a:cxn ang="0">
                        <a:pos x="578" y="510"/>
                      </a:cxn>
                      <a:cxn ang="0">
                        <a:pos x="592" y="587"/>
                      </a:cxn>
                    </a:cxnLst>
                    <a:rect l="0" t="0" r="r" b="b"/>
                    <a:pathLst>
                      <a:path w="1771" h="611">
                        <a:moveTo>
                          <a:pt x="592" y="587"/>
                        </a:moveTo>
                        <a:cubicBezTo>
                          <a:pt x="589" y="598"/>
                          <a:pt x="582" y="596"/>
                          <a:pt x="571" y="599"/>
                        </a:cubicBezTo>
                        <a:cubicBezTo>
                          <a:pt x="566" y="611"/>
                          <a:pt x="560" y="608"/>
                          <a:pt x="547" y="606"/>
                        </a:cubicBezTo>
                        <a:cubicBezTo>
                          <a:pt x="545" y="600"/>
                          <a:pt x="538" y="597"/>
                          <a:pt x="537" y="591"/>
                        </a:cubicBezTo>
                        <a:cubicBezTo>
                          <a:pt x="534" y="579"/>
                          <a:pt x="550" y="566"/>
                          <a:pt x="559" y="560"/>
                        </a:cubicBezTo>
                        <a:cubicBezTo>
                          <a:pt x="579" y="564"/>
                          <a:pt x="576" y="572"/>
                          <a:pt x="590" y="582"/>
                        </a:cubicBezTo>
                        <a:cubicBezTo>
                          <a:pt x="607" y="570"/>
                          <a:pt x="605" y="592"/>
                          <a:pt x="621" y="596"/>
                        </a:cubicBezTo>
                        <a:cubicBezTo>
                          <a:pt x="631" y="593"/>
                          <a:pt x="631" y="589"/>
                          <a:pt x="633" y="579"/>
                        </a:cubicBezTo>
                        <a:cubicBezTo>
                          <a:pt x="632" y="574"/>
                          <a:pt x="625" y="572"/>
                          <a:pt x="624" y="567"/>
                        </a:cubicBezTo>
                        <a:cubicBezTo>
                          <a:pt x="622" y="558"/>
                          <a:pt x="641" y="556"/>
                          <a:pt x="645" y="555"/>
                        </a:cubicBezTo>
                        <a:cubicBezTo>
                          <a:pt x="642" y="545"/>
                          <a:pt x="644" y="540"/>
                          <a:pt x="650" y="531"/>
                        </a:cubicBezTo>
                        <a:cubicBezTo>
                          <a:pt x="654" y="516"/>
                          <a:pt x="660" y="543"/>
                          <a:pt x="676" y="548"/>
                        </a:cubicBezTo>
                        <a:cubicBezTo>
                          <a:pt x="683" y="532"/>
                          <a:pt x="692" y="541"/>
                          <a:pt x="708" y="546"/>
                        </a:cubicBezTo>
                        <a:cubicBezTo>
                          <a:pt x="710" y="547"/>
                          <a:pt x="715" y="548"/>
                          <a:pt x="715" y="548"/>
                        </a:cubicBezTo>
                        <a:cubicBezTo>
                          <a:pt x="730" y="559"/>
                          <a:pt x="735" y="564"/>
                          <a:pt x="753" y="567"/>
                        </a:cubicBezTo>
                        <a:cubicBezTo>
                          <a:pt x="757" y="578"/>
                          <a:pt x="761" y="578"/>
                          <a:pt x="772" y="575"/>
                        </a:cubicBezTo>
                        <a:cubicBezTo>
                          <a:pt x="795" y="577"/>
                          <a:pt x="803" y="585"/>
                          <a:pt x="823" y="591"/>
                        </a:cubicBezTo>
                        <a:cubicBezTo>
                          <a:pt x="836" y="587"/>
                          <a:pt x="826" y="575"/>
                          <a:pt x="823" y="565"/>
                        </a:cubicBezTo>
                        <a:cubicBezTo>
                          <a:pt x="826" y="555"/>
                          <a:pt x="830" y="552"/>
                          <a:pt x="840" y="548"/>
                        </a:cubicBezTo>
                        <a:cubicBezTo>
                          <a:pt x="852" y="527"/>
                          <a:pt x="835" y="553"/>
                          <a:pt x="852" y="539"/>
                        </a:cubicBezTo>
                        <a:cubicBezTo>
                          <a:pt x="854" y="537"/>
                          <a:pt x="854" y="533"/>
                          <a:pt x="856" y="531"/>
                        </a:cubicBezTo>
                        <a:cubicBezTo>
                          <a:pt x="861" y="528"/>
                          <a:pt x="867" y="529"/>
                          <a:pt x="873" y="527"/>
                        </a:cubicBezTo>
                        <a:cubicBezTo>
                          <a:pt x="881" y="521"/>
                          <a:pt x="885" y="516"/>
                          <a:pt x="895" y="519"/>
                        </a:cubicBezTo>
                        <a:cubicBezTo>
                          <a:pt x="890" y="507"/>
                          <a:pt x="900" y="511"/>
                          <a:pt x="909" y="505"/>
                        </a:cubicBezTo>
                        <a:cubicBezTo>
                          <a:pt x="916" y="506"/>
                          <a:pt x="923" y="510"/>
                          <a:pt x="931" y="510"/>
                        </a:cubicBezTo>
                        <a:cubicBezTo>
                          <a:pt x="941" y="510"/>
                          <a:pt x="959" y="503"/>
                          <a:pt x="969" y="500"/>
                        </a:cubicBezTo>
                        <a:cubicBezTo>
                          <a:pt x="974" y="495"/>
                          <a:pt x="976" y="490"/>
                          <a:pt x="984" y="491"/>
                        </a:cubicBezTo>
                        <a:cubicBezTo>
                          <a:pt x="989" y="491"/>
                          <a:pt x="998" y="495"/>
                          <a:pt x="998" y="495"/>
                        </a:cubicBezTo>
                        <a:cubicBezTo>
                          <a:pt x="1007" y="510"/>
                          <a:pt x="1009" y="510"/>
                          <a:pt x="1027" y="512"/>
                        </a:cubicBezTo>
                        <a:cubicBezTo>
                          <a:pt x="1039" y="519"/>
                          <a:pt x="1045" y="525"/>
                          <a:pt x="1029" y="529"/>
                        </a:cubicBezTo>
                        <a:cubicBezTo>
                          <a:pt x="1033" y="544"/>
                          <a:pt x="1027" y="541"/>
                          <a:pt x="1020" y="553"/>
                        </a:cubicBezTo>
                        <a:cubicBezTo>
                          <a:pt x="1030" y="566"/>
                          <a:pt x="1032" y="564"/>
                          <a:pt x="1044" y="572"/>
                        </a:cubicBezTo>
                        <a:cubicBezTo>
                          <a:pt x="1050" y="551"/>
                          <a:pt x="1082" y="565"/>
                          <a:pt x="1099" y="567"/>
                        </a:cubicBezTo>
                        <a:cubicBezTo>
                          <a:pt x="1112" y="564"/>
                          <a:pt x="1120" y="550"/>
                          <a:pt x="1104" y="543"/>
                        </a:cubicBezTo>
                        <a:cubicBezTo>
                          <a:pt x="1099" y="541"/>
                          <a:pt x="1093" y="541"/>
                          <a:pt x="1087" y="539"/>
                        </a:cubicBezTo>
                        <a:cubicBezTo>
                          <a:pt x="1082" y="526"/>
                          <a:pt x="1090" y="530"/>
                          <a:pt x="1096" y="519"/>
                        </a:cubicBezTo>
                        <a:cubicBezTo>
                          <a:pt x="1103" y="520"/>
                          <a:pt x="1111" y="523"/>
                          <a:pt x="1118" y="524"/>
                        </a:cubicBezTo>
                        <a:cubicBezTo>
                          <a:pt x="1131" y="526"/>
                          <a:pt x="1156" y="529"/>
                          <a:pt x="1156" y="529"/>
                        </a:cubicBezTo>
                        <a:cubicBezTo>
                          <a:pt x="1173" y="539"/>
                          <a:pt x="1226" y="531"/>
                          <a:pt x="1190" y="541"/>
                        </a:cubicBezTo>
                        <a:cubicBezTo>
                          <a:pt x="1187" y="553"/>
                          <a:pt x="1179" y="551"/>
                          <a:pt x="1168" y="553"/>
                        </a:cubicBezTo>
                        <a:cubicBezTo>
                          <a:pt x="1158" y="563"/>
                          <a:pt x="1149" y="565"/>
                          <a:pt x="1135" y="567"/>
                        </a:cubicBezTo>
                        <a:cubicBezTo>
                          <a:pt x="1131" y="579"/>
                          <a:pt x="1145" y="585"/>
                          <a:pt x="1156" y="591"/>
                        </a:cubicBezTo>
                        <a:cubicBezTo>
                          <a:pt x="1162" y="599"/>
                          <a:pt x="1178" y="611"/>
                          <a:pt x="1178" y="611"/>
                        </a:cubicBezTo>
                        <a:lnTo>
                          <a:pt x="1771" y="243"/>
                        </a:lnTo>
                        <a:cubicBezTo>
                          <a:pt x="1692" y="201"/>
                          <a:pt x="1614" y="155"/>
                          <a:pt x="1533" y="116"/>
                        </a:cubicBezTo>
                        <a:cubicBezTo>
                          <a:pt x="1529" y="114"/>
                          <a:pt x="1532" y="124"/>
                          <a:pt x="1531" y="128"/>
                        </a:cubicBezTo>
                        <a:cubicBezTo>
                          <a:pt x="1530" y="131"/>
                          <a:pt x="1528" y="133"/>
                          <a:pt x="1526" y="135"/>
                        </a:cubicBezTo>
                        <a:cubicBezTo>
                          <a:pt x="1529" y="148"/>
                          <a:pt x="1538" y="142"/>
                          <a:pt x="1533" y="155"/>
                        </a:cubicBezTo>
                        <a:cubicBezTo>
                          <a:pt x="1526" y="153"/>
                          <a:pt x="1521" y="148"/>
                          <a:pt x="1514" y="147"/>
                        </a:cubicBezTo>
                        <a:cubicBezTo>
                          <a:pt x="1508" y="146"/>
                          <a:pt x="1480" y="156"/>
                          <a:pt x="1473" y="157"/>
                        </a:cubicBezTo>
                        <a:cubicBezTo>
                          <a:pt x="1467" y="179"/>
                          <a:pt x="1469" y="171"/>
                          <a:pt x="1435" y="169"/>
                        </a:cubicBezTo>
                        <a:cubicBezTo>
                          <a:pt x="1425" y="162"/>
                          <a:pt x="1423" y="158"/>
                          <a:pt x="1411" y="162"/>
                        </a:cubicBezTo>
                        <a:cubicBezTo>
                          <a:pt x="1408" y="178"/>
                          <a:pt x="1407" y="187"/>
                          <a:pt x="1394" y="174"/>
                        </a:cubicBezTo>
                        <a:cubicBezTo>
                          <a:pt x="1391" y="164"/>
                          <a:pt x="1389" y="158"/>
                          <a:pt x="1380" y="152"/>
                        </a:cubicBezTo>
                        <a:cubicBezTo>
                          <a:pt x="1383" y="140"/>
                          <a:pt x="1387" y="144"/>
                          <a:pt x="1392" y="133"/>
                        </a:cubicBezTo>
                        <a:cubicBezTo>
                          <a:pt x="1386" y="107"/>
                          <a:pt x="1385" y="127"/>
                          <a:pt x="1372" y="109"/>
                        </a:cubicBezTo>
                        <a:cubicBezTo>
                          <a:pt x="1376" y="94"/>
                          <a:pt x="1380" y="99"/>
                          <a:pt x="1387" y="109"/>
                        </a:cubicBezTo>
                        <a:cubicBezTo>
                          <a:pt x="1393" y="129"/>
                          <a:pt x="1413" y="128"/>
                          <a:pt x="1430" y="133"/>
                        </a:cubicBezTo>
                        <a:cubicBezTo>
                          <a:pt x="1452" y="149"/>
                          <a:pt x="1438" y="145"/>
                          <a:pt x="1478" y="143"/>
                        </a:cubicBezTo>
                        <a:cubicBezTo>
                          <a:pt x="1495" y="131"/>
                          <a:pt x="1488" y="137"/>
                          <a:pt x="1500" y="126"/>
                        </a:cubicBezTo>
                        <a:cubicBezTo>
                          <a:pt x="1502" y="120"/>
                          <a:pt x="1505" y="114"/>
                          <a:pt x="1500" y="107"/>
                        </a:cubicBezTo>
                        <a:cubicBezTo>
                          <a:pt x="1495" y="99"/>
                          <a:pt x="1484" y="97"/>
                          <a:pt x="1476" y="92"/>
                        </a:cubicBezTo>
                        <a:cubicBezTo>
                          <a:pt x="1465" y="84"/>
                          <a:pt x="1456" y="74"/>
                          <a:pt x="1442" y="68"/>
                        </a:cubicBezTo>
                        <a:cubicBezTo>
                          <a:pt x="1413" y="80"/>
                          <a:pt x="1423" y="69"/>
                          <a:pt x="1416" y="54"/>
                        </a:cubicBezTo>
                        <a:cubicBezTo>
                          <a:pt x="1412" y="46"/>
                          <a:pt x="1401" y="44"/>
                          <a:pt x="1394" y="42"/>
                        </a:cubicBezTo>
                        <a:cubicBezTo>
                          <a:pt x="1391" y="31"/>
                          <a:pt x="1392" y="28"/>
                          <a:pt x="1380" y="25"/>
                        </a:cubicBezTo>
                        <a:cubicBezTo>
                          <a:pt x="1365" y="12"/>
                          <a:pt x="1365" y="13"/>
                          <a:pt x="1341" y="11"/>
                        </a:cubicBezTo>
                        <a:cubicBezTo>
                          <a:pt x="1332" y="7"/>
                          <a:pt x="1323" y="7"/>
                          <a:pt x="1315" y="1"/>
                        </a:cubicBezTo>
                        <a:cubicBezTo>
                          <a:pt x="1270" y="3"/>
                          <a:pt x="1272" y="2"/>
                          <a:pt x="1243" y="8"/>
                        </a:cubicBezTo>
                        <a:cubicBezTo>
                          <a:pt x="1220" y="7"/>
                          <a:pt x="1201" y="0"/>
                          <a:pt x="1183" y="13"/>
                        </a:cubicBezTo>
                        <a:cubicBezTo>
                          <a:pt x="1144" y="10"/>
                          <a:pt x="1129" y="24"/>
                          <a:pt x="1092" y="30"/>
                        </a:cubicBezTo>
                        <a:cubicBezTo>
                          <a:pt x="1081" y="39"/>
                          <a:pt x="1087" y="45"/>
                          <a:pt x="1072" y="42"/>
                        </a:cubicBezTo>
                        <a:cubicBezTo>
                          <a:pt x="1057" y="35"/>
                          <a:pt x="1045" y="35"/>
                          <a:pt x="1027" y="32"/>
                        </a:cubicBezTo>
                        <a:cubicBezTo>
                          <a:pt x="1012" y="21"/>
                          <a:pt x="995" y="24"/>
                          <a:pt x="976" y="23"/>
                        </a:cubicBezTo>
                        <a:cubicBezTo>
                          <a:pt x="963" y="18"/>
                          <a:pt x="951" y="21"/>
                          <a:pt x="938" y="25"/>
                        </a:cubicBezTo>
                        <a:cubicBezTo>
                          <a:pt x="923" y="36"/>
                          <a:pt x="910" y="40"/>
                          <a:pt x="892" y="44"/>
                        </a:cubicBezTo>
                        <a:cubicBezTo>
                          <a:pt x="884" y="50"/>
                          <a:pt x="871" y="51"/>
                          <a:pt x="864" y="59"/>
                        </a:cubicBezTo>
                        <a:cubicBezTo>
                          <a:pt x="860" y="63"/>
                          <a:pt x="854" y="73"/>
                          <a:pt x="854" y="73"/>
                        </a:cubicBezTo>
                        <a:cubicBezTo>
                          <a:pt x="850" y="88"/>
                          <a:pt x="848" y="88"/>
                          <a:pt x="864" y="92"/>
                        </a:cubicBezTo>
                        <a:cubicBezTo>
                          <a:pt x="884" y="108"/>
                          <a:pt x="861" y="93"/>
                          <a:pt x="885" y="97"/>
                        </a:cubicBezTo>
                        <a:cubicBezTo>
                          <a:pt x="890" y="98"/>
                          <a:pt x="895" y="103"/>
                          <a:pt x="900" y="104"/>
                        </a:cubicBezTo>
                        <a:cubicBezTo>
                          <a:pt x="920" y="90"/>
                          <a:pt x="909" y="93"/>
                          <a:pt x="936" y="97"/>
                        </a:cubicBezTo>
                        <a:cubicBezTo>
                          <a:pt x="930" y="106"/>
                          <a:pt x="931" y="113"/>
                          <a:pt x="921" y="116"/>
                        </a:cubicBezTo>
                        <a:cubicBezTo>
                          <a:pt x="910" y="127"/>
                          <a:pt x="898" y="136"/>
                          <a:pt x="885" y="145"/>
                        </a:cubicBezTo>
                        <a:cubicBezTo>
                          <a:pt x="882" y="156"/>
                          <a:pt x="880" y="159"/>
                          <a:pt x="868" y="162"/>
                        </a:cubicBezTo>
                        <a:cubicBezTo>
                          <a:pt x="865" y="173"/>
                          <a:pt x="871" y="172"/>
                          <a:pt x="880" y="169"/>
                        </a:cubicBezTo>
                        <a:cubicBezTo>
                          <a:pt x="892" y="171"/>
                          <a:pt x="901" y="174"/>
                          <a:pt x="912" y="176"/>
                        </a:cubicBezTo>
                        <a:cubicBezTo>
                          <a:pt x="916" y="190"/>
                          <a:pt x="926" y="187"/>
                          <a:pt x="940" y="188"/>
                        </a:cubicBezTo>
                        <a:cubicBezTo>
                          <a:pt x="959" y="195"/>
                          <a:pt x="953" y="183"/>
                          <a:pt x="964" y="174"/>
                        </a:cubicBezTo>
                        <a:cubicBezTo>
                          <a:pt x="966" y="173"/>
                          <a:pt x="977" y="170"/>
                          <a:pt x="979" y="169"/>
                        </a:cubicBezTo>
                        <a:cubicBezTo>
                          <a:pt x="986" y="162"/>
                          <a:pt x="988" y="156"/>
                          <a:pt x="993" y="147"/>
                        </a:cubicBezTo>
                        <a:cubicBezTo>
                          <a:pt x="1001" y="150"/>
                          <a:pt x="1008" y="152"/>
                          <a:pt x="1015" y="157"/>
                        </a:cubicBezTo>
                        <a:cubicBezTo>
                          <a:pt x="1062" y="155"/>
                          <a:pt x="1067" y="160"/>
                          <a:pt x="1053" y="123"/>
                        </a:cubicBezTo>
                        <a:cubicBezTo>
                          <a:pt x="1055" y="118"/>
                          <a:pt x="1054" y="112"/>
                          <a:pt x="1058" y="109"/>
                        </a:cubicBezTo>
                        <a:cubicBezTo>
                          <a:pt x="1062" y="106"/>
                          <a:pt x="1067" y="108"/>
                          <a:pt x="1072" y="107"/>
                        </a:cubicBezTo>
                        <a:cubicBezTo>
                          <a:pt x="1083" y="104"/>
                          <a:pt x="1094" y="98"/>
                          <a:pt x="1106" y="95"/>
                        </a:cubicBezTo>
                        <a:cubicBezTo>
                          <a:pt x="1122" y="101"/>
                          <a:pt x="1135" y="105"/>
                          <a:pt x="1152" y="109"/>
                        </a:cubicBezTo>
                        <a:cubicBezTo>
                          <a:pt x="1175" y="105"/>
                          <a:pt x="1160" y="94"/>
                          <a:pt x="1190" y="90"/>
                        </a:cubicBezTo>
                        <a:cubicBezTo>
                          <a:pt x="1203" y="81"/>
                          <a:pt x="1211" y="88"/>
                          <a:pt x="1219" y="73"/>
                        </a:cubicBezTo>
                        <a:cubicBezTo>
                          <a:pt x="1226" y="78"/>
                          <a:pt x="1243" y="83"/>
                          <a:pt x="1243" y="83"/>
                        </a:cubicBezTo>
                        <a:cubicBezTo>
                          <a:pt x="1246" y="94"/>
                          <a:pt x="1253" y="97"/>
                          <a:pt x="1240" y="102"/>
                        </a:cubicBezTo>
                        <a:cubicBezTo>
                          <a:pt x="1231" y="95"/>
                          <a:pt x="1231" y="93"/>
                          <a:pt x="1216" y="99"/>
                        </a:cubicBezTo>
                        <a:cubicBezTo>
                          <a:pt x="1208" y="102"/>
                          <a:pt x="1195" y="114"/>
                          <a:pt x="1195" y="114"/>
                        </a:cubicBezTo>
                        <a:cubicBezTo>
                          <a:pt x="1166" y="102"/>
                          <a:pt x="1161" y="120"/>
                          <a:pt x="1142" y="123"/>
                        </a:cubicBezTo>
                        <a:cubicBezTo>
                          <a:pt x="1136" y="132"/>
                          <a:pt x="1137" y="143"/>
                          <a:pt x="1132" y="152"/>
                        </a:cubicBezTo>
                        <a:cubicBezTo>
                          <a:pt x="1130" y="155"/>
                          <a:pt x="1115" y="160"/>
                          <a:pt x="1111" y="162"/>
                        </a:cubicBezTo>
                        <a:cubicBezTo>
                          <a:pt x="1113" y="177"/>
                          <a:pt x="1116" y="178"/>
                          <a:pt x="1130" y="174"/>
                        </a:cubicBezTo>
                        <a:cubicBezTo>
                          <a:pt x="1133" y="172"/>
                          <a:pt x="1136" y="168"/>
                          <a:pt x="1140" y="167"/>
                        </a:cubicBezTo>
                        <a:cubicBezTo>
                          <a:pt x="1156" y="163"/>
                          <a:pt x="1148" y="171"/>
                          <a:pt x="1159" y="174"/>
                        </a:cubicBezTo>
                        <a:cubicBezTo>
                          <a:pt x="1176" y="179"/>
                          <a:pt x="1195" y="179"/>
                          <a:pt x="1212" y="183"/>
                        </a:cubicBezTo>
                        <a:cubicBezTo>
                          <a:pt x="1216" y="202"/>
                          <a:pt x="1221" y="196"/>
                          <a:pt x="1212" y="215"/>
                        </a:cubicBezTo>
                        <a:cubicBezTo>
                          <a:pt x="1200" y="210"/>
                          <a:pt x="1197" y="210"/>
                          <a:pt x="1183" y="212"/>
                        </a:cubicBezTo>
                        <a:cubicBezTo>
                          <a:pt x="1181" y="214"/>
                          <a:pt x="1179" y="218"/>
                          <a:pt x="1176" y="219"/>
                        </a:cubicBezTo>
                        <a:cubicBezTo>
                          <a:pt x="1166" y="221"/>
                          <a:pt x="1168" y="209"/>
                          <a:pt x="1164" y="205"/>
                        </a:cubicBezTo>
                        <a:cubicBezTo>
                          <a:pt x="1158" y="199"/>
                          <a:pt x="1124" y="198"/>
                          <a:pt x="1123" y="198"/>
                        </a:cubicBezTo>
                        <a:cubicBezTo>
                          <a:pt x="1117" y="199"/>
                          <a:pt x="1110" y="196"/>
                          <a:pt x="1106" y="200"/>
                        </a:cubicBezTo>
                        <a:cubicBezTo>
                          <a:pt x="1090" y="216"/>
                          <a:pt x="1116" y="220"/>
                          <a:pt x="1096" y="215"/>
                        </a:cubicBezTo>
                        <a:cubicBezTo>
                          <a:pt x="1081" y="216"/>
                          <a:pt x="1071" y="224"/>
                          <a:pt x="1060" y="217"/>
                        </a:cubicBezTo>
                        <a:cubicBezTo>
                          <a:pt x="1056" y="204"/>
                          <a:pt x="1070" y="204"/>
                          <a:pt x="1080" y="200"/>
                        </a:cubicBezTo>
                        <a:cubicBezTo>
                          <a:pt x="1090" y="183"/>
                          <a:pt x="1092" y="186"/>
                          <a:pt x="1065" y="188"/>
                        </a:cubicBezTo>
                        <a:cubicBezTo>
                          <a:pt x="1059" y="197"/>
                          <a:pt x="1059" y="202"/>
                          <a:pt x="1070" y="205"/>
                        </a:cubicBezTo>
                        <a:cubicBezTo>
                          <a:pt x="1043" y="207"/>
                          <a:pt x="1022" y="217"/>
                          <a:pt x="996" y="224"/>
                        </a:cubicBezTo>
                        <a:cubicBezTo>
                          <a:pt x="980" y="238"/>
                          <a:pt x="989" y="244"/>
                          <a:pt x="996" y="260"/>
                        </a:cubicBezTo>
                        <a:cubicBezTo>
                          <a:pt x="971" y="268"/>
                          <a:pt x="978" y="253"/>
                          <a:pt x="964" y="248"/>
                        </a:cubicBezTo>
                        <a:cubicBezTo>
                          <a:pt x="956" y="245"/>
                          <a:pt x="948" y="247"/>
                          <a:pt x="940" y="246"/>
                        </a:cubicBezTo>
                        <a:cubicBezTo>
                          <a:pt x="924" y="239"/>
                          <a:pt x="929" y="222"/>
                          <a:pt x="924" y="219"/>
                        </a:cubicBezTo>
                        <a:cubicBezTo>
                          <a:pt x="907" y="210"/>
                          <a:pt x="885" y="216"/>
                          <a:pt x="866" y="215"/>
                        </a:cubicBezTo>
                        <a:cubicBezTo>
                          <a:pt x="858" y="206"/>
                          <a:pt x="855" y="206"/>
                          <a:pt x="844" y="203"/>
                        </a:cubicBezTo>
                        <a:cubicBezTo>
                          <a:pt x="841" y="191"/>
                          <a:pt x="835" y="182"/>
                          <a:pt x="823" y="179"/>
                        </a:cubicBezTo>
                        <a:cubicBezTo>
                          <a:pt x="815" y="182"/>
                          <a:pt x="803" y="189"/>
                          <a:pt x="794" y="181"/>
                        </a:cubicBezTo>
                        <a:cubicBezTo>
                          <a:pt x="787" y="175"/>
                          <a:pt x="804" y="154"/>
                          <a:pt x="808" y="152"/>
                        </a:cubicBezTo>
                        <a:cubicBezTo>
                          <a:pt x="822" y="156"/>
                          <a:pt x="821" y="165"/>
                          <a:pt x="832" y="174"/>
                        </a:cubicBezTo>
                        <a:cubicBezTo>
                          <a:pt x="838" y="165"/>
                          <a:pt x="845" y="163"/>
                          <a:pt x="854" y="159"/>
                        </a:cubicBezTo>
                        <a:cubicBezTo>
                          <a:pt x="851" y="149"/>
                          <a:pt x="846" y="148"/>
                          <a:pt x="837" y="145"/>
                        </a:cubicBezTo>
                        <a:cubicBezTo>
                          <a:pt x="832" y="126"/>
                          <a:pt x="856" y="146"/>
                          <a:pt x="861" y="128"/>
                        </a:cubicBezTo>
                        <a:cubicBezTo>
                          <a:pt x="871" y="132"/>
                          <a:pt x="877" y="128"/>
                          <a:pt x="888" y="126"/>
                        </a:cubicBezTo>
                        <a:cubicBezTo>
                          <a:pt x="892" y="112"/>
                          <a:pt x="891" y="110"/>
                          <a:pt x="876" y="114"/>
                        </a:cubicBezTo>
                        <a:cubicBezTo>
                          <a:pt x="866" y="120"/>
                          <a:pt x="864" y="123"/>
                          <a:pt x="854" y="116"/>
                        </a:cubicBezTo>
                        <a:cubicBezTo>
                          <a:pt x="815" y="121"/>
                          <a:pt x="842" y="131"/>
                          <a:pt x="818" y="114"/>
                        </a:cubicBezTo>
                        <a:cubicBezTo>
                          <a:pt x="804" y="117"/>
                          <a:pt x="805" y="120"/>
                          <a:pt x="801" y="133"/>
                        </a:cubicBezTo>
                        <a:cubicBezTo>
                          <a:pt x="788" y="130"/>
                          <a:pt x="787" y="135"/>
                          <a:pt x="794" y="145"/>
                        </a:cubicBezTo>
                        <a:cubicBezTo>
                          <a:pt x="778" y="150"/>
                          <a:pt x="763" y="156"/>
                          <a:pt x="746" y="159"/>
                        </a:cubicBezTo>
                        <a:cubicBezTo>
                          <a:pt x="737" y="156"/>
                          <a:pt x="735" y="150"/>
                          <a:pt x="727" y="145"/>
                        </a:cubicBezTo>
                        <a:cubicBezTo>
                          <a:pt x="715" y="148"/>
                          <a:pt x="715" y="156"/>
                          <a:pt x="712" y="167"/>
                        </a:cubicBezTo>
                        <a:cubicBezTo>
                          <a:pt x="674" y="165"/>
                          <a:pt x="659" y="161"/>
                          <a:pt x="628" y="169"/>
                        </a:cubicBezTo>
                        <a:cubicBezTo>
                          <a:pt x="622" y="179"/>
                          <a:pt x="619" y="181"/>
                          <a:pt x="609" y="174"/>
                        </a:cubicBezTo>
                        <a:cubicBezTo>
                          <a:pt x="616" y="169"/>
                          <a:pt x="623" y="167"/>
                          <a:pt x="631" y="164"/>
                        </a:cubicBezTo>
                        <a:cubicBezTo>
                          <a:pt x="636" y="144"/>
                          <a:pt x="620" y="144"/>
                          <a:pt x="604" y="140"/>
                        </a:cubicBezTo>
                        <a:cubicBezTo>
                          <a:pt x="599" y="131"/>
                          <a:pt x="593" y="132"/>
                          <a:pt x="585" y="126"/>
                        </a:cubicBezTo>
                        <a:cubicBezTo>
                          <a:pt x="579" y="127"/>
                          <a:pt x="573" y="126"/>
                          <a:pt x="568" y="128"/>
                        </a:cubicBezTo>
                        <a:cubicBezTo>
                          <a:pt x="563" y="130"/>
                          <a:pt x="554" y="138"/>
                          <a:pt x="554" y="138"/>
                        </a:cubicBezTo>
                        <a:cubicBezTo>
                          <a:pt x="536" y="132"/>
                          <a:pt x="542" y="119"/>
                          <a:pt x="520" y="114"/>
                        </a:cubicBezTo>
                        <a:cubicBezTo>
                          <a:pt x="511" y="117"/>
                          <a:pt x="508" y="120"/>
                          <a:pt x="499" y="116"/>
                        </a:cubicBezTo>
                        <a:cubicBezTo>
                          <a:pt x="503" y="98"/>
                          <a:pt x="490" y="105"/>
                          <a:pt x="475" y="107"/>
                        </a:cubicBezTo>
                        <a:cubicBezTo>
                          <a:pt x="466" y="116"/>
                          <a:pt x="464" y="122"/>
                          <a:pt x="453" y="114"/>
                        </a:cubicBezTo>
                        <a:cubicBezTo>
                          <a:pt x="448" y="98"/>
                          <a:pt x="441" y="88"/>
                          <a:pt x="427" y="80"/>
                        </a:cubicBezTo>
                        <a:cubicBezTo>
                          <a:pt x="409" y="85"/>
                          <a:pt x="411" y="93"/>
                          <a:pt x="420" y="107"/>
                        </a:cubicBezTo>
                        <a:cubicBezTo>
                          <a:pt x="423" y="118"/>
                          <a:pt x="418" y="120"/>
                          <a:pt x="408" y="123"/>
                        </a:cubicBezTo>
                        <a:cubicBezTo>
                          <a:pt x="400" y="136"/>
                          <a:pt x="395" y="127"/>
                          <a:pt x="381" y="131"/>
                        </a:cubicBezTo>
                        <a:cubicBezTo>
                          <a:pt x="380" y="137"/>
                          <a:pt x="381" y="144"/>
                          <a:pt x="379" y="150"/>
                        </a:cubicBezTo>
                        <a:cubicBezTo>
                          <a:pt x="375" y="161"/>
                          <a:pt x="338" y="170"/>
                          <a:pt x="328" y="171"/>
                        </a:cubicBezTo>
                        <a:cubicBezTo>
                          <a:pt x="318" y="175"/>
                          <a:pt x="313" y="169"/>
                          <a:pt x="302" y="167"/>
                        </a:cubicBezTo>
                        <a:cubicBezTo>
                          <a:pt x="292" y="160"/>
                          <a:pt x="284" y="153"/>
                          <a:pt x="273" y="150"/>
                        </a:cubicBezTo>
                        <a:cubicBezTo>
                          <a:pt x="271" y="141"/>
                          <a:pt x="266" y="135"/>
                          <a:pt x="261" y="128"/>
                        </a:cubicBezTo>
                        <a:cubicBezTo>
                          <a:pt x="258" y="117"/>
                          <a:pt x="252" y="107"/>
                          <a:pt x="244" y="99"/>
                        </a:cubicBezTo>
                        <a:cubicBezTo>
                          <a:pt x="241" y="90"/>
                          <a:pt x="235" y="88"/>
                          <a:pt x="230" y="80"/>
                        </a:cubicBezTo>
                        <a:cubicBezTo>
                          <a:pt x="230" y="80"/>
                          <a:pt x="221" y="82"/>
                          <a:pt x="216" y="83"/>
                        </a:cubicBezTo>
                        <a:cubicBezTo>
                          <a:pt x="203" y="78"/>
                          <a:pt x="191" y="78"/>
                          <a:pt x="182" y="90"/>
                        </a:cubicBezTo>
                        <a:cubicBezTo>
                          <a:pt x="178" y="102"/>
                          <a:pt x="156" y="107"/>
                          <a:pt x="144" y="111"/>
                        </a:cubicBezTo>
                        <a:cubicBezTo>
                          <a:pt x="138" y="113"/>
                          <a:pt x="127" y="116"/>
                          <a:pt x="127" y="116"/>
                        </a:cubicBezTo>
                        <a:cubicBezTo>
                          <a:pt x="118" y="117"/>
                          <a:pt x="101" y="117"/>
                          <a:pt x="92" y="115"/>
                        </a:cubicBezTo>
                        <a:cubicBezTo>
                          <a:pt x="83" y="113"/>
                          <a:pt x="78" y="105"/>
                          <a:pt x="74" y="107"/>
                        </a:cubicBezTo>
                        <a:cubicBezTo>
                          <a:pt x="65" y="110"/>
                          <a:pt x="76" y="122"/>
                          <a:pt x="68" y="127"/>
                        </a:cubicBezTo>
                        <a:cubicBezTo>
                          <a:pt x="58" y="151"/>
                          <a:pt x="43" y="138"/>
                          <a:pt x="9" y="140"/>
                        </a:cubicBezTo>
                        <a:cubicBezTo>
                          <a:pt x="7" y="142"/>
                          <a:pt x="3" y="144"/>
                          <a:pt x="4" y="147"/>
                        </a:cubicBezTo>
                        <a:cubicBezTo>
                          <a:pt x="5" y="151"/>
                          <a:pt x="10" y="152"/>
                          <a:pt x="12" y="155"/>
                        </a:cubicBezTo>
                        <a:cubicBezTo>
                          <a:pt x="21" y="166"/>
                          <a:pt x="21" y="177"/>
                          <a:pt x="33" y="186"/>
                        </a:cubicBezTo>
                        <a:cubicBezTo>
                          <a:pt x="24" y="189"/>
                          <a:pt x="17" y="191"/>
                          <a:pt x="7" y="193"/>
                        </a:cubicBezTo>
                        <a:cubicBezTo>
                          <a:pt x="0" y="210"/>
                          <a:pt x="7" y="213"/>
                          <a:pt x="21" y="207"/>
                        </a:cubicBezTo>
                        <a:cubicBezTo>
                          <a:pt x="33" y="212"/>
                          <a:pt x="27" y="221"/>
                          <a:pt x="36" y="229"/>
                        </a:cubicBezTo>
                        <a:cubicBezTo>
                          <a:pt x="46" y="237"/>
                          <a:pt x="53" y="238"/>
                          <a:pt x="60" y="248"/>
                        </a:cubicBezTo>
                        <a:cubicBezTo>
                          <a:pt x="70" y="241"/>
                          <a:pt x="84" y="247"/>
                          <a:pt x="98" y="248"/>
                        </a:cubicBezTo>
                        <a:cubicBezTo>
                          <a:pt x="105" y="258"/>
                          <a:pt x="111" y="258"/>
                          <a:pt x="122" y="260"/>
                        </a:cubicBezTo>
                        <a:cubicBezTo>
                          <a:pt x="132" y="253"/>
                          <a:pt x="134" y="253"/>
                          <a:pt x="146" y="255"/>
                        </a:cubicBezTo>
                        <a:cubicBezTo>
                          <a:pt x="156" y="270"/>
                          <a:pt x="164" y="256"/>
                          <a:pt x="175" y="248"/>
                        </a:cubicBezTo>
                        <a:cubicBezTo>
                          <a:pt x="201" y="250"/>
                          <a:pt x="219" y="250"/>
                          <a:pt x="244" y="246"/>
                        </a:cubicBezTo>
                        <a:cubicBezTo>
                          <a:pt x="246" y="244"/>
                          <a:pt x="246" y="239"/>
                          <a:pt x="249" y="239"/>
                        </a:cubicBezTo>
                        <a:cubicBezTo>
                          <a:pt x="255" y="239"/>
                          <a:pt x="256" y="248"/>
                          <a:pt x="261" y="251"/>
                        </a:cubicBezTo>
                        <a:cubicBezTo>
                          <a:pt x="267" y="254"/>
                          <a:pt x="285" y="255"/>
                          <a:pt x="288" y="255"/>
                        </a:cubicBezTo>
                        <a:cubicBezTo>
                          <a:pt x="309" y="253"/>
                          <a:pt x="327" y="248"/>
                          <a:pt x="348" y="246"/>
                        </a:cubicBezTo>
                        <a:cubicBezTo>
                          <a:pt x="359" y="241"/>
                          <a:pt x="360" y="239"/>
                          <a:pt x="372" y="241"/>
                        </a:cubicBezTo>
                        <a:cubicBezTo>
                          <a:pt x="381" y="272"/>
                          <a:pt x="413" y="279"/>
                          <a:pt x="441" y="284"/>
                        </a:cubicBezTo>
                        <a:cubicBezTo>
                          <a:pt x="451" y="291"/>
                          <a:pt x="463" y="294"/>
                          <a:pt x="475" y="296"/>
                        </a:cubicBezTo>
                        <a:cubicBezTo>
                          <a:pt x="483" y="302"/>
                          <a:pt x="486" y="306"/>
                          <a:pt x="489" y="315"/>
                        </a:cubicBezTo>
                        <a:cubicBezTo>
                          <a:pt x="482" y="316"/>
                          <a:pt x="474" y="314"/>
                          <a:pt x="468" y="318"/>
                        </a:cubicBezTo>
                        <a:cubicBezTo>
                          <a:pt x="451" y="329"/>
                          <a:pt x="469" y="331"/>
                          <a:pt x="472" y="332"/>
                        </a:cubicBezTo>
                        <a:cubicBezTo>
                          <a:pt x="479" y="341"/>
                          <a:pt x="480" y="339"/>
                          <a:pt x="468" y="339"/>
                        </a:cubicBezTo>
                        <a:cubicBezTo>
                          <a:pt x="450" y="344"/>
                          <a:pt x="466" y="342"/>
                          <a:pt x="460" y="356"/>
                        </a:cubicBezTo>
                        <a:cubicBezTo>
                          <a:pt x="463" y="365"/>
                          <a:pt x="467" y="371"/>
                          <a:pt x="470" y="380"/>
                        </a:cubicBezTo>
                        <a:cubicBezTo>
                          <a:pt x="468" y="389"/>
                          <a:pt x="465" y="395"/>
                          <a:pt x="460" y="402"/>
                        </a:cubicBezTo>
                        <a:cubicBezTo>
                          <a:pt x="471" y="409"/>
                          <a:pt x="472" y="419"/>
                          <a:pt x="482" y="426"/>
                        </a:cubicBezTo>
                        <a:cubicBezTo>
                          <a:pt x="488" y="448"/>
                          <a:pt x="479" y="452"/>
                          <a:pt x="465" y="462"/>
                        </a:cubicBezTo>
                        <a:cubicBezTo>
                          <a:pt x="459" y="484"/>
                          <a:pt x="452" y="486"/>
                          <a:pt x="429" y="488"/>
                        </a:cubicBezTo>
                        <a:cubicBezTo>
                          <a:pt x="421" y="494"/>
                          <a:pt x="415" y="498"/>
                          <a:pt x="427" y="503"/>
                        </a:cubicBezTo>
                        <a:cubicBezTo>
                          <a:pt x="435" y="500"/>
                          <a:pt x="440" y="495"/>
                          <a:pt x="448" y="493"/>
                        </a:cubicBezTo>
                        <a:cubicBezTo>
                          <a:pt x="473" y="499"/>
                          <a:pt x="461" y="497"/>
                          <a:pt x="482" y="500"/>
                        </a:cubicBezTo>
                        <a:cubicBezTo>
                          <a:pt x="497" y="496"/>
                          <a:pt x="493" y="482"/>
                          <a:pt x="494" y="467"/>
                        </a:cubicBezTo>
                        <a:cubicBezTo>
                          <a:pt x="542" y="473"/>
                          <a:pt x="518" y="463"/>
                          <a:pt x="525" y="486"/>
                        </a:cubicBezTo>
                        <a:cubicBezTo>
                          <a:pt x="540" y="480"/>
                          <a:pt x="530" y="441"/>
                          <a:pt x="535" y="423"/>
                        </a:cubicBezTo>
                        <a:cubicBezTo>
                          <a:pt x="526" y="402"/>
                          <a:pt x="540" y="431"/>
                          <a:pt x="525" y="411"/>
                        </a:cubicBezTo>
                        <a:cubicBezTo>
                          <a:pt x="520" y="405"/>
                          <a:pt x="518" y="394"/>
                          <a:pt x="513" y="387"/>
                        </a:cubicBezTo>
                        <a:cubicBezTo>
                          <a:pt x="530" y="382"/>
                          <a:pt x="529" y="367"/>
                          <a:pt x="542" y="359"/>
                        </a:cubicBezTo>
                        <a:cubicBezTo>
                          <a:pt x="544" y="335"/>
                          <a:pt x="549" y="334"/>
                          <a:pt x="571" y="330"/>
                        </a:cubicBezTo>
                        <a:cubicBezTo>
                          <a:pt x="582" y="307"/>
                          <a:pt x="573" y="304"/>
                          <a:pt x="583" y="327"/>
                        </a:cubicBezTo>
                        <a:cubicBezTo>
                          <a:pt x="586" y="357"/>
                          <a:pt x="586" y="351"/>
                          <a:pt x="607" y="363"/>
                        </a:cubicBezTo>
                        <a:cubicBezTo>
                          <a:pt x="598" y="367"/>
                          <a:pt x="593" y="366"/>
                          <a:pt x="588" y="375"/>
                        </a:cubicBezTo>
                        <a:cubicBezTo>
                          <a:pt x="589" y="382"/>
                          <a:pt x="592" y="407"/>
                          <a:pt x="595" y="411"/>
                        </a:cubicBezTo>
                        <a:cubicBezTo>
                          <a:pt x="599" y="418"/>
                          <a:pt x="612" y="426"/>
                          <a:pt x="612" y="426"/>
                        </a:cubicBezTo>
                        <a:cubicBezTo>
                          <a:pt x="615" y="437"/>
                          <a:pt x="617" y="439"/>
                          <a:pt x="628" y="443"/>
                        </a:cubicBezTo>
                        <a:cubicBezTo>
                          <a:pt x="608" y="449"/>
                          <a:pt x="619" y="446"/>
                          <a:pt x="597" y="450"/>
                        </a:cubicBezTo>
                        <a:cubicBezTo>
                          <a:pt x="596" y="452"/>
                          <a:pt x="595" y="455"/>
                          <a:pt x="595" y="457"/>
                        </a:cubicBezTo>
                        <a:cubicBezTo>
                          <a:pt x="595" y="462"/>
                          <a:pt x="598" y="466"/>
                          <a:pt x="597" y="471"/>
                        </a:cubicBezTo>
                        <a:cubicBezTo>
                          <a:pt x="596" y="476"/>
                          <a:pt x="588" y="478"/>
                          <a:pt x="585" y="483"/>
                        </a:cubicBezTo>
                        <a:cubicBezTo>
                          <a:pt x="582" y="496"/>
                          <a:pt x="588" y="500"/>
                          <a:pt x="578" y="510"/>
                        </a:cubicBezTo>
                        <a:cubicBezTo>
                          <a:pt x="575" y="521"/>
                          <a:pt x="573" y="530"/>
                          <a:pt x="564" y="536"/>
                        </a:cubicBezTo>
                        <a:cubicBezTo>
                          <a:pt x="557" y="553"/>
                          <a:pt x="566" y="556"/>
                          <a:pt x="580" y="560"/>
                        </a:cubicBezTo>
                        <a:cubicBezTo>
                          <a:pt x="591" y="558"/>
                          <a:pt x="595" y="556"/>
                          <a:pt x="600" y="567"/>
                        </a:cubicBezTo>
                        <a:cubicBezTo>
                          <a:pt x="596" y="578"/>
                          <a:pt x="589" y="575"/>
                          <a:pt x="592" y="587"/>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71" name="Freeform 23"/>
                  <p:cNvSpPr>
                    <a:spLocks/>
                  </p:cNvSpPr>
                  <p:nvPr/>
                </p:nvSpPr>
                <p:spPr bwMode="auto">
                  <a:xfrm>
                    <a:off x="378" y="568"/>
                    <a:ext cx="62" cy="51"/>
                  </a:xfrm>
                  <a:custGeom>
                    <a:avLst/>
                    <a:gdLst/>
                    <a:ahLst/>
                    <a:cxnLst>
                      <a:cxn ang="0">
                        <a:pos x="62" y="24"/>
                      </a:cxn>
                      <a:cxn ang="0">
                        <a:pos x="19" y="0"/>
                      </a:cxn>
                      <a:cxn ang="0">
                        <a:pos x="10" y="20"/>
                      </a:cxn>
                      <a:cxn ang="0">
                        <a:pos x="22" y="51"/>
                      </a:cxn>
                      <a:cxn ang="0">
                        <a:pos x="46" y="36"/>
                      </a:cxn>
                      <a:cxn ang="0">
                        <a:pos x="62" y="24"/>
                      </a:cxn>
                    </a:cxnLst>
                    <a:rect l="0" t="0" r="r" b="b"/>
                    <a:pathLst>
                      <a:path w="62" h="51">
                        <a:moveTo>
                          <a:pt x="62" y="24"/>
                        </a:moveTo>
                        <a:cubicBezTo>
                          <a:pt x="43" y="21"/>
                          <a:pt x="34" y="11"/>
                          <a:pt x="19" y="0"/>
                        </a:cubicBezTo>
                        <a:cubicBezTo>
                          <a:pt x="2" y="6"/>
                          <a:pt x="0" y="4"/>
                          <a:pt x="10" y="20"/>
                        </a:cubicBezTo>
                        <a:cubicBezTo>
                          <a:pt x="14" y="33"/>
                          <a:pt x="11" y="41"/>
                          <a:pt x="22" y="51"/>
                        </a:cubicBezTo>
                        <a:cubicBezTo>
                          <a:pt x="42" y="46"/>
                          <a:pt x="33" y="45"/>
                          <a:pt x="46" y="36"/>
                        </a:cubicBezTo>
                        <a:cubicBezTo>
                          <a:pt x="56" y="29"/>
                          <a:pt x="62" y="40"/>
                          <a:pt x="62" y="24"/>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72" name="Freeform 24"/>
                  <p:cNvSpPr>
                    <a:spLocks/>
                  </p:cNvSpPr>
                  <p:nvPr/>
                </p:nvSpPr>
                <p:spPr bwMode="auto">
                  <a:xfrm>
                    <a:off x="347" y="465"/>
                    <a:ext cx="73" cy="43"/>
                  </a:xfrm>
                  <a:custGeom>
                    <a:avLst/>
                    <a:gdLst/>
                    <a:ahLst/>
                    <a:cxnLst>
                      <a:cxn ang="0">
                        <a:pos x="69" y="5"/>
                      </a:cxn>
                      <a:cxn ang="0">
                        <a:pos x="53" y="0"/>
                      </a:cxn>
                      <a:cxn ang="0">
                        <a:pos x="36" y="5"/>
                      </a:cxn>
                      <a:cxn ang="0">
                        <a:pos x="29" y="7"/>
                      </a:cxn>
                      <a:cxn ang="0">
                        <a:pos x="5" y="15"/>
                      </a:cxn>
                      <a:cxn ang="0">
                        <a:pos x="17" y="29"/>
                      </a:cxn>
                      <a:cxn ang="0">
                        <a:pos x="38" y="41"/>
                      </a:cxn>
                      <a:cxn ang="0">
                        <a:pos x="65" y="27"/>
                      </a:cxn>
                      <a:cxn ang="0">
                        <a:pos x="69" y="5"/>
                      </a:cxn>
                    </a:cxnLst>
                    <a:rect l="0" t="0" r="r" b="b"/>
                    <a:pathLst>
                      <a:path w="73" h="43">
                        <a:moveTo>
                          <a:pt x="69" y="5"/>
                        </a:moveTo>
                        <a:cubicBezTo>
                          <a:pt x="64" y="4"/>
                          <a:pt x="59" y="0"/>
                          <a:pt x="53" y="0"/>
                        </a:cubicBezTo>
                        <a:cubicBezTo>
                          <a:pt x="47" y="0"/>
                          <a:pt x="42" y="3"/>
                          <a:pt x="36" y="5"/>
                        </a:cubicBezTo>
                        <a:cubicBezTo>
                          <a:pt x="34" y="6"/>
                          <a:pt x="29" y="7"/>
                          <a:pt x="29" y="7"/>
                        </a:cubicBezTo>
                        <a:cubicBezTo>
                          <a:pt x="22" y="18"/>
                          <a:pt x="17" y="18"/>
                          <a:pt x="5" y="15"/>
                        </a:cubicBezTo>
                        <a:cubicBezTo>
                          <a:pt x="0" y="26"/>
                          <a:pt x="7" y="26"/>
                          <a:pt x="17" y="29"/>
                        </a:cubicBezTo>
                        <a:cubicBezTo>
                          <a:pt x="21" y="43"/>
                          <a:pt x="24" y="43"/>
                          <a:pt x="38" y="41"/>
                        </a:cubicBezTo>
                        <a:cubicBezTo>
                          <a:pt x="44" y="27"/>
                          <a:pt x="50" y="29"/>
                          <a:pt x="65" y="27"/>
                        </a:cubicBezTo>
                        <a:cubicBezTo>
                          <a:pt x="70" y="18"/>
                          <a:pt x="73" y="15"/>
                          <a:pt x="69" y="5"/>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73" name="Freeform 25"/>
                  <p:cNvSpPr>
                    <a:spLocks/>
                  </p:cNvSpPr>
                  <p:nvPr/>
                </p:nvSpPr>
                <p:spPr bwMode="auto">
                  <a:xfrm>
                    <a:off x="420" y="436"/>
                    <a:ext cx="55" cy="32"/>
                  </a:xfrm>
                  <a:custGeom>
                    <a:avLst/>
                    <a:gdLst/>
                    <a:ahLst/>
                    <a:cxnLst>
                      <a:cxn ang="0">
                        <a:pos x="49" y="0"/>
                      </a:cxn>
                      <a:cxn ang="0">
                        <a:pos x="13" y="12"/>
                      </a:cxn>
                      <a:cxn ang="0">
                        <a:pos x="4" y="32"/>
                      </a:cxn>
                      <a:cxn ang="0">
                        <a:pos x="35" y="20"/>
                      </a:cxn>
                      <a:cxn ang="0">
                        <a:pos x="49" y="0"/>
                      </a:cxn>
                    </a:cxnLst>
                    <a:rect l="0" t="0" r="r" b="b"/>
                    <a:pathLst>
                      <a:path w="55" h="32">
                        <a:moveTo>
                          <a:pt x="49" y="0"/>
                        </a:moveTo>
                        <a:cubicBezTo>
                          <a:pt x="11" y="5"/>
                          <a:pt x="36" y="5"/>
                          <a:pt x="13" y="12"/>
                        </a:cubicBezTo>
                        <a:cubicBezTo>
                          <a:pt x="4" y="19"/>
                          <a:pt x="0" y="21"/>
                          <a:pt x="4" y="32"/>
                        </a:cubicBezTo>
                        <a:cubicBezTo>
                          <a:pt x="12" y="15"/>
                          <a:pt x="15" y="17"/>
                          <a:pt x="35" y="20"/>
                        </a:cubicBezTo>
                        <a:cubicBezTo>
                          <a:pt x="55" y="32"/>
                          <a:pt x="44" y="12"/>
                          <a:pt x="49" y="0"/>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74" name="Freeform 26"/>
                  <p:cNvSpPr>
                    <a:spLocks/>
                  </p:cNvSpPr>
                  <p:nvPr/>
                </p:nvSpPr>
                <p:spPr bwMode="auto">
                  <a:xfrm>
                    <a:off x="255" y="397"/>
                    <a:ext cx="30" cy="25"/>
                  </a:xfrm>
                  <a:custGeom>
                    <a:avLst/>
                    <a:gdLst/>
                    <a:ahLst/>
                    <a:cxnLst>
                      <a:cxn ang="0">
                        <a:pos x="29" y="3"/>
                      </a:cxn>
                      <a:cxn ang="0">
                        <a:pos x="1" y="8"/>
                      </a:cxn>
                      <a:cxn ang="0">
                        <a:pos x="20" y="20"/>
                      </a:cxn>
                      <a:cxn ang="0">
                        <a:pos x="27" y="23"/>
                      </a:cxn>
                      <a:cxn ang="0">
                        <a:pos x="29" y="3"/>
                      </a:cxn>
                    </a:cxnLst>
                    <a:rect l="0" t="0" r="r" b="b"/>
                    <a:pathLst>
                      <a:path w="30" h="25">
                        <a:moveTo>
                          <a:pt x="29" y="3"/>
                        </a:moveTo>
                        <a:cubicBezTo>
                          <a:pt x="19" y="0"/>
                          <a:pt x="12" y="6"/>
                          <a:pt x="1" y="8"/>
                        </a:cubicBezTo>
                        <a:cubicBezTo>
                          <a:pt x="5" y="22"/>
                          <a:pt x="0" y="11"/>
                          <a:pt x="20" y="20"/>
                        </a:cubicBezTo>
                        <a:cubicBezTo>
                          <a:pt x="22" y="21"/>
                          <a:pt x="26" y="25"/>
                          <a:pt x="27" y="23"/>
                        </a:cubicBezTo>
                        <a:cubicBezTo>
                          <a:pt x="30" y="17"/>
                          <a:pt x="28" y="10"/>
                          <a:pt x="29" y="3"/>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75" name="Freeform 27"/>
                  <p:cNvSpPr>
                    <a:spLocks/>
                  </p:cNvSpPr>
                  <p:nvPr/>
                </p:nvSpPr>
                <p:spPr bwMode="auto">
                  <a:xfrm>
                    <a:off x="497" y="91"/>
                    <a:ext cx="150" cy="62"/>
                  </a:xfrm>
                  <a:custGeom>
                    <a:avLst/>
                    <a:gdLst/>
                    <a:ahLst/>
                    <a:cxnLst>
                      <a:cxn ang="0">
                        <a:pos x="133" y="43"/>
                      </a:cxn>
                      <a:cxn ang="0">
                        <a:pos x="150" y="26"/>
                      </a:cxn>
                      <a:cxn ang="0">
                        <a:pos x="131" y="9"/>
                      </a:cxn>
                      <a:cxn ang="0">
                        <a:pos x="109" y="17"/>
                      </a:cxn>
                      <a:cxn ang="0">
                        <a:pos x="90" y="0"/>
                      </a:cxn>
                      <a:cxn ang="0">
                        <a:pos x="15" y="19"/>
                      </a:cxn>
                      <a:cxn ang="0">
                        <a:pos x="39" y="50"/>
                      </a:cxn>
                      <a:cxn ang="0">
                        <a:pos x="49" y="62"/>
                      </a:cxn>
                      <a:cxn ang="0">
                        <a:pos x="63" y="55"/>
                      </a:cxn>
                      <a:cxn ang="0">
                        <a:pos x="90" y="53"/>
                      </a:cxn>
                      <a:cxn ang="0">
                        <a:pos x="109" y="43"/>
                      </a:cxn>
                      <a:cxn ang="0">
                        <a:pos x="133" y="43"/>
                      </a:cxn>
                    </a:cxnLst>
                    <a:rect l="0" t="0" r="r" b="b"/>
                    <a:pathLst>
                      <a:path w="150" h="62">
                        <a:moveTo>
                          <a:pt x="133" y="43"/>
                        </a:moveTo>
                        <a:cubicBezTo>
                          <a:pt x="139" y="35"/>
                          <a:pt x="144" y="34"/>
                          <a:pt x="150" y="26"/>
                        </a:cubicBezTo>
                        <a:cubicBezTo>
                          <a:pt x="144" y="18"/>
                          <a:pt x="140" y="13"/>
                          <a:pt x="131" y="9"/>
                        </a:cubicBezTo>
                        <a:cubicBezTo>
                          <a:pt x="124" y="12"/>
                          <a:pt x="116" y="14"/>
                          <a:pt x="109" y="17"/>
                        </a:cubicBezTo>
                        <a:cubicBezTo>
                          <a:pt x="104" y="8"/>
                          <a:pt x="100" y="3"/>
                          <a:pt x="90" y="0"/>
                        </a:cubicBezTo>
                        <a:cubicBezTo>
                          <a:pt x="67" y="23"/>
                          <a:pt x="47" y="17"/>
                          <a:pt x="15" y="19"/>
                        </a:cubicBezTo>
                        <a:cubicBezTo>
                          <a:pt x="0" y="45"/>
                          <a:pt x="18" y="44"/>
                          <a:pt x="39" y="50"/>
                        </a:cubicBezTo>
                        <a:cubicBezTo>
                          <a:pt x="41" y="54"/>
                          <a:pt x="43" y="62"/>
                          <a:pt x="49" y="62"/>
                        </a:cubicBezTo>
                        <a:cubicBezTo>
                          <a:pt x="54" y="62"/>
                          <a:pt x="58" y="56"/>
                          <a:pt x="63" y="55"/>
                        </a:cubicBezTo>
                        <a:cubicBezTo>
                          <a:pt x="72" y="54"/>
                          <a:pt x="81" y="54"/>
                          <a:pt x="90" y="53"/>
                        </a:cubicBezTo>
                        <a:cubicBezTo>
                          <a:pt x="93" y="41"/>
                          <a:pt x="97" y="41"/>
                          <a:pt x="109" y="43"/>
                        </a:cubicBezTo>
                        <a:cubicBezTo>
                          <a:pt x="127" y="41"/>
                          <a:pt x="134" y="44"/>
                          <a:pt x="133" y="43"/>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76" name="Freeform 28"/>
                  <p:cNvSpPr>
                    <a:spLocks/>
                  </p:cNvSpPr>
                  <p:nvPr/>
                </p:nvSpPr>
                <p:spPr bwMode="auto">
                  <a:xfrm>
                    <a:off x="851" y="100"/>
                    <a:ext cx="21" cy="26"/>
                  </a:xfrm>
                  <a:custGeom>
                    <a:avLst/>
                    <a:gdLst/>
                    <a:ahLst/>
                    <a:cxnLst>
                      <a:cxn ang="0">
                        <a:pos x="5" y="0"/>
                      </a:cxn>
                      <a:cxn ang="0">
                        <a:pos x="2" y="24"/>
                      </a:cxn>
                      <a:cxn ang="0">
                        <a:pos x="17" y="22"/>
                      </a:cxn>
                      <a:cxn ang="0">
                        <a:pos x="5" y="0"/>
                      </a:cxn>
                    </a:cxnLst>
                    <a:rect l="0" t="0" r="r" b="b"/>
                    <a:pathLst>
                      <a:path w="21" h="26">
                        <a:moveTo>
                          <a:pt x="5" y="0"/>
                        </a:moveTo>
                        <a:cubicBezTo>
                          <a:pt x="1" y="10"/>
                          <a:pt x="0" y="13"/>
                          <a:pt x="2" y="24"/>
                        </a:cubicBezTo>
                        <a:cubicBezTo>
                          <a:pt x="7" y="23"/>
                          <a:pt x="13" y="26"/>
                          <a:pt x="17" y="22"/>
                        </a:cubicBezTo>
                        <a:cubicBezTo>
                          <a:pt x="21" y="18"/>
                          <a:pt x="7" y="4"/>
                          <a:pt x="5" y="0"/>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77" name="Freeform 29"/>
                  <p:cNvSpPr>
                    <a:spLocks/>
                  </p:cNvSpPr>
                  <p:nvPr/>
                </p:nvSpPr>
                <p:spPr bwMode="auto">
                  <a:xfrm>
                    <a:off x="844" y="48"/>
                    <a:ext cx="31" cy="12"/>
                  </a:xfrm>
                  <a:custGeom>
                    <a:avLst/>
                    <a:gdLst/>
                    <a:ahLst/>
                    <a:cxnLst>
                      <a:cxn ang="0">
                        <a:pos x="31" y="0"/>
                      </a:cxn>
                      <a:cxn ang="0">
                        <a:pos x="19" y="12"/>
                      </a:cxn>
                      <a:cxn ang="0">
                        <a:pos x="31" y="0"/>
                      </a:cxn>
                    </a:cxnLst>
                    <a:rect l="0" t="0" r="r" b="b"/>
                    <a:pathLst>
                      <a:path w="31" h="12">
                        <a:moveTo>
                          <a:pt x="31" y="0"/>
                        </a:moveTo>
                        <a:cubicBezTo>
                          <a:pt x="23" y="1"/>
                          <a:pt x="0" y="4"/>
                          <a:pt x="19" y="12"/>
                        </a:cubicBezTo>
                        <a:cubicBezTo>
                          <a:pt x="25" y="2"/>
                          <a:pt x="21" y="6"/>
                          <a:pt x="31" y="0"/>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78" name="Freeform 30"/>
                  <p:cNvSpPr>
                    <a:spLocks/>
                  </p:cNvSpPr>
                  <p:nvPr/>
                </p:nvSpPr>
                <p:spPr bwMode="auto">
                  <a:xfrm>
                    <a:off x="774" y="100"/>
                    <a:ext cx="42" cy="27"/>
                  </a:xfrm>
                  <a:custGeom>
                    <a:avLst/>
                    <a:gdLst/>
                    <a:ahLst/>
                    <a:cxnLst>
                      <a:cxn ang="0">
                        <a:pos x="26" y="0"/>
                      </a:cxn>
                      <a:cxn ang="0">
                        <a:pos x="29" y="27"/>
                      </a:cxn>
                      <a:cxn ang="0">
                        <a:pos x="26" y="0"/>
                      </a:cxn>
                    </a:cxnLst>
                    <a:rect l="0" t="0" r="r" b="b"/>
                    <a:pathLst>
                      <a:path w="42" h="27">
                        <a:moveTo>
                          <a:pt x="26" y="0"/>
                        </a:moveTo>
                        <a:cubicBezTo>
                          <a:pt x="19" y="15"/>
                          <a:pt x="0" y="12"/>
                          <a:pt x="29" y="27"/>
                        </a:cubicBezTo>
                        <a:cubicBezTo>
                          <a:pt x="42" y="22"/>
                          <a:pt x="31" y="10"/>
                          <a:pt x="26" y="0"/>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79" name="Freeform 31"/>
                  <p:cNvSpPr>
                    <a:spLocks/>
                  </p:cNvSpPr>
                  <p:nvPr/>
                </p:nvSpPr>
                <p:spPr bwMode="auto">
                  <a:xfrm>
                    <a:off x="497" y="103"/>
                    <a:ext cx="281" cy="136"/>
                  </a:xfrm>
                  <a:custGeom>
                    <a:avLst/>
                    <a:gdLst/>
                    <a:ahLst/>
                    <a:cxnLst>
                      <a:cxn ang="0">
                        <a:pos x="69" y="81"/>
                      </a:cxn>
                      <a:cxn ang="0">
                        <a:pos x="55" y="75"/>
                      </a:cxn>
                      <a:cxn ang="0">
                        <a:pos x="49" y="57"/>
                      </a:cxn>
                      <a:cxn ang="0">
                        <a:pos x="73" y="70"/>
                      </a:cxn>
                      <a:cxn ang="0">
                        <a:pos x="91" y="64"/>
                      </a:cxn>
                      <a:cxn ang="0">
                        <a:pos x="102" y="60"/>
                      </a:cxn>
                      <a:cxn ang="0">
                        <a:pos x="120" y="70"/>
                      </a:cxn>
                      <a:cxn ang="0">
                        <a:pos x="144" y="63"/>
                      </a:cxn>
                      <a:cxn ang="0">
                        <a:pos x="160" y="48"/>
                      </a:cxn>
                      <a:cxn ang="0">
                        <a:pos x="180" y="22"/>
                      </a:cxn>
                      <a:cxn ang="0">
                        <a:pos x="207" y="15"/>
                      </a:cxn>
                      <a:cxn ang="0">
                        <a:pos x="216" y="0"/>
                      </a:cxn>
                      <a:cxn ang="0">
                        <a:pos x="240" y="4"/>
                      </a:cxn>
                      <a:cxn ang="0">
                        <a:pos x="244" y="0"/>
                      </a:cxn>
                      <a:cxn ang="0">
                        <a:pos x="256" y="6"/>
                      </a:cxn>
                      <a:cxn ang="0">
                        <a:pos x="279" y="3"/>
                      </a:cxn>
                      <a:cxn ang="0">
                        <a:pos x="259" y="16"/>
                      </a:cxn>
                      <a:cxn ang="0">
                        <a:pos x="270" y="31"/>
                      </a:cxn>
                      <a:cxn ang="0">
                        <a:pos x="237" y="36"/>
                      </a:cxn>
                      <a:cxn ang="0">
                        <a:pos x="205" y="43"/>
                      </a:cxn>
                      <a:cxn ang="0">
                        <a:pos x="202" y="57"/>
                      </a:cxn>
                      <a:cxn ang="0">
                        <a:pos x="189" y="67"/>
                      </a:cxn>
                      <a:cxn ang="0">
                        <a:pos x="183" y="78"/>
                      </a:cxn>
                      <a:cxn ang="0">
                        <a:pos x="162" y="88"/>
                      </a:cxn>
                      <a:cxn ang="0">
                        <a:pos x="157" y="103"/>
                      </a:cxn>
                      <a:cxn ang="0">
                        <a:pos x="132" y="118"/>
                      </a:cxn>
                      <a:cxn ang="0">
                        <a:pos x="120" y="130"/>
                      </a:cxn>
                      <a:cxn ang="0">
                        <a:pos x="96" y="136"/>
                      </a:cxn>
                      <a:cxn ang="0">
                        <a:pos x="72" y="124"/>
                      </a:cxn>
                      <a:cxn ang="0">
                        <a:pos x="60" y="117"/>
                      </a:cxn>
                      <a:cxn ang="0">
                        <a:pos x="19" y="93"/>
                      </a:cxn>
                      <a:cxn ang="0">
                        <a:pos x="9" y="82"/>
                      </a:cxn>
                      <a:cxn ang="0">
                        <a:pos x="0" y="75"/>
                      </a:cxn>
                      <a:cxn ang="0">
                        <a:pos x="61" y="87"/>
                      </a:cxn>
                      <a:cxn ang="0">
                        <a:pos x="70" y="85"/>
                      </a:cxn>
                      <a:cxn ang="0">
                        <a:pos x="69" y="81"/>
                      </a:cxn>
                    </a:cxnLst>
                    <a:rect l="0" t="0" r="r" b="b"/>
                    <a:pathLst>
                      <a:path w="281" h="136">
                        <a:moveTo>
                          <a:pt x="69" y="81"/>
                        </a:moveTo>
                        <a:cubicBezTo>
                          <a:pt x="64" y="78"/>
                          <a:pt x="61" y="76"/>
                          <a:pt x="55" y="75"/>
                        </a:cubicBezTo>
                        <a:cubicBezTo>
                          <a:pt x="50" y="66"/>
                          <a:pt x="48" y="68"/>
                          <a:pt x="49" y="57"/>
                        </a:cubicBezTo>
                        <a:cubicBezTo>
                          <a:pt x="62" y="58"/>
                          <a:pt x="63" y="62"/>
                          <a:pt x="73" y="70"/>
                        </a:cubicBezTo>
                        <a:cubicBezTo>
                          <a:pt x="79" y="57"/>
                          <a:pt x="75" y="61"/>
                          <a:pt x="91" y="64"/>
                        </a:cubicBezTo>
                        <a:cubicBezTo>
                          <a:pt x="100" y="68"/>
                          <a:pt x="93" y="62"/>
                          <a:pt x="102" y="60"/>
                        </a:cubicBezTo>
                        <a:cubicBezTo>
                          <a:pt x="109" y="63"/>
                          <a:pt x="114" y="66"/>
                          <a:pt x="120" y="70"/>
                        </a:cubicBezTo>
                        <a:cubicBezTo>
                          <a:pt x="127" y="65"/>
                          <a:pt x="144" y="63"/>
                          <a:pt x="144" y="63"/>
                        </a:cubicBezTo>
                        <a:cubicBezTo>
                          <a:pt x="150" y="55"/>
                          <a:pt x="152" y="54"/>
                          <a:pt x="160" y="48"/>
                        </a:cubicBezTo>
                        <a:cubicBezTo>
                          <a:pt x="158" y="31"/>
                          <a:pt x="163" y="24"/>
                          <a:pt x="180" y="22"/>
                        </a:cubicBezTo>
                        <a:cubicBezTo>
                          <a:pt x="187" y="17"/>
                          <a:pt x="198" y="16"/>
                          <a:pt x="207" y="15"/>
                        </a:cubicBezTo>
                        <a:cubicBezTo>
                          <a:pt x="214" y="12"/>
                          <a:pt x="213" y="6"/>
                          <a:pt x="216" y="0"/>
                        </a:cubicBezTo>
                        <a:cubicBezTo>
                          <a:pt x="224" y="1"/>
                          <a:pt x="232" y="3"/>
                          <a:pt x="240" y="4"/>
                        </a:cubicBezTo>
                        <a:cubicBezTo>
                          <a:pt x="241" y="3"/>
                          <a:pt x="242" y="0"/>
                          <a:pt x="244" y="0"/>
                        </a:cubicBezTo>
                        <a:cubicBezTo>
                          <a:pt x="248" y="1"/>
                          <a:pt x="256" y="6"/>
                          <a:pt x="256" y="6"/>
                        </a:cubicBezTo>
                        <a:cubicBezTo>
                          <a:pt x="266" y="2"/>
                          <a:pt x="266" y="1"/>
                          <a:pt x="279" y="3"/>
                        </a:cubicBezTo>
                        <a:cubicBezTo>
                          <a:pt x="281" y="20"/>
                          <a:pt x="271" y="9"/>
                          <a:pt x="259" y="16"/>
                        </a:cubicBezTo>
                        <a:cubicBezTo>
                          <a:pt x="261" y="26"/>
                          <a:pt x="262" y="26"/>
                          <a:pt x="270" y="31"/>
                        </a:cubicBezTo>
                        <a:cubicBezTo>
                          <a:pt x="266" y="46"/>
                          <a:pt x="250" y="37"/>
                          <a:pt x="237" y="36"/>
                        </a:cubicBezTo>
                        <a:cubicBezTo>
                          <a:pt x="224" y="36"/>
                          <a:pt x="211" y="31"/>
                          <a:pt x="205" y="43"/>
                        </a:cubicBezTo>
                        <a:cubicBezTo>
                          <a:pt x="215" y="53"/>
                          <a:pt x="215" y="54"/>
                          <a:pt x="202" y="57"/>
                        </a:cubicBezTo>
                        <a:cubicBezTo>
                          <a:pt x="197" y="61"/>
                          <a:pt x="195" y="64"/>
                          <a:pt x="189" y="67"/>
                        </a:cubicBezTo>
                        <a:cubicBezTo>
                          <a:pt x="179" y="65"/>
                          <a:pt x="180" y="69"/>
                          <a:pt x="183" y="78"/>
                        </a:cubicBezTo>
                        <a:cubicBezTo>
                          <a:pt x="179" y="87"/>
                          <a:pt x="169" y="81"/>
                          <a:pt x="162" y="88"/>
                        </a:cubicBezTo>
                        <a:cubicBezTo>
                          <a:pt x="160" y="93"/>
                          <a:pt x="159" y="98"/>
                          <a:pt x="157" y="103"/>
                        </a:cubicBezTo>
                        <a:cubicBezTo>
                          <a:pt x="155" y="122"/>
                          <a:pt x="152" y="117"/>
                          <a:pt x="132" y="118"/>
                        </a:cubicBezTo>
                        <a:cubicBezTo>
                          <a:pt x="126" y="122"/>
                          <a:pt x="125" y="126"/>
                          <a:pt x="120" y="130"/>
                        </a:cubicBezTo>
                        <a:cubicBezTo>
                          <a:pt x="108" y="128"/>
                          <a:pt x="106" y="128"/>
                          <a:pt x="96" y="136"/>
                        </a:cubicBezTo>
                        <a:cubicBezTo>
                          <a:pt x="81" y="135"/>
                          <a:pt x="83" y="130"/>
                          <a:pt x="72" y="124"/>
                        </a:cubicBezTo>
                        <a:cubicBezTo>
                          <a:pt x="68" y="122"/>
                          <a:pt x="60" y="117"/>
                          <a:pt x="60" y="117"/>
                        </a:cubicBezTo>
                        <a:cubicBezTo>
                          <a:pt x="53" y="99"/>
                          <a:pt x="37" y="94"/>
                          <a:pt x="19" y="93"/>
                        </a:cubicBezTo>
                        <a:cubicBezTo>
                          <a:pt x="13" y="90"/>
                          <a:pt x="13" y="86"/>
                          <a:pt x="9" y="82"/>
                        </a:cubicBezTo>
                        <a:cubicBezTo>
                          <a:pt x="6" y="79"/>
                          <a:pt x="0" y="75"/>
                          <a:pt x="0" y="75"/>
                        </a:cubicBezTo>
                        <a:cubicBezTo>
                          <a:pt x="25" y="71"/>
                          <a:pt x="40" y="77"/>
                          <a:pt x="61" y="87"/>
                        </a:cubicBezTo>
                        <a:cubicBezTo>
                          <a:pt x="64" y="86"/>
                          <a:pt x="68" y="87"/>
                          <a:pt x="70" y="85"/>
                        </a:cubicBezTo>
                        <a:cubicBezTo>
                          <a:pt x="71" y="84"/>
                          <a:pt x="69" y="80"/>
                          <a:pt x="69" y="81"/>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80" name="Freeform 32"/>
                  <p:cNvSpPr>
                    <a:spLocks/>
                  </p:cNvSpPr>
                  <p:nvPr/>
                </p:nvSpPr>
                <p:spPr bwMode="auto">
                  <a:xfrm>
                    <a:off x="735" y="80"/>
                    <a:ext cx="14" cy="15"/>
                  </a:xfrm>
                  <a:custGeom>
                    <a:avLst/>
                    <a:gdLst/>
                    <a:ahLst/>
                    <a:cxnLst>
                      <a:cxn ang="0">
                        <a:pos x="14" y="6"/>
                      </a:cxn>
                      <a:cxn ang="0">
                        <a:pos x="0" y="6"/>
                      </a:cxn>
                      <a:cxn ang="0">
                        <a:pos x="14" y="6"/>
                      </a:cxn>
                    </a:cxnLst>
                    <a:rect l="0" t="0" r="r" b="b"/>
                    <a:pathLst>
                      <a:path w="14" h="15">
                        <a:moveTo>
                          <a:pt x="14" y="6"/>
                        </a:moveTo>
                        <a:cubicBezTo>
                          <a:pt x="7" y="5"/>
                          <a:pt x="5" y="0"/>
                          <a:pt x="0" y="6"/>
                        </a:cubicBezTo>
                        <a:cubicBezTo>
                          <a:pt x="3" y="15"/>
                          <a:pt x="14" y="12"/>
                          <a:pt x="14" y="6"/>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81" name="Freeform 33"/>
                  <p:cNvSpPr>
                    <a:spLocks/>
                  </p:cNvSpPr>
                  <p:nvPr/>
                </p:nvSpPr>
                <p:spPr bwMode="auto">
                  <a:xfrm>
                    <a:off x="1005" y="294"/>
                    <a:ext cx="28" cy="23"/>
                  </a:xfrm>
                  <a:custGeom>
                    <a:avLst/>
                    <a:gdLst/>
                    <a:ahLst/>
                    <a:cxnLst>
                      <a:cxn ang="0">
                        <a:pos x="26" y="2"/>
                      </a:cxn>
                      <a:cxn ang="0">
                        <a:pos x="0" y="17"/>
                      </a:cxn>
                      <a:cxn ang="0">
                        <a:pos x="18" y="22"/>
                      </a:cxn>
                      <a:cxn ang="0">
                        <a:pos x="21" y="10"/>
                      </a:cxn>
                      <a:cxn ang="0">
                        <a:pos x="26" y="2"/>
                      </a:cxn>
                    </a:cxnLst>
                    <a:rect l="0" t="0" r="r" b="b"/>
                    <a:pathLst>
                      <a:path w="28" h="23">
                        <a:moveTo>
                          <a:pt x="26" y="2"/>
                        </a:moveTo>
                        <a:cubicBezTo>
                          <a:pt x="8" y="5"/>
                          <a:pt x="14" y="14"/>
                          <a:pt x="0" y="17"/>
                        </a:cubicBezTo>
                        <a:cubicBezTo>
                          <a:pt x="7" y="23"/>
                          <a:pt x="9" y="23"/>
                          <a:pt x="18" y="22"/>
                        </a:cubicBezTo>
                        <a:cubicBezTo>
                          <a:pt x="20" y="18"/>
                          <a:pt x="19" y="13"/>
                          <a:pt x="21" y="10"/>
                        </a:cubicBezTo>
                        <a:cubicBezTo>
                          <a:pt x="28" y="0"/>
                          <a:pt x="26" y="18"/>
                          <a:pt x="26" y="2"/>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grpSp>
          </p:grpSp>
          <p:grpSp>
            <p:nvGrpSpPr>
              <p:cNvPr id="7" name="Group 34"/>
              <p:cNvGrpSpPr>
                <a:grpSpLocks/>
              </p:cNvGrpSpPr>
              <p:nvPr/>
            </p:nvGrpSpPr>
            <p:grpSpPr bwMode="auto">
              <a:xfrm>
                <a:off x="1672" y="1963"/>
                <a:ext cx="3143" cy="1545"/>
                <a:chOff x="1172" y="1728"/>
                <a:chExt cx="3430" cy="2003"/>
              </a:xfrm>
            </p:grpSpPr>
            <p:grpSp>
              <p:nvGrpSpPr>
                <p:cNvPr id="8" name="Group 35"/>
                <p:cNvGrpSpPr>
                  <a:grpSpLocks/>
                </p:cNvGrpSpPr>
                <p:nvPr/>
              </p:nvGrpSpPr>
              <p:grpSpPr bwMode="auto">
                <a:xfrm>
                  <a:off x="1172" y="1728"/>
                  <a:ext cx="3427" cy="2003"/>
                  <a:chOff x="1752" y="1854"/>
                  <a:chExt cx="2016" cy="1179"/>
                </a:xfrm>
              </p:grpSpPr>
              <p:sp>
                <p:nvSpPr>
                  <p:cNvPr id="565284" name="Line 36"/>
                  <p:cNvSpPr>
                    <a:spLocks noChangeShapeType="1"/>
                  </p:cNvSpPr>
                  <p:nvPr/>
                </p:nvSpPr>
                <p:spPr bwMode="auto">
                  <a:xfrm>
                    <a:off x="1926" y="2220"/>
                    <a:ext cx="1023" cy="696"/>
                  </a:xfrm>
                  <a:prstGeom prst="line">
                    <a:avLst/>
                  </a:prstGeom>
                  <a:noFill/>
                  <a:ln w="9525">
                    <a:solidFill>
                      <a:schemeClr val="bg2"/>
                    </a:solidFill>
                    <a:round/>
                    <a:headEnd/>
                    <a:tailEnd/>
                  </a:ln>
                  <a:effectLst/>
                </p:spPr>
                <p:txBody>
                  <a:bodyPr wrap="none" anchor="ctr"/>
                  <a:lstStyle/>
                  <a:p>
                    <a:endParaRPr lang="en-GB"/>
                  </a:p>
                </p:txBody>
              </p:sp>
              <p:sp>
                <p:nvSpPr>
                  <p:cNvPr id="565285" name="Line 37"/>
                  <p:cNvSpPr>
                    <a:spLocks noChangeShapeType="1"/>
                  </p:cNvSpPr>
                  <p:nvPr/>
                </p:nvSpPr>
                <p:spPr bwMode="auto">
                  <a:xfrm>
                    <a:off x="2106" y="2139"/>
                    <a:ext cx="1011" cy="666"/>
                  </a:xfrm>
                  <a:prstGeom prst="line">
                    <a:avLst/>
                  </a:prstGeom>
                  <a:noFill/>
                  <a:ln w="9525">
                    <a:solidFill>
                      <a:schemeClr val="bg2"/>
                    </a:solidFill>
                    <a:round/>
                    <a:headEnd/>
                    <a:tailEnd/>
                  </a:ln>
                  <a:effectLst/>
                </p:spPr>
                <p:txBody>
                  <a:bodyPr wrap="none" anchor="ctr"/>
                  <a:lstStyle/>
                  <a:p>
                    <a:endParaRPr lang="en-GB"/>
                  </a:p>
                </p:txBody>
              </p:sp>
              <p:sp>
                <p:nvSpPr>
                  <p:cNvPr id="565286" name="Line 38"/>
                  <p:cNvSpPr>
                    <a:spLocks noChangeShapeType="1"/>
                  </p:cNvSpPr>
                  <p:nvPr/>
                </p:nvSpPr>
                <p:spPr bwMode="auto">
                  <a:xfrm>
                    <a:off x="2277" y="2064"/>
                    <a:ext cx="1035" cy="636"/>
                  </a:xfrm>
                  <a:prstGeom prst="line">
                    <a:avLst/>
                  </a:prstGeom>
                  <a:noFill/>
                  <a:ln w="9525">
                    <a:solidFill>
                      <a:schemeClr val="bg2"/>
                    </a:solidFill>
                    <a:round/>
                    <a:headEnd/>
                    <a:tailEnd/>
                  </a:ln>
                  <a:effectLst/>
                </p:spPr>
                <p:txBody>
                  <a:bodyPr wrap="none" anchor="ctr"/>
                  <a:lstStyle/>
                  <a:p>
                    <a:endParaRPr lang="en-GB"/>
                  </a:p>
                </p:txBody>
              </p:sp>
              <p:sp>
                <p:nvSpPr>
                  <p:cNvPr id="565287" name="Line 39"/>
                  <p:cNvSpPr>
                    <a:spLocks noChangeShapeType="1"/>
                  </p:cNvSpPr>
                  <p:nvPr/>
                </p:nvSpPr>
                <p:spPr bwMode="auto">
                  <a:xfrm>
                    <a:off x="2439" y="1989"/>
                    <a:ext cx="1032" cy="612"/>
                  </a:xfrm>
                  <a:prstGeom prst="line">
                    <a:avLst/>
                  </a:prstGeom>
                  <a:noFill/>
                  <a:ln w="9525">
                    <a:solidFill>
                      <a:schemeClr val="bg2"/>
                    </a:solidFill>
                    <a:round/>
                    <a:headEnd/>
                    <a:tailEnd/>
                  </a:ln>
                  <a:effectLst/>
                </p:spPr>
                <p:txBody>
                  <a:bodyPr wrap="none" anchor="ctr"/>
                  <a:lstStyle/>
                  <a:p>
                    <a:endParaRPr lang="en-GB"/>
                  </a:p>
                </p:txBody>
              </p:sp>
              <p:sp>
                <p:nvSpPr>
                  <p:cNvPr id="565288" name="Line 40"/>
                  <p:cNvSpPr>
                    <a:spLocks noChangeShapeType="1"/>
                  </p:cNvSpPr>
                  <p:nvPr/>
                </p:nvSpPr>
                <p:spPr bwMode="auto">
                  <a:xfrm>
                    <a:off x="2595" y="1920"/>
                    <a:ext cx="1014" cy="579"/>
                  </a:xfrm>
                  <a:prstGeom prst="line">
                    <a:avLst/>
                  </a:prstGeom>
                  <a:noFill/>
                  <a:ln w="9525">
                    <a:solidFill>
                      <a:schemeClr val="bg2"/>
                    </a:solidFill>
                    <a:round/>
                    <a:headEnd/>
                    <a:tailEnd/>
                  </a:ln>
                  <a:effectLst/>
                </p:spPr>
                <p:txBody>
                  <a:bodyPr wrap="none" anchor="ctr"/>
                  <a:lstStyle/>
                  <a:p>
                    <a:endParaRPr lang="en-GB"/>
                  </a:p>
                </p:txBody>
              </p:sp>
              <p:sp>
                <p:nvSpPr>
                  <p:cNvPr id="565289" name="Line 41"/>
                  <p:cNvSpPr>
                    <a:spLocks noChangeShapeType="1"/>
                  </p:cNvSpPr>
                  <p:nvPr/>
                </p:nvSpPr>
                <p:spPr bwMode="auto">
                  <a:xfrm flipV="1">
                    <a:off x="1929" y="1956"/>
                    <a:ext cx="993" cy="468"/>
                  </a:xfrm>
                  <a:prstGeom prst="line">
                    <a:avLst/>
                  </a:prstGeom>
                  <a:noFill/>
                  <a:ln w="9525">
                    <a:solidFill>
                      <a:schemeClr val="bg2"/>
                    </a:solidFill>
                    <a:round/>
                    <a:headEnd/>
                    <a:tailEnd/>
                  </a:ln>
                  <a:effectLst/>
                </p:spPr>
                <p:txBody>
                  <a:bodyPr wrap="none" anchor="ctr"/>
                  <a:lstStyle/>
                  <a:p>
                    <a:endParaRPr lang="en-GB"/>
                  </a:p>
                </p:txBody>
              </p:sp>
              <p:sp>
                <p:nvSpPr>
                  <p:cNvPr id="565290" name="Line 42"/>
                  <p:cNvSpPr>
                    <a:spLocks noChangeShapeType="1"/>
                  </p:cNvSpPr>
                  <p:nvPr/>
                </p:nvSpPr>
                <p:spPr bwMode="auto">
                  <a:xfrm flipV="1">
                    <a:off x="2118" y="2064"/>
                    <a:ext cx="996" cy="498"/>
                  </a:xfrm>
                  <a:prstGeom prst="line">
                    <a:avLst/>
                  </a:prstGeom>
                  <a:noFill/>
                  <a:ln w="9525">
                    <a:solidFill>
                      <a:schemeClr val="bg2"/>
                    </a:solidFill>
                    <a:round/>
                    <a:headEnd/>
                    <a:tailEnd/>
                  </a:ln>
                  <a:effectLst/>
                </p:spPr>
                <p:txBody>
                  <a:bodyPr wrap="none" anchor="ctr"/>
                  <a:lstStyle/>
                  <a:p>
                    <a:endParaRPr lang="en-GB"/>
                  </a:p>
                </p:txBody>
              </p:sp>
              <p:sp>
                <p:nvSpPr>
                  <p:cNvPr id="565291" name="Line 43"/>
                  <p:cNvSpPr>
                    <a:spLocks noChangeShapeType="1"/>
                  </p:cNvSpPr>
                  <p:nvPr/>
                </p:nvSpPr>
                <p:spPr bwMode="auto">
                  <a:xfrm flipV="1">
                    <a:off x="2313" y="2169"/>
                    <a:ext cx="1005" cy="537"/>
                  </a:xfrm>
                  <a:prstGeom prst="line">
                    <a:avLst/>
                  </a:prstGeom>
                  <a:noFill/>
                  <a:ln w="9525">
                    <a:solidFill>
                      <a:schemeClr val="bg2"/>
                    </a:solidFill>
                    <a:round/>
                    <a:headEnd/>
                    <a:tailEnd/>
                  </a:ln>
                  <a:effectLst/>
                </p:spPr>
                <p:txBody>
                  <a:bodyPr wrap="none" anchor="ctr"/>
                  <a:lstStyle/>
                  <a:p>
                    <a:endParaRPr lang="en-GB"/>
                  </a:p>
                </p:txBody>
              </p:sp>
              <p:sp>
                <p:nvSpPr>
                  <p:cNvPr id="565292" name="Line 44"/>
                  <p:cNvSpPr>
                    <a:spLocks noChangeShapeType="1"/>
                  </p:cNvSpPr>
                  <p:nvPr/>
                </p:nvSpPr>
                <p:spPr bwMode="auto">
                  <a:xfrm flipV="1">
                    <a:off x="2526" y="2292"/>
                    <a:ext cx="1011" cy="570"/>
                  </a:xfrm>
                  <a:prstGeom prst="line">
                    <a:avLst/>
                  </a:prstGeom>
                  <a:noFill/>
                  <a:ln w="9525">
                    <a:solidFill>
                      <a:schemeClr val="bg2"/>
                    </a:solidFill>
                    <a:round/>
                    <a:headEnd/>
                    <a:tailEnd/>
                  </a:ln>
                  <a:effectLst/>
                </p:spPr>
                <p:txBody>
                  <a:bodyPr wrap="none" anchor="ctr"/>
                  <a:lstStyle/>
                  <a:p>
                    <a:endParaRPr lang="en-GB"/>
                  </a:p>
                </p:txBody>
              </p:sp>
              <p:sp>
                <p:nvSpPr>
                  <p:cNvPr id="565293" name="Freeform 45"/>
                  <p:cNvSpPr>
                    <a:spLocks/>
                  </p:cNvSpPr>
                  <p:nvPr/>
                </p:nvSpPr>
                <p:spPr bwMode="auto">
                  <a:xfrm>
                    <a:off x="1752" y="1854"/>
                    <a:ext cx="2016" cy="1179"/>
                  </a:xfrm>
                  <a:custGeom>
                    <a:avLst/>
                    <a:gdLst/>
                    <a:ahLst/>
                    <a:cxnLst>
                      <a:cxn ang="0">
                        <a:pos x="0" y="444"/>
                      </a:cxn>
                      <a:cxn ang="0">
                        <a:pos x="1002" y="1179"/>
                      </a:cxn>
                      <a:cxn ang="0">
                        <a:pos x="2016" y="564"/>
                      </a:cxn>
                      <a:cxn ang="0">
                        <a:pos x="993" y="0"/>
                      </a:cxn>
                      <a:cxn ang="0">
                        <a:pos x="0" y="444"/>
                      </a:cxn>
                    </a:cxnLst>
                    <a:rect l="0" t="0" r="r" b="b"/>
                    <a:pathLst>
                      <a:path w="2016" h="1179">
                        <a:moveTo>
                          <a:pt x="0" y="444"/>
                        </a:moveTo>
                        <a:lnTo>
                          <a:pt x="1002" y="1179"/>
                        </a:lnTo>
                        <a:lnTo>
                          <a:pt x="2016" y="564"/>
                        </a:lnTo>
                        <a:lnTo>
                          <a:pt x="993" y="0"/>
                        </a:lnTo>
                        <a:lnTo>
                          <a:pt x="0" y="444"/>
                        </a:lnTo>
                        <a:close/>
                      </a:path>
                    </a:pathLst>
                  </a:custGeom>
                  <a:noFill/>
                  <a:ln w="9525" cap="flat" cmpd="sng">
                    <a:solidFill>
                      <a:schemeClr val="bg2"/>
                    </a:solidFill>
                    <a:prstDash val="solid"/>
                    <a:round/>
                    <a:headEnd/>
                    <a:tailEnd/>
                  </a:ln>
                  <a:effectLst/>
                </p:spPr>
                <p:txBody>
                  <a:bodyPr wrap="none" anchor="ctr"/>
                  <a:lstStyle/>
                  <a:p>
                    <a:endParaRPr lang="en-GB"/>
                  </a:p>
                </p:txBody>
              </p:sp>
            </p:grpSp>
            <p:grpSp>
              <p:nvGrpSpPr>
                <p:cNvPr id="9" name="Group 46"/>
                <p:cNvGrpSpPr>
                  <a:grpSpLocks/>
                </p:cNvGrpSpPr>
                <p:nvPr/>
              </p:nvGrpSpPr>
              <p:grpSpPr bwMode="auto">
                <a:xfrm>
                  <a:off x="1592" y="2143"/>
                  <a:ext cx="3010" cy="1451"/>
                  <a:chOff x="2002" y="2098"/>
                  <a:chExt cx="1771" cy="854"/>
                </a:xfrm>
              </p:grpSpPr>
              <p:grpSp>
                <p:nvGrpSpPr>
                  <p:cNvPr id="10" name="Group 47"/>
                  <p:cNvGrpSpPr>
                    <a:grpSpLocks/>
                  </p:cNvGrpSpPr>
                  <p:nvPr/>
                </p:nvGrpSpPr>
                <p:grpSpPr bwMode="auto">
                  <a:xfrm>
                    <a:off x="2002" y="2098"/>
                    <a:ext cx="1771" cy="854"/>
                    <a:chOff x="2002" y="2098"/>
                    <a:chExt cx="1771" cy="854"/>
                  </a:xfrm>
                </p:grpSpPr>
                <p:sp>
                  <p:nvSpPr>
                    <p:cNvPr id="565296" name="Freeform 48"/>
                    <p:cNvSpPr>
                      <a:spLocks/>
                    </p:cNvSpPr>
                    <p:nvPr/>
                  </p:nvSpPr>
                  <p:spPr bwMode="auto">
                    <a:xfrm>
                      <a:off x="2673" y="2750"/>
                      <a:ext cx="397" cy="173"/>
                    </a:xfrm>
                    <a:custGeom>
                      <a:avLst/>
                      <a:gdLst/>
                      <a:ahLst/>
                      <a:cxnLst>
                        <a:cxn ang="0">
                          <a:pos x="262" y="168"/>
                        </a:cxn>
                        <a:cxn ang="0">
                          <a:pos x="229" y="171"/>
                        </a:cxn>
                        <a:cxn ang="0">
                          <a:pos x="200" y="171"/>
                        </a:cxn>
                        <a:cxn ang="0">
                          <a:pos x="154" y="164"/>
                        </a:cxn>
                        <a:cxn ang="0">
                          <a:pos x="140" y="135"/>
                        </a:cxn>
                        <a:cxn ang="0">
                          <a:pos x="123" y="123"/>
                        </a:cxn>
                        <a:cxn ang="0">
                          <a:pos x="92" y="132"/>
                        </a:cxn>
                        <a:cxn ang="0">
                          <a:pos x="70" y="130"/>
                        </a:cxn>
                        <a:cxn ang="0">
                          <a:pos x="61" y="111"/>
                        </a:cxn>
                        <a:cxn ang="0">
                          <a:pos x="27" y="94"/>
                        </a:cxn>
                        <a:cxn ang="0">
                          <a:pos x="10" y="113"/>
                        </a:cxn>
                        <a:cxn ang="0">
                          <a:pos x="39" y="87"/>
                        </a:cxn>
                        <a:cxn ang="0">
                          <a:pos x="51" y="77"/>
                        </a:cxn>
                        <a:cxn ang="0">
                          <a:pos x="32" y="72"/>
                        </a:cxn>
                        <a:cxn ang="0">
                          <a:pos x="44" y="63"/>
                        </a:cxn>
                        <a:cxn ang="0">
                          <a:pos x="27" y="44"/>
                        </a:cxn>
                        <a:cxn ang="0">
                          <a:pos x="58" y="27"/>
                        </a:cxn>
                        <a:cxn ang="0">
                          <a:pos x="61" y="8"/>
                        </a:cxn>
                        <a:cxn ang="0">
                          <a:pos x="85" y="0"/>
                        </a:cxn>
                        <a:cxn ang="0">
                          <a:pos x="133" y="24"/>
                        </a:cxn>
                        <a:cxn ang="0">
                          <a:pos x="154" y="29"/>
                        </a:cxn>
                        <a:cxn ang="0">
                          <a:pos x="169" y="10"/>
                        </a:cxn>
                        <a:cxn ang="0">
                          <a:pos x="219" y="41"/>
                        </a:cxn>
                        <a:cxn ang="0">
                          <a:pos x="248" y="36"/>
                        </a:cxn>
                        <a:cxn ang="0">
                          <a:pos x="277" y="20"/>
                        </a:cxn>
                        <a:cxn ang="0">
                          <a:pos x="327" y="36"/>
                        </a:cxn>
                        <a:cxn ang="0">
                          <a:pos x="353" y="65"/>
                        </a:cxn>
                        <a:cxn ang="0">
                          <a:pos x="397" y="92"/>
                        </a:cxn>
                        <a:cxn ang="0">
                          <a:pos x="262" y="168"/>
                        </a:cxn>
                      </a:cxnLst>
                      <a:rect l="0" t="0" r="r" b="b"/>
                      <a:pathLst>
                        <a:path w="397" h="173">
                          <a:moveTo>
                            <a:pt x="262" y="168"/>
                          </a:moveTo>
                          <a:cubicBezTo>
                            <a:pt x="249" y="173"/>
                            <a:pt x="243" y="173"/>
                            <a:pt x="229" y="171"/>
                          </a:cubicBezTo>
                          <a:cubicBezTo>
                            <a:pt x="221" y="159"/>
                            <a:pt x="211" y="163"/>
                            <a:pt x="200" y="171"/>
                          </a:cubicBezTo>
                          <a:cubicBezTo>
                            <a:pt x="184" y="169"/>
                            <a:pt x="170" y="166"/>
                            <a:pt x="154" y="164"/>
                          </a:cubicBezTo>
                          <a:cubicBezTo>
                            <a:pt x="148" y="155"/>
                            <a:pt x="148" y="142"/>
                            <a:pt x="140" y="135"/>
                          </a:cubicBezTo>
                          <a:cubicBezTo>
                            <a:pt x="135" y="130"/>
                            <a:pt x="123" y="123"/>
                            <a:pt x="123" y="123"/>
                          </a:cubicBezTo>
                          <a:cubicBezTo>
                            <a:pt x="108" y="125"/>
                            <a:pt x="105" y="128"/>
                            <a:pt x="92" y="132"/>
                          </a:cubicBezTo>
                          <a:cubicBezTo>
                            <a:pt x="85" y="131"/>
                            <a:pt x="77" y="132"/>
                            <a:pt x="70" y="130"/>
                          </a:cubicBezTo>
                          <a:cubicBezTo>
                            <a:pt x="56" y="127"/>
                            <a:pt x="68" y="121"/>
                            <a:pt x="61" y="111"/>
                          </a:cubicBezTo>
                          <a:cubicBezTo>
                            <a:pt x="53" y="101"/>
                            <a:pt x="39" y="96"/>
                            <a:pt x="27" y="94"/>
                          </a:cubicBezTo>
                          <a:cubicBezTo>
                            <a:pt x="8" y="96"/>
                            <a:pt x="0" y="95"/>
                            <a:pt x="10" y="113"/>
                          </a:cubicBezTo>
                          <a:cubicBezTo>
                            <a:pt x="27" y="110"/>
                            <a:pt x="27" y="98"/>
                            <a:pt x="39" y="87"/>
                          </a:cubicBezTo>
                          <a:cubicBezTo>
                            <a:pt x="45" y="89"/>
                            <a:pt x="62" y="91"/>
                            <a:pt x="51" y="77"/>
                          </a:cubicBezTo>
                          <a:cubicBezTo>
                            <a:pt x="47" y="72"/>
                            <a:pt x="38" y="74"/>
                            <a:pt x="32" y="72"/>
                          </a:cubicBezTo>
                          <a:cubicBezTo>
                            <a:pt x="25" y="56"/>
                            <a:pt x="30" y="74"/>
                            <a:pt x="44" y="63"/>
                          </a:cubicBezTo>
                          <a:cubicBezTo>
                            <a:pt x="49" y="59"/>
                            <a:pt x="29" y="45"/>
                            <a:pt x="27" y="44"/>
                          </a:cubicBezTo>
                          <a:cubicBezTo>
                            <a:pt x="31" y="30"/>
                            <a:pt x="45" y="29"/>
                            <a:pt x="58" y="27"/>
                          </a:cubicBezTo>
                          <a:cubicBezTo>
                            <a:pt x="59" y="21"/>
                            <a:pt x="58" y="14"/>
                            <a:pt x="61" y="8"/>
                          </a:cubicBezTo>
                          <a:cubicBezTo>
                            <a:pt x="64" y="0"/>
                            <a:pt x="85" y="0"/>
                            <a:pt x="85" y="0"/>
                          </a:cubicBezTo>
                          <a:cubicBezTo>
                            <a:pt x="104" y="5"/>
                            <a:pt x="113" y="21"/>
                            <a:pt x="133" y="24"/>
                          </a:cubicBezTo>
                          <a:cubicBezTo>
                            <a:pt x="149" y="36"/>
                            <a:pt x="142" y="37"/>
                            <a:pt x="154" y="29"/>
                          </a:cubicBezTo>
                          <a:cubicBezTo>
                            <a:pt x="159" y="18"/>
                            <a:pt x="157" y="16"/>
                            <a:pt x="169" y="10"/>
                          </a:cubicBezTo>
                          <a:cubicBezTo>
                            <a:pt x="185" y="22"/>
                            <a:pt x="203" y="29"/>
                            <a:pt x="219" y="41"/>
                          </a:cubicBezTo>
                          <a:cubicBezTo>
                            <a:pt x="229" y="39"/>
                            <a:pt x="238" y="38"/>
                            <a:pt x="248" y="36"/>
                          </a:cubicBezTo>
                          <a:cubicBezTo>
                            <a:pt x="255" y="35"/>
                            <a:pt x="263" y="23"/>
                            <a:pt x="277" y="20"/>
                          </a:cubicBezTo>
                          <a:cubicBezTo>
                            <a:pt x="295" y="23"/>
                            <a:pt x="309" y="32"/>
                            <a:pt x="327" y="36"/>
                          </a:cubicBezTo>
                          <a:cubicBezTo>
                            <a:pt x="334" y="48"/>
                            <a:pt x="339" y="61"/>
                            <a:pt x="353" y="65"/>
                          </a:cubicBezTo>
                          <a:cubicBezTo>
                            <a:pt x="356" y="73"/>
                            <a:pt x="388" y="92"/>
                            <a:pt x="397" y="92"/>
                          </a:cubicBezTo>
                          <a:lnTo>
                            <a:pt x="262" y="168"/>
                          </a:ln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297" name="Freeform 49"/>
                    <p:cNvSpPr>
                      <a:spLocks/>
                    </p:cNvSpPr>
                    <p:nvPr/>
                  </p:nvSpPr>
                  <p:spPr bwMode="auto">
                    <a:xfrm>
                      <a:off x="2791" y="2911"/>
                      <a:ext cx="77" cy="41"/>
                    </a:xfrm>
                    <a:custGeom>
                      <a:avLst/>
                      <a:gdLst/>
                      <a:ahLst/>
                      <a:cxnLst>
                        <a:cxn ang="0">
                          <a:pos x="77" y="24"/>
                        </a:cxn>
                        <a:cxn ang="0">
                          <a:pos x="36" y="24"/>
                        </a:cxn>
                        <a:cxn ang="0">
                          <a:pos x="17" y="0"/>
                        </a:cxn>
                        <a:cxn ang="0">
                          <a:pos x="0" y="24"/>
                        </a:cxn>
                        <a:cxn ang="0">
                          <a:pos x="24" y="41"/>
                        </a:cxn>
                        <a:cxn ang="0">
                          <a:pos x="77" y="24"/>
                        </a:cxn>
                      </a:cxnLst>
                      <a:rect l="0" t="0" r="r" b="b"/>
                      <a:pathLst>
                        <a:path w="77" h="41">
                          <a:moveTo>
                            <a:pt x="77" y="24"/>
                          </a:moveTo>
                          <a:cubicBezTo>
                            <a:pt x="65" y="33"/>
                            <a:pt x="50" y="26"/>
                            <a:pt x="36" y="24"/>
                          </a:cubicBezTo>
                          <a:cubicBezTo>
                            <a:pt x="31" y="12"/>
                            <a:pt x="27" y="7"/>
                            <a:pt x="17" y="0"/>
                          </a:cubicBezTo>
                          <a:cubicBezTo>
                            <a:pt x="5" y="5"/>
                            <a:pt x="5" y="13"/>
                            <a:pt x="0" y="24"/>
                          </a:cubicBezTo>
                          <a:cubicBezTo>
                            <a:pt x="4" y="37"/>
                            <a:pt x="11" y="37"/>
                            <a:pt x="24" y="41"/>
                          </a:cubicBezTo>
                          <a:cubicBezTo>
                            <a:pt x="48" y="39"/>
                            <a:pt x="55" y="32"/>
                            <a:pt x="77" y="24"/>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298" name="Freeform 50"/>
                    <p:cNvSpPr>
                      <a:spLocks/>
                    </p:cNvSpPr>
                    <p:nvPr/>
                  </p:nvSpPr>
                  <p:spPr bwMode="auto">
                    <a:xfrm>
                      <a:off x="2539" y="2806"/>
                      <a:ext cx="92" cy="52"/>
                    </a:xfrm>
                    <a:custGeom>
                      <a:avLst/>
                      <a:gdLst/>
                      <a:ahLst/>
                      <a:cxnLst>
                        <a:cxn ang="0">
                          <a:pos x="87" y="33"/>
                        </a:cxn>
                        <a:cxn ang="0">
                          <a:pos x="55" y="16"/>
                        </a:cxn>
                        <a:cxn ang="0">
                          <a:pos x="27" y="0"/>
                        </a:cxn>
                        <a:cxn ang="0">
                          <a:pos x="22" y="16"/>
                        </a:cxn>
                        <a:cxn ang="0">
                          <a:pos x="39" y="38"/>
                        </a:cxn>
                        <a:cxn ang="0">
                          <a:pos x="67" y="45"/>
                        </a:cxn>
                        <a:cxn ang="0">
                          <a:pos x="87" y="33"/>
                        </a:cxn>
                      </a:cxnLst>
                      <a:rect l="0" t="0" r="r" b="b"/>
                      <a:pathLst>
                        <a:path w="92" h="52">
                          <a:moveTo>
                            <a:pt x="87" y="33"/>
                          </a:moveTo>
                          <a:cubicBezTo>
                            <a:pt x="74" y="30"/>
                            <a:pt x="66" y="23"/>
                            <a:pt x="55" y="16"/>
                          </a:cubicBezTo>
                          <a:cubicBezTo>
                            <a:pt x="48" y="4"/>
                            <a:pt x="40" y="3"/>
                            <a:pt x="27" y="0"/>
                          </a:cubicBezTo>
                          <a:cubicBezTo>
                            <a:pt x="2" y="3"/>
                            <a:pt x="0" y="10"/>
                            <a:pt x="22" y="16"/>
                          </a:cubicBezTo>
                          <a:cubicBezTo>
                            <a:pt x="30" y="28"/>
                            <a:pt x="24" y="35"/>
                            <a:pt x="39" y="38"/>
                          </a:cubicBezTo>
                          <a:cubicBezTo>
                            <a:pt x="51" y="35"/>
                            <a:pt x="56" y="42"/>
                            <a:pt x="67" y="45"/>
                          </a:cubicBezTo>
                          <a:cubicBezTo>
                            <a:pt x="79" y="52"/>
                            <a:pt x="92" y="49"/>
                            <a:pt x="87" y="33"/>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299" name="Freeform 51"/>
                    <p:cNvSpPr>
                      <a:spLocks/>
                    </p:cNvSpPr>
                    <p:nvPr/>
                  </p:nvSpPr>
                  <p:spPr bwMode="auto">
                    <a:xfrm>
                      <a:off x="2002" y="2171"/>
                      <a:ext cx="1771" cy="611"/>
                    </a:xfrm>
                    <a:custGeom>
                      <a:avLst/>
                      <a:gdLst/>
                      <a:ahLst/>
                      <a:cxnLst>
                        <a:cxn ang="0">
                          <a:pos x="537" y="591"/>
                        </a:cxn>
                        <a:cxn ang="0">
                          <a:pos x="633" y="579"/>
                        </a:cxn>
                        <a:cxn ang="0">
                          <a:pos x="676" y="548"/>
                        </a:cxn>
                        <a:cxn ang="0">
                          <a:pos x="772" y="575"/>
                        </a:cxn>
                        <a:cxn ang="0">
                          <a:pos x="852" y="539"/>
                        </a:cxn>
                        <a:cxn ang="0">
                          <a:pos x="909" y="505"/>
                        </a:cxn>
                        <a:cxn ang="0">
                          <a:pos x="998" y="495"/>
                        </a:cxn>
                        <a:cxn ang="0">
                          <a:pos x="1044" y="572"/>
                        </a:cxn>
                        <a:cxn ang="0">
                          <a:pos x="1096" y="519"/>
                        </a:cxn>
                        <a:cxn ang="0">
                          <a:pos x="1168" y="553"/>
                        </a:cxn>
                        <a:cxn ang="0">
                          <a:pos x="1771" y="243"/>
                        </a:cxn>
                        <a:cxn ang="0">
                          <a:pos x="1533" y="155"/>
                        </a:cxn>
                        <a:cxn ang="0">
                          <a:pos x="1411" y="162"/>
                        </a:cxn>
                        <a:cxn ang="0">
                          <a:pos x="1372" y="109"/>
                        </a:cxn>
                        <a:cxn ang="0">
                          <a:pos x="1500" y="126"/>
                        </a:cxn>
                        <a:cxn ang="0">
                          <a:pos x="1416" y="54"/>
                        </a:cxn>
                        <a:cxn ang="0">
                          <a:pos x="1315" y="1"/>
                        </a:cxn>
                        <a:cxn ang="0">
                          <a:pos x="1072" y="42"/>
                        </a:cxn>
                        <a:cxn ang="0">
                          <a:pos x="892" y="44"/>
                        </a:cxn>
                        <a:cxn ang="0">
                          <a:pos x="885" y="97"/>
                        </a:cxn>
                        <a:cxn ang="0">
                          <a:pos x="885" y="145"/>
                        </a:cxn>
                        <a:cxn ang="0">
                          <a:pos x="940" y="188"/>
                        </a:cxn>
                        <a:cxn ang="0">
                          <a:pos x="1015" y="157"/>
                        </a:cxn>
                        <a:cxn ang="0">
                          <a:pos x="1106" y="95"/>
                        </a:cxn>
                        <a:cxn ang="0">
                          <a:pos x="1243" y="83"/>
                        </a:cxn>
                        <a:cxn ang="0">
                          <a:pos x="1142" y="123"/>
                        </a:cxn>
                        <a:cxn ang="0">
                          <a:pos x="1140" y="167"/>
                        </a:cxn>
                        <a:cxn ang="0">
                          <a:pos x="1183" y="212"/>
                        </a:cxn>
                        <a:cxn ang="0">
                          <a:pos x="1106" y="200"/>
                        </a:cxn>
                        <a:cxn ang="0">
                          <a:pos x="1065" y="188"/>
                        </a:cxn>
                        <a:cxn ang="0">
                          <a:pos x="964" y="248"/>
                        </a:cxn>
                        <a:cxn ang="0">
                          <a:pos x="844" y="203"/>
                        </a:cxn>
                        <a:cxn ang="0">
                          <a:pos x="832" y="174"/>
                        </a:cxn>
                        <a:cxn ang="0">
                          <a:pos x="888" y="126"/>
                        </a:cxn>
                        <a:cxn ang="0">
                          <a:pos x="801" y="133"/>
                        </a:cxn>
                        <a:cxn ang="0">
                          <a:pos x="712" y="167"/>
                        </a:cxn>
                        <a:cxn ang="0">
                          <a:pos x="604" y="140"/>
                        </a:cxn>
                        <a:cxn ang="0">
                          <a:pos x="520" y="114"/>
                        </a:cxn>
                        <a:cxn ang="0">
                          <a:pos x="427" y="80"/>
                        </a:cxn>
                        <a:cxn ang="0">
                          <a:pos x="379" y="150"/>
                        </a:cxn>
                        <a:cxn ang="0">
                          <a:pos x="261" y="128"/>
                        </a:cxn>
                        <a:cxn ang="0">
                          <a:pos x="182" y="90"/>
                        </a:cxn>
                        <a:cxn ang="0">
                          <a:pos x="74" y="107"/>
                        </a:cxn>
                        <a:cxn ang="0">
                          <a:pos x="12" y="155"/>
                        </a:cxn>
                        <a:cxn ang="0">
                          <a:pos x="36" y="229"/>
                        </a:cxn>
                        <a:cxn ang="0">
                          <a:pos x="146" y="255"/>
                        </a:cxn>
                        <a:cxn ang="0">
                          <a:pos x="261" y="251"/>
                        </a:cxn>
                        <a:cxn ang="0">
                          <a:pos x="441" y="284"/>
                        </a:cxn>
                        <a:cxn ang="0">
                          <a:pos x="472" y="332"/>
                        </a:cxn>
                        <a:cxn ang="0">
                          <a:pos x="460" y="402"/>
                        </a:cxn>
                        <a:cxn ang="0">
                          <a:pos x="427" y="503"/>
                        </a:cxn>
                        <a:cxn ang="0">
                          <a:pos x="525" y="486"/>
                        </a:cxn>
                        <a:cxn ang="0">
                          <a:pos x="542" y="359"/>
                        </a:cxn>
                        <a:cxn ang="0">
                          <a:pos x="588" y="375"/>
                        </a:cxn>
                        <a:cxn ang="0">
                          <a:pos x="597" y="450"/>
                        </a:cxn>
                        <a:cxn ang="0">
                          <a:pos x="578" y="510"/>
                        </a:cxn>
                        <a:cxn ang="0">
                          <a:pos x="592" y="587"/>
                        </a:cxn>
                      </a:cxnLst>
                      <a:rect l="0" t="0" r="r" b="b"/>
                      <a:pathLst>
                        <a:path w="1771" h="611">
                          <a:moveTo>
                            <a:pt x="592" y="587"/>
                          </a:moveTo>
                          <a:cubicBezTo>
                            <a:pt x="589" y="598"/>
                            <a:pt x="582" y="596"/>
                            <a:pt x="571" y="599"/>
                          </a:cubicBezTo>
                          <a:cubicBezTo>
                            <a:pt x="566" y="611"/>
                            <a:pt x="560" y="608"/>
                            <a:pt x="547" y="606"/>
                          </a:cubicBezTo>
                          <a:cubicBezTo>
                            <a:pt x="545" y="600"/>
                            <a:pt x="538" y="597"/>
                            <a:pt x="537" y="591"/>
                          </a:cubicBezTo>
                          <a:cubicBezTo>
                            <a:pt x="534" y="579"/>
                            <a:pt x="550" y="566"/>
                            <a:pt x="559" y="560"/>
                          </a:cubicBezTo>
                          <a:cubicBezTo>
                            <a:pt x="579" y="564"/>
                            <a:pt x="576" y="572"/>
                            <a:pt x="590" y="582"/>
                          </a:cubicBezTo>
                          <a:cubicBezTo>
                            <a:pt x="607" y="570"/>
                            <a:pt x="605" y="592"/>
                            <a:pt x="621" y="596"/>
                          </a:cubicBezTo>
                          <a:cubicBezTo>
                            <a:pt x="631" y="593"/>
                            <a:pt x="631" y="589"/>
                            <a:pt x="633" y="579"/>
                          </a:cubicBezTo>
                          <a:cubicBezTo>
                            <a:pt x="632" y="574"/>
                            <a:pt x="625" y="572"/>
                            <a:pt x="624" y="567"/>
                          </a:cubicBezTo>
                          <a:cubicBezTo>
                            <a:pt x="622" y="558"/>
                            <a:pt x="641" y="556"/>
                            <a:pt x="645" y="555"/>
                          </a:cubicBezTo>
                          <a:cubicBezTo>
                            <a:pt x="642" y="545"/>
                            <a:pt x="644" y="540"/>
                            <a:pt x="650" y="531"/>
                          </a:cubicBezTo>
                          <a:cubicBezTo>
                            <a:pt x="654" y="516"/>
                            <a:pt x="660" y="543"/>
                            <a:pt x="676" y="548"/>
                          </a:cubicBezTo>
                          <a:cubicBezTo>
                            <a:pt x="683" y="532"/>
                            <a:pt x="692" y="541"/>
                            <a:pt x="708" y="546"/>
                          </a:cubicBezTo>
                          <a:cubicBezTo>
                            <a:pt x="710" y="547"/>
                            <a:pt x="715" y="548"/>
                            <a:pt x="715" y="548"/>
                          </a:cubicBezTo>
                          <a:cubicBezTo>
                            <a:pt x="730" y="559"/>
                            <a:pt x="735" y="564"/>
                            <a:pt x="753" y="567"/>
                          </a:cubicBezTo>
                          <a:cubicBezTo>
                            <a:pt x="757" y="578"/>
                            <a:pt x="761" y="578"/>
                            <a:pt x="772" y="575"/>
                          </a:cubicBezTo>
                          <a:cubicBezTo>
                            <a:pt x="795" y="577"/>
                            <a:pt x="803" y="585"/>
                            <a:pt x="823" y="591"/>
                          </a:cubicBezTo>
                          <a:cubicBezTo>
                            <a:pt x="836" y="587"/>
                            <a:pt x="826" y="575"/>
                            <a:pt x="823" y="565"/>
                          </a:cubicBezTo>
                          <a:cubicBezTo>
                            <a:pt x="826" y="555"/>
                            <a:pt x="830" y="552"/>
                            <a:pt x="840" y="548"/>
                          </a:cubicBezTo>
                          <a:cubicBezTo>
                            <a:pt x="852" y="527"/>
                            <a:pt x="835" y="553"/>
                            <a:pt x="852" y="539"/>
                          </a:cubicBezTo>
                          <a:cubicBezTo>
                            <a:pt x="854" y="537"/>
                            <a:pt x="854" y="533"/>
                            <a:pt x="856" y="531"/>
                          </a:cubicBezTo>
                          <a:cubicBezTo>
                            <a:pt x="861" y="528"/>
                            <a:pt x="867" y="529"/>
                            <a:pt x="873" y="527"/>
                          </a:cubicBezTo>
                          <a:cubicBezTo>
                            <a:pt x="881" y="521"/>
                            <a:pt x="885" y="516"/>
                            <a:pt x="895" y="519"/>
                          </a:cubicBezTo>
                          <a:cubicBezTo>
                            <a:pt x="890" y="507"/>
                            <a:pt x="900" y="511"/>
                            <a:pt x="909" y="505"/>
                          </a:cubicBezTo>
                          <a:cubicBezTo>
                            <a:pt x="916" y="506"/>
                            <a:pt x="923" y="510"/>
                            <a:pt x="931" y="510"/>
                          </a:cubicBezTo>
                          <a:cubicBezTo>
                            <a:pt x="941" y="510"/>
                            <a:pt x="959" y="503"/>
                            <a:pt x="969" y="500"/>
                          </a:cubicBezTo>
                          <a:cubicBezTo>
                            <a:pt x="974" y="495"/>
                            <a:pt x="976" y="490"/>
                            <a:pt x="984" y="491"/>
                          </a:cubicBezTo>
                          <a:cubicBezTo>
                            <a:pt x="989" y="491"/>
                            <a:pt x="998" y="495"/>
                            <a:pt x="998" y="495"/>
                          </a:cubicBezTo>
                          <a:cubicBezTo>
                            <a:pt x="1007" y="510"/>
                            <a:pt x="1009" y="510"/>
                            <a:pt x="1027" y="512"/>
                          </a:cubicBezTo>
                          <a:cubicBezTo>
                            <a:pt x="1039" y="519"/>
                            <a:pt x="1045" y="525"/>
                            <a:pt x="1029" y="529"/>
                          </a:cubicBezTo>
                          <a:cubicBezTo>
                            <a:pt x="1033" y="544"/>
                            <a:pt x="1027" y="541"/>
                            <a:pt x="1020" y="553"/>
                          </a:cubicBezTo>
                          <a:cubicBezTo>
                            <a:pt x="1030" y="566"/>
                            <a:pt x="1032" y="564"/>
                            <a:pt x="1044" y="572"/>
                          </a:cubicBezTo>
                          <a:cubicBezTo>
                            <a:pt x="1050" y="551"/>
                            <a:pt x="1082" y="565"/>
                            <a:pt x="1099" y="567"/>
                          </a:cubicBezTo>
                          <a:cubicBezTo>
                            <a:pt x="1112" y="564"/>
                            <a:pt x="1120" y="550"/>
                            <a:pt x="1104" y="543"/>
                          </a:cubicBezTo>
                          <a:cubicBezTo>
                            <a:pt x="1099" y="541"/>
                            <a:pt x="1093" y="541"/>
                            <a:pt x="1087" y="539"/>
                          </a:cubicBezTo>
                          <a:cubicBezTo>
                            <a:pt x="1082" y="526"/>
                            <a:pt x="1090" y="530"/>
                            <a:pt x="1096" y="519"/>
                          </a:cubicBezTo>
                          <a:cubicBezTo>
                            <a:pt x="1103" y="520"/>
                            <a:pt x="1111" y="523"/>
                            <a:pt x="1118" y="524"/>
                          </a:cubicBezTo>
                          <a:cubicBezTo>
                            <a:pt x="1131" y="526"/>
                            <a:pt x="1156" y="529"/>
                            <a:pt x="1156" y="529"/>
                          </a:cubicBezTo>
                          <a:cubicBezTo>
                            <a:pt x="1173" y="539"/>
                            <a:pt x="1226" y="531"/>
                            <a:pt x="1190" y="541"/>
                          </a:cubicBezTo>
                          <a:cubicBezTo>
                            <a:pt x="1187" y="553"/>
                            <a:pt x="1179" y="551"/>
                            <a:pt x="1168" y="553"/>
                          </a:cubicBezTo>
                          <a:cubicBezTo>
                            <a:pt x="1158" y="563"/>
                            <a:pt x="1149" y="565"/>
                            <a:pt x="1135" y="567"/>
                          </a:cubicBezTo>
                          <a:cubicBezTo>
                            <a:pt x="1131" y="579"/>
                            <a:pt x="1145" y="585"/>
                            <a:pt x="1156" y="591"/>
                          </a:cubicBezTo>
                          <a:cubicBezTo>
                            <a:pt x="1162" y="599"/>
                            <a:pt x="1178" y="611"/>
                            <a:pt x="1178" y="611"/>
                          </a:cubicBezTo>
                          <a:lnTo>
                            <a:pt x="1771" y="243"/>
                          </a:lnTo>
                          <a:cubicBezTo>
                            <a:pt x="1692" y="201"/>
                            <a:pt x="1614" y="155"/>
                            <a:pt x="1533" y="116"/>
                          </a:cubicBezTo>
                          <a:cubicBezTo>
                            <a:pt x="1529" y="114"/>
                            <a:pt x="1532" y="124"/>
                            <a:pt x="1531" y="128"/>
                          </a:cubicBezTo>
                          <a:cubicBezTo>
                            <a:pt x="1530" y="131"/>
                            <a:pt x="1528" y="133"/>
                            <a:pt x="1526" y="135"/>
                          </a:cubicBezTo>
                          <a:cubicBezTo>
                            <a:pt x="1529" y="148"/>
                            <a:pt x="1538" y="142"/>
                            <a:pt x="1533" y="155"/>
                          </a:cubicBezTo>
                          <a:cubicBezTo>
                            <a:pt x="1526" y="153"/>
                            <a:pt x="1521" y="148"/>
                            <a:pt x="1514" y="147"/>
                          </a:cubicBezTo>
                          <a:cubicBezTo>
                            <a:pt x="1508" y="146"/>
                            <a:pt x="1480" y="156"/>
                            <a:pt x="1473" y="157"/>
                          </a:cubicBezTo>
                          <a:cubicBezTo>
                            <a:pt x="1467" y="179"/>
                            <a:pt x="1469" y="171"/>
                            <a:pt x="1435" y="169"/>
                          </a:cubicBezTo>
                          <a:cubicBezTo>
                            <a:pt x="1425" y="162"/>
                            <a:pt x="1423" y="158"/>
                            <a:pt x="1411" y="162"/>
                          </a:cubicBezTo>
                          <a:cubicBezTo>
                            <a:pt x="1408" y="178"/>
                            <a:pt x="1407" y="187"/>
                            <a:pt x="1394" y="174"/>
                          </a:cubicBezTo>
                          <a:cubicBezTo>
                            <a:pt x="1391" y="164"/>
                            <a:pt x="1389" y="158"/>
                            <a:pt x="1380" y="152"/>
                          </a:cubicBezTo>
                          <a:cubicBezTo>
                            <a:pt x="1383" y="140"/>
                            <a:pt x="1387" y="144"/>
                            <a:pt x="1392" y="133"/>
                          </a:cubicBezTo>
                          <a:cubicBezTo>
                            <a:pt x="1386" y="107"/>
                            <a:pt x="1385" y="127"/>
                            <a:pt x="1372" y="109"/>
                          </a:cubicBezTo>
                          <a:cubicBezTo>
                            <a:pt x="1376" y="94"/>
                            <a:pt x="1380" y="99"/>
                            <a:pt x="1387" y="109"/>
                          </a:cubicBezTo>
                          <a:cubicBezTo>
                            <a:pt x="1393" y="129"/>
                            <a:pt x="1413" y="128"/>
                            <a:pt x="1430" y="133"/>
                          </a:cubicBezTo>
                          <a:cubicBezTo>
                            <a:pt x="1452" y="149"/>
                            <a:pt x="1438" y="145"/>
                            <a:pt x="1478" y="143"/>
                          </a:cubicBezTo>
                          <a:cubicBezTo>
                            <a:pt x="1495" y="131"/>
                            <a:pt x="1488" y="137"/>
                            <a:pt x="1500" y="126"/>
                          </a:cubicBezTo>
                          <a:cubicBezTo>
                            <a:pt x="1502" y="120"/>
                            <a:pt x="1505" y="114"/>
                            <a:pt x="1500" y="107"/>
                          </a:cubicBezTo>
                          <a:cubicBezTo>
                            <a:pt x="1495" y="99"/>
                            <a:pt x="1484" y="97"/>
                            <a:pt x="1476" y="92"/>
                          </a:cubicBezTo>
                          <a:cubicBezTo>
                            <a:pt x="1465" y="84"/>
                            <a:pt x="1456" y="74"/>
                            <a:pt x="1442" y="68"/>
                          </a:cubicBezTo>
                          <a:cubicBezTo>
                            <a:pt x="1413" y="80"/>
                            <a:pt x="1423" y="69"/>
                            <a:pt x="1416" y="54"/>
                          </a:cubicBezTo>
                          <a:cubicBezTo>
                            <a:pt x="1412" y="46"/>
                            <a:pt x="1401" y="44"/>
                            <a:pt x="1394" y="42"/>
                          </a:cubicBezTo>
                          <a:cubicBezTo>
                            <a:pt x="1391" y="31"/>
                            <a:pt x="1392" y="28"/>
                            <a:pt x="1380" y="25"/>
                          </a:cubicBezTo>
                          <a:cubicBezTo>
                            <a:pt x="1365" y="12"/>
                            <a:pt x="1365" y="13"/>
                            <a:pt x="1341" y="11"/>
                          </a:cubicBezTo>
                          <a:cubicBezTo>
                            <a:pt x="1332" y="7"/>
                            <a:pt x="1323" y="7"/>
                            <a:pt x="1315" y="1"/>
                          </a:cubicBezTo>
                          <a:cubicBezTo>
                            <a:pt x="1270" y="3"/>
                            <a:pt x="1272" y="2"/>
                            <a:pt x="1243" y="8"/>
                          </a:cubicBezTo>
                          <a:cubicBezTo>
                            <a:pt x="1220" y="7"/>
                            <a:pt x="1201" y="0"/>
                            <a:pt x="1183" y="13"/>
                          </a:cubicBezTo>
                          <a:cubicBezTo>
                            <a:pt x="1144" y="10"/>
                            <a:pt x="1129" y="24"/>
                            <a:pt x="1092" y="30"/>
                          </a:cubicBezTo>
                          <a:cubicBezTo>
                            <a:pt x="1081" y="39"/>
                            <a:pt x="1087" y="45"/>
                            <a:pt x="1072" y="42"/>
                          </a:cubicBezTo>
                          <a:cubicBezTo>
                            <a:pt x="1057" y="35"/>
                            <a:pt x="1045" y="35"/>
                            <a:pt x="1027" y="32"/>
                          </a:cubicBezTo>
                          <a:cubicBezTo>
                            <a:pt x="1012" y="21"/>
                            <a:pt x="995" y="24"/>
                            <a:pt x="976" y="23"/>
                          </a:cubicBezTo>
                          <a:cubicBezTo>
                            <a:pt x="963" y="18"/>
                            <a:pt x="951" y="21"/>
                            <a:pt x="938" y="25"/>
                          </a:cubicBezTo>
                          <a:cubicBezTo>
                            <a:pt x="923" y="36"/>
                            <a:pt x="910" y="40"/>
                            <a:pt x="892" y="44"/>
                          </a:cubicBezTo>
                          <a:cubicBezTo>
                            <a:pt x="884" y="50"/>
                            <a:pt x="871" y="51"/>
                            <a:pt x="864" y="59"/>
                          </a:cubicBezTo>
                          <a:cubicBezTo>
                            <a:pt x="860" y="63"/>
                            <a:pt x="854" y="73"/>
                            <a:pt x="854" y="73"/>
                          </a:cubicBezTo>
                          <a:cubicBezTo>
                            <a:pt x="850" y="88"/>
                            <a:pt x="848" y="88"/>
                            <a:pt x="864" y="92"/>
                          </a:cubicBezTo>
                          <a:cubicBezTo>
                            <a:pt x="884" y="108"/>
                            <a:pt x="861" y="93"/>
                            <a:pt x="885" y="97"/>
                          </a:cubicBezTo>
                          <a:cubicBezTo>
                            <a:pt x="890" y="98"/>
                            <a:pt x="895" y="103"/>
                            <a:pt x="900" y="104"/>
                          </a:cubicBezTo>
                          <a:cubicBezTo>
                            <a:pt x="920" y="90"/>
                            <a:pt x="909" y="93"/>
                            <a:pt x="936" y="97"/>
                          </a:cubicBezTo>
                          <a:cubicBezTo>
                            <a:pt x="930" y="106"/>
                            <a:pt x="931" y="113"/>
                            <a:pt x="921" y="116"/>
                          </a:cubicBezTo>
                          <a:cubicBezTo>
                            <a:pt x="910" y="127"/>
                            <a:pt x="898" y="136"/>
                            <a:pt x="885" y="145"/>
                          </a:cubicBezTo>
                          <a:cubicBezTo>
                            <a:pt x="882" y="156"/>
                            <a:pt x="880" y="159"/>
                            <a:pt x="868" y="162"/>
                          </a:cubicBezTo>
                          <a:cubicBezTo>
                            <a:pt x="865" y="173"/>
                            <a:pt x="871" y="172"/>
                            <a:pt x="880" y="169"/>
                          </a:cubicBezTo>
                          <a:cubicBezTo>
                            <a:pt x="892" y="171"/>
                            <a:pt x="901" y="174"/>
                            <a:pt x="912" y="176"/>
                          </a:cubicBezTo>
                          <a:cubicBezTo>
                            <a:pt x="916" y="190"/>
                            <a:pt x="926" y="187"/>
                            <a:pt x="940" y="188"/>
                          </a:cubicBezTo>
                          <a:cubicBezTo>
                            <a:pt x="959" y="195"/>
                            <a:pt x="953" y="183"/>
                            <a:pt x="964" y="174"/>
                          </a:cubicBezTo>
                          <a:cubicBezTo>
                            <a:pt x="966" y="173"/>
                            <a:pt x="977" y="170"/>
                            <a:pt x="979" y="169"/>
                          </a:cubicBezTo>
                          <a:cubicBezTo>
                            <a:pt x="986" y="162"/>
                            <a:pt x="988" y="156"/>
                            <a:pt x="993" y="147"/>
                          </a:cubicBezTo>
                          <a:cubicBezTo>
                            <a:pt x="1001" y="150"/>
                            <a:pt x="1008" y="152"/>
                            <a:pt x="1015" y="157"/>
                          </a:cubicBezTo>
                          <a:cubicBezTo>
                            <a:pt x="1062" y="155"/>
                            <a:pt x="1067" y="160"/>
                            <a:pt x="1053" y="123"/>
                          </a:cubicBezTo>
                          <a:cubicBezTo>
                            <a:pt x="1055" y="118"/>
                            <a:pt x="1054" y="112"/>
                            <a:pt x="1058" y="109"/>
                          </a:cubicBezTo>
                          <a:cubicBezTo>
                            <a:pt x="1062" y="106"/>
                            <a:pt x="1067" y="108"/>
                            <a:pt x="1072" y="107"/>
                          </a:cubicBezTo>
                          <a:cubicBezTo>
                            <a:pt x="1083" y="104"/>
                            <a:pt x="1094" y="98"/>
                            <a:pt x="1106" y="95"/>
                          </a:cubicBezTo>
                          <a:cubicBezTo>
                            <a:pt x="1122" y="101"/>
                            <a:pt x="1135" y="105"/>
                            <a:pt x="1152" y="109"/>
                          </a:cubicBezTo>
                          <a:cubicBezTo>
                            <a:pt x="1175" y="105"/>
                            <a:pt x="1160" y="94"/>
                            <a:pt x="1190" y="90"/>
                          </a:cubicBezTo>
                          <a:cubicBezTo>
                            <a:pt x="1203" y="81"/>
                            <a:pt x="1211" y="88"/>
                            <a:pt x="1219" y="73"/>
                          </a:cubicBezTo>
                          <a:cubicBezTo>
                            <a:pt x="1226" y="78"/>
                            <a:pt x="1243" y="83"/>
                            <a:pt x="1243" y="83"/>
                          </a:cubicBezTo>
                          <a:cubicBezTo>
                            <a:pt x="1246" y="94"/>
                            <a:pt x="1253" y="97"/>
                            <a:pt x="1240" y="102"/>
                          </a:cubicBezTo>
                          <a:cubicBezTo>
                            <a:pt x="1231" y="95"/>
                            <a:pt x="1231" y="93"/>
                            <a:pt x="1216" y="99"/>
                          </a:cubicBezTo>
                          <a:cubicBezTo>
                            <a:pt x="1208" y="102"/>
                            <a:pt x="1195" y="114"/>
                            <a:pt x="1195" y="114"/>
                          </a:cubicBezTo>
                          <a:cubicBezTo>
                            <a:pt x="1166" y="102"/>
                            <a:pt x="1161" y="120"/>
                            <a:pt x="1142" y="123"/>
                          </a:cubicBezTo>
                          <a:cubicBezTo>
                            <a:pt x="1136" y="132"/>
                            <a:pt x="1137" y="143"/>
                            <a:pt x="1132" y="152"/>
                          </a:cubicBezTo>
                          <a:cubicBezTo>
                            <a:pt x="1130" y="155"/>
                            <a:pt x="1115" y="160"/>
                            <a:pt x="1111" y="162"/>
                          </a:cubicBezTo>
                          <a:cubicBezTo>
                            <a:pt x="1113" y="177"/>
                            <a:pt x="1116" y="178"/>
                            <a:pt x="1130" y="174"/>
                          </a:cubicBezTo>
                          <a:cubicBezTo>
                            <a:pt x="1133" y="172"/>
                            <a:pt x="1136" y="168"/>
                            <a:pt x="1140" y="167"/>
                          </a:cubicBezTo>
                          <a:cubicBezTo>
                            <a:pt x="1156" y="163"/>
                            <a:pt x="1148" y="171"/>
                            <a:pt x="1159" y="174"/>
                          </a:cubicBezTo>
                          <a:cubicBezTo>
                            <a:pt x="1176" y="179"/>
                            <a:pt x="1195" y="179"/>
                            <a:pt x="1212" y="183"/>
                          </a:cubicBezTo>
                          <a:cubicBezTo>
                            <a:pt x="1216" y="202"/>
                            <a:pt x="1221" y="196"/>
                            <a:pt x="1212" y="215"/>
                          </a:cubicBezTo>
                          <a:cubicBezTo>
                            <a:pt x="1200" y="210"/>
                            <a:pt x="1197" y="210"/>
                            <a:pt x="1183" y="212"/>
                          </a:cubicBezTo>
                          <a:cubicBezTo>
                            <a:pt x="1181" y="214"/>
                            <a:pt x="1179" y="218"/>
                            <a:pt x="1176" y="219"/>
                          </a:cubicBezTo>
                          <a:cubicBezTo>
                            <a:pt x="1166" y="221"/>
                            <a:pt x="1168" y="209"/>
                            <a:pt x="1164" y="205"/>
                          </a:cubicBezTo>
                          <a:cubicBezTo>
                            <a:pt x="1158" y="199"/>
                            <a:pt x="1124" y="198"/>
                            <a:pt x="1123" y="198"/>
                          </a:cubicBezTo>
                          <a:cubicBezTo>
                            <a:pt x="1117" y="199"/>
                            <a:pt x="1110" y="196"/>
                            <a:pt x="1106" y="200"/>
                          </a:cubicBezTo>
                          <a:cubicBezTo>
                            <a:pt x="1090" y="216"/>
                            <a:pt x="1116" y="220"/>
                            <a:pt x="1096" y="215"/>
                          </a:cubicBezTo>
                          <a:cubicBezTo>
                            <a:pt x="1081" y="216"/>
                            <a:pt x="1071" y="224"/>
                            <a:pt x="1060" y="217"/>
                          </a:cubicBezTo>
                          <a:cubicBezTo>
                            <a:pt x="1056" y="204"/>
                            <a:pt x="1070" y="204"/>
                            <a:pt x="1080" y="200"/>
                          </a:cubicBezTo>
                          <a:cubicBezTo>
                            <a:pt x="1090" y="183"/>
                            <a:pt x="1092" y="186"/>
                            <a:pt x="1065" y="188"/>
                          </a:cubicBezTo>
                          <a:cubicBezTo>
                            <a:pt x="1059" y="197"/>
                            <a:pt x="1059" y="202"/>
                            <a:pt x="1070" y="205"/>
                          </a:cubicBezTo>
                          <a:cubicBezTo>
                            <a:pt x="1043" y="207"/>
                            <a:pt x="1022" y="217"/>
                            <a:pt x="996" y="224"/>
                          </a:cubicBezTo>
                          <a:cubicBezTo>
                            <a:pt x="980" y="238"/>
                            <a:pt x="989" y="244"/>
                            <a:pt x="996" y="260"/>
                          </a:cubicBezTo>
                          <a:cubicBezTo>
                            <a:pt x="971" y="268"/>
                            <a:pt x="978" y="253"/>
                            <a:pt x="964" y="248"/>
                          </a:cubicBezTo>
                          <a:cubicBezTo>
                            <a:pt x="956" y="245"/>
                            <a:pt x="948" y="247"/>
                            <a:pt x="940" y="246"/>
                          </a:cubicBezTo>
                          <a:cubicBezTo>
                            <a:pt x="924" y="239"/>
                            <a:pt x="929" y="222"/>
                            <a:pt x="924" y="219"/>
                          </a:cubicBezTo>
                          <a:cubicBezTo>
                            <a:pt x="907" y="210"/>
                            <a:pt x="885" y="216"/>
                            <a:pt x="866" y="215"/>
                          </a:cubicBezTo>
                          <a:cubicBezTo>
                            <a:pt x="858" y="206"/>
                            <a:pt x="855" y="206"/>
                            <a:pt x="844" y="203"/>
                          </a:cubicBezTo>
                          <a:cubicBezTo>
                            <a:pt x="841" y="191"/>
                            <a:pt x="835" y="182"/>
                            <a:pt x="823" y="179"/>
                          </a:cubicBezTo>
                          <a:cubicBezTo>
                            <a:pt x="815" y="182"/>
                            <a:pt x="803" y="189"/>
                            <a:pt x="794" y="181"/>
                          </a:cubicBezTo>
                          <a:cubicBezTo>
                            <a:pt x="787" y="175"/>
                            <a:pt x="804" y="154"/>
                            <a:pt x="808" y="152"/>
                          </a:cubicBezTo>
                          <a:cubicBezTo>
                            <a:pt x="822" y="156"/>
                            <a:pt x="821" y="165"/>
                            <a:pt x="832" y="174"/>
                          </a:cubicBezTo>
                          <a:cubicBezTo>
                            <a:pt x="838" y="165"/>
                            <a:pt x="845" y="163"/>
                            <a:pt x="854" y="159"/>
                          </a:cubicBezTo>
                          <a:cubicBezTo>
                            <a:pt x="851" y="149"/>
                            <a:pt x="846" y="148"/>
                            <a:pt x="837" y="145"/>
                          </a:cubicBezTo>
                          <a:cubicBezTo>
                            <a:pt x="832" y="126"/>
                            <a:pt x="856" y="146"/>
                            <a:pt x="861" y="128"/>
                          </a:cubicBezTo>
                          <a:cubicBezTo>
                            <a:pt x="871" y="132"/>
                            <a:pt x="877" y="128"/>
                            <a:pt x="888" y="126"/>
                          </a:cubicBezTo>
                          <a:cubicBezTo>
                            <a:pt x="892" y="112"/>
                            <a:pt x="891" y="110"/>
                            <a:pt x="876" y="114"/>
                          </a:cubicBezTo>
                          <a:cubicBezTo>
                            <a:pt x="866" y="120"/>
                            <a:pt x="864" y="123"/>
                            <a:pt x="854" y="116"/>
                          </a:cubicBezTo>
                          <a:cubicBezTo>
                            <a:pt x="815" y="121"/>
                            <a:pt x="842" y="131"/>
                            <a:pt x="818" y="114"/>
                          </a:cubicBezTo>
                          <a:cubicBezTo>
                            <a:pt x="804" y="117"/>
                            <a:pt x="805" y="120"/>
                            <a:pt x="801" y="133"/>
                          </a:cubicBezTo>
                          <a:cubicBezTo>
                            <a:pt x="788" y="130"/>
                            <a:pt x="787" y="135"/>
                            <a:pt x="794" y="145"/>
                          </a:cubicBezTo>
                          <a:cubicBezTo>
                            <a:pt x="778" y="150"/>
                            <a:pt x="763" y="156"/>
                            <a:pt x="746" y="159"/>
                          </a:cubicBezTo>
                          <a:cubicBezTo>
                            <a:pt x="737" y="156"/>
                            <a:pt x="735" y="150"/>
                            <a:pt x="727" y="145"/>
                          </a:cubicBezTo>
                          <a:cubicBezTo>
                            <a:pt x="715" y="148"/>
                            <a:pt x="715" y="156"/>
                            <a:pt x="712" y="167"/>
                          </a:cubicBezTo>
                          <a:cubicBezTo>
                            <a:pt x="674" y="165"/>
                            <a:pt x="659" y="161"/>
                            <a:pt x="628" y="169"/>
                          </a:cubicBezTo>
                          <a:cubicBezTo>
                            <a:pt x="622" y="179"/>
                            <a:pt x="619" y="181"/>
                            <a:pt x="609" y="174"/>
                          </a:cubicBezTo>
                          <a:cubicBezTo>
                            <a:pt x="616" y="169"/>
                            <a:pt x="623" y="167"/>
                            <a:pt x="631" y="164"/>
                          </a:cubicBezTo>
                          <a:cubicBezTo>
                            <a:pt x="636" y="144"/>
                            <a:pt x="620" y="144"/>
                            <a:pt x="604" y="140"/>
                          </a:cubicBezTo>
                          <a:cubicBezTo>
                            <a:pt x="599" y="131"/>
                            <a:pt x="593" y="132"/>
                            <a:pt x="585" y="126"/>
                          </a:cubicBezTo>
                          <a:cubicBezTo>
                            <a:pt x="579" y="127"/>
                            <a:pt x="573" y="126"/>
                            <a:pt x="568" y="128"/>
                          </a:cubicBezTo>
                          <a:cubicBezTo>
                            <a:pt x="563" y="130"/>
                            <a:pt x="554" y="138"/>
                            <a:pt x="554" y="138"/>
                          </a:cubicBezTo>
                          <a:cubicBezTo>
                            <a:pt x="536" y="132"/>
                            <a:pt x="542" y="119"/>
                            <a:pt x="520" y="114"/>
                          </a:cubicBezTo>
                          <a:cubicBezTo>
                            <a:pt x="511" y="117"/>
                            <a:pt x="508" y="120"/>
                            <a:pt x="499" y="116"/>
                          </a:cubicBezTo>
                          <a:cubicBezTo>
                            <a:pt x="503" y="98"/>
                            <a:pt x="490" y="105"/>
                            <a:pt x="475" y="107"/>
                          </a:cubicBezTo>
                          <a:cubicBezTo>
                            <a:pt x="466" y="116"/>
                            <a:pt x="464" y="122"/>
                            <a:pt x="453" y="114"/>
                          </a:cubicBezTo>
                          <a:cubicBezTo>
                            <a:pt x="448" y="98"/>
                            <a:pt x="441" y="88"/>
                            <a:pt x="427" y="80"/>
                          </a:cubicBezTo>
                          <a:cubicBezTo>
                            <a:pt x="409" y="85"/>
                            <a:pt x="411" y="93"/>
                            <a:pt x="420" y="107"/>
                          </a:cubicBezTo>
                          <a:cubicBezTo>
                            <a:pt x="423" y="118"/>
                            <a:pt x="418" y="120"/>
                            <a:pt x="408" y="123"/>
                          </a:cubicBezTo>
                          <a:cubicBezTo>
                            <a:pt x="400" y="136"/>
                            <a:pt x="395" y="127"/>
                            <a:pt x="381" y="131"/>
                          </a:cubicBezTo>
                          <a:cubicBezTo>
                            <a:pt x="380" y="137"/>
                            <a:pt x="381" y="144"/>
                            <a:pt x="379" y="150"/>
                          </a:cubicBezTo>
                          <a:cubicBezTo>
                            <a:pt x="375" y="161"/>
                            <a:pt x="338" y="170"/>
                            <a:pt x="328" y="171"/>
                          </a:cubicBezTo>
                          <a:cubicBezTo>
                            <a:pt x="318" y="175"/>
                            <a:pt x="313" y="169"/>
                            <a:pt x="302" y="167"/>
                          </a:cubicBezTo>
                          <a:cubicBezTo>
                            <a:pt x="292" y="160"/>
                            <a:pt x="284" y="153"/>
                            <a:pt x="273" y="150"/>
                          </a:cubicBezTo>
                          <a:cubicBezTo>
                            <a:pt x="271" y="141"/>
                            <a:pt x="266" y="135"/>
                            <a:pt x="261" y="128"/>
                          </a:cubicBezTo>
                          <a:cubicBezTo>
                            <a:pt x="258" y="117"/>
                            <a:pt x="252" y="107"/>
                            <a:pt x="244" y="99"/>
                          </a:cubicBezTo>
                          <a:cubicBezTo>
                            <a:pt x="241" y="90"/>
                            <a:pt x="235" y="88"/>
                            <a:pt x="230" y="80"/>
                          </a:cubicBezTo>
                          <a:cubicBezTo>
                            <a:pt x="230" y="80"/>
                            <a:pt x="221" y="82"/>
                            <a:pt x="216" y="83"/>
                          </a:cubicBezTo>
                          <a:cubicBezTo>
                            <a:pt x="203" y="78"/>
                            <a:pt x="191" y="78"/>
                            <a:pt x="182" y="90"/>
                          </a:cubicBezTo>
                          <a:cubicBezTo>
                            <a:pt x="178" y="102"/>
                            <a:pt x="156" y="107"/>
                            <a:pt x="144" y="111"/>
                          </a:cubicBezTo>
                          <a:cubicBezTo>
                            <a:pt x="138" y="113"/>
                            <a:pt x="127" y="116"/>
                            <a:pt x="127" y="116"/>
                          </a:cubicBezTo>
                          <a:cubicBezTo>
                            <a:pt x="118" y="117"/>
                            <a:pt x="101" y="117"/>
                            <a:pt x="92" y="115"/>
                          </a:cubicBezTo>
                          <a:cubicBezTo>
                            <a:pt x="83" y="113"/>
                            <a:pt x="78" y="105"/>
                            <a:pt x="74" y="107"/>
                          </a:cubicBezTo>
                          <a:cubicBezTo>
                            <a:pt x="65" y="110"/>
                            <a:pt x="76" y="122"/>
                            <a:pt x="68" y="127"/>
                          </a:cubicBezTo>
                          <a:cubicBezTo>
                            <a:pt x="58" y="151"/>
                            <a:pt x="43" y="138"/>
                            <a:pt x="9" y="140"/>
                          </a:cubicBezTo>
                          <a:cubicBezTo>
                            <a:pt x="7" y="142"/>
                            <a:pt x="3" y="144"/>
                            <a:pt x="4" y="147"/>
                          </a:cubicBezTo>
                          <a:cubicBezTo>
                            <a:pt x="5" y="151"/>
                            <a:pt x="10" y="152"/>
                            <a:pt x="12" y="155"/>
                          </a:cubicBezTo>
                          <a:cubicBezTo>
                            <a:pt x="21" y="166"/>
                            <a:pt x="21" y="177"/>
                            <a:pt x="33" y="186"/>
                          </a:cubicBezTo>
                          <a:cubicBezTo>
                            <a:pt x="24" y="189"/>
                            <a:pt x="17" y="191"/>
                            <a:pt x="7" y="193"/>
                          </a:cubicBezTo>
                          <a:cubicBezTo>
                            <a:pt x="0" y="210"/>
                            <a:pt x="7" y="213"/>
                            <a:pt x="21" y="207"/>
                          </a:cubicBezTo>
                          <a:cubicBezTo>
                            <a:pt x="33" y="212"/>
                            <a:pt x="27" y="221"/>
                            <a:pt x="36" y="229"/>
                          </a:cubicBezTo>
                          <a:cubicBezTo>
                            <a:pt x="46" y="237"/>
                            <a:pt x="53" y="238"/>
                            <a:pt x="60" y="248"/>
                          </a:cubicBezTo>
                          <a:cubicBezTo>
                            <a:pt x="70" y="241"/>
                            <a:pt x="84" y="247"/>
                            <a:pt x="98" y="248"/>
                          </a:cubicBezTo>
                          <a:cubicBezTo>
                            <a:pt x="105" y="258"/>
                            <a:pt x="111" y="258"/>
                            <a:pt x="122" y="260"/>
                          </a:cubicBezTo>
                          <a:cubicBezTo>
                            <a:pt x="132" y="253"/>
                            <a:pt x="134" y="253"/>
                            <a:pt x="146" y="255"/>
                          </a:cubicBezTo>
                          <a:cubicBezTo>
                            <a:pt x="156" y="270"/>
                            <a:pt x="164" y="256"/>
                            <a:pt x="175" y="248"/>
                          </a:cubicBezTo>
                          <a:cubicBezTo>
                            <a:pt x="201" y="250"/>
                            <a:pt x="219" y="250"/>
                            <a:pt x="244" y="246"/>
                          </a:cubicBezTo>
                          <a:cubicBezTo>
                            <a:pt x="246" y="244"/>
                            <a:pt x="246" y="239"/>
                            <a:pt x="249" y="239"/>
                          </a:cubicBezTo>
                          <a:cubicBezTo>
                            <a:pt x="255" y="239"/>
                            <a:pt x="256" y="248"/>
                            <a:pt x="261" y="251"/>
                          </a:cubicBezTo>
                          <a:cubicBezTo>
                            <a:pt x="267" y="254"/>
                            <a:pt x="285" y="255"/>
                            <a:pt x="288" y="255"/>
                          </a:cubicBezTo>
                          <a:cubicBezTo>
                            <a:pt x="309" y="253"/>
                            <a:pt x="327" y="248"/>
                            <a:pt x="348" y="246"/>
                          </a:cubicBezTo>
                          <a:cubicBezTo>
                            <a:pt x="359" y="241"/>
                            <a:pt x="360" y="239"/>
                            <a:pt x="372" y="241"/>
                          </a:cubicBezTo>
                          <a:cubicBezTo>
                            <a:pt x="381" y="272"/>
                            <a:pt x="413" y="279"/>
                            <a:pt x="441" y="284"/>
                          </a:cubicBezTo>
                          <a:cubicBezTo>
                            <a:pt x="451" y="291"/>
                            <a:pt x="463" y="294"/>
                            <a:pt x="475" y="296"/>
                          </a:cubicBezTo>
                          <a:cubicBezTo>
                            <a:pt x="483" y="302"/>
                            <a:pt x="486" y="306"/>
                            <a:pt x="489" y="315"/>
                          </a:cubicBezTo>
                          <a:cubicBezTo>
                            <a:pt x="482" y="316"/>
                            <a:pt x="474" y="314"/>
                            <a:pt x="468" y="318"/>
                          </a:cubicBezTo>
                          <a:cubicBezTo>
                            <a:pt x="451" y="329"/>
                            <a:pt x="469" y="331"/>
                            <a:pt x="472" y="332"/>
                          </a:cubicBezTo>
                          <a:cubicBezTo>
                            <a:pt x="479" y="341"/>
                            <a:pt x="480" y="339"/>
                            <a:pt x="468" y="339"/>
                          </a:cubicBezTo>
                          <a:cubicBezTo>
                            <a:pt x="450" y="344"/>
                            <a:pt x="466" y="342"/>
                            <a:pt x="460" y="356"/>
                          </a:cubicBezTo>
                          <a:cubicBezTo>
                            <a:pt x="463" y="365"/>
                            <a:pt x="467" y="371"/>
                            <a:pt x="470" y="380"/>
                          </a:cubicBezTo>
                          <a:cubicBezTo>
                            <a:pt x="468" y="389"/>
                            <a:pt x="465" y="395"/>
                            <a:pt x="460" y="402"/>
                          </a:cubicBezTo>
                          <a:cubicBezTo>
                            <a:pt x="471" y="409"/>
                            <a:pt x="472" y="419"/>
                            <a:pt x="482" y="426"/>
                          </a:cubicBezTo>
                          <a:cubicBezTo>
                            <a:pt x="488" y="448"/>
                            <a:pt x="479" y="452"/>
                            <a:pt x="465" y="462"/>
                          </a:cubicBezTo>
                          <a:cubicBezTo>
                            <a:pt x="459" y="484"/>
                            <a:pt x="452" y="486"/>
                            <a:pt x="429" y="488"/>
                          </a:cubicBezTo>
                          <a:cubicBezTo>
                            <a:pt x="421" y="494"/>
                            <a:pt x="415" y="498"/>
                            <a:pt x="427" y="503"/>
                          </a:cubicBezTo>
                          <a:cubicBezTo>
                            <a:pt x="435" y="500"/>
                            <a:pt x="440" y="495"/>
                            <a:pt x="448" y="493"/>
                          </a:cubicBezTo>
                          <a:cubicBezTo>
                            <a:pt x="473" y="499"/>
                            <a:pt x="461" y="497"/>
                            <a:pt x="482" y="500"/>
                          </a:cubicBezTo>
                          <a:cubicBezTo>
                            <a:pt x="497" y="496"/>
                            <a:pt x="493" y="482"/>
                            <a:pt x="494" y="467"/>
                          </a:cubicBezTo>
                          <a:cubicBezTo>
                            <a:pt x="542" y="473"/>
                            <a:pt x="518" y="463"/>
                            <a:pt x="525" y="486"/>
                          </a:cubicBezTo>
                          <a:cubicBezTo>
                            <a:pt x="540" y="480"/>
                            <a:pt x="530" y="441"/>
                            <a:pt x="535" y="423"/>
                          </a:cubicBezTo>
                          <a:cubicBezTo>
                            <a:pt x="526" y="402"/>
                            <a:pt x="540" y="431"/>
                            <a:pt x="525" y="411"/>
                          </a:cubicBezTo>
                          <a:cubicBezTo>
                            <a:pt x="520" y="405"/>
                            <a:pt x="518" y="394"/>
                            <a:pt x="513" y="387"/>
                          </a:cubicBezTo>
                          <a:cubicBezTo>
                            <a:pt x="530" y="382"/>
                            <a:pt x="529" y="367"/>
                            <a:pt x="542" y="359"/>
                          </a:cubicBezTo>
                          <a:cubicBezTo>
                            <a:pt x="544" y="335"/>
                            <a:pt x="549" y="334"/>
                            <a:pt x="571" y="330"/>
                          </a:cubicBezTo>
                          <a:cubicBezTo>
                            <a:pt x="582" y="307"/>
                            <a:pt x="573" y="304"/>
                            <a:pt x="583" y="327"/>
                          </a:cubicBezTo>
                          <a:cubicBezTo>
                            <a:pt x="586" y="357"/>
                            <a:pt x="586" y="351"/>
                            <a:pt x="607" y="363"/>
                          </a:cubicBezTo>
                          <a:cubicBezTo>
                            <a:pt x="598" y="367"/>
                            <a:pt x="593" y="366"/>
                            <a:pt x="588" y="375"/>
                          </a:cubicBezTo>
                          <a:cubicBezTo>
                            <a:pt x="589" y="382"/>
                            <a:pt x="592" y="407"/>
                            <a:pt x="595" y="411"/>
                          </a:cubicBezTo>
                          <a:cubicBezTo>
                            <a:pt x="599" y="418"/>
                            <a:pt x="612" y="426"/>
                            <a:pt x="612" y="426"/>
                          </a:cubicBezTo>
                          <a:cubicBezTo>
                            <a:pt x="615" y="437"/>
                            <a:pt x="617" y="439"/>
                            <a:pt x="628" y="443"/>
                          </a:cubicBezTo>
                          <a:cubicBezTo>
                            <a:pt x="608" y="449"/>
                            <a:pt x="619" y="446"/>
                            <a:pt x="597" y="450"/>
                          </a:cubicBezTo>
                          <a:cubicBezTo>
                            <a:pt x="596" y="452"/>
                            <a:pt x="595" y="455"/>
                            <a:pt x="595" y="457"/>
                          </a:cubicBezTo>
                          <a:cubicBezTo>
                            <a:pt x="595" y="462"/>
                            <a:pt x="598" y="466"/>
                            <a:pt x="597" y="471"/>
                          </a:cubicBezTo>
                          <a:cubicBezTo>
                            <a:pt x="596" y="476"/>
                            <a:pt x="588" y="478"/>
                            <a:pt x="585" y="483"/>
                          </a:cubicBezTo>
                          <a:cubicBezTo>
                            <a:pt x="582" y="496"/>
                            <a:pt x="588" y="500"/>
                            <a:pt x="578" y="510"/>
                          </a:cubicBezTo>
                          <a:cubicBezTo>
                            <a:pt x="575" y="521"/>
                            <a:pt x="573" y="530"/>
                            <a:pt x="564" y="536"/>
                          </a:cubicBezTo>
                          <a:cubicBezTo>
                            <a:pt x="557" y="553"/>
                            <a:pt x="566" y="556"/>
                            <a:pt x="580" y="560"/>
                          </a:cubicBezTo>
                          <a:cubicBezTo>
                            <a:pt x="591" y="558"/>
                            <a:pt x="595" y="556"/>
                            <a:pt x="600" y="567"/>
                          </a:cubicBezTo>
                          <a:cubicBezTo>
                            <a:pt x="596" y="578"/>
                            <a:pt x="589" y="575"/>
                            <a:pt x="592" y="587"/>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300" name="Freeform 52"/>
                    <p:cNvSpPr>
                      <a:spLocks/>
                    </p:cNvSpPr>
                    <p:nvPr/>
                  </p:nvSpPr>
                  <p:spPr bwMode="auto">
                    <a:xfrm>
                      <a:off x="2352" y="2618"/>
                      <a:ext cx="62" cy="51"/>
                    </a:xfrm>
                    <a:custGeom>
                      <a:avLst/>
                      <a:gdLst/>
                      <a:ahLst/>
                      <a:cxnLst>
                        <a:cxn ang="0">
                          <a:pos x="62" y="24"/>
                        </a:cxn>
                        <a:cxn ang="0">
                          <a:pos x="19" y="0"/>
                        </a:cxn>
                        <a:cxn ang="0">
                          <a:pos x="10" y="20"/>
                        </a:cxn>
                        <a:cxn ang="0">
                          <a:pos x="22" y="51"/>
                        </a:cxn>
                        <a:cxn ang="0">
                          <a:pos x="46" y="36"/>
                        </a:cxn>
                        <a:cxn ang="0">
                          <a:pos x="62" y="24"/>
                        </a:cxn>
                      </a:cxnLst>
                      <a:rect l="0" t="0" r="r" b="b"/>
                      <a:pathLst>
                        <a:path w="62" h="51">
                          <a:moveTo>
                            <a:pt x="62" y="24"/>
                          </a:moveTo>
                          <a:cubicBezTo>
                            <a:pt x="43" y="21"/>
                            <a:pt x="34" y="11"/>
                            <a:pt x="19" y="0"/>
                          </a:cubicBezTo>
                          <a:cubicBezTo>
                            <a:pt x="2" y="6"/>
                            <a:pt x="0" y="4"/>
                            <a:pt x="10" y="20"/>
                          </a:cubicBezTo>
                          <a:cubicBezTo>
                            <a:pt x="14" y="33"/>
                            <a:pt x="11" y="41"/>
                            <a:pt x="22" y="51"/>
                          </a:cubicBezTo>
                          <a:cubicBezTo>
                            <a:pt x="42" y="46"/>
                            <a:pt x="33" y="45"/>
                            <a:pt x="46" y="36"/>
                          </a:cubicBezTo>
                          <a:cubicBezTo>
                            <a:pt x="56" y="29"/>
                            <a:pt x="62" y="40"/>
                            <a:pt x="62" y="24"/>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301" name="Freeform 53"/>
                    <p:cNvSpPr>
                      <a:spLocks/>
                    </p:cNvSpPr>
                    <p:nvPr/>
                  </p:nvSpPr>
                  <p:spPr bwMode="auto">
                    <a:xfrm>
                      <a:off x="2321" y="2515"/>
                      <a:ext cx="73" cy="43"/>
                    </a:xfrm>
                    <a:custGeom>
                      <a:avLst/>
                      <a:gdLst/>
                      <a:ahLst/>
                      <a:cxnLst>
                        <a:cxn ang="0">
                          <a:pos x="69" y="5"/>
                        </a:cxn>
                        <a:cxn ang="0">
                          <a:pos x="53" y="0"/>
                        </a:cxn>
                        <a:cxn ang="0">
                          <a:pos x="36" y="5"/>
                        </a:cxn>
                        <a:cxn ang="0">
                          <a:pos x="29" y="7"/>
                        </a:cxn>
                        <a:cxn ang="0">
                          <a:pos x="5" y="15"/>
                        </a:cxn>
                        <a:cxn ang="0">
                          <a:pos x="17" y="29"/>
                        </a:cxn>
                        <a:cxn ang="0">
                          <a:pos x="38" y="41"/>
                        </a:cxn>
                        <a:cxn ang="0">
                          <a:pos x="65" y="27"/>
                        </a:cxn>
                        <a:cxn ang="0">
                          <a:pos x="69" y="5"/>
                        </a:cxn>
                      </a:cxnLst>
                      <a:rect l="0" t="0" r="r" b="b"/>
                      <a:pathLst>
                        <a:path w="73" h="43">
                          <a:moveTo>
                            <a:pt x="69" y="5"/>
                          </a:moveTo>
                          <a:cubicBezTo>
                            <a:pt x="64" y="4"/>
                            <a:pt x="59" y="0"/>
                            <a:pt x="53" y="0"/>
                          </a:cubicBezTo>
                          <a:cubicBezTo>
                            <a:pt x="47" y="0"/>
                            <a:pt x="42" y="3"/>
                            <a:pt x="36" y="5"/>
                          </a:cubicBezTo>
                          <a:cubicBezTo>
                            <a:pt x="34" y="6"/>
                            <a:pt x="29" y="7"/>
                            <a:pt x="29" y="7"/>
                          </a:cubicBezTo>
                          <a:cubicBezTo>
                            <a:pt x="22" y="18"/>
                            <a:pt x="17" y="18"/>
                            <a:pt x="5" y="15"/>
                          </a:cubicBezTo>
                          <a:cubicBezTo>
                            <a:pt x="0" y="26"/>
                            <a:pt x="7" y="26"/>
                            <a:pt x="17" y="29"/>
                          </a:cubicBezTo>
                          <a:cubicBezTo>
                            <a:pt x="21" y="43"/>
                            <a:pt x="24" y="43"/>
                            <a:pt x="38" y="41"/>
                          </a:cubicBezTo>
                          <a:cubicBezTo>
                            <a:pt x="44" y="27"/>
                            <a:pt x="50" y="29"/>
                            <a:pt x="65" y="27"/>
                          </a:cubicBezTo>
                          <a:cubicBezTo>
                            <a:pt x="70" y="18"/>
                            <a:pt x="73" y="15"/>
                            <a:pt x="69" y="5"/>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302" name="Freeform 54"/>
                    <p:cNvSpPr>
                      <a:spLocks/>
                    </p:cNvSpPr>
                    <p:nvPr/>
                  </p:nvSpPr>
                  <p:spPr bwMode="auto">
                    <a:xfrm>
                      <a:off x="2394" y="2486"/>
                      <a:ext cx="55" cy="32"/>
                    </a:xfrm>
                    <a:custGeom>
                      <a:avLst/>
                      <a:gdLst/>
                      <a:ahLst/>
                      <a:cxnLst>
                        <a:cxn ang="0">
                          <a:pos x="49" y="0"/>
                        </a:cxn>
                        <a:cxn ang="0">
                          <a:pos x="13" y="12"/>
                        </a:cxn>
                        <a:cxn ang="0">
                          <a:pos x="4" y="32"/>
                        </a:cxn>
                        <a:cxn ang="0">
                          <a:pos x="35" y="20"/>
                        </a:cxn>
                        <a:cxn ang="0">
                          <a:pos x="49" y="0"/>
                        </a:cxn>
                      </a:cxnLst>
                      <a:rect l="0" t="0" r="r" b="b"/>
                      <a:pathLst>
                        <a:path w="55" h="32">
                          <a:moveTo>
                            <a:pt x="49" y="0"/>
                          </a:moveTo>
                          <a:cubicBezTo>
                            <a:pt x="11" y="5"/>
                            <a:pt x="36" y="5"/>
                            <a:pt x="13" y="12"/>
                          </a:cubicBezTo>
                          <a:cubicBezTo>
                            <a:pt x="4" y="19"/>
                            <a:pt x="0" y="21"/>
                            <a:pt x="4" y="32"/>
                          </a:cubicBezTo>
                          <a:cubicBezTo>
                            <a:pt x="12" y="15"/>
                            <a:pt x="15" y="17"/>
                            <a:pt x="35" y="20"/>
                          </a:cubicBezTo>
                          <a:cubicBezTo>
                            <a:pt x="55" y="32"/>
                            <a:pt x="44" y="12"/>
                            <a:pt x="49" y="0"/>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303" name="Freeform 55"/>
                    <p:cNvSpPr>
                      <a:spLocks/>
                    </p:cNvSpPr>
                    <p:nvPr/>
                  </p:nvSpPr>
                  <p:spPr bwMode="auto">
                    <a:xfrm>
                      <a:off x="2229" y="2447"/>
                      <a:ext cx="30" cy="25"/>
                    </a:xfrm>
                    <a:custGeom>
                      <a:avLst/>
                      <a:gdLst/>
                      <a:ahLst/>
                      <a:cxnLst>
                        <a:cxn ang="0">
                          <a:pos x="29" y="3"/>
                        </a:cxn>
                        <a:cxn ang="0">
                          <a:pos x="1" y="8"/>
                        </a:cxn>
                        <a:cxn ang="0">
                          <a:pos x="20" y="20"/>
                        </a:cxn>
                        <a:cxn ang="0">
                          <a:pos x="27" y="23"/>
                        </a:cxn>
                        <a:cxn ang="0">
                          <a:pos x="29" y="3"/>
                        </a:cxn>
                      </a:cxnLst>
                      <a:rect l="0" t="0" r="r" b="b"/>
                      <a:pathLst>
                        <a:path w="30" h="25">
                          <a:moveTo>
                            <a:pt x="29" y="3"/>
                          </a:moveTo>
                          <a:cubicBezTo>
                            <a:pt x="19" y="0"/>
                            <a:pt x="12" y="6"/>
                            <a:pt x="1" y="8"/>
                          </a:cubicBezTo>
                          <a:cubicBezTo>
                            <a:pt x="5" y="22"/>
                            <a:pt x="0" y="11"/>
                            <a:pt x="20" y="20"/>
                          </a:cubicBezTo>
                          <a:cubicBezTo>
                            <a:pt x="22" y="21"/>
                            <a:pt x="26" y="25"/>
                            <a:pt x="27" y="23"/>
                          </a:cubicBezTo>
                          <a:cubicBezTo>
                            <a:pt x="30" y="17"/>
                            <a:pt x="28" y="10"/>
                            <a:pt x="29" y="3"/>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304" name="Freeform 56"/>
                    <p:cNvSpPr>
                      <a:spLocks/>
                    </p:cNvSpPr>
                    <p:nvPr/>
                  </p:nvSpPr>
                  <p:spPr bwMode="auto">
                    <a:xfrm>
                      <a:off x="2471" y="2141"/>
                      <a:ext cx="150" cy="62"/>
                    </a:xfrm>
                    <a:custGeom>
                      <a:avLst/>
                      <a:gdLst/>
                      <a:ahLst/>
                      <a:cxnLst>
                        <a:cxn ang="0">
                          <a:pos x="133" y="43"/>
                        </a:cxn>
                        <a:cxn ang="0">
                          <a:pos x="150" y="26"/>
                        </a:cxn>
                        <a:cxn ang="0">
                          <a:pos x="131" y="9"/>
                        </a:cxn>
                        <a:cxn ang="0">
                          <a:pos x="109" y="17"/>
                        </a:cxn>
                        <a:cxn ang="0">
                          <a:pos x="90" y="0"/>
                        </a:cxn>
                        <a:cxn ang="0">
                          <a:pos x="15" y="19"/>
                        </a:cxn>
                        <a:cxn ang="0">
                          <a:pos x="39" y="50"/>
                        </a:cxn>
                        <a:cxn ang="0">
                          <a:pos x="49" y="62"/>
                        </a:cxn>
                        <a:cxn ang="0">
                          <a:pos x="63" y="55"/>
                        </a:cxn>
                        <a:cxn ang="0">
                          <a:pos x="90" y="53"/>
                        </a:cxn>
                        <a:cxn ang="0">
                          <a:pos x="109" y="43"/>
                        </a:cxn>
                        <a:cxn ang="0">
                          <a:pos x="133" y="43"/>
                        </a:cxn>
                      </a:cxnLst>
                      <a:rect l="0" t="0" r="r" b="b"/>
                      <a:pathLst>
                        <a:path w="150" h="62">
                          <a:moveTo>
                            <a:pt x="133" y="43"/>
                          </a:moveTo>
                          <a:cubicBezTo>
                            <a:pt x="139" y="35"/>
                            <a:pt x="144" y="34"/>
                            <a:pt x="150" y="26"/>
                          </a:cubicBezTo>
                          <a:cubicBezTo>
                            <a:pt x="144" y="18"/>
                            <a:pt x="140" y="13"/>
                            <a:pt x="131" y="9"/>
                          </a:cubicBezTo>
                          <a:cubicBezTo>
                            <a:pt x="124" y="12"/>
                            <a:pt x="116" y="14"/>
                            <a:pt x="109" y="17"/>
                          </a:cubicBezTo>
                          <a:cubicBezTo>
                            <a:pt x="104" y="8"/>
                            <a:pt x="100" y="3"/>
                            <a:pt x="90" y="0"/>
                          </a:cubicBezTo>
                          <a:cubicBezTo>
                            <a:pt x="67" y="23"/>
                            <a:pt x="47" y="17"/>
                            <a:pt x="15" y="19"/>
                          </a:cubicBezTo>
                          <a:cubicBezTo>
                            <a:pt x="0" y="45"/>
                            <a:pt x="18" y="44"/>
                            <a:pt x="39" y="50"/>
                          </a:cubicBezTo>
                          <a:cubicBezTo>
                            <a:pt x="41" y="54"/>
                            <a:pt x="43" y="62"/>
                            <a:pt x="49" y="62"/>
                          </a:cubicBezTo>
                          <a:cubicBezTo>
                            <a:pt x="54" y="62"/>
                            <a:pt x="58" y="56"/>
                            <a:pt x="63" y="55"/>
                          </a:cubicBezTo>
                          <a:cubicBezTo>
                            <a:pt x="72" y="54"/>
                            <a:pt x="81" y="54"/>
                            <a:pt x="90" y="53"/>
                          </a:cubicBezTo>
                          <a:cubicBezTo>
                            <a:pt x="93" y="41"/>
                            <a:pt x="97" y="41"/>
                            <a:pt x="109" y="43"/>
                          </a:cubicBezTo>
                          <a:cubicBezTo>
                            <a:pt x="127" y="41"/>
                            <a:pt x="134" y="44"/>
                            <a:pt x="133" y="43"/>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305" name="Freeform 57"/>
                    <p:cNvSpPr>
                      <a:spLocks/>
                    </p:cNvSpPr>
                    <p:nvPr/>
                  </p:nvSpPr>
                  <p:spPr bwMode="auto">
                    <a:xfrm>
                      <a:off x="2825" y="2150"/>
                      <a:ext cx="21" cy="26"/>
                    </a:xfrm>
                    <a:custGeom>
                      <a:avLst/>
                      <a:gdLst/>
                      <a:ahLst/>
                      <a:cxnLst>
                        <a:cxn ang="0">
                          <a:pos x="5" y="0"/>
                        </a:cxn>
                        <a:cxn ang="0">
                          <a:pos x="2" y="24"/>
                        </a:cxn>
                        <a:cxn ang="0">
                          <a:pos x="17" y="22"/>
                        </a:cxn>
                        <a:cxn ang="0">
                          <a:pos x="5" y="0"/>
                        </a:cxn>
                      </a:cxnLst>
                      <a:rect l="0" t="0" r="r" b="b"/>
                      <a:pathLst>
                        <a:path w="21" h="26">
                          <a:moveTo>
                            <a:pt x="5" y="0"/>
                          </a:moveTo>
                          <a:cubicBezTo>
                            <a:pt x="1" y="10"/>
                            <a:pt x="0" y="13"/>
                            <a:pt x="2" y="24"/>
                          </a:cubicBezTo>
                          <a:cubicBezTo>
                            <a:pt x="7" y="23"/>
                            <a:pt x="13" y="26"/>
                            <a:pt x="17" y="22"/>
                          </a:cubicBezTo>
                          <a:cubicBezTo>
                            <a:pt x="21" y="18"/>
                            <a:pt x="7" y="4"/>
                            <a:pt x="5" y="0"/>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306" name="Freeform 58"/>
                    <p:cNvSpPr>
                      <a:spLocks/>
                    </p:cNvSpPr>
                    <p:nvPr/>
                  </p:nvSpPr>
                  <p:spPr bwMode="auto">
                    <a:xfrm>
                      <a:off x="2818" y="2098"/>
                      <a:ext cx="31" cy="12"/>
                    </a:xfrm>
                    <a:custGeom>
                      <a:avLst/>
                      <a:gdLst/>
                      <a:ahLst/>
                      <a:cxnLst>
                        <a:cxn ang="0">
                          <a:pos x="31" y="0"/>
                        </a:cxn>
                        <a:cxn ang="0">
                          <a:pos x="19" y="12"/>
                        </a:cxn>
                        <a:cxn ang="0">
                          <a:pos x="31" y="0"/>
                        </a:cxn>
                      </a:cxnLst>
                      <a:rect l="0" t="0" r="r" b="b"/>
                      <a:pathLst>
                        <a:path w="31" h="12">
                          <a:moveTo>
                            <a:pt x="31" y="0"/>
                          </a:moveTo>
                          <a:cubicBezTo>
                            <a:pt x="23" y="1"/>
                            <a:pt x="0" y="4"/>
                            <a:pt x="19" y="12"/>
                          </a:cubicBezTo>
                          <a:cubicBezTo>
                            <a:pt x="25" y="2"/>
                            <a:pt x="21" y="6"/>
                            <a:pt x="31" y="0"/>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307" name="Freeform 59"/>
                    <p:cNvSpPr>
                      <a:spLocks/>
                    </p:cNvSpPr>
                    <p:nvPr/>
                  </p:nvSpPr>
                  <p:spPr bwMode="auto">
                    <a:xfrm>
                      <a:off x="2748" y="2150"/>
                      <a:ext cx="42" cy="27"/>
                    </a:xfrm>
                    <a:custGeom>
                      <a:avLst/>
                      <a:gdLst/>
                      <a:ahLst/>
                      <a:cxnLst>
                        <a:cxn ang="0">
                          <a:pos x="26" y="0"/>
                        </a:cxn>
                        <a:cxn ang="0">
                          <a:pos x="29" y="27"/>
                        </a:cxn>
                        <a:cxn ang="0">
                          <a:pos x="26" y="0"/>
                        </a:cxn>
                      </a:cxnLst>
                      <a:rect l="0" t="0" r="r" b="b"/>
                      <a:pathLst>
                        <a:path w="42" h="27">
                          <a:moveTo>
                            <a:pt x="26" y="0"/>
                          </a:moveTo>
                          <a:cubicBezTo>
                            <a:pt x="19" y="15"/>
                            <a:pt x="0" y="12"/>
                            <a:pt x="29" y="27"/>
                          </a:cubicBezTo>
                          <a:cubicBezTo>
                            <a:pt x="42" y="22"/>
                            <a:pt x="31" y="10"/>
                            <a:pt x="26" y="0"/>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308" name="Freeform 60"/>
                    <p:cNvSpPr>
                      <a:spLocks/>
                    </p:cNvSpPr>
                    <p:nvPr/>
                  </p:nvSpPr>
                  <p:spPr bwMode="auto">
                    <a:xfrm>
                      <a:off x="2471" y="2153"/>
                      <a:ext cx="281" cy="136"/>
                    </a:xfrm>
                    <a:custGeom>
                      <a:avLst/>
                      <a:gdLst/>
                      <a:ahLst/>
                      <a:cxnLst>
                        <a:cxn ang="0">
                          <a:pos x="69" y="81"/>
                        </a:cxn>
                        <a:cxn ang="0">
                          <a:pos x="55" y="75"/>
                        </a:cxn>
                        <a:cxn ang="0">
                          <a:pos x="49" y="57"/>
                        </a:cxn>
                        <a:cxn ang="0">
                          <a:pos x="73" y="70"/>
                        </a:cxn>
                        <a:cxn ang="0">
                          <a:pos x="91" y="64"/>
                        </a:cxn>
                        <a:cxn ang="0">
                          <a:pos x="102" y="60"/>
                        </a:cxn>
                        <a:cxn ang="0">
                          <a:pos x="120" y="70"/>
                        </a:cxn>
                        <a:cxn ang="0">
                          <a:pos x="144" y="63"/>
                        </a:cxn>
                        <a:cxn ang="0">
                          <a:pos x="160" y="48"/>
                        </a:cxn>
                        <a:cxn ang="0">
                          <a:pos x="180" y="22"/>
                        </a:cxn>
                        <a:cxn ang="0">
                          <a:pos x="207" y="15"/>
                        </a:cxn>
                        <a:cxn ang="0">
                          <a:pos x="216" y="0"/>
                        </a:cxn>
                        <a:cxn ang="0">
                          <a:pos x="240" y="4"/>
                        </a:cxn>
                        <a:cxn ang="0">
                          <a:pos x="244" y="0"/>
                        </a:cxn>
                        <a:cxn ang="0">
                          <a:pos x="256" y="6"/>
                        </a:cxn>
                        <a:cxn ang="0">
                          <a:pos x="279" y="3"/>
                        </a:cxn>
                        <a:cxn ang="0">
                          <a:pos x="259" y="16"/>
                        </a:cxn>
                        <a:cxn ang="0">
                          <a:pos x="270" y="31"/>
                        </a:cxn>
                        <a:cxn ang="0">
                          <a:pos x="237" y="36"/>
                        </a:cxn>
                        <a:cxn ang="0">
                          <a:pos x="205" y="43"/>
                        </a:cxn>
                        <a:cxn ang="0">
                          <a:pos x="202" y="57"/>
                        </a:cxn>
                        <a:cxn ang="0">
                          <a:pos x="189" y="67"/>
                        </a:cxn>
                        <a:cxn ang="0">
                          <a:pos x="183" y="78"/>
                        </a:cxn>
                        <a:cxn ang="0">
                          <a:pos x="162" y="88"/>
                        </a:cxn>
                        <a:cxn ang="0">
                          <a:pos x="157" y="103"/>
                        </a:cxn>
                        <a:cxn ang="0">
                          <a:pos x="132" y="118"/>
                        </a:cxn>
                        <a:cxn ang="0">
                          <a:pos x="120" y="130"/>
                        </a:cxn>
                        <a:cxn ang="0">
                          <a:pos x="96" y="136"/>
                        </a:cxn>
                        <a:cxn ang="0">
                          <a:pos x="72" y="124"/>
                        </a:cxn>
                        <a:cxn ang="0">
                          <a:pos x="60" y="117"/>
                        </a:cxn>
                        <a:cxn ang="0">
                          <a:pos x="19" y="93"/>
                        </a:cxn>
                        <a:cxn ang="0">
                          <a:pos x="9" y="82"/>
                        </a:cxn>
                        <a:cxn ang="0">
                          <a:pos x="0" y="75"/>
                        </a:cxn>
                        <a:cxn ang="0">
                          <a:pos x="61" y="87"/>
                        </a:cxn>
                        <a:cxn ang="0">
                          <a:pos x="70" y="85"/>
                        </a:cxn>
                        <a:cxn ang="0">
                          <a:pos x="69" y="81"/>
                        </a:cxn>
                      </a:cxnLst>
                      <a:rect l="0" t="0" r="r" b="b"/>
                      <a:pathLst>
                        <a:path w="281" h="136">
                          <a:moveTo>
                            <a:pt x="69" y="81"/>
                          </a:moveTo>
                          <a:cubicBezTo>
                            <a:pt x="64" y="78"/>
                            <a:pt x="61" y="76"/>
                            <a:pt x="55" y="75"/>
                          </a:cubicBezTo>
                          <a:cubicBezTo>
                            <a:pt x="50" y="66"/>
                            <a:pt x="48" y="68"/>
                            <a:pt x="49" y="57"/>
                          </a:cubicBezTo>
                          <a:cubicBezTo>
                            <a:pt x="62" y="58"/>
                            <a:pt x="63" y="62"/>
                            <a:pt x="73" y="70"/>
                          </a:cubicBezTo>
                          <a:cubicBezTo>
                            <a:pt x="79" y="57"/>
                            <a:pt x="75" y="61"/>
                            <a:pt x="91" y="64"/>
                          </a:cubicBezTo>
                          <a:cubicBezTo>
                            <a:pt x="100" y="68"/>
                            <a:pt x="93" y="62"/>
                            <a:pt x="102" y="60"/>
                          </a:cubicBezTo>
                          <a:cubicBezTo>
                            <a:pt x="109" y="63"/>
                            <a:pt x="114" y="66"/>
                            <a:pt x="120" y="70"/>
                          </a:cubicBezTo>
                          <a:cubicBezTo>
                            <a:pt x="127" y="65"/>
                            <a:pt x="144" y="63"/>
                            <a:pt x="144" y="63"/>
                          </a:cubicBezTo>
                          <a:cubicBezTo>
                            <a:pt x="150" y="55"/>
                            <a:pt x="152" y="54"/>
                            <a:pt x="160" y="48"/>
                          </a:cubicBezTo>
                          <a:cubicBezTo>
                            <a:pt x="158" y="31"/>
                            <a:pt x="163" y="24"/>
                            <a:pt x="180" y="22"/>
                          </a:cubicBezTo>
                          <a:cubicBezTo>
                            <a:pt x="187" y="17"/>
                            <a:pt x="198" y="16"/>
                            <a:pt x="207" y="15"/>
                          </a:cubicBezTo>
                          <a:cubicBezTo>
                            <a:pt x="214" y="12"/>
                            <a:pt x="213" y="6"/>
                            <a:pt x="216" y="0"/>
                          </a:cubicBezTo>
                          <a:cubicBezTo>
                            <a:pt x="224" y="1"/>
                            <a:pt x="232" y="3"/>
                            <a:pt x="240" y="4"/>
                          </a:cubicBezTo>
                          <a:cubicBezTo>
                            <a:pt x="241" y="3"/>
                            <a:pt x="242" y="0"/>
                            <a:pt x="244" y="0"/>
                          </a:cubicBezTo>
                          <a:cubicBezTo>
                            <a:pt x="248" y="1"/>
                            <a:pt x="256" y="6"/>
                            <a:pt x="256" y="6"/>
                          </a:cubicBezTo>
                          <a:cubicBezTo>
                            <a:pt x="266" y="2"/>
                            <a:pt x="266" y="1"/>
                            <a:pt x="279" y="3"/>
                          </a:cubicBezTo>
                          <a:cubicBezTo>
                            <a:pt x="281" y="20"/>
                            <a:pt x="271" y="9"/>
                            <a:pt x="259" y="16"/>
                          </a:cubicBezTo>
                          <a:cubicBezTo>
                            <a:pt x="261" y="26"/>
                            <a:pt x="262" y="26"/>
                            <a:pt x="270" y="31"/>
                          </a:cubicBezTo>
                          <a:cubicBezTo>
                            <a:pt x="266" y="46"/>
                            <a:pt x="250" y="37"/>
                            <a:pt x="237" y="36"/>
                          </a:cubicBezTo>
                          <a:cubicBezTo>
                            <a:pt x="224" y="36"/>
                            <a:pt x="211" y="31"/>
                            <a:pt x="205" y="43"/>
                          </a:cubicBezTo>
                          <a:cubicBezTo>
                            <a:pt x="215" y="53"/>
                            <a:pt x="215" y="54"/>
                            <a:pt x="202" y="57"/>
                          </a:cubicBezTo>
                          <a:cubicBezTo>
                            <a:pt x="197" y="61"/>
                            <a:pt x="195" y="64"/>
                            <a:pt x="189" y="67"/>
                          </a:cubicBezTo>
                          <a:cubicBezTo>
                            <a:pt x="179" y="65"/>
                            <a:pt x="180" y="69"/>
                            <a:pt x="183" y="78"/>
                          </a:cubicBezTo>
                          <a:cubicBezTo>
                            <a:pt x="179" y="87"/>
                            <a:pt x="169" y="81"/>
                            <a:pt x="162" y="88"/>
                          </a:cubicBezTo>
                          <a:cubicBezTo>
                            <a:pt x="160" y="93"/>
                            <a:pt x="159" y="98"/>
                            <a:pt x="157" y="103"/>
                          </a:cubicBezTo>
                          <a:cubicBezTo>
                            <a:pt x="155" y="122"/>
                            <a:pt x="152" y="117"/>
                            <a:pt x="132" y="118"/>
                          </a:cubicBezTo>
                          <a:cubicBezTo>
                            <a:pt x="126" y="122"/>
                            <a:pt x="125" y="126"/>
                            <a:pt x="120" y="130"/>
                          </a:cubicBezTo>
                          <a:cubicBezTo>
                            <a:pt x="108" y="128"/>
                            <a:pt x="106" y="128"/>
                            <a:pt x="96" y="136"/>
                          </a:cubicBezTo>
                          <a:cubicBezTo>
                            <a:pt x="81" y="135"/>
                            <a:pt x="83" y="130"/>
                            <a:pt x="72" y="124"/>
                          </a:cubicBezTo>
                          <a:cubicBezTo>
                            <a:pt x="68" y="122"/>
                            <a:pt x="60" y="117"/>
                            <a:pt x="60" y="117"/>
                          </a:cubicBezTo>
                          <a:cubicBezTo>
                            <a:pt x="53" y="99"/>
                            <a:pt x="37" y="94"/>
                            <a:pt x="19" y="93"/>
                          </a:cubicBezTo>
                          <a:cubicBezTo>
                            <a:pt x="13" y="90"/>
                            <a:pt x="13" y="86"/>
                            <a:pt x="9" y="82"/>
                          </a:cubicBezTo>
                          <a:cubicBezTo>
                            <a:pt x="6" y="79"/>
                            <a:pt x="0" y="75"/>
                            <a:pt x="0" y="75"/>
                          </a:cubicBezTo>
                          <a:cubicBezTo>
                            <a:pt x="25" y="71"/>
                            <a:pt x="40" y="77"/>
                            <a:pt x="61" y="87"/>
                          </a:cubicBezTo>
                          <a:cubicBezTo>
                            <a:pt x="64" y="86"/>
                            <a:pt x="68" y="87"/>
                            <a:pt x="70" y="85"/>
                          </a:cubicBezTo>
                          <a:cubicBezTo>
                            <a:pt x="71" y="84"/>
                            <a:pt x="69" y="80"/>
                            <a:pt x="69" y="81"/>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309" name="Freeform 61"/>
                    <p:cNvSpPr>
                      <a:spLocks/>
                    </p:cNvSpPr>
                    <p:nvPr/>
                  </p:nvSpPr>
                  <p:spPr bwMode="auto">
                    <a:xfrm>
                      <a:off x="2709" y="2130"/>
                      <a:ext cx="14" cy="15"/>
                    </a:xfrm>
                    <a:custGeom>
                      <a:avLst/>
                      <a:gdLst/>
                      <a:ahLst/>
                      <a:cxnLst>
                        <a:cxn ang="0">
                          <a:pos x="14" y="6"/>
                        </a:cxn>
                        <a:cxn ang="0">
                          <a:pos x="0" y="6"/>
                        </a:cxn>
                        <a:cxn ang="0">
                          <a:pos x="14" y="6"/>
                        </a:cxn>
                      </a:cxnLst>
                      <a:rect l="0" t="0" r="r" b="b"/>
                      <a:pathLst>
                        <a:path w="14" h="15">
                          <a:moveTo>
                            <a:pt x="14" y="6"/>
                          </a:moveTo>
                          <a:cubicBezTo>
                            <a:pt x="7" y="5"/>
                            <a:pt x="5" y="0"/>
                            <a:pt x="0" y="6"/>
                          </a:cubicBezTo>
                          <a:cubicBezTo>
                            <a:pt x="3" y="15"/>
                            <a:pt x="14" y="12"/>
                            <a:pt x="14" y="6"/>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310" name="Freeform 62"/>
                    <p:cNvSpPr>
                      <a:spLocks/>
                    </p:cNvSpPr>
                    <p:nvPr/>
                  </p:nvSpPr>
                  <p:spPr bwMode="auto">
                    <a:xfrm>
                      <a:off x="2979" y="2344"/>
                      <a:ext cx="28" cy="23"/>
                    </a:xfrm>
                    <a:custGeom>
                      <a:avLst/>
                      <a:gdLst/>
                      <a:ahLst/>
                      <a:cxnLst>
                        <a:cxn ang="0">
                          <a:pos x="26" y="2"/>
                        </a:cxn>
                        <a:cxn ang="0">
                          <a:pos x="0" y="17"/>
                        </a:cxn>
                        <a:cxn ang="0">
                          <a:pos x="18" y="22"/>
                        </a:cxn>
                        <a:cxn ang="0">
                          <a:pos x="21" y="10"/>
                        </a:cxn>
                        <a:cxn ang="0">
                          <a:pos x="26" y="2"/>
                        </a:cxn>
                      </a:cxnLst>
                      <a:rect l="0" t="0" r="r" b="b"/>
                      <a:pathLst>
                        <a:path w="28" h="23">
                          <a:moveTo>
                            <a:pt x="26" y="2"/>
                          </a:moveTo>
                          <a:cubicBezTo>
                            <a:pt x="8" y="5"/>
                            <a:pt x="14" y="14"/>
                            <a:pt x="0" y="17"/>
                          </a:cubicBezTo>
                          <a:cubicBezTo>
                            <a:pt x="7" y="23"/>
                            <a:pt x="9" y="23"/>
                            <a:pt x="18" y="22"/>
                          </a:cubicBezTo>
                          <a:cubicBezTo>
                            <a:pt x="20" y="18"/>
                            <a:pt x="19" y="13"/>
                            <a:pt x="21" y="10"/>
                          </a:cubicBezTo>
                          <a:cubicBezTo>
                            <a:pt x="28" y="0"/>
                            <a:pt x="26" y="18"/>
                            <a:pt x="26" y="2"/>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grpSp>
              <p:grpSp>
                <p:nvGrpSpPr>
                  <p:cNvPr id="11" name="Group 63"/>
                  <p:cNvGrpSpPr>
                    <a:grpSpLocks/>
                  </p:cNvGrpSpPr>
                  <p:nvPr/>
                </p:nvGrpSpPr>
                <p:grpSpPr bwMode="auto">
                  <a:xfrm>
                    <a:off x="2072" y="2168"/>
                    <a:ext cx="1376" cy="578"/>
                    <a:chOff x="2072" y="2168"/>
                    <a:chExt cx="1376" cy="578"/>
                  </a:xfrm>
                </p:grpSpPr>
                <p:sp>
                  <p:nvSpPr>
                    <p:cNvPr id="565312" name="Freeform 64"/>
                    <p:cNvSpPr>
                      <a:spLocks/>
                    </p:cNvSpPr>
                    <p:nvPr/>
                  </p:nvSpPr>
                  <p:spPr bwMode="auto">
                    <a:xfrm>
                      <a:off x="2072" y="2168"/>
                      <a:ext cx="506" cy="292"/>
                    </a:xfrm>
                    <a:custGeom>
                      <a:avLst/>
                      <a:gdLst/>
                      <a:ahLst/>
                      <a:cxnLst>
                        <a:cxn ang="0">
                          <a:pos x="0" y="130"/>
                        </a:cxn>
                        <a:cxn ang="0">
                          <a:pos x="96" y="194"/>
                        </a:cxn>
                        <a:cxn ang="0">
                          <a:pos x="448" y="164"/>
                        </a:cxn>
                        <a:cxn ang="0">
                          <a:pos x="506" y="196"/>
                        </a:cxn>
                        <a:cxn ang="0">
                          <a:pos x="476" y="234"/>
                        </a:cxn>
                        <a:cxn ang="0">
                          <a:pos x="458" y="292"/>
                        </a:cxn>
                        <a:cxn ang="0">
                          <a:pos x="430" y="228"/>
                        </a:cxn>
                        <a:cxn ang="0">
                          <a:pos x="450" y="168"/>
                        </a:cxn>
                        <a:cxn ang="0">
                          <a:pos x="504" y="92"/>
                        </a:cxn>
                        <a:cxn ang="0">
                          <a:pos x="506" y="0"/>
                        </a:cxn>
                      </a:cxnLst>
                      <a:rect l="0" t="0" r="r" b="b"/>
                      <a:pathLst>
                        <a:path w="506" h="292">
                          <a:moveTo>
                            <a:pt x="0" y="130"/>
                          </a:moveTo>
                          <a:lnTo>
                            <a:pt x="96" y="194"/>
                          </a:lnTo>
                          <a:lnTo>
                            <a:pt x="448" y="164"/>
                          </a:lnTo>
                          <a:lnTo>
                            <a:pt x="506" y="196"/>
                          </a:lnTo>
                          <a:lnTo>
                            <a:pt x="476" y="234"/>
                          </a:lnTo>
                          <a:lnTo>
                            <a:pt x="458" y="292"/>
                          </a:lnTo>
                          <a:lnTo>
                            <a:pt x="430" y="228"/>
                          </a:lnTo>
                          <a:lnTo>
                            <a:pt x="450" y="168"/>
                          </a:lnTo>
                          <a:lnTo>
                            <a:pt x="504" y="92"/>
                          </a:lnTo>
                          <a:lnTo>
                            <a:pt x="506" y="0"/>
                          </a:lnTo>
                        </a:path>
                      </a:pathLst>
                    </a:custGeom>
                    <a:noFill/>
                    <a:ln w="9525" cap="flat" cmpd="sng">
                      <a:solidFill>
                        <a:srgbClr val="0033CC"/>
                      </a:solidFill>
                      <a:prstDash val="solid"/>
                      <a:round/>
                      <a:headEnd/>
                      <a:tailEnd/>
                    </a:ln>
                    <a:effectLst/>
                  </p:spPr>
                  <p:txBody>
                    <a:bodyPr wrap="none" anchor="ctr"/>
                    <a:lstStyle/>
                    <a:p>
                      <a:endParaRPr lang="en-GB"/>
                    </a:p>
                  </p:txBody>
                </p:sp>
                <p:sp>
                  <p:nvSpPr>
                    <p:cNvPr id="565313" name="Freeform 65"/>
                    <p:cNvSpPr>
                      <a:spLocks/>
                    </p:cNvSpPr>
                    <p:nvPr/>
                  </p:nvSpPr>
                  <p:spPr bwMode="auto">
                    <a:xfrm>
                      <a:off x="2580" y="2364"/>
                      <a:ext cx="552" cy="168"/>
                    </a:xfrm>
                    <a:custGeom>
                      <a:avLst/>
                      <a:gdLst/>
                      <a:ahLst/>
                      <a:cxnLst>
                        <a:cxn ang="0">
                          <a:pos x="0" y="0"/>
                        </a:cxn>
                        <a:cxn ang="0">
                          <a:pos x="16" y="18"/>
                        </a:cxn>
                        <a:cxn ang="0">
                          <a:pos x="88" y="30"/>
                        </a:cxn>
                        <a:cxn ang="0">
                          <a:pos x="320" y="46"/>
                        </a:cxn>
                        <a:cxn ang="0">
                          <a:pos x="232" y="102"/>
                        </a:cxn>
                        <a:cxn ang="0">
                          <a:pos x="412" y="168"/>
                        </a:cxn>
                        <a:cxn ang="0">
                          <a:pos x="446" y="62"/>
                        </a:cxn>
                        <a:cxn ang="0">
                          <a:pos x="476" y="38"/>
                        </a:cxn>
                        <a:cxn ang="0">
                          <a:pos x="552" y="18"/>
                        </a:cxn>
                      </a:cxnLst>
                      <a:rect l="0" t="0" r="r" b="b"/>
                      <a:pathLst>
                        <a:path w="552" h="168">
                          <a:moveTo>
                            <a:pt x="0" y="0"/>
                          </a:moveTo>
                          <a:lnTo>
                            <a:pt x="16" y="18"/>
                          </a:lnTo>
                          <a:lnTo>
                            <a:pt x="88" y="30"/>
                          </a:lnTo>
                          <a:lnTo>
                            <a:pt x="320" y="46"/>
                          </a:lnTo>
                          <a:lnTo>
                            <a:pt x="232" y="102"/>
                          </a:lnTo>
                          <a:lnTo>
                            <a:pt x="412" y="168"/>
                          </a:lnTo>
                          <a:lnTo>
                            <a:pt x="446" y="62"/>
                          </a:lnTo>
                          <a:lnTo>
                            <a:pt x="476" y="38"/>
                          </a:lnTo>
                          <a:lnTo>
                            <a:pt x="552" y="18"/>
                          </a:lnTo>
                        </a:path>
                      </a:pathLst>
                    </a:custGeom>
                    <a:noFill/>
                    <a:ln w="9525" cap="flat" cmpd="sng">
                      <a:solidFill>
                        <a:srgbClr val="0033CC"/>
                      </a:solidFill>
                      <a:prstDash val="solid"/>
                      <a:round/>
                      <a:headEnd/>
                      <a:tailEnd/>
                    </a:ln>
                    <a:effectLst/>
                  </p:spPr>
                  <p:txBody>
                    <a:bodyPr wrap="none" anchor="ctr"/>
                    <a:lstStyle/>
                    <a:p>
                      <a:endParaRPr lang="en-GB"/>
                    </a:p>
                  </p:txBody>
                </p:sp>
                <p:sp>
                  <p:nvSpPr>
                    <p:cNvPr id="565314" name="Freeform 66"/>
                    <p:cNvSpPr>
                      <a:spLocks/>
                    </p:cNvSpPr>
                    <p:nvPr/>
                  </p:nvSpPr>
                  <p:spPr bwMode="auto">
                    <a:xfrm>
                      <a:off x="2942" y="2228"/>
                      <a:ext cx="506" cy="206"/>
                    </a:xfrm>
                    <a:custGeom>
                      <a:avLst/>
                      <a:gdLst/>
                      <a:ahLst/>
                      <a:cxnLst>
                        <a:cxn ang="0">
                          <a:pos x="0" y="0"/>
                        </a:cxn>
                        <a:cxn ang="0">
                          <a:pos x="26" y="66"/>
                        </a:cxn>
                        <a:cxn ang="0">
                          <a:pos x="228" y="84"/>
                        </a:cxn>
                        <a:cxn ang="0">
                          <a:pos x="296" y="196"/>
                        </a:cxn>
                        <a:cxn ang="0">
                          <a:pos x="506" y="206"/>
                        </a:cxn>
                      </a:cxnLst>
                      <a:rect l="0" t="0" r="r" b="b"/>
                      <a:pathLst>
                        <a:path w="506" h="206">
                          <a:moveTo>
                            <a:pt x="0" y="0"/>
                          </a:moveTo>
                          <a:lnTo>
                            <a:pt x="26" y="66"/>
                          </a:lnTo>
                          <a:lnTo>
                            <a:pt x="228" y="84"/>
                          </a:lnTo>
                          <a:lnTo>
                            <a:pt x="296" y="196"/>
                          </a:lnTo>
                          <a:lnTo>
                            <a:pt x="506" y="206"/>
                          </a:lnTo>
                        </a:path>
                      </a:pathLst>
                    </a:custGeom>
                    <a:noFill/>
                    <a:ln w="9525" cap="flat" cmpd="sng">
                      <a:solidFill>
                        <a:srgbClr val="0033CC"/>
                      </a:solidFill>
                      <a:prstDash val="solid"/>
                      <a:round/>
                      <a:headEnd/>
                      <a:tailEnd/>
                    </a:ln>
                    <a:effectLst/>
                  </p:spPr>
                  <p:txBody>
                    <a:bodyPr wrap="none" anchor="ctr"/>
                    <a:lstStyle/>
                    <a:p>
                      <a:endParaRPr lang="en-GB"/>
                    </a:p>
                  </p:txBody>
                </p:sp>
                <p:sp>
                  <p:nvSpPr>
                    <p:cNvPr id="565315" name="Freeform 67"/>
                    <p:cNvSpPr>
                      <a:spLocks/>
                    </p:cNvSpPr>
                    <p:nvPr/>
                  </p:nvSpPr>
                  <p:spPr bwMode="auto">
                    <a:xfrm>
                      <a:off x="2508" y="2428"/>
                      <a:ext cx="284" cy="318"/>
                    </a:xfrm>
                    <a:custGeom>
                      <a:avLst/>
                      <a:gdLst/>
                      <a:ahLst/>
                      <a:cxnLst>
                        <a:cxn ang="0">
                          <a:pos x="60" y="318"/>
                        </a:cxn>
                        <a:cxn ang="0">
                          <a:pos x="106" y="248"/>
                        </a:cxn>
                        <a:cxn ang="0">
                          <a:pos x="120" y="132"/>
                        </a:cxn>
                        <a:cxn ang="0">
                          <a:pos x="284" y="68"/>
                        </a:cxn>
                        <a:cxn ang="0">
                          <a:pos x="134" y="30"/>
                        </a:cxn>
                        <a:cxn ang="0">
                          <a:pos x="138" y="0"/>
                        </a:cxn>
                        <a:cxn ang="0">
                          <a:pos x="28" y="32"/>
                        </a:cxn>
                        <a:cxn ang="0">
                          <a:pos x="12" y="78"/>
                        </a:cxn>
                        <a:cxn ang="0">
                          <a:pos x="0" y="178"/>
                        </a:cxn>
                      </a:cxnLst>
                      <a:rect l="0" t="0" r="r" b="b"/>
                      <a:pathLst>
                        <a:path w="284" h="318">
                          <a:moveTo>
                            <a:pt x="60" y="318"/>
                          </a:moveTo>
                          <a:lnTo>
                            <a:pt x="106" y="248"/>
                          </a:lnTo>
                          <a:lnTo>
                            <a:pt x="120" y="132"/>
                          </a:lnTo>
                          <a:lnTo>
                            <a:pt x="284" y="68"/>
                          </a:lnTo>
                          <a:lnTo>
                            <a:pt x="134" y="30"/>
                          </a:lnTo>
                          <a:lnTo>
                            <a:pt x="138" y="0"/>
                          </a:lnTo>
                          <a:lnTo>
                            <a:pt x="28" y="32"/>
                          </a:lnTo>
                          <a:lnTo>
                            <a:pt x="12" y="78"/>
                          </a:lnTo>
                          <a:lnTo>
                            <a:pt x="0" y="178"/>
                          </a:lnTo>
                        </a:path>
                      </a:pathLst>
                    </a:custGeom>
                    <a:noFill/>
                    <a:ln w="9525" cap="flat" cmpd="sng">
                      <a:solidFill>
                        <a:srgbClr val="0033CC"/>
                      </a:solidFill>
                      <a:prstDash val="solid"/>
                      <a:round/>
                      <a:headEnd/>
                      <a:tailEnd/>
                    </a:ln>
                    <a:effectLst/>
                  </p:spPr>
                  <p:txBody>
                    <a:bodyPr wrap="none" anchor="ctr"/>
                    <a:lstStyle/>
                    <a:p>
                      <a:endParaRPr lang="en-GB"/>
                    </a:p>
                  </p:txBody>
                </p:sp>
                <p:sp>
                  <p:nvSpPr>
                    <p:cNvPr id="565316" name="Freeform 68"/>
                    <p:cNvSpPr>
                      <a:spLocks/>
                    </p:cNvSpPr>
                    <p:nvPr/>
                  </p:nvSpPr>
                  <p:spPr bwMode="auto">
                    <a:xfrm>
                      <a:off x="2614" y="2614"/>
                      <a:ext cx="166" cy="62"/>
                    </a:xfrm>
                    <a:custGeom>
                      <a:avLst/>
                      <a:gdLst/>
                      <a:ahLst/>
                      <a:cxnLst>
                        <a:cxn ang="0">
                          <a:pos x="0" y="62"/>
                        </a:cxn>
                        <a:cxn ang="0">
                          <a:pos x="166" y="0"/>
                        </a:cxn>
                        <a:cxn ang="0">
                          <a:pos x="164" y="54"/>
                        </a:cxn>
                      </a:cxnLst>
                      <a:rect l="0" t="0" r="r" b="b"/>
                      <a:pathLst>
                        <a:path w="166" h="62">
                          <a:moveTo>
                            <a:pt x="0" y="62"/>
                          </a:moveTo>
                          <a:lnTo>
                            <a:pt x="166" y="0"/>
                          </a:lnTo>
                          <a:lnTo>
                            <a:pt x="164" y="54"/>
                          </a:lnTo>
                        </a:path>
                      </a:pathLst>
                    </a:custGeom>
                    <a:noFill/>
                    <a:ln w="9525" cap="flat" cmpd="sng">
                      <a:solidFill>
                        <a:srgbClr val="0033CC"/>
                      </a:solidFill>
                      <a:prstDash val="solid"/>
                      <a:round/>
                      <a:headEnd/>
                      <a:tailEnd/>
                    </a:ln>
                    <a:effectLst/>
                  </p:spPr>
                  <p:txBody>
                    <a:bodyPr wrap="none" anchor="ctr"/>
                    <a:lstStyle/>
                    <a:p>
                      <a:endParaRPr lang="en-GB"/>
                    </a:p>
                  </p:txBody>
                </p:sp>
                <p:sp>
                  <p:nvSpPr>
                    <p:cNvPr id="565317" name="Freeform 69"/>
                    <p:cNvSpPr>
                      <a:spLocks/>
                    </p:cNvSpPr>
                    <p:nvPr/>
                  </p:nvSpPr>
                  <p:spPr bwMode="auto">
                    <a:xfrm>
                      <a:off x="2790" y="2494"/>
                      <a:ext cx="200" cy="96"/>
                    </a:xfrm>
                    <a:custGeom>
                      <a:avLst/>
                      <a:gdLst/>
                      <a:ahLst/>
                      <a:cxnLst>
                        <a:cxn ang="0">
                          <a:pos x="200" y="38"/>
                        </a:cxn>
                        <a:cxn ang="0">
                          <a:pos x="102" y="96"/>
                        </a:cxn>
                        <a:cxn ang="0">
                          <a:pos x="0" y="0"/>
                        </a:cxn>
                      </a:cxnLst>
                      <a:rect l="0" t="0" r="r" b="b"/>
                      <a:pathLst>
                        <a:path w="200" h="96">
                          <a:moveTo>
                            <a:pt x="200" y="38"/>
                          </a:moveTo>
                          <a:lnTo>
                            <a:pt x="102" y="96"/>
                          </a:lnTo>
                          <a:lnTo>
                            <a:pt x="0" y="0"/>
                          </a:lnTo>
                        </a:path>
                      </a:pathLst>
                    </a:custGeom>
                    <a:noFill/>
                    <a:ln w="9525" cap="flat" cmpd="sng">
                      <a:solidFill>
                        <a:srgbClr val="0033CC"/>
                      </a:solidFill>
                      <a:prstDash val="solid"/>
                      <a:round/>
                      <a:headEnd/>
                      <a:tailEnd/>
                    </a:ln>
                    <a:effectLst/>
                  </p:spPr>
                  <p:txBody>
                    <a:bodyPr wrap="none" anchor="ctr"/>
                    <a:lstStyle/>
                    <a:p>
                      <a:endParaRPr lang="en-GB"/>
                    </a:p>
                  </p:txBody>
                </p:sp>
                <p:sp>
                  <p:nvSpPr>
                    <p:cNvPr id="565318" name="Freeform 70"/>
                    <p:cNvSpPr>
                      <a:spLocks/>
                    </p:cNvSpPr>
                    <p:nvPr/>
                  </p:nvSpPr>
                  <p:spPr bwMode="auto">
                    <a:xfrm>
                      <a:off x="2578" y="2300"/>
                      <a:ext cx="390" cy="128"/>
                    </a:xfrm>
                    <a:custGeom>
                      <a:avLst/>
                      <a:gdLst/>
                      <a:ahLst/>
                      <a:cxnLst>
                        <a:cxn ang="0">
                          <a:pos x="68" y="128"/>
                        </a:cxn>
                        <a:cxn ang="0">
                          <a:pos x="0" y="98"/>
                        </a:cxn>
                        <a:cxn ang="0">
                          <a:pos x="22" y="84"/>
                        </a:cxn>
                        <a:cxn ang="0">
                          <a:pos x="6" y="26"/>
                        </a:cxn>
                        <a:cxn ang="0">
                          <a:pos x="36" y="22"/>
                        </a:cxn>
                        <a:cxn ang="0">
                          <a:pos x="246" y="6"/>
                        </a:cxn>
                        <a:cxn ang="0">
                          <a:pos x="390" y="0"/>
                        </a:cxn>
                        <a:cxn ang="0">
                          <a:pos x="210" y="102"/>
                        </a:cxn>
                        <a:cxn ang="0">
                          <a:pos x="16" y="30"/>
                        </a:cxn>
                      </a:cxnLst>
                      <a:rect l="0" t="0" r="r" b="b"/>
                      <a:pathLst>
                        <a:path w="390" h="128">
                          <a:moveTo>
                            <a:pt x="68" y="128"/>
                          </a:moveTo>
                          <a:lnTo>
                            <a:pt x="0" y="98"/>
                          </a:lnTo>
                          <a:lnTo>
                            <a:pt x="22" y="84"/>
                          </a:lnTo>
                          <a:lnTo>
                            <a:pt x="6" y="26"/>
                          </a:lnTo>
                          <a:lnTo>
                            <a:pt x="36" y="22"/>
                          </a:lnTo>
                          <a:lnTo>
                            <a:pt x="246" y="6"/>
                          </a:lnTo>
                          <a:lnTo>
                            <a:pt x="390" y="0"/>
                          </a:lnTo>
                          <a:lnTo>
                            <a:pt x="210" y="102"/>
                          </a:lnTo>
                          <a:lnTo>
                            <a:pt x="16" y="30"/>
                          </a:lnTo>
                        </a:path>
                      </a:pathLst>
                    </a:custGeom>
                    <a:noFill/>
                    <a:ln w="9525" cap="flat" cmpd="sng">
                      <a:solidFill>
                        <a:srgbClr val="0033CC"/>
                      </a:solidFill>
                      <a:prstDash val="solid"/>
                      <a:round/>
                      <a:headEnd/>
                      <a:tailEnd/>
                    </a:ln>
                    <a:effectLst/>
                  </p:spPr>
                  <p:txBody>
                    <a:bodyPr wrap="none" anchor="ctr"/>
                    <a:lstStyle/>
                    <a:p>
                      <a:endParaRPr lang="en-GB"/>
                    </a:p>
                  </p:txBody>
                </p:sp>
                <p:sp>
                  <p:nvSpPr>
                    <p:cNvPr id="565319" name="Line 71"/>
                    <p:cNvSpPr>
                      <a:spLocks noChangeShapeType="1"/>
                    </p:cNvSpPr>
                    <p:nvPr/>
                  </p:nvSpPr>
                  <p:spPr bwMode="auto">
                    <a:xfrm flipH="1" flipV="1">
                      <a:off x="2577" y="2260"/>
                      <a:ext cx="7" cy="66"/>
                    </a:xfrm>
                    <a:prstGeom prst="line">
                      <a:avLst/>
                    </a:prstGeom>
                    <a:noFill/>
                    <a:ln w="9525">
                      <a:solidFill>
                        <a:srgbClr val="0033CC"/>
                      </a:solidFill>
                      <a:round/>
                      <a:headEnd/>
                      <a:tailEnd/>
                    </a:ln>
                    <a:effectLst/>
                  </p:spPr>
                  <p:txBody>
                    <a:bodyPr wrap="none" anchor="ctr"/>
                    <a:lstStyle/>
                    <a:p>
                      <a:endParaRPr lang="en-GB"/>
                    </a:p>
                  </p:txBody>
                </p:sp>
                <p:sp>
                  <p:nvSpPr>
                    <p:cNvPr id="565320" name="Freeform 72"/>
                    <p:cNvSpPr>
                      <a:spLocks/>
                    </p:cNvSpPr>
                    <p:nvPr/>
                  </p:nvSpPr>
                  <p:spPr bwMode="auto">
                    <a:xfrm>
                      <a:off x="3136" y="2382"/>
                      <a:ext cx="196" cy="190"/>
                    </a:xfrm>
                    <a:custGeom>
                      <a:avLst/>
                      <a:gdLst/>
                      <a:ahLst/>
                      <a:cxnLst>
                        <a:cxn ang="0">
                          <a:pos x="196" y="190"/>
                        </a:cxn>
                        <a:cxn ang="0">
                          <a:pos x="100" y="42"/>
                        </a:cxn>
                        <a:cxn ang="0">
                          <a:pos x="18" y="58"/>
                        </a:cxn>
                        <a:cxn ang="0">
                          <a:pos x="0" y="0"/>
                        </a:cxn>
                      </a:cxnLst>
                      <a:rect l="0" t="0" r="r" b="b"/>
                      <a:pathLst>
                        <a:path w="196" h="190">
                          <a:moveTo>
                            <a:pt x="196" y="190"/>
                          </a:moveTo>
                          <a:lnTo>
                            <a:pt x="100" y="42"/>
                          </a:lnTo>
                          <a:lnTo>
                            <a:pt x="18" y="58"/>
                          </a:lnTo>
                          <a:lnTo>
                            <a:pt x="0" y="0"/>
                          </a:lnTo>
                        </a:path>
                      </a:pathLst>
                    </a:custGeom>
                    <a:noFill/>
                    <a:ln w="9525" cap="flat" cmpd="sng">
                      <a:solidFill>
                        <a:srgbClr val="0033CC"/>
                      </a:solidFill>
                      <a:prstDash val="solid"/>
                      <a:round/>
                      <a:headEnd/>
                      <a:tailEnd/>
                    </a:ln>
                    <a:effectLst/>
                  </p:spPr>
                  <p:txBody>
                    <a:bodyPr wrap="none" anchor="ctr"/>
                    <a:lstStyle/>
                    <a:p>
                      <a:endParaRPr lang="en-GB"/>
                    </a:p>
                  </p:txBody>
                </p:sp>
                <p:sp>
                  <p:nvSpPr>
                    <p:cNvPr id="565321" name="Freeform 73"/>
                    <p:cNvSpPr>
                      <a:spLocks/>
                    </p:cNvSpPr>
                    <p:nvPr/>
                  </p:nvSpPr>
                  <p:spPr bwMode="auto">
                    <a:xfrm>
                      <a:off x="2944" y="2226"/>
                      <a:ext cx="384" cy="86"/>
                    </a:xfrm>
                    <a:custGeom>
                      <a:avLst/>
                      <a:gdLst/>
                      <a:ahLst/>
                      <a:cxnLst>
                        <a:cxn ang="0">
                          <a:pos x="0" y="0"/>
                        </a:cxn>
                        <a:cxn ang="0">
                          <a:pos x="188" y="4"/>
                        </a:cxn>
                        <a:cxn ang="0">
                          <a:pos x="234" y="86"/>
                        </a:cxn>
                        <a:cxn ang="0">
                          <a:pos x="384" y="4"/>
                        </a:cxn>
                      </a:cxnLst>
                      <a:rect l="0" t="0" r="r" b="b"/>
                      <a:pathLst>
                        <a:path w="384" h="86">
                          <a:moveTo>
                            <a:pt x="0" y="0"/>
                          </a:moveTo>
                          <a:lnTo>
                            <a:pt x="188" y="4"/>
                          </a:lnTo>
                          <a:lnTo>
                            <a:pt x="234" y="86"/>
                          </a:lnTo>
                          <a:lnTo>
                            <a:pt x="384" y="4"/>
                          </a:lnTo>
                        </a:path>
                      </a:pathLst>
                    </a:custGeom>
                    <a:noFill/>
                    <a:ln w="9525" cap="flat" cmpd="sng">
                      <a:solidFill>
                        <a:srgbClr val="0033CC"/>
                      </a:solidFill>
                      <a:prstDash val="solid"/>
                      <a:round/>
                      <a:headEnd/>
                      <a:tailEnd/>
                    </a:ln>
                    <a:effectLst/>
                  </p:spPr>
                  <p:txBody>
                    <a:bodyPr wrap="none" anchor="ctr"/>
                    <a:lstStyle/>
                    <a:p>
                      <a:endParaRPr lang="en-GB"/>
                    </a:p>
                  </p:txBody>
                </p:sp>
              </p:grpSp>
            </p:grpSp>
          </p:grpSp>
          <p:sp>
            <p:nvSpPr>
              <p:cNvPr id="565322" name="Text Box 74"/>
              <p:cNvSpPr txBox="1">
                <a:spLocks noChangeArrowheads="1"/>
              </p:cNvSpPr>
              <p:nvPr/>
            </p:nvSpPr>
            <p:spPr bwMode="auto">
              <a:xfrm rot="-1596101">
                <a:off x="3647" y="2720"/>
                <a:ext cx="1122" cy="317"/>
              </a:xfrm>
              <a:prstGeom prst="rect">
                <a:avLst/>
              </a:prstGeom>
              <a:noFill/>
              <a:ln w="9525">
                <a:noFill/>
                <a:miter lim="800000"/>
                <a:headEnd/>
                <a:tailEnd/>
              </a:ln>
              <a:effectLst/>
            </p:spPr>
            <p:txBody>
              <a:bodyPr wrap="none">
                <a:spAutoFit/>
              </a:bodyPr>
              <a:lstStyle/>
              <a:p>
                <a:pPr algn="r" eaLnBrk="0" hangingPunct="0"/>
                <a:r>
                  <a:rPr lang="en-GB" sz="1200" b="1" i="1">
                    <a:solidFill>
                      <a:schemeClr val="bg1"/>
                    </a:solidFill>
                    <a:cs typeface="Arial" charset="0"/>
                  </a:rPr>
                  <a:t>NETWORK </a:t>
                </a:r>
                <a:r>
                  <a:rPr lang="en-GB" sz="1200" b="1" i="1">
                    <a:solidFill>
                      <a:srgbClr val="003300"/>
                    </a:solidFill>
                    <a:cs typeface="Arial" charset="0"/>
                  </a:rPr>
                  <a:t>  </a:t>
                </a:r>
                <a:r>
                  <a:rPr lang="en-GB" sz="1200" b="1" i="1">
                    <a:solidFill>
                      <a:srgbClr val="000099"/>
                    </a:solidFill>
                    <a:cs typeface="Arial" charset="0"/>
                  </a:rPr>
                  <a:t>.</a:t>
                </a:r>
              </a:p>
              <a:p>
                <a:pPr algn="r" eaLnBrk="0" hangingPunct="0"/>
                <a:r>
                  <a:rPr lang="en-GB" sz="1200" b="1" i="1">
                    <a:solidFill>
                      <a:schemeClr val="bg1"/>
                    </a:solidFill>
                    <a:cs typeface="Arial" charset="0"/>
                  </a:rPr>
                  <a:t>INFRASTRUCTURE</a:t>
                </a:r>
              </a:p>
            </p:txBody>
          </p:sp>
        </p:grpSp>
        <p:grpSp>
          <p:nvGrpSpPr>
            <p:cNvPr id="12" name="Group 75"/>
            <p:cNvGrpSpPr>
              <a:grpSpLocks/>
            </p:cNvGrpSpPr>
            <p:nvPr/>
          </p:nvGrpSpPr>
          <p:grpSpPr bwMode="auto">
            <a:xfrm>
              <a:off x="2329" y="1250"/>
              <a:ext cx="3157" cy="1608"/>
              <a:chOff x="1762" y="1154"/>
              <a:chExt cx="3157" cy="1608"/>
            </a:xfrm>
          </p:grpSpPr>
          <p:grpSp>
            <p:nvGrpSpPr>
              <p:cNvPr id="13" name="Group 76"/>
              <p:cNvGrpSpPr>
                <a:grpSpLocks/>
              </p:cNvGrpSpPr>
              <p:nvPr/>
            </p:nvGrpSpPr>
            <p:grpSpPr bwMode="auto">
              <a:xfrm>
                <a:off x="2300" y="1248"/>
                <a:ext cx="1902" cy="1131"/>
                <a:chOff x="1839" y="1612"/>
                <a:chExt cx="1902" cy="1131"/>
              </a:xfrm>
            </p:grpSpPr>
            <p:sp>
              <p:nvSpPr>
                <p:cNvPr id="565325" name="Oval 77"/>
                <p:cNvSpPr>
                  <a:spLocks noChangeArrowheads="1"/>
                </p:cNvSpPr>
                <p:nvPr/>
              </p:nvSpPr>
              <p:spPr bwMode="auto">
                <a:xfrm>
                  <a:off x="1839" y="1957"/>
                  <a:ext cx="153" cy="330"/>
                </a:xfrm>
                <a:prstGeom prst="ellipse">
                  <a:avLst/>
                </a:prstGeom>
                <a:solidFill>
                  <a:schemeClr val="accent1"/>
                </a:solidFill>
                <a:ln w="9525">
                  <a:round/>
                  <a:headEnd/>
                  <a:tailEnd/>
                </a:ln>
                <a:effectLst/>
                <a:scene3d>
                  <a:camera prst="legacyPerspectiveFront">
                    <a:rot lat="17099998" lon="0" rev="0"/>
                  </a:camera>
                  <a:lightRig rig="legacyFlat3" dir="t"/>
                </a:scene3d>
                <a:sp3d extrusionH="1497000" prstMaterial="legacyMatte">
                  <a:bevelT w="13500" h="13500" prst="angle"/>
                  <a:bevelB w="13500" h="13500" prst="angle"/>
                  <a:extrusionClr>
                    <a:schemeClr val="accent1"/>
                  </a:extrusionClr>
                </a:sp3d>
              </p:spPr>
              <p:txBody>
                <a:bodyPr wrap="none" anchor="ctr">
                  <a:flatTx/>
                </a:bodyPr>
                <a:lstStyle/>
                <a:p>
                  <a:pPr algn="ctr" eaLnBrk="0" hangingPunct="0"/>
                  <a:endParaRPr lang="en-US" sz="2200">
                    <a:solidFill>
                      <a:srgbClr val="CC0066"/>
                    </a:solidFill>
                    <a:cs typeface="Arial" charset="0"/>
                  </a:endParaRPr>
                </a:p>
              </p:txBody>
            </p:sp>
            <p:sp>
              <p:nvSpPr>
                <p:cNvPr id="565326" name="Oval 78"/>
                <p:cNvSpPr>
                  <a:spLocks noChangeArrowheads="1"/>
                </p:cNvSpPr>
                <p:nvPr/>
              </p:nvSpPr>
              <p:spPr bwMode="auto">
                <a:xfrm>
                  <a:off x="2565" y="2413"/>
                  <a:ext cx="153" cy="330"/>
                </a:xfrm>
                <a:prstGeom prst="ellipse">
                  <a:avLst/>
                </a:prstGeom>
                <a:solidFill>
                  <a:schemeClr val="accent1"/>
                </a:solidFill>
                <a:ln w="9525">
                  <a:round/>
                  <a:headEnd/>
                  <a:tailEnd/>
                </a:ln>
                <a:effectLst/>
                <a:scene3d>
                  <a:camera prst="legacyPerspectiveFront">
                    <a:rot lat="17099998" lon="0" rev="0"/>
                  </a:camera>
                  <a:lightRig rig="legacyFlat3" dir="t"/>
                </a:scene3d>
                <a:sp3d extrusionH="1497000" prstMaterial="legacyMatte">
                  <a:bevelT w="13500" h="13500" prst="angle"/>
                  <a:bevelB w="13500" h="13500" prst="angle"/>
                  <a:extrusionClr>
                    <a:schemeClr val="accent1"/>
                  </a:extrusionClr>
                </a:sp3d>
              </p:spPr>
              <p:txBody>
                <a:bodyPr wrap="none" anchor="ctr">
                  <a:flatTx/>
                </a:bodyPr>
                <a:lstStyle/>
                <a:p>
                  <a:pPr algn="ctr" eaLnBrk="0" hangingPunct="0"/>
                  <a:endParaRPr lang="en-US" sz="2200">
                    <a:solidFill>
                      <a:srgbClr val="CC0066"/>
                    </a:solidFill>
                    <a:cs typeface="Arial" charset="0"/>
                  </a:endParaRPr>
                </a:p>
              </p:txBody>
            </p:sp>
            <p:sp>
              <p:nvSpPr>
                <p:cNvPr id="565327" name="Oval 79"/>
                <p:cNvSpPr>
                  <a:spLocks noChangeArrowheads="1"/>
                </p:cNvSpPr>
                <p:nvPr/>
              </p:nvSpPr>
              <p:spPr bwMode="auto">
                <a:xfrm>
                  <a:off x="2826" y="1612"/>
                  <a:ext cx="153" cy="330"/>
                </a:xfrm>
                <a:prstGeom prst="ellipse">
                  <a:avLst/>
                </a:prstGeom>
                <a:solidFill>
                  <a:schemeClr val="accent1"/>
                </a:solidFill>
                <a:ln w="9525">
                  <a:round/>
                  <a:headEnd/>
                  <a:tailEnd/>
                </a:ln>
                <a:effectLst/>
                <a:scene3d>
                  <a:camera prst="legacyPerspectiveFront">
                    <a:rot lat="17099998" lon="0" rev="0"/>
                  </a:camera>
                  <a:lightRig rig="legacyFlat3" dir="t"/>
                </a:scene3d>
                <a:sp3d extrusionH="1497000" prstMaterial="legacyMatte">
                  <a:bevelT w="13500" h="13500" prst="angle"/>
                  <a:bevelB w="13500" h="13500" prst="angle"/>
                  <a:extrusionClr>
                    <a:schemeClr val="accent1"/>
                  </a:extrusionClr>
                </a:sp3d>
              </p:spPr>
              <p:txBody>
                <a:bodyPr wrap="none" anchor="ctr">
                  <a:flatTx/>
                </a:bodyPr>
                <a:lstStyle/>
                <a:p>
                  <a:pPr algn="ctr" eaLnBrk="0" hangingPunct="0"/>
                  <a:endParaRPr lang="en-US" sz="2200">
                    <a:solidFill>
                      <a:srgbClr val="CC0066"/>
                    </a:solidFill>
                    <a:cs typeface="Arial" charset="0"/>
                  </a:endParaRPr>
                </a:p>
              </p:txBody>
            </p:sp>
            <p:sp>
              <p:nvSpPr>
                <p:cNvPr id="565328" name="Oval 80"/>
                <p:cNvSpPr>
                  <a:spLocks noChangeArrowheads="1"/>
                </p:cNvSpPr>
                <p:nvPr/>
              </p:nvSpPr>
              <p:spPr bwMode="auto">
                <a:xfrm>
                  <a:off x="3588" y="2023"/>
                  <a:ext cx="153" cy="330"/>
                </a:xfrm>
                <a:prstGeom prst="ellipse">
                  <a:avLst/>
                </a:prstGeom>
                <a:solidFill>
                  <a:schemeClr val="accent1"/>
                </a:solidFill>
                <a:ln w="9525">
                  <a:round/>
                  <a:headEnd/>
                  <a:tailEnd/>
                </a:ln>
                <a:effectLst/>
                <a:scene3d>
                  <a:camera prst="legacyPerspectiveFront">
                    <a:rot lat="17099998" lon="0" rev="0"/>
                  </a:camera>
                  <a:lightRig rig="legacyFlat3" dir="t"/>
                </a:scene3d>
                <a:sp3d extrusionH="1497000" prstMaterial="legacyMatte">
                  <a:bevelT w="13500" h="13500" prst="angle"/>
                  <a:bevelB w="13500" h="13500" prst="angle"/>
                  <a:extrusionClr>
                    <a:schemeClr val="accent1"/>
                  </a:extrusionClr>
                </a:sp3d>
              </p:spPr>
              <p:txBody>
                <a:bodyPr wrap="none" anchor="ctr">
                  <a:flatTx/>
                </a:bodyPr>
                <a:lstStyle/>
                <a:p>
                  <a:pPr algn="ctr" eaLnBrk="0" hangingPunct="0"/>
                  <a:endParaRPr lang="en-US" sz="2200">
                    <a:solidFill>
                      <a:srgbClr val="CC0066"/>
                    </a:solidFill>
                    <a:cs typeface="Arial" charset="0"/>
                  </a:endParaRPr>
                </a:p>
              </p:txBody>
            </p:sp>
          </p:grpSp>
          <p:grpSp>
            <p:nvGrpSpPr>
              <p:cNvPr id="14" name="Group 81"/>
              <p:cNvGrpSpPr>
                <a:grpSpLocks/>
              </p:cNvGrpSpPr>
              <p:nvPr/>
            </p:nvGrpSpPr>
            <p:grpSpPr bwMode="auto">
              <a:xfrm>
                <a:off x="1762" y="1154"/>
                <a:ext cx="3157" cy="1608"/>
                <a:chOff x="1314" y="1210"/>
                <a:chExt cx="3157" cy="1608"/>
              </a:xfrm>
            </p:grpSpPr>
            <p:grpSp>
              <p:nvGrpSpPr>
                <p:cNvPr id="15" name="Group 82"/>
                <p:cNvGrpSpPr>
                  <a:grpSpLocks/>
                </p:cNvGrpSpPr>
                <p:nvPr/>
              </p:nvGrpSpPr>
              <p:grpSpPr bwMode="auto">
                <a:xfrm>
                  <a:off x="1314" y="1210"/>
                  <a:ext cx="3157" cy="1608"/>
                  <a:chOff x="1546" y="1210"/>
                  <a:chExt cx="3157" cy="1608"/>
                </a:xfrm>
              </p:grpSpPr>
              <p:grpSp>
                <p:nvGrpSpPr>
                  <p:cNvPr id="16" name="Group 83"/>
                  <p:cNvGrpSpPr>
                    <a:grpSpLocks/>
                  </p:cNvGrpSpPr>
                  <p:nvPr/>
                </p:nvGrpSpPr>
                <p:grpSpPr bwMode="auto">
                  <a:xfrm>
                    <a:off x="1546" y="1273"/>
                    <a:ext cx="3140" cy="1545"/>
                    <a:chOff x="1301" y="1527"/>
                    <a:chExt cx="3140" cy="1545"/>
                  </a:xfrm>
                </p:grpSpPr>
                <p:sp>
                  <p:nvSpPr>
                    <p:cNvPr id="565332" name="Freeform 84"/>
                    <p:cNvSpPr>
                      <a:spLocks/>
                    </p:cNvSpPr>
                    <p:nvPr/>
                  </p:nvSpPr>
                  <p:spPr bwMode="auto">
                    <a:xfrm>
                      <a:off x="1301" y="1527"/>
                      <a:ext cx="3140" cy="1545"/>
                    </a:xfrm>
                    <a:custGeom>
                      <a:avLst/>
                      <a:gdLst/>
                      <a:ahLst/>
                      <a:cxnLst>
                        <a:cxn ang="0">
                          <a:pos x="0" y="444"/>
                        </a:cxn>
                        <a:cxn ang="0">
                          <a:pos x="1002" y="1179"/>
                        </a:cxn>
                        <a:cxn ang="0">
                          <a:pos x="2016" y="564"/>
                        </a:cxn>
                        <a:cxn ang="0">
                          <a:pos x="993" y="0"/>
                        </a:cxn>
                        <a:cxn ang="0">
                          <a:pos x="0" y="444"/>
                        </a:cxn>
                      </a:cxnLst>
                      <a:rect l="0" t="0" r="r" b="b"/>
                      <a:pathLst>
                        <a:path w="2016" h="1179">
                          <a:moveTo>
                            <a:pt x="0" y="444"/>
                          </a:moveTo>
                          <a:lnTo>
                            <a:pt x="1002" y="1179"/>
                          </a:lnTo>
                          <a:lnTo>
                            <a:pt x="2016" y="564"/>
                          </a:lnTo>
                          <a:lnTo>
                            <a:pt x="993" y="0"/>
                          </a:lnTo>
                          <a:lnTo>
                            <a:pt x="0" y="444"/>
                          </a:lnTo>
                          <a:close/>
                        </a:path>
                      </a:pathLst>
                    </a:custGeom>
                    <a:solidFill>
                      <a:schemeClr val="bg1"/>
                    </a:solidFill>
                    <a:ln w="9525" cap="flat" cmpd="sng">
                      <a:solidFill>
                        <a:srgbClr val="95FF95"/>
                      </a:solidFill>
                      <a:prstDash val="solid"/>
                      <a:round/>
                      <a:headEnd/>
                      <a:tailEnd/>
                    </a:ln>
                    <a:effectLst/>
                  </p:spPr>
                  <p:txBody>
                    <a:bodyPr wrap="none" anchor="ctr"/>
                    <a:lstStyle/>
                    <a:p>
                      <a:endParaRPr lang="en-GB"/>
                    </a:p>
                  </p:txBody>
                </p:sp>
                <p:sp>
                  <p:nvSpPr>
                    <p:cNvPr id="565333" name="Line 85"/>
                    <p:cNvSpPr>
                      <a:spLocks noChangeShapeType="1"/>
                    </p:cNvSpPr>
                    <p:nvPr/>
                  </p:nvSpPr>
                  <p:spPr bwMode="auto">
                    <a:xfrm>
                      <a:off x="1572" y="2007"/>
                      <a:ext cx="1593" cy="912"/>
                    </a:xfrm>
                    <a:prstGeom prst="line">
                      <a:avLst/>
                    </a:prstGeom>
                    <a:noFill/>
                    <a:ln w="9525">
                      <a:solidFill>
                        <a:srgbClr val="95FF95"/>
                      </a:solidFill>
                      <a:round/>
                      <a:headEnd/>
                      <a:tailEnd/>
                    </a:ln>
                    <a:effectLst/>
                  </p:spPr>
                  <p:txBody>
                    <a:bodyPr wrap="none" anchor="ctr"/>
                    <a:lstStyle/>
                    <a:p>
                      <a:endParaRPr lang="en-GB"/>
                    </a:p>
                  </p:txBody>
                </p:sp>
                <p:sp>
                  <p:nvSpPr>
                    <p:cNvPr id="565334" name="Line 86"/>
                    <p:cNvSpPr>
                      <a:spLocks noChangeShapeType="1"/>
                    </p:cNvSpPr>
                    <p:nvPr/>
                  </p:nvSpPr>
                  <p:spPr bwMode="auto">
                    <a:xfrm>
                      <a:off x="1852" y="1900"/>
                      <a:ext cx="1575" cy="873"/>
                    </a:xfrm>
                    <a:prstGeom prst="line">
                      <a:avLst/>
                    </a:prstGeom>
                    <a:noFill/>
                    <a:ln w="9525">
                      <a:solidFill>
                        <a:srgbClr val="95FF95"/>
                      </a:solidFill>
                      <a:round/>
                      <a:headEnd/>
                      <a:tailEnd/>
                    </a:ln>
                    <a:effectLst/>
                  </p:spPr>
                  <p:txBody>
                    <a:bodyPr wrap="none" anchor="ctr"/>
                    <a:lstStyle/>
                    <a:p>
                      <a:endParaRPr lang="en-GB"/>
                    </a:p>
                  </p:txBody>
                </p:sp>
                <p:sp>
                  <p:nvSpPr>
                    <p:cNvPr id="565335" name="Line 87"/>
                    <p:cNvSpPr>
                      <a:spLocks noChangeShapeType="1"/>
                    </p:cNvSpPr>
                    <p:nvPr/>
                  </p:nvSpPr>
                  <p:spPr bwMode="auto">
                    <a:xfrm>
                      <a:off x="2119" y="1802"/>
                      <a:ext cx="1612" cy="834"/>
                    </a:xfrm>
                    <a:prstGeom prst="line">
                      <a:avLst/>
                    </a:prstGeom>
                    <a:noFill/>
                    <a:ln w="9525">
                      <a:solidFill>
                        <a:srgbClr val="95FF95"/>
                      </a:solidFill>
                      <a:round/>
                      <a:headEnd/>
                      <a:tailEnd/>
                    </a:ln>
                    <a:effectLst/>
                  </p:spPr>
                  <p:txBody>
                    <a:bodyPr wrap="none" anchor="ctr"/>
                    <a:lstStyle/>
                    <a:p>
                      <a:endParaRPr lang="en-GB"/>
                    </a:p>
                  </p:txBody>
                </p:sp>
                <p:sp>
                  <p:nvSpPr>
                    <p:cNvPr id="565336" name="Line 88"/>
                    <p:cNvSpPr>
                      <a:spLocks noChangeShapeType="1"/>
                    </p:cNvSpPr>
                    <p:nvPr/>
                  </p:nvSpPr>
                  <p:spPr bwMode="auto">
                    <a:xfrm>
                      <a:off x="2371" y="1704"/>
                      <a:ext cx="1607" cy="802"/>
                    </a:xfrm>
                    <a:prstGeom prst="line">
                      <a:avLst/>
                    </a:prstGeom>
                    <a:noFill/>
                    <a:ln w="9525">
                      <a:solidFill>
                        <a:srgbClr val="95FF95"/>
                      </a:solidFill>
                      <a:round/>
                      <a:headEnd/>
                      <a:tailEnd/>
                    </a:ln>
                    <a:effectLst/>
                  </p:spPr>
                  <p:txBody>
                    <a:bodyPr wrap="none" anchor="ctr"/>
                    <a:lstStyle/>
                    <a:p>
                      <a:endParaRPr lang="en-GB"/>
                    </a:p>
                  </p:txBody>
                </p:sp>
                <p:sp>
                  <p:nvSpPr>
                    <p:cNvPr id="565337" name="Line 89"/>
                    <p:cNvSpPr>
                      <a:spLocks noChangeShapeType="1"/>
                    </p:cNvSpPr>
                    <p:nvPr/>
                  </p:nvSpPr>
                  <p:spPr bwMode="auto">
                    <a:xfrm>
                      <a:off x="2614" y="1613"/>
                      <a:ext cx="1579" cy="759"/>
                    </a:xfrm>
                    <a:prstGeom prst="line">
                      <a:avLst/>
                    </a:prstGeom>
                    <a:noFill/>
                    <a:ln w="9525">
                      <a:solidFill>
                        <a:srgbClr val="95FF95"/>
                      </a:solidFill>
                      <a:round/>
                      <a:headEnd/>
                      <a:tailEnd/>
                    </a:ln>
                    <a:effectLst/>
                  </p:spPr>
                  <p:txBody>
                    <a:bodyPr wrap="none" anchor="ctr"/>
                    <a:lstStyle/>
                    <a:p>
                      <a:endParaRPr lang="en-GB"/>
                    </a:p>
                  </p:txBody>
                </p:sp>
                <p:sp>
                  <p:nvSpPr>
                    <p:cNvPr id="565338" name="Line 90"/>
                    <p:cNvSpPr>
                      <a:spLocks noChangeShapeType="1"/>
                    </p:cNvSpPr>
                    <p:nvPr/>
                  </p:nvSpPr>
                  <p:spPr bwMode="auto">
                    <a:xfrm flipV="1">
                      <a:off x="1577" y="1661"/>
                      <a:ext cx="1546" cy="613"/>
                    </a:xfrm>
                    <a:prstGeom prst="line">
                      <a:avLst/>
                    </a:prstGeom>
                    <a:noFill/>
                    <a:ln w="9525">
                      <a:solidFill>
                        <a:srgbClr val="95FF95"/>
                      </a:solidFill>
                      <a:round/>
                      <a:headEnd/>
                      <a:tailEnd/>
                    </a:ln>
                    <a:effectLst/>
                  </p:spPr>
                  <p:txBody>
                    <a:bodyPr wrap="none" anchor="ctr"/>
                    <a:lstStyle/>
                    <a:p>
                      <a:endParaRPr lang="en-GB"/>
                    </a:p>
                  </p:txBody>
                </p:sp>
                <p:sp>
                  <p:nvSpPr>
                    <p:cNvPr id="565339" name="Line 91"/>
                    <p:cNvSpPr>
                      <a:spLocks noChangeShapeType="1"/>
                    </p:cNvSpPr>
                    <p:nvPr/>
                  </p:nvSpPr>
                  <p:spPr bwMode="auto">
                    <a:xfrm flipV="1">
                      <a:off x="1871" y="1802"/>
                      <a:ext cx="1551" cy="653"/>
                    </a:xfrm>
                    <a:prstGeom prst="line">
                      <a:avLst/>
                    </a:prstGeom>
                    <a:noFill/>
                    <a:ln w="9525">
                      <a:solidFill>
                        <a:srgbClr val="95FF95"/>
                      </a:solidFill>
                      <a:round/>
                      <a:headEnd/>
                      <a:tailEnd/>
                    </a:ln>
                    <a:effectLst/>
                  </p:spPr>
                  <p:txBody>
                    <a:bodyPr wrap="none" anchor="ctr"/>
                    <a:lstStyle/>
                    <a:p>
                      <a:endParaRPr lang="en-GB"/>
                    </a:p>
                  </p:txBody>
                </p:sp>
                <p:sp>
                  <p:nvSpPr>
                    <p:cNvPr id="565340" name="Line 92"/>
                    <p:cNvSpPr>
                      <a:spLocks noChangeShapeType="1"/>
                    </p:cNvSpPr>
                    <p:nvPr/>
                  </p:nvSpPr>
                  <p:spPr bwMode="auto">
                    <a:xfrm flipV="1">
                      <a:off x="2175" y="1940"/>
                      <a:ext cx="1565" cy="703"/>
                    </a:xfrm>
                    <a:prstGeom prst="line">
                      <a:avLst/>
                    </a:prstGeom>
                    <a:noFill/>
                    <a:ln w="9525">
                      <a:solidFill>
                        <a:srgbClr val="95FF95"/>
                      </a:solidFill>
                      <a:round/>
                      <a:headEnd/>
                      <a:tailEnd/>
                    </a:ln>
                    <a:effectLst/>
                  </p:spPr>
                  <p:txBody>
                    <a:bodyPr wrap="none" anchor="ctr"/>
                    <a:lstStyle/>
                    <a:p>
                      <a:endParaRPr lang="en-GB"/>
                    </a:p>
                  </p:txBody>
                </p:sp>
                <p:sp>
                  <p:nvSpPr>
                    <p:cNvPr id="565341" name="Line 93"/>
                    <p:cNvSpPr>
                      <a:spLocks noChangeShapeType="1"/>
                    </p:cNvSpPr>
                    <p:nvPr/>
                  </p:nvSpPr>
                  <p:spPr bwMode="auto">
                    <a:xfrm flipV="1">
                      <a:off x="2507" y="2101"/>
                      <a:ext cx="1574" cy="747"/>
                    </a:xfrm>
                    <a:prstGeom prst="line">
                      <a:avLst/>
                    </a:prstGeom>
                    <a:noFill/>
                    <a:ln w="9525">
                      <a:solidFill>
                        <a:srgbClr val="95FF95"/>
                      </a:solidFill>
                      <a:round/>
                      <a:headEnd/>
                      <a:tailEnd/>
                    </a:ln>
                    <a:effectLst/>
                  </p:spPr>
                  <p:txBody>
                    <a:bodyPr wrap="none" anchor="ctr"/>
                    <a:lstStyle/>
                    <a:p>
                      <a:endParaRPr lang="en-GB"/>
                    </a:p>
                  </p:txBody>
                </p:sp>
              </p:grpSp>
              <p:grpSp>
                <p:nvGrpSpPr>
                  <p:cNvPr id="17" name="Group 94"/>
                  <p:cNvGrpSpPr>
                    <a:grpSpLocks/>
                  </p:cNvGrpSpPr>
                  <p:nvPr/>
                </p:nvGrpSpPr>
                <p:grpSpPr bwMode="auto">
                  <a:xfrm>
                    <a:off x="1945" y="1593"/>
                    <a:ext cx="2758" cy="1119"/>
                    <a:chOff x="28" y="48"/>
                    <a:chExt cx="1771" cy="854"/>
                  </a:xfrm>
                </p:grpSpPr>
                <p:sp>
                  <p:nvSpPr>
                    <p:cNvPr id="565343" name="Freeform 95"/>
                    <p:cNvSpPr>
                      <a:spLocks/>
                    </p:cNvSpPr>
                    <p:nvPr/>
                  </p:nvSpPr>
                  <p:spPr bwMode="auto">
                    <a:xfrm>
                      <a:off x="699" y="700"/>
                      <a:ext cx="397" cy="173"/>
                    </a:xfrm>
                    <a:custGeom>
                      <a:avLst/>
                      <a:gdLst/>
                      <a:ahLst/>
                      <a:cxnLst>
                        <a:cxn ang="0">
                          <a:pos x="262" y="168"/>
                        </a:cxn>
                        <a:cxn ang="0">
                          <a:pos x="229" y="171"/>
                        </a:cxn>
                        <a:cxn ang="0">
                          <a:pos x="200" y="171"/>
                        </a:cxn>
                        <a:cxn ang="0">
                          <a:pos x="154" y="164"/>
                        </a:cxn>
                        <a:cxn ang="0">
                          <a:pos x="140" y="135"/>
                        </a:cxn>
                        <a:cxn ang="0">
                          <a:pos x="123" y="123"/>
                        </a:cxn>
                        <a:cxn ang="0">
                          <a:pos x="92" y="132"/>
                        </a:cxn>
                        <a:cxn ang="0">
                          <a:pos x="70" y="130"/>
                        </a:cxn>
                        <a:cxn ang="0">
                          <a:pos x="61" y="111"/>
                        </a:cxn>
                        <a:cxn ang="0">
                          <a:pos x="27" y="94"/>
                        </a:cxn>
                        <a:cxn ang="0">
                          <a:pos x="10" y="113"/>
                        </a:cxn>
                        <a:cxn ang="0">
                          <a:pos x="39" y="87"/>
                        </a:cxn>
                        <a:cxn ang="0">
                          <a:pos x="51" y="77"/>
                        </a:cxn>
                        <a:cxn ang="0">
                          <a:pos x="32" y="72"/>
                        </a:cxn>
                        <a:cxn ang="0">
                          <a:pos x="44" y="63"/>
                        </a:cxn>
                        <a:cxn ang="0">
                          <a:pos x="27" y="44"/>
                        </a:cxn>
                        <a:cxn ang="0">
                          <a:pos x="58" y="27"/>
                        </a:cxn>
                        <a:cxn ang="0">
                          <a:pos x="61" y="8"/>
                        </a:cxn>
                        <a:cxn ang="0">
                          <a:pos x="85" y="0"/>
                        </a:cxn>
                        <a:cxn ang="0">
                          <a:pos x="133" y="24"/>
                        </a:cxn>
                        <a:cxn ang="0">
                          <a:pos x="154" y="29"/>
                        </a:cxn>
                        <a:cxn ang="0">
                          <a:pos x="169" y="10"/>
                        </a:cxn>
                        <a:cxn ang="0">
                          <a:pos x="219" y="41"/>
                        </a:cxn>
                        <a:cxn ang="0">
                          <a:pos x="248" y="36"/>
                        </a:cxn>
                        <a:cxn ang="0">
                          <a:pos x="277" y="20"/>
                        </a:cxn>
                        <a:cxn ang="0">
                          <a:pos x="327" y="36"/>
                        </a:cxn>
                        <a:cxn ang="0">
                          <a:pos x="353" y="65"/>
                        </a:cxn>
                        <a:cxn ang="0">
                          <a:pos x="397" y="92"/>
                        </a:cxn>
                        <a:cxn ang="0">
                          <a:pos x="262" y="168"/>
                        </a:cxn>
                      </a:cxnLst>
                      <a:rect l="0" t="0" r="r" b="b"/>
                      <a:pathLst>
                        <a:path w="397" h="173">
                          <a:moveTo>
                            <a:pt x="262" y="168"/>
                          </a:moveTo>
                          <a:cubicBezTo>
                            <a:pt x="249" y="173"/>
                            <a:pt x="243" y="173"/>
                            <a:pt x="229" y="171"/>
                          </a:cubicBezTo>
                          <a:cubicBezTo>
                            <a:pt x="221" y="159"/>
                            <a:pt x="211" y="163"/>
                            <a:pt x="200" y="171"/>
                          </a:cubicBezTo>
                          <a:cubicBezTo>
                            <a:pt x="184" y="169"/>
                            <a:pt x="170" y="166"/>
                            <a:pt x="154" y="164"/>
                          </a:cubicBezTo>
                          <a:cubicBezTo>
                            <a:pt x="148" y="155"/>
                            <a:pt x="148" y="142"/>
                            <a:pt x="140" y="135"/>
                          </a:cubicBezTo>
                          <a:cubicBezTo>
                            <a:pt x="135" y="130"/>
                            <a:pt x="123" y="123"/>
                            <a:pt x="123" y="123"/>
                          </a:cubicBezTo>
                          <a:cubicBezTo>
                            <a:pt x="108" y="125"/>
                            <a:pt x="105" y="128"/>
                            <a:pt x="92" y="132"/>
                          </a:cubicBezTo>
                          <a:cubicBezTo>
                            <a:pt x="85" y="131"/>
                            <a:pt x="77" y="132"/>
                            <a:pt x="70" y="130"/>
                          </a:cubicBezTo>
                          <a:cubicBezTo>
                            <a:pt x="56" y="127"/>
                            <a:pt x="68" y="121"/>
                            <a:pt x="61" y="111"/>
                          </a:cubicBezTo>
                          <a:cubicBezTo>
                            <a:pt x="53" y="101"/>
                            <a:pt x="39" y="96"/>
                            <a:pt x="27" y="94"/>
                          </a:cubicBezTo>
                          <a:cubicBezTo>
                            <a:pt x="8" y="96"/>
                            <a:pt x="0" y="95"/>
                            <a:pt x="10" y="113"/>
                          </a:cubicBezTo>
                          <a:cubicBezTo>
                            <a:pt x="27" y="110"/>
                            <a:pt x="27" y="98"/>
                            <a:pt x="39" y="87"/>
                          </a:cubicBezTo>
                          <a:cubicBezTo>
                            <a:pt x="45" y="89"/>
                            <a:pt x="62" y="91"/>
                            <a:pt x="51" y="77"/>
                          </a:cubicBezTo>
                          <a:cubicBezTo>
                            <a:pt x="47" y="72"/>
                            <a:pt x="38" y="74"/>
                            <a:pt x="32" y="72"/>
                          </a:cubicBezTo>
                          <a:cubicBezTo>
                            <a:pt x="25" y="56"/>
                            <a:pt x="30" y="74"/>
                            <a:pt x="44" y="63"/>
                          </a:cubicBezTo>
                          <a:cubicBezTo>
                            <a:pt x="49" y="59"/>
                            <a:pt x="29" y="45"/>
                            <a:pt x="27" y="44"/>
                          </a:cubicBezTo>
                          <a:cubicBezTo>
                            <a:pt x="31" y="30"/>
                            <a:pt x="45" y="29"/>
                            <a:pt x="58" y="27"/>
                          </a:cubicBezTo>
                          <a:cubicBezTo>
                            <a:pt x="59" y="21"/>
                            <a:pt x="58" y="14"/>
                            <a:pt x="61" y="8"/>
                          </a:cubicBezTo>
                          <a:cubicBezTo>
                            <a:pt x="64" y="0"/>
                            <a:pt x="85" y="0"/>
                            <a:pt x="85" y="0"/>
                          </a:cubicBezTo>
                          <a:cubicBezTo>
                            <a:pt x="104" y="5"/>
                            <a:pt x="113" y="21"/>
                            <a:pt x="133" y="24"/>
                          </a:cubicBezTo>
                          <a:cubicBezTo>
                            <a:pt x="149" y="36"/>
                            <a:pt x="142" y="37"/>
                            <a:pt x="154" y="29"/>
                          </a:cubicBezTo>
                          <a:cubicBezTo>
                            <a:pt x="159" y="18"/>
                            <a:pt x="157" y="16"/>
                            <a:pt x="169" y="10"/>
                          </a:cubicBezTo>
                          <a:cubicBezTo>
                            <a:pt x="185" y="22"/>
                            <a:pt x="203" y="29"/>
                            <a:pt x="219" y="41"/>
                          </a:cubicBezTo>
                          <a:cubicBezTo>
                            <a:pt x="229" y="39"/>
                            <a:pt x="238" y="38"/>
                            <a:pt x="248" y="36"/>
                          </a:cubicBezTo>
                          <a:cubicBezTo>
                            <a:pt x="255" y="35"/>
                            <a:pt x="263" y="23"/>
                            <a:pt x="277" y="20"/>
                          </a:cubicBezTo>
                          <a:cubicBezTo>
                            <a:pt x="295" y="23"/>
                            <a:pt x="309" y="32"/>
                            <a:pt x="327" y="36"/>
                          </a:cubicBezTo>
                          <a:cubicBezTo>
                            <a:pt x="334" y="48"/>
                            <a:pt x="339" y="61"/>
                            <a:pt x="353" y="65"/>
                          </a:cubicBezTo>
                          <a:cubicBezTo>
                            <a:pt x="356" y="73"/>
                            <a:pt x="388" y="92"/>
                            <a:pt x="397" y="92"/>
                          </a:cubicBezTo>
                          <a:lnTo>
                            <a:pt x="262" y="168"/>
                          </a:ln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44" name="Freeform 96"/>
                    <p:cNvSpPr>
                      <a:spLocks/>
                    </p:cNvSpPr>
                    <p:nvPr/>
                  </p:nvSpPr>
                  <p:spPr bwMode="auto">
                    <a:xfrm>
                      <a:off x="817" y="861"/>
                      <a:ext cx="77" cy="41"/>
                    </a:xfrm>
                    <a:custGeom>
                      <a:avLst/>
                      <a:gdLst/>
                      <a:ahLst/>
                      <a:cxnLst>
                        <a:cxn ang="0">
                          <a:pos x="77" y="24"/>
                        </a:cxn>
                        <a:cxn ang="0">
                          <a:pos x="36" y="24"/>
                        </a:cxn>
                        <a:cxn ang="0">
                          <a:pos x="17" y="0"/>
                        </a:cxn>
                        <a:cxn ang="0">
                          <a:pos x="0" y="24"/>
                        </a:cxn>
                        <a:cxn ang="0">
                          <a:pos x="24" y="41"/>
                        </a:cxn>
                        <a:cxn ang="0">
                          <a:pos x="77" y="24"/>
                        </a:cxn>
                      </a:cxnLst>
                      <a:rect l="0" t="0" r="r" b="b"/>
                      <a:pathLst>
                        <a:path w="77" h="41">
                          <a:moveTo>
                            <a:pt x="77" y="24"/>
                          </a:moveTo>
                          <a:cubicBezTo>
                            <a:pt x="65" y="33"/>
                            <a:pt x="50" y="26"/>
                            <a:pt x="36" y="24"/>
                          </a:cubicBezTo>
                          <a:cubicBezTo>
                            <a:pt x="31" y="12"/>
                            <a:pt x="27" y="7"/>
                            <a:pt x="17" y="0"/>
                          </a:cubicBezTo>
                          <a:cubicBezTo>
                            <a:pt x="5" y="5"/>
                            <a:pt x="5" y="13"/>
                            <a:pt x="0" y="24"/>
                          </a:cubicBezTo>
                          <a:cubicBezTo>
                            <a:pt x="4" y="37"/>
                            <a:pt x="11" y="37"/>
                            <a:pt x="24" y="41"/>
                          </a:cubicBezTo>
                          <a:cubicBezTo>
                            <a:pt x="48" y="39"/>
                            <a:pt x="55" y="32"/>
                            <a:pt x="77" y="24"/>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45" name="Freeform 97"/>
                    <p:cNvSpPr>
                      <a:spLocks/>
                    </p:cNvSpPr>
                    <p:nvPr/>
                  </p:nvSpPr>
                  <p:spPr bwMode="auto">
                    <a:xfrm>
                      <a:off x="565" y="756"/>
                      <a:ext cx="92" cy="52"/>
                    </a:xfrm>
                    <a:custGeom>
                      <a:avLst/>
                      <a:gdLst/>
                      <a:ahLst/>
                      <a:cxnLst>
                        <a:cxn ang="0">
                          <a:pos x="87" y="33"/>
                        </a:cxn>
                        <a:cxn ang="0">
                          <a:pos x="55" y="16"/>
                        </a:cxn>
                        <a:cxn ang="0">
                          <a:pos x="27" y="0"/>
                        </a:cxn>
                        <a:cxn ang="0">
                          <a:pos x="22" y="16"/>
                        </a:cxn>
                        <a:cxn ang="0">
                          <a:pos x="39" y="38"/>
                        </a:cxn>
                        <a:cxn ang="0">
                          <a:pos x="67" y="45"/>
                        </a:cxn>
                        <a:cxn ang="0">
                          <a:pos x="87" y="33"/>
                        </a:cxn>
                      </a:cxnLst>
                      <a:rect l="0" t="0" r="r" b="b"/>
                      <a:pathLst>
                        <a:path w="92" h="52">
                          <a:moveTo>
                            <a:pt x="87" y="33"/>
                          </a:moveTo>
                          <a:cubicBezTo>
                            <a:pt x="74" y="30"/>
                            <a:pt x="66" y="23"/>
                            <a:pt x="55" y="16"/>
                          </a:cubicBezTo>
                          <a:cubicBezTo>
                            <a:pt x="48" y="4"/>
                            <a:pt x="40" y="3"/>
                            <a:pt x="27" y="0"/>
                          </a:cubicBezTo>
                          <a:cubicBezTo>
                            <a:pt x="2" y="3"/>
                            <a:pt x="0" y="10"/>
                            <a:pt x="22" y="16"/>
                          </a:cubicBezTo>
                          <a:cubicBezTo>
                            <a:pt x="30" y="28"/>
                            <a:pt x="24" y="35"/>
                            <a:pt x="39" y="38"/>
                          </a:cubicBezTo>
                          <a:cubicBezTo>
                            <a:pt x="51" y="35"/>
                            <a:pt x="56" y="42"/>
                            <a:pt x="67" y="45"/>
                          </a:cubicBezTo>
                          <a:cubicBezTo>
                            <a:pt x="79" y="52"/>
                            <a:pt x="92" y="49"/>
                            <a:pt x="87" y="33"/>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46" name="Freeform 98"/>
                    <p:cNvSpPr>
                      <a:spLocks/>
                    </p:cNvSpPr>
                    <p:nvPr/>
                  </p:nvSpPr>
                  <p:spPr bwMode="auto">
                    <a:xfrm>
                      <a:off x="28" y="121"/>
                      <a:ext cx="1771" cy="611"/>
                    </a:xfrm>
                    <a:custGeom>
                      <a:avLst/>
                      <a:gdLst/>
                      <a:ahLst/>
                      <a:cxnLst>
                        <a:cxn ang="0">
                          <a:pos x="537" y="591"/>
                        </a:cxn>
                        <a:cxn ang="0">
                          <a:pos x="633" y="579"/>
                        </a:cxn>
                        <a:cxn ang="0">
                          <a:pos x="676" y="548"/>
                        </a:cxn>
                        <a:cxn ang="0">
                          <a:pos x="772" y="575"/>
                        </a:cxn>
                        <a:cxn ang="0">
                          <a:pos x="852" y="539"/>
                        </a:cxn>
                        <a:cxn ang="0">
                          <a:pos x="909" y="505"/>
                        </a:cxn>
                        <a:cxn ang="0">
                          <a:pos x="998" y="495"/>
                        </a:cxn>
                        <a:cxn ang="0">
                          <a:pos x="1044" y="572"/>
                        </a:cxn>
                        <a:cxn ang="0">
                          <a:pos x="1096" y="519"/>
                        </a:cxn>
                        <a:cxn ang="0">
                          <a:pos x="1168" y="553"/>
                        </a:cxn>
                        <a:cxn ang="0">
                          <a:pos x="1771" y="243"/>
                        </a:cxn>
                        <a:cxn ang="0">
                          <a:pos x="1533" y="155"/>
                        </a:cxn>
                        <a:cxn ang="0">
                          <a:pos x="1411" y="162"/>
                        </a:cxn>
                        <a:cxn ang="0">
                          <a:pos x="1372" y="109"/>
                        </a:cxn>
                        <a:cxn ang="0">
                          <a:pos x="1500" y="126"/>
                        </a:cxn>
                        <a:cxn ang="0">
                          <a:pos x="1416" y="54"/>
                        </a:cxn>
                        <a:cxn ang="0">
                          <a:pos x="1315" y="1"/>
                        </a:cxn>
                        <a:cxn ang="0">
                          <a:pos x="1072" y="42"/>
                        </a:cxn>
                        <a:cxn ang="0">
                          <a:pos x="892" y="44"/>
                        </a:cxn>
                        <a:cxn ang="0">
                          <a:pos x="885" y="97"/>
                        </a:cxn>
                        <a:cxn ang="0">
                          <a:pos x="885" y="145"/>
                        </a:cxn>
                        <a:cxn ang="0">
                          <a:pos x="940" y="188"/>
                        </a:cxn>
                        <a:cxn ang="0">
                          <a:pos x="1015" y="157"/>
                        </a:cxn>
                        <a:cxn ang="0">
                          <a:pos x="1106" y="95"/>
                        </a:cxn>
                        <a:cxn ang="0">
                          <a:pos x="1243" y="83"/>
                        </a:cxn>
                        <a:cxn ang="0">
                          <a:pos x="1142" y="123"/>
                        </a:cxn>
                        <a:cxn ang="0">
                          <a:pos x="1140" y="167"/>
                        </a:cxn>
                        <a:cxn ang="0">
                          <a:pos x="1183" y="212"/>
                        </a:cxn>
                        <a:cxn ang="0">
                          <a:pos x="1106" y="200"/>
                        </a:cxn>
                        <a:cxn ang="0">
                          <a:pos x="1065" y="188"/>
                        </a:cxn>
                        <a:cxn ang="0">
                          <a:pos x="964" y="248"/>
                        </a:cxn>
                        <a:cxn ang="0">
                          <a:pos x="844" y="203"/>
                        </a:cxn>
                        <a:cxn ang="0">
                          <a:pos x="832" y="174"/>
                        </a:cxn>
                        <a:cxn ang="0">
                          <a:pos x="888" y="126"/>
                        </a:cxn>
                        <a:cxn ang="0">
                          <a:pos x="801" y="133"/>
                        </a:cxn>
                        <a:cxn ang="0">
                          <a:pos x="712" y="167"/>
                        </a:cxn>
                        <a:cxn ang="0">
                          <a:pos x="604" y="140"/>
                        </a:cxn>
                        <a:cxn ang="0">
                          <a:pos x="520" y="114"/>
                        </a:cxn>
                        <a:cxn ang="0">
                          <a:pos x="427" y="80"/>
                        </a:cxn>
                        <a:cxn ang="0">
                          <a:pos x="379" y="150"/>
                        </a:cxn>
                        <a:cxn ang="0">
                          <a:pos x="261" y="128"/>
                        </a:cxn>
                        <a:cxn ang="0">
                          <a:pos x="182" y="90"/>
                        </a:cxn>
                        <a:cxn ang="0">
                          <a:pos x="74" y="107"/>
                        </a:cxn>
                        <a:cxn ang="0">
                          <a:pos x="12" y="155"/>
                        </a:cxn>
                        <a:cxn ang="0">
                          <a:pos x="36" y="229"/>
                        </a:cxn>
                        <a:cxn ang="0">
                          <a:pos x="146" y="255"/>
                        </a:cxn>
                        <a:cxn ang="0">
                          <a:pos x="261" y="251"/>
                        </a:cxn>
                        <a:cxn ang="0">
                          <a:pos x="441" y="284"/>
                        </a:cxn>
                        <a:cxn ang="0">
                          <a:pos x="472" y="332"/>
                        </a:cxn>
                        <a:cxn ang="0">
                          <a:pos x="460" y="402"/>
                        </a:cxn>
                        <a:cxn ang="0">
                          <a:pos x="427" y="503"/>
                        </a:cxn>
                        <a:cxn ang="0">
                          <a:pos x="525" y="486"/>
                        </a:cxn>
                        <a:cxn ang="0">
                          <a:pos x="542" y="359"/>
                        </a:cxn>
                        <a:cxn ang="0">
                          <a:pos x="588" y="375"/>
                        </a:cxn>
                        <a:cxn ang="0">
                          <a:pos x="597" y="450"/>
                        </a:cxn>
                        <a:cxn ang="0">
                          <a:pos x="578" y="510"/>
                        </a:cxn>
                        <a:cxn ang="0">
                          <a:pos x="592" y="587"/>
                        </a:cxn>
                      </a:cxnLst>
                      <a:rect l="0" t="0" r="r" b="b"/>
                      <a:pathLst>
                        <a:path w="1771" h="611">
                          <a:moveTo>
                            <a:pt x="592" y="587"/>
                          </a:moveTo>
                          <a:cubicBezTo>
                            <a:pt x="589" y="598"/>
                            <a:pt x="582" y="596"/>
                            <a:pt x="571" y="599"/>
                          </a:cubicBezTo>
                          <a:cubicBezTo>
                            <a:pt x="566" y="611"/>
                            <a:pt x="560" y="608"/>
                            <a:pt x="547" y="606"/>
                          </a:cubicBezTo>
                          <a:cubicBezTo>
                            <a:pt x="545" y="600"/>
                            <a:pt x="538" y="597"/>
                            <a:pt x="537" y="591"/>
                          </a:cubicBezTo>
                          <a:cubicBezTo>
                            <a:pt x="534" y="579"/>
                            <a:pt x="550" y="566"/>
                            <a:pt x="559" y="560"/>
                          </a:cubicBezTo>
                          <a:cubicBezTo>
                            <a:pt x="579" y="564"/>
                            <a:pt x="576" y="572"/>
                            <a:pt x="590" y="582"/>
                          </a:cubicBezTo>
                          <a:cubicBezTo>
                            <a:pt x="607" y="570"/>
                            <a:pt x="605" y="592"/>
                            <a:pt x="621" y="596"/>
                          </a:cubicBezTo>
                          <a:cubicBezTo>
                            <a:pt x="631" y="593"/>
                            <a:pt x="631" y="589"/>
                            <a:pt x="633" y="579"/>
                          </a:cubicBezTo>
                          <a:cubicBezTo>
                            <a:pt x="632" y="574"/>
                            <a:pt x="625" y="572"/>
                            <a:pt x="624" y="567"/>
                          </a:cubicBezTo>
                          <a:cubicBezTo>
                            <a:pt x="622" y="558"/>
                            <a:pt x="641" y="556"/>
                            <a:pt x="645" y="555"/>
                          </a:cubicBezTo>
                          <a:cubicBezTo>
                            <a:pt x="642" y="545"/>
                            <a:pt x="644" y="540"/>
                            <a:pt x="650" y="531"/>
                          </a:cubicBezTo>
                          <a:cubicBezTo>
                            <a:pt x="654" y="516"/>
                            <a:pt x="660" y="543"/>
                            <a:pt x="676" y="548"/>
                          </a:cubicBezTo>
                          <a:cubicBezTo>
                            <a:pt x="683" y="532"/>
                            <a:pt x="692" y="541"/>
                            <a:pt x="708" y="546"/>
                          </a:cubicBezTo>
                          <a:cubicBezTo>
                            <a:pt x="710" y="547"/>
                            <a:pt x="715" y="548"/>
                            <a:pt x="715" y="548"/>
                          </a:cubicBezTo>
                          <a:cubicBezTo>
                            <a:pt x="730" y="559"/>
                            <a:pt x="735" y="564"/>
                            <a:pt x="753" y="567"/>
                          </a:cubicBezTo>
                          <a:cubicBezTo>
                            <a:pt x="757" y="578"/>
                            <a:pt x="761" y="578"/>
                            <a:pt x="772" y="575"/>
                          </a:cubicBezTo>
                          <a:cubicBezTo>
                            <a:pt x="795" y="577"/>
                            <a:pt x="803" y="585"/>
                            <a:pt x="823" y="591"/>
                          </a:cubicBezTo>
                          <a:cubicBezTo>
                            <a:pt x="836" y="587"/>
                            <a:pt x="826" y="575"/>
                            <a:pt x="823" y="565"/>
                          </a:cubicBezTo>
                          <a:cubicBezTo>
                            <a:pt x="826" y="555"/>
                            <a:pt x="830" y="552"/>
                            <a:pt x="840" y="548"/>
                          </a:cubicBezTo>
                          <a:cubicBezTo>
                            <a:pt x="852" y="527"/>
                            <a:pt x="835" y="553"/>
                            <a:pt x="852" y="539"/>
                          </a:cubicBezTo>
                          <a:cubicBezTo>
                            <a:pt x="854" y="537"/>
                            <a:pt x="854" y="533"/>
                            <a:pt x="856" y="531"/>
                          </a:cubicBezTo>
                          <a:cubicBezTo>
                            <a:pt x="861" y="528"/>
                            <a:pt x="867" y="529"/>
                            <a:pt x="873" y="527"/>
                          </a:cubicBezTo>
                          <a:cubicBezTo>
                            <a:pt x="881" y="521"/>
                            <a:pt x="885" y="516"/>
                            <a:pt x="895" y="519"/>
                          </a:cubicBezTo>
                          <a:cubicBezTo>
                            <a:pt x="890" y="507"/>
                            <a:pt x="900" y="511"/>
                            <a:pt x="909" y="505"/>
                          </a:cubicBezTo>
                          <a:cubicBezTo>
                            <a:pt x="916" y="506"/>
                            <a:pt x="923" y="510"/>
                            <a:pt x="931" y="510"/>
                          </a:cubicBezTo>
                          <a:cubicBezTo>
                            <a:pt x="941" y="510"/>
                            <a:pt x="959" y="503"/>
                            <a:pt x="969" y="500"/>
                          </a:cubicBezTo>
                          <a:cubicBezTo>
                            <a:pt x="974" y="495"/>
                            <a:pt x="976" y="490"/>
                            <a:pt x="984" y="491"/>
                          </a:cubicBezTo>
                          <a:cubicBezTo>
                            <a:pt x="989" y="491"/>
                            <a:pt x="998" y="495"/>
                            <a:pt x="998" y="495"/>
                          </a:cubicBezTo>
                          <a:cubicBezTo>
                            <a:pt x="1007" y="510"/>
                            <a:pt x="1009" y="510"/>
                            <a:pt x="1027" y="512"/>
                          </a:cubicBezTo>
                          <a:cubicBezTo>
                            <a:pt x="1039" y="519"/>
                            <a:pt x="1045" y="525"/>
                            <a:pt x="1029" y="529"/>
                          </a:cubicBezTo>
                          <a:cubicBezTo>
                            <a:pt x="1033" y="544"/>
                            <a:pt x="1027" y="541"/>
                            <a:pt x="1020" y="553"/>
                          </a:cubicBezTo>
                          <a:cubicBezTo>
                            <a:pt x="1030" y="566"/>
                            <a:pt x="1032" y="564"/>
                            <a:pt x="1044" y="572"/>
                          </a:cubicBezTo>
                          <a:cubicBezTo>
                            <a:pt x="1050" y="551"/>
                            <a:pt x="1082" y="565"/>
                            <a:pt x="1099" y="567"/>
                          </a:cubicBezTo>
                          <a:cubicBezTo>
                            <a:pt x="1112" y="564"/>
                            <a:pt x="1120" y="550"/>
                            <a:pt x="1104" y="543"/>
                          </a:cubicBezTo>
                          <a:cubicBezTo>
                            <a:pt x="1099" y="541"/>
                            <a:pt x="1093" y="541"/>
                            <a:pt x="1087" y="539"/>
                          </a:cubicBezTo>
                          <a:cubicBezTo>
                            <a:pt x="1082" y="526"/>
                            <a:pt x="1090" y="530"/>
                            <a:pt x="1096" y="519"/>
                          </a:cubicBezTo>
                          <a:cubicBezTo>
                            <a:pt x="1103" y="520"/>
                            <a:pt x="1111" y="523"/>
                            <a:pt x="1118" y="524"/>
                          </a:cubicBezTo>
                          <a:cubicBezTo>
                            <a:pt x="1131" y="526"/>
                            <a:pt x="1156" y="529"/>
                            <a:pt x="1156" y="529"/>
                          </a:cubicBezTo>
                          <a:cubicBezTo>
                            <a:pt x="1173" y="539"/>
                            <a:pt x="1226" y="531"/>
                            <a:pt x="1190" y="541"/>
                          </a:cubicBezTo>
                          <a:cubicBezTo>
                            <a:pt x="1187" y="553"/>
                            <a:pt x="1179" y="551"/>
                            <a:pt x="1168" y="553"/>
                          </a:cubicBezTo>
                          <a:cubicBezTo>
                            <a:pt x="1158" y="563"/>
                            <a:pt x="1149" y="565"/>
                            <a:pt x="1135" y="567"/>
                          </a:cubicBezTo>
                          <a:cubicBezTo>
                            <a:pt x="1131" y="579"/>
                            <a:pt x="1145" y="585"/>
                            <a:pt x="1156" y="591"/>
                          </a:cubicBezTo>
                          <a:cubicBezTo>
                            <a:pt x="1162" y="599"/>
                            <a:pt x="1178" y="611"/>
                            <a:pt x="1178" y="611"/>
                          </a:cubicBezTo>
                          <a:lnTo>
                            <a:pt x="1771" y="243"/>
                          </a:lnTo>
                          <a:cubicBezTo>
                            <a:pt x="1692" y="201"/>
                            <a:pt x="1614" y="155"/>
                            <a:pt x="1533" y="116"/>
                          </a:cubicBezTo>
                          <a:cubicBezTo>
                            <a:pt x="1529" y="114"/>
                            <a:pt x="1532" y="124"/>
                            <a:pt x="1531" y="128"/>
                          </a:cubicBezTo>
                          <a:cubicBezTo>
                            <a:pt x="1530" y="131"/>
                            <a:pt x="1528" y="133"/>
                            <a:pt x="1526" y="135"/>
                          </a:cubicBezTo>
                          <a:cubicBezTo>
                            <a:pt x="1529" y="148"/>
                            <a:pt x="1538" y="142"/>
                            <a:pt x="1533" y="155"/>
                          </a:cubicBezTo>
                          <a:cubicBezTo>
                            <a:pt x="1526" y="153"/>
                            <a:pt x="1521" y="148"/>
                            <a:pt x="1514" y="147"/>
                          </a:cubicBezTo>
                          <a:cubicBezTo>
                            <a:pt x="1508" y="146"/>
                            <a:pt x="1480" y="156"/>
                            <a:pt x="1473" y="157"/>
                          </a:cubicBezTo>
                          <a:cubicBezTo>
                            <a:pt x="1467" y="179"/>
                            <a:pt x="1469" y="171"/>
                            <a:pt x="1435" y="169"/>
                          </a:cubicBezTo>
                          <a:cubicBezTo>
                            <a:pt x="1425" y="162"/>
                            <a:pt x="1423" y="158"/>
                            <a:pt x="1411" y="162"/>
                          </a:cubicBezTo>
                          <a:cubicBezTo>
                            <a:pt x="1408" y="178"/>
                            <a:pt x="1407" y="187"/>
                            <a:pt x="1394" y="174"/>
                          </a:cubicBezTo>
                          <a:cubicBezTo>
                            <a:pt x="1391" y="164"/>
                            <a:pt x="1389" y="158"/>
                            <a:pt x="1380" y="152"/>
                          </a:cubicBezTo>
                          <a:cubicBezTo>
                            <a:pt x="1383" y="140"/>
                            <a:pt x="1387" y="144"/>
                            <a:pt x="1392" y="133"/>
                          </a:cubicBezTo>
                          <a:cubicBezTo>
                            <a:pt x="1386" y="107"/>
                            <a:pt x="1385" y="127"/>
                            <a:pt x="1372" y="109"/>
                          </a:cubicBezTo>
                          <a:cubicBezTo>
                            <a:pt x="1376" y="94"/>
                            <a:pt x="1380" y="99"/>
                            <a:pt x="1387" y="109"/>
                          </a:cubicBezTo>
                          <a:cubicBezTo>
                            <a:pt x="1393" y="129"/>
                            <a:pt x="1413" y="128"/>
                            <a:pt x="1430" y="133"/>
                          </a:cubicBezTo>
                          <a:cubicBezTo>
                            <a:pt x="1452" y="149"/>
                            <a:pt x="1438" y="145"/>
                            <a:pt x="1478" y="143"/>
                          </a:cubicBezTo>
                          <a:cubicBezTo>
                            <a:pt x="1495" y="131"/>
                            <a:pt x="1488" y="137"/>
                            <a:pt x="1500" y="126"/>
                          </a:cubicBezTo>
                          <a:cubicBezTo>
                            <a:pt x="1502" y="120"/>
                            <a:pt x="1505" y="114"/>
                            <a:pt x="1500" y="107"/>
                          </a:cubicBezTo>
                          <a:cubicBezTo>
                            <a:pt x="1495" y="99"/>
                            <a:pt x="1484" y="97"/>
                            <a:pt x="1476" y="92"/>
                          </a:cubicBezTo>
                          <a:cubicBezTo>
                            <a:pt x="1465" y="84"/>
                            <a:pt x="1456" y="74"/>
                            <a:pt x="1442" y="68"/>
                          </a:cubicBezTo>
                          <a:cubicBezTo>
                            <a:pt x="1413" y="80"/>
                            <a:pt x="1423" y="69"/>
                            <a:pt x="1416" y="54"/>
                          </a:cubicBezTo>
                          <a:cubicBezTo>
                            <a:pt x="1412" y="46"/>
                            <a:pt x="1401" y="44"/>
                            <a:pt x="1394" y="42"/>
                          </a:cubicBezTo>
                          <a:cubicBezTo>
                            <a:pt x="1391" y="31"/>
                            <a:pt x="1392" y="28"/>
                            <a:pt x="1380" y="25"/>
                          </a:cubicBezTo>
                          <a:cubicBezTo>
                            <a:pt x="1365" y="12"/>
                            <a:pt x="1365" y="13"/>
                            <a:pt x="1341" y="11"/>
                          </a:cubicBezTo>
                          <a:cubicBezTo>
                            <a:pt x="1332" y="7"/>
                            <a:pt x="1323" y="7"/>
                            <a:pt x="1315" y="1"/>
                          </a:cubicBezTo>
                          <a:cubicBezTo>
                            <a:pt x="1270" y="3"/>
                            <a:pt x="1272" y="2"/>
                            <a:pt x="1243" y="8"/>
                          </a:cubicBezTo>
                          <a:cubicBezTo>
                            <a:pt x="1220" y="7"/>
                            <a:pt x="1201" y="0"/>
                            <a:pt x="1183" y="13"/>
                          </a:cubicBezTo>
                          <a:cubicBezTo>
                            <a:pt x="1144" y="10"/>
                            <a:pt x="1129" y="24"/>
                            <a:pt x="1092" y="30"/>
                          </a:cubicBezTo>
                          <a:cubicBezTo>
                            <a:pt x="1081" y="39"/>
                            <a:pt x="1087" y="45"/>
                            <a:pt x="1072" y="42"/>
                          </a:cubicBezTo>
                          <a:cubicBezTo>
                            <a:pt x="1057" y="35"/>
                            <a:pt x="1045" y="35"/>
                            <a:pt x="1027" y="32"/>
                          </a:cubicBezTo>
                          <a:cubicBezTo>
                            <a:pt x="1012" y="21"/>
                            <a:pt x="995" y="24"/>
                            <a:pt x="976" y="23"/>
                          </a:cubicBezTo>
                          <a:cubicBezTo>
                            <a:pt x="963" y="18"/>
                            <a:pt x="951" y="21"/>
                            <a:pt x="938" y="25"/>
                          </a:cubicBezTo>
                          <a:cubicBezTo>
                            <a:pt x="923" y="36"/>
                            <a:pt x="910" y="40"/>
                            <a:pt x="892" y="44"/>
                          </a:cubicBezTo>
                          <a:cubicBezTo>
                            <a:pt x="884" y="50"/>
                            <a:pt x="871" y="51"/>
                            <a:pt x="864" y="59"/>
                          </a:cubicBezTo>
                          <a:cubicBezTo>
                            <a:pt x="860" y="63"/>
                            <a:pt x="854" y="73"/>
                            <a:pt x="854" y="73"/>
                          </a:cubicBezTo>
                          <a:cubicBezTo>
                            <a:pt x="850" y="88"/>
                            <a:pt x="848" y="88"/>
                            <a:pt x="864" y="92"/>
                          </a:cubicBezTo>
                          <a:cubicBezTo>
                            <a:pt x="884" y="108"/>
                            <a:pt x="861" y="93"/>
                            <a:pt x="885" y="97"/>
                          </a:cubicBezTo>
                          <a:cubicBezTo>
                            <a:pt x="890" y="98"/>
                            <a:pt x="895" y="103"/>
                            <a:pt x="900" y="104"/>
                          </a:cubicBezTo>
                          <a:cubicBezTo>
                            <a:pt x="920" y="90"/>
                            <a:pt x="909" y="93"/>
                            <a:pt x="936" y="97"/>
                          </a:cubicBezTo>
                          <a:cubicBezTo>
                            <a:pt x="930" y="106"/>
                            <a:pt x="931" y="113"/>
                            <a:pt x="921" y="116"/>
                          </a:cubicBezTo>
                          <a:cubicBezTo>
                            <a:pt x="910" y="127"/>
                            <a:pt x="898" y="136"/>
                            <a:pt x="885" y="145"/>
                          </a:cubicBezTo>
                          <a:cubicBezTo>
                            <a:pt x="882" y="156"/>
                            <a:pt x="880" y="159"/>
                            <a:pt x="868" y="162"/>
                          </a:cubicBezTo>
                          <a:cubicBezTo>
                            <a:pt x="865" y="173"/>
                            <a:pt x="871" y="172"/>
                            <a:pt x="880" y="169"/>
                          </a:cubicBezTo>
                          <a:cubicBezTo>
                            <a:pt x="892" y="171"/>
                            <a:pt x="901" y="174"/>
                            <a:pt x="912" y="176"/>
                          </a:cubicBezTo>
                          <a:cubicBezTo>
                            <a:pt x="916" y="190"/>
                            <a:pt x="926" y="187"/>
                            <a:pt x="940" y="188"/>
                          </a:cubicBezTo>
                          <a:cubicBezTo>
                            <a:pt x="959" y="195"/>
                            <a:pt x="953" y="183"/>
                            <a:pt x="964" y="174"/>
                          </a:cubicBezTo>
                          <a:cubicBezTo>
                            <a:pt x="966" y="173"/>
                            <a:pt x="977" y="170"/>
                            <a:pt x="979" y="169"/>
                          </a:cubicBezTo>
                          <a:cubicBezTo>
                            <a:pt x="986" y="162"/>
                            <a:pt x="988" y="156"/>
                            <a:pt x="993" y="147"/>
                          </a:cubicBezTo>
                          <a:cubicBezTo>
                            <a:pt x="1001" y="150"/>
                            <a:pt x="1008" y="152"/>
                            <a:pt x="1015" y="157"/>
                          </a:cubicBezTo>
                          <a:cubicBezTo>
                            <a:pt x="1062" y="155"/>
                            <a:pt x="1067" y="160"/>
                            <a:pt x="1053" y="123"/>
                          </a:cubicBezTo>
                          <a:cubicBezTo>
                            <a:pt x="1055" y="118"/>
                            <a:pt x="1054" y="112"/>
                            <a:pt x="1058" y="109"/>
                          </a:cubicBezTo>
                          <a:cubicBezTo>
                            <a:pt x="1062" y="106"/>
                            <a:pt x="1067" y="108"/>
                            <a:pt x="1072" y="107"/>
                          </a:cubicBezTo>
                          <a:cubicBezTo>
                            <a:pt x="1083" y="104"/>
                            <a:pt x="1094" y="98"/>
                            <a:pt x="1106" y="95"/>
                          </a:cubicBezTo>
                          <a:cubicBezTo>
                            <a:pt x="1122" y="101"/>
                            <a:pt x="1135" y="105"/>
                            <a:pt x="1152" y="109"/>
                          </a:cubicBezTo>
                          <a:cubicBezTo>
                            <a:pt x="1175" y="105"/>
                            <a:pt x="1160" y="94"/>
                            <a:pt x="1190" y="90"/>
                          </a:cubicBezTo>
                          <a:cubicBezTo>
                            <a:pt x="1203" y="81"/>
                            <a:pt x="1211" y="88"/>
                            <a:pt x="1219" y="73"/>
                          </a:cubicBezTo>
                          <a:cubicBezTo>
                            <a:pt x="1226" y="78"/>
                            <a:pt x="1243" y="83"/>
                            <a:pt x="1243" y="83"/>
                          </a:cubicBezTo>
                          <a:cubicBezTo>
                            <a:pt x="1246" y="94"/>
                            <a:pt x="1253" y="97"/>
                            <a:pt x="1240" y="102"/>
                          </a:cubicBezTo>
                          <a:cubicBezTo>
                            <a:pt x="1231" y="95"/>
                            <a:pt x="1231" y="93"/>
                            <a:pt x="1216" y="99"/>
                          </a:cubicBezTo>
                          <a:cubicBezTo>
                            <a:pt x="1208" y="102"/>
                            <a:pt x="1195" y="114"/>
                            <a:pt x="1195" y="114"/>
                          </a:cubicBezTo>
                          <a:cubicBezTo>
                            <a:pt x="1166" y="102"/>
                            <a:pt x="1161" y="120"/>
                            <a:pt x="1142" y="123"/>
                          </a:cubicBezTo>
                          <a:cubicBezTo>
                            <a:pt x="1136" y="132"/>
                            <a:pt x="1137" y="143"/>
                            <a:pt x="1132" y="152"/>
                          </a:cubicBezTo>
                          <a:cubicBezTo>
                            <a:pt x="1130" y="155"/>
                            <a:pt x="1115" y="160"/>
                            <a:pt x="1111" y="162"/>
                          </a:cubicBezTo>
                          <a:cubicBezTo>
                            <a:pt x="1113" y="177"/>
                            <a:pt x="1116" y="178"/>
                            <a:pt x="1130" y="174"/>
                          </a:cubicBezTo>
                          <a:cubicBezTo>
                            <a:pt x="1133" y="172"/>
                            <a:pt x="1136" y="168"/>
                            <a:pt x="1140" y="167"/>
                          </a:cubicBezTo>
                          <a:cubicBezTo>
                            <a:pt x="1156" y="163"/>
                            <a:pt x="1148" y="171"/>
                            <a:pt x="1159" y="174"/>
                          </a:cubicBezTo>
                          <a:cubicBezTo>
                            <a:pt x="1176" y="179"/>
                            <a:pt x="1195" y="179"/>
                            <a:pt x="1212" y="183"/>
                          </a:cubicBezTo>
                          <a:cubicBezTo>
                            <a:pt x="1216" y="202"/>
                            <a:pt x="1221" y="196"/>
                            <a:pt x="1212" y="215"/>
                          </a:cubicBezTo>
                          <a:cubicBezTo>
                            <a:pt x="1200" y="210"/>
                            <a:pt x="1197" y="210"/>
                            <a:pt x="1183" y="212"/>
                          </a:cubicBezTo>
                          <a:cubicBezTo>
                            <a:pt x="1181" y="214"/>
                            <a:pt x="1179" y="218"/>
                            <a:pt x="1176" y="219"/>
                          </a:cubicBezTo>
                          <a:cubicBezTo>
                            <a:pt x="1166" y="221"/>
                            <a:pt x="1168" y="209"/>
                            <a:pt x="1164" y="205"/>
                          </a:cubicBezTo>
                          <a:cubicBezTo>
                            <a:pt x="1158" y="199"/>
                            <a:pt x="1124" y="198"/>
                            <a:pt x="1123" y="198"/>
                          </a:cubicBezTo>
                          <a:cubicBezTo>
                            <a:pt x="1117" y="199"/>
                            <a:pt x="1110" y="196"/>
                            <a:pt x="1106" y="200"/>
                          </a:cubicBezTo>
                          <a:cubicBezTo>
                            <a:pt x="1090" y="216"/>
                            <a:pt x="1116" y="220"/>
                            <a:pt x="1096" y="215"/>
                          </a:cubicBezTo>
                          <a:cubicBezTo>
                            <a:pt x="1081" y="216"/>
                            <a:pt x="1071" y="224"/>
                            <a:pt x="1060" y="217"/>
                          </a:cubicBezTo>
                          <a:cubicBezTo>
                            <a:pt x="1056" y="204"/>
                            <a:pt x="1070" y="204"/>
                            <a:pt x="1080" y="200"/>
                          </a:cubicBezTo>
                          <a:cubicBezTo>
                            <a:pt x="1090" y="183"/>
                            <a:pt x="1092" y="186"/>
                            <a:pt x="1065" y="188"/>
                          </a:cubicBezTo>
                          <a:cubicBezTo>
                            <a:pt x="1059" y="197"/>
                            <a:pt x="1059" y="202"/>
                            <a:pt x="1070" y="205"/>
                          </a:cubicBezTo>
                          <a:cubicBezTo>
                            <a:pt x="1043" y="207"/>
                            <a:pt x="1022" y="217"/>
                            <a:pt x="996" y="224"/>
                          </a:cubicBezTo>
                          <a:cubicBezTo>
                            <a:pt x="980" y="238"/>
                            <a:pt x="989" y="244"/>
                            <a:pt x="996" y="260"/>
                          </a:cubicBezTo>
                          <a:cubicBezTo>
                            <a:pt x="971" y="268"/>
                            <a:pt x="978" y="253"/>
                            <a:pt x="964" y="248"/>
                          </a:cubicBezTo>
                          <a:cubicBezTo>
                            <a:pt x="956" y="245"/>
                            <a:pt x="948" y="247"/>
                            <a:pt x="940" y="246"/>
                          </a:cubicBezTo>
                          <a:cubicBezTo>
                            <a:pt x="924" y="239"/>
                            <a:pt x="929" y="222"/>
                            <a:pt x="924" y="219"/>
                          </a:cubicBezTo>
                          <a:cubicBezTo>
                            <a:pt x="907" y="210"/>
                            <a:pt x="885" y="216"/>
                            <a:pt x="866" y="215"/>
                          </a:cubicBezTo>
                          <a:cubicBezTo>
                            <a:pt x="858" y="206"/>
                            <a:pt x="855" y="206"/>
                            <a:pt x="844" y="203"/>
                          </a:cubicBezTo>
                          <a:cubicBezTo>
                            <a:pt x="841" y="191"/>
                            <a:pt x="835" y="182"/>
                            <a:pt x="823" y="179"/>
                          </a:cubicBezTo>
                          <a:cubicBezTo>
                            <a:pt x="815" y="182"/>
                            <a:pt x="803" y="189"/>
                            <a:pt x="794" y="181"/>
                          </a:cubicBezTo>
                          <a:cubicBezTo>
                            <a:pt x="787" y="175"/>
                            <a:pt x="804" y="154"/>
                            <a:pt x="808" y="152"/>
                          </a:cubicBezTo>
                          <a:cubicBezTo>
                            <a:pt x="822" y="156"/>
                            <a:pt x="821" y="165"/>
                            <a:pt x="832" y="174"/>
                          </a:cubicBezTo>
                          <a:cubicBezTo>
                            <a:pt x="838" y="165"/>
                            <a:pt x="845" y="163"/>
                            <a:pt x="854" y="159"/>
                          </a:cubicBezTo>
                          <a:cubicBezTo>
                            <a:pt x="851" y="149"/>
                            <a:pt x="846" y="148"/>
                            <a:pt x="837" y="145"/>
                          </a:cubicBezTo>
                          <a:cubicBezTo>
                            <a:pt x="832" y="126"/>
                            <a:pt x="856" y="146"/>
                            <a:pt x="861" y="128"/>
                          </a:cubicBezTo>
                          <a:cubicBezTo>
                            <a:pt x="871" y="132"/>
                            <a:pt x="877" y="128"/>
                            <a:pt x="888" y="126"/>
                          </a:cubicBezTo>
                          <a:cubicBezTo>
                            <a:pt x="892" y="112"/>
                            <a:pt x="891" y="110"/>
                            <a:pt x="876" y="114"/>
                          </a:cubicBezTo>
                          <a:cubicBezTo>
                            <a:pt x="866" y="120"/>
                            <a:pt x="864" y="123"/>
                            <a:pt x="854" y="116"/>
                          </a:cubicBezTo>
                          <a:cubicBezTo>
                            <a:pt x="815" y="121"/>
                            <a:pt x="842" y="131"/>
                            <a:pt x="818" y="114"/>
                          </a:cubicBezTo>
                          <a:cubicBezTo>
                            <a:pt x="804" y="117"/>
                            <a:pt x="805" y="120"/>
                            <a:pt x="801" y="133"/>
                          </a:cubicBezTo>
                          <a:cubicBezTo>
                            <a:pt x="788" y="130"/>
                            <a:pt x="787" y="135"/>
                            <a:pt x="794" y="145"/>
                          </a:cubicBezTo>
                          <a:cubicBezTo>
                            <a:pt x="778" y="150"/>
                            <a:pt x="763" y="156"/>
                            <a:pt x="746" y="159"/>
                          </a:cubicBezTo>
                          <a:cubicBezTo>
                            <a:pt x="737" y="156"/>
                            <a:pt x="735" y="150"/>
                            <a:pt x="727" y="145"/>
                          </a:cubicBezTo>
                          <a:cubicBezTo>
                            <a:pt x="715" y="148"/>
                            <a:pt x="715" y="156"/>
                            <a:pt x="712" y="167"/>
                          </a:cubicBezTo>
                          <a:cubicBezTo>
                            <a:pt x="674" y="165"/>
                            <a:pt x="659" y="161"/>
                            <a:pt x="628" y="169"/>
                          </a:cubicBezTo>
                          <a:cubicBezTo>
                            <a:pt x="622" y="179"/>
                            <a:pt x="619" y="181"/>
                            <a:pt x="609" y="174"/>
                          </a:cubicBezTo>
                          <a:cubicBezTo>
                            <a:pt x="616" y="169"/>
                            <a:pt x="623" y="167"/>
                            <a:pt x="631" y="164"/>
                          </a:cubicBezTo>
                          <a:cubicBezTo>
                            <a:pt x="636" y="144"/>
                            <a:pt x="620" y="144"/>
                            <a:pt x="604" y="140"/>
                          </a:cubicBezTo>
                          <a:cubicBezTo>
                            <a:pt x="599" y="131"/>
                            <a:pt x="593" y="132"/>
                            <a:pt x="585" y="126"/>
                          </a:cubicBezTo>
                          <a:cubicBezTo>
                            <a:pt x="579" y="127"/>
                            <a:pt x="573" y="126"/>
                            <a:pt x="568" y="128"/>
                          </a:cubicBezTo>
                          <a:cubicBezTo>
                            <a:pt x="563" y="130"/>
                            <a:pt x="554" y="138"/>
                            <a:pt x="554" y="138"/>
                          </a:cubicBezTo>
                          <a:cubicBezTo>
                            <a:pt x="536" y="132"/>
                            <a:pt x="542" y="119"/>
                            <a:pt x="520" y="114"/>
                          </a:cubicBezTo>
                          <a:cubicBezTo>
                            <a:pt x="511" y="117"/>
                            <a:pt x="508" y="120"/>
                            <a:pt x="499" y="116"/>
                          </a:cubicBezTo>
                          <a:cubicBezTo>
                            <a:pt x="503" y="98"/>
                            <a:pt x="490" y="105"/>
                            <a:pt x="475" y="107"/>
                          </a:cubicBezTo>
                          <a:cubicBezTo>
                            <a:pt x="466" y="116"/>
                            <a:pt x="464" y="122"/>
                            <a:pt x="453" y="114"/>
                          </a:cubicBezTo>
                          <a:cubicBezTo>
                            <a:pt x="448" y="98"/>
                            <a:pt x="441" y="88"/>
                            <a:pt x="427" y="80"/>
                          </a:cubicBezTo>
                          <a:cubicBezTo>
                            <a:pt x="409" y="85"/>
                            <a:pt x="411" y="93"/>
                            <a:pt x="420" y="107"/>
                          </a:cubicBezTo>
                          <a:cubicBezTo>
                            <a:pt x="423" y="118"/>
                            <a:pt x="418" y="120"/>
                            <a:pt x="408" y="123"/>
                          </a:cubicBezTo>
                          <a:cubicBezTo>
                            <a:pt x="400" y="136"/>
                            <a:pt x="395" y="127"/>
                            <a:pt x="381" y="131"/>
                          </a:cubicBezTo>
                          <a:cubicBezTo>
                            <a:pt x="380" y="137"/>
                            <a:pt x="381" y="144"/>
                            <a:pt x="379" y="150"/>
                          </a:cubicBezTo>
                          <a:cubicBezTo>
                            <a:pt x="375" y="161"/>
                            <a:pt x="338" y="170"/>
                            <a:pt x="328" y="171"/>
                          </a:cubicBezTo>
                          <a:cubicBezTo>
                            <a:pt x="318" y="175"/>
                            <a:pt x="313" y="169"/>
                            <a:pt x="302" y="167"/>
                          </a:cubicBezTo>
                          <a:cubicBezTo>
                            <a:pt x="292" y="160"/>
                            <a:pt x="284" y="153"/>
                            <a:pt x="273" y="150"/>
                          </a:cubicBezTo>
                          <a:cubicBezTo>
                            <a:pt x="271" y="141"/>
                            <a:pt x="266" y="135"/>
                            <a:pt x="261" y="128"/>
                          </a:cubicBezTo>
                          <a:cubicBezTo>
                            <a:pt x="258" y="117"/>
                            <a:pt x="252" y="107"/>
                            <a:pt x="244" y="99"/>
                          </a:cubicBezTo>
                          <a:cubicBezTo>
                            <a:pt x="241" y="90"/>
                            <a:pt x="235" y="88"/>
                            <a:pt x="230" y="80"/>
                          </a:cubicBezTo>
                          <a:cubicBezTo>
                            <a:pt x="230" y="80"/>
                            <a:pt x="221" y="82"/>
                            <a:pt x="216" y="83"/>
                          </a:cubicBezTo>
                          <a:cubicBezTo>
                            <a:pt x="203" y="78"/>
                            <a:pt x="191" y="78"/>
                            <a:pt x="182" y="90"/>
                          </a:cubicBezTo>
                          <a:cubicBezTo>
                            <a:pt x="178" y="102"/>
                            <a:pt x="156" y="107"/>
                            <a:pt x="144" y="111"/>
                          </a:cubicBezTo>
                          <a:cubicBezTo>
                            <a:pt x="138" y="113"/>
                            <a:pt x="127" y="116"/>
                            <a:pt x="127" y="116"/>
                          </a:cubicBezTo>
                          <a:cubicBezTo>
                            <a:pt x="118" y="117"/>
                            <a:pt x="101" y="117"/>
                            <a:pt x="92" y="115"/>
                          </a:cubicBezTo>
                          <a:cubicBezTo>
                            <a:pt x="83" y="113"/>
                            <a:pt x="78" y="105"/>
                            <a:pt x="74" y="107"/>
                          </a:cubicBezTo>
                          <a:cubicBezTo>
                            <a:pt x="65" y="110"/>
                            <a:pt x="76" y="122"/>
                            <a:pt x="68" y="127"/>
                          </a:cubicBezTo>
                          <a:cubicBezTo>
                            <a:pt x="58" y="151"/>
                            <a:pt x="43" y="138"/>
                            <a:pt x="9" y="140"/>
                          </a:cubicBezTo>
                          <a:cubicBezTo>
                            <a:pt x="7" y="142"/>
                            <a:pt x="3" y="144"/>
                            <a:pt x="4" y="147"/>
                          </a:cubicBezTo>
                          <a:cubicBezTo>
                            <a:pt x="5" y="151"/>
                            <a:pt x="10" y="152"/>
                            <a:pt x="12" y="155"/>
                          </a:cubicBezTo>
                          <a:cubicBezTo>
                            <a:pt x="21" y="166"/>
                            <a:pt x="21" y="177"/>
                            <a:pt x="33" y="186"/>
                          </a:cubicBezTo>
                          <a:cubicBezTo>
                            <a:pt x="24" y="189"/>
                            <a:pt x="17" y="191"/>
                            <a:pt x="7" y="193"/>
                          </a:cubicBezTo>
                          <a:cubicBezTo>
                            <a:pt x="0" y="210"/>
                            <a:pt x="7" y="213"/>
                            <a:pt x="21" y="207"/>
                          </a:cubicBezTo>
                          <a:cubicBezTo>
                            <a:pt x="33" y="212"/>
                            <a:pt x="27" y="221"/>
                            <a:pt x="36" y="229"/>
                          </a:cubicBezTo>
                          <a:cubicBezTo>
                            <a:pt x="46" y="237"/>
                            <a:pt x="53" y="238"/>
                            <a:pt x="60" y="248"/>
                          </a:cubicBezTo>
                          <a:cubicBezTo>
                            <a:pt x="70" y="241"/>
                            <a:pt x="84" y="247"/>
                            <a:pt x="98" y="248"/>
                          </a:cubicBezTo>
                          <a:cubicBezTo>
                            <a:pt x="105" y="258"/>
                            <a:pt x="111" y="258"/>
                            <a:pt x="122" y="260"/>
                          </a:cubicBezTo>
                          <a:cubicBezTo>
                            <a:pt x="132" y="253"/>
                            <a:pt x="134" y="253"/>
                            <a:pt x="146" y="255"/>
                          </a:cubicBezTo>
                          <a:cubicBezTo>
                            <a:pt x="156" y="270"/>
                            <a:pt x="164" y="256"/>
                            <a:pt x="175" y="248"/>
                          </a:cubicBezTo>
                          <a:cubicBezTo>
                            <a:pt x="201" y="250"/>
                            <a:pt x="219" y="250"/>
                            <a:pt x="244" y="246"/>
                          </a:cubicBezTo>
                          <a:cubicBezTo>
                            <a:pt x="246" y="244"/>
                            <a:pt x="246" y="239"/>
                            <a:pt x="249" y="239"/>
                          </a:cubicBezTo>
                          <a:cubicBezTo>
                            <a:pt x="255" y="239"/>
                            <a:pt x="256" y="248"/>
                            <a:pt x="261" y="251"/>
                          </a:cubicBezTo>
                          <a:cubicBezTo>
                            <a:pt x="267" y="254"/>
                            <a:pt x="285" y="255"/>
                            <a:pt x="288" y="255"/>
                          </a:cubicBezTo>
                          <a:cubicBezTo>
                            <a:pt x="309" y="253"/>
                            <a:pt x="327" y="248"/>
                            <a:pt x="348" y="246"/>
                          </a:cubicBezTo>
                          <a:cubicBezTo>
                            <a:pt x="359" y="241"/>
                            <a:pt x="360" y="239"/>
                            <a:pt x="372" y="241"/>
                          </a:cubicBezTo>
                          <a:cubicBezTo>
                            <a:pt x="381" y="272"/>
                            <a:pt x="413" y="279"/>
                            <a:pt x="441" y="284"/>
                          </a:cubicBezTo>
                          <a:cubicBezTo>
                            <a:pt x="451" y="291"/>
                            <a:pt x="463" y="294"/>
                            <a:pt x="475" y="296"/>
                          </a:cubicBezTo>
                          <a:cubicBezTo>
                            <a:pt x="483" y="302"/>
                            <a:pt x="486" y="306"/>
                            <a:pt x="489" y="315"/>
                          </a:cubicBezTo>
                          <a:cubicBezTo>
                            <a:pt x="482" y="316"/>
                            <a:pt x="474" y="314"/>
                            <a:pt x="468" y="318"/>
                          </a:cubicBezTo>
                          <a:cubicBezTo>
                            <a:pt x="451" y="329"/>
                            <a:pt x="469" y="331"/>
                            <a:pt x="472" y="332"/>
                          </a:cubicBezTo>
                          <a:cubicBezTo>
                            <a:pt x="479" y="341"/>
                            <a:pt x="480" y="339"/>
                            <a:pt x="468" y="339"/>
                          </a:cubicBezTo>
                          <a:cubicBezTo>
                            <a:pt x="450" y="344"/>
                            <a:pt x="466" y="342"/>
                            <a:pt x="460" y="356"/>
                          </a:cubicBezTo>
                          <a:cubicBezTo>
                            <a:pt x="463" y="365"/>
                            <a:pt x="467" y="371"/>
                            <a:pt x="470" y="380"/>
                          </a:cubicBezTo>
                          <a:cubicBezTo>
                            <a:pt x="468" y="389"/>
                            <a:pt x="465" y="395"/>
                            <a:pt x="460" y="402"/>
                          </a:cubicBezTo>
                          <a:cubicBezTo>
                            <a:pt x="471" y="409"/>
                            <a:pt x="472" y="419"/>
                            <a:pt x="482" y="426"/>
                          </a:cubicBezTo>
                          <a:cubicBezTo>
                            <a:pt x="488" y="448"/>
                            <a:pt x="479" y="452"/>
                            <a:pt x="465" y="462"/>
                          </a:cubicBezTo>
                          <a:cubicBezTo>
                            <a:pt x="459" y="484"/>
                            <a:pt x="452" y="486"/>
                            <a:pt x="429" y="488"/>
                          </a:cubicBezTo>
                          <a:cubicBezTo>
                            <a:pt x="421" y="494"/>
                            <a:pt x="415" y="498"/>
                            <a:pt x="427" y="503"/>
                          </a:cubicBezTo>
                          <a:cubicBezTo>
                            <a:pt x="435" y="500"/>
                            <a:pt x="440" y="495"/>
                            <a:pt x="448" y="493"/>
                          </a:cubicBezTo>
                          <a:cubicBezTo>
                            <a:pt x="473" y="499"/>
                            <a:pt x="461" y="497"/>
                            <a:pt x="482" y="500"/>
                          </a:cubicBezTo>
                          <a:cubicBezTo>
                            <a:pt x="497" y="496"/>
                            <a:pt x="493" y="482"/>
                            <a:pt x="494" y="467"/>
                          </a:cubicBezTo>
                          <a:cubicBezTo>
                            <a:pt x="542" y="473"/>
                            <a:pt x="518" y="463"/>
                            <a:pt x="525" y="486"/>
                          </a:cubicBezTo>
                          <a:cubicBezTo>
                            <a:pt x="540" y="480"/>
                            <a:pt x="530" y="441"/>
                            <a:pt x="535" y="423"/>
                          </a:cubicBezTo>
                          <a:cubicBezTo>
                            <a:pt x="526" y="402"/>
                            <a:pt x="540" y="431"/>
                            <a:pt x="525" y="411"/>
                          </a:cubicBezTo>
                          <a:cubicBezTo>
                            <a:pt x="520" y="405"/>
                            <a:pt x="518" y="394"/>
                            <a:pt x="513" y="387"/>
                          </a:cubicBezTo>
                          <a:cubicBezTo>
                            <a:pt x="530" y="382"/>
                            <a:pt x="529" y="367"/>
                            <a:pt x="542" y="359"/>
                          </a:cubicBezTo>
                          <a:cubicBezTo>
                            <a:pt x="544" y="335"/>
                            <a:pt x="549" y="334"/>
                            <a:pt x="571" y="330"/>
                          </a:cubicBezTo>
                          <a:cubicBezTo>
                            <a:pt x="582" y="307"/>
                            <a:pt x="573" y="304"/>
                            <a:pt x="583" y="327"/>
                          </a:cubicBezTo>
                          <a:cubicBezTo>
                            <a:pt x="586" y="357"/>
                            <a:pt x="586" y="351"/>
                            <a:pt x="607" y="363"/>
                          </a:cubicBezTo>
                          <a:cubicBezTo>
                            <a:pt x="598" y="367"/>
                            <a:pt x="593" y="366"/>
                            <a:pt x="588" y="375"/>
                          </a:cubicBezTo>
                          <a:cubicBezTo>
                            <a:pt x="589" y="382"/>
                            <a:pt x="592" y="407"/>
                            <a:pt x="595" y="411"/>
                          </a:cubicBezTo>
                          <a:cubicBezTo>
                            <a:pt x="599" y="418"/>
                            <a:pt x="612" y="426"/>
                            <a:pt x="612" y="426"/>
                          </a:cubicBezTo>
                          <a:cubicBezTo>
                            <a:pt x="615" y="437"/>
                            <a:pt x="617" y="439"/>
                            <a:pt x="628" y="443"/>
                          </a:cubicBezTo>
                          <a:cubicBezTo>
                            <a:pt x="608" y="449"/>
                            <a:pt x="619" y="446"/>
                            <a:pt x="597" y="450"/>
                          </a:cubicBezTo>
                          <a:cubicBezTo>
                            <a:pt x="596" y="452"/>
                            <a:pt x="595" y="455"/>
                            <a:pt x="595" y="457"/>
                          </a:cubicBezTo>
                          <a:cubicBezTo>
                            <a:pt x="595" y="462"/>
                            <a:pt x="598" y="466"/>
                            <a:pt x="597" y="471"/>
                          </a:cubicBezTo>
                          <a:cubicBezTo>
                            <a:pt x="596" y="476"/>
                            <a:pt x="588" y="478"/>
                            <a:pt x="585" y="483"/>
                          </a:cubicBezTo>
                          <a:cubicBezTo>
                            <a:pt x="582" y="496"/>
                            <a:pt x="588" y="500"/>
                            <a:pt x="578" y="510"/>
                          </a:cubicBezTo>
                          <a:cubicBezTo>
                            <a:pt x="575" y="521"/>
                            <a:pt x="573" y="530"/>
                            <a:pt x="564" y="536"/>
                          </a:cubicBezTo>
                          <a:cubicBezTo>
                            <a:pt x="557" y="553"/>
                            <a:pt x="566" y="556"/>
                            <a:pt x="580" y="560"/>
                          </a:cubicBezTo>
                          <a:cubicBezTo>
                            <a:pt x="591" y="558"/>
                            <a:pt x="595" y="556"/>
                            <a:pt x="600" y="567"/>
                          </a:cubicBezTo>
                          <a:cubicBezTo>
                            <a:pt x="596" y="578"/>
                            <a:pt x="589" y="575"/>
                            <a:pt x="592" y="587"/>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47" name="Freeform 99"/>
                    <p:cNvSpPr>
                      <a:spLocks/>
                    </p:cNvSpPr>
                    <p:nvPr/>
                  </p:nvSpPr>
                  <p:spPr bwMode="auto">
                    <a:xfrm>
                      <a:off x="378" y="568"/>
                      <a:ext cx="62" cy="51"/>
                    </a:xfrm>
                    <a:custGeom>
                      <a:avLst/>
                      <a:gdLst/>
                      <a:ahLst/>
                      <a:cxnLst>
                        <a:cxn ang="0">
                          <a:pos x="62" y="24"/>
                        </a:cxn>
                        <a:cxn ang="0">
                          <a:pos x="19" y="0"/>
                        </a:cxn>
                        <a:cxn ang="0">
                          <a:pos x="10" y="20"/>
                        </a:cxn>
                        <a:cxn ang="0">
                          <a:pos x="22" y="51"/>
                        </a:cxn>
                        <a:cxn ang="0">
                          <a:pos x="46" y="36"/>
                        </a:cxn>
                        <a:cxn ang="0">
                          <a:pos x="62" y="24"/>
                        </a:cxn>
                      </a:cxnLst>
                      <a:rect l="0" t="0" r="r" b="b"/>
                      <a:pathLst>
                        <a:path w="62" h="51">
                          <a:moveTo>
                            <a:pt x="62" y="24"/>
                          </a:moveTo>
                          <a:cubicBezTo>
                            <a:pt x="43" y="21"/>
                            <a:pt x="34" y="11"/>
                            <a:pt x="19" y="0"/>
                          </a:cubicBezTo>
                          <a:cubicBezTo>
                            <a:pt x="2" y="6"/>
                            <a:pt x="0" y="4"/>
                            <a:pt x="10" y="20"/>
                          </a:cubicBezTo>
                          <a:cubicBezTo>
                            <a:pt x="14" y="33"/>
                            <a:pt x="11" y="41"/>
                            <a:pt x="22" y="51"/>
                          </a:cubicBezTo>
                          <a:cubicBezTo>
                            <a:pt x="42" y="46"/>
                            <a:pt x="33" y="45"/>
                            <a:pt x="46" y="36"/>
                          </a:cubicBezTo>
                          <a:cubicBezTo>
                            <a:pt x="56" y="29"/>
                            <a:pt x="62" y="40"/>
                            <a:pt x="62" y="24"/>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48" name="Freeform 100"/>
                    <p:cNvSpPr>
                      <a:spLocks/>
                    </p:cNvSpPr>
                    <p:nvPr/>
                  </p:nvSpPr>
                  <p:spPr bwMode="auto">
                    <a:xfrm>
                      <a:off x="347" y="465"/>
                      <a:ext cx="73" cy="43"/>
                    </a:xfrm>
                    <a:custGeom>
                      <a:avLst/>
                      <a:gdLst/>
                      <a:ahLst/>
                      <a:cxnLst>
                        <a:cxn ang="0">
                          <a:pos x="69" y="5"/>
                        </a:cxn>
                        <a:cxn ang="0">
                          <a:pos x="53" y="0"/>
                        </a:cxn>
                        <a:cxn ang="0">
                          <a:pos x="36" y="5"/>
                        </a:cxn>
                        <a:cxn ang="0">
                          <a:pos x="29" y="7"/>
                        </a:cxn>
                        <a:cxn ang="0">
                          <a:pos x="5" y="15"/>
                        </a:cxn>
                        <a:cxn ang="0">
                          <a:pos x="17" y="29"/>
                        </a:cxn>
                        <a:cxn ang="0">
                          <a:pos x="38" y="41"/>
                        </a:cxn>
                        <a:cxn ang="0">
                          <a:pos x="65" y="27"/>
                        </a:cxn>
                        <a:cxn ang="0">
                          <a:pos x="69" y="5"/>
                        </a:cxn>
                      </a:cxnLst>
                      <a:rect l="0" t="0" r="r" b="b"/>
                      <a:pathLst>
                        <a:path w="73" h="43">
                          <a:moveTo>
                            <a:pt x="69" y="5"/>
                          </a:moveTo>
                          <a:cubicBezTo>
                            <a:pt x="64" y="4"/>
                            <a:pt x="59" y="0"/>
                            <a:pt x="53" y="0"/>
                          </a:cubicBezTo>
                          <a:cubicBezTo>
                            <a:pt x="47" y="0"/>
                            <a:pt x="42" y="3"/>
                            <a:pt x="36" y="5"/>
                          </a:cubicBezTo>
                          <a:cubicBezTo>
                            <a:pt x="34" y="6"/>
                            <a:pt x="29" y="7"/>
                            <a:pt x="29" y="7"/>
                          </a:cubicBezTo>
                          <a:cubicBezTo>
                            <a:pt x="22" y="18"/>
                            <a:pt x="17" y="18"/>
                            <a:pt x="5" y="15"/>
                          </a:cubicBezTo>
                          <a:cubicBezTo>
                            <a:pt x="0" y="26"/>
                            <a:pt x="7" y="26"/>
                            <a:pt x="17" y="29"/>
                          </a:cubicBezTo>
                          <a:cubicBezTo>
                            <a:pt x="21" y="43"/>
                            <a:pt x="24" y="43"/>
                            <a:pt x="38" y="41"/>
                          </a:cubicBezTo>
                          <a:cubicBezTo>
                            <a:pt x="44" y="27"/>
                            <a:pt x="50" y="29"/>
                            <a:pt x="65" y="27"/>
                          </a:cubicBezTo>
                          <a:cubicBezTo>
                            <a:pt x="70" y="18"/>
                            <a:pt x="73" y="15"/>
                            <a:pt x="69" y="5"/>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49" name="Freeform 101"/>
                    <p:cNvSpPr>
                      <a:spLocks/>
                    </p:cNvSpPr>
                    <p:nvPr/>
                  </p:nvSpPr>
                  <p:spPr bwMode="auto">
                    <a:xfrm>
                      <a:off x="420" y="436"/>
                      <a:ext cx="55" cy="32"/>
                    </a:xfrm>
                    <a:custGeom>
                      <a:avLst/>
                      <a:gdLst/>
                      <a:ahLst/>
                      <a:cxnLst>
                        <a:cxn ang="0">
                          <a:pos x="49" y="0"/>
                        </a:cxn>
                        <a:cxn ang="0">
                          <a:pos x="13" y="12"/>
                        </a:cxn>
                        <a:cxn ang="0">
                          <a:pos x="4" y="32"/>
                        </a:cxn>
                        <a:cxn ang="0">
                          <a:pos x="35" y="20"/>
                        </a:cxn>
                        <a:cxn ang="0">
                          <a:pos x="49" y="0"/>
                        </a:cxn>
                      </a:cxnLst>
                      <a:rect l="0" t="0" r="r" b="b"/>
                      <a:pathLst>
                        <a:path w="55" h="32">
                          <a:moveTo>
                            <a:pt x="49" y="0"/>
                          </a:moveTo>
                          <a:cubicBezTo>
                            <a:pt x="11" y="5"/>
                            <a:pt x="36" y="5"/>
                            <a:pt x="13" y="12"/>
                          </a:cubicBezTo>
                          <a:cubicBezTo>
                            <a:pt x="4" y="19"/>
                            <a:pt x="0" y="21"/>
                            <a:pt x="4" y="32"/>
                          </a:cubicBezTo>
                          <a:cubicBezTo>
                            <a:pt x="12" y="15"/>
                            <a:pt x="15" y="17"/>
                            <a:pt x="35" y="20"/>
                          </a:cubicBezTo>
                          <a:cubicBezTo>
                            <a:pt x="55" y="32"/>
                            <a:pt x="44" y="12"/>
                            <a:pt x="49" y="0"/>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50" name="Freeform 102"/>
                    <p:cNvSpPr>
                      <a:spLocks/>
                    </p:cNvSpPr>
                    <p:nvPr/>
                  </p:nvSpPr>
                  <p:spPr bwMode="auto">
                    <a:xfrm>
                      <a:off x="255" y="397"/>
                      <a:ext cx="30" cy="25"/>
                    </a:xfrm>
                    <a:custGeom>
                      <a:avLst/>
                      <a:gdLst/>
                      <a:ahLst/>
                      <a:cxnLst>
                        <a:cxn ang="0">
                          <a:pos x="29" y="3"/>
                        </a:cxn>
                        <a:cxn ang="0">
                          <a:pos x="1" y="8"/>
                        </a:cxn>
                        <a:cxn ang="0">
                          <a:pos x="20" y="20"/>
                        </a:cxn>
                        <a:cxn ang="0">
                          <a:pos x="27" y="23"/>
                        </a:cxn>
                        <a:cxn ang="0">
                          <a:pos x="29" y="3"/>
                        </a:cxn>
                      </a:cxnLst>
                      <a:rect l="0" t="0" r="r" b="b"/>
                      <a:pathLst>
                        <a:path w="30" h="25">
                          <a:moveTo>
                            <a:pt x="29" y="3"/>
                          </a:moveTo>
                          <a:cubicBezTo>
                            <a:pt x="19" y="0"/>
                            <a:pt x="12" y="6"/>
                            <a:pt x="1" y="8"/>
                          </a:cubicBezTo>
                          <a:cubicBezTo>
                            <a:pt x="5" y="22"/>
                            <a:pt x="0" y="11"/>
                            <a:pt x="20" y="20"/>
                          </a:cubicBezTo>
                          <a:cubicBezTo>
                            <a:pt x="22" y="21"/>
                            <a:pt x="26" y="25"/>
                            <a:pt x="27" y="23"/>
                          </a:cubicBezTo>
                          <a:cubicBezTo>
                            <a:pt x="30" y="17"/>
                            <a:pt x="28" y="10"/>
                            <a:pt x="29" y="3"/>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51" name="Freeform 103"/>
                    <p:cNvSpPr>
                      <a:spLocks/>
                    </p:cNvSpPr>
                    <p:nvPr/>
                  </p:nvSpPr>
                  <p:spPr bwMode="auto">
                    <a:xfrm>
                      <a:off x="497" y="91"/>
                      <a:ext cx="150" cy="62"/>
                    </a:xfrm>
                    <a:custGeom>
                      <a:avLst/>
                      <a:gdLst/>
                      <a:ahLst/>
                      <a:cxnLst>
                        <a:cxn ang="0">
                          <a:pos x="133" y="43"/>
                        </a:cxn>
                        <a:cxn ang="0">
                          <a:pos x="150" y="26"/>
                        </a:cxn>
                        <a:cxn ang="0">
                          <a:pos x="131" y="9"/>
                        </a:cxn>
                        <a:cxn ang="0">
                          <a:pos x="109" y="17"/>
                        </a:cxn>
                        <a:cxn ang="0">
                          <a:pos x="90" y="0"/>
                        </a:cxn>
                        <a:cxn ang="0">
                          <a:pos x="15" y="19"/>
                        </a:cxn>
                        <a:cxn ang="0">
                          <a:pos x="39" y="50"/>
                        </a:cxn>
                        <a:cxn ang="0">
                          <a:pos x="49" y="62"/>
                        </a:cxn>
                        <a:cxn ang="0">
                          <a:pos x="63" y="55"/>
                        </a:cxn>
                        <a:cxn ang="0">
                          <a:pos x="90" y="53"/>
                        </a:cxn>
                        <a:cxn ang="0">
                          <a:pos x="109" y="43"/>
                        </a:cxn>
                        <a:cxn ang="0">
                          <a:pos x="133" y="43"/>
                        </a:cxn>
                      </a:cxnLst>
                      <a:rect l="0" t="0" r="r" b="b"/>
                      <a:pathLst>
                        <a:path w="150" h="62">
                          <a:moveTo>
                            <a:pt x="133" y="43"/>
                          </a:moveTo>
                          <a:cubicBezTo>
                            <a:pt x="139" y="35"/>
                            <a:pt x="144" y="34"/>
                            <a:pt x="150" y="26"/>
                          </a:cubicBezTo>
                          <a:cubicBezTo>
                            <a:pt x="144" y="18"/>
                            <a:pt x="140" y="13"/>
                            <a:pt x="131" y="9"/>
                          </a:cubicBezTo>
                          <a:cubicBezTo>
                            <a:pt x="124" y="12"/>
                            <a:pt x="116" y="14"/>
                            <a:pt x="109" y="17"/>
                          </a:cubicBezTo>
                          <a:cubicBezTo>
                            <a:pt x="104" y="8"/>
                            <a:pt x="100" y="3"/>
                            <a:pt x="90" y="0"/>
                          </a:cubicBezTo>
                          <a:cubicBezTo>
                            <a:pt x="67" y="23"/>
                            <a:pt x="47" y="17"/>
                            <a:pt x="15" y="19"/>
                          </a:cubicBezTo>
                          <a:cubicBezTo>
                            <a:pt x="0" y="45"/>
                            <a:pt x="18" y="44"/>
                            <a:pt x="39" y="50"/>
                          </a:cubicBezTo>
                          <a:cubicBezTo>
                            <a:pt x="41" y="54"/>
                            <a:pt x="43" y="62"/>
                            <a:pt x="49" y="62"/>
                          </a:cubicBezTo>
                          <a:cubicBezTo>
                            <a:pt x="54" y="62"/>
                            <a:pt x="58" y="56"/>
                            <a:pt x="63" y="55"/>
                          </a:cubicBezTo>
                          <a:cubicBezTo>
                            <a:pt x="72" y="54"/>
                            <a:pt x="81" y="54"/>
                            <a:pt x="90" y="53"/>
                          </a:cubicBezTo>
                          <a:cubicBezTo>
                            <a:pt x="93" y="41"/>
                            <a:pt x="97" y="41"/>
                            <a:pt x="109" y="43"/>
                          </a:cubicBezTo>
                          <a:cubicBezTo>
                            <a:pt x="127" y="41"/>
                            <a:pt x="134" y="44"/>
                            <a:pt x="133" y="43"/>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52" name="Freeform 104"/>
                    <p:cNvSpPr>
                      <a:spLocks/>
                    </p:cNvSpPr>
                    <p:nvPr/>
                  </p:nvSpPr>
                  <p:spPr bwMode="auto">
                    <a:xfrm>
                      <a:off x="851" y="100"/>
                      <a:ext cx="21" cy="26"/>
                    </a:xfrm>
                    <a:custGeom>
                      <a:avLst/>
                      <a:gdLst/>
                      <a:ahLst/>
                      <a:cxnLst>
                        <a:cxn ang="0">
                          <a:pos x="5" y="0"/>
                        </a:cxn>
                        <a:cxn ang="0">
                          <a:pos x="2" y="24"/>
                        </a:cxn>
                        <a:cxn ang="0">
                          <a:pos x="17" y="22"/>
                        </a:cxn>
                        <a:cxn ang="0">
                          <a:pos x="5" y="0"/>
                        </a:cxn>
                      </a:cxnLst>
                      <a:rect l="0" t="0" r="r" b="b"/>
                      <a:pathLst>
                        <a:path w="21" h="26">
                          <a:moveTo>
                            <a:pt x="5" y="0"/>
                          </a:moveTo>
                          <a:cubicBezTo>
                            <a:pt x="1" y="10"/>
                            <a:pt x="0" y="13"/>
                            <a:pt x="2" y="24"/>
                          </a:cubicBezTo>
                          <a:cubicBezTo>
                            <a:pt x="7" y="23"/>
                            <a:pt x="13" y="26"/>
                            <a:pt x="17" y="22"/>
                          </a:cubicBezTo>
                          <a:cubicBezTo>
                            <a:pt x="21" y="18"/>
                            <a:pt x="7" y="4"/>
                            <a:pt x="5" y="0"/>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53" name="Freeform 105"/>
                    <p:cNvSpPr>
                      <a:spLocks/>
                    </p:cNvSpPr>
                    <p:nvPr/>
                  </p:nvSpPr>
                  <p:spPr bwMode="auto">
                    <a:xfrm>
                      <a:off x="844" y="48"/>
                      <a:ext cx="31" cy="12"/>
                    </a:xfrm>
                    <a:custGeom>
                      <a:avLst/>
                      <a:gdLst/>
                      <a:ahLst/>
                      <a:cxnLst>
                        <a:cxn ang="0">
                          <a:pos x="31" y="0"/>
                        </a:cxn>
                        <a:cxn ang="0">
                          <a:pos x="19" y="12"/>
                        </a:cxn>
                        <a:cxn ang="0">
                          <a:pos x="31" y="0"/>
                        </a:cxn>
                      </a:cxnLst>
                      <a:rect l="0" t="0" r="r" b="b"/>
                      <a:pathLst>
                        <a:path w="31" h="12">
                          <a:moveTo>
                            <a:pt x="31" y="0"/>
                          </a:moveTo>
                          <a:cubicBezTo>
                            <a:pt x="23" y="1"/>
                            <a:pt x="0" y="4"/>
                            <a:pt x="19" y="12"/>
                          </a:cubicBezTo>
                          <a:cubicBezTo>
                            <a:pt x="25" y="2"/>
                            <a:pt x="21" y="6"/>
                            <a:pt x="31" y="0"/>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54" name="Freeform 106"/>
                    <p:cNvSpPr>
                      <a:spLocks/>
                    </p:cNvSpPr>
                    <p:nvPr/>
                  </p:nvSpPr>
                  <p:spPr bwMode="auto">
                    <a:xfrm>
                      <a:off x="774" y="100"/>
                      <a:ext cx="42" cy="27"/>
                    </a:xfrm>
                    <a:custGeom>
                      <a:avLst/>
                      <a:gdLst/>
                      <a:ahLst/>
                      <a:cxnLst>
                        <a:cxn ang="0">
                          <a:pos x="26" y="0"/>
                        </a:cxn>
                        <a:cxn ang="0">
                          <a:pos x="29" y="27"/>
                        </a:cxn>
                        <a:cxn ang="0">
                          <a:pos x="26" y="0"/>
                        </a:cxn>
                      </a:cxnLst>
                      <a:rect l="0" t="0" r="r" b="b"/>
                      <a:pathLst>
                        <a:path w="42" h="27">
                          <a:moveTo>
                            <a:pt x="26" y="0"/>
                          </a:moveTo>
                          <a:cubicBezTo>
                            <a:pt x="19" y="15"/>
                            <a:pt x="0" y="12"/>
                            <a:pt x="29" y="27"/>
                          </a:cubicBezTo>
                          <a:cubicBezTo>
                            <a:pt x="42" y="22"/>
                            <a:pt x="31" y="10"/>
                            <a:pt x="26" y="0"/>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55" name="Freeform 107"/>
                    <p:cNvSpPr>
                      <a:spLocks/>
                    </p:cNvSpPr>
                    <p:nvPr/>
                  </p:nvSpPr>
                  <p:spPr bwMode="auto">
                    <a:xfrm>
                      <a:off x="497" y="103"/>
                      <a:ext cx="281" cy="136"/>
                    </a:xfrm>
                    <a:custGeom>
                      <a:avLst/>
                      <a:gdLst/>
                      <a:ahLst/>
                      <a:cxnLst>
                        <a:cxn ang="0">
                          <a:pos x="69" y="81"/>
                        </a:cxn>
                        <a:cxn ang="0">
                          <a:pos x="55" y="75"/>
                        </a:cxn>
                        <a:cxn ang="0">
                          <a:pos x="49" y="57"/>
                        </a:cxn>
                        <a:cxn ang="0">
                          <a:pos x="73" y="70"/>
                        </a:cxn>
                        <a:cxn ang="0">
                          <a:pos x="91" y="64"/>
                        </a:cxn>
                        <a:cxn ang="0">
                          <a:pos x="102" y="60"/>
                        </a:cxn>
                        <a:cxn ang="0">
                          <a:pos x="120" y="70"/>
                        </a:cxn>
                        <a:cxn ang="0">
                          <a:pos x="144" y="63"/>
                        </a:cxn>
                        <a:cxn ang="0">
                          <a:pos x="160" y="48"/>
                        </a:cxn>
                        <a:cxn ang="0">
                          <a:pos x="180" y="22"/>
                        </a:cxn>
                        <a:cxn ang="0">
                          <a:pos x="207" y="15"/>
                        </a:cxn>
                        <a:cxn ang="0">
                          <a:pos x="216" y="0"/>
                        </a:cxn>
                        <a:cxn ang="0">
                          <a:pos x="240" y="4"/>
                        </a:cxn>
                        <a:cxn ang="0">
                          <a:pos x="244" y="0"/>
                        </a:cxn>
                        <a:cxn ang="0">
                          <a:pos x="256" y="6"/>
                        </a:cxn>
                        <a:cxn ang="0">
                          <a:pos x="279" y="3"/>
                        </a:cxn>
                        <a:cxn ang="0">
                          <a:pos x="259" y="16"/>
                        </a:cxn>
                        <a:cxn ang="0">
                          <a:pos x="270" y="31"/>
                        </a:cxn>
                        <a:cxn ang="0">
                          <a:pos x="237" y="36"/>
                        </a:cxn>
                        <a:cxn ang="0">
                          <a:pos x="205" y="43"/>
                        </a:cxn>
                        <a:cxn ang="0">
                          <a:pos x="202" y="57"/>
                        </a:cxn>
                        <a:cxn ang="0">
                          <a:pos x="189" y="67"/>
                        </a:cxn>
                        <a:cxn ang="0">
                          <a:pos x="183" y="78"/>
                        </a:cxn>
                        <a:cxn ang="0">
                          <a:pos x="162" y="88"/>
                        </a:cxn>
                        <a:cxn ang="0">
                          <a:pos x="157" y="103"/>
                        </a:cxn>
                        <a:cxn ang="0">
                          <a:pos x="132" y="118"/>
                        </a:cxn>
                        <a:cxn ang="0">
                          <a:pos x="120" y="130"/>
                        </a:cxn>
                        <a:cxn ang="0">
                          <a:pos x="96" y="136"/>
                        </a:cxn>
                        <a:cxn ang="0">
                          <a:pos x="72" y="124"/>
                        </a:cxn>
                        <a:cxn ang="0">
                          <a:pos x="60" y="117"/>
                        </a:cxn>
                        <a:cxn ang="0">
                          <a:pos x="19" y="93"/>
                        </a:cxn>
                        <a:cxn ang="0">
                          <a:pos x="9" y="82"/>
                        </a:cxn>
                        <a:cxn ang="0">
                          <a:pos x="0" y="75"/>
                        </a:cxn>
                        <a:cxn ang="0">
                          <a:pos x="61" y="87"/>
                        </a:cxn>
                        <a:cxn ang="0">
                          <a:pos x="70" y="85"/>
                        </a:cxn>
                        <a:cxn ang="0">
                          <a:pos x="69" y="81"/>
                        </a:cxn>
                      </a:cxnLst>
                      <a:rect l="0" t="0" r="r" b="b"/>
                      <a:pathLst>
                        <a:path w="281" h="136">
                          <a:moveTo>
                            <a:pt x="69" y="81"/>
                          </a:moveTo>
                          <a:cubicBezTo>
                            <a:pt x="64" y="78"/>
                            <a:pt x="61" y="76"/>
                            <a:pt x="55" y="75"/>
                          </a:cubicBezTo>
                          <a:cubicBezTo>
                            <a:pt x="50" y="66"/>
                            <a:pt x="48" y="68"/>
                            <a:pt x="49" y="57"/>
                          </a:cubicBezTo>
                          <a:cubicBezTo>
                            <a:pt x="62" y="58"/>
                            <a:pt x="63" y="62"/>
                            <a:pt x="73" y="70"/>
                          </a:cubicBezTo>
                          <a:cubicBezTo>
                            <a:pt x="79" y="57"/>
                            <a:pt x="75" y="61"/>
                            <a:pt x="91" y="64"/>
                          </a:cubicBezTo>
                          <a:cubicBezTo>
                            <a:pt x="100" y="68"/>
                            <a:pt x="93" y="62"/>
                            <a:pt x="102" y="60"/>
                          </a:cubicBezTo>
                          <a:cubicBezTo>
                            <a:pt x="109" y="63"/>
                            <a:pt x="114" y="66"/>
                            <a:pt x="120" y="70"/>
                          </a:cubicBezTo>
                          <a:cubicBezTo>
                            <a:pt x="127" y="65"/>
                            <a:pt x="144" y="63"/>
                            <a:pt x="144" y="63"/>
                          </a:cubicBezTo>
                          <a:cubicBezTo>
                            <a:pt x="150" y="55"/>
                            <a:pt x="152" y="54"/>
                            <a:pt x="160" y="48"/>
                          </a:cubicBezTo>
                          <a:cubicBezTo>
                            <a:pt x="158" y="31"/>
                            <a:pt x="163" y="24"/>
                            <a:pt x="180" y="22"/>
                          </a:cubicBezTo>
                          <a:cubicBezTo>
                            <a:pt x="187" y="17"/>
                            <a:pt x="198" y="16"/>
                            <a:pt x="207" y="15"/>
                          </a:cubicBezTo>
                          <a:cubicBezTo>
                            <a:pt x="214" y="12"/>
                            <a:pt x="213" y="6"/>
                            <a:pt x="216" y="0"/>
                          </a:cubicBezTo>
                          <a:cubicBezTo>
                            <a:pt x="224" y="1"/>
                            <a:pt x="232" y="3"/>
                            <a:pt x="240" y="4"/>
                          </a:cubicBezTo>
                          <a:cubicBezTo>
                            <a:pt x="241" y="3"/>
                            <a:pt x="242" y="0"/>
                            <a:pt x="244" y="0"/>
                          </a:cubicBezTo>
                          <a:cubicBezTo>
                            <a:pt x="248" y="1"/>
                            <a:pt x="256" y="6"/>
                            <a:pt x="256" y="6"/>
                          </a:cubicBezTo>
                          <a:cubicBezTo>
                            <a:pt x="266" y="2"/>
                            <a:pt x="266" y="1"/>
                            <a:pt x="279" y="3"/>
                          </a:cubicBezTo>
                          <a:cubicBezTo>
                            <a:pt x="281" y="20"/>
                            <a:pt x="271" y="9"/>
                            <a:pt x="259" y="16"/>
                          </a:cubicBezTo>
                          <a:cubicBezTo>
                            <a:pt x="261" y="26"/>
                            <a:pt x="262" y="26"/>
                            <a:pt x="270" y="31"/>
                          </a:cubicBezTo>
                          <a:cubicBezTo>
                            <a:pt x="266" y="46"/>
                            <a:pt x="250" y="37"/>
                            <a:pt x="237" y="36"/>
                          </a:cubicBezTo>
                          <a:cubicBezTo>
                            <a:pt x="224" y="36"/>
                            <a:pt x="211" y="31"/>
                            <a:pt x="205" y="43"/>
                          </a:cubicBezTo>
                          <a:cubicBezTo>
                            <a:pt x="215" y="53"/>
                            <a:pt x="215" y="54"/>
                            <a:pt x="202" y="57"/>
                          </a:cubicBezTo>
                          <a:cubicBezTo>
                            <a:pt x="197" y="61"/>
                            <a:pt x="195" y="64"/>
                            <a:pt x="189" y="67"/>
                          </a:cubicBezTo>
                          <a:cubicBezTo>
                            <a:pt x="179" y="65"/>
                            <a:pt x="180" y="69"/>
                            <a:pt x="183" y="78"/>
                          </a:cubicBezTo>
                          <a:cubicBezTo>
                            <a:pt x="179" y="87"/>
                            <a:pt x="169" y="81"/>
                            <a:pt x="162" y="88"/>
                          </a:cubicBezTo>
                          <a:cubicBezTo>
                            <a:pt x="160" y="93"/>
                            <a:pt x="159" y="98"/>
                            <a:pt x="157" y="103"/>
                          </a:cubicBezTo>
                          <a:cubicBezTo>
                            <a:pt x="155" y="122"/>
                            <a:pt x="152" y="117"/>
                            <a:pt x="132" y="118"/>
                          </a:cubicBezTo>
                          <a:cubicBezTo>
                            <a:pt x="126" y="122"/>
                            <a:pt x="125" y="126"/>
                            <a:pt x="120" y="130"/>
                          </a:cubicBezTo>
                          <a:cubicBezTo>
                            <a:pt x="108" y="128"/>
                            <a:pt x="106" y="128"/>
                            <a:pt x="96" y="136"/>
                          </a:cubicBezTo>
                          <a:cubicBezTo>
                            <a:pt x="81" y="135"/>
                            <a:pt x="83" y="130"/>
                            <a:pt x="72" y="124"/>
                          </a:cubicBezTo>
                          <a:cubicBezTo>
                            <a:pt x="68" y="122"/>
                            <a:pt x="60" y="117"/>
                            <a:pt x="60" y="117"/>
                          </a:cubicBezTo>
                          <a:cubicBezTo>
                            <a:pt x="53" y="99"/>
                            <a:pt x="37" y="94"/>
                            <a:pt x="19" y="93"/>
                          </a:cubicBezTo>
                          <a:cubicBezTo>
                            <a:pt x="13" y="90"/>
                            <a:pt x="13" y="86"/>
                            <a:pt x="9" y="82"/>
                          </a:cubicBezTo>
                          <a:cubicBezTo>
                            <a:pt x="6" y="79"/>
                            <a:pt x="0" y="75"/>
                            <a:pt x="0" y="75"/>
                          </a:cubicBezTo>
                          <a:cubicBezTo>
                            <a:pt x="25" y="71"/>
                            <a:pt x="40" y="77"/>
                            <a:pt x="61" y="87"/>
                          </a:cubicBezTo>
                          <a:cubicBezTo>
                            <a:pt x="64" y="86"/>
                            <a:pt x="68" y="87"/>
                            <a:pt x="70" y="85"/>
                          </a:cubicBezTo>
                          <a:cubicBezTo>
                            <a:pt x="71" y="84"/>
                            <a:pt x="69" y="80"/>
                            <a:pt x="69" y="81"/>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56" name="Freeform 108"/>
                    <p:cNvSpPr>
                      <a:spLocks/>
                    </p:cNvSpPr>
                    <p:nvPr/>
                  </p:nvSpPr>
                  <p:spPr bwMode="auto">
                    <a:xfrm>
                      <a:off x="735" y="80"/>
                      <a:ext cx="14" cy="15"/>
                    </a:xfrm>
                    <a:custGeom>
                      <a:avLst/>
                      <a:gdLst/>
                      <a:ahLst/>
                      <a:cxnLst>
                        <a:cxn ang="0">
                          <a:pos x="14" y="6"/>
                        </a:cxn>
                        <a:cxn ang="0">
                          <a:pos x="0" y="6"/>
                        </a:cxn>
                        <a:cxn ang="0">
                          <a:pos x="14" y="6"/>
                        </a:cxn>
                      </a:cxnLst>
                      <a:rect l="0" t="0" r="r" b="b"/>
                      <a:pathLst>
                        <a:path w="14" h="15">
                          <a:moveTo>
                            <a:pt x="14" y="6"/>
                          </a:moveTo>
                          <a:cubicBezTo>
                            <a:pt x="7" y="5"/>
                            <a:pt x="5" y="0"/>
                            <a:pt x="0" y="6"/>
                          </a:cubicBezTo>
                          <a:cubicBezTo>
                            <a:pt x="3" y="15"/>
                            <a:pt x="14" y="12"/>
                            <a:pt x="14" y="6"/>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57" name="Freeform 109"/>
                    <p:cNvSpPr>
                      <a:spLocks/>
                    </p:cNvSpPr>
                    <p:nvPr/>
                  </p:nvSpPr>
                  <p:spPr bwMode="auto">
                    <a:xfrm>
                      <a:off x="1005" y="294"/>
                      <a:ext cx="28" cy="23"/>
                    </a:xfrm>
                    <a:custGeom>
                      <a:avLst/>
                      <a:gdLst/>
                      <a:ahLst/>
                      <a:cxnLst>
                        <a:cxn ang="0">
                          <a:pos x="26" y="2"/>
                        </a:cxn>
                        <a:cxn ang="0">
                          <a:pos x="0" y="17"/>
                        </a:cxn>
                        <a:cxn ang="0">
                          <a:pos x="18" y="22"/>
                        </a:cxn>
                        <a:cxn ang="0">
                          <a:pos x="21" y="10"/>
                        </a:cxn>
                        <a:cxn ang="0">
                          <a:pos x="26" y="2"/>
                        </a:cxn>
                      </a:cxnLst>
                      <a:rect l="0" t="0" r="r" b="b"/>
                      <a:pathLst>
                        <a:path w="28" h="23">
                          <a:moveTo>
                            <a:pt x="26" y="2"/>
                          </a:moveTo>
                          <a:cubicBezTo>
                            <a:pt x="8" y="5"/>
                            <a:pt x="14" y="14"/>
                            <a:pt x="0" y="17"/>
                          </a:cubicBezTo>
                          <a:cubicBezTo>
                            <a:pt x="7" y="23"/>
                            <a:pt x="9" y="23"/>
                            <a:pt x="18" y="22"/>
                          </a:cubicBezTo>
                          <a:cubicBezTo>
                            <a:pt x="20" y="18"/>
                            <a:pt x="19" y="13"/>
                            <a:pt x="21" y="10"/>
                          </a:cubicBezTo>
                          <a:cubicBezTo>
                            <a:pt x="28" y="0"/>
                            <a:pt x="26" y="18"/>
                            <a:pt x="26" y="2"/>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grpSp>
              <p:grpSp>
                <p:nvGrpSpPr>
                  <p:cNvPr id="18" name="Group 110"/>
                  <p:cNvGrpSpPr>
                    <a:grpSpLocks/>
                  </p:cNvGrpSpPr>
                  <p:nvPr/>
                </p:nvGrpSpPr>
                <p:grpSpPr bwMode="auto">
                  <a:xfrm>
                    <a:off x="1560" y="1210"/>
                    <a:ext cx="3140" cy="1545"/>
                    <a:chOff x="1752" y="1854"/>
                    <a:chExt cx="2016" cy="1179"/>
                  </a:xfrm>
                </p:grpSpPr>
                <p:sp>
                  <p:nvSpPr>
                    <p:cNvPr id="565359" name="Line 111"/>
                    <p:cNvSpPr>
                      <a:spLocks noChangeShapeType="1"/>
                    </p:cNvSpPr>
                    <p:nvPr/>
                  </p:nvSpPr>
                  <p:spPr bwMode="auto">
                    <a:xfrm>
                      <a:off x="1926" y="2220"/>
                      <a:ext cx="1023" cy="696"/>
                    </a:xfrm>
                    <a:prstGeom prst="line">
                      <a:avLst/>
                    </a:prstGeom>
                    <a:noFill/>
                    <a:ln w="9525">
                      <a:solidFill>
                        <a:srgbClr val="006600"/>
                      </a:solidFill>
                      <a:round/>
                      <a:headEnd/>
                      <a:tailEnd/>
                    </a:ln>
                    <a:effectLst/>
                  </p:spPr>
                  <p:txBody>
                    <a:bodyPr wrap="none" anchor="ctr"/>
                    <a:lstStyle/>
                    <a:p>
                      <a:endParaRPr lang="en-GB"/>
                    </a:p>
                  </p:txBody>
                </p:sp>
                <p:sp>
                  <p:nvSpPr>
                    <p:cNvPr id="565360" name="Line 112"/>
                    <p:cNvSpPr>
                      <a:spLocks noChangeShapeType="1"/>
                    </p:cNvSpPr>
                    <p:nvPr/>
                  </p:nvSpPr>
                  <p:spPr bwMode="auto">
                    <a:xfrm>
                      <a:off x="2106" y="2139"/>
                      <a:ext cx="1011" cy="666"/>
                    </a:xfrm>
                    <a:prstGeom prst="line">
                      <a:avLst/>
                    </a:prstGeom>
                    <a:noFill/>
                    <a:ln w="9525">
                      <a:solidFill>
                        <a:srgbClr val="006600"/>
                      </a:solidFill>
                      <a:round/>
                      <a:headEnd/>
                      <a:tailEnd/>
                    </a:ln>
                    <a:effectLst/>
                  </p:spPr>
                  <p:txBody>
                    <a:bodyPr wrap="none" anchor="ctr"/>
                    <a:lstStyle/>
                    <a:p>
                      <a:endParaRPr lang="en-GB"/>
                    </a:p>
                  </p:txBody>
                </p:sp>
                <p:sp>
                  <p:nvSpPr>
                    <p:cNvPr id="565361" name="Line 113"/>
                    <p:cNvSpPr>
                      <a:spLocks noChangeShapeType="1"/>
                    </p:cNvSpPr>
                    <p:nvPr/>
                  </p:nvSpPr>
                  <p:spPr bwMode="auto">
                    <a:xfrm>
                      <a:off x="2277" y="2064"/>
                      <a:ext cx="1035" cy="636"/>
                    </a:xfrm>
                    <a:prstGeom prst="line">
                      <a:avLst/>
                    </a:prstGeom>
                    <a:noFill/>
                    <a:ln w="9525">
                      <a:solidFill>
                        <a:srgbClr val="006600"/>
                      </a:solidFill>
                      <a:round/>
                      <a:headEnd/>
                      <a:tailEnd/>
                    </a:ln>
                    <a:effectLst/>
                  </p:spPr>
                  <p:txBody>
                    <a:bodyPr wrap="none" anchor="ctr"/>
                    <a:lstStyle/>
                    <a:p>
                      <a:endParaRPr lang="en-GB"/>
                    </a:p>
                  </p:txBody>
                </p:sp>
                <p:sp>
                  <p:nvSpPr>
                    <p:cNvPr id="565362" name="Line 114"/>
                    <p:cNvSpPr>
                      <a:spLocks noChangeShapeType="1"/>
                    </p:cNvSpPr>
                    <p:nvPr/>
                  </p:nvSpPr>
                  <p:spPr bwMode="auto">
                    <a:xfrm>
                      <a:off x="2439" y="1989"/>
                      <a:ext cx="1032" cy="612"/>
                    </a:xfrm>
                    <a:prstGeom prst="line">
                      <a:avLst/>
                    </a:prstGeom>
                    <a:noFill/>
                    <a:ln w="9525">
                      <a:solidFill>
                        <a:srgbClr val="006600"/>
                      </a:solidFill>
                      <a:round/>
                      <a:headEnd/>
                      <a:tailEnd/>
                    </a:ln>
                    <a:effectLst/>
                  </p:spPr>
                  <p:txBody>
                    <a:bodyPr wrap="none" anchor="ctr"/>
                    <a:lstStyle/>
                    <a:p>
                      <a:endParaRPr lang="en-GB"/>
                    </a:p>
                  </p:txBody>
                </p:sp>
                <p:sp>
                  <p:nvSpPr>
                    <p:cNvPr id="565363" name="Line 115"/>
                    <p:cNvSpPr>
                      <a:spLocks noChangeShapeType="1"/>
                    </p:cNvSpPr>
                    <p:nvPr/>
                  </p:nvSpPr>
                  <p:spPr bwMode="auto">
                    <a:xfrm>
                      <a:off x="2595" y="1920"/>
                      <a:ext cx="1014" cy="579"/>
                    </a:xfrm>
                    <a:prstGeom prst="line">
                      <a:avLst/>
                    </a:prstGeom>
                    <a:noFill/>
                    <a:ln w="9525">
                      <a:solidFill>
                        <a:srgbClr val="006600"/>
                      </a:solidFill>
                      <a:round/>
                      <a:headEnd/>
                      <a:tailEnd/>
                    </a:ln>
                    <a:effectLst/>
                  </p:spPr>
                  <p:txBody>
                    <a:bodyPr wrap="none" anchor="ctr"/>
                    <a:lstStyle/>
                    <a:p>
                      <a:endParaRPr lang="en-GB"/>
                    </a:p>
                  </p:txBody>
                </p:sp>
                <p:sp>
                  <p:nvSpPr>
                    <p:cNvPr id="565364" name="Line 116"/>
                    <p:cNvSpPr>
                      <a:spLocks noChangeShapeType="1"/>
                    </p:cNvSpPr>
                    <p:nvPr/>
                  </p:nvSpPr>
                  <p:spPr bwMode="auto">
                    <a:xfrm flipV="1">
                      <a:off x="1929" y="1956"/>
                      <a:ext cx="993" cy="468"/>
                    </a:xfrm>
                    <a:prstGeom prst="line">
                      <a:avLst/>
                    </a:prstGeom>
                    <a:noFill/>
                    <a:ln w="9525">
                      <a:solidFill>
                        <a:srgbClr val="006600"/>
                      </a:solidFill>
                      <a:round/>
                      <a:headEnd/>
                      <a:tailEnd/>
                    </a:ln>
                    <a:effectLst/>
                  </p:spPr>
                  <p:txBody>
                    <a:bodyPr wrap="none" anchor="ctr"/>
                    <a:lstStyle/>
                    <a:p>
                      <a:endParaRPr lang="en-GB"/>
                    </a:p>
                  </p:txBody>
                </p:sp>
                <p:sp>
                  <p:nvSpPr>
                    <p:cNvPr id="565365" name="Line 117"/>
                    <p:cNvSpPr>
                      <a:spLocks noChangeShapeType="1"/>
                    </p:cNvSpPr>
                    <p:nvPr/>
                  </p:nvSpPr>
                  <p:spPr bwMode="auto">
                    <a:xfrm flipV="1">
                      <a:off x="2118" y="2064"/>
                      <a:ext cx="996" cy="498"/>
                    </a:xfrm>
                    <a:prstGeom prst="line">
                      <a:avLst/>
                    </a:prstGeom>
                    <a:noFill/>
                    <a:ln w="9525">
                      <a:solidFill>
                        <a:srgbClr val="006600"/>
                      </a:solidFill>
                      <a:round/>
                      <a:headEnd/>
                      <a:tailEnd/>
                    </a:ln>
                    <a:effectLst/>
                  </p:spPr>
                  <p:txBody>
                    <a:bodyPr wrap="none" anchor="ctr"/>
                    <a:lstStyle/>
                    <a:p>
                      <a:endParaRPr lang="en-GB"/>
                    </a:p>
                  </p:txBody>
                </p:sp>
                <p:sp>
                  <p:nvSpPr>
                    <p:cNvPr id="565366" name="Line 118"/>
                    <p:cNvSpPr>
                      <a:spLocks noChangeShapeType="1"/>
                    </p:cNvSpPr>
                    <p:nvPr/>
                  </p:nvSpPr>
                  <p:spPr bwMode="auto">
                    <a:xfrm flipV="1">
                      <a:off x="2313" y="2169"/>
                      <a:ext cx="1005" cy="537"/>
                    </a:xfrm>
                    <a:prstGeom prst="line">
                      <a:avLst/>
                    </a:prstGeom>
                    <a:noFill/>
                    <a:ln w="9525">
                      <a:solidFill>
                        <a:srgbClr val="006600"/>
                      </a:solidFill>
                      <a:round/>
                      <a:headEnd/>
                      <a:tailEnd/>
                    </a:ln>
                    <a:effectLst/>
                  </p:spPr>
                  <p:txBody>
                    <a:bodyPr wrap="none" anchor="ctr"/>
                    <a:lstStyle/>
                    <a:p>
                      <a:endParaRPr lang="en-GB"/>
                    </a:p>
                  </p:txBody>
                </p:sp>
                <p:sp>
                  <p:nvSpPr>
                    <p:cNvPr id="565367" name="Line 119"/>
                    <p:cNvSpPr>
                      <a:spLocks noChangeShapeType="1"/>
                    </p:cNvSpPr>
                    <p:nvPr/>
                  </p:nvSpPr>
                  <p:spPr bwMode="auto">
                    <a:xfrm flipV="1">
                      <a:off x="2526" y="2292"/>
                      <a:ext cx="1011" cy="570"/>
                    </a:xfrm>
                    <a:prstGeom prst="line">
                      <a:avLst/>
                    </a:prstGeom>
                    <a:noFill/>
                    <a:ln w="9525">
                      <a:solidFill>
                        <a:srgbClr val="006600"/>
                      </a:solidFill>
                      <a:round/>
                      <a:headEnd/>
                      <a:tailEnd/>
                    </a:ln>
                    <a:effectLst/>
                  </p:spPr>
                  <p:txBody>
                    <a:bodyPr wrap="none" anchor="ctr"/>
                    <a:lstStyle/>
                    <a:p>
                      <a:endParaRPr lang="en-GB"/>
                    </a:p>
                  </p:txBody>
                </p:sp>
                <p:sp>
                  <p:nvSpPr>
                    <p:cNvPr id="565368" name="Freeform 120"/>
                    <p:cNvSpPr>
                      <a:spLocks/>
                    </p:cNvSpPr>
                    <p:nvPr/>
                  </p:nvSpPr>
                  <p:spPr bwMode="auto">
                    <a:xfrm>
                      <a:off x="1752" y="1854"/>
                      <a:ext cx="2016" cy="1179"/>
                    </a:xfrm>
                    <a:custGeom>
                      <a:avLst/>
                      <a:gdLst/>
                      <a:ahLst/>
                      <a:cxnLst>
                        <a:cxn ang="0">
                          <a:pos x="0" y="444"/>
                        </a:cxn>
                        <a:cxn ang="0">
                          <a:pos x="1002" y="1179"/>
                        </a:cxn>
                        <a:cxn ang="0">
                          <a:pos x="2016" y="564"/>
                        </a:cxn>
                        <a:cxn ang="0">
                          <a:pos x="993" y="0"/>
                        </a:cxn>
                        <a:cxn ang="0">
                          <a:pos x="0" y="444"/>
                        </a:cxn>
                      </a:cxnLst>
                      <a:rect l="0" t="0" r="r" b="b"/>
                      <a:pathLst>
                        <a:path w="2016" h="1179">
                          <a:moveTo>
                            <a:pt x="0" y="444"/>
                          </a:moveTo>
                          <a:lnTo>
                            <a:pt x="1002" y="1179"/>
                          </a:lnTo>
                          <a:lnTo>
                            <a:pt x="2016" y="564"/>
                          </a:lnTo>
                          <a:lnTo>
                            <a:pt x="993" y="0"/>
                          </a:lnTo>
                          <a:lnTo>
                            <a:pt x="0" y="444"/>
                          </a:lnTo>
                          <a:close/>
                        </a:path>
                      </a:pathLst>
                    </a:custGeom>
                    <a:noFill/>
                    <a:ln w="9525" cap="flat" cmpd="sng">
                      <a:solidFill>
                        <a:srgbClr val="006600"/>
                      </a:solidFill>
                      <a:prstDash val="solid"/>
                      <a:round/>
                      <a:headEnd/>
                      <a:tailEnd/>
                    </a:ln>
                    <a:effectLst/>
                  </p:spPr>
                  <p:txBody>
                    <a:bodyPr wrap="none" anchor="ctr"/>
                    <a:lstStyle/>
                    <a:p>
                      <a:endParaRPr lang="en-GB"/>
                    </a:p>
                  </p:txBody>
                </p:sp>
              </p:grpSp>
              <p:grpSp>
                <p:nvGrpSpPr>
                  <p:cNvPr id="19" name="Group 121"/>
                  <p:cNvGrpSpPr>
                    <a:grpSpLocks/>
                  </p:cNvGrpSpPr>
                  <p:nvPr/>
                </p:nvGrpSpPr>
                <p:grpSpPr bwMode="auto">
                  <a:xfrm>
                    <a:off x="1945" y="1530"/>
                    <a:ext cx="2758" cy="1120"/>
                    <a:chOff x="2002" y="2098"/>
                    <a:chExt cx="1771" cy="854"/>
                  </a:xfrm>
                </p:grpSpPr>
                <p:sp>
                  <p:nvSpPr>
                    <p:cNvPr id="565370" name="Freeform 122"/>
                    <p:cNvSpPr>
                      <a:spLocks/>
                    </p:cNvSpPr>
                    <p:nvPr/>
                  </p:nvSpPr>
                  <p:spPr bwMode="auto">
                    <a:xfrm>
                      <a:off x="2673" y="2750"/>
                      <a:ext cx="397" cy="173"/>
                    </a:xfrm>
                    <a:custGeom>
                      <a:avLst/>
                      <a:gdLst/>
                      <a:ahLst/>
                      <a:cxnLst>
                        <a:cxn ang="0">
                          <a:pos x="262" y="168"/>
                        </a:cxn>
                        <a:cxn ang="0">
                          <a:pos x="229" y="171"/>
                        </a:cxn>
                        <a:cxn ang="0">
                          <a:pos x="200" y="171"/>
                        </a:cxn>
                        <a:cxn ang="0">
                          <a:pos x="154" y="164"/>
                        </a:cxn>
                        <a:cxn ang="0">
                          <a:pos x="140" y="135"/>
                        </a:cxn>
                        <a:cxn ang="0">
                          <a:pos x="123" y="123"/>
                        </a:cxn>
                        <a:cxn ang="0">
                          <a:pos x="92" y="132"/>
                        </a:cxn>
                        <a:cxn ang="0">
                          <a:pos x="70" y="130"/>
                        </a:cxn>
                        <a:cxn ang="0">
                          <a:pos x="61" y="111"/>
                        </a:cxn>
                        <a:cxn ang="0">
                          <a:pos x="27" y="94"/>
                        </a:cxn>
                        <a:cxn ang="0">
                          <a:pos x="10" y="113"/>
                        </a:cxn>
                        <a:cxn ang="0">
                          <a:pos x="39" y="87"/>
                        </a:cxn>
                        <a:cxn ang="0">
                          <a:pos x="51" y="77"/>
                        </a:cxn>
                        <a:cxn ang="0">
                          <a:pos x="32" y="72"/>
                        </a:cxn>
                        <a:cxn ang="0">
                          <a:pos x="44" y="63"/>
                        </a:cxn>
                        <a:cxn ang="0">
                          <a:pos x="27" y="44"/>
                        </a:cxn>
                        <a:cxn ang="0">
                          <a:pos x="58" y="27"/>
                        </a:cxn>
                        <a:cxn ang="0">
                          <a:pos x="61" y="8"/>
                        </a:cxn>
                        <a:cxn ang="0">
                          <a:pos x="85" y="0"/>
                        </a:cxn>
                        <a:cxn ang="0">
                          <a:pos x="133" y="24"/>
                        </a:cxn>
                        <a:cxn ang="0">
                          <a:pos x="154" y="29"/>
                        </a:cxn>
                        <a:cxn ang="0">
                          <a:pos x="169" y="10"/>
                        </a:cxn>
                        <a:cxn ang="0">
                          <a:pos x="219" y="41"/>
                        </a:cxn>
                        <a:cxn ang="0">
                          <a:pos x="248" y="36"/>
                        </a:cxn>
                        <a:cxn ang="0">
                          <a:pos x="277" y="20"/>
                        </a:cxn>
                        <a:cxn ang="0">
                          <a:pos x="327" y="36"/>
                        </a:cxn>
                        <a:cxn ang="0">
                          <a:pos x="353" y="65"/>
                        </a:cxn>
                        <a:cxn ang="0">
                          <a:pos x="397" y="92"/>
                        </a:cxn>
                        <a:cxn ang="0">
                          <a:pos x="262" y="168"/>
                        </a:cxn>
                      </a:cxnLst>
                      <a:rect l="0" t="0" r="r" b="b"/>
                      <a:pathLst>
                        <a:path w="397" h="173">
                          <a:moveTo>
                            <a:pt x="262" y="168"/>
                          </a:moveTo>
                          <a:cubicBezTo>
                            <a:pt x="249" y="173"/>
                            <a:pt x="243" y="173"/>
                            <a:pt x="229" y="171"/>
                          </a:cubicBezTo>
                          <a:cubicBezTo>
                            <a:pt x="221" y="159"/>
                            <a:pt x="211" y="163"/>
                            <a:pt x="200" y="171"/>
                          </a:cubicBezTo>
                          <a:cubicBezTo>
                            <a:pt x="184" y="169"/>
                            <a:pt x="170" y="166"/>
                            <a:pt x="154" y="164"/>
                          </a:cubicBezTo>
                          <a:cubicBezTo>
                            <a:pt x="148" y="155"/>
                            <a:pt x="148" y="142"/>
                            <a:pt x="140" y="135"/>
                          </a:cubicBezTo>
                          <a:cubicBezTo>
                            <a:pt x="135" y="130"/>
                            <a:pt x="123" y="123"/>
                            <a:pt x="123" y="123"/>
                          </a:cubicBezTo>
                          <a:cubicBezTo>
                            <a:pt x="108" y="125"/>
                            <a:pt x="105" y="128"/>
                            <a:pt x="92" y="132"/>
                          </a:cubicBezTo>
                          <a:cubicBezTo>
                            <a:pt x="85" y="131"/>
                            <a:pt x="77" y="132"/>
                            <a:pt x="70" y="130"/>
                          </a:cubicBezTo>
                          <a:cubicBezTo>
                            <a:pt x="56" y="127"/>
                            <a:pt x="68" y="121"/>
                            <a:pt x="61" y="111"/>
                          </a:cubicBezTo>
                          <a:cubicBezTo>
                            <a:pt x="53" y="101"/>
                            <a:pt x="39" y="96"/>
                            <a:pt x="27" y="94"/>
                          </a:cubicBezTo>
                          <a:cubicBezTo>
                            <a:pt x="8" y="96"/>
                            <a:pt x="0" y="95"/>
                            <a:pt x="10" y="113"/>
                          </a:cubicBezTo>
                          <a:cubicBezTo>
                            <a:pt x="27" y="110"/>
                            <a:pt x="27" y="98"/>
                            <a:pt x="39" y="87"/>
                          </a:cubicBezTo>
                          <a:cubicBezTo>
                            <a:pt x="45" y="89"/>
                            <a:pt x="62" y="91"/>
                            <a:pt x="51" y="77"/>
                          </a:cubicBezTo>
                          <a:cubicBezTo>
                            <a:pt x="47" y="72"/>
                            <a:pt x="38" y="74"/>
                            <a:pt x="32" y="72"/>
                          </a:cubicBezTo>
                          <a:cubicBezTo>
                            <a:pt x="25" y="56"/>
                            <a:pt x="30" y="74"/>
                            <a:pt x="44" y="63"/>
                          </a:cubicBezTo>
                          <a:cubicBezTo>
                            <a:pt x="49" y="59"/>
                            <a:pt x="29" y="45"/>
                            <a:pt x="27" y="44"/>
                          </a:cubicBezTo>
                          <a:cubicBezTo>
                            <a:pt x="31" y="30"/>
                            <a:pt x="45" y="29"/>
                            <a:pt x="58" y="27"/>
                          </a:cubicBezTo>
                          <a:cubicBezTo>
                            <a:pt x="59" y="21"/>
                            <a:pt x="58" y="14"/>
                            <a:pt x="61" y="8"/>
                          </a:cubicBezTo>
                          <a:cubicBezTo>
                            <a:pt x="64" y="0"/>
                            <a:pt x="85" y="0"/>
                            <a:pt x="85" y="0"/>
                          </a:cubicBezTo>
                          <a:cubicBezTo>
                            <a:pt x="104" y="5"/>
                            <a:pt x="113" y="21"/>
                            <a:pt x="133" y="24"/>
                          </a:cubicBezTo>
                          <a:cubicBezTo>
                            <a:pt x="149" y="36"/>
                            <a:pt x="142" y="37"/>
                            <a:pt x="154" y="29"/>
                          </a:cubicBezTo>
                          <a:cubicBezTo>
                            <a:pt x="159" y="18"/>
                            <a:pt x="157" y="16"/>
                            <a:pt x="169" y="10"/>
                          </a:cubicBezTo>
                          <a:cubicBezTo>
                            <a:pt x="185" y="22"/>
                            <a:pt x="203" y="29"/>
                            <a:pt x="219" y="41"/>
                          </a:cubicBezTo>
                          <a:cubicBezTo>
                            <a:pt x="229" y="39"/>
                            <a:pt x="238" y="38"/>
                            <a:pt x="248" y="36"/>
                          </a:cubicBezTo>
                          <a:cubicBezTo>
                            <a:pt x="255" y="35"/>
                            <a:pt x="263" y="23"/>
                            <a:pt x="277" y="20"/>
                          </a:cubicBezTo>
                          <a:cubicBezTo>
                            <a:pt x="295" y="23"/>
                            <a:pt x="309" y="32"/>
                            <a:pt x="327" y="36"/>
                          </a:cubicBezTo>
                          <a:cubicBezTo>
                            <a:pt x="334" y="48"/>
                            <a:pt x="339" y="61"/>
                            <a:pt x="353" y="65"/>
                          </a:cubicBezTo>
                          <a:cubicBezTo>
                            <a:pt x="356" y="73"/>
                            <a:pt x="388" y="92"/>
                            <a:pt x="397" y="92"/>
                          </a:cubicBezTo>
                          <a:lnTo>
                            <a:pt x="262" y="168"/>
                          </a:ln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71" name="Freeform 123"/>
                    <p:cNvSpPr>
                      <a:spLocks/>
                    </p:cNvSpPr>
                    <p:nvPr/>
                  </p:nvSpPr>
                  <p:spPr bwMode="auto">
                    <a:xfrm>
                      <a:off x="2791" y="2911"/>
                      <a:ext cx="77" cy="41"/>
                    </a:xfrm>
                    <a:custGeom>
                      <a:avLst/>
                      <a:gdLst/>
                      <a:ahLst/>
                      <a:cxnLst>
                        <a:cxn ang="0">
                          <a:pos x="77" y="24"/>
                        </a:cxn>
                        <a:cxn ang="0">
                          <a:pos x="36" y="24"/>
                        </a:cxn>
                        <a:cxn ang="0">
                          <a:pos x="17" y="0"/>
                        </a:cxn>
                        <a:cxn ang="0">
                          <a:pos x="0" y="24"/>
                        </a:cxn>
                        <a:cxn ang="0">
                          <a:pos x="24" y="41"/>
                        </a:cxn>
                        <a:cxn ang="0">
                          <a:pos x="77" y="24"/>
                        </a:cxn>
                      </a:cxnLst>
                      <a:rect l="0" t="0" r="r" b="b"/>
                      <a:pathLst>
                        <a:path w="77" h="41">
                          <a:moveTo>
                            <a:pt x="77" y="24"/>
                          </a:moveTo>
                          <a:cubicBezTo>
                            <a:pt x="65" y="33"/>
                            <a:pt x="50" y="26"/>
                            <a:pt x="36" y="24"/>
                          </a:cubicBezTo>
                          <a:cubicBezTo>
                            <a:pt x="31" y="12"/>
                            <a:pt x="27" y="7"/>
                            <a:pt x="17" y="0"/>
                          </a:cubicBezTo>
                          <a:cubicBezTo>
                            <a:pt x="5" y="5"/>
                            <a:pt x="5" y="13"/>
                            <a:pt x="0" y="24"/>
                          </a:cubicBezTo>
                          <a:cubicBezTo>
                            <a:pt x="4" y="37"/>
                            <a:pt x="11" y="37"/>
                            <a:pt x="24" y="41"/>
                          </a:cubicBezTo>
                          <a:cubicBezTo>
                            <a:pt x="48" y="39"/>
                            <a:pt x="55" y="32"/>
                            <a:pt x="77" y="24"/>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72" name="Freeform 124"/>
                    <p:cNvSpPr>
                      <a:spLocks/>
                    </p:cNvSpPr>
                    <p:nvPr/>
                  </p:nvSpPr>
                  <p:spPr bwMode="auto">
                    <a:xfrm>
                      <a:off x="2539" y="2806"/>
                      <a:ext cx="92" cy="52"/>
                    </a:xfrm>
                    <a:custGeom>
                      <a:avLst/>
                      <a:gdLst/>
                      <a:ahLst/>
                      <a:cxnLst>
                        <a:cxn ang="0">
                          <a:pos x="87" y="33"/>
                        </a:cxn>
                        <a:cxn ang="0">
                          <a:pos x="55" y="16"/>
                        </a:cxn>
                        <a:cxn ang="0">
                          <a:pos x="27" y="0"/>
                        </a:cxn>
                        <a:cxn ang="0">
                          <a:pos x="22" y="16"/>
                        </a:cxn>
                        <a:cxn ang="0">
                          <a:pos x="39" y="38"/>
                        </a:cxn>
                        <a:cxn ang="0">
                          <a:pos x="67" y="45"/>
                        </a:cxn>
                        <a:cxn ang="0">
                          <a:pos x="87" y="33"/>
                        </a:cxn>
                      </a:cxnLst>
                      <a:rect l="0" t="0" r="r" b="b"/>
                      <a:pathLst>
                        <a:path w="92" h="52">
                          <a:moveTo>
                            <a:pt x="87" y="33"/>
                          </a:moveTo>
                          <a:cubicBezTo>
                            <a:pt x="74" y="30"/>
                            <a:pt x="66" y="23"/>
                            <a:pt x="55" y="16"/>
                          </a:cubicBezTo>
                          <a:cubicBezTo>
                            <a:pt x="48" y="4"/>
                            <a:pt x="40" y="3"/>
                            <a:pt x="27" y="0"/>
                          </a:cubicBezTo>
                          <a:cubicBezTo>
                            <a:pt x="2" y="3"/>
                            <a:pt x="0" y="10"/>
                            <a:pt x="22" y="16"/>
                          </a:cubicBezTo>
                          <a:cubicBezTo>
                            <a:pt x="30" y="28"/>
                            <a:pt x="24" y="35"/>
                            <a:pt x="39" y="38"/>
                          </a:cubicBezTo>
                          <a:cubicBezTo>
                            <a:pt x="51" y="35"/>
                            <a:pt x="56" y="42"/>
                            <a:pt x="67" y="45"/>
                          </a:cubicBezTo>
                          <a:cubicBezTo>
                            <a:pt x="79" y="52"/>
                            <a:pt x="92" y="49"/>
                            <a:pt x="87" y="33"/>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73" name="Freeform 125"/>
                    <p:cNvSpPr>
                      <a:spLocks/>
                    </p:cNvSpPr>
                    <p:nvPr/>
                  </p:nvSpPr>
                  <p:spPr bwMode="auto">
                    <a:xfrm>
                      <a:off x="2002" y="2171"/>
                      <a:ext cx="1771" cy="611"/>
                    </a:xfrm>
                    <a:custGeom>
                      <a:avLst/>
                      <a:gdLst/>
                      <a:ahLst/>
                      <a:cxnLst>
                        <a:cxn ang="0">
                          <a:pos x="537" y="591"/>
                        </a:cxn>
                        <a:cxn ang="0">
                          <a:pos x="633" y="579"/>
                        </a:cxn>
                        <a:cxn ang="0">
                          <a:pos x="676" y="548"/>
                        </a:cxn>
                        <a:cxn ang="0">
                          <a:pos x="772" y="575"/>
                        </a:cxn>
                        <a:cxn ang="0">
                          <a:pos x="852" y="539"/>
                        </a:cxn>
                        <a:cxn ang="0">
                          <a:pos x="909" y="505"/>
                        </a:cxn>
                        <a:cxn ang="0">
                          <a:pos x="998" y="495"/>
                        </a:cxn>
                        <a:cxn ang="0">
                          <a:pos x="1044" y="572"/>
                        </a:cxn>
                        <a:cxn ang="0">
                          <a:pos x="1096" y="519"/>
                        </a:cxn>
                        <a:cxn ang="0">
                          <a:pos x="1168" y="553"/>
                        </a:cxn>
                        <a:cxn ang="0">
                          <a:pos x="1771" y="243"/>
                        </a:cxn>
                        <a:cxn ang="0">
                          <a:pos x="1533" y="155"/>
                        </a:cxn>
                        <a:cxn ang="0">
                          <a:pos x="1411" y="162"/>
                        </a:cxn>
                        <a:cxn ang="0">
                          <a:pos x="1372" y="109"/>
                        </a:cxn>
                        <a:cxn ang="0">
                          <a:pos x="1500" y="126"/>
                        </a:cxn>
                        <a:cxn ang="0">
                          <a:pos x="1416" y="54"/>
                        </a:cxn>
                        <a:cxn ang="0">
                          <a:pos x="1315" y="1"/>
                        </a:cxn>
                        <a:cxn ang="0">
                          <a:pos x="1072" y="42"/>
                        </a:cxn>
                        <a:cxn ang="0">
                          <a:pos x="892" y="44"/>
                        </a:cxn>
                        <a:cxn ang="0">
                          <a:pos x="885" y="97"/>
                        </a:cxn>
                        <a:cxn ang="0">
                          <a:pos x="885" y="145"/>
                        </a:cxn>
                        <a:cxn ang="0">
                          <a:pos x="940" y="188"/>
                        </a:cxn>
                        <a:cxn ang="0">
                          <a:pos x="1015" y="157"/>
                        </a:cxn>
                        <a:cxn ang="0">
                          <a:pos x="1106" y="95"/>
                        </a:cxn>
                        <a:cxn ang="0">
                          <a:pos x="1243" y="83"/>
                        </a:cxn>
                        <a:cxn ang="0">
                          <a:pos x="1142" y="123"/>
                        </a:cxn>
                        <a:cxn ang="0">
                          <a:pos x="1140" y="167"/>
                        </a:cxn>
                        <a:cxn ang="0">
                          <a:pos x="1183" y="212"/>
                        </a:cxn>
                        <a:cxn ang="0">
                          <a:pos x="1106" y="200"/>
                        </a:cxn>
                        <a:cxn ang="0">
                          <a:pos x="1065" y="188"/>
                        </a:cxn>
                        <a:cxn ang="0">
                          <a:pos x="964" y="248"/>
                        </a:cxn>
                        <a:cxn ang="0">
                          <a:pos x="844" y="203"/>
                        </a:cxn>
                        <a:cxn ang="0">
                          <a:pos x="832" y="174"/>
                        </a:cxn>
                        <a:cxn ang="0">
                          <a:pos x="888" y="126"/>
                        </a:cxn>
                        <a:cxn ang="0">
                          <a:pos x="801" y="133"/>
                        </a:cxn>
                        <a:cxn ang="0">
                          <a:pos x="712" y="167"/>
                        </a:cxn>
                        <a:cxn ang="0">
                          <a:pos x="604" y="140"/>
                        </a:cxn>
                        <a:cxn ang="0">
                          <a:pos x="520" y="114"/>
                        </a:cxn>
                        <a:cxn ang="0">
                          <a:pos x="427" y="80"/>
                        </a:cxn>
                        <a:cxn ang="0">
                          <a:pos x="379" y="150"/>
                        </a:cxn>
                        <a:cxn ang="0">
                          <a:pos x="261" y="128"/>
                        </a:cxn>
                        <a:cxn ang="0">
                          <a:pos x="182" y="90"/>
                        </a:cxn>
                        <a:cxn ang="0">
                          <a:pos x="74" y="107"/>
                        </a:cxn>
                        <a:cxn ang="0">
                          <a:pos x="12" y="155"/>
                        </a:cxn>
                        <a:cxn ang="0">
                          <a:pos x="36" y="229"/>
                        </a:cxn>
                        <a:cxn ang="0">
                          <a:pos x="146" y="255"/>
                        </a:cxn>
                        <a:cxn ang="0">
                          <a:pos x="261" y="251"/>
                        </a:cxn>
                        <a:cxn ang="0">
                          <a:pos x="441" y="284"/>
                        </a:cxn>
                        <a:cxn ang="0">
                          <a:pos x="472" y="332"/>
                        </a:cxn>
                        <a:cxn ang="0">
                          <a:pos x="460" y="402"/>
                        </a:cxn>
                        <a:cxn ang="0">
                          <a:pos x="427" y="503"/>
                        </a:cxn>
                        <a:cxn ang="0">
                          <a:pos x="525" y="486"/>
                        </a:cxn>
                        <a:cxn ang="0">
                          <a:pos x="542" y="359"/>
                        </a:cxn>
                        <a:cxn ang="0">
                          <a:pos x="588" y="375"/>
                        </a:cxn>
                        <a:cxn ang="0">
                          <a:pos x="597" y="450"/>
                        </a:cxn>
                        <a:cxn ang="0">
                          <a:pos x="578" y="510"/>
                        </a:cxn>
                        <a:cxn ang="0">
                          <a:pos x="592" y="587"/>
                        </a:cxn>
                      </a:cxnLst>
                      <a:rect l="0" t="0" r="r" b="b"/>
                      <a:pathLst>
                        <a:path w="1771" h="611">
                          <a:moveTo>
                            <a:pt x="592" y="587"/>
                          </a:moveTo>
                          <a:cubicBezTo>
                            <a:pt x="589" y="598"/>
                            <a:pt x="582" y="596"/>
                            <a:pt x="571" y="599"/>
                          </a:cubicBezTo>
                          <a:cubicBezTo>
                            <a:pt x="566" y="611"/>
                            <a:pt x="560" y="608"/>
                            <a:pt x="547" y="606"/>
                          </a:cubicBezTo>
                          <a:cubicBezTo>
                            <a:pt x="545" y="600"/>
                            <a:pt x="538" y="597"/>
                            <a:pt x="537" y="591"/>
                          </a:cubicBezTo>
                          <a:cubicBezTo>
                            <a:pt x="534" y="579"/>
                            <a:pt x="550" y="566"/>
                            <a:pt x="559" y="560"/>
                          </a:cubicBezTo>
                          <a:cubicBezTo>
                            <a:pt x="579" y="564"/>
                            <a:pt x="576" y="572"/>
                            <a:pt x="590" y="582"/>
                          </a:cubicBezTo>
                          <a:cubicBezTo>
                            <a:pt x="607" y="570"/>
                            <a:pt x="605" y="592"/>
                            <a:pt x="621" y="596"/>
                          </a:cubicBezTo>
                          <a:cubicBezTo>
                            <a:pt x="631" y="593"/>
                            <a:pt x="631" y="589"/>
                            <a:pt x="633" y="579"/>
                          </a:cubicBezTo>
                          <a:cubicBezTo>
                            <a:pt x="632" y="574"/>
                            <a:pt x="625" y="572"/>
                            <a:pt x="624" y="567"/>
                          </a:cubicBezTo>
                          <a:cubicBezTo>
                            <a:pt x="622" y="558"/>
                            <a:pt x="641" y="556"/>
                            <a:pt x="645" y="555"/>
                          </a:cubicBezTo>
                          <a:cubicBezTo>
                            <a:pt x="642" y="545"/>
                            <a:pt x="644" y="540"/>
                            <a:pt x="650" y="531"/>
                          </a:cubicBezTo>
                          <a:cubicBezTo>
                            <a:pt x="654" y="516"/>
                            <a:pt x="660" y="543"/>
                            <a:pt x="676" y="548"/>
                          </a:cubicBezTo>
                          <a:cubicBezTo>
                            <a:pt x="683" y="532"/>
                            <a:pt x="692" y="541"/>
                            <a:pt x="708" y="546"/>
                          </a:cubicBezTo>
                          <a:cubicBezTo>
                            <a:pt x="710" y="547"/>
                            <a:pt x="715" y="548"/>
                            <a:pt x="715" y="548"/>
                          </a:cubicBezTo>
                          <a:cubicBezTo>
                            <a:pt x="730" y="559"/>
                            <a:pt x="735" y="564"/>
                            <a:pt x="753" y="567"/>
                          </a:cubicBezTo>
                          <a:cubicBezTo>
                            <a:pt x="757" y="578"/>
                            <a:pt x="761" y="578"/>
                            <a:pt x="772" y="575"/>
                          </a:cubicBezTo>
                          <a:cubicBezTo>
                            <a:pt x="795" y="577"/>
                            <a:pt x="803" y="585"/>
                            <a:pt x="823" y="591"/>
                          </a:cubicBezTo>
                          <a:cubicBezTo>
                            <a:pt x="836" y="587"/>
                            <a:pt x="826" y="575"/>
                            <a:pt x="823" y="565"/>
                          </a:cubicBezTo>
                          <a:cubicBezTo>
                            <a:pt x="826" y="555"/>
                            <a:pt x="830" y="552"/>
                            <a:pt x="840" y="548"/>
                          </a:cubicBezTo>
                          <a:cubicBezTo>
                            <a:pt x="852" y="527"/>
                            <a:pt x="835" y="553"/>
                            <a:pt x="852" y="539"/>
                          </a:cubicBezTo>
                          <a:cubicBezTo>
                            <a:pt x="854" y="537"/>
                            <a:pt x="854" y="533"/>
                            <a:pt x="856" y="531"/>
                          </a:cubicBezTo>
                          <a:cubicBezTo>
                            <a:pt x="861" y="528"/>
                            <a:pt x="867" y="529"/>
                            <a:pt x="873" y="527"/>
                          </a:cubicBezTo>
                          <a:cubicBezTo>
                            <a:pt x="881" y="521"/>
                            <a:pt x="885" y="516"/>
                            <a:pt x="895" y="519"/>
                          </a:cubicBezTo>
                          <a:cubicBezTo>
                            <a:pt x="890" y="507"/>
                            <a:pt x="900" y="511"/>
                            <a:pt x="909" y="505"/>
                          </a:cubicBezTo>
                          <a:cubicBezTo>
                            <a:pt x="916" y="506"/>
                            <a:pt x="923" y="510"/>
                            <a:pt x="931" y="510"/>
                          </a:cubicBezTo>
                          <a:cubicBezTo>
                            <a:pt x="941" y="510"/>
                            <a:pt x="959" y="503"/>
                            <a:pt x="969" y="500"/>
                          </a:cubicBezTo>
                          <a:cubicBezTo>
                            <a:pt x="974" y="495"/>
                            <a:pt x="976" y="490"/>
                            <a:pt x="984" y="491"/>
                          </a:cubicBezTo>
                          <a:cubicBezTo>
                            <a:pt x="989" y="491"/>
                            <a:pt x="998" y="495"/>
                            <a:pt x="998" y="495"/>
                          </a:cubicBezTo>
                          <a:cubicBezTo>
                            <a:pt x="1007" y="510"/>
                            <a:pt x="1009" y="510"/>
                            <a:pt x="1027" y="512"/>
                          </a:cubicBezTo>
                          <a:cubicBezTo>
                            <a:pt x="1039" y="519"/>
                            <a:pt x="1045" y="525"/>
                            <a:pt x="1029" y="529"/>
                          </a:cubicBezTo>
                          <a:cubicBezTo>
                            <a:pt x="1033" y="544"/>
                            <a:pt x="1027" y="541"/>
                            <a:pt x="1020" y="553"/>
                          </a:cubicBezTo>
                          <a:cubicBezTo>
                            <a:pt x="1030" y="566"/>
                            <a:pt x="1032" y="564"/>
                            <a:pt x="1044" y="572"/>
                          </a:cubicBezTo>
                          <a:cubicBezTo>
                            <a:pt x="1050" y="551"/>
                            <a:pt x="1082" y="565"/>
                            <a:pt x="1099" y="567"/>
                          </a:cubicBezTo>
                          <a:cubicBezTo>
                            <a:pt x="1112" y="564"/>
                            <a:pt x="1120" y="550"/>
                            <a:pt x="1104" y="543"/>
                          </a:cubicBezTo>
                          <a:cubicBezTo>
                            <a:pt x="1099" y="541"/>
                            <a:pt x="1093" y="541"/>
                            <a:pt x="1087" y="539"/>
                          </a:cubicBezTo>
                          <a:cubicBezTo>
                            <a:pt x="1082" y="526"/>
                            <a:pt x="1090" y="530"/>
                            <a:pt x="1096" y="519"/>
                          </a:cubicBezTo>
                          <a:cubicBezTo>
                            <a:pt x="1103" y="520"/>
                            <a:pt x="1111" y="523"/>
                            <a:pt x="1118" y="524"/>
                          </a:cubicBezTo>
                          <a:cubicBezTo>
                            <a:pt x="1131" y="526"/>
                            <a:pt x="1156" y="529"/>
                            <a:pt x="1156" y="529"/>
                          </a:cubicBezTo>
                          <a:cubicBezTo>
                            <a:pt x="1173" y="539"/>
                            <a:pt x="1226" y="531"/>
                            <a:pt x="1190" y="541"/>
                          </a:cubicBezTo>
                          <a:cubicBezTo>
                            <a:pt x="1187" y="553"/>
                            <a:pt x="1179" y="551"/>
                            <a:pt x="1168" y="553"/>
                          </a:cubicBezTo>
                          <a:cubicBezTo>
                            <a:pt x="1158" y="563"/>
                            <a:pt x="1149" y="565"/>
                            <a:pt x="1135" y="567"/>
                          </a:cubicBezTo>
                          <a:cubicBezTo>
                            <a:pt x="1131" y="579"/>
                            <a:pt x="1145" y="585"/>
                            <a:pt x="1156" y="591"/>
                          </a:cubicBezTo>
                          <a:cubicBezTo>
                            <a:pt x="1162" y="599"/>
                            <a:pt x="1178" y="611"/>
                            <a:pt x="1178" y="611"/>
                          </a:cubicBezTo>
                          <a:lnTo>
                            <a:pt x="1771" y="243"/>
                          </a:lnTo>
                          <a:cubicBezTo>
                            <a:pt x="1692" y="201"/>
                            <a:pt x="1614" y="155"/>
                            <a:pt x="1533" y="116"/>
                          </a:cubicBezTo>
                          <a:cubicBezTo>
                            <a:pt x="1529" y="114"/>
                            <a:pt x="1532" y="124"/>
                            <a:pt x="1531" y="128"/>
                          </a:cubicBezTo>
                          <a:cubicBezTo>
                            <a:pt x="1530" y="131"/>
                            <a:pt x="1528" y="133"/>
                            <a:pt x="1526" y="135"/>
                          </a:cubicBezTo>
                          <a:cubicBezTo>
                            <a:pt x="1529" y="148"/>
                            <a:pt x="1538" y="142"/>
                            <a:pt x="1533" y="155"/>
                          </a:cubicBezTo>
                          <a:cubicBezTo>
                            <a:pt x="1526" y="153"/>
                            <a:pt x="1521" y="148"/>
                            <a:pt x="1514" y="147"/>
                          </a:cubicBezTo>
                          <a:cubicBezTo>
                            <a:pt x="1508" y="146"/>
                            <a:pt x="1480" y="156"/>
                            <a:pt x="1473" y="157"/>
                          </a:cubicBezTo>
                          <a:cubicBezTo>
                            <a:pt x="1467" y="179"/>
                            <a:pt x="1469" y="171"/>
                            <a:pt x="1435" y="169"/>
                          </a:cubicBezTo>
                          <a:cubicBezTo>
                            <a:pt x="1425" y="162"/>
                            <a:pt x="1423" y="158"/>
                            <a:pt x="1411" y="162"/>
                          </a:cubicBezTo>
                          <a:cubicBezTo>
                            <a:pt x="1408" y="178"/>
                            <a:pt x="1407" y="187"/>
                            <a:pt x="1394" y="174"/>
                          </a:cubicBezTo>
                          <a:cubicBezTo>
                            <a:pt x="1391" y="164"/>
                            <a:pt x="1389" y="158"/>
                            <a:pt x="1380" y="152"/>
                          </a:cubicBezTo>
                          <a:cubicBezTo>
                            <a:pt x="1383" y="140"/>
                            <a:pt x="1387" y="144"/>
                            <a:pt x="1392" y="133"/>
                          </a:cubicBezTo>
                          <a:cubicBezTo>
                            <a:pt x="1386" y="107"/>
                            <a:pt x="1385" y="127"/>
                            <a:pt x="1372" y="109"/>
                          </a:cubicBezTo>
                          <a:cubicBezTo>
                            <a:pt x="1376" y="94"/>
                            <a:pt x="1380" y="99"/>
                            <a:pt x="1387" y="109"/>
                          </a:cubicBezTo>
                          <a:cubicBezTo>
                            <a:pt x="1393" y="129"/>
                            <a:pt x="1413" y="128"/>
                            <a:pt x="1430" y="133"/>
                          </a:cubicBezTo>
                          <a:cubicBezTo>
                            <a:pt x="1452" y="149"/>
                            <a:pt x="1438" y="145"/>
                            <a:pt x="1478" y="143"/>
                          </a:cubicBezTo>
                          <a:cubicBezTo>
                            <a:pt x="1495" y="131"/>
                            <a:pt x="1488" y="137"/>
                            <a:pt x="1500" y="126"/>
                          </a:cubicBezTo>
                          <a:cubicBezTo>
                            <a:pt x="1502" y="120"/>
                            <a:pt x="1505" y="114"/>
                            <a:pt x="1500" y="107"/>
                          </a:cubicBezTo>
                          <a:cubicBezTo>
                            <a:pt x="1495" y="99"/>
                            <a:pt x="1484" y="97"/>
                            <a:pt x="1476" y="92"/>
                          </a:cubicBezTo>
                          <a:cubicBezTo>
                            <a:pt x="1465" y="84"/>
                            <a:pt x="1456" y="74"/>
                            <a:pt x="1442" y="68"/>
                          </a:cubicBezTo>
                          <a:cubicBezTo>
                            <a:pt x="1413" y="80"/>
                            <a:pt x="1423" y="69"/>
                            <a:pt x="1416" y="54"/>
                          </a:cubicBezTo>
                          <a:cubicBezTo>
                            <a:pt x="1412" y="46"/>
                            <a:pt x="1401" y="44"/>
                            <a:pt x="1394" y="42"/>
                          </a:cubicBezTo>
                          <a:cubicBezTo>
                            <a:pt x="1391" y="31"/>
                            <a:pt x="1392" y="28"/>
                            <a:pt x="1380" y="25"/>
                          </a:cubicBezTo>
                          <a:cubicBezTo>
                            <a:pt x="1365" y="12"/>
                            <a:pt x="1365" y="13"/>
                            <a:pt x="1341" y="11"/>
                          </a:cubicBezTo>
                          <a:cubicBezTo>
                            <a:pt x="1332" y="7"/>
                            <a:pt x="1323" y="7"/>
                            <a:pt x="1315" y="1"/>
                          </a:cubicBezTo>
                          <a:cubicBezTo>
                            <a:pt x="1270" y="3"/>
                            <a:pt x="1272" y="2"/>
                            <a:pt x="1243" y="8"/>
                          </a:cubicBezTo>
                          <a:cubicBezTo>
                            <a:pt x="1220" y="7"/>
                            <a:pt x="1201" y="0"/>
                            <a:pt x="1183" y="13"/>
                          </a:cubicBezTo>
                          <a:cubicBezTo>
                            <a:pt x="1144" y="10"/>
                            <a:pt x="1129" y="24"/>
                            <a:pt x="1092" y="30"/>
                          </a:cubicBezTo>
                          <a:cubicBezTo>
                            <a:pt x="1081" y="39"/>
                            <a:pt x="1087" y="45"/>
                            <a:pt x="1072" y="42"/>
                          </a:cubicBezTo>
                          <a:cubicBezTo>
                            <a:pt x="1057" y="35"/>
                            <a:pt x="1045" y="35"/>
                            <a:pt x="1027" y="32"/>
                          </a:cubicBezTo>
                          <a:cubicBezTo>
                            <a:pt x="1012" y="21"/>
                            <a:pt x="995" y="24"/>
                            <a:pt x="976" y="23"/>
                          </a:cubicBezTo>
                          <a:cubicBezTo>
                            <a:pt x="963" y="18"/>
                            <a:pt x="951" y="21"/>
                            <a:pt x="938" y="25"/>
                          </a:cubicBezTo>
                          <a:cubicBezTo>
                            <a:pt x="923" y="36"/>
                            <a:pt x="910" y="40"/>
                            <a:pt x="892" y="44"/>
                          </a:cubicBezTo>
                          <a:cubicBezTo>
                            <a:pt x="884" y="50"/>
                            <a:pt x="871" y="51"/>
                            <a:pt x="864" y="59"/>
                          </a:cubicBezTo>
                          <a:cubicBezTo>
                            <a:pt x="860" y="63"/>
                            <a:pt x="854" y="73"/>
                            <a:pt x="854" y="73"/>
                          </a:cubicBezTo>
                          <a:cubicBezTo>
                            <a:pt x="850" y="88"/>
                            <a:pt x="848" y="88"/>
                            <a:pt x="864" y="92"/>
                          </a:cubicBezTo>
                          <a:cubicBezTo>
                            <a:pt x="884" y="108"/>
                            <a:pt x="861" y="93"/>
                            <a:pt x="885" y="97"/>
                          </a:cubicBezTo>
                          <a:cubicBezTo>
                            <a:pt x="890" y="98"/>
                            <a:pt x="895" y="103"/>
                            <a:pt x="900" y="104"/>
                          </a:cubicBezTo>
                          <a:cubicBezTo>
                            <a:pt x="920" y="90"/>
                            <a:pt x="909" y="93"/>
                            <a:pt x="936" y="97"/>
                          </a:cubicBezTo>
                          <a:cubicBezTo>
                            <a:pt x="930" y="106"/>
                            <a:pt x="931" y="113"/>
                            <a:pt x="921" y="116"/>
                          </a:cubicBezTo>
                          <a:cubicBezTo>
                            <a:pt x="910" y="127"/>
                            <a:pt x="898" y="136"/>
                            <a:pt x="885" y="145"/>
                          </a:cubicBezTo>
                          <a:cubicBezTo>
                            <a:pt x="882" y="156"/>
                            <a:pt x="880" y="159"/>
                            <a:pt x="868" y="162"/>
                          </a:cubicBezTo>
                          <a:cubicBezTo>
                            <a:pt x="865" y="173"/>
                            <a:pt x="871" y="172"/>
                            <a:pt x="880" y="169"/>
                          </a:cubicBezTo>
                          <a:cubicBezTo>
                            <a:pt x="892" y="171"/>
                            <a:pt x="901" y="174"/>
                            <a:pt x="912" y="176"/>
                          </a:cubicBezTo>
                          <a:cubicBezTo>
                            <a:pt x="916" y="190"/>
                            <a:pt x="926" y="187"/>
                            <a:pt x="940" y="188"/>
                          </a:cubicBezTo>
                          <a:cubicBezTo>
                            <a:pt x="959" y="195"/>
                            <a:pt x="953" y="183"/>
                            <a:pt x="964" y="174"/>
                          </a:cubicBezTo>
                          <a:cubicBezTo>
                            <a:pt x="966" y="173"/>
                            <a:pt x="977" y="170"/>
                            <a:pt x="979" y="169"/>
                          </a:cubicBezTo>
                          <a:cubicBezTo>
                            <a:pt x="986" y="162"/>
                            <a:pt x="988" y="156"/>
                            <a:pt x="993" y="147"/>
                          </a:cubicBezTo>
                          <a:cubicBezTo>
                            <a:pt x="1001" y="150"/>
                            <a:pt x="1008" y="152"/>
                            <a:pt x="1015" y="157"/>
                          </a:cubicBezTo>
                          <a:cubicBezTo>
                            <a:pt x="1062" y="155"/>
                            <a:pt x="1067" y="160"/>
                            <a:pt x="1053" y="123"/>
                          </a:cubicBezTo>
                          <a:cubicBezTo>
                            <a:pt x="1055" y="118"/>
                            <a:pt x="1054" y="112"/>
                            <a:pt x="1058" y="109"/>
                          </a:cubicBezTo>
                          <a:cubicBezTo>
                            <a:pt x="1062" y="106"/>
                            <a:pt x="1067" y="108"/>
                            <a:pt x="1072" y="107"/>
                          </a:cubicBezTo>
                          <a:cubicBezTo>
                            <a:pt x="1083" y="104"/>
                            <a:pt x="1094" y="98"/>
                            <a:pt x="1106" y="95"/>
                          </a:cubicBezTo>
                          <a:cubicBezTo>
                            <a:pt x="1122" y="101"/>
                            <a:pt x="1135" y="105"/>
                            <a:pt x="1152" y="109"/>
                          </a:cubicBezTo>
                          <a:cubicBezTo>
                            <a:pt x="1175" y="105"/>
                            <a:pt x="1160" y="94"/>
                            <a:pt x="1190" y="90"/>
                          </a:cubicBezTo>
                          <a:cubicBezTo>
                            <a:pt x="1203" y="81"/>
                            <a:pt x="1211" y="88"/>
                            <a:pt x="1219" y="73"/>
                          </a:cubicBezTo>
                          <a:cubicBezTo>
                            <a:pt x="1226" y="78"/>
                            <a:pt x="1243" y="83"/>
                            <a:pt x="1243" y="83"/>
                          </a:cubicBezTo>
                          <a:cubicBezTo>
                            <a:pt x="1246" y="94"/>
                            <a:pt x="1253" y="97"/>
                            <a:pt x="1240" y="102"/>
                          </a:cubicBezTo>
                          <a:cubicBezTo>
                            <a:pt x="1231" y="95"/>
                            <a:pt x="1231" y="93"/>
                            <a:pt x="1216" y="99"/>
                          </a:cubicBezTo>
                          <a:cubicBezTo>
                            <a:pt x="1208" y="102"/>
                            <a:pt x="1195" y="114"/>
                            <a:pt x="1195" y="114"/>
                          </a:cubicBezTo>
                          <a:cubicBezTo>
                            <a:pt x="1166" y="102"/>
                            <a:pt x="1161" y="120"/>
                            <a:pt x="1142" y="123"/>
                          </a:cubicBezTo>
                          <a:cubicBezTo>
                            <a:pt x="1136" y="132"/>
                            <a:pt x="1137" y="143"/>
                            <a:pt x="1132" y="152"/>
                          </a:cubicBezTo>
                          <a:cubicBezTo>
                            <a:pt x="1130" y="155"/>
                            <a:pt x="1115" y="160"/>
                            <a:pt x="1111" y="162"/>
                          </a:cubicBezTo>
                          <a:cubicBezTo>
                            <a:pt x="1113" y="177"/>
                            <a:pt x="1116" y="178"/>
                            <a:pt x="1130" y="174"/>
                          </a:cubicBezTo>
                          <a:cubicBezTo>
                            <a:pt x="1133" y="172"/>
                            <a:pt x="1136" y="168"/>
                            <a:pt x="1140" y="167"/>
                          </a:cubicBezTo>
                          <a:cubicBezTo>
                            <a:pt x="1156" y="163"/>
                            <a:pt x="1148" y="171"/>
                            <a:pt x="1159" y="174"/>
                          </a:cubicBezTo>
                          <a:cubicBezTo>
                            <a:pt x="1176" y="179"/>
                            <a:pt x="1195" y="179"/>
                            <a:pt x="1212" y="183"/>
                          </a:cubicBezTo>
                          <a:cubicBezTo>
                            <a:pt x="1216" y="202"/>
                            <a:pt x="1221" y="196"/>
                            <a:pt x="1212" y="215"/>
                          </a:cubicBezTo>
                          <a:cubicBezTo>
                            <a:pt x="1200" y="210"/>
                            <a:pt x="1197" y="210"/>
                            <a:pt x="1183" y="212"/>
                          </a:cubicBezTo>
                          <a:cubicBezTo>
                            <a:pt x="1181" y="214"/>
                            <a:pt x="1179" y="218"/>
                            <a:pt x="1176" y="219"/>
                          </a:cubicBezTo>
                          <a:cubicBezTo>
                            <a:pt x="1166" y="221"/>
                            <a:pt x="1168" y="209"/>
                            <a:pt x="1164" y="205"/>
                          </a:cubicBezTo>
                          <a:cubicBezTo>
                            <a:pt x="1158" y="199"/>
                            <a:pt x="1124" y="198"/>
                            <a:pt x="1123" y="198"/>
                          </a:cubicBezTo>
                          <a:cubicBezTo>
                            <a:pt x="1117" y="199"/>
                            <a:pt x="1110" y="196"/>
                            <a:pt x="1106" y="200"/>
                          </a:cubicBezTo>
                          <a:cubicBezTo>
                            <a:pt x="1090" y="216"/>
                            <a:pt x="1116" y="220"/>
                            <a:pt x="1096" y="215"/>
                          </a:cubicBezTo>
                          <a:cubicBezTo>
                            <a:pt x="1081" y="216"/>
                            <a:pt x="1071" y="224"/>
                            <a:pt x="1060" y="217"/>
                          </a:cubicBezTo>
                          <a:cubicBezTo>
                            <a:pt x="1056" y="204"/>
                            <a:pt x="1070" y="204"/>
                            <a:pt x="1080" y="200"/>
                          </a:cubicBezTo>
                          <a:cubicBezTo>
                            <a:pt x="1090" y="183"/>
                            <a:pt x="1092" y="186"/>
                            <a:pt x="1065" y="188"/>
                          </a:cubicBezTo>
                          <a:cubicBezTo>
                            <a:pt x="1059" y="197"/>
                            <a:pt x="1059" y="202"/>
                            <a:pt x="1070" y="205"/>
                          </a:cubicBezTo>
                          <a:cubicBezTo>
                            <a:pt x="1043" y="207"/>
                            <a:pt x="1022" y="217"/>
                            <a:pt x="996" y="224"/>
                          </a:cubicBezTo>
                          <a:cubicBezTo>
                            <a:pt x="980" y="238"/>
                            <a:pt x="989" y="244"/>
                            <a:pt x="996" y="260"/>
                          </a:cubicBezTo>
                          <a:cubicBezTo>
                            <a:pt x="971" y="268"/>
                            <a:pt x="978" y="253"/>
                            <a:pt x="964" y="248"/>
                          </a:cubicBezTo>
                          <a:cubicBezTo>
                            <a:pt x="956" y="245"/>
                            <a:pt x="948" y="247"/>
                            <a:pt x="940" y="246"/>
                          </a:cubicBezTo>
                          <a:cubicBezTo>
                            <a:pt x="924" y="239"/>
                            <a:pt x="929" y="222"/>
                            <a:pt x="924" y="219"/>
                          </a:cubicBezTo>
                          <a:cubicBezTo>
                            <a:pt x="907" y="210"/>
                            <a:pt x="885" y="216"/>
                            <a:pt x="866" y="215"/>
                          </a:cubicBezTo>
                          <a:cubicBezTo>
                            <a:pt x="858" y="206"/>
                            <a:pt x="855" y="206"/>
                            <a:pt x="844" y="203"/>
                          </a:cubicBezTo>
                          <a:cubicBezTo>
                            <a:pt x="841" y="191"/>
                            <a:pt x="835" y="182"/>
                            <a:pt x="823" y="179"/>
                          </a:cubicBezTo>
                          <a:cubicBezTo>
                            <a:pt x="815" y="182"/>
                            <a:pt x="803" y="189"/>
                            <a:pt x="794" y="181"/>
                          </a:cubicBezTo>
                          <a:cubicBezTo>
                            <a:pt x="787" y="175"/>
                            <a:pt x="804" y="154"/>
                            <a:pt x="808" y="152"/>
                          </a:cubicBezTo>
                          <a:cubicBezTo>
                            <a:pt x="822" y="156"/>
                            <a:pt x="821" y="165"/>
                            <a:pt x="832" y="174"/>
                          </a:cubicBezTo>
                          <a:cubicBezTo>
                            <a:pt x="838" y="165"/>
                            <a:pt x="845" y="163"/>
                            <a:pt x="854" y="159"/>
                          </a:cubicBezTo>
                          <a:cubicBezTo>
                            <a:pt x="851" y="149"/>
                            <a:pt x="846" y="148"/>
                            <a:pt x="837" y="145"/>
                          </a:cubicBezTo>
                          <a:cubicBezTo>
                            <a:pt x="832" y="126"/>
                            <a:pt x="856" y="146"/>
                            <a:pt x="861" y="128"/>
                          </a:cubicBezTo>
                          <a:cubicBezTo>
                            <a:pt x="871" y="132"/>
                            <a:pt x="877" y="128"/>
                            <a:pt x="888" y="126"/>
                          </a:cubicBezTo>
                          <a:cubicBezTo>
                            <a:pt x="892" y="112"/>
                            <a:pt x="891" y="110"/>
                            <a:pt x="876" y="114"/>
                          </a:cubicBezTo>
                          <a:cubicBezTo>
                            <a:pt x="866" y="120"/>
                            <a:pt x="864" y="123"/>
                            <a:pt x="854" y="116"/>
                          </a:cubicBezTo>
                          <a:cubicBezTo>
                            <a:pt x="815" y="121"/>
                            <a:pt x="842" y="131"/>
                            <a:pt x="818" y="114"/>
                          </a:cubicBezTo>
                          <a:cubicBezTo>
                            <a:pt x="804" y="117"/>
                            <a:pt x="805" y="120"/>
                            <a:pt x="801" y="133"/>
                          </a:cubicBezTo>
                          <a:cubicBezTo>
                            <a:pt x="788" y="130"/>
                            <a:pt x="787" y="135"/>
                            <a:pt x="794" y="145"/>
                          </a:cubicBezTo>
                          <a:cubicBezTo>
                            <a:pt x="778" y="150"/>
                            <a:pt x="763" y="156"/>
                            <a:pt x="746" y="159"/>
                          </a:cubicBezTo>
                          <a:cubicBezTo>
                            <a:pt x="737" y="156"/>
                            <a:pt x="735" y="150"/>
                            <a:pt x="727" y="145"/>
                          </a:cubicBezTo>
                          <a:cubicBezTo>
                            <a:pt x="715" y="148"/>
                            <a:pt x="715" y="156"/>
                            <a:pt x="712" y="167"/>
                          </a:cubicBezTo>
                          <a:cubicBezTo>
                            <a:pt x="674" y="165"/>
                            <a:pt x="659" y="161"/>
                            <a:pt x="628" y="169"/>
                          </a:cubicBezTo>
                          <a:cubicBezTo>
                            <a:pt x="622" y="179"/>
                            <a:pt x="619" y="181"/>
                            <a:pt x="609" y="174"/>
                          </a:cubicBezTo>
                          <a:cubicBezTo>
                            <a:pt x="616" y="169"/>
                            <a:pt x="623" y="167"/>
                            <a:pt x="631" y="164"/>
                          </a:cubicBezTo>
                          <a:cubicBezTo>
                            <a:pt x="636" y="144"/>
                            <a:pt x="620" y="144"/>
                            <a:pt x="604" y="140"/>
                          </a:cubicBezTo>
                          <a:cubicBezTo>
                            <a:pt x="599" y="131"/>
                            <a:pt x="593" y="132"/>
                            <a:pt x="585" y="126"/>
                          </a:cubicBezTo>
                          <a:cubicBezTo>
                            <a:pt x="579" y="127"/>
                            <a:pt x="573" y="126"/>
                            <a:pt x="568" y="128"/>
                          </a:cubicBezTo>
                          <a:cubicBezTo>
                            <a:pt x="563" y="130"/>
                            <a:pt x="554" y="138"/>
                            <a:pt x="554" y="138"/>
                          </a:cubicBezTo>
                          <a:cubicBezTo>
                            <a:pt x="536" y="132"/>
                            <a:pt x="542" y="119"/>
                            <a:pt x="520" y="114"/>
                          </a:cubicBezTo>
                          <a:cubicBezTo>
                            <a:pt x="511" y="117"/>
                            <a:pt x="508" y="120"/>
                            <a:pt x="499" y="116"/>
                          </a:cubicBezTo>
                          <a:cubicBezTo>
                            <a:pt x="503" y="98"/>
                            <a:pt x="490" y="105"/>
                            <a:pt x="475" y="107"/>
                          </a:cubicBezTo>
                          <a:cubicBezTo>
                            <a:pt x="466" y="116"/>
                            <a:pt x="464" y="122"/>
                            <a:pt x="453" y="114"/>
                          </a:cubicBezTo>
                          <a:cubicBezTo>
                            <a:pt x="448" y="98"/>
                            <a:pt x="441" y="88"/>
                            <a:pt x="427" y="80"/>
                          </a:cubicBezTo>
                          <a:cubicBezTo>
                            <a:pt x="409" y="85"/>
                            <a:pt x="411" y="93"/>
                            <a:pt x="420" y="107"/>
                          </a:cubicBezTo>
                          <a:cubicBezTo>
                            <a:pt x="423" y="118"/>
                            <a:pt x="418" y="120"/>
                            <a:pt x="408" y="123"/>
                          </a:cubicBezTo>
                          <a:cubicBezTo>
                            <a:pt x="400" y="136"/>
                            <a:pt x="395" y="127"/>
                            <a:pt x="381" y="131"/>
                          </a:cubicBezTo>
                          <a:cubicBezTo>
                            <a:pt x="380" y="137"/>
                            <a:pt x="381" y="144"/>
                            <a:pt x="379" y="150"/>
                          </a:cubicBezTo>
                          <a:cubicBezTo>
                            <a:pt x="375" y="161"/>
                            <a:pt x="338" y="170"/>
                            <a:pt x="328" y="171"/>
                          </a:cubicBezTo>
                          <a:cubicBezTo>
                            <a:pt x="318" y="175"/>
                            <a:pt x="313" y="169"/>
                            <a:pt x="302" y="167"/>
                          </a:cubicBezTo>
                          <a:cubicBezTo>
                            <a:pt x="292" y="160"/>
                            <a:pt x="284" y="153"/>
                            <a:pt x="273" y="150"/>
                          </a:cubicBezTo>
                          <a:cubicBezTo>
                            <a:pt x="271" y="141"/>
                            <a:pt x="266" y="135"/>
                            <a:pt x="261" y="128"/>
                          </a:cubicBezTo>
                          <a:cubicBezTo>
                            <a:pt x="258" y="117"/>
                            <a:pt x="252" y="107"/>
                            <a:pt x="244" y="99"/>
                          </a:cubicBezTo>
                          <a:cubicBezTo>
                            <a:pt x="241" y="90"/>
                            <a:pt x="235" y="88"/>
                            <a:pt x="230" y="80"/>
                          </a:cubicBezTo>
                          <a:cubicBezTo>
                            <a:pt x="230" y="80"/>
                            <a:pt x="221" y="82"/>
                            <a:pt x="216" y="83"/>
                          </a:cubicBezTo>
                          <a:cubicBezTo>
                            <a:pt x="203" y="78"/>
                            <a:pt x="191" y="78"/>
                            <a:pt x="182" y="90"/>
                          </a:cubicBezTo>
                          <a:cubicBezTo>
                            <a:pt x="178" y="102"/>
                            <a:pt x="156" y="107"/>
                            <a:pt x="144" y="111"/>
                          </a:cubicBezTo>
                          <a:cubicBezTo>
                            <a:pt x="138" y="113"/>
                            <a:pt x="127" y="116"/>
                            <a:pt x="127" y="116"/>
                          </a:cubicBezTo>
                          <a:cubicBezTo>
                            <a:pt x="118" y="117"/>
                            <a:pt x="101" y="117"/>
                            <a:pt x="92" y="115"/>
                          </a:cubicBezTo>
                          <a:cubicBezTo>
                            <a:pt x="83" y="113"/>
                            <a:pt x="78" y="105"/>
                            <a:pt x="74" y="107"/>
                          </a:cubicBezTo>
                          <a:cubicBezTo>
                            <a:pt x="65" y="110"/>
                            <a:pt x="76" y="122"/>
                            <a:pt x="68" y="127"/>
                          </a:cubicBezTo>
                          <a:cubicBezTo>
                            <a:pt x="58" y="151"/>
                            <a:pt x="43" y="138"/>
                            <a:pt x="9" y="140"/>
                          </a:cubicBezTo>
                          <a:cubicBezTo>
                            <a:pt x="7" y="142"/>
                            <a:pt x="3" y="144"/>
                            <a:pt x="4" y="147"/>
                          </a:cubicBezTo>
                          <a:cubicBezTo>
                            <a:pt x="5" y="151"/>
                            <a:pt x="10" y="152"/>
                            <a:pt x="12" y="155"/>
                          </a:cubicBezTo>
                          <a:cubicBezTo>
                            <a:pt x="21" y="166"/>
                            <a:pt x="21" y="177"/>
                            <a:pt x="33" y="186"/>
                          </a:cubicBezTo>
                          <a:cubicBezTo>
                            <a:pt x="24" y="189"/>
                            <a:pt x="17" y="191"/>
                            <a:pt x="7" y="193"/>
                          </a:cubicBezTo>
                          <a:cubicBezTo>
                            <a:pt x="0" y="210"/>
                            <a:pt x="7" y="213"/>
                            <a:pt x="21" y="207"/>
                          </a:cubicBezTo>
                          <a:cubicBezTo>
                            <a:pt x="33" y="212"/>
                            <a:pt x="27" y="221"/>
                            <a:pt x="36" y="229"/>
                          </a:cubicBezTo>
                          <a:cubicBezTo>
                            <a:pt x="46" y="237"/>
                            <a:pt x="53" y="238"/>
                            <a:pt x="60" y="248"/>
                          </a:cubicBezTo>
                          <a:cubicBezTo>
                            <a:pt x="70" y="241"/>
                            <a:pt x="84" y="247"/>
                            <a:pt x="98" y="248"/>
                          </a:cubicBezTo>
                          <a:cubicBezTo>
                            <a:pt x="105" y="258"/>
                            <a:pt x="111" y="258"/>
                            <a:pt x="122" y="260"/>
                          </a:cubicBezTo>
                          <a:cubicBezTo>
                            <a:pt x="132" y="253"/>
                            <a:pt x="134" y="253"/>
                            <a:pt x="146" y="255"/>
                          </a:cubicBezTo>
                          <a:cubicBezTo>
                            <a:pt x="156" y="270"/>
                            <a:pt x="164" y="256"/>
                            <a:pt x="175" y="248"/>
                          </a:cubicBezTo>
                          <a:cubicBezTo>
                            <a:pt x="201" y="250"/>
                            <a:pt x="219" y="250"/>
                            <a:pt x="244" y="246"/>
                          </a:cubicBezTo>
                          <a:cubicBezTo>
                            <a:pt x="246" y="244"/>
                            <a:pt x="246" y="239"/>
                            <a:pt x="249" y="239"/>
                          </a:cubicBezTo>
                          <a:cubicBezTo>
                            <a:pt x="255" y="239"/>
                            <a:pt x="256" y="248"/>
                            <a:pt x="261" y="251"/>
                          </a:cubicBezTo>
                          <a:cubicBezTo>
                            <a:pt x="267" y="254"/>
                            <a:pt x="285" y="255"/>
                            <a:pt x="288" y="255"/>
                          </a:cubicBezTo>
                          <a:cubicBezTo>
                            <a:pt x="309" y="253"/>
                            <a:pt x="327" y="248"/>
                            <a:pt x="348" y="246"/>
                          </a:cubicBezTo>
                          <a:cubicBezTo>
                            <a:pt x="359" y="241"/>
                            <a:pt x="360" y="239"/>
                            <a:pt x="372" y="241"/>
                          </a:cubicBezTo>
                          <a:cubicBezTo>
                            <a:pt x="381" y="272"/>
                            <a:pt x="413" y="279"/>
                            <a:pt x="441" y="284"/>
                          </a:cubicBezTo>
                          <a:cubicBezTo>
                            <a:pt x="451" y="291"/>
                            <a:pt x="463" y="294"/>
                            <a:pt x="475" y="296"/>
                          </a:cubicBezTo>
                          <a:cubicBezTo>
                            <a:pt x="483" y="302"/>
                            <a:pt x="486" y="306"/>
                            <a:pt x="489" y="315"/>
                          </a:cubicBezTo>
                          <a:cubicBezTo>
                            <a:pt x="482" y="316"/>
                            <a:pt x="474" y="314"/>
                            <a:pt x="468" y="318"/>
                          </a:cubicBezTo>
                          <a:cubicBezTo>
                            <a:pt x="451" y="329"/>
                            <a:pt x="469" y="331"/>
                            <a:pt x="472" y="332"/>
                          </a:cubicBezTo>
                          <a:cubicBezTo>
                            <a:pt x="479" y="341"/>
                            <a:pt x="480" y="339"/>
                            <a:pt x="468" y="339"/>
                          </a:cubicBezTo>
                          <a:cubicBezTo>
                            <a:pt x="450" y="344"/>
                            <a:pt x="466" y="342"/>
                            <a:pt x="460" y="356"/>
                          </a:cubicBezTo>
                          <a:cubicBezTo>
                            <a:pt x="463" y="365"/>
                            <a:pt x="467" y="371"/>
                            <a:pt x="470" y="380"/>
                          </a:cubicBezTo>
                          <a:cubicBezTo>
                            <a:pt x="468" y="389"/>
                            <a:pt x="465" y="395"/>
                            <a:pt x="460" y="402"/>
                          </a:cubicBezTo>
                          <a:cubicBezTo>
                            <a:pt x="471" y="409"/>
                            <a:pt x="472" y="419"/>
                            <a:pt x="482" y="426"/>
                          </a:cubicBezTo>
                          <a:cubicBezTo>
                            <a:pt x="488" y="448"/>
                            <a:pt x="479" y="452"/>
                            <a:pt x="465" y="462"/>
                          </a:cubicBezTo>
                          <a:cubicBezTo>
                            <a:pt x="459" y="484"/>
                            <a:pt x="452" y="486"/>
                            <a:pt x="429" y="488"/>
                          </a:cubicBezTo>
                          <a:cubicBezTo>
                            <a:pt x="421" y="494"/>
                            <a:pt x="415" y="498"/>
                            <a:pt x="427" y="503"/>
                          </a:cubicBezTo>
                          <a:cubicBezTo>
                            <a:pt x="435" y="500"/>
                            <a:pt x="440" y="495"/>
                            <a:pt x="448" y="493"/>
                          </a:cubicBezTo>
                          <a:cubicBezTo>
                            <a:pt x="473" y="499"/>
                            <a:pt x="461" y="497"/>
                            <a:pt x="482" y="500"/>
                          </a:cubicBezTo>
                          <a:cubicBezTo>
                            <a:pt x="497" y="496"/>
                            <a:pt x="493" y="482"/>
                            <a:pt x="494" y="467"/>
                          </a:cubicBezTo>
                          <a:cubicBezTo>
                            <a:pt x="542" y="473"/>
                            <a:pt x="518" y="463"/>
                            <a:pt x="525" y="486"/>
                          </a:cubicBezTo>
                          <a:cubicBezTo>
                            <a:pt x="540" y="480"/>
                            <a:pt x="530" y="441"/>
                            <a:pt x="535" y="423"/>
                          </a:cubicBezTo>
                          <a:cubicBezTo>
                            <a:pt x="526" y="402"/>
                            <a:pt x="540" y="431"/>
                            <a:pt x="525" y="411"/>
                          </a:cubicBezTo>
                          <a:cubicBezTo>
                            <a:pt x="520" y="405"/>
                            <a:pt x="518" y="394"/>
                            <a:pt x="513" y="387"/>
                          </a:cubicBezTo>
                          <a:cubicBezTo>
                            <a:pt x="530" y="382"/>
                            <a:pt x="529" y="367"/>
                            <a:pt x="542" y="359"/>
                          </a:cubicBezTo>
                          <a:cubicBezTo>
                            <a:pt x="544" y="335"/>
                            <a:pt x="549" y="334"/>
                            <a:pt x="571" y="330"/>
                          </a:cubicBezTo>
                          <a:cubicBezTo>
                            <a:pt x="582" y="307"/>
                            <a:pt x="573" y="304"/>
                            <a:pt x="583" y="327"/>
                          </a:cubicBezTo>
                          <a:cubicBezTo>
                            <a:pt x="586" y="357"/>
                            <a:pt x="586" y="351"/>
                            <a:pt x="607" y="363"/>
                          </a:cubicBezTo>
                          <a:cubicBezTo>
                            <a:pt x="598" y="367"/>
                            <a:pt x="593" y="366"/>
                            <a:pt x="588" y="375"/>
                          </a:cubicBezTo>
                          <a:cubicBezTo>
                            <a:pt x="589" y="382"/>
                            <a:pt x="592" y="407"/>
                            <a:pt x="595" y="411"/>
                          </a:cubicBezTo>
                          <a:cubicBezTo>
                            <a:pt x="599" y="418"/>
                            <a:pt x="612" y="426"/>
                            <a:pt x="612" y="426"/>
                          </a:cubicBezTo>
                          <a:cubicBezTo>
                            <a:pt x="615" y="437"/>
                            <a:pt x="617" y="439"/>
                            <a:pt x="628" y="443"/>
                          </a:cubicBezTo>
                          <a:cubicBezTo>
                            <a:pt x="608" y="449"/>
                            <a:pt x="619" y="446"/>
                            <a:pt x="597" y="450"/>
                          </a:cubicBezTo>
                          <a:cubicBezTo>
                            <a:pt x="596" y="452"/>
                            <a:pt x="595" y="455"/>
                            <a:pt x="595" y="457"/>
                          </a:cubicBezTo>
                          <a:cubicBezTo>
                            <a:pt x="595" y="462"/>
                            <a:pt x="598" y="466"/>
                            <a:pt x="597" y="471"/>
                          </a:cubicBezTo>
                          <a:cubicBezTo>
                            <a:pt x="596" y="476"/>
                            <a:pt x="588" y="478"/>
                            <a:pt x="585" y="483"/>
                          </a:cubicBezTo>
                          <a:cubicBezTo>
                            <a:pt x="582" y="496"/>
                            <a:pt x="588" y="500"/>
                            <a:pt x="578" y="510"/>
                          </a:cubicBezTo>
                          <a:cubicBezTo>
                            <a:pt x="575" y="521"/>
                            <a:pt x="573" y="530"/>
                            <a:pt x="564" y="536"/>
                          </a:cubicBezTo>
                          <a:cubicBezTo>
                            <a:pt x="557" y="553"/>
                            <a:pt x="566" y="556"/>
                            <a:pt x="580" y="560"/>
                          </a:cubicBezTo>
                          <a:cubicBezTo>
                            <a:pt x="591" y="558"/>
                            <a:pt x="595" y="556"/>
                            <a:pt x="600" y="567"/>
                          </a:cubicBezTo>
                          <a:cubicBezTo>
                            <a:pt x="596" y="578"/>
                            <a:pt x="589" y="575"/>
                            <a:pt x="592" y="587"/>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74" name="Freeform 126"/>
                    <p:cNvSpPr>
                      <a:spLocks/>
                    </p:cNvSpPr>
                    <p:nvPr/>
                  </p:nvSpPr>
                  <p:spPr bwMode="auto">
                    <a:xfrm>
                      <a:off x="2352" y="2618"/>
                      <a:ext cx="62" cy="51"/>
                    </a:xfrm>
                    <a:custGeom>
                      <a:avLst/>
                      <a:gdLst/>
                      <a:ahLst/>
                      <a:cxnLst>
                        <a:cxn ang="0">
                          <a:pos x="62" y="24"/>
                        </a:cxn>
                        <a:cxn ang="0">
                          <a:pos x="19" y="0"/>
                        </a:cxn>
                        <a:cxn ang="0">
                          <a:pos x="10" y="20"/>
                        </a:cxn>
                        <a:cxn ang="0">
                          <a:pos x="22" y="51"/>
                        </a:cxn>
                        <a:cxn ang="0">
                          <a:pos x="46" y="36"/>
                        </a:cxn>
                        <a:cxn ang="0">
                          <a:pos x="62" y="24"/>
                        </a:cxn>
                      </a:cxnLst>
                      <a:rect l="0" t="0" r="r" b="b"/>
                      <a:pathLst>
                        <a:path w="62" h="51">
                          <a:moveTo>
                            <a:pt x="62" y="24"/>
                          </a:moveTo>
                          <a:cubicBezTo>
                            <a:pt x="43" y="21"/>
                            <a:pt x="34" y="11"/>
                            <a:pt x="19" y="0"/>
                          </a:cubicBezTo>
                          <a:cubicBezTo>
                            <a:pt x="2" y="6"/>
                            <a:pt x="0" y="4"/>
                            <a:pt x="10" y="20"/>
                          </a:cubicBezTo>
                          <a:cubicBezTo>
                            <a:pt x="14" y="33"/>
                            <a:pt x="11" y="41"/>
                            <a:pt x="22" y="51"/>
                          </a:cubicBezTo>
                          <a:cubicBezTo>
                            <a:pt x="42" y="46"/>
                            <a:pt x="33" y="45"/>
                            <a:pt x="46" y="36"/>
                          </a:cubicBezTo>
                          <a:cubicBezTo>
                            <a:pt x="56" y="29"/>
                            <a:pt x="62" y="40"/>
                            <a:pt x="62" y="24"/>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75" name="Freeform 127"/>
                    <p:cNvSpPr>
                      <a:spLocks/>
                    </p:cNvSpPr>
                    <p:nvPr/>
                  </p:nvSpPr>
                  <p:spPr bwMode="auto">
                    <a:xfrm>
                      <a:off x="2321" y="2515"/>
                      <a:ext cx="73" cy="43"/>
                    </a:xfrm>
                    <a:custGeom>
                      <a:avLst/>
                      <a:gdLst/>
                      <a:ahLst/>
                      <a:cxnLst>
                        <a:cxn ang="0">
                          <a:pos x="69" y="5"/>
                        </a:cxn>
                        <a:cxn ang="0">
                          <a:pos x="53" y="0"/>
                        </a:cxn>
                        <a:cxn ang="0">
                          <a:pos x="36" y="5"/>
                        </a:cxn>
                        <a:cxn ang="0">
                          <a:pos x="29" y="7"/>
                        </a:cxn>
                        <a:cxn ang="0">
                          <a:pos x="5" y="15"/>
                        </a:cxn>
                        <a:cxn ang="0">
                          <a:pos x="17" y="29"/>
                        </a:cxn>
                        <a:cxn ang="0">
                          <a:pos x="38" y="41"/>
                        </a:cxn>
                        <a:cxn ang="0">
                          <a:pos x="65" y="27"/>
                        </a:cxn>
                        <a:cxn ang="0">
                          <a:pos x="69" y="5"/>
                        </a:cxn>
                      </a:cxnLst>
                      <a:rect l="0" t="0" r="r" b="b"/>
                      <a:pathLst>
                        <a:path w="73" h="43">
                          <a:moveTo>
                            <a:pt x="69" y="5"/>
                          </a:moveTo>
                          <a:cubicBezTo>
                            <a:pt x="64" y="4"/>
                            <a:pt x="59" y="0"/>
                            <a:pt x="53" y="0"/>
                          </a:cubicBezTo>
                          <a:cubicBezTo>
                            <a:pt x="47" y="0"/>
                            <a:pt x="42" y="3"/>
                            <a:pt x="36" y="5"/>
                          </a:cubicBezTo>
                          <a:cubicBezTo>
                            <a:pt x="34" y="6"/>
                            <a:pt x="29" y="7"/>
                            <a:pt x="29" y="7"/>
                          </a:cubicBezTo>
                          <a:cubicBezTo>
                            <a:pt x="22" y="18"/>
                            <a:pt x="17" y="18"/>
                            <a:pt x="5" y="15"/>
                          </a:cubicBezTo>
                          <a:cubicBezTo>
                            <a:pt x="0" y="26"/>
                            <a:pt x="7" y="26"/>
                            <a:pt x="17" y="29"/>
                          </a:cubicBezTo>
                          <a:cubicBezTo>
                            <a:pt x="21" y="43"/>
                            <a:pt x="24" y="43"/>
                            <a:pt x="38" y="41"/>
                          </a:cubicBezTo>
                          <a:cubicBezTo>
                            <a:pt x="44" y="27"/>
                            <a:pt x="50" y="29"/>
                            <a:pt x="65" y="27"/>
                          </a:cubicBezTo>
                          <a:cubicBezTo>
                            <a:pt x="70" y="18"/>
                            <a:pt x="73" y="15"/>
                            <a:pt x="69" y="5"/>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76" name="Freeform 128"/>
                    <p:cNvSpPr>
                      <a:spLocks/>
                    </p:cNvSpPr>
                    <p:nvPr/>
                  </p:nvSpPr>
                  <p:spPr bwMode="auto">
                    <a:xfrm>
                      <a:off x="2394" y="2486"/>
                      <a:ext cx="55" cy="32"/>
                    </a:xfrm>
                    <a:custGeom>
                      <a:avLst/>
                      <a:gdLst/>
                      <a:ahLst/>
                      <a:cxnLst>
                        <a:cxn ang="0">
                          <a:pos x="49" y="0"/>
                        </a:cxn>
                        <a:cxn ang="0">
                          <a:pos x="13" y="12"/>
                        </a:cxn>
                        <a:cxn ang="0">
                          <a:pos x="4" y="32"/>
                        </a:cxn>
                        <a:cxn ang="0">
                          <a:pos x="35" y="20"/>
                        </a:cxn>
                        <a:cxn ang="0">
                          <a:pos x="49" y="0"/>
                        </a:cxn>
                      </a:cxnLst>
                      <a:rect l="0" t="0" r="r" b="b"/>
                      <a:pathLst>
                        <a:path w="55" h="32">
                          <a:moveTo>
                            <a:pt x="49" y="0"/>
                          </a:moveTo>
                          <a:cubicBezTo>
                            <a:pt x="11" y="5"/>
                            <a:pt x="36" y="5"/>
                            <a:pt x="13" y="12"/>
                          </a:cubicBezTo>
                          <a:cubicBezTo>
                            <a:pt x="4" y="19"/>
                            <a:pt x="0" y="21"/>
                            <a:pt x="4" y="32"/>
                          </a:cubicBezTo>
                          <a:cubicBezTo>
                            <a:pt x="12" y="15"/>
                            <a:pt x="15" y="17"/>
                            <a:pt x="35" y="20"/>
                          </a:cubicBezTo>
                          <a:cubicBezTo>
                            <a:pt x="55" y="32"/>
                            <a:pt x="44" y="12"/>
                            <a:pt x="49" y="0"/>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77" name="Freeform 129"/>
                    <p:cNvSpPr>
                      <a:spLocks/>
                    </p:cNvSpPr>
                    <p:nvPr/>
                  </p:nvSpPr>
                  <p:spPr bwMode="auto">
                    <a:xfrm>
                      <a:off x="2229" y="2447"/>
                      <a:ext cx="30" cy="25"/>
                    </a:xfrm>
                    <a:custGeom>
                      <a:avLst/>
                      <a:gdLst/>
                      <a:ahLst/>
                      <a:cxnLst>
                        <a:cxn ang="0">
                          <a:pos x="29" y="3"/>
                        </a:cxn>
                        <a:cxn ang="0">
                          <a:pos x="1" y="8"/>
                        </a:cxn>
                        <a:cxn ang="0">
                          <a:pos x="20" y="20"/>
                        </a:cxn>
                        <a:cxn ang="0">
                          <a:pos x="27" y="23"/>
                        </a:cxn>
                        <a:cxn ang="0">
                          <a:pos x="29" y="3"/>
                        </a:cxn>
                      </a:cxnLst>
                      <a:rect l="0" t="0" r="r" b="b"/>
                      <a:pathLst>
                        <a:path w="30" h="25">
                          <a:moveTo>
                            <a:pt x="29" y="3"/>
                          </a:moveTo>
                          <a:cubicBezTo>
                            <a:pt x="19" y="0"/>
                            <a:pt x="12" y="6"/>
                            <a:pt x="1" y="8"/>
                          </a:cubicBezTo>
                          <a:cubicBezTo>
                            <a:pt x="5" y="22"/>
                            <a:pt x="0" y="11"/>
                            <a:pt x="20" y="20"/>
                          </a:cubicBezTo>
                          <a:cubicBezTo>
                            <a:pt x="22" y="21"/>
                            <a:pt x="26" y="25"/>
                            <a:pt x="27" y="23"/>
                          </a:cubicBezTo>
                          <a:cubicBezTo>
                            <a:pt x="30" y="17"/>
                            <a:pt x="28" y="10"/>
                            <a:pt x="29" y="3"/>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78" name="Freeform 130"/>
                    <p:cNvSpPr>
                      <a:spLocks/>
                    </p:cNvSpPr>
                    <p:nvPr/>
                  </p:nvSpPr>
                  <p:spPr bwMode="auto">
                    <a:xfrm>
                      <a:off x="2471" y="2141"/>
                      <a:ext cx="150" cy="62"/>
                    </a:xfrm>
                    <a:custGeom>
                      <a:avLst/>
                      <a:gdLst/>
                      <a:ahLst/>
                      <a:cxnLst>
                        <a:cxn ang="0">
                          <a:pos x="133" y="43"/>
                        </a:cxn>
                        <a:cxn ang="0">
                          <a:pos x="150" y="26"/>
                        </a:cxn>
                        <a:cxn ang="0">
                          <a:pos x="131" y="9"/>
                        </a:cxn>
                        <a:cxn ang="0">
                          <a:pos x="109" y="17"/>
                        </a:cxn>
                        <a:cxn ang="0">
                          <a:pos x="90" y="0"/>
                        </a:cxn>
                        <a:cxn ang="0">
                          <a:pos x="15" y="19"/>
                        </a:cxn>
                        <a:cxn ang="0">
                          <a:pos x="39" y="50"/>
                        </a:cxn>
                        <a:cxn ang="0">
                          <a:pos x="49" y="62"/>
                        </a:cxn>
                        <a:cxn ang="0">
                          <a:pos x="63" y="55"/>
                        </a:cxn>
                        <a:cxn ang="0">
                          <a:pos x="90" y="53"/>
                        </a:cxn>
                        <a:cxn ang="0">
                          <a:pos x="109" y="43"/>
                        </a:cxn>
                        <a:cxn ang="0">
                          <a:pos x="133" y="43"/>
                        </a:cxn>
                      </a:cxnLst>
                      <a:rect l="0" t="0" r="r" b="b"/>
                      <a:pathLst>
                        <a:path w="150" h="62">
                          <a:moveTo>
                            <a:pt x="133" y="43"/>
                          </a:moveTo>
                          <a:cubicBezTo>
                            <a:pt x="139" y="35"/>
                            <a:pt x="144" y="34"/>
                            <a:pt x="150" y="26"/>
                          </a:cubicBezTo>
                          <a:cubicBezTo>
                            <a:pt x="144" y="18"/>
                            <a:pt x="140" y="13"/>
                            <a:pt x="131" y="9"/>
                          </a:cubicBezTo>
                          <a:cubicBezTo>
                            <a:pt x="124" y="12"/>
                            <a:pt x="116" y="14"/>
                            <a:pt x="109" y="17"/>
                          </a:cubicBezTo>
                          <a:cubicBezTo>
                            <a:pt x="104" y="8"/>
                            <a:pt x="100" y="3"/>
                            <a:pt x="90" y="0"/>
                          </a:cubicBezTo>
                          <a:cubicBezTo>
                            <a:pt x="67" y="23"/>
                            <a:pt x="47" y="17"/>
                            <a:pt x="15" y="19"/>
                          </a:cubicBezTo>
                          <a:cubicBezTo>
                            <a:pt x="0" y="45"/>
                            <a:pt x="18" y="44"/>
                            <a:pt x="39" y="50"/>
                          </a:cubicBezTo>
                          <a:cubicBezTo>
                            <a:pt x="41" y="54"/>
                            <a:pt x="43" y="62"/>
                            <a:pt x="49" y="62"/>
                          </a:cubicBezTo>
                          <a:cubicBezTo>
                            <a:pt x="54" y="62"/>
                            <a:pt x="58" y="56"/>
                            <a:pt x="63" y="55"/>
                          </a:cubicBezTo>
                          <a:cubicBezTo>
                            <a:pt x="72" y="54"/>
                            <a:pt x="81" y="54"/>
                            <a:pt x="90" y="53"/>
                          </a:cubicBezTo>
                          <a:cubicBezTo>
                            <a:pt x="93" y="41"/>
                            <a:pt x="97" y="41"/>
                            <a:pt x="109" y="43"/>
                          </a:cubicBezTo>
                          <a:cubicBezTo>
                            <a:pt x="127" y="41"/>
                            <a:pt x="134" y="44"/>
                            <a:pt x="133" y="43"/>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79" name="Freeform 131"/>
                    <p:cNvSpPr>
                      <a:spLocks/>
                    </p:cNvSpPr>
                    <p:nvPr/>
                  </p:nvSpPr>
                  <p:spPr bwMode="auto">
                    <a:xfrm>
                      <a:off x="2825" y="2150"/>
                      <a:ext cx="21" cy="26"/>
                    </a:xfrm>
                    <a:custGeom>
                      <a:avLst/>
                      <a:gdLst/>
                      <a:ahLst/>
                      <a:cxnLst>
                        <a:cxn ang="0">
                          <a:pos x="5" y="0"/>
                        </a:cxn>
                        <a:cxn ang="0">
                          <a:pos x="2" y="24"/>
                        </a:cxn>
                        <a:cxn ang="0">
                          <a:pos x="17" y="22"/>
                        </a:cxn>
                        <a:cxn ang="0">
                          <a:pos x="5" y="0"/>
                        </a:cxn>
                      </a:cxnLst>
                      <a:rect l="0" t="0" r="r" b="b"/>
                      <a:pathLst>
                        <a:path w="21" h="26">
                          <a:moveTo>
                            <a:pt x="5" y="0"/>
                          </a:moveTo>
                          <a:cubicBezTo>
                            <a:pt x="1" y="10"/>
                            <a:pt x="0" y="13"/>
                            <a:pt x="2" y="24"/>
                          </a:cubicBezTo>
                          <a:cubicBezTo>
                            <a:pt x="7" y="23"/>
                            <a:pt x="13" y="26"/>
                            <a:pt x="17" y="22"/>
                          </a:cubicBezTo>
                          <a:cubicBezTo>
                            <a:pt x="21" y="18"/>
                            <a:pt x="7" y="4"/>
                            <a:pt x="5" y="0"/>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80" name="Freeform 132"/>
                    <p:cNvSpPr>
                      <a:spLocks/>
                    </p:cNvSpPr>
                    <p:nvPr/>
                  </p:nvSpPr>
                  <p:spPr bwMode="auto">
                    <a:xfrm>
                      <a:off x="2818" y="2098"/>
                      <a:ext cx="31" cy="12"/>
                    </a:xfrm>
                    <a:custGeom>
                      <a:avLst/>
                      <a:gdLst/>
                      <a:ahLst/>
                      <a:cxnLst>
                        <a:cxn ang="0">
                          <a:pos x="31" y="0"/>
                        </a:cxn>
                        <a:cxn ang="0">
                          <a:pos x="19" y="12"/>
                        </a:cxn>
                        <a:cxn ang="0">
                          <a:pos x="31" y="0"/>
                        </a:cxn>
                      </a:cxnLst>
                      <a:rect l="0" t="0" r="r" b="b"/>
                      <a:pathLst>
                        <a:path w="31" h="12">
                          <a:moveTo>
                            <a:pt x="31" y="0"/>
                          </a:moveTo>
                          <a:cubicBezTo>
                            <a:pt x="23" y="1"/>
                            <a:pt x="0" y="4"/>
                            <a:pt x="19" y="12"/>
                          </a:cubicBezTo>
                          <a:cubicBezTo>
                            <a:pt x="25" y="2"/>
                            <a:pt x="21" y="6"/>
                            <a:pt x="31" y="0"/>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81" name="Freeform 133"/>
                    <p:cNvSpPr>
                      <a:spLocks/>
                    </p:cNvSpPr>
                    <p:nvPr/>
                  </p:nvSpPr>
                  <p:spPr bwMode="auto">
                    <a:xfrm>
                      <a:off x="2748" y="2150"/>
                      <a:ext cx="42" cy="27"/>
                    </a:xfrm>
                    <a:custGeom>
                      <a:avLst/>
                      <a:gdLst/>
                      <a:ahLst/>
                      <a:cxnLst>
                        <a:cxn ang="0">
                          <a:pos x="26" y="0"/>
                        </a:cxn>
                        <a:cxn ang="0">
                          <a:pos x="29" y="27"/>
                        </a:cxn>
                        <a:cxn ang="0">
                          <a:pos x="26" y="0"/>
                        </a:cxn>
                      </a:cxnLst>
                      <a:rect l="0" t="0" r="r" b="b"/>
                      <a:pathLst>
                        <a:path w="42" h="27">
                          <a:moveTo>
                            <a:pt x="26" y="0"/>
                          </a:moveTo>
                          <a:cubicBezTo>
                            <a:pt x="19" y="15"/>
                            <a:pt x="0" y="12"/>
                            <a:pt x="29" y="27"/>
                          </a:cubicBezTo>
                          <a:cubicBezTo>
                            <a:pt x="42" y="22"/>
                            <a:pt x="31" y="10"/>
                            <a:pt x="26" y="0"/>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82" name="Freeform 134"/>
                    <p:cNvSpPr>
                      <a:spLocks/>
                    </p:cNvSpPr>
                    <p:nvPr/>
                  </p:nvSpPr>
                  <p:spPr bwMode="auto">
                    <a:xfrm>
                      <a:off x="2471" y="2153"/>
                      <a:ext cx="281" cy="136"/>
                    </a:xfrm>
                    <a:custGeom>
                      <a:avLst/>
                      <a:gdLst/>
                      <a:ahLst/>
                      <a:cxnLst>
                        <a:cxn ang="0">
                          <a:pos x="69" y="81"/>
                        </a:cxn>
                        <a:cxn ang="0">
                          <a:pos x="55" y="75"/>
                        </a:cxn>
                        <a:cxn ang="0">
                          <a:pos x="49" y="57"/>
                        </a:cxn>
                        <a:cxn ang="0">
                          <a:pos x="73" y="70"/>
                        </a:cxn>
                        <a:cxn ang="0">
                          <a:pos x="91" y="64"/>
                        </a:cxn>
                        <a:cxn ang="0">
                          <a:pos x="102" y="60"/>
                        </a:cxn>
                        <a:cxn ang="0">
                          <a:pos x="120" y="70"/>
                        </a:cxn>
                        <a:cxn ang="0">
                          <a:pos x="144" y="63"/>
                        </a:cxn>
                        <a:cxn ang="0">
                          <a:pos x="160" y="48"/>
                        </a:cxn>
                        <a:cxn ang="0">
                          <a:pos x="180" y="22"/>
                        </a:cxn>
                        <a:cxn ang="0">
                          <a:pos x="207" y="15"/>
                        </a:cxn>
                        <a:cxn ang="0">
                          <a:pos x="216" y="0"/>
                        </a:cxn>
                        <a:cxn ang="0">
                          <a:pos x="240" y="4"/>
                        </a:cxn>
                        <a:cxn ang="0">
                          <a:pos x="244" y="0"/>
                        </a:cxn>
                        <a:cxn ang="0">
                          <a:pos x="256" y="6"/>
                        </a:cxn>
                        <a:cxn ang="0">
                          <a:pos x="279" y="3"/>
                        </a:cxn>
                        <a:cxn ang="0">
                          <a:pos x="259" y="16"/>
                        </a:cxn>
                        <a:cxn ang="0">
                          <a:pos x="270" y="31"/>
                        </a:cxn>
                        <a:cxn ang="0">
                          <a:pos x="237" y="36"/>
                        </a:cxn>
                        <a:cxn ang="0">
                          <a:pos x="205" y="43"/>
                        </a:cxn>
                        <a:cxn ang="0">
                          <a:pos x="202" y="57"/>
                        </a:cxn>
                        <a:cxn ang="0">
                          <a:pos x="189" y="67"/>
                        </a:cxn>
                        <a:cxn ang="0">
                          <a:pos x="183" y="78"/>
                        </a:cxn>
                        <a:cxn ang="0">
                          <a:pos x="162" y="88"/>
                        </a:cxn>
                        <a:cxn ang="0">
                          <a:pos x="157" y="103"/>
                        </a:cxn>
                        <a:cxn ang="0">
                          <a:pos x="132" y="118"/>
                        </a:cxn>
                        <a:cxn ang="0">
                          <a:pos x="120" y="130"/>
                        </a:cxn>
                        <a:cxn ang="0">
                          <a:pos x="96" y="136"/>
                        </a:cxn>
                        <a:cxn ang="0">
                          <a:pos x="72" y="124"/>
                        </a:cxn>
                        <a:cxn ang="0">
                          <a:pos x="60" y="117"/>
                        </a:cxn>
                        <a:cxn ang="0">
                          <a:pos x="19" y="93"/>
                        </a:cxn>
                        <a:cxn ang="0">
                          <a:pos x="9" y="82"/>
                        </a:cxn>
                        <a:cxn ang="0">
                          <a:pos x="0" y="75"/>
                        </a:cxn>
                        <a:cxn ang="0">
                          <a:pos x="61" y="87"/>
                        </a:cxn>
                        <a:cxn ang="0">
                          <a:pos x="70" y="85"/>
                        </a:cxn>
                        <a:cxn ang="0">
                          <a:pos x="69" y="81"/>
                        </a:cxn>
                      </a:cxnLst>
                      <a:rect l="0" t="0" r="r" b="b"/>
                      <a:pathLst>
                        <a:path w="281" h="136">
                          <a:moveTo>
                            <a:pt x="69" y="81"/>
                          </a:moveTo>
                          <a:cubicBezTo>
                            <a:pt x="64" y="78"/>
                            <a:pt x="61" y="76"/>
                            <a:pt x="55" y="75"/>
                          </a:cubicBezTo>
                          <a:cubicBezTo>
                            <a:pt x="50" y="66"/>
                            <a:pt x="48" y="68"/>
                            <a:pt x="49" y="57"/>
                          </a:cubicBezTo>
                          <a:cubicBezTo>
                            <a:pt x="62" y="58"/>
                            <a:pt x="63" y="62"/>
                            <a:pt x="73" y="70"/>
                          </a:cubicBezTo>
                          <a:cubicBezTo>
                            <a:pt x="79" y="57"/>
                            <a:pt x="75" y="61"/>
                            <a:pt x="91" y="64"/>
                          </a:cubicBezTo>
                          <a:cubicBezTo>
                            <a:pt x="100" y="68"/>
                            <a:pt x="93" y="62"/>
                            <a:pt x="102" y="60"/>
                          </a:cubicBezTo>
                          <a:cubicBezTo>
                            <a:pt x="109" y="63"/>
                            <a:pt x="114" y="66"/>
                            <a:pt x="120" y="70"/>
                          </a:cubicBezTo>
                          <a:cubicBezTo>
                            <a:pt x="127" y="65"/>
                            <a:pt x="144" y="63"/>
                            <a:pt x="144" y="63"/>
                          </a:cubicBezTo>
                          <a:cubicBezTo>
                            <a:pt x="150" y="55"/>
                            <a:pt x="152" y="54"/>
                            <a:pt x="160" y="48"/>
                          </a:cubicBezTo>
                          <a:cubicBezTo>
                            <a:pt x="158" y="31"/>
                            <a:pt x="163" y="24"/>
                            <a:pt x="180" y="22"/>
                          </a:cubicBezTo>
                          <a:cubicBezTo>
                            <a:pt x="187" y="17"/>
                            <a:pt x="198" y="16"/>
                            <a:pt x="207" y="15"/>
                          </a:cubicBezTo>
                          <a:cubicBezTo>
                            <a:pt x="214" y="12"/>
                            <a:pt x="213" y="6"/>
                            <a:pt x="216" y="0"/>
                          </a:cubicBezTo>
                          <a:cubicBezTo>
                            <a:pt x="224" y="1"/>
                            <a:pt x="232" y="3"/>
                            <a:pt x="240" y="4"/>
                          </a:cubicBezTo>
                          <a:cubicBezTo>
                            <a:pt x="241" y="3"/>
                            <a:pt x="242" y="0"/>
                            <a:pt x="244" y="0"/>
                          </a:cubicBezTo>
                          <a:cubicBezTo>
                            <a:pt x="248" y="1"/>
                            <a:pt x="256" y="6"/>
                            <a:pt x="256" y="6"/>
                          </a:cubicBezTo>
                          <a:cubicBezTo>
                            <a:pt x="266" y="2"/>
                            <a:pt x="266" y="1"/>
                            <a:pt x="279" y="3"/>
                          </a:cubicBezTo>
                          <a:cubicBezTo>
                            <a:pt x="281" y="20"/>
                            <a:pt x="271" y="9"/>
                            <a:pt x="259" y="16"/>
                          </a:cubicBezTo>
                          <a:cubicBezTo>
                            <a:pt x="261" y="26"/>
                            <a:pt x="262" y="26"/>
                            <a:pt x="270" y="31"/>
                          </a:cubicBezTo>
                          <a:cubicBezTo>
                            <a:pt x="266" y="46"/>
                            <a:pt x="250" y="37"/>
                            <a:pt x="237" y="36"/>
                          </a:cubicBezTo>
                          <a:cubicBezTo>
                            <a:pt x="224" y="36"/>
                            <a:pt x="211" y="31"/>
                            <a:pt x="205" y="43"/>
                          </a:cubicBezTo>
                          <a:cubicBezTo>
                            <a:pt x="215" y="53"/>
                            <a:pt x="215" y="54"/>
                            <a:pt x="202" y="57"/>
                          </a:cubicBezTo>
                          <a:cubicBezTo>
                            <a:pt x="197" y="61"/>
                            <a:pt x="195" y="64"/>
                            <a:pt x="189" y="67"/>
                          </a:cubicBezTo>
                          <a:cubicBezTo>
                            <a:pt x="179" y="65"/>
                            <a:pt x="180" y="69"/>
                            <a:pt x="183" y="78"/>
                          </a:cubicBezTo>
                          <a:cubicBezTo>
                            <a:pt x="179" y="87"/>
                            <a:pt x="169" y="81"/>
                            <a:pt x="162" y="88"/>
                          </a:cubicBezTo>
                          <a:cubicBezTo>
                            <a:pt x="160" y="93"/>
                            <a:pt x="159" y="98"/>
                            <a:pt x="157" y="103"/>
                          </a:cubicBezTo>
                          <a:cubicBezTo>
                            <a:pt x="155" y="122"/>
                            <a:pt x="152" y="117"/>
                            <a:pt x="132" y="118"/>
                          </a:cubicBezTo>
                          <a:cubicBezTo>
                            <a:pt x="126" y="122"/>
                            <a:pt x="125" y="126"/>
                            <a:pt x="120" y="130"/>
                          </a:cubicBezTo>
                          <a:cubicBezTo>
                            <a:pt x="108" y="128"/>
                            <a:pt x="106" y="128"/>
                            <a:pt x="96" y="136"/>
                          </a:cubicBezTo>
                          <a:cubicBezTo>
                            <a:pt x="81" y="135"/>
                            <a:pt x="83" y="130"/>
                            <a:pt x="72" y="124"/>
                          </a:cubicBezTo>
                          <a:cubicBezTo>
                            <a:pt x="68" y="122"/>
                            <a:pt x="60" y="117"/>
                            <a:pt x="60" y="117"/>
                          </a:cubicBezTo>
                          <a:cubicBezTo>
                            <a:pt x="53" y="99"/>
                            <a:pt x="37" y="94"/>
                            <a:pt x="19" y="93"/>
                          </a:cubicBezTo>
                          <a:cubicBezTo>
                            <a:pt x="13" y="90"/>
                            <a:pt x="13" y="86"/>
                            <a:pt x="9" y="82"/>
                          </a:cubicBezTo>
                          <a:cubicBezTo>
                            <a:pt x="6" y="79"/>
                            <a:pt x="0" y="75"/>
                            <a:pt x="0" y="75"/>
                          </a:cubicBezTo>
                          <a:cubicBezTo>
                            <a:pt x="25" y="71"/>
                            <a:pt x="40" y="77"/>
                            <a:pt x="61" y="87"/>
                          </a:cubicBezTo>
                          <a:cubicBezTo>
                            <a:pt x="64" y="86"/>
                            <a:pt x="68" y="87"/>
                            <a:pt x="70" y="85"/>
                          </a:cubicBezTo>
                          <a:cubicBezTo>
                            <a:pt x="71" y="84"/>
                            <a:pt x="69" y="80"/>
                            <a:pt x="69" y="81"/>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83" name="Freeform 135"/>
                    <p:cNvSpPr>
                      <a:spLocks/>
                    </p:cNvSpPr>
                    <p:nvPr/>
                  </p:nvSpPr>
                  <p:spPr bwMode="auto">
                    <a:xfrm>
                      <a:off x="2709" y="2130"/>
                      <a:ext cx="14" cy="15"/>
                    </a:xfrm>
                    <a:custGeom>
                      <a:avLst/>
                      <a:gdLst/>
                      <a:ahLst/>
                      <a:cxnLst>
                        <a:cxn ang="0">
                          <a:pos x="14" y="6"/>
                        </a:cxn>
                        <a:cxn ang="0">
                          <a:pos x="0" y="6"/>
                        </a:cxn>
                        <a:cxn ang="0">
                          <a:pos x="14" y="6"/>
                        </a:cxn>
                      </a:cxnLst>
                      <a:rect l="0" t="0" r="r" b="b"/>
                      <a:pathLst>
                        <a:path w="14" h="15">
                          <a:moveTo>
                            <a:pt x="14" y="6"/>
                          </a:moveTo>
                          <a:cubicBezTo>
                            <a:pt x="7" y="5"/>
                            <a:pt x="5" y="0"/>
                            <a:pt x="0" y="6"/>
                          </a:cubicBezTo>
                          <a:cubicBezTo>
                            <a:pt x="3" y="15"/>
                            <a:pt x="14" y="12"/>
                            <a:pt x="14" y="6"/>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84" name="Freeform 136"/>
                    <p:cNvSpPr>
                      <a:spLocks/>
                    </p:cNvSpPr>
                    <p:nvPr/>
                  </p:nvSpPr>
                  <p:spPr bwMode="auto">
                    <a:xfrm>
                      <a:off x="2979" y="2344"/>
                      <a:ext cx="28" cy="23"/>
                    </a:xfrm>
                    <a:custGeom>
                      <a:avLst/>
                      <a:gdLst/>
                      <a:ahLst/>
                      <a:cxnLst>
                        <a:cxn ang="0">
                          <a:pos x="26" y="2"/>
                        </a:cxn>
                        <a:cxn ang="0">
                          <a:pos x="0" y="17"/>
                        </a:cxn>
                        <a:cxn ang="0">
                          <a:pos x="18" y="22"/>
                        </a:cxn>
                        <a:cxn ang="0">
                          <a:pos x="21" y="10"/>
                        </a:cxn>
                        <a:cxn ang="0">
                          <a:pos x="26" y="2"/>
                        </a:cxn>
                      </a:cxnLst>
                      <a:rect l="0" t="0" r="r" b="b"/>
                      <a:pathLst>
                        <a:path w="28" h="23">
                          <a:moveTo>
                            <a:pt x="26" y="2"/>
                          </a:moveTo>
                          <a:cubicBezTo>
                            <a:pt x="8" y="5"/>
                            <a:pt x="14" y="14"/>
                            <a:pt x="0" y="17"/>
                          </a:cubicBezTo>
                          <a:cubicBezTo>
                            <a:pt x="7" y="23"/>
                            <a:pt x="9" y="23"/>
                            <a:pt x="18" y="22"/>
                          </a:cubicBezTo>
                          <a:cubicBezTo>
                            <a:pt x="20" y="18"/>
                            <a:pt x="19" y="13"/>
                            <a:pt x="21" y="10"/>
                          </a:cubicBezTo>
                          <a:cubicBezTo>
                            <a:pt x="28" y="0"/>
                            <a:pt x="26" y="18"/>
                            <a:pt x="26" y="2"/>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grpSp>
            </p:grpSp>
            <p:sp>
              <p:nvSpPr>
                <p:cNvPr id="565385" name="Text Box 137"/>
                <p:cNvSpPr txBox="1">
                  <a:spLocks noChangeArrowheads="1"/>
                </p:cNvSpPr>
                <p:nvPr/>
              </p:nvSpPr>
              <p:spPr bwMode="auto">
                <a:xfrm rot="-1596101">
                  <a:off x="3311" y="1975"/>
                  <a:ext cx="1122" cy="318"/>
                </a:xfrm>
                <a:prstGeom prst="rect">
                  <a:avLst/>
                </a:prstGeom>
                <a:noFill/>
                <a:ln w="9525">
                  <a:noFill/>
                  <a:miter lim="800000"/>
                  <a:headEnd/>
                  <a:tailEnd/>
                </a:ln>
                <a:effectLst/>
              </p:spPr>
              <p:txBody>
                <a:bodyPr wrap="none">
                  <a:spAutoFit/>
                </a:bodyPr>
                <a:lstStyle/>
                <a:p>
                  <a:pPr algn="r" eaLnBrk="0" hangingPunct="0"/>
                  <a:r>
                    <a:rPr lang="en-GB" sz="1200" b="1" i="1">
                      <a:solidFill>
                        <a:schemeClr val="bg1"/>
                      </a:solidFill>
                      <a:cs typeface="Arial" charset="0"/>
                    </a:rPr>
                    <a:t>GRID </a:t>
                  </a:r>
                  <a:r>
                    <a:rPr lang="en-GB" sz="1200" b="1" i="1">
                      <a:solidFill>
                        <a:srgbClr val="003300"/>
                      </a:solidFill>
                      <a:cs typeface="Arial" charset="0"/>
                    </a:rPr>
                    <a:t>  .</a:t>
                  </a:r>
                </a:p>
                <a:p>
                  <a:pPr algn="r" eaLnBrk="0" hangingPunct="0"/>
                  <a:r>
                    <a:rPr lang="en-GB" sz="1200" b="1" i="1">
                      <a:solidFill>
                        <a:schemeClr val="bg1"/>
                      </a:solidFill>
                      <a:cs typeface="Arial" charset="0"/>
                    </a:rPr>
                    <a:t>INFRASTRUCTURE</a:t>
                  </a:r>
                </a:p>
              </p:txBody>
            </p:sp>
          </p:grpSp>
        </p:grpSp>
        <p:grpSp>
          <p:nvGrpSpPr>
            <p:cNvPr id="20" name="Group 138"/>
            <p:cNvGrpSpPr>
              <a:grpSpLocks/>
            </p:cNvGrpSpPr>
            <p:nvPr/>
          </p:nvGrpSpPr>
          <p:grpSpPr bwMode="auto">
            <a:xfrm>
              <a:off x="2353" y="626"/>
              <a:ext cx="3157" cy="1608"/>
              <a:chOff x="1762" y="1154"/>
              <a:chExt cx="3157" cy="1608"/>
            </a:xfrm>
          </p:grpSpPr>
          <p:grpSp>
            <p:nvGrpSpPr>
              <p:cNvPr id="21" name="Group 139"/>
              <p:cNvGrpSpPr>
                <a:grpSpLocks/>
              </p:cNvGrpSpPr>
              <p:nvPr/>
            </p:nvGrpSpPr>
            <p:grpSpPr bwMode="auto">
              <a:xfrm>
                <a:off x="2300" y="1248"/>
                <a:ext cx="1902" cy="1131"/>
                <a:chOff x="1839" y="1612"/>
                <a:chExt cx="1902" cy="1131"/>
              </a:xfrm>
            </p:grpSpPr>
            <p:sp>
              <p:nvSpPr>
                <p:cNvPr id="565388" name="Oval 140"/>
                <p:cNvSpPr>
                  <a:spLocks noChangeArrowheads="1"/>
                </p:cNvSpPr>
                <p:nvPr/>
              </p:nvSpPr>
              <p:spPr bwMode="auto">
                <a:xfrm>
                  <a:off x="1839" y="1957"/>
                  <a:ext cx="153" cy="330"/>
                </a:xfrm>
                <a:prstGeom prst="ellipse">
                  <a:avLst/>
                </a:prstGeom>
                <a:solidFill>
                  <a:schemeClr val="accent1"/>
                </a:solidFill>
                <a:ln w="9525">
                  <a:round/>
                  <a:headEnd/>
                  <a:tailEnd/>
                </a:ln>
                <a:effectLst/>
                <a:scene3d>
                  <a:camera prst="legacyPerspectiveFront">
                    <a:rot lat="17099998" lon="0" rev="0"/>
                  </a:camera>
                  <a:lightRig rig="legacyFlat3" dir="t"/>
                </a:scene3d>
                <a:sp3d extrusionH="1497000" prstMaterial="legacyMatte">
                  <a:bevelT w="13500" h="13500" prst="angle"/>
                  <a:bevelB w="13500" h="13500" prst="angle"/>
                  <a:extrusionClr>
                    <a:schemeClr val="accent1"/>
                  </a:extrusionClr>
                </a:sp3d>
              </p:spPr>
              <p:txBody>
                <a:bodyPr wrap="none" anchor="ctr">
                  <a:flatTx/>
                </a:bodyPr>
                <a:lstStyle/>
                <a:p>
                  <a:pPr algn="ctr" eaLnBrk="0" hangingPunct="0"/>
                  <a:endParaRPr lang="en-US" sz="2200">
                    <a:solidFill>
                      <a:srgbClr val="CC0066"/>
                    </a:solidFill>
                    <a:cs typeface="Arial" charset="0"/>
                  </a:endParaRPr>
                </a:p>
              </p:txBody>
            </p:sp>
            <p:sp>
              <p:nvSpPr>
                <p:cNvPr id="565389" name="Oval 141"/>
                <p:cNvSpPr>
                  <a:spLocks noChangeArrowheads="1"/>
                </p:cNvSpPr>
                <p:nvPr/>
              </p:nvSpPr>
              <p:spPr bwMode="auto">
                <a:xfrm>
                  <a:off x="2565" y="2413"/>
                  <a:ext cx="153" cy="330"/>
                </a:xfrm>
                <a:prstGeom prst="ellipse">
                  <a:avLst/>
                </a:prstGeom>
                <a:solidFill>
                  <a:schemeClr val="accent1"/>
                </a:solidFill>
                <a:ln w="9525">
                  <a:round/>
                  <a:headEnd/>
                  <a:tailEnd/>
                </a:ln>
                <a:effectLst/>
                <a:scene3d>
                  <a:camera prst="legacyPerspectiveFront">
                    <a:rot lat="17099998" lon="0" rev="0"/>
                  </a:camera>
                  <a:lightRig rig="legacyFlat3" dir="t"/>
                </a:scene3d>
                <a:sp3d extrusionH="1497000" prstMaterial="legacyMatte">
                  <a:bevelT w="13500" h="13500" prst="angle"/>
                  <a:bevelB w="13500" h="13500" prst="angle"/>
                  <a:extrusionClr>
                    <a:schemeClr val="accent1"/>
                  </a:extrusionClr>
                </a:sp3d>
              </p:spPr>
              <p:txBody>
                <a:bodyPr wrap="none" anchor="ctr">
                  <a:flatTx/>
                </a:bodyPr>
                <a:lstStyle/>
                <a:p>
                  <a:pPr algn="ctr" eaLnBrk="0" hangingPunct="0"/>
                  <a:endParaRPr lang="en-US" sz="2200">
                    <a:solidFill>
                      <a:srgbClr val="CC0066"/>
                    </a:solidFill>
                    <a:cs typeface="Arial" charset="0"/>
                  </a:endParaRPr>
                </a:p>
              </p:txBody>
            </p:sp>
            <p:sp>
              <p:nvSpPr>
                <p:cNvPr id="565390" name="Oval 142"/>
                <p:cNvSpPr>
                  <a:spLocks noChangeArrowheads="1"/>
                </p:cNvSpPr>
                <p:nvPr/>
              </p:nvSpPr>
              <p:spPr bwMode="auto">
                <a:xfrm>
                  <a:off x="2826" y="1612"/>
                  <a:ext cx="153" cy="330"/>
                </a:xfrm>
                <a:prstGeom prst="ellipse">
                  <a:avLst/>
                </a:prstGeom>
                <a:solidFill>
                  <a:schemeClr val="accent1"/>
                </a:solidFill>
                <a:ln w="9525">
                  <a:round/>
                  <a:headEnd/>
                  <a:tailEnd/>
                </a:ln>
                <a:effectLst/>
                <a:scene3d>
                  <a:camera prst="legacyPerspectiveFront">
                    <a:rot lat="17099998" lon="0" rev="0"/>
                  </a:camera>
                  <a:lightRig rig="legacyFlat3" dir="t"/>
                </a:scene3d>
                <a:sp3d extrusionH="1497000" prstMaterial="legacyMatte">
                  <a:bevelT w="13500" h="13500" prst="angle"/>
                  <a:bevelB w="13500" h="13500" prst="angle"/>
                  <a:extrusionClr>
                    <a:schemeClr val="accent1"/>
                  </a:extrusionClr>
                </a:sp3d>
              </p:spPr>
              <p:txBody>
                <a:bodyPr wrap="none" anchor="ctr">
                  <a:flatTx/>
                </a:bodyPr>
                <a:lstStyle/>
                <a:p>
                  <a:pPr algn="ctr" eaLnBrk="0" hangingPunct="0"/>
                  <a:endParaRPr lang="en-US" sz="2200">
                    <a:solidFill>
                      <a:srgbClr val="CC0066"/>
                    </a:solidFill>
                    <a:cs typeface="Arial" charset="0"/>
                  </a:endParaRPr>
                </a:p>
              </p:txBody>
            </p:sp>
            <p:sp>
              <p:nvSpPr>
                <p:cNvPr id="565391" name="Oval 143"/>
                <p:cNvSpPr>
                  <a:spLocks noChangeArrowheads="1"/>
                </p:cNvSpPr>
                <p:nvPr/>
              </p:nvSpPr>
              <p:spPr bwMode="auto">
                <a:xfrm>
                  <a:off x="3588" y="2023"/>
                  <a:ext cx="153" cy="330"/>
                </a:xfrm>
                <a:prstGeom prst="ellipse">
                  <a:avLst/>
                </a:prstGeom>
                <a:solidFill>
                  <a:schemeClr val="accent1"/>
                </a:solidFill>
                <a:ln w="9525">
                  <a:round/>
                  <a:headEnd/>
                  <a:tailEnd/>
                </a:ln>
                <a:effectLst/>
                <a:scene3d>
                  <a:camera prst="legacyPerspectiveFront">
                    <a:rot lat="17099998" lon="0" rev="0"/>
                  </a:camera>
                  <a:lightRig rig="legacyFlat3" dir="t"/>
                </a:scene3d>
                <a:sp3d extrusionH="1497000" prstMaterial="legacyMatte">
                  <a:bevelT w="13500" h="13500" prst="angle"/>
                  <a:bevelB w="13500" h="13500" prst="angle"/>
                  <a:extrusionClr>
                    <a:schemeClr val="accent1"/>
                  </a:extrusionClr>
                </a:sp3d>
              </p:spPr>
              <p:txBody>
                <a:bodyPr wrap="none" anchor="ctr">
                  <a:flatTx/>
                </a:bodyPr>
                <a:lstStyle/>
                <a:p>
                  <a:pPr algn="ctr" eaLnBrk="0" hangingPunct="0"/>
                  <a:endParaRPr lang="en-US" sz="2200">
                    <a:solidFill>
                      <a:srgbClr val="CC0066"/>
                    </a:solidFill>
                    <a:cs typeface="Arial" charset="0"/>
                  </a:endParaRPr>
                </a:p>
              </p:txBody>
            </p:sp>
          </p:grpSp>
          <p:grpSp>
            <p:nvGrpSpPr>
              <p:cNvPr id="22" name="Group 144"/>
              <p:cNvGrpSpPr>
                <a:grpSpLocks/>
              </p:cNvGrpSpPr>
              <p:nvPr/>
            </p:nvGrpSpPr>
            <p:grpSpPr bwMode="auto">
              <a:xfrm>
                <a:off x="1762" y="1154"/>
                <a:ext cx="3157" cy="1608"/>
                <a:chOff x="1314" y="1210"/>
                <a:chExt cx="3157" cy="1608"/>
              </a:xfrm>
            </p:grpSpPr>
            <p:grpSp>
              <p:nvGrpSpPr>
                <p:cNvPr id="23" name="Group 145"/>
                <p:cNvGrpSpPr>
                  <a:grpSpLocks/>
                </p:cNvGrpSpPr>
                <p:nvPr/>
              </p:nvGrpSpPr>
              <p:grpSpPr bwMode="auto">
                <a:xfrm>
                  <a:off x="1314" y="1210"/>
                  <a:ext cx="3157" cy="1608"/>
                  <a:chOff x="1546" y="1210"/>
                  <a:chExt cx="3157" cy="1608"/>
                </a:xfrm>
              </p:grpSpPr>
              <p:grpSp>
                <p:nvGrpSpPr>
                  <p:cNvPr id="24" name="Group 146"/>
                  <p:cNvGrpSpPr>
                    <a:grpSpLocks/>
                  </p:cNvGrpSpPr>
                  <p:nvPr/>
                </p:nvGrpSpPr>
                <p:grpSpPr bwMode="auto">
                  <a:xfrm>
                    <a:off x="1546" y="1273"/>
                    <a:ext cx="3140" cy="1545"/>
                    <a:chOff x="1301" y="1527"/>
                    <a:chExt cx="3140" cy="1545"/>
                  </a:xfrm>
                </p:grpSpPr>
                <p:sp>
                  <p:nvSpPr>
                    <p:cNvPr id="565395" name="Freeform 147"/>
                    <p:cNvSpPr>
                      <a:spLocks/>
                    </p:cNvSpPr>
                    <p:nvPr/>
                  </p:nvSpPr>
                  <p:spPr bwMode="auto">
                    <a:xfrm>
                      <a:off x="1301" y="1527"/>
                      <a:ext cx="3140" cy="1545"/>
                    </a:xfrm>
                    <a:custGeom>
                      <a:avLst/>
                      <a:gdLst/>
                      <a:ahLst/>
                      <a:cxnLst>
                        <a:cxn ang="0">
                          <a:pos x="0" y="444"/>
                        </a:cxn>
                        <a:cxn ang="0">
                          <a:pos x="1002" y="1179"/>
                        </a:cxn>
                        <a:cxn ang="0">
                          <a:pos x="2016" y="564"/>
                        </a:cxn>
                        <a:cxn ang="0">
                          <a:pos x="993" y="0"/>
                        </a:cxn>
                        <a:cxn ang="0">
                          <a:pos x="0" y="444"/>
                        </a:cxn>
                      </a:cxnLst>
                      <a:rect l="0" t="0" r="r" b="b"/>
                      <a:pathLst>
                        <a:path w="2016" h="1179">
                          <a:moveTo>
                            <a:pt x="0" y="444"/>
                          </a:moveTo>
                          <a:lnTo>
                            <a:pt x="1002" y="1179"/>
                          </a:lnTo>
                          <a:lnTo>
                            <a:pt x="2016" y="564"/>
                          </a:lnTo>
                          <a:lnTo>
                            <a:pt x="993" y="0"/>
                          </a:lnTo>
                          <a:lnTo>
                            <a:pt x="0" y="444"/>
                          </a:lnTo>
                          <a:close/>
                        </a:path>
                      </a:pathLst>
                    </a:custGeom>
                    <a:solidFill>
                      <a:schemeClr val="bg1"/>
                    </a:solidFill>
                    <a:ln w="9525" cap="flat" cmpd="sng">
                      <a:solidFill>
                        <a:srgbClr val="95FF95"/>
                      </a:solidFill>
                      <a:prstDash val="solid"/>
                      <a:round/>
                      <a:headEnd/>
                      <a:tailEnd/>
                    </a:ln>
                    <a:effectLst/>
                  </p:spPr>
                  <p:txBody>
                    <a:bodyPr wrap="none" anchor="ctr"/>
                    <a:lstStyle/>
                    <a:p>
                      <a:endParaRPr lang="en-GB"/>
                    </a:p>
                  </p:txBody>
                </p:sp>
                <p:sp>
                  <p:nvSpPr>
                    <p:cNvPr id="565396" name="Line 148"/>
                    <p:cNvSpPr>
                      <a:spLocks noChangeShapeType="1"/>
                    </p:cNvSpPr>
                    <p:nvPr/>
                  </p:nvSpPr>
                  <p:spPr bwMode="auto">
                    <a:xfrm>
                      <a:off x="1572" y="2007"/>
                      <a:ext cx="1593" cy="912"/>
                    </a:xfrm>
                    <a:prstGeom prst="line">
                      <a:avLst/>
                    </a:prstGeom>
                    <a:noFill/>
                    <a:ln w="9525">
                      <a:solidFill>
                        <a:srgbClr val="95FF95"/>
                      </a:solidFill>
                      <a:round/>
                      <a:headEnd/>
                      <a:tailEnd/>
                    </a:ln>
                    <a:effectLst/>
                  </p:spPr>
                  <p:txBody>
                    <a:bodyPr wrap="none" anchor="ctr"/>
                    <a:lstStyle/>
                    <a:p>
                      <a:endParaRPr lang="en-GB"/>
                    </a:p>
                  </p:txBody>
                </p:sp>
                <p:sp>
                  <p:nvSpPr>
                    <p:cNvPr id="565397" name="Line 149"/>
                    <p:cNvSpPr>
                      <a:spLocks noChangeShapeType="1"/>
                    </p:cNvSpPr>
                    <p:nvPr/>
                  </p:nvSpPr>
                  <p:spPr bwMode="auto">
                    <a:xfrm>
                      <a:off x="1852" y="1900"/>
                      <a:ext cx="1575" cy="873"/>
                    </a:xfrm>
                    <a:prstGeom prst="line">
                      <a:avLst/>
                    </a:prstGeom>
                    <a:noFill/>
                    <a:ln w="9525">
                      <a:solidFill>
                        <a:srgbClr val="95FF95"/>
                      </a:solidFill>
                      <a:round/>
                      <a:headEnd/>
                      <a:tailEnd/>
                    </a:ln>
                    <a:effectLst/>
                  </p:spPr>
                  <p:txBody>
                    <a:bodyPr wrap="none" anchor="ctr"/>
                    <a:lstStyle/>
                    <a:p>
                      <a:endParaRPr lang="en-GB"/>
                    </a:p>
                  </p:txBody>
                </p:sp>
                <p:sp>
                  <p:nvSpPr>
                    <p:cNvPr id="565398" name="Line 150"/>
                    <p:cNvSpPr>
                      <a:spLocks noChangeShapeType="1"/>
                    </p:cNvSpPr>
                    <p:nvPr/>
                  </p:nvSpPr>
                  <p:spPr bwMode="auto">
                    <a:xfrm>
                      <a:off x="2119" y="1802"/>
                      <a:ext cx="1612" cy="834"/>
                    </a:xfrm>
                    <a:prstGeom prst="line">
                      <a:avLst/>
                    </a:prstGeom>
                    <a:noFill/>
                    <a:ln w="9525">
                      <a:solidFill>
                        <a:srgbClr val="95FF95"/>
                      </a:solidFill>
                      <a:round/>
                      <a:headEnd/>
                      <a:tailEnd/>
                    </a:ln>
                    <a:effectLst/>
                  </p:spPr>
                  <p:txBody>
                    <a:bodyPr wrap="none" anchor="ctr"/>
                    <a:lstStyle/>
                    <a:p>
                      <a:endParaRPr lang="en-GB"/>
                    </a:p>
                  </p:txBody>
                </p:sp>
                <p:sp>
                  <p:nvSpPr>
                    <p:cNvPr id="565399" name="Line 151"/>
                    <p:cNvSpPr>
                      <a:spLocks noChangeShapeType="1"/>
                    </p:cNvSpPr>
                    <p:nvPr/>
                  </p:nvSpPr>
                  <p:spPr bwMode="auto">
                    <a:xfrm>
                      <a:off x="2371" y="1704"/>
                      <a:ext cx="1607" cy="802"/>
                    </a:xfrm>
                    <a:prstGeom prst="line">
                      <a:avLst/>
                    </a:prstGeom>
                    <a:noFill/>
                    <a:ln w="9525">
                      <a:solidFill>
                        <a:srgbClr val="95FF95"/>
                      </a:solidFill>
                      <a:round/>
                      <a:headEnd/>
                      <a:tailEnd/>
                    </a:ln>
                    <a:effectLst/>
                  </p:spPr>
                  <p:txBody>
                    <a:bodyPr wrap="none" anchor="ctr"/>
                    <a:lstStyle/>
                    <a:p>
                      <a:endParaRPr lang="en-GB"/>
                    </a:p>
                  </p:txBody>
                </p:sp>
                <p:sp>
                  <p:nvSpPr>
                    <p:cNvPr id="565400" name="Line 152"/>
                    <p:cNvSpPr>
                      <a:spLocks noChangeShapeType="1"/>
                    </p:cNvSpPr>
                    <p:nvPr/>
                  </p:nvSpPr>
                  <p:spPr bwMode="auto">
                    <a:xfrm>
                      <a:off x="2614" y="1613"/>
                      <a:ext cx="1579" cy="759"/>
                    </a:xfrm>
                    <a:prstGeom prst="line">
                      <a:avLst/>
                    </a:prstGeom>
                    <a:noFill/>
                    <a:ln w="9525">
                      <a:solidFill>
                        <a:srgbClr val="95FF95"/>
                      </a:solidFill>
                      <a:round/>
                      <a:headEnd/>
                      <a:tailEnd/>
                    </a:ln>
                    <a:effectLst/>
                  </p:spPr>
                  <p:txBody>
                    <a:bodyPr wrap="none" anchor="ctr"/>
                    <a:lstStyle/>
                    <a:p>
                      <a:endParaRPr lang="en-GB"/>
                    </a:p>
                  </p:txBody>
                </p:sp>
                <p:sp>
                  <p:nvSpPr>
                    <p:cNvPr id="565401" name="Line 153"/>
                    <p:cNvSpPr>
                      <a:spLocks noChangeShapeType="1"/>
                    </p:cNvSpPr>
                    <p:nvPr/>
                  </p:nvSpPr>
                  <p:spPr bwMode="auto">
                    <a:xfrm flipV="1">
                      <a:off x="1577" y="1661"/>
                      <a:ext cx="1546" cy="613"/>
                    </a:xfrm>
                    <a:prstGeom prst="line">
                      <a:avLst/>
                    </a:prstGeom>
                    <a:noFill/>
                    <a:ln w="9525">
                      <a:solidFill>
                        <a:srgbClr val="95FF95"/>
                      </a:solidFill>
                      <a:round/>
                      <a:headEnd/>
                      <a:tailEnd/>
                    </a:ln>
                    <a:effectLst/>
                  </p:spPr>
                  <p:txBody>
                    <a:bodyPr wrap="none" anchor="ctr"/>
                    <a:lstStyle/>
                    <a:p>
                      <a:endParaRPr lang="en-GB"/>
                    </a:p>
                  </p:txBody>
                </p:sp>
                <p:sp>
                  <p:nvSpPr>
                    <p:cNvPr id="565402" name="Line 154"/>
                    <p:cNvSpPr>
                      <a:spLocks noChangeShapeType="1"/>
                    </p:cNvSpPr>
                    <p:nvPr/>
                  </p:nvSpPr>
                  <p:spPr bwMode="auto">
                    <a:xfrm flipV="1">
                      <a:off x="1871" y="1802"/>
                      <a:ext cx="1551" cy="653"/>
                    </a:xfrm>
                    <a:prstGeom prst="line">
                      <a:avLst/>
                    </a:prstGeom>
                    <a:noFill/>
                    <a:ln w="9525">
                      <a:solidFill>
                        <a:srgbClr val="95FF95"/>
                      </a:solidFill>
                      <a:round/>
                      <a:headEnd/>
                      <a:tailEnd/>
                    </a:ln>
                    <a:effectLst/>
                  </p:spPr>
                  <p:txBody>
                    <a:bodyPr wrap="none" anchor="ctr"/>
                    <a:lstStyle/>
                    <a:p>
                      <a:endParaRPr lang="en-GB"/>
                    </a:p>
                  </p:txBody>
                </p:sp>
                <p:sp>
                  <p:nvSpPr>
                    <p:cNvPr id="565403" name="Line 155"/>
                    <p:cNvSpPr>
                      <a:spLocks noChangeShapeType="1"/>
                    </p:cNvSpPr>
                    <p:nvPr/>
                  </p:nvSpPr>
                  <p:spPr bwMode="auto">
                    <a:xfrm flipV="1">
                      <a:off x="2175" y="1940"/>
                      <a:ext cx="1565" cy="703"/>
                    </a:xfrm>
                    <a:prstGeom prst="line">
                      <a:avLst/>
                    </a:prstGeom>
                    <a:noFill/>
                    <a:ln w="9525">
                      <a:solidFill>
                        <a:srgbClr val="95FF95"/>
                      </a:solidFill>
                      <a:round/>
                      <a:headEnd/>
                      <a:tailEnd/>
                    </a:ln>
                    <a:effectLst/>
                  </p:spPr>
                  <p:txBody>
                    <a:bodyPr wrap="none" anchor="ctr"/>
                    <a:lstStyle/>
                    <a:p>
                      <a:endParaRPr lang="en-GB"/>
                    </a:p>
                  </p:txBody>
                </p:sp>
                <p:sp>
                  <p:nvSpPr>
                    <p:cNvPr id="565404" name="Line 156"/>
                    <p:cNvSpPr>
                      <a:spLocks noChangeShapeType="1"/>
                    </p:cNvSpPr>
                    <p:nvPr/>
                  </p:nvSpPr>
                  <p:spPr bwMode="auto">
                    <a:xfrm flipV="1">
                      <a:off x="2507" y="2101"/>
                      <a:ext cx="1574" cy="747"/>
                    </a:xfrm>
                    <a:prstGeom prst="line">
                      <a:avLst/>
                    </a:prstGeom>
                    <a:noFill/>
                    <a:ln w="9525">
                      <a:solidFill>
                        <a:srgbClr val="95FF95"/>
                      </a:solidFill>
                      <a:round/>
                      <a:headEnd/>
                      <a:tailEnd/>
                    </a:ln>
                    <a:effectLst/>
                  </p:spPr>
                  <p:txBody>
                    <a:bodyPr wrap="none" anchor="ctr"/>
                    <a:lstStyle/>
                    <a:p>
                      <a:endParaRPr lang="en-GB"/>
                    </a:p>
                  </p:txBody>
                </p:sp>
              </p:grpSp>
              <p:grpSp>
                <p:nvGrpSpPr>
                  <p:cNvPr id="25" name="Group 157"/>
                  <p:cNvGrpSpPr>
                    <a:grpSpLocks/>
                  </p:cNvGrpSpPr>
                  <p:nvPr/>
                </p:nvGrpSpPr>
                <p:grpSpPr bwMode="auto">
                  <a:xfrm>
                    <a:off x="1945" y="1593"/>
                    <a:ext cx="2758" cy="1119"/>
                    <a:chOff x="28" y="48"/>
                    <a:chExt cx="1771" cy="854"/>
                  </a:xfrm>
                </p:grpSpPr>
                <p:sp>
                  <p:nvSpPr>
                    <p:cNvPr id="565406" name="Freeform 158"/>
                    <p:cNvSpPr>
                      <a:spLocks/>
                    </p:cNvSpPr>
                    <p:nvPr/>
                  </p:nvSpPr>
                  <p:spPr bwMode="auto">
                    <a:xfrm>
                      <a:off x="699" y="700"/>
                      <a:ext cx="397" cy="173"/>
                    </a:xfrm>
                    <a:custGeom>
                      <a:avLst/>
                      <a:gdLst/>
                      <a:ahLst/>
                      <a:cxnLst>
                        <a:cxn ang="0">
                          <a:pos x="262" y="168"/>
                        </a:cxn>
                        <a:cxn ang="0">
                          <a:pos x="229" y="171"/>
                        </a:cxn>
                        <a:cxn ang="0">
                          <a:pos x="200" y="171"/>
                        </a:cxn>
                        <a:cxn ang="0">
                          <a:pos x="154" y="164"/>
                        </a:cxn>
                        <a:cxn ang="0">
                          <a:pos x="140" y="135"/>
                        </a:cxn>
                        <a:cxn ang="0">
                          <a:pos x="123" y="123"/>
                        </a:cxn>
                        <a:cxn ang="0">
                          <a:pos x="92" y="132"/>
                        </a:cxn>
                        <a:cxn ang="0">
                          <a:pos x="70" y="130"/>
                        </a:cxn>
                        <a:cxn ang="0">
                          <a:pos x="61" y="111"/>
                        </a:cxn>
                        <a:cxn ang="0">
                          <a:pos x="27" y="94"/>
                        </a:cxn>
                        <a:cxn ang="0">
                          <a:pos x="10" y="113"/>
                        </a:cxn>
                        <a:cxn ang="0">
                          <a:pos x="39" y="87"/>
                        </a:cxn>
                        <a:cxn ang="0">
                          <a:pos x="51" y="77"/>
                        </a:cxn>
                        <a:cxn ang="0">
                          <a:pos x="32" y="72"/>
                        </a:cxn>
                        <a:cxn ang="0">
                          <a:pos x="44" y="63"/>
                        </a:cxn>
                        <a:cxn ang="0">
                          <a:pos x="27" y="44"/>
                        </a:cxn>
                        <a:cxn ang="0">
                          <a:pos x="58" y="27"/>
                        </a:cxn>
                        <a:cxn ang="0">
                          <a:pos x="61" y="8"/>
                        </a:cxn>
                        <a:cxn ang="0">
                          <a:pos x="85" y="0"/>
                        </a:cxn>
                        <a:cxn ang="0">
                          <a:pos x="133" y="24"/>
                        </a:cxn>
                        <a:cxn ang="0">
                          <a:pos x="154" y="29"/>
                        </a:cxn>
                        <a:cxn ang="0">
                          <a:pos x="169" y="10"/>
                        </a:cxn>
                        <a:cxn ang="0">
                          <a:pos x="219" y="41"/>
                        </a:cxn>
                        <a:cxn ang="0">
                          <a:pos x="248" y="36"/>
                        </a:cxn>
                        <a:cxn ang="0">
                          <a:pos x="277" y="20"/>
                        </a:cxn>
                        <a:cxn ang="0">
                          <a:pos x="327" y="36"/>
                        </a:cxn>
                        <a:cxn ang="0">
                          <a:pos x="353" y="65"/>
                        </a:cxn>
                        <a:cxn ang="0">
                          <a:pos x="397" y="92"/>
                        </a:cxn>
                        <a:cxn ang="0">
                          <a:pos x="262" y="168"/>
                        </a:cxn>
                      </a:cxnLst>
                      <a:rect l="0" t="0" r="r" b="b"/>
                      <a:pathLst>
                        <a:path w="397" h="173">
                          <a:moveTo>
                            <a:pt x="262" y="168"/>
                          </a:moveTo>
                          <a:cubicBezTo>
                            <a:pt x="249" y="173"/>
                            <a:pt x="243" y="173"/>
                            <a:pt x="229" y="171"/>
                          </a:cubicBezTo>
                          <a:cubicBezTo>
                            <a:pt x="221" y="159"/>
                            <a:pt x="211" y="163"/>
                            <a:pt x="200" y="171"/>
                          </a:cubicBezTo>
                          <a:cubicBezTo>
                            <a:pt x="184" y="169"/>
                            <a:pt x="170" y="166"/>
                            <a:pt x="154" y="164"/>
                          </a:cubicBezTo>
                          <a:cubicBezTo>
                            <a:pt x="148" y="155"/>
                            <a:pt x="148" y="142"/>
                            <a:pt x="140" y="135"/>
                          </a:cubicBezTo>
                          <a:cubicBezTo>
                            <a:pt x="135" y="130"/>
                            <a:pt x="123" y="123"/>
                            <a:pt x="123" y="123"/>
                          </a:cubicBezTo>
                          <a:cubicBezTo>
                            <a:pt x="108" y="125"/>
                            <a:pt x="105" y="128"/>
                            <a:pt x="92" y="132"/>
                          </a:cubicBezTo>
                          <a:cubicBezTo>
                            <a:pt x="85" y="131"/>
                            <a:pt x="77" y="132"/>
                            <a:pt x="70" y="130"/>
                          </a:cubicBezTo>
                          <a:cubicBezTo>
                            <a:pt x="56" y="127"/>
                            <a:pt x="68" y="121"/>
                            <a:pt x="61" y="111"/>
                          </a:cubicBezTo>
                          <a:cubicBezTo>
                            <a:pt x="53" y="101"/>
                            <a:pt x="39" y="96"/>
                            <a:pt x="27" y="94"/>
                          </a:cubicBezTo>
                          <a:cubicBezTo>
                            <a:pt x="8" y="96"/>
                            <a:pt x="0" y="95"/>
                            <a:pt x="10" y="113"/>
                          </a:cubicBezTo>
                          <a:cubicBezTo>
                            <a:pt x="27" y="110"/>
                            <a:pt x="27" y="98"/>
                            <a:pt x="39" y="87"/>
                          </a:cubicBezTo>
                          <a:cubicBezTo>
                            <a:pt x="45" y="89"/>
                            <a:pt x="62" y="91"/>
                            <a:pt x="51" y="77"/>
                          </a:cubicBezTo>
                          <a:cubicBezTo>
                            <a:pt x="47" y="72"/>
                            <a:pt x="38" y="74"/>
                            <a:pt x="32" y="72"/>
                          </a:cubicBezTo>
                          <a:cubicBezTo>
                            <a:pt x="25" y="56"/>
                            <a:pt x="30" y="74"/>
                            <a:pt x="44" y="63"/>
                          </a:cubicBezTo>
                          <a:cubicBezTo>
                            <a:pt x="49" y="59"/>
                            <a:pt x="29" y="45"/>
                            <a:pt x="27" y="44"/>
                          </a:cubicBezTo>
                          <a:cubicBezTo>
                            <a:pt x="31" y="30"/>
                            <a:pt x="45" y="29"/>
                            <a:pt x="58" y="27"/>
                          </a:cubicBezTo>
                          <a:cubicBezTo>
                            <a:pt x="59" y="21"/>
                            <a:pt x="58" y="14"/>
                            <a:pt x="61" y="8"/>
                          </a:cubicBezTo>
                          <a:cubicBezTo>
                            <a:pt x="64" y="0"/>
                            <a:pt x="85" y="0"/>
                            <a:pt x="85" y="0"/>
                          </a:cubicBezTo>
                          <a:cubicBezTo>
                            <a:pt x="104" y="5"/>
                            <a:pt x="113" y="21"/>
                            <a:pt x="133" y="24"/>
                          </a:cubicBezTo>
                          <a:cubicBezTo>
                            <a:pt x="149" y="36"/>
                            <a:pt x="142" y="37"/>
                            <a:pt x="154" y="29"/>
                          </a:cubicBezTo>
                          <a:cubicBezTo>
                            <a:pt x="159" y="18"/>
                            <a:pt x="157" y="16"/>
                            <a:pt x="169" y="10"/>
                          </a:cubicBezTo>
                          <a:cubicBezTo>
                            <a:pt x="185" y="22"/>
                            <a:pt x="203" y="29"/>
                            <a:pt x="219" y="41"/>
                          </a:cubicBezTo>
                          <a:cubicBezTo>
                            <a:pt x="229" y="39"/>
                            <a:pt x="238" y="38"/>
                            <a:pt x="248" y="36"/>
                          </a:cubicBezTo>
                          <a:cubicBezTo>
                            <a:pt x="255" y="35"/>
                            <a:pt x="263" y="23"/>
                            <a:pt x="277" y="20"/>
                          </a:cubicBezTo>
                          <a:cubicBezTo>
                            <a:pt x="295" y="23"/>
                            <a:pt x="309" y="32"/>
                            <a:pt x="327" y="36"/>
                          </a:cubicBezTo>
                          <a:cubicBezTo>
                            <a:pt x="334" y="48"/>
                            <a:pt x="339" y="61"/>
                            <a:pt x="353" y="65"/>
                          </a:cubicBezTo>
                          <a:cubicBezTo>
                            <a:pt x="356" y="73"/>
                            <a:pt x="388" y="92"/>
                            <a:pt x="397" y="92"/>
                          </a:cubicBezTo>
                          <a:lnTo>
                            <a:pt x="262" y="168"/>
                          </a:ln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07" name="Freeform 159"/>
                    <p:cNvSpPr>
                      <a:spLocks/>
                    </p:cNvSpPr>
                    <p:nvPr/>
                  </p:nvSpPr>
                  <p:spPr bwMode="auto">
                    <a:xfrm>
                      <a:off x="817" y="861"/>
                      <a:ext cx="77" cy="41"/>
                    </a:xfrm>
                    <a:custGeom>
                      <a:avLst/>
                      <a:gdLst/>
                      <a:ahLst/>
                      <a:cxnLst>
                        <a:cxn ang="0">
                          <a:pos x="77" y="24"/>
                        </a:cxn>
                        <a:cxn ang="0">
                          <a:pos x="36" y="24"/>
                        </a:cxn>
                        <a:cxn ang="0">
                          <a:pos x="17" y="0"/>
                        </a:cxn>
                        <a:cxn ang="0">
                          <a:pos x="0" y="24"/>
                        </a:cxn>
                        <a:cxn ang="0">
                          <a:pos x="24" y="41"/>
                        </a:cxn>
                        <a:cxn ang="0">
                          <a:pos x="77" y="24"/>
                        </a:cxn>
                      </a:cxnLst>
                      <a:rect l="0" t="0" r="r" b="b"/>
                      <a:pathLst>
                        <a:path w="77" h="41">
                          <a:moveTo>
                            <a:pt x="77" y="24"/>
                          </a:moveTo>
                          <a:cubicBezTo>
                            <a:pt x="65" y="33"/>
                            <a:pt x="50" y="26"/>
                            <a:pt x="36" y="24"/>
                          </a:cubicBezTo>
                          <a:cubicBezTo>
                            <a:pt x="31" y="12"/>
                            <a:pt x="27" y="7"/>
                            <a:pt x="17" y="0"/>
                          </a:cubicBezTo>
                          <a:cubicBezTo>
                            <a:pt x="5" y="5"/>
                            <a:pt x="5" y="13"/>
                            <a:pt x="0" y="24"/>
                          </a:cubicBezTo>
                          <a:cubicBezTo>
                            <a:pt x="4" y="37"/>
                            <a:pt x="11" y="37"/>
                            <a:pt x="24" y="41"/>
                          </a:cubicBezTo>
                          <a:cubicBezTo>
                            <a:pt x="48" y="39"/>
                            <a:pt x="55" y="32"/>
                            <a:pt x="77" y="24"/>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08" name="Freeform 160"/>
                    <p:cNvSpPr>
                      <a:spLocks/>
                    </p:cNvSpPr>
                    <p:nvPr/>
                  </p:nvSpPr>
                  <p:spPr bwMode="auto">
                    <a:xfrm>
                      <a:off x="565" y="756"/>
                      <a:ext cx="92" cy="52"/>
                    </a:xfrm>
                    <a:custGeom>
                      <a:avLst/>
                      <a:gdLst/>
                      <a:ahLst/>
                      <a:cxnLst>
                        <a:cxn ang="0">
                          <a:pos x="87" y="33"/>
                        </a:cxn>
                        <a:cxn ang="0">
                          <a:pos x="55" y="16"/>
                        </a:cxn>
                        <a:cxn ang="0">
                          <a:pos x="27" y="0"/>
                        </a:cxn>
                        <a:cxn ang="0">
                          <a:pos x="22" y="16"/>
                        </a:cxn>
                        <a:cxn ang="0">
                          <a:pos x="39" y="38"/>
                        </a:cxn>
                        <a:cxn ang="0">
                          <a:pos x="67" y="45"/>
                        </a:cxn>
                        <a:cxn ang="0">
                          <a:pos x="87" y="33"/>
                        </a:cxn>
                      </a:cxnLst>
                      <a:rect l="0" t="0" r="r" b="b"/>
                      <a:pathLst>
                        <a:path w="92" h="52">
                          <a:moveTo>
                            <a:pt x="87" y="33"/>
                          </a:moveTo>
                          <a:cubicBezTo>
                            <a:pt x="74" y="30"/>
                            <a:pt x="66" y="23"/>
                            <a:pt x="55" y="16"/>
                          </a:cubicBezTo>
                          <a:cubicBezTo>
                            <a:pt x="48" y="4"/>
                            <a:pt x="40" y="3"/>
                            <a:pt x="27" y="0"/>
                          </a:cubicBezTo>
                          <a:cubicBezTo>
                            <a:pt x="2" y="3"/>
                            <a:pt x="0" y="10"/>
                            <a:pt x="22" y="16"/>
                          </a:cubicBezTo>
                          <a:cubicBezTo>
                            <a:pt x="30" y="28"/>
                            <a:pt x="24" y="35"/>
                            <a:pt x="39" y="38"/>
                          </a:cubicBezTo>
                          <a:cubicBezTo>
                            <a:pt x="51" y="35"/>
                            <a:pt x="56" y="42"/>
                            <a:pt x="67" y="45"/>
                          </a:cubicBezTo>
                          <a:cubicBezTo>
                            <a:pt x="79" y="52"/>
                            <a:pt x="92" y="49"/>
                            <a:pt x="87" y="33"/>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09" name="Freeform 161"/>
                    <p:cNvSpPr>
                      <a:spLocks/>
                    </p:cNvSpPr>
                    <p:nvPr/>
                  </p:nvSpPr>
                  <p:spPr bwMode="auto">
                    <a:xfrm>
                      <a:off x="28" y="121"/>
                      <a:ext cx="1771" cy="611"/>
                    </a:xfrm>
                    <a:custGeom>
                      <a:avLst/>
                      <a:gdLst/>
                      <a:ahLst/>
                      <a:cxnLst>
                        <a:cxn ang="0">
                          <a:pos x="537" y="591"/>
                        </a:cxn>
                        <a:cxn ang="0">
                          <a:pos x="633" y="579"/>
                        </a:cxn>
                        <a:cxn ang="0">
                          <a:pos x="676" y="548"/>
                        </a:cxn>
                        <a:cxn ang="0">
                          <a:pos x="772" y="575"/>
                        </a:cxn>
                        <a:cxn ang="0">
                          <a:pos x="852" y="539"/>
                        </a:cxn>
                        <a:cxn ang="0">
                          <a:pos x="909" y="505"/>
                        </a:cxn>
                        <a:cxn ang="0">
                          <a:pos x="998" y="495"/>
                        </a:cxn>
                        <a:cxn ang="0">
                          <a:pos x="1044" y="572"/>
                        </a:cxn>
                        <a:cxn ang="0">
                          <a:pos x="1096" y="519"/>
                        </a:cxn>
                        <a:cxn ang="0">
                          <a:pos x="1168" y="553"/>
                        </a:cxn>
                        <a:cxn ang="0">
                          <a:pos x="1771" y="243"/>
                        </a:cxn>
                        <a:cxn ang="0">
                          <a:pos x="1533" y="155"/>
                        </a:cxn>
                        <a:cxn ang="0">
                          <a:pos x="1411" y="162"/>
                        </a:cxn>
                        <a:cxn ang="0">
                          <a:pos x="1372" y="109"/>
                        </a:cxn>
                        <a:cxn ang="0">
                          <a:pos x="1500" y="126"/>
                        </a:cxn>
                        <a:cxn ang="0">
                          <a:pos x="1416" y="54"/>
                        </a:cxn>
                        <a:cxn ang="0">
                          <a:pos x="1315" y="1"/>
                        </a:cxn>
                        <a:cxn ang="0">
                          <a:pos x="1072" y="42"/>
                        </a:cxn>
                        <a:cxn ang="0">
                          <a:pos x="892" y="44"/>
                        </a:cxn>
                        <a:cxn ang="0">
                          <a:pos x="885" y="97"/>
                        </a:cxn>
                        <a:cxn ang="0">
                          <a:pos x="885" y="145"/>
                        </a:cxn>
                        <a:cxn ang="0">
                          <a:pos x="940" y="188"/>
                        </a:cxn>
                        <a:cxn ang="0">
                          <a:pos x="1015" y="157"/>
                        </a:cxn>
                        <a:cxn ang="0">
                          <a:pos x="1106" y="95"/>
                        </a:cxn>
                        <a:cxn ang="0">
                          <a:pos x="1243" y="83"/>
                        </a:cxn>
                        <a:cxn ang="0">
                          <a:pos x="1142" y="123"/>
                        </a:cxn>
                        <a:cxn ang="0">
                          <a:pos x="1140" y="167"/>
                        </a:cxn>
                        <a:cxn ang="0">
                          <a:pos x="1183" y="212"/>
                        </a:cxn>
                        <a:cxn ang="0">
                          <a:pos x="1106" y="200"/>
                        </a:cxn>
                        <a:cxn ang="0">
                          <a:pos x="1065" y="188"/>
                        </a:cxn>
                        <a:cxn ang="0">
                          <a:pos x="964" y="248"/>
                        </a:cxn>
                        <a:cxn ang="0">
                          <a:pos x="844" y="203"/>
                        </a:cxn>
                        <a:cxn ang="0">
                          <a:pos x="832" y="174"/>
                        </a:cxn>
                        <a:cxn ang="0">
                          <a:pos x="888" y="126"/>
                        </a:cxn>
                        <a:cxn ang="0">
                          <a:pos x="801" y="133"/>
                        </a:cxn>
                        <a:cxn ang="0">
                          <a:pos x="712" y="167"/>
                        </a:cxn>
                        <a:cxn ang="0">
                          <a:pos x="604" y="140"/>
                        </a:cxn>
                        <a:cxn ang="0">
                          <a:pos x="520" y="114"/>
                        </a:cxn>
                        <a:cxn ang="0">
                          <a:pos x="427" y="80"/>
                        </a:cxn>
                        <a:cxn ang="0">
                          <a:pos x="379" y="150"/>
                        </a:cxn>
                        <a:cxn ang="0">
                          <a:pos x="261" y="128"/>
                        </a:cxn>
                        <a:cxn ang="0">
                          <a:pos x="182" y="90"/>
                        </a:cxn>
                        <a:cxn ang="0">
                          <a:pos x="74" y="107"/>
                        </a:cxn>
                        <a:cxn ang="0">
                          <a:pos x="12" y="155"/>
                        </a:cxn>
                        <a:cxn ang="0">
                          <a:pos x="36" y="229"/>
                        </a:cxn>
                        <a:cxn ang="0">
                          <a:pos x="146" y="255"/>
                        </a:cxn>
                        <a:cxn ang="0">
                          <a:pos x="261" y="251"/>
                        </a:cxn>
                        <a:cxn ang="0">
                          <a:pos x="441" y="284"/>
                        </a:cxn>
                        <a:cxn ang="0">
                          <a:pos x="472" y="332"/>
                        </a:cxn>
                        <a:cxn ang="0">
                          <a:pos x="460" y="402"/>
                        </a:cxn>
                        <a:cxn ang="0">
                          <a:pos x="427" y="503"/>
                        </a:cxn>
                        <a:cxn ang="0">
                          <a:pos x="525" y="486"/>
                        </a:cxn>
                        <a:cxn ang="0">
                          <a:pos x="542" y="359"/>
                        </a:cxn>
                        <a:cxn ang="0">
                          <a:pos x="588" y="375"/>
                        </a:cxn>
                        <a:cxn ang="0">
                          <a:pos x="597" y="450"/>
                        </a:cxn>
                        <a:cxn ang="0">
                          <a:pos x="578" y="510"/>
                        </a:cxn>
                        <a:cxn ang="0">
                          <a:pos x="592" y="587"/>
                        </a:cxn>
                      </a:cxnLst>
                      <a:rect l="0" t="0" r="r" b="b"/>
                      <a:pathLst>
                        <a:path w="1771" h="611">
                          <a:moveTo>
                            <a:pt x="592" y="587"/>
                          </a:moveTo>
                          <a:cubicBezTo>
                            <a:pt x="589" y="598"/>
                            <a:pt x="582" y="596"/>
                            <a:pt x="571" y="599"/>
                          </a:cubicBezTo>
                          <a:cubicBezTo>
                            <a:pt x="566" y="611"/>
                            <a:pt x="560" y="608"/>
                            <a:pt x="547" y="606"/>
                          </a:cubicBezTo>
                          <a:cubicBezTo>
                            <a:pt x="545" y="600"/>
                            <a:pt x="538" y="597"/>
                            <a:pt x="537" y="591"/>
                          </a:cubicBezTo>
                          <a:cubicBezTo>
                            <a:pt x="534" y="579"/>
                            <a:pt x="550" y="566"/>
                            <a:pt x="559" y="560"/>
                          </a:cubicBezTo>
                          <a:cubicBezTo>
                            <a:pt x="579" y="564"/>
                            <a:pt x="576" y="572"/>
                            <a:pt x="590" y="582"/>
                          </a:cubicBezTo>
                          <a:cubicBezTo>
                            <a:pt x="607" y="570"/>
                            <a:pt x="605" y="592"/>
                            <a:pt x="621" y="596"/>
                          </a:cubicBezTo>
                          <a:cubicBezTo>
                            <a:pt x="631" y="593"/>
                            <a:pt x="631" y="589"/>
                            <a:pt x="633" y="579"/>
                          </a:cubicBezTo>
                          <a:cubicBezTo>
                            <a:pt x="632" y="574"/>
                            <a:pt x="625" y="572"/>
                            <a:pt x="624" y="567"/>
                          </a:cubicBezTo>
                          <a:cubicBezTo>
                            <a:pt x="622" y="558"/>
                            <a:pt x="641" y="556"/>
                            <a:pt x="645" y="555"/>
                          </a:cubicBezTo>
                          <a:cubicBezTo>
                            <a:pt x="642" y="545"/>
                            <a:pt x="644" y="540"/>
                            <a:pt x="650" y="531"/>
                          </a:cubicBezTo>
                          <a:cubicBezTo>
                            <a:pt x="654" y="516"/>
                            <a:pt x="660" y="543"/>
                            <a:pt x="676" y="548"/>
                          </a:cubicBezTo>
                          <a:cubicBezTo>
                            <a:pt x="683" y="532"/>
                            <a:pt x="692" y="541"/>
                            <a:pt x="708" y="546"/>
                          </a:cubicBezTo>
                          <a:cubicBezTo>
                            <a:pt x="710" y="547"/>
                            <a:pt x="715" y="548"/>
                            <a:pt x="715" y="548"/>
                          </a:cubicBezTo>
                          <a:cubicBezTo>
                            <a:pt x="730" y="559"/>
                            <a:pt x="735" y="564"/>
                            <a:pt x="753" y="567"/>
                          </a:cubicBezTo>
                          <a:cubicBezTo>
                            <a:pt x="757" y="578"/>
                            <a:pt x="761" y="578"/>
                            <a:pt x="772" y="575"/>
                          </a:cubicBezTo>
                          <a:cubicBezTo>
                            <a:pt x="795" y="577"/>
                            <a:pt x="803" y="585"/>
                            <a:pt x="823" y="591"/>
                          </a:cubicBezTo>
                          <a:cubicBezTo>
                            <a:pt x="836" y="587"/>
                            <a:pt x="826" y="575"/>
                            <a:pt x="823" y="565"/>
                          </a:cubicBezTo>
                          <a:cubicBezTo>
                            <a:pt x="826" y="555"/>
                            <a:pt x="830" y="552"/>
                            <a:pt x="840" y="548"/>
                          </a:cubicBezTo>
                          <a:cubicBezTo>
                            <a:pt x="852" y="527"/>
                            <a:pt x="835" y="553"/>
                            <a:pt x="852" y="539"/>
                          </a:cubicBezTo>
                          <a:cubicBezTo>
                            <a:pt x="854" y="537"/>
                            <a:pt x="854" y="533"/>
                            <a:pt x="856" y="531"/>
                          </a:cubicBezTo>
                          <a:cubicBezTo>
                            <a:pt x="861" y="528"/>
                            <a:pt x="867" y="529"/>
                            <a:pt x="873" y="527"/>
                          </a:cubicBezTo>
                          <a:cubicBezTo>
                            <a:pt x="881" y="521"/>
                            <a:pt x="885" y="516"/>
                            <a:pt x="895" y="519"/>
                          </a:cubicBezTo>
                          <a:cubicBezTo>
                            <a:pt x="890" y="507"/>
                            <a:pt x="900" y="511"/>
                            <a:pt x="909" y="505"/>
                          </a:cubicBezTo>
                          <a:cubicBezTo>
                            <a:pt x="916" y="506"/>
                            <a:pt x="923" y="510"/>
                            <a:pt x="931" y="510"/>
                          </a:cubicBezTo>
                          <a:cubicBezTo>
                            <a:pt x="941" y="510"/>
                            <a:pt x="959" y="503"/>
                            <a:pt x="969" y="500"/>
                          </a:cubicBezTo>
                          <a:cubicBezTo>
                            <a:pt x="974" y="495"/>
                            <a:pt x="976" y="490"/>
                            <a:pt x="984" y="491"/>
                          </a:cubicBezTo>
                          <a:cubicBezTo>
                            <a:pt x="989" y="491"/>
                            <a:pt x="998" y="495"/>
                            <a:pt x="998" y="495"/>
                          </a:cubicBezTo>
                          <a:cubicBezTo>
                            <a:pt x="1007" y="510"/>
                            <a:pt x="1009" y="510"/>
                            <a:pt x="1027" y="512"/>
                          </a:cubicBezTo>
                          <a:cubicBezTo>
                            <a:pt x="1039" y="519"/>
                            <a:pt x="1045" y="525"/>
                            <a:pt x="1029" y="529"/>
                          </a:cubicBezTo>
                          <a:cubicBezTo>
                            <a:pt x="1033" y="544"/>
                            <a:pt x="1027" y="541"/>
                            <a:pt x="1020" y="553"/>
                          </a:cubicBezTo>
                          <a:cubicBezTo>
                            <a:pt x="1030" y="566"/>
                            <a:pt x="1032" y="564"/>
                            <a:pt x="1044" y="572"/>
                          </a:cubicBezTo>
                          <a:cubicBezTo>
                            <a:pt x="1050" y="551"/>
                            <a:pt x="1082" y="565"/>
                            <a:pt x="1099" y="567"/>
                          </a:cubicBezTo>
                          <a:cubicBezTo>
                            <a:pt x="1112" y="564"/>
                            <a:pt x="1120" y="550"/>
                            <a:pt x="1104" y="543"/>
                          </a:cubicBezTo>
                          <a:cubicBezTo>
                            <a:pt x="1099" y="541"/>
                            <a:pt x="1093" y="541"/>
                            <a:pt x="1087" y="539"/>
                          </a:cubicBezTo>
                          <a:cubicBezTo>
                            <a:pt x="1082" y="526"/>
                            <a:pt x="1090" y="530"/>
                            <a:pt x="1096" y="519"/>
                          </a:cubicBezTo>
                          <a:cubicBezTo>
                            <a:pt x="1103" y="520"/>
                            <a:pt x="1111" y="523"/>
                            <a:pt x="1118" y="524"/>
                          </a:cubicBezTo>
                          <a:cubicBezTo>
                            <a:pt x="1131" y="526"/>
                            <a:pt x="1156" y="529"/>
                            <a:pt x="1156" y="529"/>
                          </a:cubicBezTo>
                          <a:cubicBezTo>
                            <a:pt x="1173" y="539"/>
                            <a:pt x="1226" y="531"/>
                            <a:pt x="1190" y="541"/>
                          </a:cubicBezTo>
                          <a:cubicBezTo>
                            <a:pt x="1187" y="553"/>
                            <a:pt x="1179" y="551"/>
                            <a:pt x="1168" y="553"/>
                          </a:cubicBezTo>
                          <a:cubicBezTo>
                            <a:pt x="1158" y="563"/>
                            <a:pt x="1149" y="565"/>
                            <a:pt x="1135" y="567"/>
                          </a:cubicBezTo>
                          <a:cubicBezTo>
                            <a:pt x="1131" y="579"/>
                            <a:pt x="1145" y="585"/>
                            <a:pt x="1156" y="591"/>
                          </a:cubicBezTo>
                          <a:cubicBezTo>
                            <a:pt x="1162" y="599"/>
                            <a:pt x="1178" y="611"/>
                            <a:pt x="1178" y="611"/>
                          </a:cubicBezTo>
                          <a:lnTo>
                            <a:pt x="1771" y="243"/>
                          </a:lnTo>
                          <a:cubicBezTo>
                            <a:pt x="1692" y="201"/>
                            <a:pt x="1614" y="155"/>
                            <a:pt x="1533" y="116"/>
                          </a:cubicBezTo>
                          <a:cubicBezTo>
                            <a:pt x="1529" y="114"/>
                            <a:pt x="1532" y="124"/>
                            <a:pt x="1531" y="128"/>
                          </a:cubicBezTo>
                          <a:cubicBezTo>
                            <a:pt x="1530" y="131"/>
                            <a:pt x="1528" y="133"/>
                            <a:pt x="1526" y="135"/>
                          </a:cubicBezTo>
                          <a:cubicBezTo>
                            <a:pt x="1529" y="148"/>
                            <a:pt x="1538" y="142"/>
                            <a:pt x="1533" y="155"/>
                          </a:cubicBezTo>
                          <a:cubicBezTo>
                            <a:pt x="1526" y="153"/>
                            <a:pt x="1521" y="148"/>
                            <a:pt x="1514" y="147"/>
                          </a:cubicBezTo>
                          <a:cubicBezTo>
                            <a:pt x="1508" y="146"/>
                            <a:pt x="1480" y="156"/>
                            <a:pt x="1473" y="157"/>
                          </a:cubicBezTo>
                          <a:cubicBezTo>
                            <a:pt x="1467" y="179"/>
                            <a:pt x="1469" y="171"/>
                            <a:pt x="1435" y="169"/>
                          </a:cubicBezTo>
                          <a:cubicBezTo>
                            <a:pt x="1425" y="162"/>
                            <a:pt x="1423" y="158"/>
                            <a:pt x="1411" y="162"/>
                          </a:cubicBezTo>
                          <a:cubicBezTo>
                            <a:pt x="1408" y="178"/>
                            <a:pt x="1407" y="187"/>
                            <a:pt x="1394" y="174"/>
                          </a:cubicBezTo>
                          <a:cubicBezTo>
                            <a:pt x="1391" y="164"/>
                            <a:pt x="1389" y="158"/>
                            <a:pt x="1380" y="152"/>
                          </a:cubicBezTo>
                          <a:cubicBezTo>
                            <a:pt x="1383" y="140"/>
                            <a:pt x="1387" y="144"/>
                            <a:pt x="1392" y="133"/>
                          </a:cubicBezTo>
                          <a:cubicBezTo>
                            <a:pt x="1386" y="107"/>
                            <a:pt x="1385" y="127"/>
                            <a:pt x="1372" y="109"/>
                          </a:cubicBezTo>
                          <a:cubicBezTo>
                            <a:pt x="1376" y="94"/>
                            <a:pt x="1380" y="99"/>
                            <a:pt x="1387" y="109"/>
                          </a:cubicBezTo>
                          <a:cubicBezTo>
                            <a:pt x="1393" y="129"/>
                            <a:pt x="1413" y="128"/>
                            <a:pt x="1430" y="133"/>
                          </a:cubicBezTo>
                          <a:cubicBezTo>
                            <a:pt x="1452" y="149"/>
                            <a:pt x="1438" y="145"/>
                            <a:pt x="1478" y="143"/>
                          </a:cubicBezTo>
                          <a:cubicBezTo>
                            <a:pt x="1495" y="131"/>
                            <a:pt x="1488" y="137"/>
                            <a:pt x="1500" y="126"/>
                          </a:cubicBezTo>
                          <a:cubicBezTo>
                            <a:pt x="1502" y="120"/>
                            <a:pt x="1505" y="114"/>
                            <a:pt x="1500" y="107"/>
                          </a:cubicBezTo>
                          <a:cubicBezTo>
                            <a:pt x="1495" y="99"/>
                            <a:pt x="1484" y="97"/>
                            <a:pt x="1476" y="92"/>
                          </a:cubicBezTo>
                          <a:cubicBezTo>
                            <a:pt x="1465" y="84"/>
                            <a:pt x="1456" y="74"/>
                            <a:pt x="1442" y="68"/>
                          </a:cubicBezTo>
                          <a:cubicBezTo>
                            <a:pt x="1413" y="80"/>
                            <a:pt x="1423" y="69"/>
                            <a:pt x="1416" y="54"/>
                          </a:cubicBezTo>
                          <a:cubicBezTo>
                            <a:pt x="1412" y="46"/>
                            <a:pt x="1401" y="44"/>
                            <a:pt x="1394" y="42"/>
                          </a:cubicBezTo>
                          <a:cubicBezTo>
                            <a:pt x="1391" y="31"/>
                            <a:pt x="1392" y="28"/>
                            <a:pt x="1380" y="25"/>
                          </a:cubicBezTo>
                          <a:cubicBezTo>
                            <a:pt x="1365" y="12"/>
                            <a:pt x="1365" y="13"/>
                            <a:pt x="1341" y="11"/>
                          </a:cubicBezTo>
                          <a:cubicBezTo>
                            <a:pt x="1332" y="7"/>
                            <a:pt x="1323" y="7"/>
                            <a:pt x="1315" y="1"/>
                          </a:cubicBezTo>
                          <a:cubicBezTo>
                            <a:pt x="1270" y="3"/>
                            <a:pt x="1272" y="2"/>
                            <a:pt x="1243" y="8"/>
                          </a:cubicBezTo>
                          <a:cubicBezTo>
                            <a:pt x="1220" y="7"/>
                            <a:pt x="1201" y="0"/>
                            <a:pt x="1183" y="13"/>
                          </a:cubicBezTo>
                          <a:cubicBezTo>
                            <a:pt x="1144" y="10"/>
                            <a:pt x="1129" y="24"/>
                            <a:pt x="1092" y="30"/>
                          </a:cubicBezTo>
                          <a:cubicBezTo>
                            <a:pt x="1081" y="39"/>
                            <a:pt x="1087" y="45"/>
                            <a:pt x="1072" y="42"/>
                          </a:cubicBezTo>
                          <a:cubicBezTo>
                            <a:pt x="1057" y="35"/>
                            <a:pt x="1045" y="35"/>
                            <a:pt x="1027" y="32"/>
                          </a:cubicBezTo>
                          <a:cubicBezTo>
                            <a:pt x="1012" y="21"/>
                            <a:pt x="995" y="24"/>
                            <a:pt x="976" y="23"/>
                          </a:cubicBezTo>
                          <a:cubicBezTo>
                            <a:pt x="963" y="18"/>
                            <a:pt x="951" y="21"/>
                            <a:pt x="938" y="25"/>
                          </a:cubicBezTo>
                          <a:cubicBezTo>
                            <a:pt x="923" y="36"/>
                            <a:pt x="910" y="40"/>
                            <a:pt x="892" y="44"/>
                          </a:cubicBezTo>
                          <a:cubicBezTo>
                            <a:pt x="884" y="50"/>
                            <a:pt x="871" y="51"/>
                            <a:pt x="864" y="59"/>
                          </a:cubicBezTo>
                          <a:cubicBezTo>
                            <a:pt x="860" y="63"/>
                            <a:pt x="854" y="73"/>
                            <a:pt x="854" y="73"/>
                          </a:cubicBezTo>
                          <a:cubicBezTo>
                            <a:pt x="850" y="88"/>
                            <a:pt x="848" y="88"/>
                            <a:pt x="864" y="92"/>
                          </a:cubicBezTo>
                          <a:cubicBezTo>
                            <a:pt x="884" y="108"/>
                            <a:pt x="861" y="93"/>
                            <a:pt x="885" y="97"/>
                          </a:cubicBezTo>
                          <a:cubicBezTo>
                            <a:pt x="890" y="98"/>
                            <a:pt x="895" y="103"/>
                            <a:pt x="900" y="104"/>
                          </a:cubicBezTo>
                          <a:cubicBezTo>
                            <a:pt x="920" y="90"/>
                            <a:pt x="909" y="93"/>
                            <a:pt x="936" y="97"/>
                          </a:cubicBezTo>
                          <a:cubicBezTo>
                            <a:pt x="930" y="106"/>
                            <a:pt x="931" y="113"/>
                            <a:pt x="921" y="116"/>
                          </a:cubicBezTo>
                          <a:cubicBezTo>
                            <a:pt x="910" y="127"/>
                            <a:pt x="898" y="136"/>
                            <a:pt x="885" y="145"/>
                          </a:cubicBezTo>
                          <a:cubicBezTo>
                            <a:pt x="882" y="156"/>
                            <a:pt x="880" y="159"/>
                            <a:pt x="868" y="162"/>
                          </a:cubicBezTo>
                          <a:cubicBezTo>
                            <a:pt x="865" y="173"/>
                            <a:pt x="871" y="172"/>
                            <a:pt x="880" y="169"/>
                          </a:cubicBezTo>
                          <a:cubicBezTo>
                            <a:pt x="892" y="171"/>
                            <a:pt x="901" y="174"/>
                            <a:pt x="912" y="176"/>
                          </a:cubicBezTo>
                          <a:cubicBezTo>
                            <a:pt x="916" y="190"/>
                            <a:pt x="926" y="187"/>
                            <a:pt x="940" y="188"/>
                          </a:cubicBezTo>
                          <a:cubicBezTo>
                            <a:pt x="959" y="195"/>
                            <a:pt x="953" y="183"/>
                            <a:pt x="964" y="174"/>
                          </a:cubicBezTo>
                          <a:cubicBezTo>
                            <a:pt x="966" y="173"/>
                            <a:pt x="977" y="170"/>
                            <a:pt x="979" y="169"/>
                          </a:cubicBezTo>
                          <a:cubicBezTo>
                            <a:pt x="986" y="162"/>
                            <a:pt x="988" y="156"/>
                            <a:pt x="993" y="147"/>
                          </a:cubicBezTo>
                          <a:cubicBezTo>
                            <a:pt x="1001" y="150"/>
                            <a:pt x="1008" y="152"/>
                            <a:pt x="1015" y="157"/>
                          </a:cubicBezTo>
                          <a:cubicBezTo>
                            <a:pt x="1062" y="155"/>
                            <a:pt x="1067" y="160"/>
                            <a:pt x="1053" y="123"/>
                          </a:cubicBezTo>
                          <a:cubicBezTo>
                            <a:pt x="1055" y="118"/>
                            <a:pt x="1054" y="112"/>
                            <a:pt x="1058" y="109"/>
                          </a:cubicBezTo>
                          <a:cubicBezTo>
                            <a:pt x="1062" y="106"/>
                            <a:pt x="1067" y="108"/>
                            <a:pt x="1072" y="107"/>
                          </a:cubicBezTo>
                          <a:cubicBezTo>
                            <a:pt x="1083" y="104"/>
                            <a:pt x="1094" y="98"/>
                            <a:pt x="1106" y="95"/>
                          </a:cubicBezTo>
                          <a:cubicBezTo>
                            <a:pt x="1122" y="101"/>
                            <a:pt x="1135" y="105"/>
                            <a:pt x="1152" y="109"/>
                          </a:cubicBezTo>
                          <a:cubicBezTo>
                            <a:pt x="1175" y="105"/>
                            <a:pt x="1160" y="94"/>
                            <a:pt x="1190" y="90"/>
                          </a:cubicBezTo>
                          <a:cubicBezTo>
                            <a:pt x="1203" y="81"/>
                            <a:pt x="1211" y="88"/>
                            <a:pt x="1219" y="73"/>
                          </a:cubicBezTo>
                          <a:cubicBezTo>
                            <a:pt x="1226" y="78"/>
                            <a:pt x="1243" y="83"/>
                            <a:pt x="1243" y="83"/>
                          </a:cubicBezTo>
                          <a:cubicBezTo>
                            <a:pt x="1246" y="94"/>
                            <a:pt x="1253" y="97"/>
                            <a:pt x="1240" y="102"/>
                          </a:cubicBezTo>
                          <a:cubicBezTo>
                            <a:pt x="1231" y="95"/>
                            <a:pt x="1231" y="93"/>
                            <a:pt x="1216" y="99"/>
                          </a:cubicBezTo>
                          <a:cubicBezTo>
                            <a:pt x="1208" y="102"/>
                            <a:pt x="1195" y="114"/>
                            <a:pt x="1195" y="114"/>
                          </a:cubicBezTo>
                          <a:cubicBezTo>
                            <a:pt x="1166" y="102"/>
                            <a:pt x="1161" y="120"/>
                            <a:pt x="1142" y="123"/>
                          </a:cubicBezTo>
                          <a:cubicBezTo>
                            <a:pt x="1136" y="132"/>
                            <a:pt x="1137" y="143"/>
                            <a:pt x="1132" y="152"/>
                          </a:cubicBezTo>
                          <a:cubicBezTo>
                            <a:pt x="1130" y="155"/>
                            <a:pt x="1115" y="160"/>
                            <a:pt x="1111" y="162"/>
                          </a:cubicBezTo>
                          <a:cubicBezTo>
                            <a:pt x="1113" y="177"/>
                            <a:pt x="1116" y="178"/>
                            <a:pt x="1130" y="174"/>
                          </a:cubicBezTo>
                          <a:cubicBezTo>
                            <a:pt x="1133" y="172"/>
                            <a:pt x="1136" y="168"/>
                            <a:pt x="1140" y="167"/>
                          </a:cubicBezTo>
                          <a:cubicBezTo>
                            <a:pt x="1156" y="163"/>
                            <a:pt x="1148" y="171"/>
                            <a:pt x="1159" y="174"/>
                          </a:cubicBezTo>
                          <a:cubicBezTo>
                            <a:pt x="1176" y="179"/>
                            <a:pt x="1195" y="179"/>
                            <a:pt x="1212" y="183"/>
                          </a:cubicBezTo>
                          <a:cubicBezTo>
                            <a:pt x="1216" y="202"/>
                            <a:pt x="1221" y="196"/>
                            <a:pt x="1212" y="215"/>
                          </a:cubicBezTo>
                          <a:cubicBezTo>
                            <a:pt x="1200" y="210"/>
                            <a:pt x="1197" y="210"/>
                            <a:pt x="1183" y="212"/>
                          </a:cubicBezTo>
                          <a:cubicBezTo>
                            <a:pt x="1181" y="214"/>
                            <a:pt x="1179" y="218"/>
                            <a:pt x="1176" y="219"/>
                          </a:cubicBezTo>
                          <a:cubicBezTo>
                            <a:pt x="1166" y="221"/>
                            <a:pt x="1168" y="209"/>
                            <a:pt x="1164" y="205"/>
                          </a:cubicBezTo>
                          <a:cubicBezTo>
                            <a:pt x="1158" y="199"/>
                            <a:pt x="1124" y="198"/>
                            <a:pt x="1123" y="198"/>
                          </a:cubicBezTo>
                          <a:cubicBezTo>
                            <a:pt x="1117" y="199"/>
                            <a:pt x="1110" y="196"/>
                            <a:pt x="1106" y="200"/>
                          </a:cubicBezTo>
                          <a:cubicBezTo>
                            <a:pt x="1090" y="216"/>
                            <a:pt x="1116" y="220"/>
                            <a:pt x="1096" y="215"/>
                          </a:cubicBezTo>
                          <a:cubicBezTo>
                            <a:pt x="1081" y="216"/>
                            <a:pt x="1071" y="224"/>
                            <a:pt x="1060" y="217"/>
                          </a:cubicBezTo>
                          <a:cubicBezTo>
                            <a:pt x="1056" y="204"/>
                            <a:pt x="1070" y="204"/>
                            <a:pt x="1080" y="200"/>
                          </a:cubicBezTo>
                          <a:cubicBezTo>
                            <a:pt x="1090" y="183"/>
                            <a:pt x="1092" y="186"/>
                            <a:pt x="1065" y="188"/>
                          </a:cubicBezTo>
                          <a:cubicBezTo>
                            <a:pt x="1059" y="197"/>
                            <a:pt x="1059" y="202"/>
                            <a:pt x="1070" y="205"/>
                          </a:cubicBezTo>
                          <a:cubicBezTo>
                            <a:pt x="1043" y="207"/>
                            <a:pt x="1022" y="217"/>
                            <a:pt x="996" y="224"/>
                          </a:cubicBezTo>
                          <a:cubicBezTo>
                            <a:pt x="980" y="238"/>
                            <a:pt x="989" y="244"/>
                            <a:pt x="996" y="260"/>
                          </a:cubicBezTo>
                          <a:cubicBezTo>
                            <a:pt x="971" y="268"/>
                            <a:pt x="978" y="253"/>
                            <a:pt x="964" y="248"/>
                          </a:cubicBezTo>
                          <a:cubicBezTo>
                            <a:pt x="956" y="245"/>
                            <a:pt x="948" y="247"/>
                            <a:pt x="940" y="246"/>
                          </a:cubicBezTo>
                          <a:cubicBezTo>
                            <a:pt x="924" y="239"/>
                            <a:pt x="929" y="222"/>
                            <a:pt x="924" y="219"/>
                          </a:cubicBezTo>
                          <a:cubicBezTo>
                            <a:pt x="907" y="210"/>
                            <a:pt x="885" y="216"/>
                            <a:pt x="866" y="215"/>
                          </a:cubicBezTo>
                          <a:cubicBezTo>
                            <a:pt x="858" y="206"/>
                            <a:pt x="855" y="206"/>
                            <a:pt x="844" y="203"/>
                          </a:cubicBezTo>
                          <a:cubicBezTo>
                            <a:pt x="841" y="191"/>
                            <a:pt x="835" y="182"/>
                            <a:pt x="823" y="179"/>
                          </a:cubicBezTo>
                          <a:cubicBezTo>
                            <a:pt x="815" y="182"/>
                            <a:pt x="803" y="189"/>
                            <a:pt x="794" y="181"/>
                          </a:cubicBezTo>
                          <a:cubicBezTo>
                            <a:pt x="787" y="175"/>
                            <a:pt x="804" y="154"/>
                            <a:pt x="808" y="152"/>
                          </a:cubicBezTo>
                          <a:cubicBezTo>
                            <a:pt x="822" y="156"/>
                            <a:pt x="821" y="165"/>
                            <a:pt x="832" y="174"/>
                          </a:cubicBezTo>
                          <a:cubicBezTo>
                            <a:pt x="838" y="165"/>
                            <a:pt x="845" y="163"/>
                            <a:pt x="854" y="159"/>
                          </a:cubicBezTo>
                          <a:cubicBezTo>
                            <a:pt x="851" y="149"/>
                            <a:pt x="846" y="148"/>
                            <a:pt x="837" y="145"/>
                          </a:cubicBezTo>
                          <a:cubicBezTo>
                            <a:pt x="832" y="126"/>
                            <a:pt x="856" y="146"/>
                            <a:pt x="861" y="128"/>
                          </a:cubicBezTo>
                          <a:cubicBezTo>
                            <a:pt x="871" y="132"/>
                            <a:pt x="877" y="128"/>
                            <a:pt x="888" y="126"/>
                          </a:cubicBezTo>
                          <a:cubicBezTo>
                            <a:pt x="892" y="112"/>
                            <a:pt x="891" y="110"/>
                            <a:pt x="876" y="114"/>
                          </a:cubicBezTo>
                          <a:cubicBezTo>
                            <a:pt x="866" y="120"/>
                            <a:pt x="864" y="123"/>
                            <a:pt x="854" y="116"/>
                          </a:cubicBezTo>
                          <a:cubicBezTo>
                            <a:pt x="815" y="121"/>
                            <a:pt x="842" y="131"/>
                            <a:pt x="818" y="114"/>
                          </a:cubicBezTo>
                          <a:cubicBezTo>
                            <a:pt x="804" y="117"/>
                            <a:pt x="805" y="120"/>
                            <a:pt x="801" y="133"/>
                          </a:cubicBezTo>
                          <a:cubicBezTo>
                            <a:pt x="788" y="130"/>
                            <a:pt x="787" y="135"/>
                            <a:pt x="794" y="145"/>
                          </a:cubicBezTo>
                          <a:cubicBezTo>
                            <a:pt x="778" y="150"/>
                            <a:pt x="763" y="156"/>
                            <a:pt x="746" y="159"/>
                          </a:cubicBezTo>
                          <a:cubicBezTo>
                            <a:pt x="737" y="156"/>
                            <a:pt x="735" y="150"/>
                            <a:pt x="727" y="145"/>
                          </a:cubicBezTo>
                          <a:cubicBezTo>
                            <a:pt x="715" y="148"/>
                            <a:pt x="715" y="156"/>
                            <a:pt x="712" y="167"/>
                          </a:cubicBezTo>
                          <a:cubicBezTo>
                            <a:pt x="674" y="165"/>
                            <a:pt x="659" y="161"/>
                            <a:pt x="628" y="169"/>
                          </a:cubicBezTo>
                          <a:cubicBezTo>
                            <a:pt x="622" y="179"/>
                            <a:pt x="619" y="181"/>
                            <a:pt x="609" y="174"/>
                          </a:cubicBezTo>
                          <a:cubicBezTo>
                            <a:pt x="616" y="169"/>
                            <a:pt x="623" y="167"/>
                            <a:pt x="631" y="164"/>
                          </a:cubicBezTo>
                          <a:cubicBezTo>
                            <a:pt x="636" y="144"/>
                            <a:pt x="620" y="144"/>
                            <a:pt x="604" y="140"/>
                          </a:cubicBezTo>
                          <a:cubicBezTo>
                            <a:pt x="599" y="131"/>
                            <a:pt x="593" y="132"/>
                            <a:pt x="585" y="126"/>
                          </a:cubicBezTo>
                          <a:cubicBezTo>
                            <a:pt x="579" y="127"/>
                            <a:pt x="573" y="126"/>
                            <a:pt x="568" y="128"/>
                          </a:cubicBezTo>
                          <a:cubicBezTo>
                            <a:pt x="563" y="130"/>
                            <a:pt x="554" y="138"/>
                            <a:pt x="554" y="138"/>
                          </a:cubicBezTo>
                          <a:cubicBezTo>
                            <a:pt x="536" y="132"/>
                            <a:pt x="542" y="119"/>
                            <a:pt x="520" y="114"/>
                          </a:cubicBezTo>
                          <a:cubicBezTo>
                            <a:pt x="511" y="117"/>
                            <a:pt x="508" y="120"/>
                            <a:pt x="499" y="116"/>
                          </a:cubicBezTo>
                          <a:cubicBezTo>
                            <a:pt x="503" y="98"/>
                            <a:pt x="490" y="105"/>
                            <a:pt x="475" y="107"/>
                          </a:cubicBezTo>
                          <a:cubicBezTo>
                            <a:pt x="466" y="116"/>
                            <a:pt x="464" y="122"/>
                            <a:pt x="453" y="114"/>
                          </a:cubicBezTo>
                          <a:cubicBezTo>
                            <a:pt x="448" y="98"/>
                            <a:pt x="441" y="88"/>
                            <a:pt x="427" y="80"/>
                          </a:cubicBezTo>
                          <a:cubicBezTo>
                            <a:pt x="409" y="85"/>
                            <a:pt x="411" y="93"/>
                            <a:pt x="420" y="107"/>
                          </a:cubicBezTo>
                          <a:cubicBezTo>
                            <a:pt x="423" y="118"/>
                            <a:pt x="418" y="120"/>
                            <a:pt x="408" y="123"/>
                          </a:cubicBezTo>
                          <a:cubicBezTo>
                            <a:pt x="400" y="136"/>
                            <a:pt x="395" y="127"/>
                            <a:pt x="381" y="131"/>
                          </a:cubicBezTo>
                          <a:cubicBezTo>
                            <a:pt x="380" y="137"/>
                            <a:pt x="381" y="144"/>
                            <a:pt x="379" y="150"/>
                          </a:cubicBezTo>
                          <a:cubicBezTo>
                            <a:pt x="375" y="161"/>
                            <a:pt x="338" y="170"/>
                            <a:pt x="328" y="171"/>
                          </a:cubicBezTo>
                          <a:cubicBezTo>
                            <a:pt x="318" y="175"/>
                            <a:pt x="313" y="169"/>
                            <a:pt x="302" y="167"/>
                          </a:cubicBezTo>
                          <a:cubicBezTo>
                            <a:pt x="292" y="160"/>
                            <a:pt x="284" y="153"/>
                            <a:pt x="273" y="150"/>
                          </a:cubicBezTo>
                          <a:cubicBezTo>
                            <a:pt x="271" y="141"/>
                            <a:pt x="266" y="135"/>
                            <a:pt x="261" y="128"/>
                          </a:cubicBezTo>
                          <a:cubicBezTo>
                            <a:pt x="258" y="117"/>
                            <a:pt x="252" y="107"/>
                            <a:pt x="244" y="99"/>
                          </a:cubicBezTo>
                          <a:cubicBezTo>
                            <a:pt x="241" y="90"/>
                            <a:pt x="235" y="88"/>
                            <a:pt x="230" y="80"/>
                          </a:cubicBezTo>
                          <a:cubicBezTo>
                            <a:pt x="230" y="80"/>
                            <a:pt x="221" y="82"/>
                            <a:pt x="216" y="83"/>
                          </a:cubicBezTo>
                          <a:cubicBezTo>
                            <a:pt x="203" y="78"/>
                            <a:pt x="191" y="78"/>
                            <a:pt x="182" y="90"/>
                          </a:cubicBezTo>
                          <a:cubicBezTo>
                            <a:pt x="178" y="102"/>
                            <a:pt x="156" y="107"/>
                            <a:pt x="144" y="111"/>
                          </a:cubicBezTo>
                          <a:cubicBezTo>
                            <a:pt x="138" y="113"/>
                            <a:pt x="127" y="116"/>
                            <a:pt x="127" y="116"/>
                          </a:cubicBezTo>
                          <a:cubicBezTo>
                            <a:pt x="118" y="117"/>
                            <a:pt x="101" y="117"/>
                            <a:pt x="92" y="115"/>
                          </a:cubicBezTo>
                          <a:cubicBezTo>
                            <a:pt x="83" y="113"/>
                            <a:pt x="78" y="105"/>
                            <a:pt x="74" y="107"/>
                          </a:cubicBezTo>
                          <a:cubicBezTo>
                            <a:pt x="65" y="110"/>
                            <a:pt x="76" y="122"/>
                            <a:pt x="68" y="127"/>
                          </a:cubicBezTo>
                          <a:cubicBezTo>
                            <a:pt x="58" y="151"/>
                            <a:pt x="43" y="138"/>
                            <a:pt x="9" y="140"/>
                          </a:cubicBezTo>
                          <a:cubicBezTo>
                            <a:pt x="7" y="142"/>
                            <a:pt x="3" y="144"/>
                            <a:pt x="4" y="147"/>
                          </a:cubicBezTo>
                          <a:cubicBezTo>
                            <a:pt x="5" y="151"/>
                            <a:pt x="10" y="152"/>
                            <a:pt x="12" y="155"/>
                          </a:cubicBezTo>
                          <a:cubicBezTo>
                            <a:pt x="21" y="166"/>
                            <a:pt x="21" y="177"/>
                            <a:pt x="33" y="186"/>
                          </a:cubicBezTo>
                          <a:cubicBezTo>
                            <a:pt x="24" y="189"/>
                            <a:pt x="17" y="191"/>
                            <a:pt x="7" y="193"/>
                          </a:cubicBezTo>
                          <a:cubicBezTo>
                            <a:pt x="0" y="210"/>
                            <a:pt x="7" y="213"/>
                            <a:pt x="21" y="207"/>
                          </a:cubicBezTo>
                          <a:cubicBezTo>
                            <a:pt x="33" y="212"/>
                            <a:pt x="27" y="221"/>
                            <a:pt x="36" y="229"/>
                          </a:cubicBezTo>
                          <a:cubicBezTo>
                            <a:pt x="46" y="237"/>
                            <a:pt x="53" y="238"/>
                            <a:pt x="60" y="248"/>
                          </a:cubicBezTo>
                          <a:cubicBezTo>
                            <a:pt x="70" y="241"/>
                            <a:pt x="84" y="247"/>
                            <a:pt x="98" y="248"/>
                          </a:cubicBezTo>
                          <a:cubicBezTo>
                            <a:pt x="105" y="258"/>
                            <a:pt x="111" y="258"/>
                            <a:pt x="122" y="260"/>
                          </a:cubicBezTo>
                          <a:cubicBezTo>
                            <a:pt x="132" y="253"/>
                            <a:pt x="134" y="253"/>
                            <a:pt x="146" y="255"/>
                          </a:cubicBezTo>
                          <a:cubicBezTo>
                            <a:pt x="156" y="270"/>
                            <a:pt x="164" y="256"/>
                            <a:pt x="175" y="248"/>
                          </a:cubicBezTo>
                          <a:cubicBezTo>
                            <a:pt x="201" y="250"/>
                            <a:pt x="219" y="250"/>
                            <a:pt x="244" y="246"/>
                          </a:cubicBezTo>
                          <a:cubicBezTo>
                            <a:pt x="246" y="244"/>
                            <a:pt x="246" y="239"/>
                            <a:pt x="249" y="239"/>
                          </a:cubicBezTo>
                          <a:cubicBezTo>
                            <a:pt x="255" y="239"/>
                            <a:pt x="256" y="248"/>
                            <a:pt x="261" y="251"/>
                          </a:cubicBezTo>
                          <a:cubicBezTo>
                            <a:pt x="267" y="254"/>
                            <a:pt x="285" y="255"/>
                            <a:pt x="288" y="255"/>
                          </a:cubicBezTo>
                          <a:cubicBezTo>
                            <a:pt x="309" y="253"/>
                            <a:pt x="327" y="248"/>
                            <a:pt x="348" y="246"/>
                          </a:cubicBezTo>
                          <a:cubicBezTo>
                            <a:pt x="359" y="241"/>
                            <a:pt x="360" y="239"/>
                            <a:pt x="372" y="241"/>
                          </a:cubicBezTo>
                          <a:cubicBezTo>
                            <a:pt x="381" y="272"/>
                            <a:pt x="413" y="279"/>
                            <a:pt x="441" y="284"/>
                          </a:cubicBezTo>
                          <a:cubicBezTo>
                            <a:pt x="451" y="291"/>
                            <a:pt x="463" y="294"/>
                            <a:pt x="475" y="296"/>
                          </a:cubicBezTo>
                          <a:cubicBezTo>
                            <a:pt x="483" y="302"/>
                            <a:pt x="486" y="306"/>
                            <a:pt x="489" y="315"/>
                          </a:cubicBezTo>
                          <a:cubicBezTo>
                            <a:pt x="482" y="316"/>
                            <a:pt x="474" y="314"/>
                            <a:pt x="468" y="318"/>
                          </a:cubicBezTo>
                          <a:cubicBezTo>
                            <a:pt x="451" y="329"/>
                            <a:pt x="469" y="331"/>
                            <a:pt x="472" y="332"/>
                          </a:cubicBezTo>
                          <a:cubicBezTo>
                            <a:pt x="479" y="341"/>
                            <a:pt x="480" y="339"/>
                            <a:pt x="468" y="339"/>
                          </a:cubicBezTo>
                          <a:cubicBezTo>
                            <a:pt x="450" y="344"/>
                            <a:pt x="466" y="342"/>
                            <a:pt x="460" y="356"/>
                          </a:cubicBezTo>
                          <a:cubicBezTo>
                            <a:pt x="463" y="365"/>
                            <a:pt x="467" y="371"/>
                            <a:pt x="470" y="380"/>
                          </a:cubicBezTo>
                          <a:cubicBezTo>
                            <a:pt x="468" y="389"/>
                            <a:pt x="465" y="395"/>
                            <a:pt x="460" y="402"/>
                          </a:cubicBezTo>
                          <a:cubicBezTo>
                            <a:pt x="471" y="409"/>
                            <a:pt x="472" y="419"/>
                            <a:pt x="482" y="426"/>
                          </a:cubicBezTo>
                          <a:cubicBezTo>
                            <a:pt x="488" y="448"/>
                            <a:pt x="479" y="452"/>
                            <a:pt x="465" y="462"/>
                          </a:cubicBezTo>
                          <a:cubicBezTo>
                            <a:pt x="459" y="484"/>
                            <a:pt x="452" y="486"/>
                            <a:pt x="429" y="488"/>
                          </a:cubicBezTo>
                          <a:cubicBezTo>
                            <a:pt x="421" y="494"/>
                            <a:pt x="415" y="498"/>
                            <a:pt x="427" y="503"/>
                          </a:cubicBezTo>
                          <a:cubicBezTo>
                            <a:pt x="435" y="500"/>
                            <a:pt x="440" y="495"/>
                            <a:pt x="448" y="493"/>
                          </a:cubicBezTo>
                          <a:cubicBezTo>
                            <a:pt x="473" y="499"/>
                            <a:pt x="461" y="497"/>
                            <a:pt x="482" y="500"/>
                          </a:cubicBezTo>
                          <a:cubicBezTo>
                            <a:pt x="497" y="496"/>
                            <a:pt x="493" y="482"/>
                            <a:pt x="494" y="467"/>
                          </a:cubicBezTo>
                          <a:cubicBezTo>
                            <a:pt x="542" y="473"/>
                            <a:pt x="518" y="463"/>
                            <a:pt x="525" y="486"/>
                          </a:cubicBezTo>
                          <a:cubicBezTo>
                            <a:pt x="540" y="480"/>
                            <a:pt x="530" y="441"/>
                            <a:pt x="535" y="423"/>
                          </a:cubicBezTo>
                          <a:cubicBezTo>
                            <a:pt x="526" y="402"/>
                            <a:pt x="540" y="431"/>
                            <a:pt x="525" y="411"/>
                          </a:cubicBezTo>
                          <a:cubicBezTo>
                            <a:pt x="520" y="405"/>
                            <a:pt x="518" y="394"/>
                            <a:pt x="513" y="387"/>
                          </a:cubicBezTo>
                          <a:cubicBezTo>
                            <a:pt x="530" y="382"/>
                            <a:pt x="529" y="367"/>
                            <a:pt x="542" y="359"/>
                          </a:cubicBezTo>
                          <a:cubicBezTo>
                            <a:pt x="544" y="335"/>
                            <a:pt x="549" y="334"/>
                            <a:pt x="571" y="330"/>
                          </a:cubicBezTo>
                          <a:cubicBezTo>
                            <a:pt x="582" y="307"/>
                            <a:pt x="573" y="304"/>
                            <a:pt x="583" y="327"/>
                          </a:cubicBezTo>
                          <a:cubicBezTo>
                            <a:pt x="586" y="357"/>
                            <a:pt x="586" y="351"/>
                            <a:pt x="607" y="363"/>
                          </a:cubicBezTo>
                          <a:cubicBezTo>
                            <a:pt x="598" y="367"/>
                            <a:pt x="593" y="366"/>
                            <a:pt x="588" y="375"/>
                          </a:cubicBezTo>
                          <a:cubicBezTo>
                            <a:pt x="589" y="382"/>
                            <a:pt x="592" y="407"/>
                            <a:pt x="595" y="411"/>
                          </a:cubicBezTo>
                          <a:cubicBezTo>
                            <a:pt x="599" y="418"/>
                            <a:pt x="612" y="426"/>
                            <a:pt x="612" y="426"/>
                          </a:cubicBezTo>
                          <a:cubicBezTo>
                            <a:pt x="615" y="437"/>
                            <a:pt x="617" y="439"/>
                            <a:pt x="628" y="443"/>
                          </a:cubicBezTo>
                          <a:cubicBezTo>
                            <a:pt x="608" y="449"/>
                            <a:pt x="619" y="446"/>
                            <a:pt x="597" y="450"/>
                          </a:cubicBezTo>
                          <a:cubicBezTo>
                            <a:pt x="596" y="452"/>
                            <a:pt x="595" y="455"/>
                            <a:pt x="595" y="457"/>
                          </a:cubicBezTo>
                          <a:cubicBezTo>
                            <a:pt x="595" y="462"/>
                            <a:pt x="598" y="466"/>
                            <a:pt x="597" y="471"/>
                          </a:cubicBezTo>
                          <a:cubicBezTo>
                            <a:pt x="596" y="476"/>
                            <a:pt x="588" y="478"/>
                            <a:pt x="585" y="483"/>
                          </a:cubicBezTo>
                          <a:cubicBezTo>
                            <a:pt x="582" y="496"/>
                            <a:pt x="588" y="500"/>
                            <a:pt x="578" y="510"/>
                          </a:cubicBezTo>
                          <a:cubicBezTo>
                            <a:pt x="575" y="521"/>
                            <a:pt x="573" y="530"/>
                            <a:pt x="564" y="536"/>
                          </a:cubicBezTo>
                          <a:cubicBezTo>
                            <a:pt x="557" y="553"/>
                            <a:pt x="566" y="556"/>
                            <a:pt x="580" y="560"/>
                          </a:cubicBezTo>
                          <a:cubicBezTo>
                            <a:pt x="591" y="558"/>
                            <a:pt x="595" y="556"/>
                            <a:pt x="600" y="567"/>
                          </a:cubicBezTo>
                          <a:cubicBezTo>
                            <a:pt x="596" y="578"/>
                            <a:pt x="589" y="575"/>
                            <a:pt x="592" y="587"/>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10" name="Freeform 162"/>
                    <p:cNvSpPr>
                      <a:spLocks/>
                    </p:cNvSpPr>
                    <p:nvPr/>
                  </p:nvSpPr>
                  <p:spPr bwMode="auto">
                    <a:xfrm>
                      <a:off x="378" y="568"/>
                      <a:ext cx="62" cy="51"/>
                    </a:xfrm>
                    <a:custGeom>
                      <a:avLst/>
                      <a:gdLst/>
                      <a:ahLst/>
                      <a:cxnLst>
                        <a:cxn ang="0">
                          <a:pos x="62" y="24"/>
                        </a:cxn>
                        <a:cxn ang="0">
                          <a:pos x="19" y="0"/>
                        </a:cxn>
                        <a:cxn ang="0">
                          <a:pos x="10" y="20"/>
                        </a:cxn>
                        <a:cxn ang="0">
                          <a:pos x="22" y="51"/>
                        </a:cxn>
                        <a:cxn ang="0">
                          <a:pos x="46" y="36"/>
                        </a:cxn>
                        <a:cxn ang="0">
                          <a:pos x="62" y="24"/>
                        </a:cxn>
                      </a:cxnLst>
                      <a:rect l="0" t="0" r="r" b="b"/>
                      <a:pathLst>
                        <a:path w="62" h="51">
                          <a:moveTo>
                            <a:pt x="62" y="24"/>
                          </a:moveTo>
                          <a:cubicBezTo>
                            <a:pt x="43" y="21"/>
                            <a:pt x="34" y="11"/>
                            <a:pt x="19" y="0"/>
                          </a:cubicBezTo>
                          <a:cubicBezTo>
                            <a:pt x="2" y="6"/>
                            <a:pt x="0" y="4"/>
                            <a:pt x="10" y="20"/>
                          </a:cubicBezTo>
                          <a:cubicBezTo>
                            <a:pt x="14" y="33"/>
                            <a:pt x="11" y="41"/>
                            <a:pt x="22" y="51"/>
                          </a:cubicBezTo>
                          <a:cubicBezTo>
                            <a:pt x="42" y="46"/>
                            <a:pt x="33" y="45"/>
                            <a:pt x="46" y="36"/>
                          </a:cubicBezTo>
                          <a:cubicBezTo>
                            <a:pt x="56" y="29"/>
                            <a:pt x="62" y="40"/>
                            <a:pt x="62" y="24"/>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11" name="Freeform 163"/>
                    <p:cNvSpPr>
                      <a:spLocks/>
                    </p:cNvSpPr>
                    <p:nvPr/>
                  </p:nvSpPr>
                  <p:spPr bwMode="auto">
                    <a:xfrm>
                      <a:off x="347" y="465"/>
                      <a:ext cx="73" cy="43"/>
                    </a:xfrm>
                    <a:custGeom>
                      <a:avLst/>
                      <a:gdLst/>
                      <a:ahLst/>
                      <a:cxnLst>
                        <a:cxn ang="0">
                          <a:pos x="69" y="5"/>
                        </a:cxn>
                        <a:cxn ang="0">
                          <a:pos x="53" y="0"/>
                        </a:cxn>
                        <a:cxn ang="0">
                          <a:pos x="36" y="5"/>
                        </a:cxn>
                        <a:cxn ang="0">
                          <a:pos x="29" y="7"/>
                        </a:cxn>
                        <a:cxn ang="0">
                          <a:pos x="5" y="15"/>
                        </a:cxn>
                        <a:cxn ang="0">
                          <a:pos x="17" y="29"/>
                        </a:cxn>
                        <a:cxn ang="0">
                          <a:pos x="38" y="41"/>
                        </a:cxn>
                        <a:cxn ang="0">
                          <a:pos x="65" y="27"/>
                        </a:cxn>
                        <a:cxn ang="0">
                          <a:pos x="69" y="5"/>
                        </a:cxn>
                      </a:cxnLst>
                      <a:rect l="0" t="0" r="r" b="b"/>
                      <a:pathLst>
                        <a:path w="73" h="43">
                          <a:moveTo>
                            <a:pt x="69" y="5"/>
                          </a:moveTo>
                          <a:cubicBezTo>
                            <a:pt x="64" y="4"/>
                            <a:pt x="59" y="0"/>
                            <a:pt x="53" y="0"/>
                          </a:cubicBezTo>
                          <a:cubicBezTo>
                            <a:pt x="47" y="0"/>
                            <a:pt x="42" y="3"/>
                            <a:pt x="36" y="5"/>
                          </a:cubicBezTo>
                          <a:cubicBezTo>
                            <a:pt x="34" y="6"/>
                            <a:pt x="29" y="7"/>
                            <a:pt x="29" y="7"/>
                          </a:cubicBezTo>
                          <a:cubicBezTo>
                            <a:pt x="22" y="18"/>
                            <a:pt x="17" y="18"/>
                            <a:pt x="5" y="15"/>
                          </a:cubicBezTo>
                          <a:cubicBezTo>
                            <a:pt x="0" y="26"/>
                            <a:pt x="7" y="26"/>
                            <a:pt x="17" y="29"/>
                          </a:cubicBezTo>
                          <a:cubicBezTo>
                            <a:pt x="21" y="43"/>
                            <a:pt x="24" y="43"/>
                            <a:pt x="38" y="41"/>
                          </a:cubicBezTo>
                          <a:cubicBezTo>
                            <a:pt x="44" y="27"/>
                            <a:pt x="50" y="29"/>
                            <a:pt x="65" y="27"/>
                          </a:cubicBezTo>
                          <a:cubicBezTo>
                            <a:pt x="70" y="18"/>
                            <a:pt x="73" y="15"/>
                            <a:pt x="69" y="5"/>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12" name="Freeform 164"/>
                    <p:cNvSpPr>
                      <a:spLocks/>
                    </p:cNvSpPr>
                    <p:nvPr/>
                  </p:nvSpPr>
                  <p:spPr bwMode="auto">
                    <a:xfrm>
                      <a:off x="420" y="436"/>
                      <a:ext cx="55" cy="32"/>
                    </a:xfrm>
                    <a:custGeom>
                      <a:avLst/>
                      <a:gdLst/>
                      <a:ahLst/>
                      <a:cxnLst>
                        <a:cxn ang="0">
                          <a:pos x="49" y="0"/>
                        </a:cxn>
                        <a:cxn ang="0">
                          <a:pos x="13" y="12"/>
                        </a:cxn>
                        <a:cxn ang="0">
                          <a:pos x="4" y="32"/>
                        </a:cxn>
                        <a:cxn ang="0">
                          <a:pos x="35" y="20"/>
                        </a:cxn>
                        <a:cxn ang="0">
                          <a:pos x="49" y="0"/>
                        </a:cxn>
                      </a:cxnLst>
                      <a:rect l="0" t="0" r="r" b="b"/>
                      <a:pathLst>
                        <a:path w="55" h="32">
                          <a:moveTo>
                            <a:pt x="49" y="0"/>
                          </a:moveTo>
                          <a:cubicBezTo>
                            <a:pt x="11" y="5"/>
                            <a:pt x="36" y="5"/>
                            <a:pt x="13" y="12"/>
                          </a:cubicBezTo>
                          <a:cubicBezTo>
                            <a:pt x="4" y="19"/>
                            <a:pt x="0" y="21"/>
                            <a:pt x="4" y="32"/>
                          </a:cubicBezTo>
                          <a:cubicBezTo>
                            <a:pt x="12" y="15"/>
                            <a:pt x="15" y="17"/>
                            <a:pt x="35" y="20"/>
                          </a:cubicBezTo>
                          <a:cubicBezTo>
                            <a:pt x="55" y="32"/>
                            <a:pt x="44" y="12"/>
                            <a:pt x="49" y="0"/>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13" name="Freeform 165"/>
                    <p:cNvSpPr>
                      <a:spLocks/>
                    </p:cNvSpPr>
                    <p:nvPr/>
                  </p:nvSpPr>
                  <p:spPr bwMode="auto">
                    <a:xfrm>
                      <a:off x="255" y="397"/>
                      <a:ext cx="30" cy="25"/>
                    </a:xfrm>
                    <a:custGeom>
                      <a:avLst/>
                      <a:gdLst/>
                      <a:ahLst/>
                      <a:cxnLst>
                        <a:cxn ang="0">
                          <a:pos x="29" y="3"/>
                        </a:cxn>
                        <a:cxn ang="0">
                          <a:pos x="1" y="8"/>
                        </a:cxn>
                        <a:cxn ang="0">
                          <a:pos x="20" y="20"/>
                        </a:cxn>
                        <a:cxn ang="0">
                          <a:pos x="27" y="23"/>
                        </a:cxn>
                        <a:cxn ang="0">
                          <a:pos x="29" y="3"/>
                        </a:cxn>
                      </a:cxnLst>
                      <a:rect l="0" t="0" r="r" b="b"/>
                      <a:pathLst>
                        <a:path w="30" h="25">
                          <a:moveTo>
                            <a:pt x="29" y="3"/>
                          </a:moveTo>
                          <a:cubicBezTo>
                            <a:pt x="19" y="0"/>
                            <a:pt x="12" y="6"/>
                            <a:pt x="1" y="8"/>
                          </a:cubicBezTo>
                          <a:cubicBezTo>
                            <a:pt x="5" y="22"/>
                            <a:pt x="0" y="11"/>
                            <a:pt x="20" y="20"/>
                          </a:cubicBezTo>
                          <a:cubicBezTo>
                            <a:pt x="22" y="21"/>
                            <a:pt x="26" y="25"/>
                            <a:pt x="27" y="23"/>
                          </a:cubicBezTo>
                          <a:cubicBezTo>
                            <a:pt x="30" y="17"/>
                            <a:pt x="28" y="10"/>
                            <a:pt x="29" y="3"/>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14" name="Freeform 166"/>
                    <p:cNvSpPr>
                      <a:spLocks/>
                    </p:cNvSpPr>
                    <p:nvPr/>
                  </p:nvSpPr>
                  <p:spPr bwMode="auto">
                    <a:xfrm>
                      <a:off x="497" y="91"/>
                      <a:ext cx="150" cy="62"/>
                    </a:xfrm>
                    <a:custGeom>
                      <a:avLst/>
                      <a:gdLst/>
                      <a:ahLst/>
                      <a:cxnLst>
                        <a:cxn ang="0">
                          <a:pos x="133" y="43"/>
                        </a:cxn>
                        <a:cxn ang="0">
                          <a:pos x="150" y="26"/>
                        </a:cxn>
                        <a:cxn ang="0">
                          <a:pos x="131" y="9"/>
                        </a:cxn>
                        <a:cxn ang="0">
                          <a:pos x="109" y="17"/>
                        </a:cxn>
                        <a:cxn ang="0">
                          <a:pos x="90" y="0"/>
                        </a:cxn>
                        <a:cxn ang="0">
                          <a:pos x="15" y="19"/>
                        </a:cxn>
                        <a:cxn ang="0">
                          <a:pos x="39" y="50"/>
                        </a:cxn>
                        <a:cxn ang="0">
                          <a:pos x="49" y="62"/>
                        </a:cxn>
                        <a:cxn ang="0">
                          <a:pos x="63" y="55"/>
                        </a:cxn>
                        <a:cxn ang="0">
                          <a:pos x="90" y="53"/>
                        </a:cxn>
                        <a:cxn ang="0">
                          <a:pos x="109" y="43"/>
                        </a:cxn>
                        <a:cxn ang="0">
                          <a:pos x="133" y="43"/>
                        </a:cxn>
                      </a:cxnLst>
                      <a:rect l="0" t="0" r="r" b="b"/>
                      <a:pathLst>
                        <a:path w="150" h="62">
                          <a:moveTo>
                            <a:pt x="133" y="43"/>
                          </a:moveTo>
                          <a:cubicBezTo>
                            <a:pt x="139" y="35"/>
                            <a:pt x="144" y="34"/>
                            <a:pt x="150" y="26"/>
                          </a:cubicBezTo>
                          <a:cubicBezTo>
                            <a:pt x="144" y="18"/>
                            <a:pt x="140" y="13"/>
                            <a:pt x="131" y="9"/>
                          </a:cubicBezTo>
                          <a:cubicBezTo>
                            <a:pt x="124" y="12"/>
                            <a:pt x="116" y="14"/>
                            <a:pt x="109" y="17"/>
                          </a:cubicBezTo>
                          <a:cubicBezTo>
                            <a:pt x="104" y="8"/>
                            <a:pt x="100" y="3"/>
                            <a:pt x="90" y="0"/>
                          </a:cubicBezTo>
                          <a:cubicBezTo>
                            <a:pt x="67" y="23"/>
                            <a:pt x="47" y="17"/>
                            <a:pt x="15" y="19"/>
                          </a:cubicBezTo>
                          <a:cubicBezTo>
                            <a:pt x="0" y="45"/>
                            <a:pt x="18" y="44"/>
                            <a:pt x="39" y="50"/>
                          </a:cubicBezTo>
                          <a:cubicBezTo>
                            <a:pt x="41" y="54"/>
                            <a:pt x="43" y="62"/>
                            <a:pt x="49" y="62"/>
                          </a:cubicBezTo>
                          <a:cubicBezTo>
                            <a:pt x="54" y="62"/>
                            <a:pt x="58" y="56"/>
                            <a:pt x="63" y="55"/>
                          </a:cubicBezTo>
                          <a:cubicBezTo>
                            <a:pt x="72" y="54"/>
                            <a:pt x="81" y="54"/>
                            <a:pt x="90" y="53"/>
                          </a:cubicBezTo>
                          <a:cubicBezTo>
                            <a:pt x="93" y="41"/>
                            <a:pt x="97" y="41"/>
                            <a:pt x="109" y="43"/>
                          </a:cubicBezTo>
                          <a:cubicBezTo>
                            <a:pt x="127" y="41"/>
                            <a:pt x="134" y="44"/>
                            <a:pt x="133" y="43"/>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15" name="Freeform 167"/>
                    <p:cNvSpPr>
                      <a:spLocks/>
                    </p:cNvSpPr>
                    <p:nvPr/>
                  </p:nvSpPr>
                  <p:spPr bwMode="auto">
                    <a:xfrm>
                      <a:off x="851" y="100"/>
                      <a:ext cx="21" cy="26"/>
                    </a:xfrm>
                    <a:custGeom>
                      <a:avLst/>
                      <a:gdLst/>
                      <a:ahLst/>
                      <a:cxnLst>
                        <a:cxn ang="0">
                          <a:pos x="5" y="0"/>
                        </a:cxn>
                        <a:cxn ang="0">
                          <a:pos x="2" y="24"/>
                        </a:cxn>
                        <a:cxn ang="0">
                          <a:pos x="17" y="22"/>
                        </a:cxn>
                        <a:cxn ang="0">
                          <a:pos x="5" y="0"/>
                        </a:cxn>
                      </a:cxnLst>
                      <a:rect l="0" t="0" r="r" b="b"/>
                      <a:pathLst>
                        <a:path w="21" h="26">
                          <a:moveTo>
                            <a:pt x="5" y="0"/>
                          </a:moveTo>
                          <a:cubicBezTo>
                            <a:pt x="1" y="10"/>
                            <a:pt x="0" y="13"/>
                            <a:pt x="2" y="24"/>
                          </a:cubicBezTo>
                          <a:cubicBezTo>
                            <a:pt x="7" y="23"/>
                            <a:pt x="13" y="26"/>
                            <a:pt x="17" y="22"/>
                          </a:cubicBezTo>
                          <a:cubicBezTo>
                            <a:pt x="21" y="18"/>
                            <a:pt x="7" y="4"/>
                            <a:pt x="5" y="0"/>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16" name="Freeform 168"/>
                    <p:cNvSpPr>
                      <a:spLocks/>
                    </p:cNvSpPr>
                    <p:nvPr/>
                  </p:nvSpPr>
                  <p:spPr bwMode="auto">
                    <a:xfrm>
                      <a:off x="844" y="48"/>
                      <a:ext cx="31" cy="12"/>
                    </a:xfrm>
                    <a:custGeom>
                      <a:avLst/>
                      <a:gdLst/>
                      <a:ahLst/>
                      <a:cxnLst>
                        <a:cxn ang="0">
                          <a:pos x="31" y="0"/>
                        </a:cxn>
                        <a:cxn ang="0">
                          <a:pos x="19" y="12"/>
                        </a:cxn>
                        <a:cxn ang="0">
                          <a:pos x="31" y="0"/>
                        </a:cxn>
                      </a:cxnLst>
                      <a:rect l="0" t="0" r="r" b="b"/>
                      <a:pathLst>
                        <a:path w="31" h="12">
                          <a:moveTo>
                            <a:pt x="31" y="0"/>
                          </a:moveTo>
                          <a:cubicBezTo>
                            <a:pt x="23" y="1"/>
                            <a:pt x="0" y="4"/>
                            <a:pt x="19" y="12"/>
                          </a:cubicBezTo>
                          <a:cubicBezTo>
                            <a:pt x="25" y="2"/>
                            <a:pt x="21" y="6"/>
                            <a:pt x="31" y="0"/>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17" name="Freeform 169"/>
                    <p:cNvSpPr>
                      <a:spLocks/>
                    </p:cNvSpPr>
                    <p:nvPr/>
                  </p:nvSpPr>
                  <p:spPr bwMode="auto">
                    <a:xfrm>
                      <a:off x="774" y="100"/>
                      <a:ext cx="42" cy="27"/>
                    </a:xfrm>
                    <a:custGeom>
                      <a:avLst/>
                      <a:gdLst/>
                      <a:ahLst/>
                      <a:cxnLst>
                        <a:cxn ang="0">
                          <a:pos x="26" y="0"/>
                        </a:cxn>
                        <a:cxn ang="0">
                          <a:pos x="29" y="27"/>
                        </a:cxn>
                        <a:cxn ang="0">
                          <a:pos x="26" y="0"/>
                        </a:cxn>
                      </a:cxnLst>
                      <a:rect l="0" t="0" r="r" b="b"/>
                      <a:pathLst>
                        <a:path w="42" h="27">
                          <a:moveTo>
                            <a:pt x="26" y="0"/>
                          </a:moveTo>
                          <a:cubicBezTo>
                            <a:pt x="19" y="15"/>
                            <a:pt x="0" y="12"/>
                            <a:pt x="29" y="27"/>
                          </a:cubicBezTo>
                          <a:cubicBezTo>
                            <a:pt x="42" y="22"/>
                            <a:pt x="31" y="10"/>
                            <a:pt x="26" y="0"/>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18" name="Freeform 170"/>
                    <p:cNvSpPr>
                      <a:spLocks/>
                    </p:cNvSpPr>
                    <p:nvPr/>
                  </p:nvSpPr>
                  <p:spPr bwMode="auto">
                    <a:xfrm>
                      <a:off x="497" y="103"/>
                      <a:ext cx="281" cy="136"/>
                    </a:xfrm>
                    <a:custGeom>
                      <a:avLst/>
                      <a:gdLst/>
                      <a:ahLst/>
                      <a:cxnLst>
                        <a:cxn ang="0">
                          <a:pos x="69" y="81"/>
                        </a:cxn>
                        <a:cxn ang="0">
                          <a:pos x="55" y="75"/>
                        </a:cxn>
                        <a:cxn ang="0">
                          <a:pos x="49" y="57"/>
                        </a:cxn>
                        <a:cxn ang="0">
                          <a:pos x="73" y="70"/>
                        </a:cxn>
                        <a:cxn ang="0">
                          <a:pos x="91" y="64"/>
                        </a:cxn>
                        <a:cxn ang="0">
                          <a:pos x="102" y="60"/>
                        </a:cxn>
                        <a:cxn ang="0">
                          <a:pos x="120" y="70"/>
                        </a:cxn>
                        <a:cxn ang="0">
                          <a:pos x="144" y="63"/>
                        </a:cxn>
                        <a:cxn ang="0">
                          <a:pos x="160" y="48"/>
                        </a:cxn>
                        <a:cxn ang="0">
                          <a:pos x="180" y="22"/>
                        </a:cxn>
                        <a:cxn ang="0">
                          <a:pos x="207" y="15"/>
                        </a:cxn>
                        <a:cxn ang="0">
                          <a:pos x="216" y="0"/>
                        </a:cxn>
                        <a:cxn ang="0">
                          <a:pos x="240" y="4"/>
                        </a:cxn>
                        <a:cxn ang="0">
                          <a:pos x="244" y="0"/>
                        </a:cxn>
                        <a:cxn ang="0">
                          <a:pos x="256" y="6"/>
                        </a:cxn>
                        <a:cxn ang="0">
                          <a:pos x="279" y="3"/>
                        </a:cxn>
                        <a:cxn ang="0">
                          <a:pos x="259" y="16"/>
                        </a:cxn>
                        <a:cxn ang="0">
                          <a:pos x="270" y="31"/>
                        </a:cxn>
                        <a:cxn ang="0">
                          <a:pos x="237" y="36"/>
                        </a:cxn>
                        <a:cxn ang="0">
                          <a:pos x="205" y="43"/>
                        </a:cxn>
                        <a:cxn ang="0">
                          <a:pos x="202" y="57"/>
                        </a:cxn>
                        <a:cxn ang="0">
                          <a:pos x="189" y="67"/>
                        </a:cxn>
                        <a:cxn ang="0">
                          <a:pos x="183" y="78"/>
                        </a:cxn>
                        <a:cxn ang="0">
                          <a:pos x="162" y="88"/>
                        </a:cxn>
                        <a:cxn ang="0">
                          <a:pos x="157" y="103"/>
                        </a:cxn>
                        <a:cxn ang="0">
                          <a:pos x="132" y="118"/>
                        </a:cxn>
                        <a:cxn ang="0">
                          <a:pos x="120" y="130"/>
                        </a:cxn>
                        <a:cxn ang="0">
                          <a:pos x="96" y="136"/>
                        </a:cxn>
                        <a:cxn ang="0">
                          <a:pos x="72" y="124"/>
                        </a:cxn>
                        <a:cxn ang="0">
                          <a:pos x="60" y="117"/>
                        </a:cxn>
                        <a:cxn ang="0">
                          <a:pos x="19" y="93"/>
                        </a:cxn>
                        <a:cxn ang="0">
                          <a:pos x="9" y="82"/>
                        </a:cxn>
                        <a:cxn ang="0">
                          <a:pos x="0" y="75"/>
                        </a:cxn>
                        <a:cxn ang="0">
                          <a:pos x="61" y="87"/>
                        </a:cxn>
                        <a:cxn ang="0">
                          <a:pos x="70" y="85"/>
                        </a:cxn>
                        <a:cxn ang="0">
                          <a:pos x="69" y="81"/>
                        </a:cxn>
                      </a:cxnLst>
                      <a:rect l="0" t="0" r="r" b="b"/>
                      <a:pathLst>
                        <a:path w="281" h="136">
                          <a:moveTo>
                            <a:pt x="69" y="81"/>
                          </a:moveTo>
                          <a:cubicBezTo>
                            <a:pt x="64" y="78"/>
                            <a:pt x="61" y="76"/>
                            <a:pt x="55" y="75"/>
                          </a:cubicBezTo>
                          <a:cubicBezTo>
                            <a:pt x="50" y="66"/>
                            <a:pt x="48" y="68"/>
                            <a:pt x="49" y="57"/>
                          </a:cubicBezTo>
                          <a:cubicBezTo>
                            <a:pt x="62" y="58"/>
                            <a:pt x="63" y="62"/>
                            <a:pt x="73" y="70"/>
                          </a:cubicBezTo>
                          <a:cubicBezTo>
                            <a:pt x="79" y="57"/>
                            <a:pt x="75" y="61"/>
                            <a:pt x="91" y="64"/>
                          </a:cubicBezTo>
                          <a:cubicBezTo>
                            <a:pt x="100" y="68"/>
                            <a:pt x="93" y="62"/>
                            <a:pt x="102" y="60"/>
                          </a:cubicBezTo>
                          <a:cubicBezTo>
                            <a:pt x="109" y="63"/>
                            <a:pt x="114" y="66"/>
                            <a:pt x="120" y="70"/>
                          </a:cubicBezTo>
                          <a:cubicBezTo>
                            <a:pt x="127" y="65"/>
                            <a:pt x="144" y="63"/>
                            <a:pt x="144" y="63"/>
                          </a:cubicBezTo>
                          <a:cubicBezTo>
                            <a:pt x="150" y="55"/>
                            <a:pt x="152" y="54"/>
                            <a:pt x="160" y="48"/>
                          </a:cubicBezTo>
                          <a:cubicBezTo>
                            <a:pt x="158" y="31"/>
                            <a:pt x="163" y="24"/>
                            <a:pt x="180" y="22"/>
                          </a:cubicBezTo>
                          <a:cubicBezTo>
                            <a:pt x="187" y="17"/>
                            <a:pt x="198" y="16"/>
                            <a:pt x="207" y="15"/>
                          </a:cubicBezTo>
                          <a:cubicBezTo>
                            <a:pt x="214" y="12"/>
                            <a:pt x="213" y="6"/>
                            <a:pt x="216" y="0"/>
                          </a:cubicBezTo>
                          <a:cubicBezTo>
                            <a:pt x="224" y="1"/>
                            <a:pt x="232" y="3"/>
                            <a:pt x="240" y="4"/>
                          </a:cubicBezTo>
                          <a:cubicBezTo>
                            <a:pt x="241" y="3"/>
                            <a:pt x="242" y="0"/>
                            <a:pt x="244" y="0"/>
                          </a:cubicBezTo>
                          <a:cubicBezTo>
                            <a:pt x="248" y="1"/>
                            <a:pt x="256" y="6"/>
                            <a:pt x="256" y="6"/>
                          </a:cubicBezTo>
                          <a:cubicBezTo>
                            <a:pt x="266" y="2"/>
                            <a:pt x="266" y="1"/>
                            <a:pt x="279" y="3"/>
                          </a:cubicBezTo>
                          <a:cubicBezTo>
                            <a:pt x="281" y="20"/>
                            <a:pt x="271" y="9"/>
                            <a:pt x="259" y="16"/>
                          </a:cubicBezTo>
                          <a:cubicBezTo>
                            <a:pt x="261" y="26"/>
                            <a:pt x="262" y="26"/>
                            <a:pt x="270" y="31"/>
                          </a:cubicBezTo>
                          <a:cubicBezTo>
                            <a:pt x="266" y="46"/>
                            <a:pt x="250" y="37"/>
                            <a:pt x="237" y="36"/>
                          </a:cubicBezTo>
                          <a:cubicBezTo>
                            <a:pt x="224" y="36"/>
                            <a:pt x="211" y="31"/>
                            <a:pt x="205" y="43"/>
                          </a:cubicBezTo>
                          <a:cubicBezTo>
                            <a:pt x="215" y="53"/>
                            <a:pt x="215" y="54"/>
                            <a:pt x="202" y="57"/>
                          </a:cubicBezTo>
                          <a:cubicBezTo>
                            <a:pt x="197" y="61"/>
                            <a:pt x="195" y="64"/>
                            <a:pt x="189" y="67"/>
                          </a:cubicBezTo>
                          <a:cubicBezTo>
                            <a:pt x="179" y="65"/>
                            <a:pt x="180" y="69"/>
                            <a:pt x="183" y="78"/>
                          </a:cubicBezTo>
                          <a:cubicBezTo>
                            <a:pt x="179" y="87"/>
                            <a:pt x="169" y="81"/>
                            <a:pt x="162" y="88"/>
                          </a:cubicBezTo>
                          <a:cubicBezTo>
                            <a:pt x="160" y="93"/>
                            <a:pt x="159" y="98"/>
                            <a:pt x="157" y="103"/>
                          </a:cubicBezTo>
                          <a:cubicBezTo>
                            <a:pt x="155" y="122"/>
                            <a:pt x="152" y="117"/>
                            <a:pt x="132" y="118"/>
                          </a:cubicBezTo>
                          <a:cubicBezTo>
                            <a:pt x="126" y="122"/>
                            <a:pt x="125" y="126"/>
                            <a:pt x="120" y="130"/>
                          </a:cubicBezTo>
                          <a:cubicBezTo>
                            <a:pt x="108" y="128"/>
                            <a:pt x="106" y="128"/>
                            <a:pt x="96" y="136"/>
                          </a:cubicBezTo>
                          <a:cubicBezTo>
                            <a:pt x="81" y="135"/>
                            <a:pt x="83" y="130"/>
                            <a:pt x="72" y="124"/>
                          </a:cubicBezTo>
                          <a:cubicBezTo>
                            <a:pt x="68" y="122"/>
                            <a:pt x="60" y="117"/>
                            <a:pt x="60" y="117"/>
                          </a:cubicBezTo>
                          <a:cubicBezTo>
                            <a:pt x="53" y="99"/>
                            <a:pt x="37" y="94"/>
                            <a:pt x="19" y="93"/>
                          </a:cubicBezTo>
                          <a:cubicBezTo>
                            <a:pt x="13" y="90"/>
                            <a:pt x="13" y="86"/>
                            <a:pt x="9" y="82"/>
                          </a:cubicBezTo>
                          <a:cubicBezTo>
                            <a:pt x="6" y="79"/>
                            <a:pt x="0" y="75"/>
                            <a:pt x="0" y="75"/>
                          </a:cubicBezTo>
                          <a:cubicBezTo>
                            <a:pt x="25" y="71"/>
                            <a:pt x="40" y="77"/>
                            <a:pt x="61" y="87"/>
                          </a:cubicBezTo>
                          <a:cubicBezTo>
                            <a:pt x="64" y="86"/>
                            <a:pt x="68" y="87"/>
                            <a:pt x="70" y="85"/>
                          </a:cubicBezTo>
                          <a:cubicBezTo>
                            <a:pt x="71" y="84"/>
                            <a:pt x="69" y="80"/>
                            <a:pt x="69" y="81"/>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19" name="Freeform 171"/>
                    <p:cNvSpPr>
                      <a:spLocks/>
                    </p:cNvSpPr>
                    <p:nvPr/>
                  </p:nvSpPr>
                  <p:spPr bwMode="auto">
                    <a:xfrm>
                      <a:off x="735" y="80"/>
                      <a:ext cx="14" cy="15"/>
                    </a:xfrm>
                    <a:custGeom>
                      <a:avLst/>
                      <a:gdLst/>
                      <a:ahLst/>
                      <a:cxnLst>
                        <a:cxn ang="0">
                          <a:pos x="14" y="6"/>
                        </a:cxn>
                        <a:cxn ang="0">
                          <a:pos x="0" y="6"/>
                        </a:cxn>
                        <a:cxn ang="0">
                          <a:pos x="14" y="6"/>
                        </a:cxn>
                      </a:cxnLst>
                      <a:rect l="0" t="0" r="r" b="b"/>
                      <a:pathLst>
                        <a:path w="14" h="15">
                          <a:moveTo>
                            <a:pt x="14" y="6"/>
                          </a:moveTo>
                          <a:cubicBezTo>
                            <a:pt x="7" y="5"/>
                            <a:pt x="5" y="0"/>
                            <a:pt x="0" y="6"/>
                          </a:cubicBezTo>
                          <a:cubicBezTo>
                            <a:pt x="3" y="15"/>
                            <a:pt x="14" y="12"/>
                            <a:pt x="14" y="6"/>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20" name="Freeform 172"/>
                    <p:cNvSpPr>
                      <a:spLocks/>
                    </p:cNvSpPr>
                    <p:nvPr/>
                  </p:nvSpPr>
                  <p:spPr bwMode="auto">
                    <a:xfrm>
                      <a:off x="1005" y="294"/>
                      <a:ext cx="28" cy="23"/>
                    </a:xfrm>
                    <a:custGeom>
                      <a:avLst/>
                      <a:gdLst/>
                      <a:ahLst/>
                      <a:cxnLst>
                        <a:cxn ang="0">
                          <a:pos x="26" y="2"/>
                        </a:cxn>
                        <a:cxn ang="0">
                          <a:pos x="0" y="17"/>
                        </a:cxn>
                        <a:cxn ang="0">
                          <a:pos x="18" y="22"/>
                        </a:cxn>
                        <a:cxn ang="0">
                          <a:pos x="21" y="10"/>
                        </a:cxn>
                        <a:cxn ang="0">
                          <a:pos x="26" y="2"/>
                        </a:cxn>
                      </a:cxnLst>
                      <a:rect l="0" t="0" r="r" b="b"/>
                      <a:pathLst>
                        <a:path w="28" h="23">
                          <a:moveTo>
                            <a:pt x="26" y="2"/>
                          </a:moveTo>
                          <a:cubicBezTo>
                            <a:pt x="8" y="5"/>
                            <a:pt x="14" y="14"/>
                            <a:pt x="0" y="17"/>
                          </a:cubicBezTo>
                          <a:cubicBezTo>
                            <a:pt x="7" y="23"/>
                            <a:pt x="9" y="23"/>
                            <a:pt x="18" y="22"/>
                          </a:cubicBezTo>
                          <a:cubicBezTo>
                            <a:pt x="20" y="18"/>
                            <a:pt x="19" y="13"/>
                            <a:pt x="21" y="10"/>
                          </a:cubicBezTo>
                          <a:cubicBezTo>
                            <a:pt x="28" y="0"/>
                            <a:pt x="26" y="18"/>
                            <a:pt x="26" y="2"/>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grpSp>
              <p:grpSp>
                <p:nvGrpSpPr>
                  <p:cNvPr id="26" name="Group 173"/>
                  <p:cNvGrpSpPr>
                    <a:grpSpLocks/>
                  </p:cNvGrpSpPr>
                  <p:nvPr/>
                </p:nvGrpSpPr>
                <p:grpSpPr bwMode="auto">
                  <a:xfrm>
                    <a:off x="1560" y="1210"/>
                    <a:ext cx="3140" cy="1545"/>
                    <a:chOff x="1752" y="1854"/>
                    <a:chExt cx="2016" cy="1179"/>
                  </a:xfrm>
                </p:grpSpPr>
                <p:sp>
                  <p:nvSpPr>
                    <p:cNvPr id="565422" name="Line 174"/>
                    <p:cNvSpPr>
                      <a:spLocks noChangeShapeType="1"/>
                    </p:cNvSpPr>
                    <p:nvPr/>
                  </p:nvSpPr>
                  <p:spPr bwMode="auto">
                    <a:xfrm>
                      <a:off x="1926" y="2220"/>
                      <a:ext cx="1023" cy="696"/>
                    </a:xfrm>
                    <a:prstGeom prst="line">
                      <a:avLst/>
                    </a:prstGeom>
                    <a:noFill/>
                    <a:ln w="9525">
                      <a:solidFill>
                        <a:srgbClr val="006600"/>
                      </a:solidFill>
                      <a:round/>
                      <a:headEnd/>
                      <a:tailEnd/>
                    </a:ln>
                    <a:effectLst/>
                  </p:spPr>
                  <p:txBody>
                    <a:bodyPr wrap="none" anchor="ctr"/>
                    <a:lstStyle/>
                    <a:p>
                      <a:endParaRPr lang="en-GB"/>
                    </a:p>
                  </p:txBody>
                </p:sp>
                <p:sp>
                  <p:nvSpPr>
                    <p:cNvPr id="565423" name="Line 175"/>
                    <p:cNvSpPr>
                      <a:spLocks noChangeShapeType="1"/>
                    </p:cNvSpPr>
                    <p:nvPr/>
                  </p:nvSpPr>
                  <p:spPr bwMode="auto">
                    <a:xfrm>
                      <a:off x="2106" y="2139"/>
                      <a:ext cx="1011" cy="666"/>
                    </a:xfrm>
                    <a:prstGeom prst="line">
                      <a:avLst/>
                    </a:prstGeom>
                    <a:noFill/>
                    <a:ln w="9525">
                      <a:solidFill>
                        <a:srgbClr val="006600"/>
                      </a:solidFill>
                      <a:round/>
                      <a:headEnd/>
                      <a:tailEnd/>
                    </a:ln>
                    <a:effectLst/>
                  </p:spPr>
                  <p:txBody>
                    <a:bodyPr wrap="none" anchor="ctr"/>
                    <a:lstStyle/>
                    <a:p>
                      <a:endParaRPr lang="en-GB"/>
                    </a:p>
                  </p:txBody>
                </p:sp>
                <p:sp>
                  <p:nvSpPr>
                    <p:cNvPr id="565424" name="Line 176"/>
                    <p:cNvSpPr>
                      <a:spLocks noChangeShapeType="1"/>
                    </p:cNvSpPr>
                    <p:nvPr/>
                  </p:nvSpPr>
                  <p:spPr bwMode="auto">
                    <a:xfrm>
                      <a:off x="2277" y="2064"/>
                      <a:ext cx="1035" cy="636"/>
                    </a:xfrm>
                    <a:prstGeom prst="line">
                      <a:avLst/>
                    </a:prstGeom>
                    <a:noFill/>
                    <a:ln w="9525">
                      <a:solidFill>
                        <a:srgbClr val="006600"/>
                      </a:solidFill>
                      <a:round/>
                      <a:headEnd/>
                      <a:tailEnd/>
                    </a:ln>
                    <a:effectLst/>
                  </p:spPr>
                  <p:txBody>
                    <a:bodyPr wrap="none" anchor="ctr"/>
                    <a:lstStyle/>
                    <a:p>
                      <a:endParaRPr lang="en-GB"/>
                    </a:p>
                  </p:txBody>
                </p:sp>
                <p:sp>
                  <p:nvSpPr>
                    <p:cNvPr id="565425" name="Line 177"/>
                    <p:cNvSpPr>
                      <a:spLocks noChangeShapeType="1"/>
                    </p:cNvSpPr>
                    <p:nvPr/>
                  </p:nvSpPr>
                  <p:spPr bwMode="auto">
                    <a:xfrm>
                      <a:off x="2439" y="1989"/>
                      <a:ext cx="1032" cy="612"/>
                    </a:xfrm>
                    <a:prstGeom prst="line">
                      <a:avLst/>
                    </a:prstGeom>
                    <a:noFill/>
                    <a:ln w="9525">
                      <a:solidFill>
                        <a:srgbClr val="006600"/>
                      </a:solidFill>
                      <a:round/>
                      <a:headEnd/>
                      <a:tailEnd/>
                    </a:ln>
                    <a:effectLst/>
                  </p:spPr>
                  <p:txBody>
                    <a:bodyPr wrap="none" anchor="ctr"/>
                    <a:lstStyle/>
                    <a:p>
                      <a:endParaRPr lang="en-GB"/>
                    </a:p>
                  </p:txBody>
                </p:sp>
                <p:sp>
                  <p:nvSpPr>
                    <p:cNvPr id="565426" name="Line 178"/>
                    <p:cNvSpPr>
                      <a:spLocks noChangeShapeType="1"/>
                    </p:cNvSpPr>
                    <p:nvPr/>
                  </p:nvSpPr>
                  <p:spPr bwMode="auto">
                    <a:xfrm>
                      <a:off x="2595" y="1920"/>
                      <a:ext cx="1014" cy="579"/>
                    </a:xfrm>
                    <a:prstGeom prst="line">
                      <a:avLst/>
                    </a:prstGeom>
                    <a:noFill/>
                    <a:ln w="9525">
                      <a:solidFill>
                        <a:srgbClr val="006600"/>
                      </a:solidFill>
                      <a:round/>
                      <a:headEnd/>
                      <a:tailEnd/>
                    </a:ln>
                    <a:effectLst/>
                  </p:spPr>
                  <p:txBody>
                    <a:bodyPr wrap="none" anchor="ctr"/>
                    <a:lstStyle/>
                    <a:p>
                      <a:endParaRPr lang="en-GB"/>
                    </a:p>
                  </p:txBody>
                </p:sp>
                <p:sp>
                  <p:nvSpPr>
                    <p:cNvPr id="565427" name="Line 179"/>
                    <p:cNvSpPr>
                      <a:spLocks noChangeShapeType="1"/>
                    </p:cNvSpPr>
                    <p:nvPr/>
                  </p:nvSpPr>
                  <p:spPr bwMode="auto">
                    <a:xfrm flipV="1">
                      <a:off x="1929" y="1956"/>
                      <a:ext cx="993" cy="468"/>
                    </a:xfrm>
                    <a:prstGeom prst="line">
                      <a:avLst/>
                    </a:prstGeom>
                    <a:noFill/>
                    <a:ln w="9525">
                      <a:solidFill>
                        <a:srgbClr val="006600"/>
                      </a:solidFill>
                      <a:round/>
                      <a:headEnd/>
                      <a:tailEnd/>
                    </a:ln>
                    <a:effectLst/>
                  </p:spPr>
                  <p:txBody>
                    <a:bodyPr wrap="none" anchor="ctr"/>
                    <a:lstStyle/>
                    <a:p>
                      <a:endParaRPr lang="en-GB"/>
                    </a:p>
                  </p:txBody>
                </p:sp>
                <p:sp>
                  <p:nvSpPr>
                    <p:cNvPr id="565428" name="Line 180"/>
                    <p:cNvSpPr>
                      <a:spLocks noChangeShapeType="1"/>
                    </p:cNvSpPr>
                    <p:nvPr/>
                  </p:nvSpPr>
                  <p:spPr bwMode="auto">
                    <a:xfrm flipV="1">
                      <a:off x="2118" y="2064"/>
                      <a:ext cx="996" cy="498"/>
                    </a:xfrm>
                    <a:prstGeom prst="line">
                      <a:avLst/>
                    </a:prstGeom>
                    <a:noFill/>
                    <a:ln w="9525">
                      <a:solidFill>
                        <a:srgbClr val="006600"/>
                      </a:solidFill>
                      <a:round/>
                      <a:headEnd/>
                      <a:tailEnd/>
                    </a:ln>
                    <a:effectLst/>
                  </p:spPr>
                  <p:txBody>
                    <a:bodyPr wrap="none" anchor="ctr"/>
                    <a:lstStyle/>
                    <a:p>
                      <a:endParaRPr lang="en-GB"/>
                    </a:p>
                  </p:txBody>
                </p:sp>
                <p:sp>
                  <p:nvSpPr>
                    <p:cNvPr id="565429" name="Line 181"/>
                    <p:cNvSpPr>
                      <a:spLocks noChangeShapeType="1"/>
                    </p:cNvSpPr>
                    <p:nvPr/>
                  </p:nvSpPr>
                  <p:spPr bwMode="auto">
                    <a:xfrm flipV="1">
                      <a:off x="2313" y="2169"/>
                      <a:ext cx="1005" cy="537"/>
                    </a:xfrm>
                    <a:prstGeom prst="line">
                      <a:avLst/>
                    </a:prstGeom>
                    <a:noFill/>
                    <a:ln w="9525">
                      <a:solidFill>
                        <a:srgbClr val="006600"/>
                      </a:solidFill>
                      <a:round/>
                      <a:headEnd/>
                      <a:tailEnd/>
                    </a:ln>
                    <a:effectLst/>
                  </p:spPr>
                  <p:txBody>
                    <a:bodyPr wrap="none" anchor="ctr"/>
                    <a:lstStyle/>
                    <a:p>
                      <a:endParaRPr lang="en-GB"/>
                    </a:p>
                  </p:txBody>
                </p:sp>
                <p:sp>
                  <p:nvSpPr>
                    <p:cNvPr id="565430" name="Line 182"/>
                    <p:cNvSpPr>
                      <a:spLocks noChangeShapeType="1"/>
                    </p:cNvSpPr>
                    <p:nvPr/>
                  </p:nvSpPr>
                  <p:spPr bwMode="auto">
                    <a:xfrm flipV="1">
                      <a:off x="2526" y="2292"/>
                      <a:ext cx="1011" cy="570"/>
                    </a:xfrm>
                    <a:prstGeom prst="line">
                      <a:avLst/>
                    </a:prstGeom>
                    <a:noFill/>
                    <a:ln w="9525">
                      <a:solidFill>
                        <a:srgbClr val="006600"/>
                      </a:solidFill>
                      <a:round/>
                      <a:headEnd/>
                      <a:tailEnd/>
                    </a:ln>
                    <a:effectLst/>
                  </p:spPr>
                  <p:txBody>
                    <a:bodyPr wrap="none" anchor="ctr"/>
                    <a:lstStyle/>
                    <a:p>
                      <a:endParaRPr lang="en-GB"/>
                    </a:p>
                  </p:txBody>
                </p:sp>
                <p:sp>
                  <p:nvSpPr>
                    <p:cNvPr id="565431" name="Freeform 183"/>
                    <p:cNvSpPr>
                      <a:spLocks/>
                    </p:cNvSpPr>
                    <p:nvPr/>
                  </p:nvSpPr>
                  <p:spPr bwMode="auto">
                    <a:xfrm>
                      <a:off x="1752" y="1854"/>
                      <a:ext cx="2016" cy="1179"/>
                    </a:xfrm>
                    <a:custGeom>
                      <a:avLst/>
                      <a:gdLst/>
                      <a:ahLst/>
                      <a:cxnLst>
                        <a:cxn ang="0">
                          <a:pos x="0" y="444"/>
                        </a:cxn>
                        <a:cxn ang="0">
                          <a:pos x="1002" y="1179"/>
                        </a:cxn>
                        <a:cxn ang="0">
                          <a:pos x="2016" y="564"/>
                        </a:cxn>
                        <a:cxn ang="0">
                          <a:pos x="993" y="0"/>
                        </a:cxn>
                        <a:cxn ang="0">
                          <a:pos x="0" y="444"/>
                        </a:cxn>
                      </a:cxnLst>
                      <a:rect l="0" t="0" r="r" b="b"/>
                      <a:pathLst>
                        <a:path w="2016" h="1179">
                          <a:moveTo>
                            <a:pt x="0" y="444"/>
                          </a:moveTo>
                          <a:lnTo>
                            <a:pt x="1002" y="1179"/>
                          </a:lnTo>
                          <a:lnTo>
                            <a:pt x="2016" y="564"/>
                          </a:lnTo>
                          <a:lnTo>
                            <a:pt x="993" y="0"/>
                          </a:lnTo>
                          <a:lnTo>
                            <a:pt x="0" y="444"/>
                          </a:lnTo>
                          <a:close/>
                        </a:path>
                      </a:pathLst>
                    </a:custGeom>
                    <a:noFill/>
                    <a:ln w="9525" cap="flat" cmpd="sng">
                      <a:solidFill>
                        <a:srgbClr val="006600"/>
                      </a:solidFill>
                      <a:prstDash val="solid"/>
                      <a:round/>
                      <a:headEnd/>
                      <a:tailEnd/>
                    </a:ln>
                    <a:effectLst/>
                  </p:spPr>
                  <p:txBody>
                    <a:bodyPr wrap="none" anchor="ctr"/>
                    <a:lstStyle/>
                    <a:p>
                      <a:endParaRPr lang="en-GB"/>
                    </a:p>
                  </p:txBody>
                </p:sp>
              </p:grpSp>
              <p:grpSp>
                <p:nvGrpSpPr>
                  <p:cNvPr id="27" name="Group 184"/>
                  <p:cNvGrpSpPr>
                    <a:grpSpLocks/>
                  </p:cNvGrpSpPr>
                  <p:nvPr/>
                </p:nvGrpSpPr>
                <p:grpSpPr bwMode="auto">
                  <a:xfrm>
                    <a:off x="1945" y="1530"/>
                    <a:ext cx="2758" cy="1120"/>
                    <a:chOff x="2002" y="2098"/>
                    <a:chExt cx="1771" cy="854"/>
                  </a:xfrm>
                </p:grpSpPr>
                <p:sp>
                  <p:nvSpPr>
                    <p:cNvPr id="565433" name="Freeform 185"/>
                    <p:cNvSpPr>
                      <a:spLocks/>
                    </p:cNvSpPr>
                    <p:nvPr/>
                  </p:nvSpPr>
                  <p:spPr bwMode="auto">
                    <a:xfrm>
                      <a:off x="2673" y="2750"/>
                      <a:ext cx="397" cy="173"/>
                    </a:xfrm>
                    <a:custGeom>
                      <a:avLst/>
                      <a:gdLst/>
                      <a:ahLst/>
                      <a:cxnLst>
                        <a:cxn ang="0">
                          <a:pos x="262" y="168"/>
                        </a:cxn>
                        <a:cxn ang="0">
                          <a:pos x="229" y="171"/>
                        </a:cxn>
                        <a:cxn ang="0">
                          <a:pos x="200" y="171"/>
                        </a:cxn>
                        <a:cxn ang="0">
                          <a:pos x="154" y="164"/>
                        </a:cxn>
                        <a:cxn ang="0">
                          <a:pos x="140" y="135"/>
                        </a:cxn>
                        <a:cxn ang="0">
                          <a:pos x="123" y="123"/>
                        </a:cxn>
                        <a:cxn ang="0">
                          <a:pos x="92" y="132"/>
                        </a:cxn>
                        <a:cxn ang="0">
                          <a:pos x="70" y="130"/>
                        </a:cxn>
                        <a:cxn ang="0">
                          <a:pos x="61" y="111"/>
                        </a:cxn>
                        <a:cxn ang="0">
                          <a:pos x="27" y="94"/>
                        </a:cxn>
                        <a:cxn ang="0">
                          <a:pos x="10" y="113"/>
                        </a:cxn>
                        <a:cxn ang="0">
                          <a:pos x="39" y="87"/>
                        </a:cxn>
                        <a:cxn ang="0">
                          <a:pos x="51" y="77"/>
                        </a:cxn>
                        <a:cxn ang="0">
                          <a:pos x="32" y="72"/>
                        </a:cxn>
                        <a:cxn ang="0">
                          <a:pos x="44" y="63"/>
                        </a:cxn>
                        <a:cxn ang="0">
                          <a:pos x="27" y="44"/>
                        </a:cxn>
                        <a:cxn ang="0">
                          <a:pos x="58" y="27"/>
                        </a:cxn>
                        <a:cxn ang="0">
                          <a:pos x="61" y="8"/>
                        </a:cxn>
                        <a:cxn ang="0">
                          <a:pos x="85" y="0"/>
                        </a:cxn>
                        <a:cxn ang="0">
                          <a:pos x="133" y="24"/>
                        </a:cxn>
                        <a:cxn ang="0">
                          <a:pos x="154" y="29"/>
                        </a:cxn>
                        <a:cxn ang="0">
                          <a:pos x="169" y="10"/>
                        </a:cxn>
                        <a:cxn ang="0">
                          <a:pos x="219" y="41"/>
                        </a:cxn>
                        <a:cxn ang="0">
                          <a:pos x="248" y="36"/>
                        </a:cxn>
                        <a:cxn ang="0">
                          <a:pos x="277" y="20"/>
                        </a:cxn>
                        <a:cxn ang="0">
                          <a:pos x="327" y="36"/>
                        </a:cxn>
                        <a:cxn ang="0">
                          <a:pos x="353" y="65"/>
                        </a:cxn>
                        <a:cxn ang="0">
                          <a:pos x="397" y="92"/>
                        </a:cxn>
                        <a:cxn ang="0">
                          <a:pos x="262" y="168"/>
                        </a:cxn>
                      </a:cxnLst>
                      <a:rect l="0" t="0" r="r" b="b"/>
                      <a:pathLst>
                        <a:path w="397" h="173">
                          <a:moveTo>
                            <a:pt x="262" y="168"/>
                          </a:moveTo>
                          <a:cubicBezTo>
                            <a:pt x="249" y="173"/>
                            <a:pt x="243" y="173"/>
                            <a:pt x="229" y="171"/>
                          </a:cubicBezTo>
                          <a:cubicBezTo>
                            <a:pt x="221" y="159"/>
                            <a:pt x="211" y="163"/>
                            <a:pt x="200" y="171"/>
                          </a:cubicBezTo>
                          <a:cubicBezTo>
                            <a:pt x="184" y="169"/>
                            <a:pt x="170" y="166"/>
                            <a:pt x="154" y="164"/>
                          </a:cubicBezTo>
                          <a:cubicBezTo>
                            <a:pt x="148" y="155"/>
                            <a:pt x="148" y="142"/>
                            <a:pt x="140" y="135"/>
                          </a:cubicBezTo>
                          <a:cubicBezTo>
                            <a:pt x="135" y="130"/>
                            <a:pt x="123" y="123"/>
                            <a:pt x="123" y="123"/>
                          </a:cubicBezTo>
                          <a:cubicBezTo>
                            <a:pt x="108" y="125"/>
                            <a:pt x="105" y="128"/>
                            <a:pt x="92" y="132"/>
                          </a:cubicBezTo>
                          <a:cubicBezTo>
                            <a:pt x="85" y="131"/>
                            <a:pt x="77" y="132"/>
                            <a:pt x="70" y="130"/>
                          </a:cubicBezTo>
                          <a:cubicBezTo>
                            <a:pt x="56" y="127"/>
                            <a:pt x="68" y="121"/>
                            <a:pt x="61" y="111"/>
                          </a:cubicBezTo>
                          <a:cubicBezTo>
                            <a:pt x="53" y="101"/>
                            <a:pt x="39" y="96"/>
                            <a:pt x="27" y="94"/>
                          </a:cubicBezTo>
                          <a:cubicBezTo>
                            <a:pt x="8" y="96"/>
                            <a:pt x="0" y="95"/>
                            <a:pt x="10" y="113"/>
                          </a:cubicBezTo>
                          <a:cubicBezTo>
                            <a:pt x="27" y="110"/>
                            <a:pt x="27" y="98"/>
                            <a:pt x="39" y="87"/>
                          </a:cubicBezTo>
                          <a:cubicBezTo>
                            <a:pt x="45" y="89"/>
                            <a:pt x="62" y="91"/>
                            <a:pt x="51" y="77"/>
                          </a:cubicBezTo>
                          <a:cubicBezTo>
                            <a:pt x="47" y="72"/>
                            <a:pt x="38" y="74"/>
                            <a:pt x="32" y="72"/>
                          </a:cubicBezTo>
                          <a:cubicBezTo>
                            <a:pt x="25" y="56"/>
                            <a:pt x="30" y="74"/>
                            <a:pt x="44" y="63"/>
                          </a:cubicBezTo>
                          <a:cubicBezTo>
                            <a:pt x="49" y="59"/>
                            <a:pt x="29" y="45"/>
                            <a:pt x="27" y="44"/>
                          </a:cubicBezTo>
                          <a:cubicBezTo>
                            <a:pt x="31" y="30"/>
                            <a:pt x="45" y="29"/>
                            <a:pt x="58" y="27"/>
                          </a:cubicBezTo>
                          <a:cubicBezTo>
                            <a:pt x="59" y="21"/>
                            <a:pt x="58" y="14"/>
                            <a:pt x="61" y="8"/>
                          </a:cubicBezTo>
                          <a:cubicBezTo>
                            <a:pt x="64" y="0"/>
                            <a:pt x="85" y="0"/>
                            <a:pt x="85" y="0"/>
                          </a:cubicBezTo>
                          <a:cubicBezTo>
                            <a:pt x="104" y="5"/>
                            <a:pt x="113" y="21"/>
                            <a:pt x="133" y="24"/>
                          </a:cubicBezTo>
                          <a:cubicBezTo>
                            <a:pt x="149" y="36"/>
                            <a:pt x="142" y="37"/>
                            <a:pt x="154" y="29"/>
                          </a:cubicBezTo>
                          <a:cubicBezTo>
                            <a:pt x="159" y="18"/>
                            <a:pt x="157" y="16"/>
                            <a:pt x="169" y="10"/>
                          </a:cubicBezTo>
                          <a:cubicBezTo>
                            <a:pt x="185" y="22"/>
                            <a:pt x="203" y="29"/>
                            <a:pt x="219" y="41"/>
                          </a:cubicBezTo>
                          <a:cubicBezTo>
                            <a:pt x="229" y="39"/>
                            <a:pt x="238" y="38"/>
                            <a:pt x="248" y="36"/>
                          </a:cubicBezTo>
                          <a:cubicBezTo>
                            <a:pt x="255" y="35"/>
                            <a:pt x="263" y="23"/>
                            <a:pt x="277" y="20"/>
                          </a:cubicBezTo>
                          <a:cubicBezTo>
                            <a:pt x="295" y="23"/>
                            <a:pt x="309" y="32"/>
                            <a:pt x="327" y="36"/>
                          </a:cubicBezTo>
                          <a:cubicBezTo>
                            <a:pt x="334" y="48"/>
                            <a:pt x="339" y="61"/>
                            <a:pt x="353" y="65"/>
                          </a:cubicBezTo>
                          <a:cubicBezTo>
                            <a:pt x="356" y="73"/>
                            <a:pt x="388" y="92"/>
                            <a:pt x="397" y="92"/>
                          </a:cubicBezTo>
                          <a:lnTo>
                            <a:pt x="262" y="168"/>
                          </a:ln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34" name="Freeform 186"/>
                    <p:cNvSpPr>
                      <a:spLocks/>
                    </p:cNvSpPr>
                    <p:nvPr/>
                  </p:nvSpPr>
                  <p:spPr bwMode="auto">
                    <a:xfrm>
                      <a:off x="2791" y="2911"/>
                      <a:ext cx="77" cy="41"/>
                    </a:xfrm>
                    <a:custGeom>
                      <a:avLst/>
                      <a:gdLst/>
                      <a:ahLst/>
                      <a:cxnLst>
                        <a:cxn ang="0">
                          <a:pos x="77" y="24"/>
                        </a:cxn>
                        <a:cxn ang="0">
                          <a:pos x="36" y="24"/>
                        </a:cxn>
                        <a:cxn ang="0">
                          <a:pos x="17" y="0"/>
                        </a:cxn>
                        <a:cxn ang="0">
                          <a:pos x="0" y="24"/>
                        </a:cxn>
                        <a:cxn ang="0">
                          <a:pos x="24" y="41"/>
                        </a:cxn>
                        <a:cxn ang="0">
                          <a:pos x="77" y="24"/>
                        </a:cxn>
                      </a:cxnLst>
                      <a:rect l="0" t="0" r="r" b="b"/>
                      <a:pathLst>
                        <a:path w="77" h="41">
                          <a:moveTo>
                            <a:pt x="77" y="24"/>
                          </a:moveTo>
                          <a:cubicBezTo>
                            <a:pt x="65" y="33"/>
                            <a:pt x="50" y="26"/>
                            <a:pt x="36" y="24"/>
                          </a:cubicBezTo>
                          <a:cubicBezTo>
                            <a:pt x="31" y="12"/>
                            <a:pt x="27" y="7"/>
                            <a:pt x="17" y="0"/>
                          </a:cubicBezTo>
                          <a:cubicBezTo>
                            <a:pt x="5" y="5"/>
                            <a:pt x="5" y="13"/>
                            <a:pt x="0" y="24"/>
                          </a:cubicBezTo>
                          <a:cubicBezTo>
                            <a:pt x="4" y="37"/>
                            <a:pt x="11" y="37"/>
                            <a:pt x="24" y="41"/>
                          </a:cubicBezTo>
                          <a:cubicBezTo>
                            <a:pt x="48" y="39"/>
                            <a:pt x="55" y="32"/>
                            <a:pt x="77" y="24"/>
                          </a:cubicBez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35" name="Freeform 187"/>
                    <p:cNvSpPr>
                      <a:spLocks/>
                    </p:cNvSpPr>
                    <p:nvPr/>
                  </p:nvSpPr>
                  <p:spPr bwMode="auto">
                    <a:xfrm>
                      <a:off x="2539" y="2806"/>
                      <a:ext cx="92" cy="52"/>
                    </a:xfrm>
                    <a:custGeom>
                      <a:avLst/>
                      <a:gdLst/>
                      <a:ahLst/>
                      <a:cxnLst>
                        <a:cxn ang="0">
                          <a:pos x="87" y="33"/>
                        </a:cxn>
                        <a:cxn ang="0">
                          <a:pos x="55" y="16"/>
                        </a:cxn>
                        <a:cxn ang="0">
                          <a:pos x="27" y="0"/>
                        </a:cxn>
                        <a:cxn ang="0">
                          <a:pos x="22" y="16"/>
                        </a:cxn>
                        <a:cxn ang="0">
                          <a:pos x="39" y="38"/>
                        </a:cxn>
                        <a:cxn ang="0">
                          <a:pos x="67" y="45"/>
                        </a:cxn>
                        <a:cxn ang="0">
                          <a:pos x="87" y="33"/>
                        </a:cxn>
                      </a:cxnLst>
                      <a:rect l="0" t="0" r="r" b="b"/>
                      <a:pathLst>
                        <a:path w="92" h="52">
                          <a:moveTo>
                            <a:pt x="87" y="33"/>
                          </a:moveTo>
                          <a:cubicBezTo>
                            <a:pt x="74" y="30"/>
                            <a:pt x="66" y="23"/>
                            <a:pt x="55" y="16"/>
                          </a:cubicBezTo>
                          <a:cubicBezTo>
                            <a:pt x="48" y="4"/>
                            <a:pt x="40" y="3"/>
                            <a:pt x="27" y="0"/>
                          </a:cubicBezTo>
                          <a:cubicBezTo>
                            <a:pt x="2" y="3"/>
                            <a:pt x="0" y="10"/>
                            <a:pt x="22" y="16"/>
                          </a:cubicBezTo>
                          <a:cubicBezTo>
                            <a:pt x="30" y="28"/>
                            <a:pt x="24" y="35"/>
                            <a:pt x="39" y="38"/>
                          </a:cubicBezTo>
                          <a:cubicBezTo>
                            <a:pt x="51" y="35"/>
                            <a:pt x="56" y="42"/>
                            <a:pt x="67" y="45"/>
                          </a:cubicBezTo>
                          <a:cubicBezTo>
                            <a:pt x="79" y="52"/>
                            <a:pt x="92" y="49"/>
                            <a:pt x="87" y="33"/>
                          </a:cubicBez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36" name="Freeform 188"/>
                    <p:cNvSpPr>
                      <a:spLocks/>
                    </p:cNvSpPr>
                    <p:nvPr/>
                  </p:nvSpPr>
                  <p:spPr bwMode="auto">
                    <a:xfrm>
                      <a:off x="2002" y="2171"/>
                      <a:ext cx="1771" cy="611"/>
                    </a:xfrm>
                    <a:custGeom>
                      <a:avLst/>
                      <a:gdLst/>
                      <a:ahLst/>
                      <a:cxnLst>
                        <a:cxn ang="0">
                          <a:pos x="537" y="591"/>
                        </a:cxn>
                        <a:cxn ang="0">
                          <a:pos x="633" y="579"/>
                        </a:cxn>
                        <a:cxn ang="0">
                          <a:pos x="676" y="548"/>
                        </a:cxn>
                        <a:cxn ang="0">
                          <a:pos x="772" y="575"/>
                        </a:cxn>
                        <a:cxn ang="0">
                          <a:pos x="852" y="539"/>
                        </a:cxn>
                        <a:cxn ang="0">
                          <a:pos x="909" y="505"/>
                        </a:cxn>
                        <a:cxn ang="0">
                          <a:pos x="998" y="495"/>
                        </a:cxn>
                        <a:cxn ang="0">
                          <a:pos x="1044" y="572"/>
                        </a:cxn>
                        <a:cxn ang="0">
                          <a:pos x="1096" y="519"/>
                        </a:cxn>
                        <a:cxn ang="0">
                          <a:pos x="1168" y="553"/>
                        </a:cxn>
                        <a:cxn ang="0">
                          <a:pos x="1771" y="243"/>
                        </a:cxn>
                        <a:cxn ang="0">
                          <a:pos x="1533" y="155"/>
                        </a:cxn>
                        <a:cxn ang="0">
                          <a:pos x="1411" y="162"/>
                        </a:cxn>
                        <a:cxn ang="0">
                          <a:pos x="1372" y="109"/>
                        </a:cxn>
                        <a:cxn ang="0">
                          <a:pos x="1500" y="126"/>
                        </a:cxn>
                        <a:cxn ang="0">
                          <a:pos x="1416" y="54"/>
                        </a:cxn>
                        <a:cxn ang="0">
                          <a:pos x="1315" y="1"/>
                        </a:cxn>
                        <a:cxn ang="0">
                          <a:pos x="1072" y="42"/>
                        </a:cxn>
                        <a:cxn ang="0">
                          <a:pos x="892" y="44"/>
                        </a:cxn>
                        <a:cxn ang="0">
                          <a:pos x="885" y="97"/>
                        </a:cxn>
                        <a:cxn ang="0">
                          <a:pos x="885" y="145"/>
                        </a:cxn>
                        <a:cxn ang="0">
                          <a:pos x="940" y="188"/>
                        </a:cxn>
                        <a:cxn ang="0">
                          <a:pos x="1015" y="157"/>
                        </a:cxn>
                        <a:cxn ang="0">
                          <a:pos x="1106" y="95"/>
                        </a:cxn>
                        <a:cxn ang="0">
                          <a:pos x="1243" y="83"/>
                        </a:cxn>
                        <a:cxn ang="0">
                          <a:pos x="1142" y="123"/>
                        </a:cxn>
                        <a:cxn ang="0">
                          <a:pos x="1140" y="167"/>
                        </a:cxn>
                        <a:cxn ang="0">
                          <a:pos x="1183" y="212"/>
                        </a:cxn>
                        <a:cxn ang="0">
                          <a:pos x="1106" y="200"/>
                        </a:cxn>
                        <a:cxn ang="0">
                          <a:pos x="1065" y="188"/>
                        </a:cxn>
                        <a:cxn ang="0">
                          <a:pos x="964" y="248"/>
                        </a:cxn>
                        <a:cxn ang="0">
                          <a:pos x="844" y="203"/>
                        </a:cxn>
                        <a:cxn ang="0">
                          <a:pos x="832" y="174"/>
                        </a:cxn>
                        <a:cxn ang="0">
                          <a:pos x="888" y="126"/>
                        </a:cxn>
                        <a:cxn ang="0">
                          <a:pos x="801" y="133"/>
                        </a:cxn>
                        <a:cxn ang="0">
                          <a:pos x="712" y="167"/>
                        </a:cxn>
                        <a:cxn ang="0">
                          <a:pos x="604" y="140"/>
                        </a:cxn>
                        <a:cxn ang="0">
                          <a:pos x="520" y="114"/>
                        </a:cxn>
                        <a:cxn ang="0">
                          <a:pos x="427" y="80"/>
                        </a:cxn>
                        <a:cxn ang="0">
                          <a:pos x="379" y="150"/>
                        </a:cxn>
                        <a:cxn ang="0">
                          <a:pos x="261" y="128"/>
                        </a:cxn>
                        <a:cxn ang="0">
                          <a:pos x="182" y="90"/>
                        </a:cxn>
                        <a:cxn ang="0">
                          <a:pos x="74" y="107"/>
                        </a:cxn>
                        <a:cxn ang="0">
                          <a:pos x="12" y="155"/>
                        </a:cxn>
                        <a:cxn ang="0">
                          <a:pos x="36" y="229"/>
                        </a:cxn>
                        <a:cxn ang="0">
                          <a:pos x="146" y="255"/>
                        </a:cxn>
                        <a:cxn ang="0">
                          <a:pos x="261" y="251"/>
                        </a:cxn>
                        <a:cxn ang="0">
                          <a:pos x="441" y="284"/>
                        </a:cxn>
                        <a:cxn ang="0">
                          <a:pos x="472" y="332"/>
                        </a:cxn>
                        <a:cxn ang="0">
                          <a:pos x="460" y="402"/>
                        </a:cxn>
                        <a:cxn ang="0">
                          <a:pos x="427" y="503"/>
                        </a:cxn>
                        <a:cxn ang="0">
                          <a:pos x="525" y="486"/>
                        </a:cxn>
                        <a:cxn ang="0">
                          <a:pos x="542" y="359"/>
                        </a:cxn>
                        <a:cxn ang="0">
                          <a:pos x="588" y="375"/>
                        </a:cxn>
                        <a:cxn ang="0">
                          <a:pos x="597" y="450"/>
                        </a:cxn>
                        <a:cxn ang="0">
                          <a:pos x="578" y="510"/>
                        </a:cxn>
                        <a:cxn ang="0">
                          <a:pos x="592" y="587"/>
                        </a:cxn>
                      </a:cxnLst>
                      <a:rect l="0" t="0" r="r" b="b"/>
                      <a:pathLst>
                        <a:path w="1771" h="611">
                          <a:moveTo>
                            <a:pt x="592" y="587"/>
                          </a:moveTo>
                          <a:cubicBezTo>
                            <a:pt x="589" y="598"/>
                            <a:pt x="582" y="596"/>
                            <a:pt x="571" y="599"/>
                          </a:cubicBezTo>
                          <a:cubicBezTo>
                            <a:pt x="566" y="611"/>
                            <a:pt x="560" y="608"/>
                            <a:pt x="547" y="606"/>
                          </a:cubicBezTo>
                          <a:cubicBezTo>
                            <a:pt x="545" y="600"/>
                            <a:pt x="538" y="597"/>
                            <a:pt x="537" y="591"/>
                          </a:cubicBezTo>
                          <a:cubicBezTo>
                            <a:pt x="534" y="579"/>
                            <a:pt x="550" y="566"/>
                            <a:pt x="559" y="560"/>
                          </a:cubicBezTo>
                          <a:cubicBezTo>
                            <a:pt x="579" y="564"/>
                            <a:pt x="576" y="572"/>
                            <a:pt x="590" y="582"/>
                          </a:cubicBezTo>
                          <a:cubicBezTo>
                            <a:pt x="607" y="570"/>
                            <a:pt x="605" y="592"/>
                            <a:pt x="621" y="596"/>
                          </a:cubicBezTo>
                          <a:cubicBezTo>
                            <a:pt x="631" y="593"/>
                            <a:pt x="631" y="589"/>
                            <a:pt x="633" y="579"/>
                          </a:cubicBezTo>
                          <a:cubicBezTo>
                            <a:pt x="632" y="574"/>
                            <a:pt x="625" y="572"/>
                            <a:pt x="624" y="567"/>
                          </a:cubicBezTo>
                          <a:cubicBezTo>
                            <a:pt x="622" y="558"/>
                            <a:pt x="641" y="556"/>
                            <a:pt x="645" y="555"/>
                          </a:cubicBezTo>
                          <a:cubicBezTo>
                            <a:pt x="642" y="545"/>
                            <a:pt x="644" y="540"/>
                            <a:pt x="650" y="531"/>
                          </a:cubicBezTo>
                          <a:cubicBezTo>
                            <a:pt x="654" y="516"/>
                            <a:pt x="660" y="543"/>
                            <a:pt x="676" y="548"/>
                          </a:cubicBezTo>
                          <a:cubicBezTo>
                            <a:pt x="683" y="532"/>
                            <a:pt x="692" y="541"/>
                            <a:pt x="708" y="546"/>
                          </a:cubicBezTo>
                          <a:cubicBezTo>
                            <a:pt x="710" y="547"/>
                            <a:pt x="715" y="548"/>
                            <a:pt x="715" y="548"/>
                          </a:cubicBezTo>
                          <a:cubicBezTo>
                            <a:pt x="730" y="559"/>
                            <a:pt x="735" y="564"/>
                            <a:pt x="753" y="567"/>
                          </a:cubicBezTo>
                          <a:cubicBezTo>
                            <a:pt x="757" y="578"/>
                            <a:pt x="761" y="578"/>
                            <a:pt x="772" y="575"/>
                          </a:cubicBezTo>
                          <a:cubicBezTo>
                            <a:pt x="795" y="577"/>
                            <a:pt x="803" y="585"/>
                            <a:pt x="823" y="591"/>
                          </a:cubicBezTo>
                          <a:cubicBezTo>
                            <a:pt x="836" y="587"/>
                            <a:pt x="826" y="575"/>
                            <a:pt x="823" y="565"/>
                          </a:cubicBezTo>
                          <a:cubicBezTo>
                            <a:pt x="826" y="555"/>
                            <a:pt x="830" y="552"/>
                            <a:pt x="840" y="548"/>
                          </a:cubicBezTo>
                          <a:cubicBezTo>
                            <a:pt x="852" y="527"/>
                            <a:pt x="835" y="553"/>
                            <a:pt x="852" y="539"/>
                          </a:cubicBezTo>
                          <a:cubicBezTo>
                            <a:pt x="854" y="537"/>
                            <a:pt x="854" y="533"/>
                            <a:pt x="856" y="531"/>
                          </a:cubicBezTo>
                          <a:cubicBezTo>
                            <a:pt x="861" y="528"/>
                            <a:pt x="867" y="529"/>
                            <a:pt x="873" y="527"/>
                          </a:cubicBezTo>
                          <a:cubicBezTo>
                            <a:pt x="881" y="521"/>
                            <a:pt x="885" y="516"/>
                            <a:pt x="895" y="519"/>
                          </a:cubicBezTo>
                          <a:cubicBezTo>
                            <a:pt x="890" y="507"/>
                            <a:pt x="900" y="511"/>
                            <a:pt x="909" y="505"/>
                          </a:cubicBezTo>
                          <a:cubicBezTo>
                            <a:pt x="916" y="506"/>
                            <a:pt x="923" y="510"/>
                            <a:pt x="931" y="510"/>
                          </a:cubicBezTo>
                          <a:cubicBezTo>
                            <a:pt x="941" y="510"/>
                            <a:pt x="959" y="503"/>
                            <a:pt x="969" y="500"/>
                          </a:cubicBezTo>
                          <a:cubicBezTo>
                            <a:pt x="974" y="495"/>
                            <a:pt x="976" y="490"/>
                            <a:pt x="984" y="491"/>
                          </a:cubicBezTo>
                          <a:cubicBezTo>
                            <a:pt x="989" y="491"/>
                            <a:pt x="998" y="495"/>
                            <a:pt x="998" y="495"/>
                          </a:cubicBezTo>
                          <a:cubicBezTo>
                            <a:pt x="1007" y="510"/>
                            <a:pt x="1009" y="510"/>
                            <a:pt x="1027" y="512"/>
                          </a:cubicBezTo>
                          <a:cubicBezTo>
                            <a:pt x="1039" y="519"/>
                            <a:pt x="1045" y="525"/>
                            <a:pt x="1029" y="529"/>
                          </a:cubicBezTo>
                          <a:cubicBezTo>
                            <a:pt x="1033" y="544"/>
                            <a:pt x="1027" y="541"/>
                            <a:pt x="1020" y="553"/>
                          </a:cubicBezTo>
                          <a:cubicBezTo>
                            <a:pt x="1030" y="566"/>
                            <a:pt x="1032" y="564"/>
                            <a:pt x="1044" y="572"/>
                          </a:cubicBezTo>
                          <a:cubicBezTo>
                            <a:pt x="1050" y="551"/>
                            <a:pt x="1082" y="565"/>
                            <a:pt x="1099" y="567"/>
                          </a:cubicBezTo>
                          <a:cubicBezTo>
                            <a:pt x="1112" y="564"/>
                            <a:pt x="1120" y="550"/>
                            <a:pt x="1104" y="543"/>
                          </a:cubicBezTo>
                          <a:cubicBezTo>
                            <a:pt x="1099" y="541"/>
                            <a:pt x="1093" y="541"/>
                            <a:pt x="1087" y="539"/>
                          </a:cubicBezTo>
                          <a:cubicBezTo>
                            <a:pt x="1082" y="526"/>
                            <a:pt x="1090" y="530"/>
                            <a:pt x="1096" y="519"/>
                          </a:cubicBezTo>
                          <a:cubicBezTo>
                            <a:pt x="1103" y="520"/>
                            <a:pt x="1111" y="523"/>
                            <a:pt x="1118" y="524"/>
                          </a:cubicBezTo>
                          <a:cubicBezTo>
                            <a:pt x="1131" y="526"/>
                            <a:pt x="1156" y="529"/>
                            <a:pt x="1156" y="529"/>
                          </a:cubicBezTo>
                          <a:cubicBezTo>
                            <a:pt x="1173" y="539"/>
                            <a:pt x="1226" y="531"/>
                            <a:pt x="1190" y="541"/>
                          </a:cubicBezTo>
                          <a:cubicBezTo>
                            <a:pt x="1187" y="553"/>
                            <a:pt x="1179" y="551"/>
                            <a:pt x="1168" y="553"/>
                          </a:cubicBezTo>
                          <a:cubicBezTo>
                            <a:pt x="1158" y="563"/>
                            <a:pt x="1149" y="565"/>
                            <a:pt x="1135" y="567"/>
                          </a:cubicBezTo>
                          <a:cubicBezTo>
                            <a:pt x="1131" y="579"/>
                            <a:pt x="1145" y="585"/>
                            <a:pt x="1156" y="591"/>
                          </a:cubicBezTo>
                          <a:cubicBezTo>
                            <a:pt x="1162" y="599"/>
                            <a:pt x="1178" y="611"/>
                            <a:pt x="1178" y="611"/>
                          </a:cubicBezTo>
                          <a:lnTo>
                            <a:pt x="1771" y="243"/>
                          </a:lnTo>
                          <a:cubicBezTo>
                            <a:pt x="1692" y="201"/>
                            <a:pt x="1614" y="155"/>
                            <a:pt x="1533" y="116"/>
                          </a:cubicBezTo>
                          <a:cubicBezTo>
                            <a:pt x="1529" y="114"/>
                            <a:pt x="1532" y="124"/>
                            <a:pt x="1531" y="128"/>
                          </a:cubicBezTo>
                          <a:cubicBezTo>
                            <a:pt x="1530" y="131"/>
                            <a:pt x="1528" y="133"/>
                            <a:pt x="1526" y="135"/>
                          </a:cubicBezTo>
                          <a:cubicBezTo>
                            <a:pt x="1529" y="148"/>
                            <a:pt x="1538" y="142"/>
                            <a:pt x="1533" y="155"/>
                          </a:cubicBezTo>
                          <a:cubicBezTo>
                            <a:pt x="1526" y="153"/>
                            <a:pt x="1521" y="148"/>
                            <a:pt x="1514" y="147"/>
                          </a:cubicBezTo>
                          <a:cubicBezTo>
                            <a:pt x="1508" y="146"/>
                            <a:pt x="1480" y="156"/>
                            <a:pt x="1473" y="157"/>
                          </a:cubicBezTo>
                          <a:cubicBezTo>
                            <a:pt x="1467" y="179"/>
                            <a:pt x="1469" y="171"/>
                            <a:pt x="1435" y="169"/>
                          </a:cubicBezTo>
                          <a:cubicBezTo>
                            <a:pt x="1425" y="162"/>
                            <a:pt x="1423" y="158"/>
                            <a:pt x="1411" y="162"/>
                          </a:cubicBezTo>
                          <a:cubicBezTo>
                            <a:pt x="1408" y="178"/>
                            <a:pt x="1407" y="187"/>
                            <a:pt x="1394" y="174"/>
                          </a:cubicBezTo>
                          <a:cubicBezTo>
                            <a:pt x="1391" y="164"/>
                            <a:pt x="1389" y="158"/>
                            <a:pt x="1380" y="152"/>
                          </a:cubicBezTo>
                          <a:cubicBezTo>
                            <a:pt x="1383" y="140"/>
                            <a:pt x="1387" y="144"/>
                            <a:pt x="1392" y="133"/>
                          </a:cubicBezTo>
                          <a:cubicBezTo>
                            <a:pt x="1386" y="107"/>
                            <a:pt x="1385" y="127"/>
                            <a:pt x="1372" y="109"/>
                          </a:cubicBezTo>
                          <a:cubicBezTo>
                            <a:pt x="1376" y="94"/>
                            <a:pt x="1380" y="99"/>
                            <a:pt x="1387" y="109"/>
                          </a:cubicBezTo>
                          <a:cubicBezTo>
                            <a:pt x="1393" y="129"/>
                            <a:pt x="1413" y="128"/>
                            <a:pt x="1430" y="133"/>
                          </a:cubicBezTo>
                          <a:cubicBezTo>
                            <a:pt x="1452" y="149"/>
                            <a:pt x="1438" y="145"/>
                            <a:pt x="1478" y="143"/>
                          </a:cubicBezTo>
                          <a:cubicBezTo>
                            <a:pt x="1495" y="131"/>
                            <a:pt x="1488" y="137"/>
                            <a:pt x="1500" y="126"/>
                          </a:cubicBezTo>
                          <a:cubicBezTo>
                            <a:pt x="1502" y="120"/>
                            <a:pt x="1505" y="114"/>
                            <a:pt x="1500" y="107"/>
                          </a:cubicBezTo>
                          <a:cubicBezTo>
                            <a:pt x="1495" y="99"/>
                            <a:pt x="1484" y="97"/>
                            <a:pt x="1476" y="92"/>
                          </a:cubicBezTo>
                          <a:cubicBezTo>
                            <a:pt x="1465" y="84"/>
                            <a:pt x="1456" y="74"/>
                            <a:pt x="1442" y="68"/>
                          </a:cubicBezTo>
                          <a:cubicBezTo>
                            <a:pt x="1413" y="80"/>
                            <a:pt x="1423" y="69"/>
                            <a:pt x="1416" y="54"/>
                          </a:cubicBezTo>
                          <a:cubicBezTo>
                            <a:pt x="1412" y="46"/>
                            <a:pt x="1401" y="44"/>
                            <a:pt x="1394" y="42"/>
                          </a:cubicBezTo>
                          <a:cubicBezTo>
                            <a:pt x="1391" y="31"/>
                            <a:pt x="1392" y="28"/>
                            <a:pt x="1380" y="25"/>
                          </a:cubicBezTo>
                          <a:cubicBezTo>
                            <a:pt x="1365" y="12"/>
                            <a:pt x="1365" y="13"/>
                            <a:pt x="1341" y="11"/>
                          </a:cubicBezTo>
                          <a:cubicBezTo>
                            <a:pt x="1332" y="7"/>
                            <a:pt x="1323" y="7"/>
                            <a:pt x="1315" y="1"/>
                          </a:cubicBezTo>
                          <a:cubicBezTo>
                            <a:pt x="1270" y="3"/>
                            <a:pt x="1272" y="2"/>
                            <a:pt x="1243" y="8"/>
                          </a:cubicBezTo>
                          <a:cubicBezTo>
                            <a:pt x="1220" y="7"/>
                            <a:pt x="1201" y="0"/>
                            <a:pt x="1183" y="13"/>
                          </a:cubicBezTo>
                          <a:cubicBezTo>
                            <a:pt x="1144" y="10"/>
                            <a:pt x="1129" y="24"/>
                            <a:pt x="1092" y="30"/>
                          </a:cubicBezTo>
                          <a:cubicBezTo>
                            <a:pt x="1081" y="39"/>
                            <a:pt x="1087" y="45"/>
                            <a:pt x="1072" y="42"/>
                          </a:cubicBezTo>
                          <a:cubicBezTo>
                            <a:pt x="1057" y="35"/>
                            <a:pt x="1045" y="35"/>
                            <a:pt x="1027" y="32"/>
                          </a:cubicBezTo>
                          <a:cubicBezTo>
                            <a:pt x="1012" y="21"/>
                            <a:pt x="995" y="24"/>
                            <a:pt x="976" y="23"/>
                          </a:cubicBezTo>
                          <a:cubicBezTo>
                            <a:pt x="963" y="18"/>
                            <a:pt x="951" y="21"/>
                            <a:pt x="938" y="25"/>
                          </a:cubicBezTo>
                          <a:cubicBezTo>
                            <a:pt x="923" y="36"/>
                            <a:pt x="910" y="40"/>
                            <a:pt x="892" y="44"/>
                          </a:cubicBezTo>
                          <a:cubicBezTo>
                            <a:pt x="884" y="50"/>
                            <a:pt x="871" y="51"/>
                            <a:pt x="864" y="59"/>
                          </a:cubicBezTo>
                          <a:cubicBezTo>
                            <a:pt x="860" y="63"/>
                            <a:pt x="854" y="73"/>
                            <a:pt x="854" y="73"/>
                          </a:cubicBezTo>
                          <a:cubicBezTo>
                            <a:pt x="850" y="88"/>
                            <a:pt x="848" y="88"/>
                            <a:pt x="864" y="92"/>
                          </a:cubicBezTo>
                          <a:cubicBezTo>
                            <a:pt x="884" y="108"/>
                            <a:pt x="861" y="93"/>
                            <a:pt x="885" y="97"/>
                          </a:cubicBezTo>
                          <a:cubicBezTo>
                            <a:pt x="890" y="98"/>
                            <a:pt x="895" y="103"/>
                            <a:pt x="900" y="104"/>
                          </a:cubicBezTo>
                          <a:cubicBezTo>
                            <a:pt x="920" y="90"/>
                            <a:pt x="909" y="93"/>
                            <a:pt x="936" y="97"/>
                          </a:cubicBezTo>
                          <a:cubicBezTo>
                            <a:pt x="930" y="106"/>
                            <a:pt x="931" y="113"/>
                            <a:pt x="921" y="116"/>
                          </a:cubicBezTo>
                          <a:cubicBezTo>
                            <a:pt x="910" y="127"/>
                            <a:pt x="898" y="136"/>
                            <a:pt x="885" y="145"/>
                          </a:cubicBezTo>
                          <a:cubicBezTo>
                            <a:pt x="882" y="156"/>
                            <a:pt x="880" y="159"/>
                            <a:pt x="868" y="162"/>
                          </a:cubicBezTo>
                          <a:cubicBezTo>
                            <a:pt x="865" y="173"/>
                            <a:pt x="871" y="172"/>
                            <a:pt x="880" y="169"/>
                          </a:cubicBezTo>
                          <a:cubicBezTo>
                            <a:pt x="892" y="171"/>
                            <a:pt x="901" y="174"/>
                            <a:pt x="912" y="176"/>
                          </a:cubicBezTo>
                          <a:cubicBezTo>
                            <a:pt x="916" y="190"/>
                            <a:pt x="926" y="187"/>
                            <a:pt x="940" y="188"/>
                          </a:cubicBezTo>
                          <a:cubicBezTo>
                            <a:pt x="959" y="195"/>
                            <a:pt x="953" y="183"/>
                            <a:pt x="964" y="174"/>
                          </a:cubicBezTo>
                          <a:cubicBezTo>
                            <a:pt x="966" y="173"/>
                            <a:pt x="977" y="170"/>
                            <a:pt x="979" y="169"/>
                          </a:cubicBezTo>
                          <a:cubicBezTo>
                            <a:pt x="986" y="162"/>
                            <a:pt x="988" y="156"/>
                            <a:pt x="993" y="147"/>
                          </a:cubicBezTo>
                          <a:cubicBezTo>
                            <a:pt x="1001" y="150"/>
                            <a:pt x="1008" y="152"/>
                            <a:pt x="1015" y="157"/>
                          </a:cubicBezTo>
                          <a:cubicBezTo>
                            <a:pt x="1062" y="155"/>
                            <a:pt x="1067" y="160"/>
                            <a:pt x="1053" y="123"/>
                          </a:cubicBezTo>
                          <a:cubicBezTo>
                            <a:pt x="1055" y="118"/>
                            <a:pt x="1054" y="112"/>
                            <a:pt x="1058" y="109"/>
                          </a:cubicBezTo>
                          <a:cubicBezTo>
                            <a:pt x="1062" y="106"/>
                            <a:pt x="1067" y="108"/>
                            <a:pt x="1072" y="107"/>
                          </a:cubicBezTo>
                          <a:cubicBezTo>
                            <a:pt x="1083" y="104"/>
                            <a:pt x="1094" y="98"/>
                            <a:pt x="1106" y="95"/>
                          </a:cubicBezTo>
                          <a:cubicBezTo>
                            <a:pt x="1122" y="101"/>
                            <a:pt x="1135" y="105"/>
                            <a:pt x="1152" y="109"/>
                          </a:cubicBezTo>
                          <a:cubicBezTo>
                            <a:pt x="1175" y="105"/>
                            <a:pt x="1160" y="94"/>
                            <a:pt x="1190" y="90"/>
                          </a:cubicBezTo>
                          <a:cubicBezTo>
                            <a:pt x="1203" y="81"/>
                            <a:pt x="1211" y="88"/>
                            <a:pt x="1219" y="73"/>
                          </a:cubicBezTo>
                          <a:cubicBezTo>
                            <a:pt x="1226" y="78"/>
                            <a:pt x="1243" y="83"/>
                            <a:pt x="1243" y="83"/>
                          </a:cubicBezTo>
                          <a:cubicBezTo>
                            <a:pt x="1246" y="94"/>
                            <a:pt x="1253" y="97"/>
                            <a:pt x="1240" y="102"/>
                          </a:cubicBezTo>
                          <a:cubicBezTo>
                            <a:pt x="1231" y="95"/>
                            <a:pt x="1231" y="93"/>
                            <a:pt x="1216" y="99"/>
                          </a:cubicBezTo>
                          <a:cubicBezTo>
                            <a:pt x="1208" y="102"/>
                            <a:pt x="1195" y="114"/>
                            <a:pt x="1195" y="114"/>
                          </a:cubicBezTo>
                          <a:cubicBezTo>
                            <a:pt x="1166" y="102"/>
                            <a:pt x="1161" y="120"/>
                            <a:pt x="1142" y="123"/>
                          </a:cubicBezTo>
                          <a:cubicBezTo>
                            <a:pt x="1136" y="132"/>
                            <a:pt x="1137" y="143"/>
                            <a:pt x="1132" y="152"/>
                          </a:cubicBezTo>
                          <a:cubicBezTo>
                            <a:pt x="1130" y="155"/>
                            <a:pt x="1115" y="160"/>
                            <a:pt x="1111" y="162"/>
                          </a:cubicBezTo>
                          <a:cubicBezTo>
                            <a:pt x="1113" y="177"/>
                            <a:pt x="1116" y="178"/>
                            <a:pt x="1130" y="174"/>
                          </a:cubicBezTo>
                          <a:cubicBezTo>
                            <a:pt x="1133" y="172"/>
                            <a:pt x="1136" y="168"/>
                            <a:pt x="1140" y="167"/>
                          </a:cubicBezTo>
                          <a:cubicBezTo>
                            <a:pt x="1156" y="163"/>
                            <a:pt x="1148" y="171"/>
                            <a:pt x="1159" y="174"/>
                          </a:cubicBezTo>
                          <a:cubicBezTo>
                            <a:pt x="1176" y="179"/>
                            <a:pt x="1195" y="179"/>
                            <a:pt x="1212" y="183"/>
                          </a:cubicBezTo>
                          <a:cubicBezTo>
                            <a:pt x="1216" y="202"/>
                            <a:pt x="1221" y="196"/>
                            <a:pt x="1212" y="215"/>
                          </a:cubicBezTo>
                          <a:cubicBezTo>
                            <a:pt x="1200" y="210"/>
                            <a:pt x="1197" y="210"/>
                            <a:pt x="1183" y="212"/>
                          </a:cubicBezTo>
                          <a:cubicBezTo>
                            <a:pt x="1181" y="214"/>
                            <a:pt x="1179" y="218"/>
                            <a:pt x="1176" y="219"/>
                          </a:cubicBezTo>
                          <a:cubicBezTo>
                            <a:pt x="1166" y="221"/>
                            <a:pt x="1168" y="209"/>
                            <a:pt x="1164" y="205"/>
                          </a:cubicBezTo>
                          <a:cubicBezTo>
                            <a:pt x="1158" y="199"/>
                            <a:pt x="1124" y="198"/>
                            <a:pt x="1123" y="198"/>
                          </a:cubicBezTo>
                          <a:cubicBezTo>
                            <a:pt x="1117" y="199"/>
                            <a:pt x="1110" y="196"/>
                            <a:pt x="1106" y="200"/>
                          </a:cubicBezTo>
                          <a:cubicBezTo>
                            <a:pt x="1090" y="216"/>
                            <a:pt x="1116" y="220"/>
                            <a:pt x="1096" y="215"/>
                          </a:cubicBezTo>
                          <a:cubicBezTo>
                            <a:pt x="1081" y="216"/>
                            <a:pt x="1071" y="224"/>
                            <a:pt x="1060" y="217"/>
                          </a:cubicBezTo>
                          <a:cubicBezTo>
                            <a:pt x="1056" y="204"/>
                            <a:pt x="1070" y="204"/>
                            <a:pt x="1080" y="200"/>
                          </a:cubicBezTo>
                          <a:cubicBezTo>
                            <a:pt x="1090" y="183"/>
                            <a:pt x="1092" y="186"/>
                            <a:pt x="1065" y="188"/>
                          </a:cubicBezTo>
                          <a:cubicBezTo>
                            <a:pt x="1059" y="197"/>
                            <a:pt x="1059" y="202"/>
                            <a:pt x="1070" y="205"/>
                          </a:cubicBezTo>
                          <a:cubicBezTo>
                            <a:pt x="1043" y="207"/>
                            <a:pt x="1022" y="217"/>
                            <a:pt x="996" y="224"/>
                          </a:cubicBezTo>
                          <a:cubicBezTo>
                            <a:pt x="980" y="238"/>
                            <a:pt x="989" y="244"/>
                            <a:pt x="996" y="260"/>
                          </a:cubicBezTo>
                          <a:cubicBezTo>
                            <a:pt x="971" y="268"/>
                            <a:pt x="978" y="253"/>
                            <a:pt x="964" y="248"/>
                          </a:cubicBezTo>
                          <a:cubicBezTo>
                            <a:pt x="956" y="245"/>
                            <a:pt x="948" y="247"/>
                            <a:pt x="940" y="246"/>
                          </a:cubicBezTo>
                          <a:cubicBezTo>
                            <a:pt x="924" y="239"/>
                            <a:pt x="929" y="222"/>
                            <a:pt x="924" y="219"/>
                          </a:cubicBezTo>
                          <a:cubicBezTo>
                            <a:pt x="907" y="210"/>
                            <a:pt x="885" y="216"/>
                            <a:pt x="866" y="215"/>
                          </a:cubicBezTo>
                          <a:cubicBezTo>
                            <a:pt x="858" y="206"/>
                            <a:pt x="855" y="206"/>
                            <a:pt x="844" y="203"/>
                          </a:cubicBezTo>
                          <a:cubicBezTo>
                            <a:pt x="841" y="191"/>
                            <a:pt x="835" y="182"/>
                            <a:pt x="823" y="179"/>
                          </a:cubicBezTo>
                          <a:cubicBezTo>
                            <a:pt x="815" y="182"/>
                            <a:pt x="803" y="189"/>
                            <a:pt x="794" y="181"/>
                          </a:cubicBezTo>
                          <a:cubicBezTo>
                            <a:pt x="787" y="175"/>
                            <a:pt x="804" y="154"/>
                            <a:pt x="808" y="152"/>
                          </a:cubicBezTo>
                          <a:cubicBezTo>
                            <a:pt x="822" y="156"/>
                            <a:pt x="821" y="165"/>
                            <a:pt x="832" y="174"/>
                          </a:cubicBezTo>
                          <a:cubicBezTo>
                            <a:pt x="838" y="165"/>
                            <a:pt x="845" y="163"/>
                            <a:pt x="854" y="159"/>
                          </a:cubicBezTo>
                          <a:cubicBezTo>
                            <a:pt x="851" y="149"/>
                            <a:pt x="846" y="148"/>
                            <a:pt x="837" y="145"/>
                          </a:cubicBezTo>
                          <a:cubicBezTo>
                            <a:pt x="832" y="126"/>
                            <a:pt x="856" y="146"/>
                            <a:pt x="861" y="128"/>
                          </a:cubicBezTo>
                          <a:cubicBezTo>
                            <a:pt x="871" y="132"/>
                            <a:pt x="877" y="128"/>
                            <a:pt x="888" y="126"/>
                          </a:cubicBezTo>
                          <a:cubicBezTo>
                            <a:pt x="892" y="112"/>
                            <a:pt x="891" y="110"/>
                            <a:pt x="876" y="114"/>
                          </a:cubicBezTo>
                          <a:cubicBezTo>
                            <a:pt x="866" y="120"/>
                            <a:pt x="864" y="123"/>
                            <a:pt x="854" y="116"/>
                          </a:cubicBezTo>
                          <a:cubicBezTo>
                            <a:pt x="815" y="121"/>
                            <a:pt x="842" y="131"/>
                            <a:pt x="818" y="114"/>
                          </a:cubicBezTo>
                          <a:cubicBezTo>
                            <a:pt x="804" y="117"/>
                            <a:pt x="805" y="120"/>
                            <a:pt x="801" y="133"/>
                          </a:cubicBezTo>
                          <a:cubicBezTo>
                            <a:pt x="788" y="130"/>
                            <a:pt x="787" y="135"/>
                            <a:pt x="794" y="145"/>
                          </a:cubicBezTo>
                          <a:cubicBezTo>
                            <a:pt x="778" y="150"/>
                            <a:pt x="763" y="156"/>
                            <a:pt x="746" y="159"/>
                          </a:cubicBezTo>
                          <a:cubicBezTo>
                            <a:pt x="737" y="156"/>
                            <a:pt x="735" y="150"/>
                            <a:pt x="727" y="145"/>
                          </a:cubicBezTo>
                          <a:cubicBezTo>
                            <a:pt x="715" y="148"/>
                            <a:pt x="715" y="156"/>
                            <a:pt x="712" y="167"/>
                          </a:cubicBezTo>
                          <a:cubicBezTo>
                            <a:pt x="674" y="165"/>
                            <a:pt x="659" y="161"/>
                            <a:pt x="628" y="169"/>
                          </a:cubicBezTo>
                          <a:cubicBezTo>
                            <a:pt x="622" y="179"/>
                            <a:pt x="619" y="181"/>
                            <a:pt x="609" y="174"/>
                          </a:cubicBezTo>
                          <a:cubicBezTo>
                            <a:pt x="616" y="169"/>
                            <a:pt x="623" y="167"/>
                            <a:pt x="631" y="164"/>
                          </a:cubicBezTo>
                          <a:cubicBezTo>
                            <a:pt x="636" y="144"/>
                            <a:pt x="620" y="144"/>
                            <a:pt x="604" y="140"/>
                          </a:cubicBezTo>
                          <a:cubicBezTo>
                            <a:pt x="599" y="131"/>
                            <a:pt x="593" y="132"/>
                            <a:pt x="585" y="126"/>
                          </a:cubicBezTo>
                          <a:cubicBezTo>
                            <a:pt x="579" y="127"/>
                            <a:pt x="573" y="126"/>
                            <a:pt x="568" y="128"/>
                          </a:cubicBezTo>
                          <a:cubicBezTo>
                            <a:pt x="563" y="130"/>
                            <a:pt x="554" y="138"/>
                            <a:pt x="554" y="138"/>
                          </a:cubicBezTo>
                          <a:cubicBezTo>
                            <a:pt x="536" y="132"/>
                            <a:pt x="542" y="119"/>
                            <a:pt x="520" y="114"/>
                          </a:cubicBezTo>
                          <a:cubicBezTo>
                            <a:pt x="511" y="117"/>
                            <a:pt x="508" y="120"/>
                            <a:pt x="499" y="116"/>
                          </a:cubicBezTo>
                          <a:cubicBezTo>
                            <a:pt x="503" y="98"/>
                            <a:pt x="490" y="105"/>
                            <a:pt x="475" y="107"/>
                          </a:cubicBezTo>
                          <a:cubicBezTo>
                            <a:pt x="466" y="116"/>
                            <a:pt x="464" y="122"/>
                            <a:pt x="453" y="114"/>
                          </a:cubicBezTo>
                          <a:cubicBezTo>
                            <a:pt x="448" y="98"/>
                            <a:pt x="441" y="88"/>
                            <a:pt x="427" y="80"/>
                          </a:cubicBezTo>
                          <a:cubicBezTo>
                            <a:pt x="409" y="85"/>
                            <a:pt x="411" y="93"/>
                            <a:pt x="420" y="107"/>
                          </a:cubicBezTo>
                          <a:cubicBezTo>
                            <a:pt x="423" y="118"/>
                            <a:pt x="418" y="120"/>
                            <a:pt x="408" y="123"/>
                          </a:cubicBezTo>
                          <a:cubicBezTo>
                            <a:pt x="400" y="136"/>
                            <a:pt x="395" y="127"/>
                            <a:pt x="381" y="131"/>
                          </a:cubicBezTo>
                          <a:cubicBezTo>
                            <a:pt x="380" y="137"/>
                            <a:pt x="381" y="144"/>
                            <a:pt x="379" y="150"/>
                          </a:cubicBezTo>
                          <a:cubicBezTo>
                            <a:pt x="375" y="161"/>
                            <a:pt x="338" y="170"/>
                            <a:pt x="328" y="171"/>
                          </a:cubicBezTo>
                          <a:cubicBezTo>
                            <a:pt x="318" y="175"/>
                            <a:pt x="313" y="169"/>
                            <a:pt x="302" y="167"/>
                          </a:cubicBezTo>
                          <a:cubicBezTo>
                            <a:pt x="292" y="160"/>
                            <a:pt x="284" y="153"/>
                            <a:pt x="273" y="150"/>
                          </a:cubicBezTo>
                          <a:cubicBezTo>
                            <a:pt x="271" y="141"/>
                            <a:pt x="266" y="135"/>
                            <a:pt x="261" y="128"/>
                          </a:cubicBezTo>
                          <a:cubicBezTo>
                            <a:pt x="258" y="117"/>
                            <a:pt x="252" y="107"/>
                            <a:pt x="244" y="99"/>
                          </a:cubicBezTo>
                          <a:cubicBezTo>
                            <a:pt x="241" y="90"/>
                            <a:pt x="235" y="88"/>
                            <a:pt x="230" y="80"/>
                          </a:cubicBezTo>
                          <a:cubicBezTo>
                            <a:pt x="230" y="80"/>
                            <a:pt x="221" y="82"/>
                            <a:pt x="216" y="83"/>
                          </a:cubicBezTo>
                          <a:cubicBezTo>
                            <a:pt x="203" y="78"/>
                            <a:pt x="191" y="78"/>
                            <a:pt x="182" y="90"/>
                          </a:cubicBezTo>
                          <a:cubicBezTo>
                            <a:pt x="178" y="102"/>
                            <a:pt x="156" y="107"/>
                            <a:pt x="144" y="111"/>
                          </a:cubicBezTo>
                          <a:cubicBezTo>
                            <a:pt x="138" y="113"/>
                            <a:pt x="127" y="116"/>
                            <a:pt x="127" y="116"/>
                          </a:cubicBezTo>
                          <a:cubicBezTo>
                            <a:pt x="118" y="117"/>
                            <a:pt x="101" y="117"/>
                            <a:pt x="92" y="115"/>
                          </a:cubicBezTo>
                          <a:cubicBezTo>
                            <a:pt x="83" y="113"/>
                            <a:pt x="78" y="105"/>
                            <a:pt x="74" y="107"/>
                          </a:cubicBezTo>
                          <a:cubicBezTo>
                            <a:pt x="65" y="110"/>
                            <a:pt x="76" y="122"/>
                            <a:pt x="68" y="127"/>
                          </a:cubicBezTo>
                          <a:cubicBezTo>
                            <a:pt x="58" y="151"/>
                            <a:pt x="43" y="138"/>
                            <a:pt x="9" y="140"/>
                          </a:cubicBezTo>
                          <a:cubicBezTo>
                            <a:pt x="7" y="142"/>
                            <a:pt x="3" y="144"/>
                            <a:pt x="4" y="147"/>
                          </a:cubicBezTo>
                          <a:cubicBezTo>
                            <a:pt x="5" y="151"/>
                            <a:pt x="10" y="152"/>
                            <a:pt x="12" y="155"/>
                          </a:cubicBezTo>
                          <a:cubicBezTo>
                            <a:pt x="21" y="166"/>
                            <a:pt x="21" y="177"/>
                            <a:pt x="33" y="186"/>
                          </a:cubicBezTo>
                          <a:cubicBezTo>
                            <a:pt x="24" y="189"/>
                            <a:pt x="17" y="191"/>
                            <a:pt x="7" y="193"/>
                          </a:cubicBezTo>
                          <a:cubicBezTo>
                            <a:pt x="0" y="210"/>
                            <a:pt x="7" y="213"/>
                            <a:pt x="21" y="207"/>
                          </a:cubicBezTo>
                          <a:cubicBezTo>
                            <a:pt x="33" y="212"/>
                            <a:pt x="27" y="221"/>
                            <a:pt x="36" y="229"/>
                          </a:cubicBezTo>
                          <a:cubicBezTo>
                            <a:pt x="46" y="237"/>
                            <a:pt x="53" y="238"/>
                            <a:pt x="60" y="248"/>
                          </a:cubicBezTo>
                          <a:cubicBezTo>
                            <a:pt x="70" y="241"/>
                            <a:pt x="84" y="247"/>
                            <a:pt x="98" y="248"/>
                          </a:cubicBezTo>
                          <a:cubicBezTo>
                            <a:pt x="105" y="258"/>
                            <a:pt x="111" y="258"/>
                            <a:pt x="122" y="260"/>
                          </a:cubicBezTo>
                          <a:cubicBezTo>
                            <a:pt x="132" y="253"/>
                            <a:pt x="134" y="253"/>
                            <a:pt x="146" y="255"/>
                          </a:cubicBezTo>
                          <a:cubicBezTo>
                            <a:pt x="156" y="270"/>
                            <a:pt x="164" y="256"/>
                            <a:pt x="175" y="248"/>
                          </a:cubicBezTo>
                          <a:cubicBezTo>
                            <a:pt x="201" y="250"/>
                            <a:pt x="219" y="250"/>
                            <a:pt x="244" y="246"/>
                          </a:cubicBezTo>
                          <a:cubicBezTo>
                            <a:pt x="246" y="244"/>
                            <a:pt x="246" y="239"/>
                            <a:pt x="249" y="239"/>
                          </a:cubicBezTo>
                          <a:cubicBezTo>
                            <a:pt x="255" y="239"/>
                            <a:pt x="256" y="248"/>
                            <a:pt x="261" y="251"/>
                          </a:cubicBezTo>
                          <a:cubicBezTo>
                            <a:pt x="267" y="254"/>
                            <a:pt x="285" y="255"/>
                            <a:pt x="288" y="255"/>
                          </a:cubicBezTo>
                          <a:cubicBezTo>
                            <a:pt x="309" y="253"/>
                            <a:pt x="327" y="248"/>
                            <a:pt x="348" y="246"/>
                          </a:cubicBezTo>
                          <a:cubicBezTo>
                            <a:pt x="359" y="241"/>
                            <a:pt x="360" y="239"/>
                            <a:pt x="372" y="241"/>
                          </a:cubicBezTo>
                          <a:cubicBezTo>
                            <a:pt x="381" y="272"/>
                            <a:pt x="413" y="279"/>
                            <a:pt x="441" y="284"/>
                          </a:cubicBezTo>
                          <a:cubicBezTo>
                            <a:pt x="451" y="291"/>
                            <a:pt x="463" y="294"/>
                            <a:pt x="475" y="296"/>
                          </a:cubicBezTo>
                          <a:cubicBezTo>
                            <a:pt x="483" y="302"/>
                            <a:pt x="486" y="306"/>
                            <a:pt x="489" y="315"/>
                          </a:cubicBezTo>
                          <a:cubicBezTo>
                            <a:pt x="482" y="316"/>
                            <a:pt x="474" y="314"/>
                            <a:pt x="468" y="318"/>
                          </a:cubicBezTo>
                          <a:cubicBezTo>
                            <a:pt x="451" y="329"/>
                            <a:pt x="469" y="331"/>
                            <a:pt x="472" y="332"/>
                          </a:cubicBezTo>
                          <a:cubicBezTo>
                            <a:pt x="479" y="341"/>
                            <a:pt x="480" y="339"/>
                            <a:pt x="468" y="339"/>
                          </a:cubicBezTo>
                          <a:cubicBezTo>
                            <a:pt x="450" y="344"/>
                            <a:pt x="466" y="342"/>
                            <a:pt x="460" y="356"/>
                          </a:cubicBezTo>
                          <a:cubicBezTo>
                            <a:pt x="463" y="365"/>
                            <a:pt x="467" y="371"/>
                            <a:pt x="470" y="380"/>
                          </a:cubicBezTo>
                          <a:cubicBezTo>
                            <a:pt x="468" y="389"/>
                            <a:pt x="465" y="395"/>
                            <a:pt x="460" y="402"/>
                          </a:cubicBezTo>
                          <a:cubicBezTo>
                            <a:pt x="471" y="409"/>
                            <a:pt x="472" y="419"/>
                            <a:pt x="482" y="426"/>
                          </a:cubicBezTo>
                          <a:cubicBezTo>
                            <a:pt x="488" y="448"/>
                            <a:pt x="479" y="452"/>
                            <a:pt x="465" y="462"/>
                          </a:cubicBezTo>
                          <a:cubicBezTo>
                            <a:pt x="459" y="484"/>
                            <a:pt x="452" y="486"/>
                            <a:pt x="429" y="488"/>
                          </a:cubicBezTo>
                          <a:cubicBezTo>
                            <a:pt x="421" y="494"/>
                            <a:pt x="415" y="498"/>
                            <a:pt x="427" y="503"/>
                          </a:cubicBezTo>
                          <a:cubicBezTo>
                            <a:pt x="435" y="500"/>
                            <a:pt x="440" y="495"/>
                            <a:pt x="448" y="493"/>
                          </a:cubicBezTo>
                          <a:cubicBezTo>
                            <a:pt x="473" y="499"/>
                            <a:pt x="461" y="497"/>
                            <a:pt x="482" y="500"/>
                          </a:cubicBezTo>
                          <a:cubicBezTo>
                            <a:pt x="497" y="496"/>
                            <a:pt x="493" y="482"/>
                            <a:pt x="494" y="467"/>
                          </a:cubicBezTo>
                          <a:cubicBezTo>
                            <a:pt x="542" y="473"/>
                            <a:pt x="518" y="463"/>
                            <a:pt x="525" y="486"/>
                          </a:cubicBezTo>
                          <a:cubicBezTo>
                            <a:pt x="540" y="480"/>
                            <a:pt x="530" y="441"/>
                            <a:pt x="535" y="423"/>
                          </a:cubicBezTo>
                          <a:cubicBezTo>
                            <a:pt x="526" y="402"/>
                            <a:pt x="540" y="431"/>
                            <a:pt x="525" y="411"/>
                          </a:cubicBezTo>
                          <a:cubicBezTo>
                            <a:pt x="520" y="405"/>
                            <a:pt x="518" y="394"/>
                            <a:pt x="513" y="387"/>
                          </a:cubicBezTo>
                          <a:cubicBezTo>
                            <a:pt x="530" y="382"/>
                            <a:pt x="529" y="367"/>
                            <a:pt x="542" y="359"/>
                          </a:cubicBezTo>
                          <a:cubicBezTo>
                            <a:pt x="544" y="335"/>
                            <a:pt x="549" y="334"/>
                            <a:pt x="571" y="330"/>
                          </a:cubicBezTo>
                          <a:cubicBezTo>
                            <a:pt x="582" y="307"/>
                            <a:pt x="573" y="304"/>
                            <a:pt x="583" y="327"/>
                          </a:cubicBezTo>
                          <a:cubicBezTo>
                            <a:pt x="586" y="357"/>
                            <a:pt x="586" y="351"/>
                            <a:pt x="607" y="363"/>
                          </a:cubicBezTo>
                          <a:cubicBezTo>
                            <a:pt x="598" y="367"/>
                            <a:pt x="593" y="366"/>
                            <a:pt x="588" y="375"/>
                          </a:cubicBezTo>
                          <a:cubicBezTo>
                            <a:pt x="589" y="382"/>
                            <a:pt x="592" y="407"/>
                            <a:pt x="595" y="411"/>
                          </a:cubicBezTo>
                          <a:cubicBezTo>
                            <a:pt x="599" y="418"/>
                            <a:pt x="612" y="426"/>
                            <a:pt x="612" y="426"/>
                          </a:cubicBezTo>
                          <a:cubicBezTo>
                            <a:pt x="615" y="437"/>
                            <a:pt x="617" y="439"/>
                            <a:pt x="628" y="443"/>
                          </a:cubicBezTo>
                          <a:cubicBezTo>
                            <a:pt x="608" y="449"/>
                            <a:pt x="619" y="446"/>
                            <a:pt x="597" y="450"/>
                          </a:cubicBezTo>
                          <a:cubicBezTo>
                            <a:pt x="596" y="452"/>
                            <a:pt x="595" y="455"/>
                            <a:pt x="595" y="457"/>
                          </a:cubicBezTo>
                          <a:cubicBezTo>
                            <a:pt x="595" y="462"/>
                            <a:pt x="598" y="466"/>
                            <a:pt x="597" y="471"/>
                          </a:cubicBezTo>
                          <a:cubicBezTo>
                            <a:pt x="596" y="476"/>
                            <a:pt x="588" y="478"/>
                            <a:pt x="585" y="483"/>
                          </a:cubicBezTo>
                          <a:cubicBezTo>
                            <a:pt x="582" y="496"/>
                            <a:pt x="588" y="500"/>
                            <a:pt x="578" y="510"/>
                          </a:cubicBezTo>
                          <a:cubicBezTo>
                            <a:pt x="575" y="521"/>
                            <a:pt x="573" y="530"/>
                            <a:pt x="564" y="536"/>
                          </a:cubicBezTo>
                          <a:cubicBezTo>
                            <a:pt x="557" y="553"/>
                            <a:pt x="566" y="556"/>
                            <a:pt x="580" y="560"/>
                          </a:cubicBezTo>
                          <a:cubicBezTo>
                            <a:pt x="591" y="558"/>
                            <a:pt x="595" y="556"/>
                            <a:pt x="600" y="567"/>
                          </a:cubicBezTo>
                          <a:cubicBezTo>
                            <a:pt x="596" y="578"/>
                            <a:pt x="589" y="575"/>
                            <a:pt x="592" y="587"/>
                          </a:cubicBez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37" name="Freeform 189"/>
                    <p:cNvSpPr>
                      <a:spLocks/>
                    </p:cNvSpPr>
                    <p:nvPr/>
                  </p:nvSpPr>
                  <p:spPr bwMode="auto">
                    <a:xfrm>
                      <a:off x="2352" y="2618"/>
                      <a:ext cx="62" cy="51"/>
                    </a:xfrm>
                    <a:custGeom>
                      <a:avLst/>
                      <a:gdLst/>
                      <a:ahLst/>
                      <a:cxnLst>
                        <a:cxn ang="0">
                          <a:pos x="62" y="24"/>
                        </a:cxn>
                        <a:cxn ang="0">
                          <a:pos x="19" y="0"/>
                        </a:cxn>
                        <a:cxn ang="0">
                          <a:pos x="10" y="20"/>
                        </a:cxn>
                        <a:cxn ang="0">
                          <a:pos x="22" y="51"/>
                        </a:cxn>
                        <a:cxn ang="0">
                          <a:pos x="46" y="36"/>
                        </a:cxn>
                        <a:cxn ang="0">
                          <a:pos x="62" y="24"/>
                        </a:cxn>
                      </a:cxnLst>
                      <a:rect l="0" t="0" r="r" b="b"/>
                      <a:pathLst>
                        <a:path w="62" h="51">
                          <a:moveTo>
                            <a:pt x="62" y="24"/>
                          </a:moveTo>
                          <a:cubicBezTo>
                            <a:pt x="43" y="21"/>
                            <a:pt x="34" y="11"/>
                            <a:pt x="19" y="0"/>
                          </a:cubicBezTo>
                          <a:cubicBezTo>
                            <a:pt x="2" y="6"/>
                            <a:pt x="0" y="4"/>
                            <a:pt x="10" y="20"/>
                          </a:cubicBezTo>
                          <a:cubicBezTo>
                            <a:pt x="14" y="33"/>
                            <a:pt x="11" y="41"/>
                            <a:pt x="22" y="51"/>
                          </a:cubicBezTo>
                          <a:cubicBezTo>
                            <a:pt x="42" y="46"/>
                            <a:pt x="33" y="45"/>
                            <a:pt x="46" y="36"/>
                          </a:cubicBezTo>
                          <a:cubicBezTo>
                            <a:pt x="56" y="29"/>
                            <a:pt x="62" y="40"/>
                            <a:pt x="62" y="24"/>
                          </a:cubicBez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38" name="Freeform 190"/>
                    <p:cNvSpPr>
                      <a:spLocks/>
                    </p:cNvSpPr>
                    <p:nvPr/>
                  </p:nvSpPr>
                  <p:spPr bwMode="auto">
                    <a:xfrm>
                      <a:off x="2321" y="2515"/>
                      <a:ext cx="73" cy="43"/>
                    </a:xfrm>
                    <a:custGeom>
                      <a:avLst/>
                      <a:gdLst/>
                      <a:ahLst/>
                      <a:cxnLst>
                        <a:cxn ang="0">
                          <a:pos x="69" y="5"/>
                        </a:cxn>
                        <a:cxn ang="0">
                          <a:pos x="53" y="0"/>
                        </a:cxn>
                        <a:cxn ang="0">
                          <a:pos x="36" y="5"/>
                        </a:cxn>
                        <a:cxn ang="0">
                          <a:pos x="29" y="7"/>
                        </a:cxn>
                        <a:cxn ang="0">
                          <a:pos x="5" y="15"/>
                        </a:cxn>
                        <a:cxn ang="0">
                          <a:pos x="17" y="29"/>
                        </a:cxn>
                        <a:cxn ang="0">
                          <a:pos x="38" y="41"/>
                        </a:cxn>
                        <a:cxn ang="0">
                          <a:pos x="65" y="27"/>
                        </a:cxn>
                        <a:cxn ang="0">
                          <a:pos x="69" y="5"/>
                        </a:cxn>
                      </a:cxnLst>
                      <a:rect l="0" t="0" r="r" b="b"/>
                      <a:pathLst>
                        <a:path w="73" h="43">
                          <a:moveTo>
                            <a:pt x="69" y="5"/>
                          </a:moveTo>
                          <a:cubicBezTo>
                            <a:pt x="64" y="4"/>
                            <a:pt x="59" y="0"/>
                            <a:pt x="53" y="0"/>
                          </a:cubicBezTo>
                          <a:cubicBezTo>
                            <a:pt x="47" y="0"/>
                            <a:pt x="42" y="3"/>
                            <a:pt x="36" y="5"/>
                          </a:cubicBezTo>
                          <a:cubicBezTo>
                            <a:pt x="34" y="6"/>
                            <a:pt x="29" y="7"/>
                            <a:pt x="29" y="7"/>
                          </a:cubicBezTo>
                          <a:cubicBezTo>
                            <a:pt x="22" y="18"/>
                            <a:pt x="17" y="18"/>
                            <a:pt x="5" y="15"/>
                          </a:cubicBezTo>
                          <a:cubicBezTo>
                            <a:pt x="0" y="26"/>
                            <a:pt x="7" y="26"/>
                            <a:pt x="17" y="29"/>
                          </a:cubicBezTo>
                          <a:cubicBezTo>
                            <a:pt x="21" y="43"/>
                            <a:pt x="24" y="43"/>
                            <a:pt x="38" y="41"/>
                          </a:cubicBezTo>
                          <a:cubicBezTo>
                            <a:pt x="44" y="27"/>
                            <a:pt x="50" y="29"/>
                            <a:pt x="65" y="27"/>
                          </a:cubicBezTo>
                          <a:cubicBezTo>
                            <a:pt x="70" y="18"/>
                            <a:pt x="73" y="15"/>
                            <a:pt x="69" y="5"/>
                          </a:cubicBez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39" name="Freeform 191"/>
                    <p:cNvSpPr>
                      <a:spLocks/>
                    </p:cNvSpPr>
                    <p:nvPr/>
                  </p:nvSpPr>
                  <p:spPr bwMode="auto">
                    <a:xfrm>
                      <a:off x="2394" y="2486"/>
                      <a:ext cx="55" cy="32"/>
                    </a:xfrm>
                    <a:custGeom>
                      <a:avLst/>
                      <a:gdLst/>
                      <a:ahLst/>
                      <a:cxnLst>
                        <a:cxn ang="0">
                          <a:pos x="49" y="0"/>
                        </a:cxn>
                        <a:cxn ang="0">
                          <a:pos x="13" y="12"/>
                        </a:cxn>
                        <a:cxn ang="0">
                          <a:pos x="4" y="32"/>
                        </a:cxn>
                        <a:cxn ang="0">
                          <a:pos x="35" y="20"/>
                        </a:cxn>
                        <a:cxn ang="0">
                          <a:pos x="49" y="0"/>
                        </a:cxn>
                      </a:cxnLst>
                      <a:rect l="0" t="0" r="r" b="b"/>
                      <a:pathLst>
                        <a:path w="55" h="32">
                          <a:moveTo>
                            <a:pt x="49" y="0"/>
                          </a:moveTo>
                          <a:cubicBezTo>
                            <a:pt x="11" y="5"/>
                            <a:pt x="36" y="5"/>
                            <a:pt x="13" y="12"/>
                          </a:cubicBezTo>
                          <a:cubicBezTo>
                            <a:pt x="4" y="19"/>
                            <a:pt x="0" y="21"/>
                            <a:pt x="4" y="32"/>
                          </a:cubicBezTo>
                          <a:cubicBezTo>
                            <a:pt x="12" y="15"/>
                            <a:pt x="15" y="17"/>
                            <a:pt x="35" y="20"/>
                          </a:cubicBezTo>
                          <a:cubicBezTo>
                            <a:pt x="55" y="32"/>
                            <a:pt x="44" y="12"/>
                            <a:pt x="49" y="0"/>
                          </a:cubicBez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40" name="Freeform 192"/>
                    <p:cNvSpPr>
                      <a:spLocks/>
                    </p:cNvSpPr>
                    <p:nvPr/>
                  </p:nvSpPr>
                  <p:spPr bwMode="auto">
                    <a:xfrm>
                      <a:off x="2229" y="2447"/>
                      <a:ext cx="30" cy="25"/>
                    </a:xfrm>
                    <a:custGeom>
                      <a:avLst/>
                      <a:gdLst/>
                      <a:ahLst/>
                      <a:cxnLst>
                        <a:cxn ang="0">
                          <a:pos x="29" y="3"/>
                        </a:cxn>
                        <a:cxn ang="0">
                          <a:pos x="1" y="8"/>
                        </a:cxn>
                        <a:cxn ang="0">
                          <a:pos x="20" y="20"/>
                        </a:cxn>
                        <a:cxn ang="0">
                          <a:pos x="27" y="23"/>
                        </a:cxn>
                        <a:cxn ang="0">
                          <a:pos x="29" y="3"/>
                        </a:cxn>
                      </a:cxnLst>
                      <a:rect l="0" t="0" r="r" b="b"/>
                      <a:pathLst>
                        <a:path w="30" h="25">
                          <a:moveTo>
                            <a:pt x="29" y="3"/>
                          </a:moveTo>
                          <a:cubicBezTo>
                            <a:pt x="19" y="0"/>
                            <a:pt x="12" y="6"/>
                            <a:pt x="1" y="8"/>
                          </a:cubicBezTo>
                          <a:cubicBezTo>
                            <a:pt x="5" y="22"/>
                            <a:pt x="0" y="11"/>
                            <a:pt x="20" y="20"/>
                          </a:cubicBezTo>
                          <a:cubicBezTo>
                            <a:pt x="22" y="21"/>
                            <a:pt x="26" y="25"/>
                            <a:pt x="27" y="23"/>
                          </a:cubicBezTo>
                          <a:cubicBezTo>
                            <a:pt x="30" y="17"/>
                            <a:pt x="28" y="10"/>
                            <a:pt x="29" y="3"/>
                          </a:cubicBez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41" name="Freeform 193"/>
                    <p:cNvSpPr>
                      <a:spLocks/>
                    </p:cNvSpPr>
                    <p:nvPr/>
                  </p:nvSpPr>
                  <p:spPr bwMode="auto">
                    <a:xfrm>
                      <a:off x="2471" y="2141"/>
                      <a:ext cx="150" cy="62"/>
                    </a:xfrm>
                    <a:custGeom>
                      <a:avLst/>
                      <a:gdLst/>
                      <a:ahLst/>
                      <a:cxnLst>
                        <a:cxn ang="0">
                          <a:pos x="133" y="43"/>
                        </a:cxn>
                        <a:cxn ang="0">
                          <a:pos x="150" y="26"/>
                        </a:cxn>
                        <a:cxn ang="0">
                          <a:pos x="131" y="9"/>
                        </a:cxn>
                        <a:cxn ang="0">
                          <a:pos x="109" y="17"/>
                        </a:cxn>
                        <a:cxn ang="0">
                          <a:pos x="90" y="0"/>
                        </a:cxn>
                        <a:cxn ang="0">
                          <a:pos x="15" y="19"/>
                        </a:cxn>
                        <a:cxn ang="0">
                          <a:pos x="39" y="50"/>
                        </a:cxn>
                        <a:cxn ang="0">
                          <a:pos x="49" y="62"/>
                        </a:cxn>
                        <a:cxn ang="0">
                          <a:pos x="63" y="55"/>
                        </a:cxn>
                        <a:cxn ang="0">
                          <a:pos x="90" y="53"/>
                        </a:cxn>
                        <a:cxn ang="0">
                          <a:pos x="109" y="43"/>
                        </a:cxn>
                        <a:cxn ang="0">
                          <a:pos x="133" y="43"/>
                        </a:cxn>
                      </a:cxnLst>
                      <a:rect l="0" t="0" r="r" b="b"/>
                      <a:pathLst>
                        <a:path w="150" h="62">
                          <a:moveTo>
                            <a:pt x="133" y="43"/>
                          </a:moveTo>
                          <a:cubicBezTo>
                            <a:pt x="139" y="35"/>
                            <a:pt x="144" y="34"/>
                            <a:pt x="150" y="26"/>
                          </a:cubicBezTo>
                          <a:cubicBezTo>
                            <a:pt x="144" y="18"/>
                            <a:pt x="140" y="13"/>
                            <a:pt x="131" y="9"/>
                          </a:cubicBezTo>
                          <a:cubicBezTo>
                            <a:pt x="124" y="12"/>
                            <a:pt x="116" y="14"/>
                            <a:pt x="109" y="17"/>
                          </a:cubicBezTo>
                          <a:cubicBezTo>
                            <a:pt x="104" y="8"/>
                            <a:pt x="100" y="3"/>
                            <a:pt x="90" y="0"/>
                          </a:cubicBezTo>
                          <a:cubicBezTo>
                            <a:pt x="67" y="23"/>
                            <a:pt x="47" y="17"/>
                            <a:pt x="15" y="19"/>
                          </a:cubicBezTo>
                          <a:cubicBezTo>
                            <a:pt x="0" y="45"/>
                            <a:pt x="18" y="44"/>
                            <a:pt x="39" y="50"/>
                          </a:cubicBezTo>
                          <a:cubicBezTo>
                            <a:pt x="41" y="54"/>
                            <a:pt x="43" y="62"/>
                            <a:pt x="49" y="62"/>
                          </a:cubicBezTo>
                          <a:cubicBezTo>
                            <a:pt x="54" y="62"/>
                            <a:pt x="58" y="56"/>
                            <a:pt x="63" y="55"/>
                          </a:cubicBezTo>
                          <a:cubicBezTo>
                            <a:pt x="72" y="54"/>
                            <a:pt x="81" y="54"/>
                            <a:pt x="90" y="53"/>
                          </a:cubicBezTo>
                          <a:cubicBezTo>
                            <a:pt x="93" y="41"/>
                            <a:pt x="97" y="41"/>
                            <a:pt x="109" y="43"/>
                          </a:cubicBezTo>
                          <a:cubicBezTo>
                            <a:pt x="127" y="41"/>
                            <a:pt x="134" y="44"/>
                            <a:pt x="133" y="43"/>
                          </a:cubicBez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42" name="Freeform 194"/>
                    <p:cNvSpPr>
                      <a:spLocks/>
                    </p:cNvSpPr>
                    <p:nvPr/>
                  </p:nvSpPr>
                  <p:spPr bwMode="auto">
                    <a:xfrm>
                      <a:off x="2825" y="2150"/>
                      <a:ext cx="21" cy="26"/>
                    </a:xfrm>
                    <a:custGeom>
                      <a:avLst/>
                      <a:gdLst/>
                      <a:ahLst/>
                      <a:cxnLst>
                        <a:cxn ang="0">
                          <a:pos x="5" y="0"/>
                        </a:cxn>
                        <a:cxn ang="0">
                          <a:pos x="2" y="24"/>
                        </a:cxn>
                        <a:cxn ang="0">
                          <a:pos x="17" y="22"/>
                        </a:cxn>
                        <a:cxn ang="0">
                          <a:pos x="5" y="0"/>
                        </a:cxn>
                      </a:cxnLst>
                      <a:rect l="0" t="0" r="r" b="b"/>
                      <a:pathLst>
                        <a:path w="21" h="26">
                          <a:moveTo>
                            <a:pt x="5" y="0"/>
                          </a:moveTo>
                          <a:cubicBezTo>
                            <a:pt x="1" y="10"/>
                            <a:pt x="0" y="13"/>
                            <a:pt x="2" y="24"/>
                          </a:cubicBezTo>
                          <a:cubicBezTo>
                            <a:pt x="7" y="23"/>
                            <a:pt x="13" y="26"/>
                            <a:pt x="17" y="22"/>
                          </a:cubicBezTo>
                          <a:cubicBezTo>
                            <a:pt x="21" y="18"/>
                            <a:pt x="7" y="4"/>
                            <a:pt x="5" y="0"/>
                          </a:cubicBez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43" name="Freeform 195"/>
                    <p:cNvSpPr>
                      <a:spLocks/>
                    </p:cNvSpPr>
                    <p:nvPr/>
                  </p:nvSpPr>
                  <p:spPr bwMode="auto">
                    <a:xfrm>
                      <a:off x="2818" y="2098"/>
                      <a:ext cx="31" cy="12"/>
                    </a:xfrm>
                    <a:custGeom>
                      <a:avLst/>
                      <a:gdLst/>
                      <a:ahLst/>
                      <a:cxnLst>
                        <a:cxn ang="0">
                          <a:pos x="31" y="0"/>
                        </a:cxn>
                        <a:cxn ang="0">
                          <a:pos x="19" y="12"/>
                        </a:cxn>
                        <a:cxn ang="0">
                          <a:pos x="31" y="0"/>
                        </a:cxn>
                      </a:cxnLst>
                      <a:rect l="0" t="0" r="r" b="b"/>
                      <a:pathLst>
                        <a:path w="31" h="12">
                          <a:moveTo>
                            <a:pt x="31" y="0"/>
                          </a:moveTo>
                          <a:cubicBezTo>
                            <a:pt x="23" y="1"/>
                            <a:pt x="0" y="4"/>
                            <a:pt x="19" y="12"/>
                          </a:cubicBezTo>
                          <a:cubicBezTo>
                            <a:pt x="25" y="2"/>
                            <a:pt x="21" y="6"/>
                            <a:pt x="31" y="0"/>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444" name="Freeform 196"/>
                    <p:cNvSpPr>
                      <a:spLocks/>
                    </p:cNvSpPr>
                    <p:nvPr/>
                  </p:nvSpPr>
                  <p:spPr bwMode="auto">
                    <a:xfrm>
                      <a:off x="2748" y="2150"/>
                      <a:ext cx="42" cy="27"/>
                    </a:xfrm>
                    <a:custGeom>
                      <a:avLst/>
                      <a:gdLst/>
                      <a:ahLst/>
                      <a:cxnLst>
                        <a:cxn ang="0">
                          <a:pos x="26" y="0"/>
                        </a:cxn>
                        <a:cxn ang="0">
                          <a:pos x="29" y="27"/>
                        </a:cxn>
                        <a:cxn ang="0">
                          <a:pos x="26" y="0"/>
                        </a:cxn>
                      </a:cxnLst>
                      <a:rect l="0" t="0" r="r" b="b"/>
                      <a:pathLst>
                        <a:path w="42" h="27">
                          <a:moveTo>
                            <a:pt x="26" y="0"/>
                          </a:moveTo>
                          <a:cubicBezTo>
                            <a:pt x="19" y="15"/>
                            <a:pt x="0" y="12"/>
                            <a:pt x="29" y="27"/>
                          </a:cubicBezTo>
                          <a:cubicBezTo>
                            <a:pt x="42" y="22"/>
                            <a:pt x="31" y="10"/>
                            <a:pt x="26" y="0"/>
                          </a:cubicBez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45" name="Freeform 197"/>
                    <p:cNvSpPr>
                      <a:spLocks/>
                    </p:cNvSpPr>
                    <p:nvPr/>
                  </p:nvSpPr>
                  <p:spPr bwMode="auto">
                    <a:xfrm>
                      <a:off x="2471" y="2153"/>
                      <a:ext cx="281" cy="136"/>
                    </a:xfrm>
                    <a:custGeom>
                      <a:avLst/>
                      <a:gdLst/>
                      <a:ahLst/>
                      <a:cxnLst>
                        <a:cxn ang="0">
                          <a:pos x="69" y="81"/>
                        </a:cxn>
                        <a:cxn ang="0">
                          <a:pos x="55" y="75"/>
                        </a:cxn>
                        <a:cxn ang="0">
                          <a:pos x="49" y="57"/>
                        </a:cxn>
                        <a:cxn ang="0">
                          <a:pos x="73" y="70"/>
                        </a:cxn>
                        <a:cxn ang="0">
                          <a:pos x="91" y="64"/>
                        </a:cxn>
                        <a:cxn ang="0">
                          <a:pos x="102" y="60"/>
                        </a:cxn>
                        <a:cxn ang="0">
                          <a:pos x="120" y="70"/>
                        </a:cxn>
                        <a:cxn ang="0">
                          <a:pos x="144" y="63"/>
                        </a:cxn>
                        <a:cxn ang="0">
                          <a:pos x="160" y="48"/>
                        </a:cxn>
                        <a:cxn ang="0">
                          <a:pos x="180" y="22"/>
                        </a:cxn>
                        <a:cxn ang="0">
                          <a:pos x="207" y="15"/>
                        </a:cxn>
                        <a:cxn ang="0">
                          <a:pos x="216" y="0"/>
                        </a:cxn>
                        <a:cxn ang="0">
                          <a:pos x="240" y="4"/>
                        </a:cxn>
                        <a:cxn ang="0">
                          <a:pos x="244" y="0"/>
                        </a:cxn>
                        <a:cxn ang="0">
                          <a:pos x="256" y="6"/>
                        </a:cxn>
                        <a:cxn ang="0">
                          <a:pos x="279" y="3"/>
                        </a:cxn>
                        <a:cxn ang="0">
                          <a:pos x="259" y="16"/>
                        </a:cxn>
                        <a:cxn ang="0">
                          <a:pos x="270" y="31"/>
                        </a:cxn>
                        <a:cxn ang="0">
                          <a:pos x="237" y="36"/>
                        </a:cxn>
                        <a:cxn ang="0">
                          <a:pos x="205" y="43"/>
                        </a:cxn>
                        <a:cxn ang="0">
                          <a:pos x="202" y="57"/>
                        </a:cxn>
                        <a:cxn ang="0">
                          <a:pos x="189" y="67"/>
                        </a:cxn>
                        <a:cxn ang="0">
                          <a:pos x="183" y="78"/>
                        </a:cxn>
                        <a:cxn ang="0">
                          <a:pos x="162" y="88"/>
                        </a:cxn>
                        <a:cxn ang="0">
                          <a:pos x="157" y="103"/>
                        </a:cxn>
                        <a:cxn ang="0">
                          <a:pos x="132" y="118"/>
                        </a:cxn>
                        <a:cxn ang="0">
                          <a:pos x="120" y="130"/>
                        </a:cxn>
                        <a:cxn ang="0">
                          <a:pos x="96" y="136"/>
                        </a:cxn>
                        <a:cxn ang="0">
                          <a:pos x="72" y="124"/>
                        </a:cxn>
                        <a:cxn ang="0">
                          <a:pos x="60" y="117"/>
                        </a:cxn>
                        <a:cxn ang="0">
                          <a:pos x="19" y="93"/>
                        </a:cxn>
                        <a:cxn ang="0">
                          <a:pos x="9" y="82"/>
                        </a:cxn>
                        <a:cxn ang="0">
                          <a:pos x="0" y="75"/>
                        </a:cxn>
                        <a:cxn ang="0">
                          <a:pos x="61" y="87"/>
                        </a:cxn>
                        <a:cxn ang="0">
                          <a:pos x="70" y="85"/>
                        </a:cxn>
                        <a:cxn ang="0">
                          <a:pos x="69" y="81"/>
                        </a:cxn>
                      </a:cxnLst>
                      <a:rect l="0" t="0" r="r" b="b"/>
                      <a:pathLst>
                        <a:path w="281" h="136">
                          <a:moveTo>
                            <a:pt x="69" y="81"/>
                          </a:moveTo>
                          <a:cubicBezTo>
                            <a:pt x="64" y="78"/>
                            <a:pt x="61" y="76"/>
                            <a:pt x="55" y="75"/>
                          </a:cubicBezTo>
                          <a:cubicBezTo>
                            <a:pt x="50" y="66"/>
                            <a:pt x="48" y="68"/>
                            <a:pt x="49" y="57"/>
                          </a:cubicBezTo>
                          <a:cubicBezTo>
                            <a:pt x="62" y="58"/>
                            <a:pt x="63" y="62"/>
                            <a:pt x="73" y="70"/>
                          </a:cubicBezTo>
                          <a:cubicBezTo>
                            <a:pt x="79" y="57"/>
                            <a:pt x="75" y="61"/>
                            <a:pt x="91" y="64"/>
                          </a:cubicBezTo>
                          <a:cubicBezTo>
                            <a:pt x="100" y="68"/>
                            <a:pt x="93" y="62"/>
                            <a:pt x="102" y="60"/>
                          </a:cubicBezTo>
                          <a:cubicBezTo>
                            <a:pt x="109" y="63"/>
                            <a:pt x="114" y="66"/>
                            <a:pt x="120" y="70"/>
                          </a:cubicBezTo>
                          <a:cubicBezTo>
                            <a:pt x="127" y="65"/>
                            <a:pt x="144" y="63"/>
                            <a:pt x="144" y="63"/>
                          </a:cubicBezTo>
                          <a:cubicBezTo>
                            <a:pt x="150" y="55"/>
                            <a:pt x="152" y="54"/>
                            <a:pt x="160" y="48"/>
                          </a:cubicBezTo>
                          <a:cubicBezTo>
                            <a:pt x="158" y="31"/>
                            <a:pt x="163" y="24"/>
                            <a:pt x="180" y="22"/>
                          </a:cubicBezTo>
                          <a:cubicBezTo>
                            <a:pt x="187" y="17"/>
                            <a:pt x="198" y="16"/>
                            <a:pt x="207" y="15"/>
                          </a:cubicBezTo>
                          <a:cubicBezTo>
                            <a:pt x="214" y="12"/>
                            <a:pt x="213" y="6"/>
                            <a:pt x="216" y="0"/>
                          </a:cubicBezTo>
                          <a:cubicBezTo>
                            <a:pt x="224" y="1"/>
                            <a:pt x="232" y="3"/>
                            <a:pt x="240" y="4"/>
                          </a:cubicBezTo>
                          <a:cubicBezTo>
                            <a:pt x="241" y="3"/>
                            <a:pt x="242" y="0"/>
                            <a:pt x="244" y="0"/>
                          </a:cubicBezTo>
                          <a:cubicBezTo>
                            <a:pt x="248" y="1"/>
                            <a:pt x="256" y="6"/>
                            <a:pt x="256" y="6"/>
                          </a:cubicBezTo>
                          <a:cubicBezTo>
                            <a:pt x="266" y="2"/>
                            <a:pt x="266" y="1"/>
                            <a:pt x="279" y="3"/>
                          </a:cubicBezTo>
                          <a:cubicBezTo>
                            <a:pt x="281" y="20"/>
                            <a:pt x="271" y="9"/>
                            <a:pt x="259" y="16"/>
                          </a:cubicBezTo>
                          <a:cubicBezTo>
                            <a:pt x="261" y="26"/>
                            <a:pt x="262" y="26"/>
                            <a:pt x="270" y="31"/>
                          </a:cubicBezTo>
                          <a:cubicBezTo>
                            <a:pt x="266" y="46"/>
                            <a:pt x="250" y="37"/>
                            <a:pt x="237" y="36"/>
                          </a:cubicBezTo>
                          <a:cubicBezTo>
                            <a:pt x="224" y="36"/>
                            <a:pt x="211" y="31"/>
                            <a:pt x="205" y="43"/>
                          </a:cubicBezTo>
                          <a:cubicBezTo>
                            <a:pt x="215" y="53"/>
                            <a:pt x="215" y="54"/>
                            <a:pt x="202" y="57"/>
                          </a:cubicBezTo>
                          <a:cubicBezTo>
                            <a:pt x="197" y="61"/>
                            <a:pt x="195" y="64"/>
                            <a:pt x="189" y="67"/>
                          </a:cubicBezTo>
                          <a:cubicBezTo>
                            <a:pt x="179" y="65"/>
                            <a:pt x="180" y="69"/>
                            <a:pt x="183" y="78"/>
                          </a:cubicBezTo>
                          <a:cubicBezTo>
                            <a:pt x="179" y="87"/>
                            <a:pt x="169" y="81"/>
                            <a:pt x="162" y="88"/>
                          </a:cubicBezTo>
                          <a:cubicBezTo>
                            <a:pt x="160" y="93"/>
                            <a:pt x="159" y="98"/>
                            <a:pt x="157" y="103"/>
                          </a:cubicBezTo>
                          <a:cubicBezTo>
                            <a:pt x="155" y="122"/>
                            <a:pt x="152" y="117"/>
                            <a:pt x="132" y="118"/>
                          </a:cubicBezTo>
                          <a:cubicBezTo>
                            <a:pt x="126" y="122"/>
                            <a:pt x="125" y="126"/>
                            <a:pt x="120" y="130"/>
                          </a:cubicBezTo>
                          <a:cubicBezTo>
                            <a:pt x="108" y="128"/>
                            <a:pt x="106" y="128"/>
                            <a:pt x="96" y="136"/>
                          </a:cubicBezTo>
                          <a:cubicBezTo>
                            <a:pt x="81" y="135"/>
                            <a:pt x="83" y="130"/>
                            <a:pt x="72" y="124"/>
                          </a:cubicBezTo>
                          <a:cubicBezTo>
                            <a:pt x="68" y="122"/>
                            <a:pt x="60" y="117"/>
                            <a:pt x="60" y="117"/>
                          </a:cubicBezTo>
                          <a:cubicBezTo>
                            <a:pt x="53" y="99"/>
                            <a:pt x="37" y="94"/>
                            <a:pt x="19" y="93"/>
                          </a:cubicBezTo>
                          <a:cubicBezTo>
                            <a:pt x="13" y="90"/>
                            <a:pt x="13" y="86"/>
                            <a:pt x="9" y="82"/>
                          </a:cubicBezTo>
                          <a:cubicBezTo>
                            <a:pt x="6" y="79"/>
                            <a:pt x="0" y="75"/>
                            <a:pt x="0" y="75"/>
                          </a:cubicBezTo>
                          <a:cubicBezTo>
                            <a:pt x="25" y="71"/>
                            <a:pt x="40" y="77"/>
                            <a:pt x="61" y="87"/>
                          </a:cubicBezTo>
                          <a:cubicBezTo>
                            <a:pt x="64" y="86"/>
                            <a:pt x="68" y="87"/>
                            <a:pt x="70" y="85"/>
                          </a:cubicBezTo>
                          <a:cubicBezTo>
                            <a:pt x="71" y="84"/>
                            <a:pt x="69" y="80"/>
                            <a:pt x="69" y="81"/>
                          </a:cubicBez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46" name="Freeform 198"/>
                    <p:cNvSpPr>
                      <a:spLocks/>
                    </p:cNvSpPr>
                    <p:nvPr/>
                  </p:nvSpPr>
                  <p:spPr bwMode="auto">
                    <a:xfrm>
                      <a:off x="2709" y="2130"/>
                      <a:ext cx="14" cy="15"/>
                    </a:xfrm>
                    <a:custGeom>
                      <a:avLst/>
                      <a:gdLst/>
                      <a:ahLst/>
                      <a:cxnLst>
                        <a:cxn ang="0">
                          <a:pos x="14" y="6"/>
                        </a:cxn>
                        <a:cxn ang="0">
                          <a:pos x="0" y="6"/>
                        </a:cxn>
                        <a:cxn ang="0">
                          <a:pos x="14" y="6"/>
                        </a:cxn>
                      </a:cxnLst>
                      <a:rect l="0" t="0" r="r" b="b"/>
                      <a:pathLst>
                        <a:path w="14" h="15">
                          <a:moveTo>
                            <a:pt x="14" y="6"/>
                          </a:moveTo>
                          <a:cubicBezTo>
                            <a:pt x="7" y="5"/>
                            <a:pt x="5" y="0"/>
                            <a:pt x="0" y="6"/>
                          </a:cubicBezTo>
                          <a:cubicBezTo>
                            <a:pt x="3" y="15"/>
                            <a:pt x="14" y="12"/>
                            <a:pt x="14" y="6"/>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447" name="Freeform 199"/>
                    <p:cNvSpPr>
                      <a:spLocks/>
                    </p:cNvSpPr>
                    <p:nvPr/>
                  </p:nvSpPr>
                  <p:spPr bwMode="auto">
                    <a:xfrm>
                      <a:off x="2979" y="2344"/>
                      <a:ext cx="28" cy="23"/>
                    </a:xfrm>
                    <a:custGeom>
                      <a:avLst/>
                      <a:gdLst/>
                      <a:ahLst/>
                      <a:cxnLst>
                        <a:cxn ang="0">
                          <a:pos x="26" y="2"/>
                        </a:cxn>
                        <a:cxn ang="0">
                          <a:pos x="0" y="17"/>
                        </a:cxn>
                        <a:cxn ang="0">
                          <a:pos x="18" y="22"/>
                        </a:cxn>
                        <a:cxn ang="0">
                          <a:pos x="21" y="10"/>
                        </a:cxn>
                        <a:cxn ang="0">
                          <a:pos x="26" y="2"/>
                        </a:cxn>
                      </a:cxnLst>
                      <a:rect l="0" t="0" r="r" b="b"/>
                      <a:pathLst>
                        <a:path w="28" h="23">
                          <a:moveTo>
                            <a:pt x="26" y="2"/>
                          </a:moveTo>
                          <a:cubicBezTo>
                            <a:pt x="8" y="5"/>
                            <a:pt x="14" y="14"/>
                            <a:pt x="0" y="17"/>
                          </a:cubicBezTo>
                          <a:cubicBezTo>
                            <a:pt x="7" y="23"/>
                            <a:pt x="9" y="23"/>
                            <a:pt x="18" y="22"/>
                          </a:cubicBezTo>
                          <a:cubicBezTo>
                            <a:pt x="20" y="18"/>
                            <a:pt x="19" y="13"/>
                            <a:pt x="21" y="10"/>
                          </a:cubicBezTo>
                          <a:cubicBezTo>
                            <a:pt x="28" y="0"/>
                            <a:pt x="26" y="18"/>
                            <a:pt x="26" y="2"/>
                          </a:cubicBezTo>
                          <a:close/>
                        </a:path>
                      </a:pathLst>
                    </a:custGeom>
                    <a:solidFill>
                      <a:schemeClr val="tx2"/>
                    </a:solidFill>
                    <a:ln w="9525" cap="flat" cmpd="sng">
                      <a:noFill/>
                      <a:prstDash val="solid"/>
                      <a:round/>
                      <a:headEnd/>
                      <a:tailEnd/>
                    </a:ln>
                    <a:effectLst/>
                  </p:spPr>
                  <p:txBody>
                    <a:bodyPr wrap="none" anchor="ctr"/>
                    <a:lstStyle/>
                    <a:p>
                      <a:endParaRPr lang="en-GB"/>
                    </a:p>
                  </p:txBody>
                </p:sp>
              </p:grpSp>
            </p:grpSp>
            <p:sp>
              <p:nvSpPr>
                <p:cNvPr id="565448" name="Text Box 200"/>
                <p:cNvSpPr txBox="1">
                  <a:spLocks noChangeArrowheads="1"/>
                </p:cNvSpPr>
                <p:nvPr/>
              </p:nvSpPr>
              <p:spPr bwMode="auto">
                <a:xfrm rot="-1596101">
                  <a:off x="3311" y="1975"/>
                  <a:ext cx="1122" cy="318"/>
                </a:xfrm>
                <a:prstGeom prst="rect">
                  <a:avLst/>
                </a:prstGeom>
                <a:noFill/>
                <a:ln w="9525">
                  <a:noFill/>
                  <a:miter lim="800000"/>
                  <a:headEnd/>
                  <a:tailEnd/>
                </a:ln>
                <a:effectLst/>
              </p:spPr>
              <p:txBody>
                <a:bodyPr wrap="none">
                  <a:spAutoFit/>
                </a:bodyPr>
                <a:lstStyle/>
                <a:p>
                  <a:pPr algn="r" eaLnBrk="0" hangingPunct="0"/>
                  <a:r>
                    <a:rPr lang="en-GB" sz="1200" b="1" i="1">
                      <a:solidFill>
                        <a:schemeClr val="bg1"/>
                      </a:solidFill>
                      <a:cs typeface="Arial" charset="0"/>
                    </a:rPr>
                    <a:t>KNOWLEDGE </a:t>
                  </a:r>
                  <a:r>
                    <a:rPr lang="en-GB" sz="1200" b="1" i="1">
                      <a:solidFill>
                        <a:srgbClr val="003300"/>
                      </a:solidFill>
                      <a:cs typeface="Arial" charset="0"/>
                    </a:rPr>
                    <a:t>  .</a:t>
                  </a:r>
                </a:p>
                <a:p>
                  <a:pPr algn="r" eaLnBrk="0" hangingPunct="0"/>
                  <a:r>
                    <a:rPr lang="en-GB" sz="1200" b="1" i="1">
                      <a:solidFill>
                        <a:schemeClr val="bg1"/>
                      </a:solidFill>
                      <a:cs typeface="Arial" charset="0"/>
                    </a:rPr>
                    <a:t>INFRASTRUCTURE</a:t>
                  </a:r>
                </a:p>
              </p:txBody>
            </p:sp>
          </p:grpSp>
        </p:grpSp>
      </p:gr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idx="4294967295"/>
          </p:nvPr>
        </p:nvSpPr>
        <p:spPr/>
        <p:txBody>
          <a:bodyPr/>
          <a:lstStyle/>
          <a:p>
            <a:pPr eaLnBrk="1" hangingPunct="1"/>
            <a:r>
              <a:rPr lang="en-GB" smtClean="0"/>
              <a:t>EGEE-III</a:t>
            </a:r>
          </a:p>
        </p:txBody>
      </p:sp>
      <p:sp>
        <p:nvSpPr>
          <p:cNvPr id="7173" name="Rectangle 5"/>
          <p:cNvSpPr>
            <a:spLocks noGrp="1" noChangeArrowheads="1"/>
          </p:cNvSpPr>
          <p:nvPr>
            <p:ph type="body" idx="4294967295"/>
          </p:nvPr>
        </p:nvSpPr>
        <p:spPr>
          <a:xfrm>
            <a:off x="152400" y="3581400"/>
            <a:ext cx="4800600" cy="2514600"/>
          </a:xfrm>
        </p:spPr>
        <p:txBody>
          <a:bodyPr/>
          <a:lstStyle/>
          <a:p>
            <a:pPr eaLnBrk="1" hangingPunct="1">
              <a:lnSpc>
                <a:spcPct val="80000"/>
              </a:lnSpc>
              <a:buFontTx/>
              <a:buNone/>
            </a:pPr>
            <a:r>
              <a:rPr lang="en-GB" sz="2800" smtClean="0"/>
              <a:t>Main Objectives</a:t>
            </a:r>
          </a:p>
          <a:p>
            <a:pPr lvl="1" eaLnBrk="1" hangingPunct="1">
              <a:lnSpc>
                <a:spcPct val="90000"/>
              </a:lnSpc>
            </a:pPr>
            <a:r>
              <a:rPr lang="en-US" sz="1900" smtClean="0">
                <a:solidFill>
                  <a:srgbClr val="2B519A"/>
                </a:solidFill>
              </a:rPr>
              <a:t>Expand/optimise existing EGEE infrastructure, include more resources and user communities</a:t>
            </a:r>
          </a:p>
          <a:p>
            <a:pPr lvl="1" eaLnBrk="1" hangingPunct="1">
              <a:lnSpc>
                <a:spcPct val="90000"/>
              </a:lnSpc>
            </a:pPr>
            <a:r>
              <a:rPr lang="en-US" sz="1900" smtClean="0">
                <a:solidFill>
                  <a:srgbClr val="2B519A"/>
                </a:solidFill>
              </a:rPr>
              <a:t>Prepare migration from a project-based model to a sustainable federated infrastructure based on National Grid Initiatives</a:t>
            </a:r>
          </a:p>
        </p:txBody>
      </p:sp>
      <p:graphicFrame>
        <p:nvGraphicFramePr>
          <p:cNvPr id="9" name="Chart 8"/>
          <p:cNvGraphicFramePr>
            <a:graphicFrameLocks/>
          </p:cNvGraphicFramePr>
          <p:nvPr/>
        </p:nvGraphicFramePr>
        <p:xfrm>
          <a:off x="4724400" y="3276600"/>
          <a:ext cx="4419600" cy="2590800"/>
        </p:xfrm>
        <a:graphic>
          <a:graphicData uri="http://schemas.openxmlformats.org/drawingml/2006/chart">
            <c:chart xmlns:c="http://schemas.openxmlformats.org/drawingml/2006/chart" xmlns:r="http://schemas.openxmlformats.org/officeDocument/2006/relationships" r:id="rId3"/>
          </a:graphicData>
        </a:graphic>
      </p:graphicFrame>
      <p:pic>
        <p:nvPicPr>
          <p:cNvPr id="7175" name="Picture 12" descr="ConsortiumMap_APO_200907_Colour"/>
          <p:cNvPicPr>
            <a:picLocks noChangeAspect="1" noChangeArrowheads="1"/>
          </p:cNvPicPr>
          <p:nvPr/>
        </p:nvPicPr>
        <p:blipFill>
          <a:blip r:embed="rId4" cstate="screen"/>
          <a:srcRect/>
          <a:stretch>
            <a:fillRect/>
          </a:stretch>
        </p:blipFill>
        <p:spPr bwMode="auto">
          <a:xfrm>
            <a:off x="0" y="464700"/>
            <a:ext cx="9144000" cy="2133600"/>
          </a:xfrm>
          <a:prstGeom prst="rect">
            <a:avLst/>
          </a:prstGeom>
          <a:noFill/>
          <a:ln w="9525">
            <a:noFill/>
            <a:miter lim="800000"/>
            <a:headEnd/>
            <a:tailEnd/>
          </a:ln>
        </p:spPr>
      </p:pic>
      <p:sp>
        <p:nvSpPr>
          <p:cNvPr id="11" name="Text Box 6"/>
          <p:cNvSpPr txBox="1">
            <a:spLocks noChangeArrowheads="1"/>
          </p:cNvSpPr>
          <p:nvPr/>
        </p:nvSpPr>
        <p:spPr bwMode="auto">
          <a:xfrm>
            <a:off x="0" y="2955925"/>
            <a:ext cx="9144000" cy="396875"/>
          </a:xfrm>
          <a:prstGeom prst="rect">
            <a:avLst/>
          </a:prstGeom>
          <a:gradFill rotWithShape="1">
            <a:gsLst>
              <a:gs pos="0">
                <a:schemeClr val="bg1">
                  <a:alpha val="60001"/>
                </a:schemeClr>
              </a:gs>
              <a:gs pos="100000">
                <a:schemeClr val="bg1">
                  <a:gamma/>
                  <a:tint val="0"/>
                  <a:invGamma/>
                  <a:alpha val="60001"/>
                </a:schemeClr>
              </a:gs>
            </a:gsLst>
            <a:lin ang="5400000" scaled="1"/>
          </a:gradFill>
          <a:ln w="9525">
            <a:noFill/>
            <a:miter lim="800000"/>
            <a:headEnd/>
            <a:tailEnd/>
          </a:ln>
          <a:effectLst/>
        </p:spPr>
        <p:txBody>
          <a:bodyPr>
            <a:spAutoFit/>
          </a:bodyPr>
          <a:lstStyle/>
          <a:p>
            <a:pPr algn="ctr" rtl="0" fontAlgn="base">
              <a:spcBef>
                <a:spcPct val="0"/>
              </a:spcBef>
              <a:spcAft>
                <a:spcPct val="0"/>
              </a:spcAft>
              <a:buClr>
                <a:srgbClr val="4E5B6F"/>
              </a:buClr>
              <a:defRPr/>
            </a:pPr>
            <a:r>
              <a:rPr lang="en-US" sz="2000" b="1" kern="1200">
                <a:solidFill>
                  <a:prstClr val="black"/>
                </a:solidFill>
                <a:latin typeface="Arial" charset="0"/>
                <a:ea typeface="+mn-ea"/>
                <a:cs typeface="+mn-cs"/>
              </a:rPr>
              <a:t> </a:t>
            </a:r>
            <a:r>
              <a:rPr lang="en-US" sz="1900" b="1" kern="1200">
                <a:solidFill>
                  <a:prstClr val="black"/>
                </a:solidFill>
                <a:latin typeface="Arial" charset="0"/>
                <a:ea typeface="+mn-ea"/>
                <a:cs typeface="+mn-cs"/>
              </a:rPr>
              <a:t>Flagship Grid infrastructure project co-funded by the European Commission</a:t>
            </a:r>
            <a:endParaRPr lang="en-GB" sz="1900" b="1" kern="1200">
              <a:solidFill>
                <a:prstClr val="black"/>
              </a:solidFill>
              <a:latin typeface="Arial" charset="0"/>
              <a:ea typeface="+mn-ea"/>
              <a:cs typeface="+mn-cs"/>
            </a:endParaRPr>
          </a:p>
        </p:txBody>
      </p:sp>
      <p:sp>
        <p:nvSpPr>
          <p:cNvPr id="7177" name="TextBox 11"/>
          <p:cNvSpPr txBox="1">
            <a:spLocks noChangeArrowheads="1"/>
          </p:cNvSpPr>
          <p:nvPr/>
        </p:nvSpPr>
        <p:spPr bwMode="auto">
          <a:xfrm>
            <a:off x="4800600" y="5791200"/>
            <a:ext cx="4114800" cy="646113"/>
          </a:xfrm>
          <a:prstGeom prst="rect">
            <a:avLst/>
          </a:prstGeom>
          <a:noFill/>
          <a:ln w="9525">
            <a:noFill/>
            <a:miter lim="800000"/>
            <a:headEnd/>
            <a:tailEnd/>
          </a:ln>
        </p:spPr>
        <p:txBody>
          <a:bodyPr>
            <a:spAutoFit/>
          </a:bodyPr>
          <a:lstStyle/>
          <a:p>
            <a:pPr algn="l" rtl="0" fontAlgn="base">
              <a:spcBef>
                <a:spcPct val="0"/>
              </a:spcBef>
              <a:spcAft>
                <a:spcPct val="0"/>
              </a:spcAft>
            </a:pPr>
            <a:r>
              <a:rPr lang="en-US" sz="1200" kern="1200">
                <a:solidFill>
                  <a:prstClr val="black"/>
                </a:solidFill>
                <a:latin typeface="Arial" charset="0"/>
                <a:ea typeface="+mn-ea"/>
                <a:cs typeface="+mn-cs"/>
              </a:rPr>
              <a:t>Duration: 2 years </a:t>
            </a:r>
          </a:p>
          <a:p>
            <a:pPr algn="l" rtl="0" fontAlgn="base">
              <a:spcBef>
                <a:spcPct val="0"/>
              </a:spcBef>
              <a:spcAft>
                <a:spcPct val="0"/>
              </a:spcAft>
            </a:pPr>
            <a:r>
              <a:rPr lang="en-US" sz="1200" kern="1200">
                <a:solidFill>
                  <a:prstClr val="black"/>
                </a:solidFill>
                <a:latin typeface="Arial" charset="0"/>
                <a:ea typeface="+mn-ea"/>
                <a:cs typeface="+mn-cs"/>
              </a:rPr>
              <a:t>Consortium: ~140 organisations across 33 countries</a:t>
            </a:r>
          </a:p>
          <a:p>
            <a:pPr algn="l" rtl="0" fontAlgn="base">
              <a:spcBef>
                <a:spcPct val="0"/>
              </a:spcBef>
              <a:spcAft>
                <a:spcPct val="0"/>
              </a:spcAft>
            </a:pPr>
            <a:r>
              <a:rPr lang="en-US" sz="1200" kern="1200">
                <a:solidFill>
                  <a:prstClr val="black"/>
                </a:solidFill>
                <a:latin typeface="Arial" charset="0"/>
                <a:ea typeface="+mn-ea"/>
                <a:cs typeface="+mn-cs"/>
              </a:rPr>
              <a:t>EC co-funding: 32Million €</a:t>
            </a:r>
            <a:endParaRPr lang="en-GB" sz="1200" kern="1200">
              <a:solidFill>
                <a:prstClr val="black"/>
              </a:solidFill>
              <a:latin typeface="Arial" charset="0"/>
              <a:ea typeface="+mn-ea"/>
              <a:cs typeface="+mn-cs"/>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3"/>
          <p:cNvSpPr>
            <a:spLocks noGrp="1"/>
          </p:cNvSpPr>
          <p:nvPr>
            <p:ph type="ftr" sz="quarter" idx="10"/>
          </p:nvPr>
        </p:nvSpPr>
        <p:spPr>
          <a:noFill/>
        </p:spPr>
        <p:txBody>
          <a:bodyPr/>
          <a:lstStyle/>
          <a:p>
            <a:pPr algn="r" rtl="0" fontAlgn="base">
              <a:spcBef>
                <a:spcPct val="0"/>
              </a:spcBef>
              <a:spcAft>
                <a:spcPct val="0"/>
              </a:spcAft>
            </a:pPr>
            <a:r>
              <a:rPr lang="en-US" sz="1200" b="1" kern="1200" smtClean="0">
                <a:solidFill>
                  <a:prstClr val="black"/>
                </a:solidFill>
                <a:latin typeface="Arial" charset="0"/>
                <a:ea typeface="+mn-ea"/>
                <a:cs typeface="+mn-cs"/>
              </a:rPr>
              <a:t>David Groep, Belnet Networking Conference 2008</a:t>
            </a:r>
            <a:endParaRPr lang="en-GB" sz="1200" b="1" kern="1200">
              <a:solidFill>
                <a:prstClr val="black"/>
              </a:solidFill>
              <a:latin typeface="Arial" charset="0"/>
              <a:ea typeface="+mn-ea"/>
              <a:cs typeface="+mn-cs"/>
            </a:endParaRPr>
          </a:p>
        </p:txBody>
      </p:sp>
      <p:sp>
        <p:nvSpPr>
          <p:cNvPr id="8195" name="Slide Number Placeholder 4"/>
          <p:cNvSpPr>
            <a:spLocks noGrp="1"/>
          </p:cNvSpPr>
          <p:nvPr>
            <p:ph type="sldNum" sz="quarter" idx="11"/>
          </p:nvPr>
        </p:nvSpPr>
        <p:spPr>
          <a:noFill/>
        </p:spPr>
        <p:txBody>
          <a:bodyPr/>
          <a:lstStyle/>
          <a:p>
            <a:pPr algn="r" rtl="0" fontAlgn="base">
              <a:spcBef>
                <a:spcPct val="0"/>
              </a:spcBef>
              <a:spcAft>
                <a:spcPct val="0"/>
              </a:spcAft>
            </a:pPr>
            <a:fld id="{3E511F6E-9A08-4855-887A-A2575000159E}" type="slidenum">
              <a:rPr lang="en-GB" sz="1200" b="1" kern="1200">
                <a:solidFill>
                  <a:prstClr val="black"/>
                </a:solidFill>
                <a:latin typeface="Arial" charset="0"/>
                <a:ea typeface="+mn-ea"/>
                <a:cs typeface="+mn-cs"/>
              </a:rPr>
              <a:pPr algn="r" rtl="0" fontAlgn="base">
                <a:spcBef>
                  <a:spcPct val="0"/>
                </a:spcBef>
                <a:spcAft>
                  <a:spcPct val="0"/>
                </a:spcAft>
              </a:pPr>
              <a:t>117</a:t>
            </a:fld>
            <a:endParaRPr lang="en-GB" sz="1200" b="1" kern="1200">
              <a:solidFill>
                <a:prstClr val="black"/>
              </a:solidFill>
              <a:latin typeface="Arial" charset="0"/>
              <a:ea typeface="+mn-ea"/>
              <a:cs typeface="+mn-cs"/>
            </a:endParaRPr>
          </a:p>
        </p:txBody>
      </p:sp>
      <p:pic>
        <p:nvPicPr>
          <p:cNvPr id="8196" name="Picture 2" descr="802802"/>
          <p:cNvPicPr>
            <a:picLocks noChangeAspect="1" noChangeArrowheads="1"/>
          </p:cNvPicPr>
          <p:nvPr/>
        </p:nvPicPr>
        <p:blipFill>
          <a:blip r:embed="rId3"/>
          <a:srcRect b="1822"/>
          <a:stretch>
            <a:fillRect/>
          </a:stretch>
        </p:blipFill>
        <p:spPr bwMode="auto">
          <a:xfrm>
            <a:off x="0" y="428604"/>
            <a:ext cx="9144000" cy="6408759"/>
          </a:xfrm>
          <a:prstGeom prst="rect">
            <a:avLst/>
          </a:prstGeom>
          <a:solidFill>
            <a:srgbClr val="FF3300"/>
          </a:solidFill>
          <a:ln w="9525">
            <a:noFill/>
            <a:miter lim="800000"/>
            <a:headEnd/>
            <a:tailEnd/>
          </a:ln>
        </p:spPr>
      </p:pic>
      <p:grpSp>
        <p:nvGrpSpPr>
          <p:cNvPr id="2" name="Group 3"/>
          <p:cNvGrpSpPr>
            <a:grpSpLocks/>
          </p:cNvGrpSpPr>
          <p:nvPr/>
        </p:nvGrpSpPr>
        <p:grpSpPr bwMode="auto">
          <a:xfrm>
            <a:off x="396875" y="1500188"/>
            <a:ext cx="8124825" cy="2449512"/>
            <a:chOff x="250" y="862"/>
            <a:chExt cx="5118" cy="1543"/>
          </a:xfrm>
        </p:grpSpPr>
        <p:sp>
          <p:nvSpPr>
            <p:cNvPr id="8205" name="Oval 4"/>
            <p:cNvSpPr>
              <a:spLocks noChangeArrowheads="1"/>
            </p:cNvSpPr>
            <p:nvPr/>
          </p:nvSpPr>
          <p:spPr bwMode="auto">
            <a:xfrm>
              <a:off x="3243" y="907"/>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06" name="Oval 5"/>
            <p:cNvSpPr>
              <a:spLocks noChangeArrowheads="1"/>
            </p:cNvSpPr>
            <p:nvPr/>
          </p:nvSpPr>
          <p:spPr bwMode="auto">
            <a:xfrm>
              <a:off x="2926" y="998"/>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07" name="Oval 6"/>
            <p:cNvSpPr>
              <a:spLocks noChangeArrowheads="1"/>
            </p:cNvSpPr>
            <p:nvPr/>
          </p:nvSpPr>
          <p:spPr bwMode="auto">
            <a:xfrm>
              <a:off x="3243" y="1497"/>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08" name="Oval 7"/>
            <p:cNvSpPr>
              <a:spLocks noChangeArrowheads="1"/>
            </p:cNvSpPr>
            <p:nvPr/>
          </p:nvSpPr>
          <p:spPr bwMode="auto">
            <a:xfrm>
              <a:off x="3031" y="1250"/>
              <a:ext cx="44"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09" name="Oval 8"/>
            <p:cNvSpPr>
              <a:spLocks noChangeArrowheads="1"/>
            </p:cNvSpPr>
            <p:nvPr/>
          </p:nvSpPr>
          <p:spPr bwMode="auto">
            <a:xfrm>
              <a:off x="3045" y="1179"/>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10" name="Oval 9"/>
            <p:cNvSpPr>
              <a:spLocks noChangeArrowheads="1"/>
            </p:cNvSpPr>
            <p:nvPr/>
          </p:nvSpPr>
          <p:spPr bwMode="auto">
            <a:xfrm>
              <a:off x="2518" y="1002"/>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11" name="Oval 10"/>
            <p:cNvSpPr>
              <a:spLocks noChangeArrowheads="1"/>
            </p:cNvSpPr>
            <p:nvPr/>
          </p:nvSpPr>
          <p:spPr bwMode="auto">
            <a:xfrm>
              <a:off x="2489" y="1304"/>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12" name="Oval 11"/>
            <p:cNvSpPr>
              <a:spLocks noChangeArrowheads="1"/>
            </p:cNvSpPr>
            <p:nvPr/>
          </p:nvSpPr>
          <p:spPr bwMode="auto">
            <a:xfrm>
              <a:off x="2381" y="1316"/>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13" name="Oval 12"/>
            <p:cNvSpPr>
              <a:spLocks noChangeArrowheads="1"/>
            </p:cNvSpPr>
            <p:nvPr/>
          </p:nvSpPr>
          <p:spPr bwMode="auto">
            <a:xfrm>
              <a:off x="2594" y="1142"/>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14" name="Oval 13"/>
            <p:cNvSpPr>
              <a:spLocks noChangeArrowheads="1"/>
            </p:cNvSpPr>
            <p:nvPr/>
          </p:nvSpPr>
          <p:spPr bwMode="auto">
            <a:xfrm>
              <a:off x="2685" y="1160"/>
              <a:ext cx="44"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15" name="Oval 14"/>
            <p:cNvSpPr>
              <a:spLocks noChangeArrowheads="1"/>
            </p:cNvSpPr>
            <p:nvPr/>
          </p:nvSpPr>
          <p:spPr bwMode="auto">
            <a:xfrm>
              <a:off x="2790" y="1249"/>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16" name="Oval 15"/>
            <p:cNvSpPr>
              <a:spLocks noChangeArrowheads="1"/>
            </p:cNvSpPr>
            <p:nvPr/>
          </p:nvSpPr>
          <p:spPr bwMode="auto">
            <a:xfrm>
              <a:off x="2745" y="1043"/>
              <a:ext cx="44"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17" name="Oval 16"/>
            <p:cNvSpPr>
              <a:spLocks noChangeArrowheads="1"/>
            </p:cNvSpPr>
            <p:nvPr/>
          </p:nvSpPr>
          <p:spPr bwMode="auto">
            <a:xfrm>
              <a:off x="2653" y="1043"/>
              <a:ext cx="46"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18" name="Oval 17"/>
            <p:cNvSpPr>
              <a:spLocks noChangeArrowheads="1"/>
            </p:cNvSpPr>
            <p:nvPr/>
          </p:nvSpPr>
          <p:spPr bwMode="auto">
            <a:xfrm>
              <a:off x="2839" y="1088"/>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19" name="Oval 18"/>
            <p:cNvSpPr>
              <a:spLocks noChangeArrowheads="1"/>
            </p:cNvSpPr>
            <p:nvPr/>
          </p:nvSpPr>
          <p:spPr bwMode="auto">
            <a:xfrm>
              <a:off x="2845" y="1136"/>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20" name="Oval 19"/>
            <p:cNvSpPr>
              <a:spLocks noChangeArrowheads="1"/>
            </p:cNvSpPr>
            <p:nvPr/>
          </p:nvSpPr>
          <p:spPr bwMode="auto">
            <a:xfrm>
              <a:off x="2926" y="1089"/>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21" name="Oval 20"/>
            <p:cNvSpPr>
              <a:spLocks noChangeArrowheads="1"/>
            </p:cNvSpPr>
            <p:nvPr/>
          </p:nvSpPr>
          <p:spPr bwMode="auto">
            <a:xfrm>
              <a:off x="2835" y="862"/>
              <a:ext cx="46"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22" name="Oval 21"/>
            <p:cNvSpPr>
              <a:spLocks noChangeArrowheads="1"/>
            </p:cNvSpPr>
            <p:nvPr/>
          </p:nvSpPr>
          <p:spPr bwMode="auto">
            <a:xfrm>
              <a:off x="4008" y="1479"/>
              <a:ext cx="44"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23" name="Oval 22"/>
            <p:cNvSpPr>
              <a:spLocks noChangeArrowheads="1"/>
            </p:cNvSpPr>
            <p:nvPr/>
          </p:nvSpPr>
          <p:spPr bwMode="auto">
            <a:xfrm>
              <a:off x="4105" y="1814"/>
              <a:ext cx="46"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24" name="Oval 23"/>
            <p:cNvSpPr>
              <a:spLocks noChangeArrowheads="1"/>
            </p:cNvSpPr>
            <p:nvPr/>
          </p:nvSpPr>
          <p:spPr bwMode="auto">
            <a:xfrm>
              <a:off x="4811" y="1310"/>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25" name="Oval 24"/>
            <p:cNvSpPr>
              <a:spLocks noChangeArrowheads="1"/>
            </p:cNvSpPr>
            <p:nvPr/>
          </p:nvSpPr>
          <p:spPr bwMode="auto">
            <a:xfrm>
              <a:off x="5057" y="1700"/>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26" name="Oval 25"/>
            <p:cNvSpPr>
              <a:spLocks noChangeArrowheads="1"/>
            </p:cNvSpPr>
            <p:nvPr/>
          </p:nvSpPr>
          <p:spPr bwMode="auto">
            <a:xfrm>
              <a:off x="5323" y="1416"/>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27" name="Oval 26"/>
            <p:cNvSpPr>
              <a:spLocks noChangeArrowheads="1"/>
            </p:cNvSpPr>
            <p:nvPr/>
          </p:nvSpPr>
          <p:spPr bwMode="auto">
            <a:xfrm>
              <a:off x="840" y="1270"/>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28" name="Oval 27"/>
            <p:cNvSpPr>
              <a:spLocks noChangeArrowheads="1"/>
            </p:cNvSpPr>
            <p:nvPr/>
          </p:nvSpPr>
          <p:spPr bwMode="auto">
            <a:xfrm>
              <a:off x="250" y="1043"/>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29" name="Oval 28"/>
            <p:cNvSpPr>
              <a:spLocks noChangeArrowheads="1"/>
            </p:cNvSpPr>
            <p:nvPr/>
          </p:nvSpPr>
          <p:spPr bwMode="auto">
            <a:xfrm>
              <a:off x="1126" y="1844"/>
              <a:ext cx="44"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30" name="Oval 29"/>
            <p:cNvSpPr>
              <a:spLocks noChangeArrowheads="1"/>
            </p:cNvSpPr>
            <p:nvPr/>
          </p:nvSpPr>
          <p:spPr bwMode="auto">
            <a:xfrm>
              <a:off x="5096" y="1385"/>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31" name="Oval 30"/>
            <p:cNvSpPr>
              <a:spLocks noChangeArrowheads="1"/>
            </p:cNvSpPr>
            <p:nvPr/>
          </p:nvSpPr>
          <p:spPr bwMode="auto">
            <a:xfrm>
              <a:off x="1565" y="2359"/>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32" name="Oval 31"/>
            <p:cNvSpPr>
              <a:spLocks noChangeArrowheads="1"/>
            </p:cNvSpPr>
            <p:nvPr/>
          </p:nvSpPr>
          <p:spPr bwMode="auto">
            <a:xfrm>
              <a:off x="3199" y="1452"/>
              <a:ext cx="44"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33" name="Oval 32"/>
            <p:cNvSpPr>
              <a:spLocks noChangeArrowheads="1"/>
            </p:cNvSpPr>
            <p:nvPr/>
          </p:nvSpPr>
          <p:spPr bwMode="auto">
            <a:xfrm>
              <a:off x="2909" y="1147"/>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34" name="Oval 33"/>
            <p:cNvSpPr>
              <a:spLocks noChangeArrowheads="1"/>
            </p:cNvSpPr>
            <p:nvPr/>
          </p:nvSpPr>
          <p:spPr bwMode="auto">
            <a:xfrm>
              <a:off x="2426" y="998"/>
              <a:ext cx="46"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35" name="Oval 34"/>
            <p:cNvSpPr>
              <a:spLocks noChangeArrowheads="1"/>
            </p:cNvSpPr>
            <p:nvPr/>
          </p:nvSpPr>
          <p:spPr bwMode="auto">
            <a:xfrm>
              <a:off x="4757" y="2235"/>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36" name="Oval 35"/>
            <p:cNvSpPr>
              <a:spLocks noChangeArrowheads="1"/>
            </p:cNvSpPr>
            <p:nvPr/>
          </p:nvSpPr>
          <p:spPr bwMode="auto">
            <a:xfrm>
              <a:off x="2988" y="1320"/>
              <a:ext cx="44"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grpSp>
      <p:sp>
        <p:nvSpPr>
          <p:cNvPr id="8198" name="Text Box 36"/>
          <p:cNvSpPr txBox="1">
            <a:spLocks noChangeArrowheads="1"/>
          </p:cNvSpPr>
          <p:nvPr/>
        </p:nvSpPr>
        <p:spPr bwMode="auto">
          <a:xfrm>
            <a:off x="6013450" y="6573838"/>
            <a:ext cx="180975" cy="284162"/>
          </a:xfrm>
          <a:prstGeom prst="rect">
            <a:avLst/>
          </a:prstGeom>
          <a:noFill/>
          <a:ln w="9525" algn="ctr">
            <a:noFill/>
            <a:miter lim="800000"/>
            <a:headEnd/>
            <a:tailEnd/>
          </a:ln>
        </p:spPr>
        <p:txBody>
          <a:bodyPr wrap="none" lIns="90000" tIns="46800" rIns="90000" bIns="46800">
            <a:spAutoFit/>
          </a:bodyPr>
          <a:lstStyle/>
          <a:p>
            <a:pPr algn="ctr" rtl="0" eaLnBrk="0" fontAlgn="base" hangingPunct="0">
              <a:lnSpc>
                <a:spcPct val="90000"/>
              </a:lnSpc>
              <a:spcBef>
                <a:spcPct val="0"/>
              </a:spcBef>
              <a:spcAft>
                <a:spcPct val="0"/>
              </a:spcAft>
            </a:pPr>
            <a:endParaRPr lang="en-US" sz="1400" b="1" kern="1200">
              <a:solidFill>
                <a:prstClr val="black"/>
              </a:solidFill>
              <a:latin typeface="Arial" charset="0"/>
              <a:ea typeface="+mn-ea"/>
              <a:cs typeface="+mn-cs"/>
            </a:endParaRPr>
          </a:p>
        </p:txBody>
      </p:sp>
      <p:sp>
        <p:nvSpPr>
          <p:cNvPr id="8199" name="Text Box 40"/>
          <p:cNvSpPr txBox="1">
            <a:spLocks noChangeArrowheads="1"/>
          </p:cNvSpPr>
          <p:nvPr/>
        </p:nvSpPr>
        <p:spPr bwMode="auto">
          <a:xfrm>
            <a:off x="0" y="684213"/>
            <a:ext cx="4951413" cy="915987"/>
          </a:xfrm>
          <a:prstGeom prst="rect">
            <a:avLst/>
          </a:prstGeom>
          <a:solidFill>
            <a:srgbClr val="FFFFCC"/>
          </a:solidFill>
          <a:ln w="38100" algn="ctr">
            <a:noFill/>
            <a:miter lim="800000"/>
            <a:headEnd/>
            <a:tailEnd/>
          </a:ln>
        </p:spPr>
        <p:txBody>
          <a:bodyPr>
            <a:spAutoFit/>
          </a:bodyPr>
          <a:lstStyle/>
          <a:p>
            <a:pPr algn="l" rtl="0" fontAlgn="base">
              <a:spcBef>
                <a:spcPct val="0"/>
              </a:spcBef>
              <a:spcAft>
                <a:spcPct val="0"/>
              </a:spcAft>
            </a:pPr>
            <a:r>
              <a:rPr lang="en-GB" b="1" kern="1200">
                <a:solidFill>
                  <a:srgbClr val="993300"/>
                </a:solidFill>
                <a:latin typeface="Arial" charset="0"/>
                <a:ea typeface="+mn-ea"/>
                <a:cs typeface="+mn-cs"/>
              </a:rPr>
              <a:t>EGEE Production Grid Infrastructure</a:t>
            </a:r>
          </a:p>
          <a:p>
            <a:pPr algn="l" rtl="0" fontAlgn="base">
              <a:spcBef>
                <a:spcPct val="0"/>
              </a:spcBef>
              <a:spcAft>
                <a:spcPct val="0"/>
              </a:spcAft>
            </a:pPr>
            <a:r>
              <a:rPr lang="en-GB" kern="1200">
                <a:solidFill>
                  <a:srgbClr val="993300"/>
                </a:solidFill>
                <a:latin typeface="Arial" charset="0"/>
                <a:ea typeface="+mn-ea"/>
                <a:cs typeface="+mn-cs"/>
              </a:rPr>
              <a:t>  Steady growth over the lifetime of the project</a:t>
            </a:r>
          </a:p>
          <a:p>
            <a:pPr algn="l" rtl="0" fontAlgn="base">
              <a:spcBef>
                <a:spcPct val="0"/>
              </a:spcBef>
              <a:spcAft>
                <a:spcPct val="0"/>
              </a:spcAft>
            </a:pPr>
            <a:r>
              <a:rPr lang="en-GB" kern="1200">
                <a:solidFill>
                  <a:srgbClr val="993300"/>
                </a:solidFill>
                <a:latin typeface="Arial" charset="0"/>
                <a:ea typeface="+mn-ea"/>
                <a:cs typeface="+mn-cs"/>
              </a:rPr>
              <a:t>  Improved reliability</a:t>
            </a:r>
          </a:p>
        </p:txBody>
      </p:sp>
      <p:pic>
        <p:nvPicPr>
          <p:cNvPr id="8201" name="Picture 2"/>
          <p:cNvPicPr>
            <a:picLocks noChangeAspect="1" noChangeArrowheads="1"/>
          </p:cNvPicPr>
          <p:nvPr/>
        </p:nvPicPr>
        <p:blipFill>
          <a:blip r:embed="rId4" cstate="screen"/>
          <a:srcRect/>
          <a:stretch>
            <a:fillRect/>
          </a:stretch>
        </p:blipFill>
        <p:spPr bwMode="auto">
          <a:xfrm>
            <a:off x="5132388" y="3155950"/>
            <a:ext cx="4011612" cy="2935288"/>
          </a:xfrm>
          <a:prstGeom prst="rect">
            <a:avLst/>
          </a:prstGeom>
          <a:noFill/>
          <a:ln w="9525" algn="ctr">
            <a:noFill/>
            <a:miter lim="800000"/>
            <a:headEnd/>
            <a:tailEnd/>
          </a:ln>
        </p:spPr>
      </p:pic>
      <p:graphicFrame>
        <p:nvGraphicFramePr>
          <p:cNvPr id="51" name="Chart 50"/>
          <p:cNvGraphicFramePr>
            <a:graphicFrameLocks/>
          </p:cNvGraphicFramePr>
          <p:nvPr/>
        </p:nvGraphicFramePr>
        <p:xfrm>
          <a:off x="736979" y="4640239"/>
          <a:ext cx="4404246" cy="221776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2" name="Chart 51"/>
          <p:cNvGraphicFramePr>
            <a:graphicFrameLocks/>
          </p:cNvGraphicFramePr>
          <p:nvPr/>
        </p:nvGraphicFramePr>
        <p:xfrm>
          <a:off x="0" y="2634019"/>
          <a:ext cx="4345532" cy="2265483"/>
        </p:xfrm>
        <a:graphic>
          <a:graphicData uri="http://schemas.openxmlformats.org/drawingml/2006/chart">
            <c:chart xmlns:c="http://schemas.openxmlformats.org/drawingml/2006/chart" xmlns:r="http://schemas.openxmlformats.org/officeDocument/2006/relationships" r:id="rId6"/>
          </a:graphicData>
        </a:graphic>
      </p:graphicFrame>
      <p:sp>
        <p:nvSpPr>
          <p:cNvPr id="44" name="TextBox 43"/>
          <p:cNvSpPr txBox="1"/>
          <p:nvPr/>
        </p:nvSpPr>
        <p:spPr>
          <a:xfrm>
            <a:off x="457200" y="3440112"/>
            <a:ext cx="8285281" cy="923330"/>
          </a:xfrm>
          <a:prstGeom prst="rect">
            <a:avLst/>
          </a:prstGeom>
          <a:solidFill>
            <a:schemeClr val="accent3"/>
          </a:solidFill>
        </p:spPr>
        <p:style>
          <a:lnRef idx="2">
            <a:schemeClr val="accent3"/>
          </a:lnRef>
          <a:fillRef idx="1">
            <a:schemeClr val="lt1"/>
          </a:fillRef>
          <a:effectRef idx="0">
            <a:schemeClr val="accent3"/>
          </a:effectRef>
          <a:fontRef idx="minor">
            <a:schemeClr val="dk1"/>
          </a:fontRef>
        </p:style>
        <p:txBody>
          <a:bodyPr wrap="none">
            <a:spAutoFit/>
          </a:bodyPr>
          <a:lstStyle/>
          <a:p>
            <a:pPr algn="ctr" rtl="0" fontAlgn="base">
              <a:spcBef>
                <a:spcPct val="0"/>
              </a:spcBef>
              <a:spcAft>
                <a:spcPct val="0"/>
              </a:spcAft>
              <a:defRPr/>
            </a:pPr>
            <a:r>
              <a:rPr lang="en-US" kern="1200" dirty="0">
                <a:solidFill>
                  <a:prstClr val="black"/>
                </a:solidFill>
                <a:latin typeface="Arial"/>
                <a:ea typeface="+mn-ea"/>
                <a:cs typeface="+mn-cs"/>
              </a:rPr>
              <a:t>How can we reduce the effort required to operate this expanding infrastructure</a:t>
            </a:r>
            <a:r>
              <a:rPr lang="en-US" kern="1200" dirty="0" smtClean="0">
                <a:solidFill>
                  <a:prstClr val="black"/>
                </a:solidFill>
                <a:latin typeface="Arial"/>
                <a:ea typeface="+mn-ea"/>
                <a:cs typeface="+mn-cs"/>
              </a:rPr>
              <a:t>?</a:t>
            </a:r>
          </a:p>
          <a:p>
            <a:pPr algn="ctr" rtl="0" fontAlgn="base">
              <a:spcBef>
                <a:spcPct val="0"/>
              </a:spcBef>
              <a:spcAft>
                <a:spcPct val="0"/>
              </a:spcAft>
              <a:defRPr/>
            </a:pPr>
            <a:r>
              <a:rPr lang="en-US" dirty="0" smtClean="0">
                <a:solidFill>
                  <a:prstClr val="black"/>
                </a:solidFill>
                <a:latin typeface="Arial"/>
              </a:rPr>
              <a:t>How can we accommodate more diverse resources?</a:t>
            </a:r>
          </a:p>
          <a:p>
            <a:pPr algn="ctr" rtl="0" fontAlgn="base">
              <a:spcBef>
                <a:spcPct val="0"/>
              </a:spcBef>
              <a:spcAft>
                <a:spcPct val="0"/>
              </a:spcAft>
              <a:defRPr/>
            </a:pPr>
            <a:r>
              <a:rPr lang="en-US" kern="1200" dirty="0" smtClean="0">
                <a:solidFill>
                  <a:prstClr val="black"/>
                </a:solidFill>
                <a:latin typeface="Arial"/>
                <a:ea typeface="+mn-ea"/>
                <a:cs typeface="+mn-cs"/>
              </a:rPr>
              <a:t>What ‘credit’ can a site receive for contributing resources?</a:t>
            </a:r>
            <a:endParaRPr lang="en-US" kern="1200" dirty="0">
              <a:solidFill>
                <a:prstClr val="black"/>
              </a:solidFill>
              <a:latin typeface="Aria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1"/>
            <a:ext cx="8243918" cy="676260"/>
          </a:xfrm>
        </p:spPr>
        <p:txBody>
          <a:bodyPr/>
          <a:lstStyle/>
          <a:p>
            <a:r>
              <a:rPr lang="en-US" dirty="0" smtClean="0"/>
              <a:t>25 million SI2000 CPU hours reported/month</a:t>
            </a:r>
            <a:endParaRPr lang="en-US" dirty="0"/>
          </a:p>
        </p:txBody>
      </p:sp>
      <p:sp>
        <p:nvSpPr>
          <p:cNvPr id="4" name="Text Box 14"/>
          <p:cNvSpPr txBox="1">
            <a:spLocks noChangeArrowheads="1"/>
          </p:cNvSpPr>
          <p:nvPr/>
        </p:nvSpPr>
        <p:spPr bwMode="auto">
          <a:xfrm>
            <a:off x="-79375" y="6640513"/>
            <a:ext cx="6076950" cy="244475"/>
          </a:xfrm>
          <a:prstGeom prst="rect">
            <a:avLst/>
          </a:prstGeom>
          <a:noFill/>
          <a:ln w="9525">
            <a:noFill/>
            <a:miter lim="800000"/>
            <a:headEnd/>
            <a:tailEnd/>
          </a:ln>
        </p:spPr>
        <p:txBody>
          <a:bodyPr wrap="none">
            <a:spAutoFit/>
          </a:bodyPr>
          <a:lstStyle/>
          <a:p>
            <a:pPr eaLnBrk="0" hangingPunct="0"/>
            <a:r>
              <a:rPr lang="en-GB" sz="1000">
                <a:solidFill>
                  <a:srgbClr val="333399"/>
                </a:solidFill>
              </a:rPr>
              <a:t>data: EGEE monitoring, RAL and CESGA, http://goc.grid-support.ac.uk/gridsite/accounting/</a:t>
            </a:r>
          </a:p>
        </p:txBody>
      </p:sp>
      <p:pic>
        <p:nvPicPr>
          <p:cNvPr id="101379" name="Picture 3" descr="H:\Home\davidg\EGEE\SA1\statistics-plots\Year2007\norm-walltime-kSI2k-per-region-by-date-2004-2007-fixed.png"/>
          <p:cNvPicPr>
            <a:picLocks noChangeAspect="1" noChangeArrowheads="1"/>
          </p:cNvPicPr>
          <p:nvPr/>
        </p:nvPicPr>
        <p:blipFill>
          <a:blip r:embed="rId2"/>
          <a:srcRect/>
          <a:stretch>
            <a:fillRect/>
          </a:stretch>
        </p:blipFill>
        <p:spPr bwMode="auto">
          <a:xfrm>
            <a:off x="714348" y="1357298"/>
            <a:ext cx="7072362" cy="5153065"/>
          </a:xfrm>
          <a:prstGeom prst="rect">
            <a:avLst/>
          </a:prstGeom>
          <a:noFill/>
        </p:spPr>
      </p:pic>
      <p:sp>
        <p:nvSpPr>
          <p:cNvPr id="7" name="TextBox 6"/>
          <p:cNvSpPr txBox="1"/>
          <p:nvPr/>
        </p:nvSpPr>
        <p:spPr>
          <a:xfrm>
            <a:off x="6215074" y="4643446"/>
            <a:ext cx="2786050" cy="923330"/>
          </a:xfrm>
          <a:prstGeom prst="rect">
            <a:avLst/>
          </a:prstGeom>
          <a:solidFill>
            <a:schemeClr val="bg1">
              <a:lumMod val="85000"/>
            </a:schemeClr>
          </a:solidFill>
          <a:ln>
            <a:solidFill>
              <a:srgbClr val="C00000"/>
            </a:solidFill>
          </a:ln>
        </p:spPr>
        <p:txBody>
          <a:bodyPr wrap="square" rtlCol="0">
            <a:spAutoFit/>
          </a:bodyPr>
          <a:lstStyle/>
          <a:p>
            <a:r>
              <a:rPr lang="en-US" dirty="0" smtClean="0"/>
              <a:t>34 700 SK2k hr/hr</a:t>
            </a:r>
          </a:p>
          <a:p>
            <a:r>
              <a:rPr lang="en-US" dirty="0" smtClean="0"/>
              <a:t>current core ~ 2 SI2k</a:t>
            </a:r>
          </a:p>
          <a:p>
            <a:r>
              <a:rPr lang="en-US" dirty="0" smtClean="0"/>
              <a:t>So: 15 000 cores avg.</a:t>
            </a:r>
          </a:p>
        </p:txBody>
      </p:sp>
      <p:cxnSp>
        <p:nvCxnSpPr>
          <p:cNvPr id="9" name="Straight Arrow Connector 8"/>
          <p:cNvCxnSpPr/>
          <p:nvPr/>
        </p:nvCxnSpPr>
        <p:spPr bwMode="auto">
          <a:xfrm>
            <a:off x="1428728" y="2071678"/>
            <a:ext cx="4714908" cy="1588"/>
          </a:xfrm>
          <a:prstGeom prst="straightConnector1">
            <a:avLst/>
          </a:prstGeom>
          <a:solidFill>
            <a:schemeClr val="accent1"/>
          </a:solidFill>
          <a:ln w="9525" cap="flat" cmpd="sng" algn="ctr">
            <a:solidFill>
              <a:schemeClr val="tx1"/>
            </a:solidFill>
            <a:prstDash val="solid"/>
            <a:round/>
            <a:headEnd type="triangle" w="med" len="med"/>
            <a:tailEnd type="arrow"/>
          </a:ln>
          <a:effectLst/>
        </p:spPr>
      </p:cxnSp>
      <p:sp>
        <p:nvSpPr>
          <p:cNvPr id="10" name="TextBox 9"/>
          <p:cNvSpPr txBox="1"/>
          <p:nvPr/>
        </p:nvSpPr>
        <p:spPr>
          <a:xfrm>
            <a:off x="1428728" y="2143116"/>
            <a:ext cx="785818" cy="307777"/>
          </a:xfrm>
          <a:prstGeom prst="rect">
            <a:avLst/>
          </a:prstGeom>
          <a:noFill/>
        </p:spPr>
        <p:txBody>
          <a:bodyPr wrap="square" rtlCol="0">
            <a:spAutoFit/>
          </a:bodyPr>
          <a:lstStyle/>
          <a:p>
            <a:r>
              <a:rPr lang="en-US" sz="1400" dirty="0" smtClean="0"/>
              <a:t>2004</a:t>
            </a:r>
            <a:endParaRPr lang="en-US" sz="1400" dirty="0"/>
          </a:p>
        </p:txBody>
      </p:sp>
      <p:sp>
        <p:nvSpPr>
          <p:cNvPr id="11" name="TextBox 10"/>
          <p:cNvSpPr txBox="1"/>
          <p:nvPr/>
        </p:nvSpPr>
        <p:spPr>
          <a:xfrm>
            <a:off x="5357818" y="2143116"/>
            <a:ext cx="785818" cy="307777"/>
          </a:xfrm>
          <a:prstGeom prst="rect">
            <a:avLst/>
          </a:prstGeom>
          <a:noFill/>
        </p:spPr>
        <p:txBody>
          <a:bodyPr wrap="square" rtlCol="0">
            <a:spAutoFit/>
          </a:bodyPr>
          <a:lstStyle/>
          <a:p>
            <a:pPr algn="r"/>
            <a:r>
              <a:rPr lang="en-US" sz="1400" dirty="0" smtClean="0"/>
              <a:t>2007</a:t>
            </a:r>
            <a:endParaRPr lang="en-US" sz="1400" dirty="0"/>
          </a:p>
        </p:txBody>
      </p:sp>
      <p:pic>
        <p:nvPicPr>
          <p:cNvPr id="12" name="Picture 13" descr="EGEElogoNEW"/>
          <p:cNvPicPr>
            <a:picLocks noChangeAspect="1" noChangeArrowheads="1"/>
          </p:cNvPicPr>
          <p:nvPr/>
        </p:nvPicPr>
        <p:blipFill>
          <a:blip r:embed="rId3"/>
          <a:srcRect/>
          <a:stretch>
            <a:fillRect/>
          </a:stretch>
        </p:blipFill>
        <p:spPr bwMode="auto">
          <a:xfrm>
            <a:off x="7820056" y="1428736"/>
            <a:ext cx="1181100" cy="685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609600"/>
            <a:ext cx="7772400" cy="658813"/>
          </a:xfrm>
        </p:spPr>
        <p:txBody>
          <a:bodyPr/>
          <a:lstStyle/>
          <a:p>
            <a:pPr eaLnBrk="1" hangingPunct="1"/>
            <a:r>
              <a:rPr lang="en-GB" dirty="0" smtClean="0"/>
              <a:t>Grid Infrastructures Works!</a:t>
            </a:r>
          </a:p>
        </p:txBody>
      </p:sp>
      <p:pic>
        <p:nvPicPr>
          <p:cNvPr id="63491" name="Picture 6"/>
          <p:cNvPicPr>
            <a:picLocks noChangeAspect="1" noChangeArrowheads="1"/>
          </p:cNvPicPr>
          <p:nvPr/>
        </p:nvPicPr>
        <p:blipFill>
          <a:blip r:embed="rId2"/>
          <a:srcRect/>
          <a:stretch>
            <a:fillRect/>
          </a:stretch>
        </p:blipFill>
        <p:spPr bwMode="auto">
          <a:xfrm>
            <a:off x="357158" y="1428736"/>
            <a:ext cx="6858048" cy="2939832"/>
          </a:xfrm>
          <a:prstGeom prst="rect">
            <a:avLst/>
          </a:prstGeom>
          <a:noFill/>
          <a:ln w="9525">
            <a:noFill/>
            <a:miter lim="800000"/>
            <a:headEnd/>
            <a:tailEnd/>
          </a:ln>
        </p:spPr>
      </p:pic>
      <p:sp>
        <p:nvSpPr>
          <p:cNvPr id="63492" name="Text Box 7"/>
          <p:cNvSpPr txBox="1">
            <a:spLocks noChangeArrowheads="1"/>
          </p:cNvSpPr>
          <p:nvPr/>
        </p:nvSpPr>
        <p:spPr bwMode="auto">
          <a:xfrm>
            <a:off x="3571868" y="4429132"/>
            <a:ext cx="5357818" cy="369332"/>
          </a:xfrm>
          <a:prstGeom prst="rect">
            <a:avLst/>
          </a:prstGeom>
          <a:noFill/>
          <a:ln w="9525">
            <a:noFill/>
            <a:miter lim="800000"/>
            <a:headEnd/>
            <a:tailEnd/>
          </a:ln>
        </p:spPr>
        <p:txBody>
          <a:bodyPr wrap="square">
            <a:spAutoFit/>
          </a:bodyPr>
          <a:lstStyle/>
          <a:p>
            <a:pPr algn="r" eaLnBrk="0" hangingPunct="0"/>
            <a:r>
              <a:rPr lang="en-GB" dirty="0"/>
              <a:t>Number of </a:t>
            </a:r>
            <a:r>
              <a:rPr lang="en-GB" b="1" dirty="0"/>
              <a:t>active </a:t>
            </a:r>
            <a:r>
              <a:rPr lang="en-GB" dirty="0" err="1" smtClean="0"/>
              <a:t>Vos</a:t>
            </a:r>
            <a:r>
              <a:rPr lang="en-GB" dirty="0" smtClean="0"/>
              <a:t> in </a:t>
            </a:r>
            <a:r>
              <a:rPr lang="en-GB" dirty="0"/>
              <a:t>EU since 2004</a:t>
            </a:r>
          </a:p>
        </p:txBody>
      </p:sp>
      <p:sp>
        <p:nvSpPr>
          <p:cNvPr id="63495" name="Text Box 10"/>
          <p:cNvSpPr txBox="1">
            <a:spLocks noChangeArrowheads="1"/>
          </p:cNvSpPr>
          <p:nvPr/>
        </p:nvSpPr>
        <p:spPr bwMode="auto">
          <a:xfrm>
            <a:off x="5003800" y="5027613"/>
            <a:ext cx="4033838" cy="1641475"/>
          </a:xfrm>
          <a:prstGeom prst="rect">
            <a:avLst/>
          </a:prstGeom>
          <a:noFill/>
          <a:ln w="9525">
            <a:solidFill>
              <a:schemeClr val="tx1"/>
            </a:solidFill>
            <a:miter lim="800000"/>
            <a:headEnd/>
            <a:tailEnd/>
          </a:ln>
        </p:spPr>
        <p:txBody>
          <a:bodyPr>
            <a:spAutoFit/>
          </a:bodyPr>
          <a:lstStyle/>
          <a:p>
            <a:pPr eaLnBrk="0" hangingPunct="0">
              <a:spcBef>
                <a:spcPct val="50000"/>
              </a:spcBef>
            </a:pPr>
            <a:r>
              <a:rPr lang="en-GB">
                <a:solidFill>
                  <a:srgbClr val="333399"/>
                </a:solidFill>
              </a:rPr>
              <a:t>A reliable Grid Infrastructure needs operational support:</a:t>
            </a:r>
          </a:p>
          <a:p>
            <a:pPr eaLnBrk="0" hangingPunct="0">
              <a:spcBef>
                <a:spcPct val="20000"/>
              </a:spcBef>
              <a:buFontTx/>
              <a:buChar char="•"/>
            </a:pPr>
            <a:r>
              <a:rPr lang="en-GB">
                <a:solidFill>
                  <a:srgbClr val="333399"/>
                </a:solidFill>
              </a:rPr>
              <a:t> availability monitoring</a:t>
            </a:r>
          </a:p>
          <a:p>
            <a:pPr eaLnBrk="0" hangingPunct="0">
              <a:spcBef>
                <a:spcPct val="20000"/>
              </a:spcBef>
              <a:buFontTx/>
              <a:buChar char="•"/>
            </a:pPr>
            <a:r>
              <a:rPr lang="en-GB">
                <a:solidFill>
                  <a:srgbClr val="333399"/>
                </a:solidFill>
              </a:rPr>
              <a:t> reporting and follow-up</a:t>
            </a:r>
          </a:p>
          <a:p>
            <a:pPr eaLnBrk="0" hangingPunct="0">
              <a:spcBef>
                <a:spcPct val="20000"/>
              </a:spcBef>
              <a:buFontTx/>
              <a:buChar char="•"/>
            </a:pPr>
            <a:r>
              <a:rPr lang="en-GB">
                <a:solidFill>
                  <a:srgbClr val="333399"/>
                </a:solidFill>
              </a:rPr>
              <a:t> user support</a:t>
            </a:r>
          </a:p>
        </p:txBody>
      </p:sp>
      <p:sp>
        <p:nvSpPr>
          <p:cNvPr id="63497" name="Text Box 12"/>
          <p:cNvSpPr txBox="1">
            <a:spLocks noChangeArrowheads="1"/>
          </p:cNvSpPr>
          <p:nvPr/>
        </p:nvSpPr>
        <p:spPr bwMode="auto">
          <a:xfrm>
            <a:off x="1000100" y="1928802"/>
            <a:ext cx="2673350" cy="925512"/>
          </a:xfrm>
          <a:prstGeom prst="rect">
            <a:avLst/>
          </a:prstGeom>
          <a:solidFill>
            <a:srgbClr val="EAEAEA">
              <a:alpha val="89803"/>
            </a:srgbClr>
          </a:solidFill>
          <a:ln w="9525">
            <a:solidFill>
              <a:schemeClr val="tx1"/>
            </a:solidFill>
            <a:miter lim="800000"/>
            <a:headEnd/>
            <a:tailEnd/>
          </a:ln>
        </p:spPr>
        <p:txBody>
          <a:bodyPr wrap="none">
            <a:spAutoFit/>
          </a:bodyPr>
          <a:lstStyle/>
          <a:p>
            <a:pPr eaLnBrk="0" hangingPunct="0"/>
            <a:r>
              <a:rPr lang="en-GB" b="1">
                <a:solidFill>
                  <a:srgbClr val="333399"/>
                </a:solidFill>
              </a:rPr>
              <a:t>260 VOs total in EU</a:t>
            </a:r>
          </a:p>
          <a:p>
            <a:pPr eaLnBrk="0" hangingPunct="0"/>
            <a:r>
              <a:rPr lang="en-GB" b="1">
                <a:solidFill>
                  <a:srgbClr val="333399"/>
                </a:solidFill>
              </a:rPr>
              <a:t>~ 40 VOs use grid</a:t>
            </a:r>
            <a:br>
              <a:rPr lang="en-GB" b="1">
                <a:solidFill>
                  <a:srgbClr val="333399"/>
                </a:solidFill>
              </a:rPr>
            </a:br>
            <a:r>
              <a:rPr lang="en-GB" b="1">
                <a:solidFill>
                  <a:srgbClr val="333399"/>
                </a:solidFill>
              </a:rPr>
              <a:t>&gt;1 day/week</a:t>
            </a:r>
          </a:p>
        </p:txBody>
      </p:sp>
      <p:pic>
        <p:nvPicPr>
          <p:cNvPr id="63498" name="Picture 13" descr="EGEElogoNEW"/>
          <p:cNvPicPr>
            <a:picLocks noChangeAspect="1" noChangeArrowheads="1"/>
          </p:cNvPicPr>
          <p:nvPr/>
        </p:nvPicPr>
        <p:blipFill>
          <a:blip r:embed="rId3"/>
          <a:srcRect/>
          <a:stretch>
            <a:fillRect/>
          </a:stretch>
        </p:blipFill>
        <p:spPr bwMode="auto">
          <a:xfrm>
            <a:off x="7715272" y="1428736"/>
            <a:ext cx="1181100" cy="685800"/>
          </a:xfrm>
          <a:prstGeom prst="rect">
            <a:avLst/>
          </a:prstGeom>
          <a:noFill/>
          <a:ln w="9525">
            <a:noFill/>
            <a:miter lim="800000"/>
            <a:headEnd/>
            <a:tailEnd/>
          </a:ln>
        </p:spPr>
      </p:pic>
      <p:sp>
        <p:nvSpPr>
          <p:cNvPr id="63499" name="Text Box 14"/>
          <p:cNvSpPr txBox="1">
            <a:spLocks noChangeArrowheads="1"/>
          </p:cNvSpPr>
          <p:nvPr/>
        </p:nvSpPr>
        <p:spPr bwMode="auto">
          <a:xfrm>
            <a:off x="-79375" y="6640513"/>
            <a:ext cx="6076950" cy="244475"/>
          </a:xfrm>
          <a:prstGeom prst="rect">
            <a:avLst/>
          </a:prstGeom>
          <a:noFill/>
          <a:ln w="9525">
            <a:noFill/>
            <a:miter lim="800000"/>
            <a:headEnd/>
            <a:tailEnd/>
          </a:ln>
        </p:spPr>
        <p:txBody>
          <a:bodyPr wrap="none">
            <a:spAutoFit/>
          </a:bodyPr>
          <a:lstStyle/>
          <a:p>
            <a:pPr eaLnBrk="0" hangingPunct="0"/>
            <a:r>
              <a:rPr lang="en-GB" sz="1000">
                <a:solidFill>
                  <a:srgbClr val="333399"/>
                </a:solidFill>
              </a:rPr>
              <a:t>data: EGEE monitoring, RAL and CESGA, http://goc.grid-support.ac.uk/gridsite/accounting/</a:t>
            </a:r>
          </a:p>
        </p:txBody>
      </p:sp>
      <p:sp>
        <p:nvSpPr>
          <p:cNvPr id="63500" name="Text Box 15"/>
          <p:cNvSpPr txBox="1">
            <a:spLocks noChangeArrowheads="1"/>
          </p:cNvSpPr>
          <p:nvPr/>
        </p:nvSpPr>
        <p:spPr bwMode="auto">
          <a:xfrm>
            <a:off x="2213383" y="5036431"/>
            <a:ext cx="2715808" cy="646331"/>
          </a:xfrm>
          <a:prstGeom prst="rect">
            <a:avLst/>
          </a:prstGeom>
          <a:solidFill>
            <a:srgbClr val="EAEAEA">
              <a:alpha val="50195"/>
            </a:srgbClr>
          </a:solidFill>
          <a:ln w="9525">
            <a:solidFill>
              <a:schemeClr val="tx1"/>
            </a:solidFill>
            <a:miter lim="800000"/>
            <a:headEnd/>
            <a:tailEnd/>
          </a:ln>
        </p:spPr>
        <p:txBody>
          <a:bodyPr wrap="none">
            <a:spAutoFit/>
          </a:bodyPr>
          <a:lstStyle/>
          <a:p>
            <a:pPr algn="r" eaLnBrk="0" hangingPunct="0"/>
            <a:r>
              <a:rPr lang="en-GB" b="1" dirty="0">
                <a:solidFill>
                  <a:srgbClr val="333399"/>
                </a:solidFill>
              </a:rPr>
              <a:t>over </a:t>
            </a:r>
            <a:r>
              <a:rPr lang="en-GB" b="1" dirty="0" smtClean="0">
                <a:solidFill>
                  <a:srgbClr val="333399"/>
                </a:solidFill>
              </a:rPr>
              <a:t>40 </a:t>
            </a:r>
            <a:r>
              <a:rPr lang="en-GB" b="1" dirty="0">
                <a:solidFill>
                  <a:srgbClr val="333399"/>
                </a:solidFill>
              </a:rPr>
              <a:t>VOs hosted</a:t>
            </a:r>
            <a:br>
              <a:rPr lang="en-GB" b="1" dirty="0">
                <a:solidFill>
                  <a:srgbClr val="333399"/>
                </a:solidFill>
              </a:rPr>
            </a:br>
            <a:r>
              <a:rPr lang="en-GB" b="1" dirty="0">
                <a:solidFill>
                  <a:srgbClr val="333399"/>
                </a:solidFill>
              </a:rPr>
              <a:t>in NL</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Exloo"/>
          <p:cNvPicPr>
            <a:picLocks noChangeAspect="1" noChangeArrowheads="1"/>
          </p:cNvPicPr>
          <p:nvPr/>
        </p:nvPicPr>
        <p:blipFill>
          <a:blip r:embed="rId3" cstate="screen"/>
          <a:srcRect/>
          <a:stretch>
            <a:fillRect/>
          </a:stretch>
        </p:blipFill>
        <p:spPr bwMode="auto">
          <a:xfrm>
            <a:off x="0" y="0"/>
            <a:ext cx="9144000" cy="6856413"/>
          </a:xfrm>
          <a:prstGeom prst="rect">
            <a:avLst/>
          </a:prstGeom>
          <a:noFill/>
        </p:spPr>
      </p:pic>
      <p:sp>
        <p:nvSpPr>
          <p:cNvPr id="34818" name="Title 1"/>
          <p:cNvSpPr>
            <a:spLocks noGrp="1"/>
          </p:cNvSpPr>
          <p:nvPr>
            <p:ph type="title"/>
          </p:nvPr>
        </p:nvSpPr>
        <p:spPr/>
        <p:txBody>
          <a:bodyPr/>
          <a:lstStyle/>
          <a:p>
            <a:r>
              <a:rPr lang="en-US" dirty="0" smtClean="0">
                <a:ea typeface="ＭＳ Ｐゴシック" pitchFamily="34" charset="-128"/>
              </a:rPr>
              <a:t>Astronomy &amp; Astrophysics</a:t>
            </a:r>
          </a:p>
        </p:txBody>
      </p:sp>
      <p:sp>
        <p:nvSpPr>
          <p:cNvPr id="6" name="Content Placeholder 5"/>
          <p:cNvSpPr>
            <a:spLocks noGrp="1"/>
          </p:cNvSpPr>
          <p:nvPr>
            <p:ph sz="half" idx="1"/>
          </p:nvPr>
        </p:nvSpPr>
        <p:spPr>
          <a:xfrm>
            <a:off x="304800" y="1600200"/>
            <a:ext cx="8337550" cy="2335213"/>
          </a:xfrm>
        </p:spPr>
        <p:txBody>
          <a:bodyPr>
            <a:normAutofit/>
          </a:bodyPr>
          <a:lstStyle/>
          <a:p>
            <a:pPr>
              <a:lnSpc>
                <a:spcPct val="90000"/>
              </a:lnSpc>
              <a:spcBef>
                <a:spcPts val="600"/>
              </a:spcBef>
              <a:buClr>
                <a:srgbClr val="EEAF15"/>
              </a:buClr>
              <a:buSzPct val="100000"/>
              <a:buFont typeface="Lucida Grande" pitchFamily="-107" charset="0"/>
              <a:buNone/>
            </a:pPr>
            <a:endParaRPr lang="en-US" sz="2000" b="1" dirty="0" smtClean="0">
              <a:solidFill>
                <a:srgbClr val="234483"/>
              </a:solidFill>
              <a:sym typeface="Symbol" pitchFamily="18" charset="2"/>
            </a:endParaRPr>
          </a:p>
          <a:p>
            <a:pPr>
              <a:lnSpc>
                <a:spcPct val="90000"/>
              </a:lnSpc>
              <a:spcBef>
                <a:spcPts val="600"/>
              </a:spcBef>
              <a:buClr>
                <a:srgbClr val="EEAF15"/>
              </a:buClr>
              <a:buSzPct val="100000"/>
              <a:buFont typeface="Lucida Grande" pitchFamily="-107" charset="0"/>
              <a:buNone/>
            </a:pPr>
            <a:r>
              <a:rPr lang="en-US" sz="2000" b="1" dirty="0" smtClean="0">
                <a:solidFill>
                  <a:srgbClr val="234483"/>
                </a:solidFill>
                <a:sym typeface="Symbol" pitchFamily="18" charset="2"/>
              </a:rPr>
              <a:t>LOFAR large distributed radio telescope</a:t>
            </a:r>
          </a:p>
          <a:p>
            <a:pPr>
              <a:lnSpc>
                <a:spcPct val="90000"/>
              </a:lnSpc>
              <a:spcBef>
                <a:spcPts val="600"/>
              </a:spcBef>
              <a:buClr>
                <a:srgbClr val="EEAF15"/>
              </a:buClr>
              <a:buSzPct val="100000"/>
              <a:buFont typeface="Lucida Grande" pitchFamily="-107" charset="0"/>
              <a:buNone/>
            </a:pPr>
            <a:endParaRPr lang="en-US" sz="2000" b="1" dirty="0" smtClean="0">
              <a:solidFill>
                <a:schemeClr val="accent1"/>
              </a:solidFill>
              <a:sym typeface="Symbol" pitchFamily="18" charset="2"/>
            </a:endParaRPr>
          </a:p>
          <a:p>
            <a:pPr>
              <a:lnSpc>
                <a:spcPct val="90000"/>
              </a:lnSpc>
              <a:spcBef>
                <a:spcPts val="600"/>
              </a:spcBef>
              <a:buClr>
                <a:srgbClr val="EEAF15"/>
              </a:buClr>
              <a:buSzPct val="100000"/>
              <a:buFont typeface="Lucida Grande" pitchFamily="-107" charset="0"/>
              <a:buNone/>
            </a:pPr>
            <a:r>
              <a:rPr lang="en-US" sz="2000" b="1" dirty="0" smtClean="0">
                <a:solidFill>
                  <a:srgbClr val="234483"/>
                </a:solidFill>
                <a:sym typeface="Symbol" pitchFamily="18" charset="2"/>
              </a:rPr>
              <a:t>AUGER &amp; ARGO Cosmic Ray Observatories</a:t>
            </a:r>
          </a:p>
        </p:txBody>
      </p:sp>
      <p:sp>
        <p:nvSpPr>
          <p:cNvPr id="34821" name="Slide Number Placeholder 4"/>
          <p:cNvSpPr>
            <a:spLocks noGrp="1"/>
          </p:cNvSpPr>
          <p:nvPr>
            <p:ph type="sldNum" sz="quarter" idx="11"/>
          </p:nvPr>
        </p:nvSpPr>
        <p:spPr>
          <a:noFill/>
        </p:spPr>
        <p:txBody>
          <a:bodyPr/>
          <a:lstStyle/>
          <a:p>
            <a:fld id="{F094F159-475E-4377-AB54-BAA4A51B7C33}" type="slidenum">
              <a:rPr lang="en-GB"/>
              <a:pPr/>
              <a:t>12</a:t>
            </a:fld>
            <a:endParaRPr lang="en-GB"/>
          </a:p>
        </p:txBody>
      </p:sp>
      <p:pic>
        <p:nvPicPr>
          <p:cNvPr id="10" name="Picture 4" descr="eq_SOAR_01"/>
          <p:cNvPicPr>
            <a:picLocks noChangeAspect="1" noChangeArrowheads="1"/>
          </p:cNvPicPr>
          <p:nvPr/>
        </p:nvPicPr>
        <p:blipFill>
          <a:blip r:embed="rId4" cstate="screen"/>
          <a:srcRect/>
          <a:stretch>
            <a:fillRect/>
          </a:stretch>
        </p:blipFill>
        <p:spPr bwMode="auto">
          <a:xfrm>
            <a:off x="2209800" y="4495800"/>
            <a:ext cx="1228725" cy="1851025"/>
          </a:xfrm>
          <a:prstGeom prst="rect">
            <a:avLst/>
          </a:prstGeom>
          <a:noFill/>
          <a:ln w="9525">
            <a:noFill/>
            <a:miter lim="800000"/>
            <a:headEnd/>
            <a:tailEnd/>
          </a:ln>
          <a:effectLst>
            <a:outerShdw dist="139700" dir="2700000" algn="tl" rotWithShape="0">
              <a:srgbClr val="333333">
                <a:alpha val="64999"/>
              </a:srgbClr>
            </a:outerShdw>
          </a:effectLst>
        </p:spPr>
      </p:pic>
      <p:pic>
        <p:nvPicPr>
          <p:cNvPr id="11" name="Picture 5" descr="eq_Radioteleskop32m"/>
          <p:cNvPicPr>
            <a:picLocks noChangeAspect="1" noChangeArrowheads="1"/>
          </p:cNvPicPr>
          <p:nvPr/>
        </p:nvPicPr>
        <p:blipFill>
          <a:blip r:embed="rId5" cstate="screen"/>
          <a:srcRect/>
          <a:stretch>
            <a:fillRect/>
          </a:stretch>
        </p:blipFill>
        <p:spPr bwMode="auto">
          <a:xfrm>
            <a:off x="381000" y="4419600"/>
            <a:ext cx="1455738" cy="1938338"/>
          </a:xfrm>
          <a:prstGeom prst="rect">
            <a:avLst/>
          </a:prstGeom>
          <a:noFill/>
          <a:ln w="9525">
            <a:noFill/>
            <a:miter lim="800000"/>
            <a:headEnd/>
            <a:tailEnd/>
          </a:ln>
          <a:effectLst>
            <a:outerShdw dist="139700" dir="2700000" algn="tl" rotWithShape="0">
              <a:srgbClr val="333333">
                <a:alpha val="64999"/>
              </a:srgbClr>
            </a:outerShdw>
          </a:effectLst>
        </p:spPr>
      </p:pic>
      <p:pic>
        <p:nvPicPr>
          <p:cNvPr id="12" name="Picture 11"/>
          <p:cNvPicPr>
            <a:picLocks noChangeAspect="1"/>
          </p:cNvPicPr>
          <p:nvPr/>
        </p:nvPicPr>
        <p:blipFill>
          <a:blip r:embed="rId6"/>
          <a:srcRect/>
          <a:stretch>
            <a:fillRect/>
          </a:stretch>
        </p:blipFill>
        <p:spPr bwMode="auto">
          <a:xfrm>
            <a:off x="5867400" y="4495800"/>
            <a:ext cx="3049588" cy="1674813"/>
          </a:xfrm>
          <a:prstGeom prst="rect">
            <a:avLst/>
          </a:prstGeom>
          <a:noFill/>
          <a:ln w="9525">
            <a:noFill/>
            <a:miter lim="800000"/>
            <a:headEnd/>
            <a:tailEnd/>
          </a:ln>
          <a:effectLst>
            <a:outerShdw dist="38100" dir="2700000" algn="br" rotWithShape="0">
              <a:srgbClr val="808080">
                <a:alpha val="42999"/>
              </a:srgbClr>
            </a:outerShdw>
          </a:effectLst>
        </p:spPr>
      </p:pic>
      <p:pic>
        <p:nvPicPr>
          <p:cNvPr id="13" name="Picture 6" descr="fig2"/>
          <p:cNvPicPr>
            <a:picLocks noChangeAspect="1" noChangeArrowheads="1"/>
          </p:cNvPicPr>
          <p:nvPr/>
        </p:nvPicPr>
        <p:blipFill>
          <a:blip r:embed="rId7"/>
          <a:srcRect/>
          <a:stretch>
            <a:fillRect/>
          </a:stretch>
        </p:blipFill>
        <p:spPr bwMode="auto">
          <a:xfrm>
            <a:off x="3657600" y="4800600"/>
            <a:ext cx="1905000" cy="1457325"/>
          </a:xfrm>
          <a:prstGeom prst="rect">
            <a:avLst/>
          </a:prstGeom>
          <a:noFill/>
        </p:spPr>
      </p:pic>
      <p:pic>
        <p:nvPicPr>
          <p:cNvPr id="14" name="Picture 4" descr="ARGO-YBJ Building at YangBaJing"/>
          <p:cNvPicPr>
            <a:picLocks noChangeAspect="1" noChangeArrowheads="1"/>
          </p:cNvPicPr>
          <p:nvPr/>
        </p:nvPicPr>
        <p:blipFill>
          <a:blip r:embed="rId8" cstate="screen"/>
          <a:srcRect/>
          <a:stretch>
            <a:fillRect/>
          </a:stretch>
        </p:blipFill>
        <p:spPr bwMode="auto">
          <a:xfrm>
            <a:off x="5867400" y="1828800"/>
            <a:ext cx="3124200" cy="1464736"/>
          </a:xfrm>
          <a:prstGeom prst="rect">
            <a:avLst/>
          </a:prstGeom>
          <a:noFill/>
          <a:ln w="9525">
            <a:noFill/>
            <a:miter lim="800000"/>
            <a:headEnd/>
            <a:tailEnd/>
          </a:ln>
        </p:spPr>
      </p:pic>
      <p:sp>
        <p:nvSpPr>
          <p:cNvPr id="15" name="Footer Placeholder 14"/>
          <p:cNvSpPr>
            <a:spLocks noGrp="1"/>
          </p:cNvSpPr>
          <p:nvPr>
            <p:ph type="ftr" sz="quarter" idx="10"/>
          </p:nvPr>
        </p:nvSpPr>
        <p:spPr/>
        <p:txBody>
          <a:bodyPr/>
          <a:lstStyle/>
          <a:p>
            <a:r>
              <a:rPr lang="en-US" smtClean="0"/>
              <a:t>David Groep, Belnet Networking Conference 2008</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1" y="0"/>
            <a:ext cx="9196823" cy="6858000"/>
          </a:xfrm>
          <a:prstGeom prst="rect">
            <a:avLst/>
          </a:prstGeom>
          <a:noFill/>
          <a:ln w="25400" algn="ctr">
            <a:noFill/>
            <a:miter lim="800000"/>
            <a:headEnd/>
            <a:tailEnd/>
          </a:ln>
        </p:spPr>
      </p:pic>
      <p:sp>
        <p:nvSpPr>
          <p:cNvPr id="5" name="Text Box 14"/>
          <p:cNvSpPr txBox="1">
            <a:spLocks noChangeArrowheads="1"/>
          </p:cNvSpPr>
          <p:nvPr/>
        </p:nvSpPr>
        <p:spPr bwMode="auto">
          <a:xfrm>
            <a:off x="4841219" y="6611779"/>
            <a:ext cx="4302781" cy="246221"/>
          </a:xfrm>
          <a:prstGeom prst="rect">
            <a:avLst/>
          </a:prstGeom>
          <a:noFill/>
          <a:ln w="9525">
            <a:noFill/>
            <a:miter lim="800000"/>
            <a:headEnd/>
            <a:tailEnd/>
          </a:ln>
        </p:spPr>
        <p:txBody>
          <a:bodyPr wrap="none">
            <a:spAutoFit/>
          </a:bodyPr>
          <a:lstStyle/>
          <a:p>
            <a:pPr eaLnBrk="0" hangingPunct="0"/>
            <a:r>
              <a:rPr lang="en-GB" sz="1000" dirty="0" smtClean="0">
                <a:solidFill>
                  <a:srgbClr val="333399"/>
                </a:solidFill>
              </a:rPr>
              <a:t>Graphs: Ian Bird, EGEE SA1, EGEE07 Conference October 2007</a:t>
            </a:r>
            <a:endParaRPr lang="en-GB" sz="1000" dirty="0">
              <a:solidFill>
                <a:srgbClr val="333399"/>
              </a:solidFill>
            </a:endParaRPr>
          </a:p>
        </p:txBody>
      </p:sp>
    </p:spTree>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428604"/>
            <a:ext cx="9144000" cy="6429396"/>
          </a:xfrm>
          <a:prstGeom prst="rect">
            <a:avLst/>
          </a:prstGeom>
          <a:solidFill>
            <a:srgbClr val="292929"/>
          </a:solidFill>
          <a:ln w="9525" cap="flat" cmpd="sng" algn="ctr">
            <a:solidFill>
              <a:srgbClr val="2929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40290" name="Rectangle 2"/>
          <p:cNvSpPr>
            <a:spLocks noGrp="1" noChangeArrowheads="1"/>
          </p:cNvSpPr>
          <p:nvPr>
            <p:ph type="title"/>
          </p:nvPr>
        </p:nvSpPr>
        <p:spPr/>
        <p:txBody>
          <a:bodyPr/>
          <a:lstStyle/>
          <a:p>
            <a:r>
              <a:rPr lang="en-US"/>
              <a:t>Google Grid Map</a:t>
            </a:r>
          </a:p>
        </p:txBody>
      </p:sp>
      <p:pic>
        <p:nvPicPr>
          <p:cNvPr id="140292" name="Picture 4">
            <a:hlinkClick r:id="rId3"/>
          </p:cNvPr>
          <p:cNvPicPr>
            <a:picLocks noChangeAspect="1" noChangeArrowheads="1"/>
          </p:cNvPicPr>
          <p:nvPr/>
        </p:nvPicPr>
        <p:blipFill>
          <a:blip r:embed="rId4"/>
          <a:srcRect/>
          <a:stretch>
            <a:fillRect/>
          </a:stretch>
        </p:blipFill>
        <p:spPr bwMode="auto">
          <a:xfrm>
            <a:off x="0" y="736275"/>
            <a:ext cx="9144000" cy="5550245"/>
          </a:xfrm>
          <a:prstGeom prst="rect">
            <a:avLst/>
          </a:prstGeom>
          <a:noFill/>
        </p:spPr>
      </p:pic>
    </p:spTree>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609600"/>
            <a:ext cx="7772400" cy="676275"/>
          </a:xfrm>
        </p:spPr>
        <p:txBody>
          <a:bodyPr/>
          <a:lstStyle/>
          <a:p>
            <a:pPr eaLnBrk="1" hangingPunct="1"/>
            <a:r>
              <a:rPr lang="en-GB" smtClean="0"/>
              <a:t>Building Grid Infrastructures</a:t>
            </a:r>
          </a:p>
        </p:txBody>
      </p:sp>
      <p:pic>
        <p:nvPicPr>
          <p:cNvPr id="54275" name="Picture 4" descr="vostructure-egee"/>
          <p:cNvPicPr>
            <a:picLocks noChangeAspect="1" noChangeArrowheads="1"/>
          </p:cNvPicPr>
          <p:nvPr/>
        </p:nvPicPr>
        <p:blipFill>
          <a:blip r:embed="rId2"/>
          <a:srcRect/>
          <a:stretch>
            <a:fillRect/>
          </a:stretch>
        </p:blipFill>
        <p:spPr bwMode="auto">
          <a:xfrm>
            <a:off x="755650" y="1628775"/>
            <a:ext cx="6907213" cy="3684588"/>
          </a:xfrm>
          <a:prstGeom prst="rect">
            <a:avLst/>
          </a:prstGeom>
          <a:noFill/>
          <a:ln w="9525">
            <a:noFill/>
            <a:miter lim="800000"/>
            <a:headEnd/>
            <a:tailEnd/>
          </a:ln>
        </p:spPr>
      </p:pic>
      <p:sp>
        <p:nvSpPr>
          <p:cNvPr id="54276" name="Text Box 7"/>
          <p:cNvSpPr txBox="1">
            <a:spLocks noChangeArrowheads="1"/>
          </p:cNvSpPr>
          <p:nvPr/>
        </p:nvSpPr>
        <p:spPr bwMode="auto">
          <a:xfrm rot="-5400000">
            <a:off x="6785731" y="2895925"/>
            <a:ext cx="3429080" cy="923330"/>
          </a:xfrm>
          <a:prstGeom prst="rect">
            <a:avLst/>
          </a:prstGeom>
          <a:noFill/>
          <a:ln w="9525">
            <a:noFill/>
            <a:miter lim="800000"/>
            <a:headEnd/>
            <a:tailEnd/>
          </a:ln>
        </p:spPr>
        <p:txBody>
          <a:bodyPr wrap="none">
            <a:spAutoFit/>
          </a:bodyPr>
          <a:lstStyle/>
          <a:p>
            <a:pPr algn="ctr" eaLnBrk="0" hangingPunct="0"/>
            <a:r>
              <a:rPr lang="en-GB" dirty="0" smtClean="0"/>
              <a:t>Interoperation</a:t>
            </a:r>
          </a:p>
          <a:p>
            <a:pPr algn="ctr" eaLnBrk="0" hangingPunct="0"/>
            <a:r>
              <a:rPr lang="en-GB" dirty="0" smtClean="0"/>
              <a:t>Policy Coordination</a:t>
            </a:r>
          </a:p>
          <a:p>
            <a:pPr algn="ctr" eaLnBrk="0" hangingPunct="0"/>
            <a:r>
              <a:rPr lang="en-GB" dirty="0" smtClean="0"/>
              <a:t>Facilitation and Negotiation</a:t>
            </a:r>
            <a:endParaRPr lang="en-GB" dirty="0"/>
          </a:p>
        </p:txBody>
      </p:sp>
      <p:sp>
        <p:nvSpPr>
          <p:cNvPr id="54277" name="AutoShape 8"/>
          <p:cNvSpPr>
            <a:spLocks noChangeArrowheads="1"/>
          </p:cNvSpPr>
          <p:nvPr/>
        </p:nvSpPr>
        <p:spPr bwMode="auto">
          <a:xfrm>
            <a:off x="7715272" y="3143248"/>
            <a:ext cx="360362" cy="431800"/>
          </a:xfrm>
          <a:prstGeom prst="leftArrow">
            <a:avLst>
              <a:gd name="adj1" fmla="val 50000"/>
              <a:gd name="adj2" fmla="val 25000"/>
            </a:avLst>
          </a:prstGeom>
          <a:solidFill>
            <a:srgbClr val="008000"/>
          </a:solidFill>
          <a:ln w="9525">
            <a:solidFill>
              <a:schemeClr val="tx1"/>
            </a:solidFill>
            <a:miter lim="800000"/>
            <a:headEnd/>
            <a:tailEnd/>
          </a:ln>
        </p:spPr>
        <p:txBody>
          <a:bodyPr wrap="none" anchor="ctr"/>
          <a:lstStyle/>
          <a:p>
            <a:pPr eaLnBrk="0" hangingPunct="0"/>
            <a:endParaRPr lang="en-US"/>
          </a:p>
        </p:txBody>
      </p:sp>
      <p:sp>
        <p:nvSpPr>
          <p:cNvPr id="54278" name="Text Box 9"/>
          <p:cNvSpPr txBox="1">
            <a:spLocks noChangeArrowheads="1"/>
          </p:cNvSpPr>
          <p:nvPr/>
        </p:nvSpPr>
        <p:spPr bwMode="auto">
          <a:xfrm>
            <a:off x="827088" y="5614988"/>
            <a:ext cx="7640490" cy="1089529"/>
          </a:xfrm>
          <a:prstGeom prst="rect">
            <a:avLst/>
          </a:prstGeom>
          <a:noFill/>
          <a:ln w="9525">
            <a:noFill/>
            <a:miter lim="800000"/>
            <a:headEnd/>
            <a:tailEnd/>
          </a:ln>
        </p:spPr>
        <p:txBody>
          <a:bodyPr wrap="none">
            <a:spAutoFit/>
          </a:bodyPr>
          <a:lstStyle/>
          <a:p>
            <a:pPr eaLnBrk="0" hangingPunct="0">
              <a:lnSpc>
                <a:spcPct val="120000"/>
              </a:lnSpc>
              <a:buFontTx/>
              <a:buChar char="•"/>
            </a:pPr>
            <a:r>
              <a:rPr lang="en-GB" dirty="0"/>
              <a:t> </a:t>
            </a:r>
            <a:r>
              <a:rPr lang="en-GB" dirty="0" err="1" smtClean="0"/>
              <a:t>Interop</a:t>
            </a:r>
            <a:r>
              <a:rPr lang="en-GB" dirty="0" smtClean="0"/>
              <a:t>: </a:t>
            </a:r>
            <a:r>
              <a:rPr lang="en-GB" dirty="0"/>
              <a:t>common syntax and </a:t>
            </a:r>
            <a:r>
              <a:rPr lang="en-GB" dirty="0" smtClean="0"/>
              <a:t>semantics </a:t>
            </a:r>
            <a:r>
              <a:rPr lang="en-GB" dirty="0"/>
              <a:t>for grid operations</a:t>
            </a:r>
          </a:p>
          <a:p>
            <a:pPr eaLnBrk="0" hangingPunct="0">
              <a:lnSpc>
                <a:spcPct val="120000"/>
              </a:lnSpc>
              <a:buFontTx/>
              <a:buChar char="•"/>
            </a:pPr>
            <a:r>
              <a:rPr lang="en-GB" dirty="0"/>
              <a:t> </a:t>
            </a:r>
            <a:r>
              <a:rPr lang="en-GB" dirty="0" smtClean="0"/>
              <a:t>Policy Coordination: User and VO AUPs, operations, trust</a:t>
            </a:r>
            <a:endParaRPr lang="en-GB" dirty="0"/>
          </a:p>
          <a:p>
            <a:pPr eaLnBrk="0" hangingPunct="0">
              <a:lnSpc>
                <a:spcPct val="120000"/>
              </a:lnSpc>
              <a:buFontTx/>
              <a:buChar char="•"/>
            </a:pPr>
            <a:r>
              <a:rPr lang="en-GB" dirty="0"/>
              <a:t> </a:t>
            </a:r>
            <a:r>
              <a:rPr lang="en-GB" dirty="0" smtClean="0"/>
              <a:t>Facilitating negotiation: VO meta-data, SLAs, op. environment</a:t>
            </a:r>
            <a:endParaRPr lang="en-GB" dirty="0"/>
          </a:p>
        </p:txBody>
      </p:sp>
    </p:spTree>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VO-centric infrastructure (‘OSG style’)</a:t>
            </a:r>
            <a:endParaRPr lang="en-US" dirty="0"/>
          </a:p>
        </p:txBody>
      </p:sp>
      <p:pic>
        <p:nvPicPr>
          <p:cNvPr id="281602" name="Picture 2" descr="H:\Home\davidg\UvA\Onderwijs\SNE2008\osg-style-infrastructure.gif"/>
          <p:cNvPicPr>
            <a:picLocks noChangeAspect="1" noChangeArrowheads="1"/>
          </p:cNvPicPr>
          <p:nvPr/>
        </p:nvPicPr>
        <p:blipFill>
          <a:blip r:embed="rId2"/>
          <a:srcRect/>
          <a:stretch>
            <a:fillRect/>
          </a:stretch>
        </p:blipFill>
        <p:spPr bwMode="auto">
          <a:xfrm>
            <a:off x="1571604" y="2143116"/>
            <a:ext cx="5572164" cy="4228395"/>
          </a:xfrm>
          <a:prstGeom prst="rect">
            <a:avLst/>
          </a:prstGeom>
          <a:noFill/>
        </p:spPr>
      </p:pic>
      <p:sp>
        <p:nvSpPr>
          <p:cNvPr id="5" name="TextBox 4"/>
          <p:cNvSpPr txBox="1"/>
          <p:nvPr/>
        </p:nvSpPr>
        <p:spPr>
          <a:xfrm>
            <a:off x="214282" y="1643050"/>
            <a:ext cx="6357982" cy="830997"/>
          </a:xfrm>
          <a:prstGeom prst="rect">
            <a:avLst/>
          </a:prstGeom>
          <a:noFill/>
        </p:spPr>
        <p:txBody>
          <a:bodyPr wrap="square" rtlCol="0">
            <a:spAutoFit/>
          </a:bodyPr>
          <a:lstStyle/>
          <a:p>
            <a:r>
              <a:rPr lang="en-US" sz="1600" dirty="0" smtClean="0">
                <a:solidFill>
                  <a:srgbClr val="C00000"/>
                </a:solidFill>
              </a:rPr>
              <a:t>Advantages</a:t>
            </a:r>
          </a:p>
          <a:p>
            <a:pPr>
              <a:buFont typeface="Arial" pitchFamily="34" charset="0"/>
              <a:buChar char="•"/>
            </a:pPr>
            <a:r>
              <a:rPr lang="en-US" sz="1600" dirty="0" smtClean="0"/>
              <a:t> no site management or coordination needed</a:t>
            </a:r>
          </a:p>
          <a:p>
            <a:pPr>
              <a:buFont typeface="Arial" pitchFamily="34" charset="0"/>
              <a:buChar char="•"/>
            </a:pPr>
            <a:r>
              <a:rPr lang="en-US" sz="1600" dirty="0" smtClean="0"/>
              <a:t> VOs are self-sustainable</a:t>
            </a:r>
            <a:endParaRPr lang="en-US" sz="1600" dirty="0"/>
          </a:p>
        </p:txBody>
      </p:sp>
      <p:sp>
        <p:nvSpPr>
          <p:cNvPr id="6" name="TextBox 5"/>
          <p:cNvSpPr txBox="1"/>
          <p:nvPr/>
        </p:nvSpPr>
        <p:spPr>
          <a:xfrm>
            <a:off x="214282" y="1214422"/>
            <a:ext cx="8001056" cy="338554"/>
          </a:xfrm>
          <a:prstGeom prst="rect">
            <a:avLst/>
          </a:prstGeom>
          <a:noFill/>
        </p:spPr>
        <p:txBody>
          <a:bodyPr wrap="square" rtlCol="0">
            <a:spAutoFit/>
          </a:bodyPr>
          <a:lstStyle/>
          <a:p>
            <a:r>
              <a:rPr lang="en-US" sz="1600" dirty="0" smtClean="0">
                <a:solidFill>
                  <a:srgbClr val="C00000"/>
                </a:solidFill>
              </a:rPr>
              <a:t>What happens if you do not coordinate infrastructure from the beginning …</a:t>
            </a:r>
            <a:endParaRPr lang="en-US" sz="1600" dirty="0">
              <a:solidFill>
                <a:srgbClr val="C00000"/>
              </a:solidFill>
            </a:endParaRPr>
          </a:p>
        </p:txBody>
      </p:sp>
      <p:sp>
        <p:nvSpPr>
          <p:cNvPr id="7" name="TextBox 6"/>
          <p:cNvSpPr txBox="1"/>
          <p:nvPr/>
        </p:nvSpPr>
        <p:spPr>
          <a:xfrm>
            <a:off x="2786018" y="5715016"/>
            <a:ext cx="6357982" cy="1077218"/>
          </a:xfrm>
          <a:prstGeom prst="rect">
            <a:avLst/>
          </a:prstGeom>
          <a:noFill/>
        </p:spPr>
        <p:txBody>
          <a:bodyPr wrap="square" rtlCol="0">
            <a:spAutoFit/>
          </a:bodyPr>
          <a:lstStyle/>
          <a:p>
            <a:pPr algn="r"/>
            <a:r>
              <a:rPr lang="en-US" sz="1600" dirty="0" smtClean="0">
                <a:solidFill>
                  <a:srgbClr val="C00000"/>
                </a:solidFill>
              </a:rPr>
              <a:t>Disadvantages</a:t>
            </a:r>
          </a:p>
          <a:p>
            <a:pPr algn="r">
              <a:buFont typeface="Arial" pitchFamily="34" charset="0"/>
              <a:buChar char="•"/>
            </a:pPr>
            <a:r>
              <a:rPr lang="en-US" sz="1600" dirty="0" smtClean="0"/>
              <a:t> no site management or coordination</a:t>
            </a:r>
          </a:p>
          <a:p>
            <a:pPr algn="r">
              <a:buFont typeface="Arial" pitchFamily="34" charset="0"/>
              <a:buChar char="•"/>
            </a:pPr>
            <a:r>
              <a:rPr lang="en-US" sz="1600" dirty="0" smtClean="0"/>
              <a:t> VO establishment is more complex</a:t>
            </a:r>
          </a:p>
          <a:p>
            <a:pPr algn="r">
              <a:buFont typeface="Arial" pitchFamily="34" charset="0"/>
              <a:buChar char="•"/>
            </a:pPr>
            <a:r>
              <a:rPr lang="en-US" sz="1600" dirty="0" smtClean="0"/>
              <a:t> infrastructure itself is transient and harder to sustain</a:t>
            </a:r>
            <a:endParaRPr lang="en-US" sz="1600" dirty="0"/>
          </a:p>
        </p:txBody>
      </p:sp>
    </p:spTree>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Sustaining the Infrastructure</a:t>
            </a:r>
            <a:endParaRPr lang="en-US" dirty="0"/>
          </a:p>
        </p:txBody>
      </p:sp>
      <p:sp>
        <p:nvSpPr>
          <p:cNvPr id="5" name="Text Placeholder 4"/>
          <p:cNvSpPr>
            <a:spLocks noGrp="1"/>
          </p:cNvSpPr>
          <p:nvPr>
            <p:ph type="body" idx="1"/>
          </p:nvPr>
        </p:nvSpPr>
        <p:spPr/>
        <p:txBody>
          <a:bodyPr/>
          <a:lstStyle/>
          <a:p>
            <a:r>
              <a:rPr lang="en-US" dirty="0" smtClean="0">
                <a:solidFill>
                  <a:schemeClr val="bg1">
                    <a:lumMod val="50000"/>
                  </a:schemeClr>
                </a:solidFill>
              </a:rPr>
              <a:t>Managing Complexity and Standards</a:t>
            </a:r>
          </a:p>
          <a:p>
            <a:r>
              <a:rPr lang="en-US" dirty="0" smtClean="0"/>
              <a:t>Towards a sustained infrastructure </a:t>
            </a:r>
            <a:r>
              <a:rPr lang="en-US" dirty="0" err="1" smtClean="0"/>
              <a:t>organisation</a:t>
            </a:r>
            <a:endParaRPr lang="en-US" dirty="0" smtClean="0">
              <a:solidFill>
                <a:schemeClr val="bg1">
                  <a:lumMod val="50000"/>
                </a:schemeClr>
              </a:solidFill>
            </a:endParaRPr>
          </a:p>
        </p:txBody>
      </p:sp>
    </p:spTree>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609600"/>
            <a:ext cx="7772400" cy="676275"/>
          </a:xfrm>
        </p:spPr>
        <p:txBody>
          <a:bodyPr/>
          <a:lstStyle/>
          <a:p>
            <a:pPr eaLnBrk="1" hangingPunct="1"/>
            <a:r>
              <a:rPr lang="en-GB" dirty="0" smtClean="0"/>
              <a:t>Interoperation and standards</a:t>
            </a:r>
          </a:p>
        </p:txBody>
      </p:sp>
      <p:sp>
        <p:nvSpPr>
          <p:cNvPr id="57347" name="Rectangle 3"/>
          <p:cNvSpPr>
            <a:spLocks noGrp="1" noChangeArrowheads="1"/>
          </p:cNvSpPr>
          <p:nvPr>
            <p:ph type="body" idx="1"/>
          </p:nvPr>
        </p:nvSpPr>
        <p:spPr>
          <a:xfrm>
            <a:off x="685800" y="1628775"/>
            <a:ext cx="7772400" cy="4752975"/>
          </a:xfrm>
        </p:spPr>
        <p:txBody>
          <a:bodyPr/>
          <a:lstStyle/>
          <a:p>
            <a:pPr eaLnBrk="1" hangingPunct="1">
              <a:buNone/>
            </a:pPr>
            <a:r>
              <a:rPr lang="en-GB" dirty="0" smtClean="0"/>
              <a:t>Coordination of Infrastructures is a ‘must’</a:t>
            </a:r>
          </a:p>
          <a:p>
            <a:pPr lvl="1" eaLnBrk="1" hangingPunct="1"/>
            <a:r>
              <a:rPr lang="en-GB" dirty="0" smtClean="0"/>
              <a:t>stability and consistency vary widely</a:t>
            </a:r>
          </a:p>
          <a:p>
            <a:pPr lvl="1" eaLnBrk="1" hangingPunct="1"/>
            <a:r>
              <a:rPr lang="en-GB" dirty="0" smtClean="0"/>
              <a:t>self-healing and verification are largely absent</a:t>
            </a:r>
          </a:p>
          <a:p>
            <a:pPr lvl="1" eaLnBrk="1" hangingPunct="1"/>
            <a:r>
              <a:rPr lang="en-GB" dirty="0" smtClean="0"/>
              <a:t>Global issues require coordinated response (e.g. Incidents, brokering of access, etc.)</a:t>
            </a:r>
          </a:p>
          <a:p>
            <a:pPr eaLnBrk="1" hangingPunct="1"/>
            <a:endParaRPr lang="en-GB" i="1" dirty="0" smtClean="0"/>
          </a:p>
          <a:p>
            <a:pPr eaLnBrk="1" hangingPunct="1">
              <a:buNone/>
            </a:pPr>
            <a:r>
              <a:rPr lang="en-GB" dirty="0" smtClean="0">
                <a:solidFill>
                  <a:srgbClr val="C00000"/>
                </a:solidFill>
              </a:rPr>
              <a:t>Two parallel tracks</a:t>
            </a:r>
            <a:endParaRPr lang="en-GB" dirty="0" smtClean="0"/>
          </a:p>
          <a:p>
            <a:pPr eaLnBrk="1" hangingPunct="1"/>
            <a:r>
              <a:rPr lang="en-GB" dirty="0" smtClean="0"/>
              <a:t>Middleware: global standards</a:t>
            </a:r>
          </a:p>
          <a:p>
            <a:pPr eaLnBrk="1" hangingPunct="1"/>
            <a:r>
              <a:rPr lang="en-GB" dirty="0" smtClean="0"/>
              <a:t>Europe now moving towards this persistent infrastructure with EGI</a:t>
            </a:r>
          </a:p>
        </p:txBody>
      </p:sp>
    </p:spTree>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Interoperation – between the clouds?</a:t>
            </a:r>
            <a:endParaRPr lang="en-US" dirty="0"/>
          </a:p>
        </p:txBody>
      </p:sp>
      <p:sp>
        <p:nvSpPr>
          <p:cNvPr id="4" name="Cloud 3"/>
          <p:cNvSpPr/>
          <p:nvPr/>
        </p:nvSpPr>
        <p:spPr bwMode="auto">
          <a:xfrm>
            <a:off x="571472" y="3357562"/>
            <a:ext cx="3357586" cy="2643206"/>
          </a:xfrm>
          <a:prstGeom prst="cloud">
            <a:avLst/>
          </a:prstGeom>
          <a:solidFill>
            <a:schemeClr val="accent1"/>
          </a:solidFill>
          <a:ln w="9525" cap="flat" cmpd="sng"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grpSp>
        <p:nvGrpSpPr>
          <p:cNvPr id="3" name="Group 14"/>
          <p:cNvGrpSpPr>
            <a:grpSpLocks/>
          </p:cNvGrpSpPr>
          <p:nvPr/>
        </p:nvGrpSpPr>
        <p:grpSpPr bwMode="auto">
          <a:xfrm>
            <a:off x="928662" y="3929066"/>
            <a:ext cx="2601912" cy="1570037"/>
            <a:chOff x="3016" y="2660"/>
            <a:chExt cx="2586" cy="1361"/>
          </a:xfrm>
        </p:grpSpPr>
        <p:sp>
          <p:nvSpPr>
            <p:cNvPr id="6" name="Line 15"/>
            <p:cNvSpPr>
              <a:spLocks noChangeShapeType="1"/>
            </p:cNvSpPr>
            <p:nvPr/>
          </p:nvSpPr>
          <p:spPr bwMode="auto">
            <a:xfrm flipV="1">
              <a:off x="3061" y="2750"/>
              <a:ext cx="182" cy="409"/>
            </a:xfrm>
            <a:prstGeom prst="line">
              <a:avLst/>
            </a:prstGeom>
            <a:noFill/>
            <a:ln w="9525">
              <a:solidFill>
                <a:schemeClr val="tx1"/>
              </a:solidFill>
              <a:round/>
              <a:headEnd/>
              <a:tailEnd/>
            </a:ln>
            <a:effectLst/>
          </p:spPr>
          <p:txBody>
            <a:bodyPr>
              <a:spAutoFit/>
            </a:bodyPr>
            <a:lstStyle/>
            <a:p>
              <a:endParaRPr lang="en-US"/>
            </a:p>
          </p:txBody>
        </p:sp>
        <p:sp>
          <p:nvSpPr>
            <p:cNvPr id="7" name="Line 16"/>
            <p:cNvSpPr>
              <a:spLocks noChangeShapeType="1"/>
            </p:cNvSpPr>
            <p:nvPr/>
          </p:nvSpPr>
          <p:spPr bwMode="auto">
            <a:xfrm>
              <a:off x="3243" y="2750"/>
              <a:ext cx="227" cy="318"/>
            </a:xfrm>
            <a:prstGeom prst="line">
              <a:avLst/>
            </a:prstGeom>
            <a:noFill/>
            <a:ln w="9525">
              <a:solidFill>
                <a:schemeClr val="tx1"/>
              </a:solidFill>
              <a:round/>
              <a:headEnd/>
              <a:tailEnd/>
            </a:ln>
            <a:effectLst/>
          </p:spPr>
          <p:txBody>
            <a:bodyPr>
              <a:spAutoFit/>
            </a:bodyPr>
            <a:lstStyle/>
            <a:p>
              <a:endParaRPr lang="en-US"/>
            </a:p>
          </p:txBody>
        </p:sp>
        <p:sp>
          <p:nvSpPr>
            <p:cNvPr id="8" name="Line 17"/>
            <p:cNvSpPr>
              <a:spLocks noChangeShapeType="1"/>
            </p:cNvSpPr>
            <p:nvPr/>
          </p:nvSpPr>
          <p:spPr bwMode="auto">
            <a:xfrm>
              <a:off x="3061" y="3159"/>
              <a:ext cx="318" cy="136"/>
            </a:xfrm>
            <a:prstGeom prst="line">
              <a:avLst/>
            </a:prstGeom>
            <a:noFill/>
            <a:ln w="9525">
              <a:solidFill>
                <a:schemeClr val="tx1"/>
              </a:solidFill>
              <a:round/>
              <a:headEnd/>
              <a:tailEnd/>
            </a:ln>
            <a:effectLst/>
          </p:spPr>
          <p:txBody>
            <a:bodyPr>
              <a:spAutoFit/>
            </a:bodyPr>
            <a:lstStyle/>
            <a:p>
              <a:endParaRPr lang="en-US"/>
            </a:p>
          </p:txBody>
        </p:sp>
        <p:sp>
          <p:nvSpPr>
            <p:cNvPr id="9" name="Line 18"/>
            <p:cNvSpPr>
              <a:spLocks noChangeShapeType="1"/>
            </p:cNvSpPr>
            <p:nvPr/>
          </p:nvSpPr>
          <p:spPr bwMode="auto">
            <a:xfrm flipV="1">
              <a:off x="3243" y="2705"/>
              <a:ext cx="317" cy="45"/>
            </a:xfrm>
            <a:prstGeom prst="line">
              <a:avLst/>
            </a:prstGeom>
            <a:noFill/>
            <a:ln w="9525">
              <a:solidFill>
                <a:schemeClr val="tx1"/>
              </a:solidFill>
              <a:round/>
              <a:headEnd/>
              <a:tailEnd/>
            </a:ln>
            <a:effectLst/>
          </p:spPr>
          <p:txBody>
            <a:bodyPr>
              <a:spAutoFit/>
            </a:bodyPr>
            <a:lstStyle/>
            <a:p>
              <a:endParaRPr lang="en-US"/>
            </a:p>
          </p:txBody>
        </p:sp>
        <p:sp>
          <p:nvSpPr>
            <p:cNvPr id="10" name="Line 19"/>
            <p:cNvSpPr>
              <a:spLocks noChangeShapeType="1"/>
            </p:cNvSpPr>
            <p:nvPr/>
          </p:nvSpPr>
          <p:spPr bwMode="auto">
            <a:xfrm>
              <a:off x="3560" y="2705"/>
              <a:ext cx="363" cy="408"/>
            </a:xfrm>
            <a:prstGeom prst="line">
              <a:avLst/>
            </a:prstGeom>
            <a:noFill/>
            <a:ln w="9525">
              <a:solidFill>
                <a:schemeClr val="tx1"/>
              </a:solidFill>
              <a:round/>
              <a:headEnd/>
              <a:tailEnd/>
            </a:ln>
            <a:effectLst/>
          </p:spPr>
          <p:txBody>
            <a:bodyPr>
              <a:spAutoFit/>
            </a:bodyPr>
            <a:lstStyle/>
            <a:p>
              <a:endParaRPr lang="en-US"/>
            </a:p>
          </p:txBody>
        </p:sp>
        <p:sp>
          <p:nvSpPr>
            <p:cNvPr id="11" name="Line 20"/>
            <p:cNvSpPr>
              <a:spLocks noChangeShapeType="1"/>
            </p:cNvSpPr>
            <p:nvPr/>
          </p:nvSpPr>
          <p:spPr bwMode="auto">
            <a:xfrm flipH="1">
              <a:off x="3379" y="3068"/>
              <a:ext cx="91" cy="227"/>
            </a:xfrm>
            <a:prstGeom prst="line">
              <a:avLst/>
            </a:prstGeom>
            <a:noFill/>
            <a:ln w="9525">
              <a:solidFill>
                <a:schemeClr val="tx1"/>
              </a:solidFill>
              <a:round/>
              <a:headEnd/>
              <a:tailEnd/>
            </a:ln>
            <a:effectLst/>
          </p:spPr>
          <p:txBody>
            <a:bodyPr>
              <a:spAutoFit/>
            </a:bodyPr>
            <a:lstStyle/>
            <a:p>
              <a:endParaRPr lang="en-US"/>
            </a:p>
          </p:txBody>
        </p:sp>
        <p:sp>
          <p:nvSpPr>
            <p:cNvPr id="12" name="Line 21"/>
            <p:cNvSpPr>
              <a:spLocks noChangeShapeType="1"/>
            </p:cNvSpPr>
            <p:nvPr/>
          </p:nvSpPr>
          <p:spPr bwMode="auto">
            <a:xfrm flipV="1">
              <a:off x="3061" y="3068"/>
              <a:ext cx="409" cy="91"/>
            </a:xfrm>
            <a:prstGeom prst="line">
              <a:avLst/>
            </a:prstGeom>
            <a:noFill/>
            <a:ln w="9525">
              <a:solidFill>
                <a:schemeClr val="tx1"/>
              </a:solidFill>
              <a:round/>
              <a:headEnd/>
              <a:tailEnd/>
            </a:ln>
            <a:effectLst/>
          </p:spPr>
          <p:txBody>
            <a:bodyPr>
              <a:spAutoFit/>
            </a:bodyPr>
            <a:lstStyle/>
            <a:p>
              <a:endParaRPr lang="en-US"/>
            </a:p>
          </p:txBody>
        </p:sp>
        <p:sp>
          <p:nvSpPr>
            <p:cNvPr id="13" name="Line 22"/>
            <p:cNvSpPr>
              <a:spLocks noChangeShapeType="1"/>
            </p:cNvSpPr>
            <p:nvPr/>
          </p:nvSpPr>
          <p:spPr bwMode="auto">
            <a:xfrm flipV="1">
              <a:off x="3197" y="3431"/>
              <a:ext cx="409" cy="136"/>
            </a:xfrm>
            <a:prstGeom prst="line">
              <a:avLst/>
            </a:prstGeom>
            <a:noFill/>
            <a:ln w="9525">
              <a:solidFill>
                <a:schemeClr val="tx1"/>
              </a:solidFill>
              <a:round/>
              <a:headEnd/>
              <a:tailEnd/>
            </a:ln>
            <a:effectLst/>
          </p:spPr>
          <p:txBody>
            <a:bodyPr>
              <a:spAutoFit/>
            </a:bodyPr>
            <a:lstStyle/>
            <a:p>
              <a:endParaRPr lang="en-US"/>
            </a:p>
          </p:txBody>
        </p:sp>
        <p:sp>
          <p:nvSpPr>
            <p:cNvPr id="14" name="Line 23"/>
            <p:cNvSpPr>
              <a:spLocks noChangeShapeType="1"/>
            </p:cNvSpPr>
            <p:nvPr/>
          </p:nvSpPr>
          <p:spPr bwMode="auto">
            <a:xfrm>
              <a:off x="3197" y="3567"/>
              <a:ext cx="545" cy="45"/>
            </a:xfrm>
            <a:prstGeom prst="line">
              <a:avLst/>
            </a:prstGeom>
            <a:noFill/>
            <a:ln w="9525">
              <a:solidFill>
                <a:schemeClr val="tx1"/>
              </a:solidFill>
              <a:round/>
              <a:headEnd/>
              <a:tailEnd/>
            </a:ln>
            <a:effectLst/>
          </p:spPr>
          <p:txBody>
            <a:bodyPr>
              <a:spAutoFit/>
            </a:bodyPr>
            <a:lstStyle/>
            <a:p>
              <a:endParaRPr lang="en-US"/>
            </a:p>
          </p:txBody>
        </p:sp>
        <p:sp>
          <p:nvSpPr>
            <p:cNvPr id="15" name="Line 24"/>
            <p:cNvSpPr>
              <a:spLocks noChangeShapeType="1"/>
            </p:cNvSpPr>
            <p:nvPr/>
          </p:nvSpPr>
          <p:spPr bwMode="auto">
            <a:xfrm>
              <a:off x="3606" y="3431"/>
              <a:ext cx="136" cy="181"/>
            </a:xfrm>
            <a:prstGeom prst="line">
              <a:avLst/>
            </a:prstGeom>
            <a:noFill/>
            <a:ln w="9525">
              <a:solidFill>
                <a:schemeClr val="tx1"/>
              </a:solidFill>
              <a:round/>
              <a:headEnd/>
              <a:tailEnd/>
            </a:ln>
            <a:effectLst/>
          </p:spPr>
          <p:txBody>
            <a:bodyPr>
              <a:spAutoFit/>
            </a:bodyPr>
            <a:lstStyle/>
            <a:p>
              <a:endParaRPr lang="en-US"/>
            </a:p>
          </p:txBody>
        </p:sp>
        <p:sp>
          <p:nvSpPr>
            <p:cNvPr id="16" name="Line 25"/>
            <p:cNvSpPr>
              <a:spLocks noChangeShapeType="1"/>
            </p:cNvSpPr>
            <p:nvPr/>
          </p:nvSpPr>
          <p:spPr bwMode="auto">
            <a:xfrm flipV="1">
              <a:off x="3606" y="3113"/>
              <a:ext cx="317" cy="318"/>
            </a:xfrm>
            <a:prstGeom prst="line">
              <a:avLst/>
            </a:prstGeom>
            <a:noFill/>
            <a:ln w="9525">
              <a:solidFill>
                <a:schemeClr val="tx1"/>
              </a:solidFill>
              <a:round/>
              <a:headEnd/>
              <a:tailEnd/>
            </a:ln>
            <a:effectLst/>
          </p:spPr>
          <p:txBody>
            <a:bodyPr>
              <a:spAutoFit/>
            </a:bodyPr>
            <a:lstStyle/>
            <a:p>
              <a:endParaRPr lang="en-US"/>
            </a:p>
          </p:txBody>
        </p:sp>
        <p:sp>
          <p:nvSpPr>
            <p:cNvPr id="17" name="Line 26"/>
            <p:cNvSpPr>
              <a:spLocks noChangeShapeType="1"/>
            </p:cNvSpPr>
            <p:nvPr/>
          </p:nvSpPr>
          <p:spPr bwMode="auto">
            <a:xfrm flipV="1">
              <a:off x="4059" y="3658"/>
              <a:ext cx="0" cy="317"/>
            </a:xfrm>
            <a:prstGeom prst="line">
              <a:avLst/>
            </a:prstGeom>
            <a:noFill/>
            <a:ln w="9525">
              <a:solidFill>
                <a:schemeClr val="tx1"/>
              </a:solidFill>
              <a:round/>
              <a:headEnd/>
              <a:tailEnd/>
            </a:ln>
            <a:effectLst/>
          </p:spPr>
          <p:txBody>
            <a:bodyPr>
              <a:spAutoFit/>
            </a:bodyPr>
            <a:lstStyle/>
            <a:p>
              <a:endParaRPr lang="en-US"/>
            </a:p>
          </p:txBody>
        </p:sp>
        <p:sp>
          <p:nvSpPr>
            <p:cNvPr id="18" name="Line 27"/>
            <p:cNvSpPr>
              <a:spLocks noChangeShapeType="1"/>
            </p:cNvSpPr>
            <p:nvPr/>
          </p:nvSpPr>
          <p:spPr bwMode="auto">
            <a:xfrm flipV="1">
              <a:off x="4059" y="3612"/>
              <a:ext cx="318" cy="363"/>
            </a:xfrm>
            <a:prstGeom prst="line">
              <a:avLst/>
            </a:prstGeom>
            <a:noFill/>
            <a:ln w="9525">
              <a:solidFill>
                <a:schemeClr val="tx1"/>
              </a:solidFill>
              <a:round/>
              <a:headEnd/>
              <a:tailEnd/>
            </a:ln>
            <a:effectLst/>
          </p:spPr>
          <p:txBody>
            <a:bodyPr>
              <a:spAutoFit/>
            </a:bodyPr>
            <a:lstStyle/>
            <a:p>
              <a:endParaRPr lang="en-US"/>
            </a:p>
          </p:txBody>
        </p:sp>
        <p:sp>
          <p:nvSpPr>
            <p:cNvPr id="19" name="Line 28"/>
            <p:cNvSpPr>
              <a:spLocks noChangeShapeType="1"/>
            </p:cNvSpPr>
            <p:nvPr/>
          </p:nvSpPr>
          <p:spPr bwMode="auto">
            <a:xfrm>
              <a:off x="4059" y="3975"/>
              <a:ext cx="363" cy="0"/>
            </a:xfrm>
            <a:prstGeom prst="line">
              <a:avLst/>
            </a:prstGeom>
            <a:noFill/>
            <a:ln w="9525">
              <a:solidFill>
                <a:schemeClr val="tx1"/>
              </a:solidFill>
              <a:round/>
              <a:headEnd/>
              <a:tailEnd/>
            </a:ln>
            <a:effectLst/>
          </p:spPr>
          <p:txBody>
            <a:bodyPr>
              <a:spAutoFit/>
            </a:bodyPr>
            <a:lstStyle/>
            <a:p>
              <a:endParaRPr lang="en-US"/>
            </a:p>
          </p:txBody>
        </p:sp>
        <p:sp>
          <p:nvSpPr>
            <p:cNvPr id="20" name="Line 29"/>
            <p:cNvSpPr>
              <a:spLocks noChangeShapeType="1"/>
            </p:cNvSpPr>
            <p:nvPr/>
          </p:nvSpPr>
          <p:spPr bwMode="auto">
            <a:xfrm>
              <a:off x="3742" y="3612"/>
              <a:ext cx="317" cy="363"/>
            </a:xfrm>
            <a:prstGeom prst="line">
              <a:avLst/>
            </a:prstGeom>
            <a:noFill/>
            <a:ln w="9525">
              <a:solidFill>
                <a:schemeClr val="tx1"/>
              </a:solidFill>
              <a:round/>
              <a:headEnd/>
              <a:tailEnd/>
            </a:ln>
            <a:effectLst/>
          </p:spPr>
          <p:txBody>
            <a:bodyPr>
              <a:spAutoFit/>
            </a:bodyPr>
            <a:lstStyle/>
            <a:p>
              <a:endParaRPr lang="en-US"/>
            </a:p>
          </p:txBody>
        </p:sp>
        <p:sp>
          <p:nvSpPr>
            <p:cNvPr id="21" name="Line 30"/>
            <p:cNvSpPr>
              <a:spLocks noChangeShapeType="1"/>
            </p:cNvSpPr>
            <p:nvPr/>
          </p:nvSpPr>
          <p:spPr bwMode="auto">
            <a:xfrm flipV="1">
              <a:off x="3742" y="3340"/>
              <a:ext cx="499" cy="272"/>
            </a:xfrm>
            <a:prstGeom prst="line">
              <a:avLst/>
            </a:prstGeom>
            <a:noFill/>
            <a:ln w="9525">
              <a:solidFill>
                <a:schemeClr val="tx1"/>
              </a:solidFill>
              <a:round/>
              <a:headEnd/>
              <a:tailEnd/>
            </a:ln>
            <a:effectLst/>
          </p:spPr>
          <p:txBody>
            <a:bodyPr>
              <a:spAutoFit/>
            </a:bodyPr>
            <a:lstStyle/>
            <a:p>
              <a:endParaRPr lang="en-US"/>
            </a:p>
          </p:txBody>
        </p:sp>
        <p:sp>
          <p:nvSpPr>
            <p:cNvPr id="22" name="Line 31"/>
            <p:cNvSpPr>
              <a:spLocks noChangeShapeType="1"/>
            </p:cNvSpPr>
            <p:nvPr/>
          </p:nvSpPr>
          <p:spPr bwMode="auto">
            <a:xfrm flipV="1">
              <a:off x="3606" y="3340"/>
              <a:ext cx="635" cy="91"/>
            </a:xfrm>
            <a:prstGeom prst="line">
              <a:avLst/>
            </a:prstGeom>
            <a:noFill/>
            <a:ln w="9525">
              <a:solidFill>
                <a:schemeClr val="tx1"/>
              </a:solidFill>
              <a:round/>
              <a:headEnd/>
              <a:tailEnd/>
            </a:ln>
            <a:effectLst/>
          </p:spPr>
          <p:txBody>
            <a:bodyPr>
              <a:spAutoFit/>
            </a:bodyPr>
            <a:lstStyle/>
            <a:p>
              <a:endParaRPr lang="en-US"/>
            </a:p>
          </p:txBody>
        </p:sp>
        <p:sp>
          <p:nvSpPr>
            <p:cNvPr id="23" name="Line 32"/>
            <p:cNvSpPr>
              <a:spLocks noChangeShapeType="1"/>
            </p:cNvSpPr>
            <p:nvPr/>
          </p:nvSpPr>
          <p:spPr bwMode="auto">
            <a:xfrm flipH="1" flipV="1">
              <a:off x="3923" y="3113"/>
              <a:ext cx="318" cy="226"/>
            </a:xfrm>
            <a:prstGeom prst="line">
              <a:avLst/>
            </a:prstGeom>
            <a:noFill/>
            <a:ln w="9525">
              <a:solidFill>
                <a:schemeClr val="tx1"/>
              </a:solidFill>
              <a:round/>
              <a:headEnd/>
              <a:tailEnd/>
            </a:ln>
            <a:effectLst/>
          </p:spPr>
          <p:txBody>
            <a:bodyPr>
              <a:spAutoFit/>
            </a:bodyPr>
            <a:lstStyle/>
            <a:p>
              <a:endParaRPr lang="en-US"/>
            </a:p>
          </p:txBody>
        </p:sp>
        <p:sp>
          <p:nvSpPr>
            <p:cNvPr id="24" name="Line 33"/>
            <p:cNvSpPr>
              <a:spLocks noChangeShapeType="1"/>
            </p:cNvSpPr>
            <p:nvPr/>
          </p:nvSpPr>
          <p:spPr bwMode="auto">
            <a:xfrm>
              <a:off x="3470" y="3068"/>
              <a:ext cx="771" cy="272"/>
            </a:xfrm>
            <a:prstGeom prst="line">
              <a:avLst/>
            </a:prstGeom>
            <a:noFill/>
            <a:ln w="9525">
              <a:solidFill>
                <a:schemeClr val="tx1"/>
              </a:solidFill>
              <a:round/>
              <a:headEnd/>
              <a:tailEnd/>
            </a:ln>
            <a:effectLst/>
          </p:spPr>
          <p:txBody>
            <a:bodyPr>
              <a:spAutoFit/>
            </a:bodyPr>
            <a:lstStyle/>
            <a:p>
              <a:endParaRPr lang="en-US"/>
            </a:p>
          </p:txBody>
        </p:sp>
        <p:sp>
          <p:nvSpPr>
            <p:cNvPr id="25" name="Line 34"/>
            <p:cNvSpPr>
              <a:spLocks noChangeShapeType="1"/>
            </p:cNvSpPr>
            <p:nvPr/>
          </p:nvSpPr>
          <p:spPr bwMode="auto">
            <a:xfrm>
              <a:off x="3379" y="3295"/>
              <a:ext cx="862" cy="45"/>
            </a:xfrm>
            <a:prstGeom prst="line">
              <a:avLst/>
            </a:prstGeom>
            <a:noFill/>
            <a:ln w="9525">
              <a:solidFill>
                <a:schemeClr val="tx1"/>
              </a:solidFill>
              <a:round/>
              <a:headEnd/>
              <a:tailEnd/>
            </a:ln>
            <a:effectLst/>
          </p:spPr>
          <p:txBody>
            <a:bodyPr>
              <a:spAutoFit/>
            </a:bodyPr>
            <a:lstStyle/>
            <a:p>
              <a:endParaRPr lang="en-US"/>
            </a:p>
          </p:txBody>
        </p:sp>
        <p:sp>
          <p:nvSpPr>
            <p:cNvPr id="26" name="Line 35"/>
            <p:cNvSpPr>
              <a:spLocks noChangeShapeType="1"/>
            </p:cNvSpPr>
            <p:nvPr/>
          </p:nvSpPr>
          <p:spPr bwMode="auto">
            <a:xfrm>
              <a:off x="3560" y="2705"/>
              <a:ext cx="409" cy="0"/>
            </a:xfrm>
            <a:prstGeom prst="line">
              <a:avLst/>
            </a:prstGeom>
            <a:noFill/>
            <a:ln w="9525">
              <a:solidFill>
                <a:schemeClr val="tx1"/>
              </a:solidFill>
              <a:round/>
              <a:headEnd/>
              <a:tailEnd/>
            </a:ln>
            <a:effectLst/>
          </p:spPr>
          <p:txBody>
            <a:bodyPr>
              <a:spAutoFit/>
            </a:bodyPr>
            <a:lstStyle/>
            <a:p>
              <a:endParaRPr lang="en-US"/>
            </a:p>
          </p:txBody>
        </p:sp>
        <p:sp>
          <p:nvSpPr>
            <p:cNvPr id="27" name="Line 36"/>
            <p:cNvSpPr>
              <a:spLocks noChangeShapeType="1"/>
            </p:cNvSpPr>
            <p:nvPr/>
          </p:nvSpPr>
          <p:spPr bwMode="auto">
            <a:xfrm>
              <a:off x="3560" y="2705"/>
              <a:ext cx="771" cy="136"/>
            </a:xfrm>
            <a:prstGeom prst="line">
              <a:avLst/>
            </a:prstGeom>
            <a:noFill/>
            <a:ln w="9525">
              <a:solidFill>
                <a:schemeClr val="tx1"/>
              </a:solidFill>
              <a:round/>
              <a:headEnd/>
              <a:tailEnd/>
            </a:ln>
            <a:effectLst/>
          </p:spPr>
          <p:txBody>
            <a:bodyPr>
              <a:spAutoFit/>
            </a:bodyPr>
            <a:lstStyle/>
            <a:p>
              <a:endParaRPr lang="en-US"/>
            </a:p>
          </p:txBody>
        </p:sp>
        <p:sp>
          <p:nvSpPr>
            <p:cNvPr id="28" name="Line 37"/>
            <p:cNvSpPr>
              <a:spLocks noChangeShapeType="1"/>
            </p:cNvSpPr>
            <p:nvPr/>
          </p:nvSpPr>
          <p:spPr bwMode="auto">
            <a:xfrm>
              <a:off x="3560" y="2705"/>
              <a:ext cx="862" cy="363"/>
            </a:xfrm>
            <a:prstGeom prst="line">
              <a:avLst/>
            </a:prstGeom>
            <a:noFill/>
            <a:ln w="9525">
              <a:solidFill>
                <a:schemeClr val="tx1"/>
              </a:solidFill>
              <a:round/>
              <a:headEnd/>
              <a:tailEnd/>
            </a:ln>
            <a:effectLst/>
          </p:spPr>
          <p:txBody>
            <a:bodyPr>
              <a:spAutoFit/>
            </a:bodyPr>
            <a:lstStyle/>
            <a:p>
              <a:endParaRPr lang="en-US"/>
            </a:p>
          </p:txBody>
        </p:sp>
        <p:sp>
          <p:nvSpPr>
            <p:cNvPr id="29" name="Line 38"/>
            <p:cNvSpPr>
              <a:spLocks noChangeShapeType="1"/>
            </p:cNvSpPr>
            <p:nvPr/>
          </p:nvSpPr>
          <p:spPr bwMode="auto">
            <a:xfrm>
              <a:off x="3560" y="2705"/>
              <a:ext cx="1316" cy="862"/>
            </a:xfrm>
            <a:prstGeom prst="line">
              <a:avLst/>
            </a:prstGeom>
            <a:noFill/>
            <a:ln w="9525">
              <a:solidFill>
                <a:schemeClr val="tx1"/>
              </a:solidFill>
              <a:round/>
              <a:headEnd/>
              <a:tailEnd/>
            </a:ln>
            <a:effectLst/>
          </p:spPr>
          <p:txBody>
            <a:bodyPr>
              <a:spAutoFit/>
            </a:bodyPr>
            <a:lstStyle/>
            <a:p>
              <a:endParaRPr lang="en-US"/>
            </a:p>
          </p:txBody>
        </p:sp>
        <p:sp>
          <p:nvSpPr>
            <p:cNvPr id="30" name="Line 39"/>
            <p:cNvSpPr>
              <a:spLocks noChangeShapeType="1"/>
            </p:cNvSpPr>
            <p:nvPr/>
          </p:nvSpPr>
          <p:spPr bwMode="auto">
            <a:xfrm flipH="1" flipV="1">
              <a:off x="3969" y="2705"/>
              <a:ext cx="272" cy="635"/>
            </a:xfrm>
            <a:prstGeom prst="line">
              <a:avLst/>
            </a:prstGeom>
            <a:noFill/>
            <a:ln w="9525">
              <a:solidFill>
                <a:schemeClr val="tx1"/>
              </a:solidFill>
              <a:round/>
              <a:headEnd/>
              <a:tailEnd/>
            </a:ln>
            <a:effectLst/>
          </p:spPr>
          <p:txBody>
            <a:bodyPr>
              <a:spAutoFit/>
            </a:bodyPr>
            <a:lstStyle/>
            <a:p>
              <a:endParaRPr lang="en-US"/>
            </a:p>
          </p:txBody>
        </p:sp>
        <p:sp>
          <p:nvSpPr>
            <p:cNvPr id="31" name="Line 40"/>
            <p:cNvSpPr>
              <a:spLocks noChangeShapeType="1"/>
            </p:cNvSpPr>
            <p:nvPr/>
          </p:nvSpPr>
          <p:spPr bwMode="auto">
            <a:xfrm flipV="1">
              <a:off x="4241" y="2841"/>
              <a:ext cx="90" cy="499"/>
            </a:xfrm>
            <a:prstGeom prst="line">
              <a:avLst/>
            </a:prstGeom>
            <a:noFill/>
            <a:ln w="9525">
              <a:solidFill>
                <a:schemeClr val="tx1"/>
              </a:solidFill>
              <a:round/>
              <a:headEnd/>
              <a:tailEnd/>
            </a:ln>
            <a:effectLst/>
          </p:spPr>
          <p:txBody>
            <a:bodyPr>
              <a:spAutoFit/>
            </a:bodyPr>
            <a:lstStyle/>
            <a:p>
              <a:endParaRPr lang="en-US"/>
            </a:p>
          </p:txBody>
        </p:sp>
        <p:sp>
          <p:nvSpPr>
            <p:cNvPr id="32" name="Line 41"/>
            <p:cNvSpPr>
              <a:spLocks noChangeShapeType="1"/>
            </p:cNvSpPr>
            <p:nvPr/>
          </p:nvSpPr>
          <p:spPr bwMode="auto">
            <a:xfrm flipV="1">
              <a:off x="4241" y="3068"/>
              <a:ext cx="181" cy="272"/>
            </a:xfrm>
            <a:prstGeom prst="line">
              <a:avLst/>
            </a:prstGeom>
            <a:noFill/>
            <a:ln w="9525">
              <a:solidFill>
                <a:schemeClr val="tx1"/>
              </a:solidFill>
              <a:round/>
              <a:headEnd/>
              <a:tailEnd/>
            </a:ln>
            <a:effectLst/>
          </p:spPr>
          <p:txBody>
            <a:bodyPr>
              <a:spAutoFit/>
            </a:bodyPr>
            <a:lstStyle/>
            <a:p>
              <a:endParaRPr lang="en-US"/>
            </a:p>
          </p:txBody>
        </p:sp>
        <p:sp>
          <p:nvSpPr>
            <p:cNvPr id="33" name="Line 42"/>
            <p:cNvSpPr>
              <a:spLocks noChangeShapeType="1"/>
            </p:cNvSpPr>
            <p:nvPr/>
          </p:nvSpPr>
          <p:spPr bwMode="auto">
            <a:xfrm flipV="1">
              <a:off x="4241" y="3249"/>
              <a:ext cx="589" cy="91"/>
            </a:xfrm>
            <a:prstGeom prst="line">
              <a:avLst/>
            </a:prstGeom>
            <a:noFill/>
            <a:ln w="9525">
              <a:solidFill>
                <a:schemeClr val="tx1"/>
              </a:solidFill>
              <a:round/>
              <a:headEnd/>
              <a:tailEnd/>
            </a:ln>
            <a:effectLst/>
          </p:spPr>
          <p:txBody>
            <a:bodyPr>
              <a:spAutoFit/>
            </a:bodyPr>
            <a:lstStyle/>
            <a:p>
              <a:endParaRPr lang="en-US"/>
            </a:p>
          </p:txBody>
        </p:sp>
        <p:sp>
          <p:nvSpPr>
            <p:cNvPr id="34" name="Line 43"/>
            <p:cNvSpPr>
              <a:spLocks noChangeShapeType="1"/>
            </p:cNvSpPr>
            <p:nvPr/>
          </p:nvSpPr>
          <p:spPr bwMode="auto">
            <a:xfrm>
              <a:off x="4241" y="3340"/>
              <a:ext cx="907" cy="454"/>
            </a:xfrm>
            <a:prstGeom prst="line">
              <a:avLst/>
            </a:prstGeom>
            <a:noFill/>
            <a:ln w="9525">
              <a:solidFill>
                <a:schemeClr val="tx1"/>
              </a:solidFill>
              <a:round/>
              <a:headEnd/>
              <a:tailEnd/>
            </a:ln>
            <a:effectLst/>
          </p:spPr>
          <p:txBody>
            <a:bodyPr>
              <a:spAutoFit/>
            </a:bodyPr>
            <a:lstStyle/>
            <a:p>
              <a:endParaRPr lang="en-US"/>
            </a:p>
          </p:txBody>
        </p:sp>
        <p:sp>
          <p:nvSpPr>
            <p:cNvPr id="35" name="Line 44"/>
            <p:cNvSpPr>
              <a:spLocks noChangeShapeType="1"/>
            </p:cNvSpPr>
            <p:nvPr/>
          </p:nvSpPr>
          <p:spPr bwMode="auto">
            <a:xfrm flipV="1">
              <a:off x="4331" y="2705"/>
              <a:ext cx="318" cy="136"/>
            </a:xfrm>
            <a:prstGeom prst="line">
              <a:avLst/>
            </a:prstGeom>
            <a:noFill/>
            <a:ln w="9525">
              <a:solidFill>
                <a:schemeClr val="tx1"/>
              </a:solidFill>
              <a:round/>
              <a:headEnd/>
              <a:tailEnd/>
            </a:ln>
            <a:effectLst/>
          </p:spPr>
          <p:txBody>
            <a:bodyPr>
              <a:spAutoFit/>
            </a:bodyPr>
            <a:lstStyle/>
            <a:p>
              <a:endParaRPr lang="en-US"/>
            </a:p>
          </p:txBody>
        </p:sp>
        <p:sp>
          <p:nvSpPr>
            <p:cNvPr id="36" name="Line 45"/>
            <p:cNvSpPr>
              <a:spLocks noChangeShapeType="1"/>
            </p:cNvSpPr>
            <p:nvPr/>
          </p:nvSpPr>
          <p:spPr bwMode="auto">
            <a:xfrm>
              <a:off x="4331" y="2841"/>
              <a:ext cx="91" cy="227"/>
            </a:xfrm>
            <a:prstGeom prst="line">
              <a:avLst/>
            </a:prstGeom>
            <a:noFill/>
            <a:ln w="9525">
              <a:solidFill>
                <a:schemeClr val="tx1"/>
              </a:solidFill>
              <a:round/>
              <a:headEnd/>
              <a:tailEnd/>
            </a:ln>
            <a:effectLst/>
          </p:spPr>
          <p:txBody>
            <a:bodyPr>
              <a:spAutoFit/>
            </a:bodyPr>
            <a:lstStyle/>
            <a:p>
              <a:endParaRPr lang="en-US"/>
            </a:p>
          </p:txBody>
        </p:sp>
        <p:sp>
          <p:nvSpPr>
            <p:cNvPr id="37" name="Line 46"/>
            <p:cNvSpPr>
              <a:spLocks noChangeShapeType="1"/>
            </p:cNvSpPr>
            <p:nvPr/>
          </p:nvSpPr>
          <p:spPr bwMode="auto">
            <a:xfrm flipV="1">
              <a:off x="4422" y="2705"/>
              <a:ext cx="227" cy="363"/>
            </a:xfrm>
            <a:prstGeom prst="line">
              <a:avLst/>
            </a:prstGeom>
            <a:noFill/>
            <a:ln w="9525">
              <a:solidFill>
                <a:schemeClr val="tx1"/>
              </a:solidFill>
              <a:round/>
              <a:headEnd/>
              <a:tailEnd/>
            </a:ln>
            <a:effectLst/>
          </p:spPr>
          <p:txBody>
            <a:bodyPr>
              <a:spAutoFit/>
            </a:bodyPr>
            <a:lstStyle/>
            <a:p>
              <a:endParaRPr lang="en-US"/>
            </a:p>
          </p:txBody>
        </p:sp>
        <p:sp>
          <p:nvSpPr>
            <p:cNvPr id="38" name="Line 47"/>
            <p:cNvSpPr>
              <a:spLocks noChangeShapeType="1"/>
            </p:cNvSpPr>
            <p:nvPr/>
          </p:nvSpPr>
          <p:spPr bwMode="auto">
            <a:xfrm flipV="1">
              <a:off x="4422" y="2932"/>
              <a:ext cx="454" cy="136"/>
            </a:xfrm>
            <a:prstGeom prst="line">
              <a:avLst/>
            </a:prstGeom>
            <a:noFill/>
            <a:ln w="9525">
              <a:solidFill>
                <a:schemeClr val="tx1"/>
              </a:solidFill>
              <a:round/>
              <a:headEnd/>
              <a:tailEnd/>
            </a:ln>
            <a:effectLst/>
          </p:spPr>
          <p:txBody>
            <a:bodyPr>
              <a:spAutoFit/>
            </a:bodyPr>
            <a:lstStyle/>
            <a:p>
              <a:endParaRPr lang="en-US"/>
            </a:p>
          </p:txBody>
        </p:sp>
        <p:sp>
          <p:nvSpPr>
            <p:cNvPr id="39" name="Line 48"/>
            <p:cNvSpPr>
              <a:spLocks noChangeShapeType="1"/>
            </p:cNvSpPr>
            <p:nvPr/>
          </p:nvSpPr>
          <p:spPr bwMode="auto">
            <a:xfrm>
              <a:off x="4649" y="2705"/>
              <a:ext cx="227" cy="227"/>
            </a:xfrm>
            <a:prstGeom prst="line">
              <a:avLst/>
            </a:prstGeom>
            <a:noFill/>
            <a:ln w="9525">
              <a:solidFill>
                <a:schemeClr val="tx1"/>
              </a:solidFill>
              <a:round/>
              <a:headEnd/>
              <a:tailEnd/>
            </a:ln>
            <a:effectLst/>
          </p:spPr>
          <p:txBody>
            <a:bodyPr>
              <a:spAutoFit/>
            </a:bodyPr>
            <a:lstStyle/>
            <a:p>
              <a:endParaRPr lang="en-US"/>
            </a:p>
          </p:txBody>
        </p:sp>
        <p:sp>
          <p:nvSpPr>
            <p:cNvPr id="40" name="Line 49"/>
            <p:cNvSpPr>
              <a:spLocks noChangeShapeType="1"/>
            </p:cNvSpPr>
            <p:nvPr/>
          </p:nvSpPr>
          <p:spPr bwMode="auto">
            <a:xfrm>
              <a:off x="4649" y="2705"/>
              <a:ext cx="635" cy="45"/>
            </a:xfrm>
            <a:prstGeom prst="line">
              <a:avLst/>
            </a:prstGeom>
            <a:noFill/>
            <a:ln w="9525">
              <a:solidFill>
                <a:schemeClr val="tx1"/>
              </a:solidFill>
              <a:round/>
              <a:headEnd/>
              <a:tailEnd/>
            </a:ln>
            <a:effectLst/>
          </p:spPr>
          <p:txBody>
            <a:bodyPr>
              <a:spAutoFit/>
            </a:bodyPr>
            <a:lstStyle/>
            <a:p>
              <a:endParaRPr lang="en-US"/>
            </a:p>
          </p:txBody>
        </p:sp>
        <p:sp>
          <p:nvSpPr>
            <p:cNvPr id="41" name="Line 50"/>
            <p:cNvSpPr>
              <a:spLocks noChangeShapeType="1"/>
            </p:cNvSpPr>
            <p:nvPr/>
          </p:nvSpPr>
          <p:spPr bwMode="auto">
            <a:xfrm flipV="1">
              <a:off x="4830" y="3068"/>
              <a:ext cx="182" cy="181"/>
            </a:xfrm>
            <a:prstGeom prst="line">
              <a:avLst/>
            </a:prstGeom>
            <a:noFill/>
            <a:ln w="9525">
              <a:solidFill>
                <a:schemeClr val="tx1"/>
              </a:solidFill>
              <a:round/>
              <a:headEnd/>
              <a:tailEnd/>
            </a:ln>
            <a:effectLst/>
          </p:spPr>
          <p:txBody>
            <a:bodyPr>
              <a:spAutoFit/>
            </a:bodyPr>
            <a:lstStyle/>
            <a:p>
              <a:endParaRPr lang="en-US"/>
            </a:p>
          </p:txBody>
        </p:sp>
        <p:sp>
          <p:nvSpPr>
            <p:cNvPr id="42" name="Line 51"/>
            <p:cNvSpPr>
              <a:spLocks noChangeShapeType="1"/>
            </p:cNvSpPr>
            <p:nvPr/>
          </p:nvSpPr>
          <p:spPr bwMode="auto">
            <a:xfrm>
              <a:off x="4876" y="2932"/>
              <a:ext cx="136" cy="136"/>
            </a:xfrm>
            <a:prstGeom prst="line">
              <a:avLst/>
            </a:prstGeom>
            <a:noFill/>
            <a:ln w="9525">
              <a:solidFill>
                <a:schemeClr val="tx1"/>
              </a:solidFill>
              <a:round/>
              <a:headEnd/>
              <a:tailEnd/>
            </a:ln>
            <a:effectLst/>
          </p:spPr>
          <p:txBody>
            <a:bodyPr>
              <a:spAutoFit/>
            </a:bodyPr>
            <a:lstStyle/>
            <a:p>
              <a:endParaRPr lang="en-US"/>
            </a:p>
          </p:txBody>
        </p:sp>
        <p:sp>
          <p:nvSpPr>
            <p:cNvPr id="43" name="Line 52"/>
            <p:cNvSpPr>
              <a:spLocks noChangeShapeType="1"/>
            </p:cNvSpPr>
            <p:nvPr/>
          </p:nvSpPr>
          <p:spPr bwMode="auto">
            <a:xfrm flipV="1">
              <a:off x="5012" y="2750"/>
              <a:ext cx="272" cy="318"/>
            </a:xfrm>
            <a:prstGeom prst="line">
              <a:avLst/>
            </a:prstGeom>
            <a:noFill/>
            <a:ln w="9525">
              <a:solidFill>
                <a:schemeClr val="tx1"/>
              </a:solidFill>
              <a:round/>
              <a:headEnd/>
              <a:tailEnd/>
            </a:ln>
            <a:effectLst/>
          </p:spPr>
          <p:txBody>
            <a:bodyPr>
              <a:spAutoFit/>
            </a:bodyPr>
            <a:lstStyle/>
            <a:p>
              <a:endParaRPr lang="en-US"/>
            </a:p>
          </p:txBody>
        </p:sp>
        <p:sp>
          <p:nvSpPr>
            <p:cNvPr id="44" name="Line 53"/>
            <p:cNvSpPr>
              <a:spLocks noChangeShapeType="1"/>
            </p:cNvSpPr>
            <p:nvPr/>
          </p:nvSpPr>
          <p:spPr bwMode="auto">
            <a:xfrm>
              <a:off x="4876" y="2932"/>
              <a:ext cx="680" cy="181"/>
            </a:xfrm>
            <a:prstGeom prst="line">
              <a:avLst/>
            </a:prstGeom>
            <a:noFill/>
            <a:ln w="9525">
              <a:solidFill>
                <a:schemeClr val="tx1"/>
              </a:solidFill>
              <a:round/>
              <a:headEnd/>
              <a:tailEnd/>
            </a:ln>
            <a:effectLst/>
          </p:spPr>
          <p:txBody>
            <a:bodyPr>
              <a:spAutoFit/>
            </a:bodyPr>
            <a:lstStyle/>
            <a:p>
              <a:endParaRPr lang="en-US"/>
            </a:p>
          </p:txBody>
        </p:sp>
        <p:sp>
          <p:nvSpPr>
            <p:cNvPr id="45" name="Line 54"/>
            <p:cNvSpPr>
              <a:spLocks noChangeShapeType="1"/>
            </p:cNvSpPr>
            <p:nvPr/>
          </p:nvSpPr>
          <p:spPr bwMode="auto">
            <a:xfrm flipH="1">
              <a:off x="4830" y="2932"/>
              <a:ext cx="46" cy="317"/>
            </a:xfrm>
            <a:prstGeom prst="line">
              <a:avLst/>
            </a:prstGeom>
            <a:noFill/>
            <a:ln w="9525">
              <a:solidFill>
                <a:schemeClr val="tx1"/>
              </a:solidFill>
              <a:round/>
              <a:headEnd/>
              <a:tailEnd/>
            </a:ln>
            <a:effectLst/>
          </p:spPr>
          <p:txBody>
            <a:bodyPr>
              <a:spAutoFit/>
            </a:bodyPr>
            <a:lstStyle/>
            <a:p>
              <a:endParaRPr lang="en-US"/>
            </a:p>
          </p:txBody>
        </p:sp>
        <p:sp>
          <p:nvSpPr>
            <p:cNvPr id="46" name="Line 55"/>
            <p:cNvSpPr>
              <a:spLocks noChangeShapeType="1"/>
            </p:cNvSpPr>
            <p:nvPr/>
          </p:nvSpPr>
          <p:spPr bwMode="auto">
            <a:xfrm flipH="1" flipV="1">
              <a:off x="4830" y="3249"/>
              <a:ext cx="46" cy="318"/>
            </a:xfrm>
            <a:prstGeom prst="line">
              <a:avLst/>
            </a:prstGeom>
            <a:noFill/>
            <a:ln w="9525">
              <a:solidFill>
                <a:schemeClr val="tx1"/>
              </a:solidFill>
              <a:round/>
              <a:headEnd/>
              <a:tailEnd/>
            </a:ln>
            <a:effectLst/>
          </p:spPr>
          <p:txBody>
            <a:bodyPr>
              <a:spAutoFit/>
            </a:bodyPr>
            <a:lstStyle/>
            <a:p>
              <a:endParaRPr lang="en-US"/>
            </a:p>
          </p:txBody>
        </p:sp>
        <p:sp>
          <p:nvSpPr>
            <p:cNvPr id="47" name="Line 56"/>
            <p:cNvSpPr>
              <a:spLocks noChangeShapeType="1"/>
            </p:cNvSpPr>
            <p:nvPr/>
          </p:nvSpPr>
          <p:spPr bwMode="auto">
            <a:xfrm flipV="1">
              <a:off x="4876" y="3204"/>
              <a:ext cx="408" cy="363"/>
            </a:xfrm>
            <a:prstGeom prst="line">
              <a:avLst/>
            </a:prstGeom>
            <a:noFill/>
            <a:ln w="9525">
              <a:solidFill>
                <a:schemeClr val="tx1"/>
              </a:solidFill>
              <a:round/>
              <a:headEnd/>
              <a:tailEnd/>
            </a:ln>
            <a:effectLst/>
          </p:spPr>
          <p:txBody>
            <a:bodyPr>
              <a:spAutoFit/>
            </a:bodyPr>
            <a:lstStyle/>
            <a:p>
              <a:endParaRPr lang="en-US"/>
            </a:p>
          </p:txBody>
        </p:sp>
        <p:sp>
          <p:nvSpPr>
            <p:cNvPr id="48" name="Line 57"/>
            <p:cNvSpPr>
              <a:spLocks noChangeShapeType="1"/>
            </p:cNvSpPr>
            <p:nvPr/>
          </p:nvSpPr>
          <p:spPr bwMode="auto">
            <a:xfrm>
              <a:off x="5012" y="3068"/>
              <a:ext cx="272" cy="136"/>
            </a:xfrm>
            <a:prstGeom prst="line">
              <a:avLst/>
            </a:prstGeom>
            <a:noFill/>
            <a:ln w="9525">
              <a:solidFill>
                <a:schemeClr val="tx1"/>
              </a:solidFill>
              <a:round/>
              <a:headEnd/>
              <a:tailEnd/>
            </a:ln>
            <a:effectLst/>
          </p:spPr>
          <p:txBody>
            <a:bodyPr>
              <a:spAutoFit/>
            </a:bodyPr>
            <a:lstStyle/>
            <a:p>
              <a:endParaRPr lang="en-US"/>
            </a:p>
          </p:txBody>
        </p:sp>
        <p:sp>
          <p:nvSpPr>
            <p:cNvPr id="49" name="Line 58"/>
            <p:cNvSpPr>
              <a:spLocks noChangeShapeType="1"/>
            </p:cNvSpPr>
            <p:nvPr/>
          </p:nvSpPr>
          <p:spPr bwMode="auto">
            <a:xfrm flipV="1">
              <a:off x="5375" y="3113"/>
              <a:ext cx="181" cy="408"/>
            </a:xfrm>
            <a:prstGeom prst="line">
              <a:avLst/>
            </a:prstGeom>
            <a:noFill/>
            <a:ln w="9525">
              <a:solidFill>
                <a:schemeClr val="tx1"/>
              </a:solidFill>
              <a:round/>
              <a:headEnd/>
              <a:tailEnd/>
            </a:ln>
            <a:effectLst/>
          </p:spPr>
          <p:txBody>
            <a:bodyPr>
              <a:spAutoFit/>
            </a:bodyPr>
            <a:lstStyle/>
            <a:p>
              <a:endParaRPr lang="en-US"/>
            </a:p>
          </p:txBody>
        </p:sp>
        <p:sp>
          <p:nvSpPr>
            <p:cNvPr id="50" name="Line 59"/>
            <p:cNvSpPr>
              <a:spLocks noChangeShapeType="1"/>
            </p:cNvSpPr>
            <p:nvPr/>
          </p:nvSpPr>
          <p:spPr bwMode="auto">
            <a:xfrm flipV="1">
              <a:off x="5148" y="3204"/>
              <a:ext cx="136" cy="590"/>
            </a:xfrm>
            <a:prstGeom prst="line">
              <a:avLst/>
            </a:prstGeom>
            <a:noFill/>
            <a:ln w="9525">
              <a:solidFill>
                <a:schemeClr val="tx1"/>
              </a:solidFill>
              <a:round/>
              <a:headEnd/>
              <a:tailEnd/>
            </a:ln>
            <a:effectLst/>
          </p:spPr>
          <p:txBody>
            <a:bodyPr>
              <a:spAutoFit/>
            </a:bodyPr>
            <a:lstStyle/>
            <a:p>
              <a:endParaRPr lang="en-US"/>
            </a:p>
          </p:txBody>
        </p:sp>
        <p:sp>
          <p:nvSpPr>
            <p:cNvPr id="51" name="Oval 60"/>
            <p:cNvSpPr>
              <a:spLocks noChangeArrowheads="1"/>
            </p:cNvSpPr>
            <p:nvPr/>
          </p:nvSpPr>
          <p:spPr bwMode="auto">
            <a:xfrm>
              <a:off x="3197" y="2705"/>
              <a:ext cx="91" cy="91"/>
            </a:xfrm>
            <a:prstGeom prst="ellipse">
              <a:avLst/>
            </a:prstGeom>
            <a:solidFill>
              <a:srgbClr val="FF0000"/>
            </a:solidFill>
            <a:ln w="9525">
              <a:solidFill>
                <a:schemeClr val="tx1"/>
              </a:solidFill>
              <a:round/>
              <a:headEnd/>
              <a:tailEnd/>
            </a:ln>
            <a:effectLst/>
          </p:spPr>
          <p:txBody>
            <a:bodyPr anchor="ctr">
              <a:spAutoFit/>
            </a:bodyPr>
            <a:lstStyle/>
            <a:p>
              <a:endParaRPr lang="en-US"/>
            </a:p>
          </p:txBody>
        </p:sp>
        <p:sp>
          <p:nvSpPr>
            <p:cNvPr id="52" name="Oval 61"/>
            <p:cNvSpPr>
              <a:spLocks noChangeArrowheads="1"/>
            </p:cNvSpPr>
            <p:nvPr/>
          </p:nvSpPr>
          <p:spPr bwMode="auto">
            <a:xfrm>
              <a:off x="3016" y="3113"/>
              <a:ext cx="91" cy="91"/>
            </a:xfrm>
            <a:prstGeom prst="ellipse">
              <a:avLst/>
            </a:prstGeom>
            <a:solidFill>
              <a:srgbClr val="FF0000"/>
            </a:solidFill>
            <a:ln w="9525">
              <a:solidFill>
                <a:schemeClr val="tx1"/>
              </a:solidFill>
              <a:round/>
              <a:headEnd/>
              <a:tailEnd/>
            </a:ln>
            <a:effectLst/>
          </p:spPr>
          <p:txBody>
            <a:bodyPr anchor="ctr">
              <a:spAutoFit/>
            </a:bodyPr>
            <a:lstStyle/>
            <a:p>
              <a:endParaRPr lang="en-US"/>
            </a:p>
          </p:txBody>
        </p:sp>
        <p:sp>
          <p:nvSpPr>
            <p:cNvPr id="53" name="Oval 62"/>
            <p:cNvSpPr>
              <a:spLocks noChangeArrowheads="1"/>
            </p:cNvSpPr>
            <p:nvPr/>
          </p:nvSpPr>
          <p:spPr bwMode="auto">
            <a:xfrm>
              <a:off x="3515" y="2660"/>
              <a:ext cx="91" cy="91"/>
            </a:xfrm>
            <a:prstGeom prst="ellipse">
              <a:avLst/>
            </a:prstGeom>
            <a:solidFill>
              <a:srgbClr val="FF0000"/>
            </a:solidFill>
            <a:ln w="9525">
              <a:solidFill>
                <a:schemeClr val="tx1"/>
              </a:solidFill>
              <a:round/>
              <a:headEnd/>
              <a:tailEnd/>
            </a:ln>
            <a:effectLst/>
          </p:spPr>
          <p:txBody>
            <a:bodyPr anchor="ctr">
              <a:spAutoFit/>
            </a:bodyPr>
            <a:lstStyle/>
            <a:p>
              <a:endParaRPr lang="en-US"/>
            </a:p>
          </p:txBody>
        </p:sp>
        <p:sp>
          <p:nvSpPr>
            <p:cNvPr id="54" name="Oval 63"/>
            <p:cNvSpPr>
              <a:spLocks noChangeArrowheads="1"/>
            </p:cNvSpPr>
            <p:nvPr/>
          </p:nvSpPr>
          <p:spPr bwMode="auto">
            <a:xfrm>
              <a:off x="3152" y="3521"/>
              <a:ext cx="91" cy="91"/>
            </a:xfrm>
            <a:prstGeom prst="ellipse">
              <a:avLst/>
            </a:prstGeom>
            <a:solidFill>
              <a:srgbClr val="FF0000"/>
            </a:solidFill>
            <a:ln w="9525">
              <a:solidFill>
                <a:schemeClr val="tx1"/>
              </a:solidFill>
              <a:round/>
              <a:headEnd/>
              <a:tailEnd/>
            </a:ln>
            <a:effectLst/>
          </p:spPr>
          <p:txBody>
            <a:bodyPr anchor="ctr">
              <a:spAutoFit/>
            </a:bodyPr>
            <a:lstStyle/>
            <a:p>
              <a:endParaRPr lang="en-US"/>
            </a:p>
          </p:txBody>
        </p:sp>
        <p:sp>
          <p:nvSpPr>
            <p:cNvPr id="55" name="Oval 64"/>
            <p:cNvSpPr>
              <a:spLocks noChangeArrowheads="1"/>
            </p:cNvSpPr>
            <p:nvPr/>
          </p:nvSpPr>
          <p:spPr bwMode="auto">
            <a:xfrm>
              <a:off x="3424" y="3022"/>
              <a:ext cx="91" cy="91"/>
            </a:xfrm>
            <a:prstGeom prst="ellipse">
              <a:avLst/>
            </a:prstGeom>
            <a:solidFill>
              <a:srgbClr val="FF0000"/>
            </a:solidFill>
            <a:ln w="9525">
              <a:solidFill>
                <a:schemeClr val="tx1"/>
              </a:solidFill>
              <a:round/>
              <a:headEnd/>
              <a:tailEnd/>
            </a:ln>
            <a:effectLst/>
          </p:spPr>
          <p:txBody>
            <a:bodyPr anchor="ctr">
              <a:spAutoFit/>
            </a:bodyPr>
            <a:lstStyle/>
            <a:p>
              <a:endParaRPr lang="en-US"/>
            </a:p>
          </p:txBody>
        </p:sp>
        <p:sp>
          <p:nvSpPr>
            <p:cNvPr id="56" name="Oval 65"/>
            <p:cNvSpPr>
              <a:spLocks noChangeArrowheads="1"/>
            </p:cNvSpPr>
            <p:nvPr/>
          </p:nvSpPr>
          <p:spPr bwMode="auto">
            <a:xfrm>
              <a:off x="3560" y="3385"/>
              <a:ext cx="91" cy="91"/>
            </a:xfrm>
            <a:prstGeom prst="ellipse">
              <a:avLst/>
            </a:prstGeom>
            <a:solidFill>
              <a:srgbClr val="FF0000"/>
            </a:solidFill>
            <a:ln w="9525">
              <a:solidFill>
                <a:schemeClr val="tx1"/>
              </a:solidFill>
              <a:round/>
              <a:headEnd/>
              <a:tailEnd/>
            </a:ln>
            <a:effectLst/>
          </p:spPr>
          <p:txBody>
            <a:bodyPr wrap="none" anchor="ctr">
              <a:spAutoFit/>
            </a:bodyPr>
            <a:lstStyle/>
            <a:p>
              <a:endParaRPr lang="en-US"/>
            </a:p>
          </p:txBody>
        </p:sp>
        <p:sp>
          <p:nvSpPr>
            <p:cNvPr id="57" name="Oval 66"/>
            <p:cNvSpPr>
              <a:spLocks noChangeArrowheads="1"/>
            </p:cNvSpPr>
            <p:nvPr/>
          </p:nvSpPr>
          <p:spPr bwMode="auto">
            <a:xfrm>
              <a:off x="5329" y="3476"/>
              <a:ext cx="91" cy="91"/>
            </a:xfrm>
            <a:prstGeom prst="ellipse">
              <a:avLst/>
            </a:prstGeom>
            <a:solidFill>
              <a:srgbClr val="FF0000"/>
            </a:solidFill>
            <a:ln w="9525">
              <a:solidFill>
                <a:schemeClr val="tx1"/>
              </a:solidFill>
              <a:round/>
              <a:headEnd/>
              <a:tailEnd/>
            </a:ln>
            <a:effectLst/>
          </p:spPr>
          <p:txBody>
            <a:bodyPr wrap="none" anchor="ctr">
              <a:spAutoFit/>
            </a:bodyPr>
            <a:lstStyle/>
            <a:p>
              <a:endParaRPr lang="en-US"/>
            </a:p>
          </p:txBody>
        </p:sp>
        <p:sp>
          <p:nvSpPr>
            <p:cNvPr id="58" name="Oval 67"/>
            <p:cNvSpPr>
              <a:spLocks noChangeArrowheads="1"/>
            </p:cNvSpPr>
            <p:nvPr/>
          </p:nvSpPr>
          <p:spPr bwMode="auto">
            <a:xfrm>
              <a:off x="3923" y="2660"/>
              <a:ext cx="91" cy="91"/>
            </a:xfrm>
            <a:prstGeom prst="ellipse">
              <a:avLst/>
            </a:prstGeom>
            <a:solidFill>
              <a:srgbClr val="FF0000"/>
            </a:solidFill>
            <a:ln w="9525">
              <a:solidFill>
                <a:schemeClr val="tx1"/>
              </a:solidFill>
              <a:round/>
              <a:headEnd/>
              <a:tailEnd/>
            </a:ln>
            <a:effectLst/>
          </p:spPr>
          <p:txBody>
            <a:bodyPr anchor="ctr">
              <a:spAutoFit/>
            </a:bodyPr>
            <a:lstStyle/>
            <a:p>
              <a:endParaRPr lang="en-US"/>
            </a:p>
          </p:txBody>
        </p:sp>
        <p:sp>
          <p:nvSpPr>
            <p:cNvPr id="59" name="Oval 68"/>
            <p:cNvSpPr>
              <a:spLocks noChangeArrowheads="1"/>
            </p:cNvSpPr>
            <p:nvPr/>
          </p:nvSpPr>
          <p:spPr bwMode="auto">
            <a:xfrm>
              <a:off x="4604" y="2660"/>
              <a:ext cx="91" cy="91"/>
            </a:xfrm>
            <a:prstGeom prst="ellipse">
              <a:avLst/>
            </a:prstGeom>
            <a:solidFill>
              <a:srgbClr val="000080"/>
            </a:solidFill>
            <a:ln w="9525">
              <a:solidFill>
                <a:schemeClr val="tx1"/>
              </a:solidFill>
              <a:round/>
              <a:headEnd/>
              <a:tailEnd/>
            </a:ln>
            <a:effectLst/>
          </p:spPr>
          <p:txBody>
            <a:bodyPr wrap="none" anchor="ctr">
              <a:spAutoFit/>
            </a:bodyPr>
            <a:lstStyle/>
            <a:p>
              <a:endParaRPr lang="en-US"/>
            </a:p>
          </p:txBody>
        </p:sp>
        <p:sp>
          <p:nvSpPr>
            <p:cNvPr id="60" name="Oval 69"/>
            <p:cNvSpPr>
              <a:spLocks noChangeArrowheads="1"/>
            </p:cNvSpPr>
            <p:nvPr/>
          </p:nvSpPr>
          <p:spPr bwMode="auto">
            <a:xfrm>
              <a:off x="3334" y="3249"/>
              <a:ext cx="91" cy="91"/>
            </a:xfrm>
            <a:prstGeom prst="ellipse">
              <a:avLst/>
            </a:prstGeom>
            <a:solidFill>
              <a:srgbClr val="000080"/>
            </a:solidFill>
            <a:ln w="9525">
              <a:solidFill>
                <a:schemeClr val="tx1"/>
              </a:solidFill>
              <a:round/>
              <a:headEnd/>
              <a:tailEnd/>
            </a:ln>
            <a:effectLst/>
          </p:spPr>
          <p:txBody>
            <a:bodyPr anchor="ctr">
              <a:spAutoFit/>
            </a:bodyPr>
            <a:lstStyle/>
            <a:p>
              <a:endParaRPr lang="en-US"/>
            </a:p>
          </p:txBody>
        </p:sp>
        <p:sp>
          <p:nvSpPr>
            <p:cNvPr id="61" name="Oval 70"/>
            <p:cNvSpPr>
              <a:spLocks noChangeArrowheads="1"/>
            </p:cNvSpPr>
            <p:nvPr/>
          </p:nvSpPr>
          <p:spPr bwMode="auto">
            <a:xfrm>
              <a:off x="5239" y="2705"/>
              <a:ext cx="91" cy="91"/>
            </a:xfrm>
            <a:prstGeom prst="ellipse">
              <a:avLst/>
            </a:prstGeom>
            <a:solidFill>
              <a:srgbClr val="000080"/>
            </a:solidFill>
            <a:ln w="9525">
              <a:solidFill>
                <a:schemeClr val="tx1"/>
              </a:solidFill>
              <a:round/>
              <a:headEnd/>
              <a:tailEnd/>
            </a:ln>
            <a:effectLst/>
          </p:spPr>
          <p:txBody>
            <a:bodyPr wrap="none" anchor="ctr">
              <a:spAutoFit/>
            </a:bodyPr>
            <a:lstStyle/>
            <a:p>
              <a:endParaRPr lang="en-US"/>
            </a:p>
          </p:txBody>
        </p:sp>
        <p:sp>
          <p:nvSpPr>
            <p:cNvPr id="62" name="Oval 71"/>
            <p:cNvSpPr>
              <a:spLocks noChangeArrowheads="1"/>
            </p:cNvSpPr>
            <p:nvPr/>
          </p:nvSpPr>
          <p:spPr bwMode="auto">
            <a:xfrm>
              <a:off x="4377" y="3022"/>
              <a:ext cx="91" cy="91"/>
            </a:xfrm>
            <a:prstGeom prst="ellipse">
              <a:avLst/>
            </a:prstGeom>
            <a:solidFill>
              <a:srgbClr val="000080"/>
            </a:solidFill>
            <a:ln w="9525">
              <a:solidFill>
                <a:schemeClr val="tx1"/>
              </a:solidFill>
              <a:round/>
              <a:headEnd/>
              <a:tailEnd/>
            </a:ln>
            <a:effectLst/>
          </p:spPr>
          <p:txBody>
            <a:bodyPr wrap="none" anchor="ctr">
              <a:spAutoFit/>
            </a:bodyPr>
            <a:lstStyle/>
            <a:p>
              <a:endParaRPr lang="en-US"/>
            </a:p>
          </p:txBody>
        </p:sp>
        <p:sp>
          <p:nvSpPr>
            <p:cNvPr id="63" name="Oval 72"/>
            <p:cNvSpPr>
              <a:spLocks noChangeArrowheads="1"/>
            </p:cNvSpPr>
            <p:nvPr/>
          </p:nvSpPr>
          <p:spPr bwMode="auto">
            <a:xfrm>
              <a:off x="5239" y="3159"/>
              <a:ext cx="91" cy="91"/>
            </a:xfrm>
            <a:prstGeom prst="ellipse">
              <a:avLst/>
            </a:prstGeom>
            <a:solidFill>
              <a:srgbClr val="000080"/>
            </a:solidFill>
            <a:ln w="9525">
              <a:solidFill>
                <a:schemeClr val="tx1"/>
              </a:solidFill>
              <a:round/>
              <a:headEnd/>
              <a:tailEnd/>
            </a:ln>
            <a:effectLst/>
          </p:spPr>
          <p:txBody>
            <a:bodyPr wrap="none" anchor="ctr">
              <a:spAutoFit/>
            </a:bodyPr>
            <a:lstStyle/>
            <a:p>
              <a:endParaRPr lang="en-US"/>
            </a:p>
          </p:txBody>
        </p:sp>
        <p:sp>
          <p:nvSpPr>
            <p:cNvPr id="64" name="Oval 73"/>
            <p:cNvSpPr>
              <a:spLocks noChangeArrowheads="1"/>
            </p:cNvSpPr>
            <p:nvPr/>
          </p:nvSpPr>
          <p:spPr bwMode="auto">
            <a:xfrm>
              <a:off x="4286" y="2796"/>
              <a:ext cx="91" cy="91"/>
            </a:xfrm>
            <a:prstGeom prst="ellipse">
              <a:avLst/>
            </a:prstGeom>
            <a:solidFill>
              <a:srgbClr val="000080"/>
            </a:solidFill>
            <a:ln w="9525">
              <a:solidFill>
                <a:schemeClr val="tx1"/>
              </a:solidFill>
              <a:round/>
              <a:headEnd/>
              <a:tailEnd/>
            </a:ln>
            <a:effectLst/>
          </p:spPr>
          <p:txBody>
            <a:bodyPr wrap="none" anchor="ctr">
              <a:spAutoFit/>
            </a:bodyPr>
            <a:lstStyle/>
            <a:p>
              <a:endParaRPr lang="en-US"/>
            </a:p>
          </p:txBody>
        </p:sp>
        <p:sp>
          <p:nvSpPr>
            <p:cNvPr id="65" name="Oval 74"/>
            <p:cNvSpPr>
              <a:spLocks noChangeArrowheads="1"/>
            </p:cNvSpPr>
            <p:nvPr/>
          </p:nvSpPr>
          <p:spPr bwMode="auto">
            <a:xfrm>
              <a:off x="4966" y="3022"/>
              <a:ext cx="91" cy="91"/>
            </a:xfrm>
            <a:prstGeom prst="ellipse">
              <a:avLst/>
            </a:prstGeom>
            <a:solidFill>
              <a:srgbClr val="008000"/>
            </a:solidFill>
            <a:ln w="9525">
              <a:solidFill>
                <a:schemeClr val="tx1"/>
              </a:solidFill>
              <a:round/>
              <a:headEnd/>
              <a:tailEnd/>
            </a:ln>
            <a:effectLst/>
          </p:spPr>
          <p:txBody>
            <a:bodyPr wrap="none" anchor="ctr">
              <a:spAutoFit/>
            </a:bodyPr>
            <a:lstStyle/>
            <a:p>
              <a:endParaRPr lang="en-US"/>
            </a:p>
          </p:txBody>
        </p:sp>
        <p:sp>
          <p:nvSpPr>
            <p:cNvPr id="66" name="Oval 75"/>
            <p:cNvSpPr>
              <a:spLocks noChangeArrowheads="1"/>
            </p:cNvSpPr>
            <p:nvPr/>
          </p:nvSpPr>
          <p:spPr bwMode="auto">
            <a:xfrm>
              <a:off x="3696" y="3567"/>
              <a:ext cx="91" cy="91"/>
            </a:xfrm>
            <a:prstGeom prst="ellipse">
              <a:avLst/>
            </a:prstGeom>
            <a:solidFill>
              <a:srgbClr val="008000"/>
            </a:solidFill>
            <a:ln w="9525">
              <a:solidFill>
                <a:schemeClr val="tx1"/>
              </a:solidFill>
              <a:round/>
              <a:headEnd/>
              <a:tailEnd/>
            </a:ln>
            <a:effectLst/>
          </p:spPr>
          <p:txBody>
            <a:bodyPr wrap="none" anchor="ctr">
              <a:spAutoFit/>
            </a:bodyPr>
            <a:lstStyle/>
            <a:p>
              <a:endParaRPr lang="en-US"/>
            </a:p>
          </p:txBody>
        </p:sp>
        <p:sp>
          <p:nvSpPr>
            <p:cNvPr id="67" name="Oval 76"/>
            <p:cNvSpPr>
              <a:spLocks noChangeArrowheads="1"/>
            </p:cNvSpPr>
            <p:nvPr/>
          </p:nvSpPr>
          <p:spPr bwMode="auto">
            <a:xfrm>
              <a:off x="4195" y="3295"/>
              <a:ext cx="91" cy="91"/>
            </a:xfrm>
            <a:prstGeom prst="ellipse">
              <a:avLst/>
            </a:prstGeom>
            <a:solidFill>
              <a:srgbClr val="008000"/>
            </a:solidFill>
            <a:ln w="9525">
              <a:solidFill>
                <a:schemeClr val="tx1"/>
              </a:solidFill>
              <a:round/>
              <a:headEnd/>
              <a:tailEnd/>
            </a:ln>
            <a:effectLst/>
          </p:spPr>
          <p:txBody>
            <a:bodyPr wrap="none" anchor="ctr">
              <a:spAutoFit/>
            </a:bodyPr>
            <a:lstStyle/>
            <a:p>
              <a:endParaRPr lang="en-US"/>
            </a:p>
          </p:txBody>
        </p:sp>
        <p:sp>
          <p:nvSpPr>
            <p:cNvPr id="68" name="Oval 77"/>
            <p:cNvSpPr>
              <a:spLocks noChangeArrowheads="1"/>
            </p:cNvSpPr>
            <p:nvPr/>
          </p:nvSpPr>
          <p:spPr bwMode="auto">
            <a:xfrm>
              <a:off x="4014" y="3930"/>
              <a:ext cx="91" cy="91"/>
            </a:xfrm>
            <a:prstGeom prst="ellipse">
              <a:avLst/>
            </a:prstGeom>
            <a:solidFill>
              <a:srgbClr val="008000"/>
            </a:solidFill>
            <a:ln w="9525">
              <a:solidFill>
                <a:schemeClr val="tx1"/>
              </a:solidFill>
              <a:round/>
              <a:headEnd/>
              <a:tailEnd/>
            </a:ln>
            <a:effectLst/>
          </p:spPr>
          <p:txBody>
            <a:bodyPr wrap="none" anchor="ctr">
              <a:spAutoFit/>
            </a:bodyPr>
            <a:lstStyle/>
            <a:p>
              <a:endParaRPr lang="en-US"/>
            </a:p>
          </p:txBody>
        </p:sp>
        <p:sp>
          <p:nvSpPr>
            <p:cNvPr id="69" name="Oval 78"/>
            <p:cNvSpPr>
              <a:spLocks noChangeArrowheads="1"/>
            </p:cNvSpPr>
            <p:nvPr/>
          </p:nvSpPr>
          <p:spPr bwMode="auto">
            <a:xfrm>
              <a:off x="4830" y="3521"/>
              <a:ext cx="91" cy="91"/>
            </a:xfrm>
            <a:prstGeom prst="ellipse">
              <a:avLst/>
            </a:prstGeom>
            <a:solidFill>
              <a:srgbClr val="008000"/>
            </a:solidFill>
            <a:ln w="9525">
              <a:solidFill>
                <a:schemeClr val="tx1"/>
              </a:solidFill>
              <a:round/>
              <a:headEnd/>
              <a:tailEnd/>
            </a:ln>
            <a:effectLst/>
          </p:spPr>
          <p:txBody>
            <a:bodyPr wrap="none" anchor="ctr">
              <a:spAutoFit/>
            </a:bodyPr>
            <a:lstStyle/>
            <a:p>
              <a:endParaRPr lang="en-US"/>
            </a:p>
          </p:txBody>
        </p:sp>
        <p:sp>
          <p:nvSpPr>
            <p:cNvPr id="70" name="Oval 79"/>
            <p:cNvSpPr>
              <a:spLocks noChangeArrowheads="1"/>
            </p:cNvSpPr>
            <p:nvPr/>
          </p:nvSpPr>
          <p:spPr bwMode="auto">
            <a:xfrm>
              <a:off x="4331" y="3567"/>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sp>
          <p:nvSpPr>
            <p:cNvPr id="71" name="Oval 80"/>
            <p:cNvSpPr>
              <a:spLocks noChangeArrowheads="1"/>
            </p:cNvSpPr>
            <p:nvPr/>
          </p:nvSpPr>
          <p:spPr bwMode="auto">
            <a:xfrm>
              <a:off x="4785" y="3204"/>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sp>
          <p:nvSpPr>
            <p:cNvPr id="72" name="Oval 81"/>
            <p:cNvSpPr>
              <a:spLocks noChangeArrowheads="1"/>
            </p:cNvSpPr>
            <p:nvPr/>
          </p:nvSpPr>
          <p:spPr bwMode="auto">
            <a:xfrm>
              <a:off x="4014" y="3612"/>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sp>
          <p:nvSpPr>
            <p:cNvPr id="73" name="Oval 82"/>
            <p:cNvSpPr>
              <a:spLocks noChangeArrowheads="1"/>
            </p:cNvSpPr>
            <p:nvPr/>
          </p:nvSpPr>
          <p:spPr bwMode="auto">
            <a:xfrm>
              <a:off x="5511" y="3068"/>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sp>
          <p:nvSpPr>
            <p:cNvPr id="74" name="Oval 83"/>
            <p:cNvSpPr>
              <a:spLocks noChangeArrowheads="1"/>
            </p:cNvSpPr>
            <p:nvPr/>
          </p:nvSpPr>
          <p:spPr bwMode="auto">
            <a:xfrm>
              <a:off x="5103" y="3748"/>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sp>
          <p:nvSpPr>
            <p:cNvPr id="75" name="Oval 84"/>
            <p:cNvSpPr>
              <a:spLocks noChangeArrowheads="1"/>
            </p:cNvSpPr>
            <p:nvPr/>
          </p:nvSpPr>
          <p:spPr bwMode="auto">
            <a:xfrm>
              <a:off x="3878" y="3068"/>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sp>
          <p:nvSpPr>
            <p:cNvPr id="76" name="Oval 85"/>
            <p:cNvSpPr>
              <a:spLocks noChangeArrowheads="1"/>
            </p:cNvSpPr>
            <p:nvPr/>
          </p:nvSpPr>
          <p:spPr bwMode="auto">
            <a:xfrm>
              <a:off x="4830" y="2886"/>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sp>
          <p:nvSpPr>
            <p:cNvPr id="77" name="Oval 86"/>
            <p:cNvSpPr>
              <a:spLocks noChangeArrowheads="1"/>
            </p:cNvSpPr>
            <p:nvPr/>
          </p:nvSpPr>
          <p:spPr bwMode="auto">
            <a:xfrm>
              <a:off x="4377" y="3930"/>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grpSp>
      <p:sp>
        <p:nvSpPr>
          <p:cNvPr id="78" name="Cloud 77"/>
          <p:cNvSpPr/>
          <p:nvPr/>
        </p:nvSpPr>
        <p:spPr bwMode="auto">
          <a:xfrm>
            <a:off x="5214942" y="1357298"/>
            <a:ext cx="3357586" cy="2643206"/>
          </a:xfrm>
          <a:prstGeom prst="cloud">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grpSp>
        <p:nvGrpSpPr>
          <p:cNvPr id="5" name="Group 14"/>
          <p:cNvGrpSpPr>
            <a:grpSpLocks/>
          </p:cNvGrpSpPr>
          <p:nvPr/>
        </p:nvGrpSpPr>
        <p:grpSpPr bwMode="auto">
          <a:xfrm>
            <a:off x="5572132" y="1928802"/>
            <a:ext cx="2601912" cy="1570037"/>
            <a:chOff x="3016" y="2660"/>
            <a:chExt cx="2586" cy="1361"/>
          </a:xfrm>
        </p:grpSpPr>
        <p:sp>
          <p:nvSpPr>
            <p:cNvPr id="80" name="Line 15"/>
            <p:cNvSpPr>
              <a:spLocks noChangeShapeType="1"/>
            </p:cNvSpPr>
            <p:nvPr/>
          </p:nvSpPr>
          <p:spPr bwMode="auto">
            <a:xfrm flipV="1">
              <a:off x="3061" y="2750"/>
              <a:ext cx="182" cy="409"/>
            </a:xfrm>
            <a:prstGeom prst="line">
              <a:avLst/>
            </a:prstGeom>
            <a:noFill/>
            <a:ln w="9525">
              <a:solidFill>
                <a:schemeClr val="tx1"/>
              </a:solidFill>
              <a:round/>
              <a:headEnd/>
              <a:tailEnd/>
            </a:ln>
            <a:effectLst/>
          </p:spPr>
          <p:txBody>
            <a:bodyPr>
              <a:spAutoFit/>
            </a:bodyPr>
            <a:lstStyle/>
            <a:p>
              <a:endParaRPr lang="en-US"/>
            </a:p>
          </p:txBody>
        </p:sp>
        <p:sp>
          <p:nvSpPr>
            <p:cNvPr id="81" name="Line 16"/>
            <p:cNvSpPr>
              <a:spLocks noChangeShapeType="1"/>
            </p:cNvSpPr>
            <p:nvPr/>
          </p:nvSpPr>
          <p:spPr bwMode="auto">
            <a:xfrm>
              <a:off x="3243" y="2750"/>
              <a:ext cx="227" cy="318"/>
            </a:xfrm>
            <a:prstGeom prst="line">
              <a:avLst/>
            </a:prstGeom>
            <a:noFill/>
            <a:ln w="9525">
              <a:solidFill>
                <a:schemeClr val="tx1"/>
              </a:solidFill>
              <a:round/>
              <a:headEnd/>
              <a:tailEnd/>
            </a:ln>
            <a:effectLst/>
          </p:spPr>
          <p:txBody>
            <a:bodyPr>
              <a:spAutoFit/>
            </a:bodyPr>
            <a:lstStyle/>
            <a:p>
              <a:endParaRPr lang="en-US"/>
            </a:p>
          </p:txBody>
        </p:sp>
        <p:sp>
          <p:nvSpPr>
            <p:cNvPr id="82" name="Line 17"/>
            <p:cNvSpPr>
              <a:spLocks noChangeShapeType="1"/>
            </p:cNvSpPr>
            <p:nvPr/>
          </p:nvSpPr>
          <p:spPr bwMode="auto">
            <a:xfrm>
              <a:off x="3061" y="3159"/>
              <a:ext cx="318" cy="136"/>
            </a:xfrm>
            <a:prstGeom prst="line">
              <a:avLst/>
            </a:prstGeom>
            <a:noFill/>
            <a:ln w="9525">
              <a:solidFill>
                <a:schemeClr val="tx1"/>
              </a:solidFill>
              <a:round/>
              <a:headEnd/>
              <a:tailEnd/>
            </a:ln>
            <a:effectLst/>
          </p:spPr>
          <p:txBody>
            <a:bodyPr>
              <a:spAutoFit/>
            </a:bodyPr>
            <a:lstStyle/>
            <a:p>
              <a:endParaRPr lang="en-US"/>
            </a:p>
          </p:txBody>
        </p:sp>
        <p:sp>
          <p:nvSpPr>
            <p:cNvPr id="83" name="Line 18"/>
            <p:cNvSpPr>
              <a:spLocks noChangeShapeType="1"/>
            </p:cNvSpPr>
            <p:nvPr/>
          </p:nvSpPr>
          <p:spPr bwMode="auto">
            <a:xfrm flipV="1">
              <a:off x="3243" y="2705"/>
              <a:ext cx="317" cy="45"/>
            </a:xfrm>
            <a:prstGeom prst="line">
              <a:avLst/>
            </a:prstGeom>
            <a:noFill/>
            <a:ln w="9525">
              <a:solidFill>
                <a:schemeClr val="tx1"/>
              </a:solidFill>
              <a:round/>
              <a:headEnd/>
              <a:tailEnd/>
            </a:ln>
            <a:effectLst/>
          </p:spPr>
          <p:txBody>
            <a:bodyPr>
              <a:spAutoFit/>
            </a:bodyPr>
            <a:lstStyle/>
            <a:p>
              <a:endParaRPr lang="en-US"/>
            </a:p>
          </p:txBody>
        </p:sp>
        <p:sp>
          <p:nvSpPr>
            <p:cNvPr id="84" name="Line 19"/>
            <p:cNvSpPr>
              <a:spLocks noChangeShapeType="1"/>
            </p:cNvSpPr>
            <p:nvPr/>
          </p:nvSpPr>
          <p:spPr bwMode="auto">
            <a:xfrm>
              <a:off x="3560" y="2705"/>
              <a:ext cx="363" cy="408"/>
            </a:xfrm>
            <a:prstGeom prst="line">
              <a:avLst/>
            </a:prstGeom>
            <a:noFill/>
            <a:ln w="9525">
              <a:solidFill>
                <a:schemeClr val="tx1"/>
              </a:solidFill>
              <a:round/>
              <a:headEnd/>
              <a:tailEnd/>
            </a:ln>
            <a:effectLst/>
          </p:spPr>
          <p:txBody>
            <a:bodyPr>
              <a:spAutoFit/>
            </a:bodyPr>
            <a:lstStyle/>
            <a:p>
              <a:endParaRPr lang="en-US"/>
            </a:p>
          </p:txBody>
        </p:sp>
        <p:sp>
          <p:nvSpPr>
            <p:cNvPr id="85" name="Line 20"/>
            <p:cNvSpPr>
              <a:spLocks noChangeShapeType="1"/>
            </p:cNvSpPr>
            <p:nvPr/>
          </p:nvSpPr>
          <p:spPr bwMode="auto">
            <a:xfrm flipH="1">
              <a:off x="3379" y="3068"/>
              <a:ext cx="91" cy="227"/>
            </a:xfrm>
            <a:prstGeom prst="line">
              <a:avLst/>
            </a:prstGeom>
            <a:noFill/>
            <a:ln w="9525">
              <a:solidFill>
                <a:schemeClr val="tx1"/>
              </a:solidFill>
              <a:round/>
              <a:headEnd/>
              <a:tailEnd/>
            </a:ln>
            <a:effectLst/>
          </p:spPr>
          <p:txBody>
            <a:bodyPr>
              <a:spAutoFit/>
            </a:bodyPr>
            <a:lstStyle/>
            <a:p>
              <a:endParaRPr lang="en-US"/>
            </a:p>
          </p:txBody>
        </p:sp>
        <p:sp>
          <p:nvSpPr>
            <p:cNvPr id="86" name="Line 21"/>
            <p:cNvSpPr>
              <a:spLocks noChangeShapeType="1"/>
            </p:cNvSpPr>
            <p:nvPr/>
          </p:nvSpPr>
          <p:spPr bwMode="auto">
            <a:xfrm flipV="1">
              <a:off x="3061" y="3068"/>
              <a:ext cx="409" cy="91"/>
            </a:xfrm>
            <a:prstGeom prst="line">
              <a:avLst/>
            </a:prstGeom>
            <a:noFill/>
            <a:ln w="9525">
              <a:solidFill>
                <a:schemeClr val="tx1"/>
              </a:solidFill>
              <a:round/>
              <a:headEnd/>
              <a:tailEnd/>
            </a:ln>
            <a:effectLst/>
          </p:spPr>
          <p:txBody>
            <a:bodyPr>
              <a:spAutoFit/>
            </a:bodyPr>
            <a:lstStyle/>
            <a:p>
              <a:endParaRPr lang="en-US"/>
            </a:p>
          </p:txBody>
        </p:sp>
        <p:sp>
          <p:nvSpPr>
            <p:cNvPr id="87" name="Line 22"/>
            <p:cNvSpPr>
              <a:spLocks noChangeShapeType="1"/>
            </p:cNvSpPr>
            <p:nvPr/>
          </p:nvSpPr>
          <p:spPr bwMode="auto">
            <a:xfrm flipV="1">
              <a:off x="3197" y="3431"/>
              <a:ext cx="409" cy="136"/>
            </a:xfrm>
            <a:prstGeom prst="line">
              <a:avLst/>
            </a:prstGeom>
            <a:noFill/>
            <a:ln w="9525">
              <a:solidFill>
                <a:schemeClr val="tx1"/>
              </a:solidFill>
              <a:round/>
              <a:headEnd/>
              <a:tailEnd/>
            </a:ln>
            <a:effectLst/>
          </p:spPr>
          <p:txBody>
            <a:bodyPr>
              <a:spAutoFit/>
            </a:bodyPr>
            <a:lstStyle/>
            <a:p>
              <a:endParaRPr lang="en-US"/>
            </a:p>
          </p:txBody>
        </p:sp>
        <p:sp>
          <p:nvSpPr>
            <p:cNvPr id="88" name="Line 23"/>
            <p:cNvSpPr>
              <a:spLocks noChangeShapeType="1"/>
            </p:cNvSpPr>
            <p:nvPr/>
          </p:nvSpPr>
          <p:spPr bwMode="auto">
            <a:xfrm>
              <a:off x="3197" y="3567"/>
              <a:ext cx="545" cy="45"/>
            </a:xfrm>
            <a:prstGeom prst="line">
              <a:avLst/>
            </a:prstGeom>
            <a:noFill/>
            <a:ln w="9525">
              <a:solidFill>
                <a:schemeClr val="tx1"/>
              </a:solidFill>
              <a:round/>
              <a:headEnd/>
              <a:tailEnd/>
            </a:ln>
            <a:effectLst/>
          </p:spPr>
          <p:txBody>
            <a:bodyPr>
              <a:spAutoFit/>
            </a:bodyPr>
            <a:lstStyle/>
            <a:p>
              <a:endParaRPr lang="en-US"/>
            </a:p>
          </p:txBody>
        </p:sp>
        <p:sp>
          <p:nvSpPr>
            <p:cNvPr id="89" name="Line 24"/>
            <p:cNvSpPr>
              <a:spLocks noChangeShapeType="1"/>
            </p:cNvSpPr>
            <p:nvPr/>
          </p:nvSpPr>
          <p:spPr bwMode="auto">
            <a:xfrm>
              <a:off x="3606" y="3431"/>
              <a:ext cx="136" cy="181"/>
            </a:xfrm>
            <a:prstGeom prst="line">
              <a:avLst/>
            </a:prstGeom>
            <a:noFill/>
            <a:ln w="9525">
              <a:solidFill>
                <a:schemeClr val="tx1"/>
              </a:solidFill>
              <a:round/>
              <a:headEnd/>
              <a:tailEnd/>
            </a:ln>
            <a:effectLst/>
          </p:spPr>
          <p:txBody>
            <a:bodyPr>
              <a:spAutoFit/>
            </a:bodyPr>
            <a:lstStyle/>
            <a:p>
              <a:endParaRPr lang="en-US"/>
            </a:p>
          </p:txBody>
        </p:sp>
        <p:sp>
          <p:nvSpPr>
            <p:cNvPr id="90" name="Line 25"/>
            <p:cNvSpPr>
              <a:spLocks noChangeShapeType="1"/>
            </p:cNvSpPr>
            <p:nvPr/>
          </p:nvSpPr>
          <p:spPr bwMode="auto">
            <a:xfrm flipV="1">
              <a:off x="3606" y="3113"/>
              <a:ext cx="317" cy="318"/>
            </a:xfrm>
            <a:prstGeom prst="line">
              <a:avLst/>
            </a:prstGeom>
            <a:noFill/>
            <a:ln w="9525">
              <a:solidFill>
                <a:schemeClr val="tx1"/>
              </a:solidFill>
              <a:round/>
              <a:headEnd/>
              <a:tailEnd/>
            </a:ln>
            <a:effectLst/>
          </p:spPr>
          <p:txBody>
            <a:bodyPr>
              <a:spAutoFit/>
            </a:bodyPr>
            <a:lstStyle/>
            <a:p>
              <a:endParaRPr lang="en-US"/>
            </a:p>
          </p:txBody>
        </p:sp>
        <p:sp>
          <p:nvSpPr>
            <p:cNvPr id="91" name="Line 26"/>
            <p:cNvSpPr>
              <a:spLocks noChangeShapeType="1"/>
            </p:cNvSpPr>
            <p:nvPr/>
          </p:nvSpPr>
          <p:spPr bwMode="auto">
            <a:xfrm flipV="1">
              <a:off x="4059" y="3658"/>
              <a:ext cx="0" cy="317"/>
            </a:xfrm>
            <a:prstGeom prst="line">
              <a:avLst/>
            </a:prstGeom>
            <a:noFill/>
            <a:ln w="9525">
              <a:solidFill>
                <a:schemeClr val="tx1"/>
              </a:solidFill>
              <a:round/>
              <a:headEnd/>
              <a:tailEnd/>
            </a:ln>
            <a:effectLst/>
          </p:spPr>
          <p:txBody>
            <a:bodyPr>
              <a:spAutoFit/>
            </a:bodyPr>
            <a:lstStyle/>
            <a:p>
              <a:endParaRPr lang="en-US"/>
            </a:p>
          </p:txBody>
        </p:sp>
        <p:sp>
          <p:nvSpPr>
            <p:cNvPr id="92" name="Line 27"/>
            <p:cNvSpPr>
              <a:spLocks noChangeShapeType="1"/>
            </p:cNvSpPr>
            <p:nvPr/>
          </p:nvSpPr>
          <p:spPr bwMode="auto">
            <a:xfrm flipV="1">
              <a:off x="4059" y="3612"/>
              <a:ext cx="318" cy="363"/>
            </a:xfrm>
            <a:prstGeom prst="line">
              <a:avLst/>
            </a:prstGeom>
            <a:noFill/>
            <a:ln w="9525">
              <a:solidFill>
                <a:schemeClr val="tx1"/>
              </a:solidFill>
              <a:round/>
              <a:headEnd/>
              <a:tailEnd/>
            </a:ln>
            <a:effectLst/>
          </p:spPr>
          <p:txBody>
            <a:bodyPr>
              <a:spAutoFit/>
            </a:bodyPr>
            <a:lstStyle/>
            <a:p>
              <a:endParaRPr lang="en-US"/>
            </a:p>
          </p:txBody>
        </p:sp>
        <p:sp>
          <p:nvSpPr>
            <p:cNvPr id="93" name="Line 28"/>
            <p:cNvSpPr>
              <a:spLocks noChangeShapeType="1"/>
            </p:cNvSpPr>
            <p:nvPr/>
          </p:nvSpPr>
          <p:spPr bwMode="auto">
            <a:xfrm>
              <a:off x="4059" y="3975"/>
              <a:ext cx="363" cy="0"/>
            </a:xfrm>
            <a:prstGeom prst="line">
              <a:avLst/>
            </a:prstGeom>
            <a:noFill/>
            <a:ln w="9525">
              <a:solidFill>
                <a:schemeClr val="tx1"/>
              </a:solidFill>
              <a:round/>
              <a:headEnd/>
              <a:tailEnd/>
            </a:ln>
            <a:effectLst/>
          </p:spPr>
          <p:txBody>
            <a:bodyPr>
              <a:spAutoFit/>
            </a:bodyPr>
            <a:lstStyle/>
            <a:p>
              <a:endParaRPr lang="en-US"/>
            </a:p>
          </p:txBody>
        </p:sp>
        <p:sp>
          <p:nvSpPr>
            <p:cNvPr id="94" name="Line 29"/>
            <p:cNvSpPr>
              <a:spLocks noChangeShapeType="1"/>
            </p:cNvSpPr>
            <p:nvPr/>
          </p:nvSpPr>
          <p:spPr bwMode="auto">
            <a:xfrm>
              <a:off x="3742" y="3612"/>
              <a:ext cx="317" cy="363"/>
            </a:xfrm>
            <a:prstGeom prst="line">
              <a:avLst/>
            </a:prstGeom>
            <a:noFill/>
            <a:ln w="9525">
              <a:solidFill>
                <a:schemeClr val="tx1"/>
              </a:solidFill>
              <a:round/>
              <a:headEnd/>
              <a:tailEnd/>
            </a:ln>
            <a:effectLst/>
          </p:spPr>
          <p:txBody>
            <a:bodyPr>
              <a:spAutoFit/>
            </a:bodyPr>
            <a:lstStyle/>
            <a:p>
              <a:endParaRPr lang="en-US"/>
            </a:p>
          </p:txBody>
        </p:sp>
        <p:sp>
          <p:nvSpPr>
            <p:cNvPr id="95" name="Line 30"/>
            <p:cNvSpPr>
              <a:spLocks noChangeShapeType="1"/>
            </p:cNvSpPr>
            <p:nvPr/>
          </p:nvSpPr>
          <p:spPr bwMode="auto">
            <a:xfrm flipV="1">
              <a:off x="3742" y="3340"/>
              <a:ext cx="499" cy="272"/>
            </a:xfrm>
            <a:prstGeom prst="line">
              <a:avLst/>
            </a:prstGeom>
            <a:noFill/>
            <a:ln w="9525">
              <a:solidFill>
                <a:schemeClr val="tx1"/>
              </a:solidFill>
              <a:round/>
              <a:headEnd/>
              <a:tailEnd/>
            </a:ln>
            <a:effectLst/>
          </p:spPr>
          <p:txBody>
            <a:bodyPr>
              <a:spAutoFit/>
            </a:bodyPr>
            <a:lstStyle/>
            <a:p>
              <a:endParaRPr lang="en-US"/>
            </a:p>
          </p:txBody>
        </p:sp>
        <p:sp>
          <p:nvSpPr>
            <p:cNvPr id="96" name="Line 31"/>
            <p:cNvSpPr>
              <a:spLocks noChangeShapeType="1"/>
            </p:cNvSpPr>
            <p:nvPr/>
          </p:nvSpPr>
          <p:spPr bwMode="auto">
            <a:xfrm flipV="1">
              <a:off x="3606" y="3340"/>
              <a:ext cx="635" cy="91"/>
            </a:xfrm>
            <a:prstGeom prst="line">
              <a:avLst/>
            </a:prstGeom>
            <a:noFill/>
            <a:ln w="9525">
              <a:solidFill>
                <a:schemeClr val="tx1"/>
              </a:solidFill>
              <a:round/>
              <a:headEnd/>
              <a:tailEnd/>
            </a:ln>
            <a:effectLst/>
          </p:spPr>
          <p:txBody>
            <a:bodyPr>
              <a:spAutoFit/>
            </a:bodyPr>
            <a:lstStyle/>
            <a:p>
              <a:endParaRPr lang="en-US"/>
            </a:p>
          </p:txBody>
        </p:sp>
        <p:sp>
          <p:nvSpPr>
            <p:cNvPr id="97" name="Line 32"/>
            <p:cNvSpPr>
              <a:spLocks noChangeShapeType="1"/>
            </p:cNvSpPr>
            <p:nvPr/>
          </p:nvSpPr>
          <p:spPr bwMode="auto">
            <a:xfrm flipH="1" flipV="1">
              <a:off x="3923" y="3113"/>
              <a:ext cx="318" cy="226"/>
            </a:xfrm>
            <a:prstGeom prst="line">
              <a:avLst/>
            </a:prstGeom>
            <a:noFill/>
            <a:ln w="9525">
              <a:solidFill>
                <a:schemeClr val="tx1"/>
              </a:solidFill>
              <a:round/>
              <a:headEnd/>
              <a:tailEnd/>
            </a:ln>
            <a:effectLst/>
          </p:spPr>
          <p:txBody>
            <a:bodyPr>
              <a:spAutoFit/>
            </a:bodyPr>
            <a:lstStyle/>
            <a:p>
              <a:endParaRPr lang="en-US"/>
            </a:p>
          </p:txBody>
        </p:sp>
        <p:sp>
          <p:nvSpPr>
            <p:cNvPr id="98" name="Line 33"/>
            <p:cNvSpPr>
              <a:spLocks noChangeShapeType="1"/>
            </p:cNvSpPr>
            <p:nvPr/>
          </p:nvSpPr>
          <p:spPr bwMode="auto">
            <a:xfrm>
              <a:off x="3470" y="3068"/>
              <a:ext cx="771" cy="272"/>
            </a:xfrm>
            <a:prstGeom prst="line">
              <a:avLst/>
            </a:prstGeom>
            <a:noFill/>
            <a:ln w="9525">
              <a:solidFill>
                <a:schemeClr val="tx1"/>
              </a:solidFill>
              <a:round/>
              <a:headEnd/>
              <a:tailEnd/>
            </a:ln>
            <a:effectLst/>
          </p:spPr>
          <p:txBody>
            <a:bodyPr>
              <a:spAutoFit/>
            </a:bodyPr>
            <a:lstStyle/>
            <a:p>
              <a:endParaRPr lang="en-US"/>
            </a:p>
          </p:txBody>
        </p:sp>
        <p:sp>
          <p:nvSpPr>
            <p:cNvPr id="99" name="Line 34"/>
            <p:cNvSpPr>
              <a:spLocks noChangeShapeType="1"/>
            </p:cNvSpPr>
            <p:nvPr/>
          </p:nvSpPr>
          <p:spPr bwMode="auto">
            <a:xfrm>
              <a:off x="3379" y="3295"/>
              <a:ext cx="862" cy="45"/>
            </a:xfrm>
            <a:prstGeom prst="line">
              <a:avLst/>
            </a:prstGeom>
            <a:noFill/>
            <a:ln w="9525">
              <a:solidFill>
                <a:schemeClr val="tx1"/>
              </a:solidFill>
              <a:round/>
              <a:headEnd/>
              <a:tailEnd/>
            </a:ln>
            <a:effectLst/>
          </p:spPr>
          <p:txBody>
            <a:bodyPr>
              <a:spAutoFit/>
            </a:bodyPr>
            <a:lstStyle/>
            <a:p>
              <a:endParaRPr lang="en-US"/>
            </a:p>
          </p:txBody>
        </p:sp>
        <p:sp>
          <p:nvSpPr>
            <p:cNvPr id="100" name="Line 35"/>
            <p:cNvSpPr>
              <a:spLocks noChangeShapeType="1"/>
            </p:cNvSpPr>
            <p:nvPr/>
          </p:nvSpPr>
          <p:spPr bwMode="auto">
            <a:xfrm>
              <a:off x="3560" y="2705"/>
              <a:ext cx="409" cy="0"/>
            </a:xfrm>
            <a:prstGeom prst="line">
              <a:avLst/>
            </a:prstGeom>
            <a:noFill/>
            <a:ln w="9525">
              <a:solidFill>
                <a:schemeClr val="tx1"/>
              </a:solidFill>
              <a:round/>
              <a:headEnd/>
              <a:tailEnd/>
            </a:ln>
            <a:effectLst/>
          </p:spPr>
          <p:txBody>
            <a:bodyPr>
              <a:spAutoFit/>
            </a:bodyPr>
            <a:lstStyle/>
            <a:p>
              <a:endParaRPr lang="en-US"/>
            </a:p>
          </p:txBody>
        </p:sp>
        <p:sp>
          <p:nvSpPr>
            <p:cNvPr id="101" name="Line 36"/>
            <p:cNvSpPr>
              <a:spLocks noChangeShapeType="1"/>
            </p:cNvSpPr>
            <p:nvPr/>
          </p:nvSpPr>
          <p:spPr bwMode="auto">
            <a:xfrm>
              <a:off x="3560" y="2705"/>
              <a:ext cx="771" cy="136"/>
            </a:xfrm>
            <a:prstGeom prst="line">
              <a:avLst/>
            </a:prstGeom>
            <a:noFill/>
            <a:ln w="9525">
              <a:solidFill>
                <a:schemeClr val="tx1"/>
              </a:solidFill>
              <a:round/>
              <a:headEnd/>
              <a:tailEnd/>
            </a:ln>
            <a:effectLst/>
          </p:spPr>
          <p:txBody>
            <a:bodyPr>
              <a:spAutoFit/>
            </a:bodyPr>
            <a:lstStyle/>
            <a:p>
              <a:endParaRPr lang="en-US"/>
            </a:p>
          </p:txBody>
        </p:sp>
        <p:sp>
          <p:nvSpPr>
            <p:cNvPr id="102" name="Line 37"/>
            <p:cNvSpPr>
              <a:spLocks noChangeShapeType="1"/>
            </p:cNvSpPr>
            <p:nvPr/>
          </p:nvSpPr>
          <p:spPr bwMode="auto">
            <a:xfrm>
              <a:off x="3560" y="2705"/>
              <a:ext cx="862" cy="363"/>
            </a:xfrm>
            <a:prstGeom prst="line">
              <a:avLst/>
            </a:prstGeom>
            <a:noFill/>
            <a:ln w="9525">
              <a:solidFill>
                <a:schemeClr val="tx1"/>
              </a:solidFill>
              <a:round/>
              <a:headEnd/>
              <a:tailEnd/>
            </a:ln>
            <a:effectLst/>
          </p:spPr>
          <p:txBody>
            <a:bodyPr>
              <a:spAutoFit/>
            </a:bodyPr>
            <a:lstStyle/>
            <a:p>
              <a:endParaRPr lang="en-US"/>
            </a:p>
          </p:txBody>
        </p:sp>
        <p:sp>
          <p:nvSpPr>
            <p:cNvPr id="103" name="Line 38"/>
            <p:cNvSpPr>
              <a:spLocks noChangeShapeType="1"/>
            </p:cNvSpPr>
            <p:nvPr/>
          </p:nvSpPr>
          <p:spPr bwMode="auto">
            <a:xfrm>
              <a:off x="3560" y="2705"/>
              <a:ext cx="1316" cy="862"/>
            </a:xfrm>
            <a:prstGeom prst="line">
              <a:avLst/>
            </a:prstGeom>
            <a:noFill/>
            <a:ln w="9525">
              <a:solidFill>
                <a:schemeClr val="tx1"/>
              </a:solidFill>
              <a:round/>
              <a:headEnd/>
              <a:tailEnd/>
            </a:ln>
            <a:effectLst/>
          </p:spPr>
          <p:txBody>
            <a:bodyPr>
              <a:spAutoFit/>
            </a:bodyPr>
            <a:lstStyle/>
            <a:p>
              <a:endParaRPr lang="en-US"/>
            </a:p>
          </p:txBody>
        </p:sp>
        <p:sp>
          <p:nvSpPr>
            <p:cNvPr id="104" name="Line 39"/>
            <p:cNvSpPr>
              <a:spLocks noChangeShapeType="1"/>
            </p:cNvSpPr>
            <p:nvPr/>
          </p:nvSpPr>
          <p:spPr bwMode="auto">
            <a:xfrm flipH="1" flipV="1">
              <a:off x="3969" y="2705"/>
              <a:ext cx="272" cy="635"/>
            </a:xfrm>
            <a:prstGeom prst="line">
              <a:avLst/>
            </a:prstGeom>
            <a:noFill/>
            <a:ln w="9525">
              <a:solidFill>
                <a:schemeClr val="tx1"/>
              </a:solidFill>
              <a:round/>
              <a:headEnd/>
              <a:tailEnd/>
            </a:ln>
            <a:effectLst/>
          </p:spPr>
          <p:txBody>
            <a:bodyPr>
              <a:spAutoFit/>
            </a:bodyPr>
            <a:lstStyle/>
            <a:p>
              <a:endParaRPr lang="en-US"/>
            </a:p>
          </p:txBody>
        </p:sp>
        <p:sp>
          <p:nvSpPr>
            <p:cNvPr id="105" name="Line 40"/>
            <p:cNvSpPr>
              <a:spLocks noChangeShapeType="1"/>
            </p:cNvSpPr>
            <p:nvPr/>
          </p:nvSpPr>
          <p:spPr bwMode="auto">
            <a:xfrm flipV="1">
              <a:off x="4241" y="2841"/>
              <a:ext cx="90" cy="499"/>
            </a:xfrm>
            <a:prstGeom prst="line">
              <a:avLst/>
            </a:prstGeom>
            <a:noFill/>
            <a:ln w="9525">
              <a:solidFill>
                <a:schemeClr val="tx1"/>
              </a:solidFill>
              <a:round/>
              <a:headEnd/>
              <a:tailEnd/>
            </a:ln>
            <a:effectLst/>
          </p:spPr>
          <p:txBody>
            <a:bodyPr>
              <a:spAutoFit/>
            </a:bodyPr>
            <a:lstStyle/>
            <a:p>
              <a:endParaRPr lang="en-US"/>
            </a:p>
          </p:txBody>
        </p:sp>
        <p:sp>
          <p:nvSpPr>
            <p:cNvPr id="106" name="Line 41"/>
            <p:cNvSpPr>
              <a:spLocks noChangeShapeType="1"/>
            </p:cNvSpPr>
            <p:nvPr/>
          </p:nvSpPr>
          <p:spPr bwMode="auto">
            <a:xfrm flipV="1">
              <a:off x="4241" y="3068"/>
              <a:ext cx="181" cy="272"/>
            </a:xfrm>
            <a:prstGeom prst="line">
              <a:avLst/>
            </a:prstGeom>
            <a:noFill/>
            <a:ln w="9525">
              <a:solidFill>
                <a:schemeClr val="tx1"/>
              </a:solidFill>
              <a:round/>
              <a:headEnd/>
              <a:tailEnd/>
            </a:ln>
            <a:effectLst/>
          </p:spPr>
          <p:txBody>
            <a:bodyPr>
              <a:spAutoFit/>
            </a:bodyPr>
            <a:lstStyle/>
            <a:p>
              <a:endParaRPr lang="en-US"/>
            </a:p>
          </p:txBody>
        </p:sp>
        <p:sp>
          <p:nvSpPr>
            <p:cNvPr id="107" name="Line 42"/>
            <p:cNvSpPr>
              <a:spLocks noChangeShapeType="1"/>
            </p:cNvSpPr>
            <p:nvPr/>
          </p:nvSpPr>
          <p:spPr bwMode="auto">
            <a:xfrm flipV="1">
              <a:off x="4241" y="3249"/>
              <a:ext cx="589" cy="91"/>
            </a:xfrm>
            <a:prstGeom prst="line">
              <a:avLst/>
            </a:prstGeom>
            <a:noFill/>
            <a:ln w="9525">
              <a:solidFill>
                <a:schemeClr val="tx1"/>
              </a:solidFill>
              <a:round/>
              <a:headEnd/>
              <a:tailEnd/>
            </a:ln>
            <a:effectLst/>
          </p:spPr>
          <p:txBody>
            <a:bodyPr>
              <a:spAutoFit/>
            </a:bodyPr>
            <a:lstStyle/>
            <a:p>
              <a:endParaRPr lang="en-US"/>
            </a:p>
          </p:txBody>
        </p:sp>
        <p:sp>
          <p:nvSpPr>
            <p:cNvPr id="108" name="Line 43"/>
            <p:cNvSpPr>
              <a:spLocks noChangeShapeType="1"/>
            </p:cNvSpPr>
            <p:nvPr/>
          </p:nvSpPr>
          <p:spPr bwMode="auto">
            <a:xfrm>
              <a:off x="4241" y="3340"/>
              <a:ext cx="907" cy="454"/>
            </a:xfrm>
            <a:prstGeom prst="line">
              <a:avLst/>
            </a:prstGeom>
            <a:noFill/>
            <a:ln w="9525">
              <a:solidFill>
                <a:schemeClr val="tx1"/>
              </a:solidFill>
              <a:round/>
              <a:headEnd/>
              <a:tailEnd/>
            </a:ln>
            <a:effectLst/>
          </p:spPr>
          <p:txBody>
            <a:bodyPr>
              <a:spAutoFit/>
            </a:bodyPr>
            <a:lstStyle/>
            <a:p>
              <a:endParaRPr lang="en-US"/>
            </a:p>
          </p:txBody>
        </p:sp>
        <p:sp>
          <p:nvSpPr>
            <p:cNvPr id="109" name="Line 44"/>
            <p:cNvSpPr>
              <a:spLocks noChangeShapeType="1"/>
            </p:cNvSpPr>
            <p:nvPr/>
          </p:nvSpPr>
          <p:spPr bwMode="auto">
            <a:xfrm flipV="1">
              <a:off x="4331" y="2705"/>
              <a:ext cx="318" cy="136"/>
            </a:xfrm>
            <a:prstGeom prst="line">
              <a:avLst/>
            </a:prstGeom>
            <a:noFill/>
            <a:ln w="9525">
              <a:solidFill>
                <a:schemeClr val="tx1"/>
              </a:solidFill>
              <a:round/>
              <a:headEnd/>
              <a:tailEnd/>
            </a:ln>
            <a:effectLst/>
          </p:spPr>
          <p:txBody>
            <a:bodyPr>
              <a:spAutoFit/>
            </a:bodyPr>
            <a:lstStyle/>
            <a:p>
              <a:endParaRPr lang="en-US"/>
            </a:p>
          </p:txBody>
        </p:sp>
        <p:sp>
          <p:nvSpPr>
            <p:cNvPr id="110" name="Line 45"/>
            <p:cNvSpPr>
              <a:spLocks noChangeShapeType="1"/>
            </p:cNvSpPr>
            <p:nvPr/>
          </p:nvSpPr>
          <p:spPr bwMode="auto">
            <a:xfrm>
              <a:off x="4331" y="2841"/>
              <a:ext cx="91" cy="227"/>
            </a:xfrm>
            <a:prstGeom prst="line">
              <a:avLst/>
            </a:prstGeom>
            <a:noFill/>
            <a:ln w="9525">
              <a:solidFill>
                <a:schemeClr val="tx1"/>
              </a:solidFill>
              <a:round/>
              <a:headEnd/>
              <a:tailEnd/>
            </a:ln>
            <a:effectLst/>
          </p:spPr>
          <p:txBody>
            <a:bodyPr>
              <a:spAutoFit/>
            </a:bodyPr>
            <a:lstStyle/>
            <a:p>
              <a:endParaRPr lang="en-US"/>
            </a:p>
          </p:txBody>
        </p:sp>
        <p:sp>
          <p:nvSpPr>
            <p:cNvPr id="111" name="Line 46"/>
            <p:cNvSpPr>
              <a:spLocks noChangeShapeType="1"/>
            </p:cNvSpPr>
            <p:nvPr/>
          </p:nvSpPr>
          <p:spPr bwMode="auto">
            <a:xfrm flipV="1">
              <a:off x="4422" y="2705"/>
              <a:ext cx="227" cy="363"/>
            </a:xfrm>
            <a:prstGeom prst="line">
              <a:avLst/>
            </a:prstGeom>
            <a:noFill/>
            <a:ln w="9525">
              <a:solidFill>
                <a:schemeClr val="tx1"/>
              </a:solidFill>
              <a:round/>
              <a:headEnd/>
              <a:tailEnd/>
            </a:ln>
            <a:effectLst/>
          </p:spPr>
          <p:txBody>
            <a:bodyPr>
              <a:spAutoFit/>
            </a:bodyPr>
            <a:lstStyle/>
            <a:p>
              <a:endParaRPr lang="en-US"/>
            </a:p>
          </p:txBody>
        </p:sp>
        <p:sp>
          <p:nvSpPr>
            <p:cNvPr id="112" name="Line 47"/>
            <p:cNvSpPr>
              <a:spLocks noChangeShapeType="1"/>
            </p:cNvSpPr>
            <p:nvPr/>
          </p:nvSpPr>
          <p:spPr bwMode="auto">
            <a:xfrm flipV="1">
              <a:off x="4422" y="2932"/>
              <a:ext cx="454" cy="136"/>
            </a:xfrm>
            <a:prstGeom prst="line">
              <a:avLst/>
            </a:prstGeom>
            <a:noFill/>
            <a:ln w="9525">
              <a:solidFill>
                <a:schemeClr val="tx1"/>
              </a:solidFill>
              <a:round/>
              <a:headEnd/>
              <a:tailEnd/>
            </a:ln>
            <a:effectLst/>
          </p:spPr>
          <p:txBody>
            <a:bodyPr>
              <a:spAutoFit/>
            </a:bodyPr>
            <a:lstStyle/>
            <a:p>
              <a:endParaRPr lang="en-US"/>
            </a:p>
          </p:txBody>
        </p:sp>
        <p:sp>
          <p:nvSpPr>
            <p:cNvPr id="113" name="Line 48"/>
            <p:cNvSpPr>
              <a:spLocks noChangeShapeType="1"/>
            </p:cNvSpPr>
            <p:nvPr/>
          </p:nvSpPr>
          <p:spPr bwMode="auto">
            <a:xfrm>
              <a:off x="4649" y="2705"/>
              <a:ext cx="227" cy="227"/>
            </a:xfrm>
            <a:prstGeom prst="line">
              <a:avLst/>
            </a:prstGeom>
            <a:noFill/>
            <a:ln w="9525">
              <a:solidFill>
                <a:schemeClr val="tx1"/>
              </a:solidFill>
              <a:round/>
              <a:headEnd/>
              <a:tailEnd/>
            </a:ln>
            <a:effectLst/>
          </p:spPr>
          <p:txBody>
            <a:bodyPr>
              <a:spAutoFit/>
            </a:bodyPr>
            <a:lstStyle/>
            <a:p>
              <a:endParaRPr lang="en-US"/>
            </a:p>
          </p:txBody>
        </p:sp>
        <p:sp>
          <p:nvSpPr>
            <p:cNvPr id="114" name="Line 49"/>
            <p:cNvSpPr>
              <a:spLocks noChangeShapeType="1"/>
            </p:cNvSpPr>
            <p:nvPr/>
          </p:nvSpPr>
          <p:spPr bwMode="auto">
            <a:xfrm>
              <a:off x="4649" y="2705"/>
              <a:ext cx="635" cy="45"/>
            </a:xfrm>
            <a:prstGeom prst="line">
              <a:avLst/>
            </a:prstGeom>
            <a:noFill/>
            <a:ln w="9525">
              <a:solidFill>
                <a:schemeClr val="tx1"/>
              </a:solidFill>
              <a:round/>
              <a:headEnd/>
              <a:tailEnd/>
            </a:ln>
            <a:effectLst/>
          </p:spPr>
          <p:txBody>
            <a:bodyPr>
              <a:spAutoFit/>
            </a:bodyPr>
            <a:lstStyle/>
            <a:p>
              <a:endParaRPr lang="en-US"/>
            </a:p>
          </p:txBody>
        </p:sp>
        <p:sp>
          <p:nvSpPr>
            <p:cNvPr id="115" name="Line 50"/>
            <p:cNvSpPr>
              <a:spLocks noChangeShapeType="1"/>
            </p:cNvSpPr>
            <p:nvPr/>
          </p:nvSpPr>
          <p:spPr bwMode="auto">
            <a:xfrm flipV="1">
              <a:off x="4830" y="3068"/>
              <a:ext cx="182" cy="181"/>
            </a:xfrm>
            <a:prstGeom prst="line">
              <a:avLst/>
            </a:prstGeom>
            <a:noFill/>
            <a:ln w="9525">
              <a:solidFill>
                <a:schemeClr val="tx1"/>
              </a:solidFill>
              <a:round/>
              <a:headEnd/>
              <a:tailEnd/>
            </a:ln>
            <a:effectLst/>
          </p:spPr>
          <p:txBody>
            <a:bodyPr>
              <a:spAutoFit/>
            </a:bodyPr>
            <a:lstStyle/>
            <a:p>
              <a:endParaRPr lang="en-US"/>
            </a:p>
          </p:txBody>
        </p:sp>
        <p:sp>
          <p:nvSpPr>
            <p:cNvPr id="116" name="Line 51"/>
            <p:cNvSpPr>
              <a:spLocks noChangeShapeType="1"/>
            </p:cNvSpPr>
            <p:nvPr/>
          </p:nvSpPr>
          <p:spPr bwMode="auto">
            <a:xfrm>
              <a:off x="4876" y="2932"/>
              <a:ext cx="136" cy="136"/>
            </a:xfrm>
            <a:prstGeom prst="line">
              <a:avLst/>
            </a:prstGeom>
            <a:noFill/>
            <a:ln w="9525">
              <a:solidFill>
                <a:schemeClr val="tx1"/>
              </a:solidFill>
              <a:round/>
              <a:headEnd/>
              <a:tailEnd/>
            </a:ln>
            <a:effectLst/>
          </p:spPr>
          <p:txBody>
            <a:bodyPr>
              <a:spAutoFit/>
            </a:bodyPr>
            <a:lstStyle/>
            <a:p>
              <a:endParaRPr lang="en-US"/>
            </a:p>
          </p:txBody>
        </p:sp>
        <p:sp>
          <p:nvSpPr>
            <p:cNvPr id="117" name="Line 52"/>
            <p:cNvSpPr>
              <a:spLocks noChangeShapeType="1"/>
            </p:cNvSpPr>
            <p:nvPr/>
          </p:nvSpPr>
          <p:spPr bwMode="auto">
            <a:xfrm flipV="1">
              <a:off x="5012" y="2750"/>
              <a:ext cx="272" cy="318"/>
            </a:xfrm>
            <a:prstGeom prst="line">
              <a:avLst/>
            </a:prstGeom>
            <a:noFill/>
            <a:ln w="9525">
              <a:solidFill>
                <a:schemeClr val="tx1"/>
              </a:solidFill>
              <a:round/>
              <a:headEnd/>
              <a:tailEnd/>
            </a:ln>
            <a:effectLst/>
          </p:spPr>
          <p:txBody>
            <a:bodyPr>
              <a:spAutoFit/>
            </a:bodyPr>
            <a:lstStyle/>
            <a:p>
              <a:endParaRPr lang="en-US"/>
            </a:p>
          </p:txBody>
        </p:sp>
        <p:sp>
          <p:nvSpPr>
            <p:cNvPr id="118" name="Line 53"/>
            <p:cNvSpPr>
              <a:spLocks noChangeShapeType="1"/>
            </p:cNvSpPr>
            <p:nvPr/>
          </p:nvSpPr>
          <p:spPr bwMode="auto">
            <a:xfrm>
              <a:off x="4876" y="2932"/>
              <a:ext cx="680" cy="181"/>
            </a:xfrm>
            <a:prstGeom prst="line">
              <a:avLst/>
            </a:prstGeom>
            <a:noFill/>
            <a:ln w="9525">
              <a:solidFill>
                <a:schemeClr val="tx1"/>
              </a:solidFill>
              <a:round/>
              <a:headEnd/>
              <a:tailEnd/>
            </a:ln>
            <a:effectLst/>
          </p:spPr>
          <p:txBody>
            <a:bodyPr>
              <a:spAutoFit/>
            </a:bodyPr>
            <a:lstStyle/>
            <a:p>
              <a:endParaRPr lang="en-US"/>
            </a:p>
          </p:txBody>
        </p:sp>
        <p:sp>
          <p:nvSpPr>
            <p:cNvPr id="119" name="Line 54"/>
            <p:cNvSpPr>
              <a:spLocks noChangeShapeType="1"/>
            </p:cNvSpPr>
            <p:nvPr/>
          </p:nvSpPr>
          <p:spPr bwMode="auto">
            <a:xfrm flipH="1">
              <a:off x="4830" y="2932"/>
              <a:ext cx="46" cy="317"/>
            </a:xfrm>
            <a:prstGeom prst="line">
              <a:avLst/>
            </a:prstGeom>
            <a:noFill/>
            <a:ln w="9525">
              <a:solidFill>
                <a:schemeClr val="tx1"/>
              </a:solidFill>
              <a:round/>
              <a:headEnd/>
              <a:tailEnd/>
            </a:ln>
            <a:effectLst/>
          </p:spPr>
          <p:txBody>
            <a:bodyPr>
              <a:spAutoFit/>
            </a:bodyPr>
            <a:lstStyle/>
            <a:p>
              <a:endParaRPr lang="en-US"/>
            </a:p>
          </p:txBody>
        </p:sp>
        <p:sp>
          <p:nvSpPr>
            <p:cNvPr id="120" name="Line 55"/>
            <p:cNvSpPr>
              <a:spLocks noChangeShapeType="1"/>
            </p:cNvSpPr>
            <p:nvPr/>
          </p:nvSpPr>
          <p:spPr bwMode="auto">
            <a:xfrm flipH="1" flipV="1">
              <a:off x="4830" y="3249"/>
              <a:ext cx="46" cy="318"/>
            </a:xfrm>
            <a:prstGeom prst="line">
              <a:avLst/>
            </a:prstGeom>
            <a:noFill/>
            <a:ln w="9525">
              <a:solidFill>
                <a:schemeClr val="tx1"/>
              </a:solidFill>
              <a:round/>
              <a:headEnd/>
              <a:tailEnd/>
            </a:ln>
            <a:effectLst/>
          </p:spPr>
          <p:txBody>
            <a:bodyPr>
              <a:spAutoFit/>
            </a:bodyPr>
            <a:lstStyle/>
            <a:p>
              <a:endParaRPr lang="en-US"/>
            </a:p>
          </p:txBody>
        </p:sp>
        <p:sp>
          <p:nvSpPr>
            <p:cNvPr id="121" name="Line 56"/>
            <p:cNvSpPr>
              <a:spLocks noChangeShapeType="1"/>
            </p:cNvSpPr>
            <p:nvPr/>
          </p:nvSpPr>
          <p:spPr bwMode="auto">
            <a:xfrm flipV="1">
              <a:off x="4876" y="3204"/>
              <a:ext cx="408" cy="363"/>
            </a:xfrm>
            <a:prstGeom prst="line">
              <a:avLst/>
            </a:prstGeom>
            <a:noFill/>
            <a:ln w="9525">
              <a:solidFill>
                <a:schemeClr val="tx1"/>
              </a:solidFill>
              <a:round/>
              <a:headEnd/>
              <a:tailEnd/>
            </a:ln>
            <a:effectLst/>
          </p:spPr>
          <p:txBody>
            <a:bodyPr>
              <a:spAutoFit/>
            </a:bodyPr>
            <a:lstStyle/>
            <a:p>
              <a:endParaRPr lang="en-US"/>
            </a:p>
          </p:txBody>
        </p:sp>
        <p:sp>
          <p:nvSpPr>
            <p:cNvPr id="122" name="Line 57"/>
            <p:cNvSpPr>
              <a:spLocks noChangeShapeType="1"/>
            </p:cNvSpPr>
            <p:nvPr/>
          </p:nvSpPr>
          <p:spPr bwMode="auto">
            <a:xfrm>
              <a:off x="5012" y="3068"/>
              <a:ext cx="272" cy="136"/>
            </a:xfrm>
            <a:prstGeom prst="line">
              <a:avLst/>
            </a:prstGeom>
            <a:noFill/>
            <a:ln w="9525">
              <a:solidFill>
                <a:schemeClr val="tx1"/>
              </a:solidFill>
              <a:round/>
              <a:headEnd/>
              <a:tailEnd/>
            </a:ln>
            <a:effectLst/>
          </p:spPr>
          <p:txBody>
            <a:bodyPr>
              <a:spAutoFit/>
            </a:bodyPr>
            <a:lstStyle/>
            <a:p>
              <a:endParaRPr lang="en-US"/>
            </a:p>
          </p:txBody>
        </p:sp>
        <p:sp>
          <p:nvSpPr>
            <p:cNvPr id="123" name="Line 58"/>
            <p:cNvSpPr>
              <a:spLocks noChangeShapeType="1"/>
            </p:cNvSpPr>
            <p:nvPr/>
          </p:nvSpPr>
          <p:spPr bwMode="auto">
            <a:xfrm flipV="1">
              <a:off x="5375" y="3113"/>
              <a:ext cx="181" cy="408"/>
            </a:xfrm>
            <a:prstGeom prst="line">
              <a:avLst/>
            </a:prstGeom>
            <a:noFill/>
            <a:ln w="9525">
              <a:solidFill>
                <a:schemeClr val="tx1"/>
              </a:solidFill>
              <a:round/>
              <a:headEnd/>
              <a:tailEnd/>
            </a:ln>
            <a:effectLst/>
          </p:spPr>
          <p:txBody>
            <a:bodyPr>
              <a:spAutoFit/>
            </a:bodyPr>
            <a:lstStyle/>
            <a:p>
              <a:endParaRPr lang="en-US"/>
            </a:p>
          </p:txBody>
        </p:sp>
        <p:sp>
          <p:nvSpPr>
            <p:cNvPr id="124" name="Line 59"/>
            <p:cNvSpPr>
              <a:spLocks noChangeShapeType="1"/>
            </p:cNvSpPr>
            <p:nvPr/>
          </p:nvSpPr>
          <p:spPr bwMode="auto">
            <a:xfrm flipV="1">
              <a:off x="5148" y="3204"/>
              <a:ext cx="136" cy="590"/>
            </a:xfrm>
            <a:prstGeom prst="line">
              <a:avLst/>
            </a:prstGeom>
            <a:noFill/>
            <a:ln w="9525">
              <a:solidFill>
                <a:schemeClr val="tx1"/>
              </a:solidFill>
              <a:round/>
              <a:headEnd/>
              <a:tailEnd/>
            </a:ln>
            <a:effectLst/>
          </p:spPr>
          <p:txBody>
            <a:bodyPr>
              <a:spAutoFit/>
            </a:bodyPr>
            <a:lstStyle/>
            <a:p>
              <a:endParaRPr lang="en-US"/>
            </a:p>
          </p:txBody>
        </p:sp>
        <p:sp>
          <p:nvSpPr>
            <p:cNvPr id="125" name="Oval 60"/>
            <p:cNvSpPr>
              <a:spLocks noChangeArrowheads="1"/>
            </p:cNvSpPr>
            <p:nvPr/>
          </p:nvSpPr>
          <p:spPr bwMode="auto">
            <a:xfrm>
              <a:off x="3197" y="2705"/>
              <a:ext cx="91" cy="91"/>
            </a:xfrm>
            <a:prstGeom prst="ellipse">
              <a:avLst/>
            </a:prstGeom>
            <a:solidFill>
              <a:srgbClr val="FF0000"/>
            </a:solidFill>
            <a:ln w="9525">
              <a:solidFill>
                <a:schemeClr val="tx1"/>
              </a:solidFill>
              <a:round/>
              <a:headEnd/>
              <a:tailEnd/>
            </a:ln>
            <a:effectLst/>
          </p:spPr>
          <p:txBody>
            <a:bodyPr anchor="ctr">
              <a:spAutoFit/>
            </a:bodyPr>
            <a:lstStyle/>
            <a:p>
              <a:endParaRPr lang="en-US"/>
            </a:p>
          </p:txBody>
        </p:sp>
        <p:sp>
          <p:nvSpPr>
            <p:cNvPr id="126" name="Oval 61"/>
            <p:cNvSpPr>
              <a:spLocks noChangeArrowheads="1"/>
            </p:cNvSpPr>
            <p:nvPr/>
          </p:nvSpPr>
          <p:spPr bwMode="auto">
            <a:xfrm>
              <a:off x="3016" y="3113"/>
              <a:ext cx="91" cy="91"/>
            </a:xfrm>
            <a:prstGeom prst="ellipse">
              <a:avLst/>
            </a:prstGeom>
            <a:solidFill>
              <a:srgbClr val="FF0000"/>
            </a:solidFill>
            <a:ln w="9525">
              <a:solidFill>
                <a:schemeClr val="tx1"/>
              </a:solidFill>
              <a:round/>
              <a:headEnd/>
              <a:tailEnd/>
            </a:ln>
            <a:effectLst/>
          </p:spPr>
          <p:txBody>
            <a:bodyPr anchor="ctr">
              <a:spAutoFit/>
            </a:bodyPr>
            <a:lstStyle/>
            <a:p>
              <a:endParaRPr lang="en-US"/>
            </a:p>
          </p:txBody>
        </p:sp>
        <p:sp>
          <p:nvSpPr>
            <p:cNvPr id="127" name="Oval 62"/>
            <p:cNvSpPr>
              <a:spLocks noChangeArrowheads="1"/>
            </p:cNvSpPr>
            <p:nvPr/>
          </p:nvSpPr>
          <p:spPr bwMode="auto">
            <a:xfrm>
              <a:off x="3515" y="2660"/>
              <a:ext cx="91" cy="91"/>
            </a:xfrm>
            <a:prstGeom prst="ellipse">
              <a:avLst/>
            </a:prstGeom>
            <a:solidFill>
              <a:srgbClr val="FF0000"/>
            </a:solidFill>
            <a:ln w="9525">
              <a:solidFill>
                <a:schemeClr val="tx1"/>
              </a:solidFill>
              <a:round/>
              <a:headEnd/>
              <a:tailEnd/>
            </a:ln>
            <a:effectLst/>
          </p:spPr>
          <p:txBody>
            <a:bodyPr anchor="ctr">
              <a:spAutoFit/>
            </a:bodyPr>
            <a:lstStyle/>
            <a:p>
              <a:endParaRPr lang="en-US"/>
            </a:p>
          </p:txBody>
        </p:sp>
        <p:sp>
          <p:nvSpPr>
            <p:cNvPr id="128" name="Oval 63"/>
            <p:cNvSpPr>
              <a:spLocks noChangeArrowheads="1"/>
            </p:cNvSpPr>
            <p:nvPr/>
          </p:nvSpPr>
          <p:spPr bwMode="auto">
            <a:xfrm>
              <a:off x="3152" y="3521"/>
              <a:ext cx="91" cy="91"/>
            </a:xfrm>
            <a:prstGeom prst="ellipse">
              <a:avLst/>
            </a:prstGeom>
            <a:solidFill>
              <a:srgbClr val="FF0000"/>
            </a:solidFill>
            <a:ln w="9525">
              <a:solidFill>
                <a:schemeClr val="tx1"/>
              </a:solidFill>
              <a:round/>
              <a:headEnd/>
              <a:tailEnd/>
            </a:ln>
            <a:effectLst/>
          </p:spPr>
          <p:txBody>
            <a:bodyPr anchor="ctr">
              <a:spAutoFit/>
            </a:bodyPr>
            <a:lstStyle/>
            <a:p>
              <a:endParaRPr lang="en-US"/>
            </a:p>
          </p:txBody>
        </p:sp>
        <p:sp>
          <p:nvSpPr>
            <p:cNvPr id="129" name="Oval 64"/>
            <p:cNvSpPr>
              <a:spLocks noChangeArrowheads="1"/>
            </p:cNvSpPr>
            <p:nvPr/>
          </p:nvSpPr>
          <p:spPr bwMode="auto">
            <a:xfrm>
              <a:off x="3424" y="3022"/>
              <a:ext cx="91" cy="91"/>
            </a:xfrm>
            <a:prstGeom prst="ellipse">
              <a:avLst/>
            </a:prstGeom>
            <a:solidFill>
              <a:srgbClr val="FF0000"/>
            </a:solidFill>
            <a:ln w="9525">
              <a:solidFill>
                <a:schemeClr val="tx1"/>
              </a:solidFill>
              <a:round/>
              <a:headEnd/>
              <a:tailEnd/>
            </a:ln>
            <a:effectLst/>
          </p:spPr>
          <p:txBody>
            <a:bodyPr anchor="ctr">
              <a:spAutoFit/>
            </a:bodyPr>
            <a:lstStyle/>
            <a:p>
              <a:endParaRPr lang="en-US"/>
            </a:p>
          </p:txBody>
        </p:sp>
        <p:sp>
          <p:nvSpPr>
            <p:cNvPr id="130" name="Oval 65"/>
            <p:cNvSpPr>
              <a:spLocks noChangeArrowheads="1"/>
            </p:cNvSpPr>
            <p:nvPr/>
          </p:nvSpPr>
          <p:spPr bwMode="auto">
            <a:xfrm>
              <a:off x="3560" y="3385"/>
              <a:ext cx="91" cy="91"/>
            </a:xfrm>
            <a:prstGeom prst="ellipse">
              <a:avLst/>
            </a:prstGeom>
            <a:solidFill>
              <a:srgbClr val="FF0000"/>
            </a:solidFill>
            <a:ln w="9525">
              <a:solidFill>
                <a:schemeClr val="tx1"/>
              </a:solidFill>
              <a:round/>
              <a:headEnd/>
              <a:tailEnd/>
            </a:ln>
            <a:effectLst/>
          </p:spPr>
          <p:txBody>
            <a:bodyPr wrap="none" anchor="ctr">
              <a:spAutoFit/>
            </a:bodyPr>
            <a:lstStyle/>
            <a:p>
              <a:endParaRPr lang="en-US"/>
            </a:p>
          </p:txBody>
        </p:sp>
        <p:sp>
          <p:nvSpPr>
            <p:cNvPr id="131" name="Oval 66"/>
            <p:cNvSpPr>
              <a:spLocks noChangeArrowheads="1"/>
            </p:cNvSpPr>
            <p:nvPr/>
          </p:nvSpPr>
          <p:spPr bwMode="auto">
            <a:xfrm>
              <a:off x="5329" y="3476"/>
              <a:ext cx="91" cy="91"/>
            </a:xfrm>
            <a:prstGeom prst="ellipse">
              <a:avLst/>
            </a:prstGeom>
            <a:solidFill>
              <a:srgbClr val="FF0000"/>
            </a:solidFill>
            <a:ln w="9525">
              <a:solidFill>
                <a:schemeClr val="tx1"/>
              </a:solidFill>
              <a:round/>
              <a:headEnd/>
              <a:tailEnd/>
            </a:ln>
            <a:effectLst/>
          </p:spPr>
          <p:txBody>
            <a:bodyPr wrap="none" anchor="ctr">
              <a:spAutoFit/>
            </a:bodyPr>
            <a:lstStyle/>
            <a:p>
              <a:endParaRPr lang="en-US"/>
            </a:p>
          </p:txBody>
        </p:sp>
        <p:sp>
          <p:nvSpPr>
            <p:cNvPr id="132" name="Oval 67"/>
            <p:cNvSpPr>
              <a:spLocks noChangeArrowheads="1"/>
            </p:cNvSpPr>
            <p:nvPr/>
          </p:nvSpPr>
          <p:spPr bwMode="auto">
            <a:xfrm>
              <a:off x="3923" y="2660"/>
              <a:ext cx="91" cy="91"/>
            </a:xfrm>
            <a:prstGeom prst="ellipse">
              <a:avLst/>
            </a:prstGeom>
            <a:solidFill>
              <a:srgbClr val="FF0000"/>
            </a:solidFill>
            <a:ln w="9525">
              <a:solidFill>
                <a:schemeClr val="tx1"/>
              </a:solidFill>
              <a:round/>
              <a:headEnd/>
              <a:tailEnd/>
            </a:ln>
            <a:effectLst/>
          </p:spPr>
          <p:txBody>
            <a:bodyPr anchor="ctr">
              <a:spAutoFit/>
            </a:bodyPr>
            <a:lstStyle/>
            <a:p>
              <a:endParaRPr lang="en-US"/>
            </a:p>
          </p:txBody>
        </p:sp>
        <p:sp>
          <p:nvSpPr>
            <p:cNvPr id="133" name="Oval 68"/>
            <p:cNvSpPr>
              <a:spLocks noChangeArrowheads="1"/>
            </p:cNvSpPr>
            <p:nvPr/>
          </p:nvSpPr>
          <p:spPr bwMode="auto">
            <a:xfrm>
              <a:off x="4604" y="2660"/>
              <a:ext cx="91" cy="91"/>
            </a:xfrm>
            <a:prstGeom prst="ellipse">
              <a:avLst/>
            </a:prstGeom>
            <a:solidFill>
              <a:srgbClr val="000080"/>
            </a:solidFill>
            <a:ln w="9525">
              <a:solidFill>
                <a:schemeClr val="tx1"/>
              </a:solidFill>
              <a:round/>
              <a:headEnd/>
              <a:tailEnd/>
            </a:ln>
            <a:effectLst/>
          </p:spPr>
          <p:txBody>
            <a:bodyPr wrap="none" anchor="ctr">
              <a:spAutoFit/>
            </a:bodyPr>
            <a:lstStyle/>
            <a:p>
              <a:endParaRPr lang="en-US"/>
            </a:p>
          </p:txBody>
        </p:sp>
        <p:sp>
          <p:nvSpPr>
            <p:cNvPr id="134" name="Oval 69"/>
            <p:cNvSpPr>
              <a:spLocks noChangeArrowheads="1"/>
            </p:cNvSpPr>
            <p:nvPr/>
          </p:nvSpPr>
          <p:spPr bwMode="auto">
            <a:xfrm>
              <a:off x="3334" y="3249"/>
              <a:ext cx="91" cy="91"/>
            </a:xfrm>
            <a:prstGeom prst="ellipse">
              <a:avLst/>
            </a:prstGeom>
            <a:solidFill>
              <a:srgbClr val="000080"/>
            </a:solidFill>
            <a:ln w="9525">
              <a:solidFill>
                <a:schemeClr val="tx1"/>
              </a:solidFill>
              <a:round/>
              <a:headEnd/>
              <a:tailEnd/>
            </a:ln>
            <a:effectLst/>
          </p:spPr>
          <p:txBody>
            <a:bodyPr anchor="ctr">
              <a:spAutoFit/>
            </a:bodyPr>
            <a:lstStyle/>
            <a:p>
              <a:endParaRPr lang="en-US"/>
            </a:p>
          </p:txBody>
        </p:sp>
        <p:sp>
          <p:nvSpPr>
            <p:cNvPr id="135" name="Oval 70"/>
            <p:cNvSpPr>
              <a:spLocks noChangeArrowheads="1"/>
            </p:cNvSpPr>
            <p:nvPr/>
          </p:nvSpPr>
          <p:spPr bwMode="auto">
            <a:xfrm>
              <a:off x="5239" y="2705"/>
              <a:ext cx="91" cy="91"/>
            </a:xfrm>
            <a:prstGeom prst="ellipse">
              <a:avLst/>
            </a:prstGeom>
            <a:solidFill>
              <a:srgbClr val="000080"/>
            </a:solidFill>
            <a:ln w="9525">
              <a:solidFill>
                <a:schemeClr val="tx1"/>
              </a:solidFill>
              <a:round/>
              <a:headEnd/>
              <a:tailEnd/>
            </a:ln>
            <a:effectLst/>
          </p:spPr>
          <p:txBody>
            <a:bodyPr wrap="none" anchor="ctr">
              <a:spAutoFit/>
            </a:bodyPr>
            <a:lstStyle/>
            <a:p>
              <a:endParaRPr lang="en-US"/>
            </a:p>
          </p:txBody>
        </p:sp>
        <p:sp>
          <p:nvSpPr>
            <p:cNvPr id="136" name="Oval 71"/>
            <p:cNvSpPr>
              <a:spLocks noChangeArrowheads="1"/>
            </p:cNvSpPr>
            <p:nvPr/>
          </p:nvSpPr>
          <p:spPr bwMode="auto">
            <a:xfrm>
              <a:off x="4377" y="3022"/>
              <a:ext cx="91" cy="91"/>
            </a:xfrm>
            <a:prstGeom prst="ellipse">
              <a:avLst/>
            </a:prstGeom>
            <a:solidFill>
              <a:srgbClr val="000080"/>
            </a:solidFill>
            <a:ln w="9525">
              <a:solidFill>
                <a:schemeClr val="tx1"/>
              </a:solidFill>
              <a:round/>
              <a:headEnd/>
              <a:tailEnd/>
            </a:ln>
            <a:effectLst/>
          </p:spPr>
          <p:txBody>
            <a:bodyPr wrap="none" anchor="ctr">
              <a:spAutoFit/>
            </a:bodyPr>
            <a:lstStyle/>
            <a:p>
              <a:endParaRPr lang="en-US"/>
            </a:p>
          </p:txBody>
        </p:sp>
        <p:sp>
          <p:nvSpPr>
            <p:cNvPr id="137" name="Oval 72"/>
            <p:cNvSpPr>
              <a:spLocks noChangeArrowheads="1"/>
            </p:cNvSpPr>
            <p:nvPr/>
          </p:nvSpPr>
          <p:spPr bwMode="auto">
            <a:xfrm>
              <a:off x="5239" y="3159"/>
              <a:ext cx="91" cy="91"/>
            </a:xfrm>
            <a:prstGeom prst="ellipse">
              <a:avLst/>
            </a:prstGeom>
            <a:solidFill>
              <a:srgbClr val="000080"/>
            </a:solidFill>
            <a:ln w="9525">
              <a:solidFill>
                <a:schemeClr val="tx1"/>
              </a:solidFill>
              <a:round/>
              <a:headEnd/>
              <a:tailEnd/>
            </a:ln>
            <a:effectLst/>
          </p:spPr>
          <p:txBody>
            <a:bodyPr wrap="none" anchor="ctr">
              <a:spAutoFit/>
            </a:bodyPr>
            <a:lstStyle/>
            <a:p>
              <a:endParaRPr lang="en-US"/>
            </a:p>
          </p:txBody>
        </p:sp>
        <p:sp>
          <p:nvSpPr>
            <p:cNvPr id="138" name="Oval 73"/>
            <p:cNvSpPr>
              <a:spLocks noChangeArrowheads="1"/>
            </p:cNvSpPr>
            <p:nvPr/>
          </p:nvSpPr>
          <p:spPr bwMode="auto">
            <a:xfrm>
              <a:off x="4286" y="2796"/>
              <a:ext cx="91" cy="91"/>
            </a:xfrm>
            <a:prstGeom prst="ellipse">
              <a:avLst/>
            </a:prstGeom>
            <a:solidFill>
              <a:srgbClr val="000080"/>
            </a:solidFill>
            <a:ln w="9525">
              <a:solidFill>
                <a:schemeClr val="tx1"/>
              </a:solidFill>
              <a:round/>
              <a:headEnd/>
              <a:tailEnd/>
            </a:ln>
            <a:effectLst/>
          </p:spPr>
          <p:txBody>
            <a:bodyPr wrap="none" anchor="ctr">
              <a:spAutoFit/>
            </a:bodyPr>
            <a:lstStyle/>
            <a:p>
              <a:endParaRPr lang="en-US"/>
            </a:p>
          </p:txBody>
        </p:sp>
        <p:sp>
          <p:nvSpPr>
            <p:cNvPr id="139" name="Oval 74"/>
            <p:cNvSpPr>
              <a:spLocks noChangeArrowheads="1"/>
            </p:cNvSpPr>
            <p:nvPr/>
          </p:nvSpPr>
          <p:spPr bwMode="auto">
            <a:xfrm>
              <a:off x="4966" y="3022"/>
              <a:ext cx="91" cy="91"/>
            </a:xfrm>
            <a:prstGeom prst="ellipse">
              <a:avLst/>
            </a:prstGeom>
            <a:solidFill>
              <a:srgbClr val="008000"/>
            </a:solidFill>
            <a:ln w="9525">
              <a:solidFill>
                <a:schemeClr val="tx1"/>
              </a:solidFill>
              <a:round/>
              <a:headEnd/>
              <a:tailEnd/>
            </a:ln>
            <a:effectLst/>
          </p:spPr>
          <p:txBody>
            <a:bodyPr wrap="none" anchor="ctr">
              <a:spAutoFit/>
            </a:bodyPr>
            <a:lstStyle/>
            <a:p>
              <a:endParaRPr lang="en-US"/>
            </a:p>
          </p:txBody>
        </p:sp>
        <p:sp>
          <p:nvSpPr>
            <p:cNvPr id="140" name="Oval 75"/>
            <p:cNvSpPr>
              <a:spLocks noChangeArrowheads="1"/>
            </p:cNvSpPr>
            <p:nvPr/>
          </p:nvSpPr>
          <p:spPr bwMode="auto">
            <a:xfrm>
              <a:off x="3696" y="3567"/>
              <a:ext cx="91" cy="91"/>
            </a:xfrm>
            <a:prstGeom prst="ellipse">
              <a:avLst/>
            </a:prstGeom>
            <a:solidFill>
              <a:srgbClr val="008000"/>
            </a:solidFill>
            <a:ln w="9525">
              <a:solidFill>
                <a:schemeClr val="tx1"/>
              </a:solidFill>
              <a:round/>
              <a:headEnd/>
              <a:tailEnd/>
            </a:ln>
            <a:effectLst/>
          </p:spPr>
          <p:txBody>
            <a:bodyPr wrap="none" anchor="ctr">
              <a:spAutoFit/>
            </a:bodyPr>
            <a:lstStyle/>
            <a:p>
              <a:endParaRPr lang="en-US"/>
            </a:p>
          </p:txBody>
        </p:sp>
        <p:sp>
          <p:nvSpPr>
            <p:cNvPr id="141" name="Oval 76"/>
            <p:cNvSpPr>
              <a:spLocks noChangeArrowheads="1"/>
            </p:cNvSpPr>
            <p:nvPr/>
          </p:nvSpPr>
          <p:spPr bwMode="auto">
            <a:xfrm>
              <a:off x="4195" y="3295"/>
              <a:ext cx="91" cy="91"/>
            </a:xfrm>
            <a:prstGeom prst="ellipse">
              <a:avLst/>
            </a:prstGeom>
            <a:solidFill>
              <a:srgbClr val="008000"/>
            </a:solidFill>
            <a:ln w="9525">
              <a:solidFill>
                <a:schemeClr val="tx1"/>
              </a:solidFill>
              <a:round/>
              <a:headEnd/>
              <a:tailEnd/>
            </a:ln>
            <a:effectLst/>
          </p:spPr>
          <p:txBody>
            <a:bodyPr wrap="none" anchor="ctr">
              <a:spAutoFit/>
            </a:bodyPr>
            <a:lstStyle/>
            <a:p>
              <a:endParaRPr lang="en-US"/>
            </a:p>
          </p:txBody>
        </p:sp>
        <p:sp>
          <p:nvSpPr>
            <p:cNvPr id="142" name="Oval 77"/>
            <p:cNvSpPr>
              <a:spLocks noChangeArrowheads="1"/>
            </p:cNvSpPr>
            <p:nvPr/>
          </p:nvSpPr>
          <p:spPr bwMode="auto">
            <a:xfrm>
              <a:off x="4014" y="3930"/>
              <a:ext cx="91" cy="91"/>
            </a:xfrm>
            <a:prstGeom prst="ellipse">
              <a:avLst/>
            </a:prstGeom>
            <a:solidFill>
              <a:srgbClr val="008000"/>
            </a:solidFill>
            <a:ln w="9525">
              <a:solidFill>
                <a:schemeClr val="tx1"/>
              </a:solidFill>
              <a:round/>
              <a:headEnd/>
              <a:tailEnd/>
            </a:ln>
            <a:effectLst/>
          </p:spPr>
          <p:txBody>
            <a:bodyPr wrap="none" anchor="ctr">
              <a:spAutoFit/>
            </a:bodyPr>
            <a:lstStyle/>
            <a:p>
              <a:endParaRPr lang="en-US"/>
            </a:p>
          </p:txBody>
        </p:sp>
        <p:sp>
          <p:nvSpPr>
            <p:cNvPr id="143" name="Oval 78"/>
            <p:cNvSpPr>
              <a:spLocks noChangeArrowheads="1"/>
            </p:cNvSpPr>
            <p:nvPr/>
          </p:nvSpPr>
          <p:spPr bwMode="auto">
            <a:xfrm>
              <a:off x="4830" y="3521"/>
              <a:ext cx="91" cy="91"/>
            </a:xfrm>
            <a:prstGeom prst="ellipse">
              <a:avLst/>
            </a:prstGeom>
            <a:solidFill>
              <a:srgbClr val="008000"/>
            </a:solidFill>
            <a:ln w="9525">
              <a:solidFill>
                <a:schemeClr val="tx1"/>
              </a:solidFill>
              <a:round/>
              <a:headEnd/>
              <a:tailEnd/>
            </a:ln>
            <a:effectLst/>
          </p:spPr>
          <p:txBody>
            <a:bodyPr wrap="none" anchor="ctr">
              <a:spAutoFit/>
            </a:bodyPr>
            <a:lstStyle/>
            <a:p>
              <a:endParaRPr lang="en-US"/>
            </a:p>
          </p:txBody>
        </p:sp>
        <p:sp>
          <p:nvSpPr>
            <p:cNvPr id="144" name="Oval 79"/>
            <p:cNvSpPr>
              <a:spLocks noChangeArrowheads="1"/>
            </p:cNvSpPr>
            <p:nvPr/>
          </p:nvSpPr>
          <p:spPr bwMode="auto">
            <a:xfrm>
              <a:off x="4331" y="3567"/>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sp>
          <p:nvSpPr>
            <p:cNvPr id="145" name="Oval 80"/>
            <p:cNvSpPr>
              <a:spLocks noChangeArrowheads="1"/>
            </p:cNvSpPr>
            <p:nvPr/>
          </p:nvSpPr>
          <p:spPr bwMode="auto">
            <a:xfrm>
              <a:off x="4785" y="3204"/>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sp>
          <p:nvSpPr>
            <p:cNvPr id="146" name="Oval 81"/>
            <p:cNvSpPr>
              <a:spLocks noChangeArrowheads="1"/>
            </p:cNvSpPr>
            <p:nvPr/>
          </p:nvSpPr>
          <p:spPr bwMode="auto">
            <a:xfrm>
              <a:off x="4014" y="3612"/>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sp>
          <p:nvSpPr>
            <p:cNvPr id="147" name="Oval 82"/>
            <p:cNvSpPr>
              <a:spLocks noChangeArrowheads="1"/>
            </p:cNvSpPr>
            <p:nvPr/>
          </p:nvSpPr>
          <p:spPr bwMode="auto">
            <a:xfrm>
              <a:off x="5511" y="3068"/>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sp>
          <p:nvSpPr>
            <p:cNvPr id="148" name="Oval 83"/>
            <p:cNvSpPr>
              <a:spLocks noChangeArrowheads="1"/>
            </p:cNvSpPr>
            <p:nvPr/>
          </p:nvSpPr>
          <p:spPr bwMode="auto">
            <a:xfrm>
              <a:off x="5103" y="3748"/>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sp>
          <p:nvSpPr>
            <p:cNvPr id="149" name="Oval 84"/>
            <p:cNvSpPr>
              <a:spLocks noChangeArrowheads="1"/>
            </p:cNvSpPr>
            <p:nvPr/>
          </p:nvSpPr>
          <p:spPr bwMode="auto">
            <a:xfrm>
              <a:off x="3878" y="3068"/>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sp>
          <p:nvSpPr>
            <p:cNvPr id="150" name="Oval 85"/>
            <p:cNvSpPr>
              <a:spLocks noChangeArrowheads="1"/>
            </p:cNvSpPr>
            <p:nvPr/>
          </p:nvSpPr>
          <p:spPr bwMode="auto">
            <a:xfrm>
              <a:off x="4830" y="2886"/>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sp>
          <p:nvSpPr>
            <p:cNvPr id="151" name="Oval 86"/>
            <p:cNvSpPr>
              <a:spLocks noChangeArrowheads="1"/>
            </p:cNvSpPr>
            <p:nvPr/>
          </p:nvSpPr>
          <p:spPr bwMode="auto">
            <a:xfrm>
              <a:off x="4377" y="3930"/>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grpSp>
      <p:sp>
        <p:nvSpPr>
          <p:cNvPr id="152" name="Cloud 151"/>
          <p:cNvSpPr/>
          <p:nvPr/>
        </p:nvSpPr>
        <p:spPr bwMode="auto">
          <a:xfrm>
            <a:off x="5643570" y="4857760"/>
            <a:ext cx="1857388" cy="1643050"/>
          </a:xfrm>
          <a:prstGeom prst="cloud">
            <a:avLst/>
          </a:prstGeom>
          <a:solidFill>
            <a:srgbClr val="FFC000"/>
          </a:solidFill>
          <a:ln w="9525" cap="flat" cmpd="sng"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grpSp>
        <p:nvGrpSpPr>
          <p:cNvPr id="226" name="Group 14"/>
          <p:cNvGrpSpPr>
            <a:grpSpLocks/>
          </p:cNvGrpSpPr>
          <p:nvPr/>
        </p:nvGrpSpPr>
        <p:grpSpPr bwMode="auto">
          <a:xfrm>
            <a:off x="5857884" y="5214950"/>
            <a:ext cx="1439356" cy="975955"/>
            <a:chOff x="3016" y="2660"/>
            <a:chExt cx="2586" cy="1361"/>
          </a:xfrm>
        </p:grpSpPr>
        <p:sp>
          <p:nvSpPr>
            <p:cNvPr id="154" name="Line 15"/>
            <p:cNvSpPr>
              <a:spLocks noChangeShapeType="1"/>
            </p:cNvSpPr>
            <p:nvPr/>
          </p:nvSpPr>
          <p:spPr bwMode="auto">
            <a:xfrm flipV="1">
              <a:off x="3061" y="2750"/>
              <a:ext cx="182" cy="409"/>
            </a:xfrm>
            <a:prstGeom prst="line">
              <a:avLst/>
            </a:prstGeom>
            <a:noFill/>
            <a:ln w="9525">
              <a:solidFill>
                <a:schemeClr val="tx1"/>
              </a:solidFill>
              <a:round/>
              <a:headEnd/>
              <a:tailEnd/>
            </a:ln>
            <a:effectLst/>
          </p:spPr>
          <p:txBody>
            <a:bodyPr>
              <a:spAutoFit/>
            </a:bodyPr>
            <a:lstStyle/>
            <a:p>
              <a:endParaRPr lang="en-US"/>
            </a:p>
          </p:txBody>
        </p:sp>
        <p:sp>
          <p:nvSpPr>
            <p:cNvPr id="155" name="Line 16"/>
            <p:cNvSpPr>
              <a:spLocks noChangeShapeType="1"/>
            </p:cNvSpPr>
            <p:nvPr/>
          </p:nvSpPr>
          <p:spPr bwMode="auto">
            <a:xfrm>
              <a:off x="3243" y="2750"/>
              <a:ext cx="227" cy="318"/>
            </a:xfrm>
            <a:prstGeom prst="line">
              <a:avLst/>
            </a:prstGeom>
            <a:noFill/>
            <a:ln w="9525">
              <a:solidFill>
                <a:schemeClr val="tx1"/>
              </a:solidFill>
              <a:round/>
              <a:headEnd/>
              <a:tailEnd/>
            </a:ln>
            <a:effectLst/>
          </p:spPr>
          <p:txBody>
            <a:bodyPr>
              <a:spAutoFit/>
            </a:bodyPr>
            <a:lstStyle/>
            <a:p>
              <a:endParaRPr lang="en-US"/>
            </a:p>
          </p:txBody>
        </p:sp>
        <p:sp>
          <p:nvSpPr>
            <p:cNvPr id="156" name="Line 17"/>
            <p:cNvSpPr>
              <a:spLocks noChangeShapeType="1"/>
            </p:cNvSpPr>
            <p:nvPr/>
          </p:nvSpPr>
          <p:spPr bwMode="auto">
            <a:xfrm>
              <a:off x="3061" y="3159"/>
              <a:ext cx="318" cy="136"/>
            </a:xfrm>
            <a:prstGeom prst="line">
              <a:avLst/>
            </a:prstGeom>
            <a:noFill/>
            <a:ln w="9525">
              <a:solidFill>
                <a:schemeClr val="tx1"/>
              </a:solidFill>
              <a:round/>
              <a:headEnd/>
              <a:tailEnd/>
            </a:ln>
            <a:effectLst/>
          </p:spPr>
          <p:txBody>
            <a:bodyPr>
              <a:spAutoFit/>
            </a:bodyPr>
            <a:lstStyle/>
            <a:p>
              <a:endParaRPr lang="en-US"/>
            </a:p>
          </p:txBody>
        </p:sp>
        <p:sp>
          <p:nvSpPr>
            <p:cNvPr id="157" name="Line 18"/>
            <p:cNvSpPr>
              <a:spLocks noChangeShapeType="1"/>
            </p:cNvSpPr>
            <p:nvPr/>
          </p:nvSpPr>
          <p:spPr bwMode="auto">
            <a:xfrm flipV="1">
              <a:off x="3243" y="2705"/>
              <a:ext cx="317" cy="45"/>
            </a:xfrm>
            <a:prstGeom prst="line">
              <a:avLst/>
            </a:prstGeom>
            <a:noFill/>
            <a:ln w="9525">
              <a:solidFill>
                <a:schemeClr val="tx1"/>
              </a:solidFill>
              <a:round/>
              <a:headEnd/>
              <a:tailEnd/>
            </a:ln>
            <a:effectLst/>
          </p:spPr>
          <p:txBody>
            <a:bodyPr>
              <a:spAutoFit/>
            </a:bodyPr>
            <a:lstStyle/>
            <a:p>
              <a:endParaRPr lang="en-US"/>
            </a:p>
          </p:txBody>
        </p:sp>
        <p:sp>
          <p:nvSpPr>
            <p:cNvPr id="158" name="Line 19"/>
            <p:cNvSpPr>
              <a:spLocks noChangeShapeType="1"/>
            </p:cNvSpPr>
            <p:nvPr/>
          </p:nvSpPr>
          <p:spPr bwMode="auto">
            <a:xfrm>
              <a:off x="3560" y="2705"/>
              <a:ext cx="363" cy="408"/>
            </a:xfrm>
            <a:prstGeom prst="line">
              <a:avLst/>
            </a:prstGeom>
            <a:noFill/>
            <a:ln w="9525">
              <a:solidFill>
                <a:schemeClr val="tx1"/>
              </a:solidFill>
              <a:round/>
              <a:headEnd/>
              <a:tailEnd/>
            </a:ln>
            <a:effectLst/>
          </p:spPr>
          <p:txBody>
            <a:bodyPr>
              <a:spAutoFit/>
            </a:bodyPr>
            <a:lstStyle/>
            <a:p>
              <a:endParaRPr lang="en-US"/>
            </a:p>
          </p:txBody>
        </p:sp>
        <p:sp>
          <p:nvSpPr>
            <p:cNvPr id="159" name="Line 20"/>
            <p:cNvSpPr>
              <a:spLocks noChangeShapeType="1"/>
            </p:cNvSpPr>
            <p:nvPr/>
          </p:nvSpPr>
          <p:spPr bwMode="auto">
            <a:xfrm flipH="1">
              <a:off x="3379" y="3068"/>
              <a:ext cx="91" cy="227"/>
            </a:xfrm>
            <a:prstGeom prst="line">
              <a:avLst/>
            </a:prstGeom>
            <a:noFill/>
            <a:ln w="9525">
              <a:solidFill>
                <a:schemeClr val="tx1"/>
              </a:solidFill>
              <a:round/>
              <a:headEnd/>
              <a:tailEnd/>
            </a:ln>
            <a:effectLst/>
          </p:spPr>
          <p:txBody>
            <a:bodyPr>
              <a:spAutoFit/>
            </a:bodyPr>
            <a:lstStyle/>
            <a:p>
              <a:endParaRPr lang="en-US"/>
            </a:p>
          </p:txBody>
        </p:sp>
        <p:sp>
          <p:nvSpPr>
            <p:cNvPr id="160" name="Line 21"/>
            <p:cNvSpPr>
              <a:spLocks noChangeShapeType="1"/>
            </p:cNvSpPr>
            <p:nvPr/>
          </p:nvSpPr>
          <p:spPr bwMode="auto">
            <a:xfrm flipV="1">
              <a:off x="3061" y="3068"/>
              <a:ext cx="409" cy="91"/>
            </a:xfrm>
            <a:prstGeom prst="line">
              <a:avLst/>
            </a:prstGeom>
            <a:noFill/>
            <a:ln w="9525">
              <a:solidFill>
                <a:schemeClr val="tx1"/>
              </a:solidFill>
              <a:round/>
              <a:headEnd/>
              <a:tailEnd/>
            </a:ln>
            <a:effectLst/>
          </p:spPr>
          <p:txBody>
            <a:bodyPr>
              <a:spAutoFit/>
            </a:bodyPr>
            <a:lstStyle/>
            <a:p>
              <a:endParaRPr lang="en-US"/>
            </a:p>
          </p:txBody>
        </p:sp>
        <p:sp>
          <p:nvSpPr>
            <p:cNvPr id="161" name="Line 22"/>
            <p:cNvSpPr>
              <a:spLocks noChangeShapeType="1"/>
            </p:cNvSpPr>
            <p:nvPr/>
          </p:nvSpPr>
          <p:spPr bwMode="auto">
            <a:xfrm flipV="1">
              <a:off x="3197" y="3431"/>
              <a:ext cx="409" cy="136"/>
            </a:xfrm>
            <a:prstGeom prst="line">
              <a:avLst/>
            </a:prstGeom>
            <a:noFill/>
            <a:ln w="9525">
              <a:solidFill>
                <a:schemeClr val="tx1"/>
              </a:solidFill>
              <a:round/>
              <a:headEnd/>
              <a:tailEnd/>
            </a:ln>
            <a:effectLst/>
          </p:spPr>
          <p:txBody>
            <a:bodyPr>
              <a:spAutoFit/>
            </a:bodyPr>
            <a:lstStyle/>
            <a:p>
              <a:endParaRPr lang="en-US"/>
            </a:p>
          </p:txBody>
        </p:sp>
        <p:sp>
          <p:nvSpPr>
            <p:cNvPr id="162" name="Line 23"/>
            <p:cNvSpPr>
              <a:spLocks noChangeShapeType="1"/>
            </p:cNvSpPr>
            <p:nvPr/>
          </p:nvSpPr>
          <p:spPr bwMode="auto">
            <a:xfrm>
              <a:off x="3197" y="3567"/>
              <a:ext cx="545" cy="45"/>
            </a:xfrm>
            <a:prstGeom prst="line">
              <a:avLst/>
            </a:prstGeom>
            <a:noFill/>
            <a:ln w="9525">
              <a:solidFill>
                <a:schemeClr val="tx1"/>
              </a:solidFill>
              <a:round/>
              <a:headEnd/>
              <a:tailEnd/>
            </a:ln>
            <a:effectLst/>
          </p:spPr>
          <p:txBody>
            <a:bodyPr>
              <a:spAutoFit/>
            </a:bodyPr>
            <a:lstStyle/>
            <a:p>
              <a:endParaRPr lang="en-US"/>
            </a:p>
          </p:txBody>
        </p:sp>
        <p:sp>
          <p:nvSpPr>
            <p:cNvPr id="163" name="Line 24"/>
            <p:cNvSpPr>
              <a:spLocks noChangeShapeType="1"/>
            </p:cNvSpPr>
            <p:nvPr/>
          </p:nvSpPr>
          <p:spPr bwMode="auto">
            <a:xfrm>
              <a:off x="3606" y="3431"/>
              <a:ext cx="136" cy="181"/>
            </a:xfrm>
            <a:prstGeom prst="line">
              <a:avLst/>
            </a:prstGeom>
            <a:noFill/>
            <a:ln w="9525">
              <a:solidFill>
                <a:schemeClr val="tx1"/>
              </a:solidFill>
              <a:round/>
              <a:headEnd/>
              <a:tailEnd/>
            </a:ln>
            <a:effectLst/>
          </p:spPr>
          <p:txBody>
            <a:bodyPr>
              <a:spAutoFit/>
            </a:bodyPr>
            <a:lstStyle/>
            <a:p>
              <a:endParaRPr lang="en-US"/>
            </a:p>
          </p:txBody>
        </p:sp>
        <p:sp>
          <p:nvSpPr>
            <p:cNvPr id="164" name="Line 25"/>
            <p:cNvSpPr>
              <a:spLocks noChangeShapeType="1"/>
            </p:cNvSpPr>
            <p:nvPr/>
          </p:nvSpPr>
          <p:spPr bwMode="auto">
            <a:xfrm flipV="1">
              <a:off x="3606" y="3113"/>
              <a:ext cx="317" cy="318"/>
            </a:xfrm>
            <a:prstGeom prst="line">
              <a:avLst/>
            </a:prstGeom>
            <a:noFill/>
            <a:ln w="9525">
              <a:solidFill>
                <a:schemeClr val="tx1"/>
              </a:solidFill>
              <a:round/>
              <a:headEnd/>
              <a:tailEnd/>
            </a:ln>
            <a:effectLst/>
          </p:spPr>
          <p:txBody>
            <a:bodyPr>
              <a:spAutoFit/>
            </a:bodyPr>
            <a:lstStyle/>
            <a:p>
              <a:endParaRPr lang="en-US"/>
            </a:p>
          </p:txBody>
        </p:sp>
        <p:sp>
          <p:nvSpPr>
            <p:cNvPr id="165" name="Line 26"/>
            <p:cNvSpPr>
              <a:spLocks noChangeShapeType="1"/>
            </p:cNvSpPr>
            <p:nvPr/>
          </p:nvSpPr>
          <p:spPr bwMode="auto">
            <a:xfrm flipV="1">
              <a:off x="4059" y="3658"/>
              <a:ext cx="0" cy="317"/>
            </a:xfrm>
            <a:prstGeom prst="line">
              <a:avLst/>
            </a:prstGeom>
            <a:noFill/>
            <a:ln w="9525">
              <a:solidFill>
                <a:schemeClr val="tx1"/>
              </a:solidFill>
              <a:round/>
              <a:headEnd/>
              <a:tailEnd/>
            </a:ln>
            <a:effectLst/>
          </p:spPr>
          <p:txBody>
            <a:bodyPr>
              <a:spAutoFit/>
            </a:bodyPr>
            <a:lstStyle/>
            <a:p>
              <a:endParaRPr lang="en-US"/>
            </a:p>
          </p:txBody>
        </p:sp>
        <p:sp>
          <p:nvSpPr>
            <p:cNvPr id="166" name="Line 27"/>
            <p:cNvSpPr>
              <a:spLocks noChangeShapeType="1"/>
            </p:cNvSpPr>
            <p:nvPr/>
          </p:nvSpPr>
          <p:spPr bwMode="auto">
            <a:xfrm flipV="1">
              <a:off x="4059" y="3612"/>
              <a:ext cx="318" cy="363"/>
            </a:xfrm>
            <a:prstGeom prst="line">
              <a:avLst/>
            </a:prstGeom>
            <a:noFill/>
            <a:ln w="9525">
              <a:solidFill>
                <a:schemeClr val="tx1"/>
              </a:solidFill>
              <a:round/>
              <a:headEnd/>
              <a:tailEnd/>
            </a:ln>
            <a:effectLst/>
          </p:spPr>
          <p:txBody>
            <a:bodyPr>
              <a:spAutoFit/>
            </a:bodyPr>
            <a:lstStyle/>
            <a:p>
              <a:endParaRPr lang="en-US"/>
            </a:p>
          </p:txBody>
        </p:sp>
        <p:sp>
          <p:nvSpPr>
            <p:cNvPr id="167" name="Line 28"/>
            <p:cNvSpPr>
              <a:spLocks noChangeShapeType="1"/>
            </p:cNvSpPr>
            <p:nvPr/>
          </p:nvSpPr>
          <p:spPr bwMode="auto">
            <a:xfrm>
              <a:off x="4059" y="3975"/>
              <a:ext cx="363" cy="0"/>
            </a:xfrm>
            <a:prstGeom prst="line">
              <a:avLst/>
            </a:prstGeom>
            <a:noFill/>
            <a:ln w="9525">
              <a:solidFill>
                <a:schemeClr val="tx1"/>
              </a:solidFill>
              <a:round/>
              <a:headEnd/>
              <a:tailEnd/>
            </a:ln>
            <a:effectLst/>
          </p:spPr>
          <p:txBody>
            <a:bodyPr>
              <a:spAutoFit/>
            </a:bodyPr>
            <a:lstStyle/>
            <a:p>
              <a:endParaRPr lang="en-US"/>
            </a:p>
          </p:txBody>
        </p:sp>
        <p:sp>
          <p:nvSpPr>
            <p:cNvPr id="168" name="Line 29"/>
            <p:cNvSpPr>
              <a:spLocks noChangeShapeType="1"/>
            </p:cNvSpPr>
            <p:nvPr/>
          </p:nvSpPr>
          <p:spPr bwMode="auto">
            <a:xfrm>
              <a:off x="3742" y="3612"/>
              <a:ext cx="317" cy="363"/>
            </a:xfrm>
            <a:prstGeom prst="line">
              <a:avLst/>
            </a:prstGeom>
            <a:noFill/>
            <a:ln w="9525">
              <a:solidFill>
                <a:schemeClr val="tx1"/>
              </a:solidFill>
              <a:round/>
              <a:headEnd/>
              <a:tailEnd/>
            </a:ln>
            <a:effectLst/>
          </p:spPr>
          <p:txBody>
            <a:bodyPr>
              <a:spAutoFit/>
            </a:bodyPr>
            <a:lstStyle/>
            <a:p>
              <a:endParaRPr lang="en-US"/>
            </a:p>
          </p:txBody>
        </p:sp>
        <p:sp>
          <p:nvSpPr>
            <p:cNvPr id="169" name="Line 30"/>
            <p:cNvSpPr>
              <a:spLocks noChangeShapeType="1"/>
            </p:cNvSpPr>
            <p:nvPr/>
          </p:nvSpPr>
          <p:spPr bwMode="auto">
            <a:xfrm flipV="1">
              <a:off x="3742" y="3340"/>
              <a:ext cx="499" cy="272"/>
            </a:xfrm>
            <a:prstGeom prst="line">
              <a:avLst/>
            </a:prstGeom>
            <a:noFill/>
            <a:ln w="9525">
              <a:solidFill>
                <a:schemeClr val="tx1"/>
              </a:solidFill>
              <a:round/>
              <a:headEnd/>
              <a:tailEnd/>
            </a:ln>
            <a:effectLst/>
          </p:spPr>
          <p:txBody>
            <a:bodyPr>
              <a:spAutoFit/>
            </a:bodyPr>
            <a:lstStyle/>
            <a:p>
              <a:endParaRPr lang="en-US"/>
            </a:p>
          </p:txBody>
        </p:sp>
        <p:sp>
          <p:nvSpPr>
            <p:cNvPr id="170" name="Line 31"/>
            <p:cNvSpPr>
              <a:spLocks noChangeShapeType="1"/>
            </p:cNvSpPr>
            <p:nvPr/>
          </p:nvSpPr>
          <p:spPr bwMode="auto">
            <a:xfrm flipV="1">
              <a:off x="3606" y="3340"/>
              <a:ext cx="635" cy="91"/>
            </a:xfrm>
            <a:prstGeom prst="line">
              <a:avLst/>
            </a:prstGeom>
            <a:noFill/>
            <a:ln w="9525">
              <a:solidFill>
                <a:schemeClr val="tx1"/>
              </a:solidFill>
              <a:round/>
              <a:headEnd/>
              <a:tailEnd/>
            </a:ln>
            <a:effectLst/>
          </p:spPr>
          <p:txBody>
            <a:bodyPr>
              <a:spAutoFit/>
            </a:bodyPr>
            <a:lstStyle/>
            <a:p>
              <a:endParaRPr lang="en-US"/>
            </a:p>
          </p:txBody>
        </p:sp>
        <p:sp>
          <p:nvSpPr>
            <p:cNvPr id="171" name="Line 32"/>
            <p:cNvSpPr>
              <a:spLocks noChangeShapeType="1"/>
            </p:cNvSpPr>
            <p:nvPr/>
          </p:nvSpPr>
          <p:spPr bwMode="auto">
            <a:xfrm flipH="1" flipV="1">
              <a:off x="3923" y="3113"/>
              <a:ext cx="318" cy="226"/>
            </a:xfrm>
            <a:prstGeom prst="line">
              <a:avLst/>
            </a:prstGeom>
            <a:noFill/>
            <a:ln w="9525">
              <a:solidFill>
                <a:schemeClr val="tx1"/>
              </a:solidFill>
              <a:round/>
              <a:headEnd/>
              <a:tailEnd/>
            </a:ln>
            <a:effectLst/>
          </p:spPr>
          <p:txBody>
            <a:bodyPr>
              <a:spAutoFit/>
            </a:bodyPr>
            <a:lstStyle/>
            <a:p>
              <a:endParaRPr lang="en-US"/>
            </a:p>
          </p:txBody>
        </p:sp>
        <p:sp>
          <p:nvSpPr>
            <p:cNvPr id="172" name="Line 33"/>
            <p:cNvSpPr>
              <a:spLocks noChangeShapeType="1"/>
            </p:cNvSpPr>
            <p:nvPr/>
          </p:nvSpPr>
          <p:spPr bwMode="auto">
            <a:xfrm>
              <a:off x="3470" y="3068"/>
              <a:ext cx="771" cy="272"/>
            </a:xfrm>
            <a:prstGeom prst="line">
              <a:avLst/>
            </a:prstGeom>
            <a:noFill/>
            <a:ln w="9525">
              <a:solidFill>
                <a:schemeClr val="tx1"/>
              </a:solidFill>
              <a:round/>
              <a:headEnd/>
              <a:tailEnd/>
            </a:ln>
            <a:effectLst/>
          </p:spPr>
          <p:txBody>
            <a:bodyPr>
              <a:spAutoFit/>
            </a:bodyPr>
            <a:lstStyle/>
            <a:p>
              <a:endParaRPr lang="en-US"/>
            </a:p>
          </p:txBody>
        </p:sp>
        <p:sp>
          <p:nvSpPr>
            <p:cNvPr id="173" name="Line 34"/>
            <p:cNvSpPr>
              <a:spLocks noChangeShapeType="1"/>
            </p:cNvSpPr>
            <p:nvPr/>
          </p:nvSpPr>
          <p:spPr bwMode="auto">
            <a:xfrm>
              <a:off x="3379" y="3295"/>
              <a:ext cx="862" cy="45"/>
            </a:xfrm>
            <a:prstGeom prst="line">
              <a:avLst/>
            </a:prstGeom>
            <a:noFill/>
            <a:ln w="9525">
              <a:solidFill>
                <a:schemeClr val="tx1"/>
              </a:solidFill>
              <a:round/>
              <a:headEnd/>
              <a:tailEnd/>
            </a:ln>
            <a:effectLst/>
          </p:spPr>
          <p:txBody>
            <a:bodyPr>
              <a:spAutoFit/>
            </a:bodyPr>
            <a:lstStyle/>
            <a:p>
              <a:endParaRPr lang="en-US"/>
            </a:p>
          </p:txBody>
        </p:sp>
        <p:sp>
          <p:nvSpPr>
            <p:cNvPr id="174" name="Line 35"/>
            <p:cNvSpPr>
              <a:spLocks noChangeShapeType="1"/>
            </p:cNvSpPr>
            <p:nvPr/>
          </p:nvSpPr>
          <p:spPr bwMode="auto">
            <a:xfrm>
              <a:off x="3560" y="2705"/>
              <a:ext cx="409" cy="0"/>
            </a:xfrm>
            <a:prstGeom prst="line">
              <a:avLst/>
            </a:prstGeom>
            <a:noFill/>
            <a:ln w="9525">
              <a:solidFill>
                <a:schemeClr val="tx1"/>
              </a:solidFill>
              <a:round/>
              <a:headEnd/>
              <a:tailEnd/>
            </a:ln>
            <a:effectLst/>
          </p:spPr>
          <p:txBody>
            <a:bodyPr>
              <a:spAutoFit/>
            </a:bodyPr>
            <a:lstStyle/>
            <a:p>
              <a:endParaRPr lang="en-US"/>
            </a:p>
          </p:txBody>
        </p:sp>
        <p:sp>
          <p:nvSpPr>
            <p:cNvPr id="175" name="Line 36"/>
            <p:cNvSpPr>
              <a:spLocks noChangeShapeType="1"/>
            </p:cNvSpPr>
            <p:nvPr/>
          </p:nvSpPr>
          <p:spPr bwMode="auto">
            <a:xfrm>
              <a:off x="3560" y="2705"/>
              <a:ext cx="771" cy="136"/>
            </a:xfrm>
            <a:prstGeom prst="line">
              <a:avLst/>
            </a:prstGeom>
            <a:noFill/>
            <a:ln w="9525">
              <a:solidFill>
                <a:schemeClr val="tx1"/>
              </a:solidFill>
              <a:round/>
              <a:headEnd/>
              <a:tailEnd/>
            </a:ln>
            <a:effectLst/>
          </p:spPr>
          <p:txBody>
            <a:bodyPr>
              <a:spAutoFit/>
            </a:bodyPr>
            <a:lstStyle/>
            <a:p>
              <a:endParaRPr lang="en-US"/>
            </a:p>
          </p:txBody>
        </p:sp>
        <p:sp>
          <p:nvSpPr>
            <p:cNvPr id="176" name="Line 37"/>
            <p:cNvSpPr>
              <a:spLocks noChangeShapeType="1"/>
            </p:cNvSpPr>
            <p:nvPr/>
          </p:nvSpPr>
          <p:spPr bwMode="auto">
            <a:xfrm>
              <a:off x="3560" y="2705"/>
              <a:ext cx="862" cy="363"/>
            </a:xfrm>
            <a:prstGeom prst="line">
              <a:avLst/>
            </a:prstGeom>
            <a:noFill/>
            <a:ln w="9525">
              <a:solidFill>
                <a:schemeClr val="tx1"/>
              </a:solidFill>
              <a:round/>
              <a:headEnd/>
              <a:tailEnd/>
            </a:ln>
            <a:effectLst/>
          </p:spPr>
          <p:txBody>
            <a:bodyPr>
              <a:spAutoFit/>
            </a:bodyPr>
            <a:lstStyle/>
            <a:p>
              <a:endParaRPr lang="en-US"/>
            </a:p>
          </p:txBody>
        </p:sp>
        <p:sp>
          <p:nvSpPr>
            <p:cNvPr id="177" name="Line 38"/>
            <p:cNvSpPr>
              <a:spLocks noChangeShapeType="1"/>
            </p:cNvSpPr>
            <p:nvPr/>
          </p:nvSpPr>
          <p:spPr bwMode="auto">
            <a:xfrm>
              <a:off x="3560" y="2705"/>
              <a:ext cx="1316" cy="862"/>
            </a:xfrm>
            <a:prstGeom prst="line">
              <a:avLst/>
            </a:prstGeom>
            <a:noFill/>
            <a:ln w="9525">
              <a:solidFill>
                <a:schemeClr val="tx1"/>
              </a:solidFill>
              <a:round/>
              <a:headEnd/>
              <a:tailEnd/>
            </a:ln>
            <a:effectLst/>
          </p:spPr>
          <p:txBody>
            <a:bodyPr>
              <a:spAutoFit/>
            </a:bodyPr>
            <a:lstStyle/>
            <a:p>
              <a:endParaRPr lang="en-US"/>
            </a:p>
          </p:txBody>
        </p:sp>
        <p:sp>
          <p:nvSpPr>
            <p:cNvPr id="178" name="Line 39"/>
            <p:cNvSpPr>
              <a:spLocks noChangeShapeType="1"/>
            </p:cNvSpPr>
            <p:nvPr/>
          </p:nvSpPr>
          <p:spPr bwMode="auto">
            <a:xfrm flipH="1" flipV="1">
              <a:off x="3969" y="2705"/>
              <a:ext cx="272" cy="635"/>
            </a:xfrm>
            <a:prstGeom prst="line">
              <a:avLst/>
            </a:prstGeom>
            <a:noFill/>
            <a:ln w="9525">
              <a:solidFill>
                <a:schemeClr val="tx1"/>
              </a:solidFill>
              <a:round/>
              <a:headEnd/>
              <a:tailEnd/>
            </a:ln>
            <a:effectLst/>
          </p:spPr>
          <p:txBody>
            <a:bodyPr>
              <a:spAutoFit/>
            </a:bodyPr>
            <a:lstStyle/>
            <a:p>
              <a:endParaRPr lang="en-US"/>
            </a:p>
          </p:txBody>
        </p:sp>
        <p:sp>
          <p:nvSpPr>
            <p:cNvPr id="179" name="Line 40"/>
            <p:cNvSpPr>
              <a:spLocks noChangeShapeType="1"/>
            </p:cNvSpPr>
            <p:nvPr/>
          </p:nvSpPr>
          <p:spPr bwMode="auto">
            <a:xfrm flipV="1">
              <a:off x="4241" y="2841"/>
              <a:ext cx="90" cy="499"/>
            </a:xfrm>
            <a:prstGeom prst="line">
              <a:avLst/>
            </a:prstGeom>
            <a:noFill/>
            <a:ln w="9525">
              <a:solidFill>
                <a:schemeClr val="tx1"/>
              </a:solidFill>
              <a:round/>
              <a:headEnd/>
              <a:tailEnd/>
            </a:ln>
            <a:effectLst/>
          </p:spPr>
          <p:txBody>
            <a:bodyPr>
              <a:spAutoFit/>
            </a:bodyPr>
            <a:lstStyle/>
            <a:p>
              <a:endParaRPr lang="en-US"/>
            </a:p>
          </p:txBody>
        </p:sp>
        <p:sp>
          <p:nvSpPr>
            <p:cNvPr id="180" name="Line 41"/>
            <p:cNvSpPr>
              <a:spLocks noChangeShapeType="1"/>
            </p:cNvSpPr>
            <p:nvPr/>
          </p:nvSpPr>
          <p:spPr bwMode="auto">
            <a:xfrm flipV="1">
              <a:off x="4241" y="3068"/>
              <a:ext cx="181" cy="272"/>
            </a:xfrm>
            <a:prstGeom prst="line">
              <a:avLst/>
            </a:prstGeom>
            <a:noFill/>
            <a:ln w="9525">
              <a:solidFill>
                <a:schemeClr val="tx1"/>
              </a:solidFill>
              <a:round/>
              <a:headEnd/>
              <a:tailEnd/>
            </a:ln>
            <a:effectLst/>
          </p:spPr>
          <p:txBody>
            <a:bodyPr>
              <a:spAutoFit/>
            </a:bodyPr>
            <a:lstStyle/>
            <a:p>
              <a:endParaRPr lang="en-US"/>
            </a:p>
          </p:txBody>
        </p:sp>
        <p:sp>
          <p:nvSpPr>
            <p:cNvPr id="181" name="Line 42"/>
            <p:cNvSpPr>
              <a:spLocks noChangeShapeType="1"/>
            </p:cNvSpPr>
            <p:nvPr/>
          </p:nvSpPr>
          <p:spPr bwMode="auto">
            <a:xfrm flipV="1">
              <a:off x="4241" y="3249"/>
              <a:ext cx="589" cy="91"/>
            </a:xfrm>
            <a:prstGeom prst="line">
              <a:avLst/>
            </a:prstGeom>
            <a:noFill/>
            <a:ln w="9525">
              <a:solidFill>
                <a:schemeClr val="tx1"/>
              </a:solidFill>
              <a:round/>
              <a:headEnd/>
              <a:tailEnd/>
            </a:ln>
            <a:effectLst/>
          </p:spPr>
          <p:txBody>
            <a:bodyPr>
              <a:spAutoFit/>
            </a:bodyPr>
            <a:lstStyle/>
            <a:p>
              <a:endParaRPr lang="en-US"/>
            </a:p>
          </p:txBody>
        </p:sp>
        <p:sp>
          <p:nvSpPr>
            <p:cNvPr id="182" name="Line 43"/>
            <p:cNvSpPr>
              <a:spLocks noChangeShapeType="1"/>
            </p:cNvSpPr>
            <p:nvPr/>
          </p:nvSpPr>
          <p:spPr bwMode="auto">
            <a:xfrm>
              <a:off x="4241" y="3340"/>
              <a:ext cx="907" cy="454"/>
            </a:xfrm>
            <a:prstGeom prst="line">
              <a:avLst/>
            </a:prstGeom>
            <a:noFill/>
            <a:ln w="9525">
              <a:solidFill>
                <a:schemeClr val="tx1"/>
              </a:solidFill>
              <a:round/>
              <a:headEnd/>
              <a:tailEnd/>
            </a:ln>
            <a:effectLst/>
          </p:spPr>
          <p:txBody>
            <a:bodyPr>
              <a:spAutoFit/>
            </a:bodyPr>
            <a:lstStyle/>
            <a:p>
              <a:endParaRPr lang="en-US"/>
            </a:p>
          </p:txBody>
        </p:sp>
        <p:sp>
          <p:nvSpPr>
            <p:cNvPr id="183" name="Line 44"/>
            <p:cNvSpPr>
              <a:spLocks noChangeShapeType="1"/>
            </p:cNvSpPr>
            <p:nvPr/>
          </p:nvSpPr>
          <p:spPr bwMode="auto">
            <a:xfrm flipV="1">
              <a:off x="4331" y="2705"/>
              <a:ext cx="318" cy="136"/>
            </a:xfrm>
            <a:prstGeom prst="line">
              <a:avLst/>
            </a:prstGeom>
            <a:noFill/>
            <a:ln w="9525">
              <a:solidFill>
                <a:schemeClr val="tx1"/>
              </a:solidFill>
              <a:round/>
              <a:headEnd/>
              <a:tailEnd/>
            </a:ln>
            <a:effectLst/>
          </p:spPr>
          <p:txBody>
            <a:bodyPr>
              <a:spAutoFit/>
            </a:bodyPr>
            <a:lstStyle/>
            <a:p>
              <a:endParaRPr lang="en-US"/>
            </a:p>
          </p:txBody>
        </p:sp>
        <p:sp>
          <p:nvSpPr>
            <p:cNvPr id="184" name="Line 45"/>
            <p:cNvSpPr>
              <a:spLocks noChangeShapeType="1"/>
            </p:cNvSpPr>
            <p:nvPr/>
          </p:nvSpPr>
          <p:spPr bwMode="auto">
            <a:xfrm>
              <a:off x="4331" y="2841"/>
              <a:ext cx="91" cy="227"/>
            </a:xfrm>
            <a:prstGeom prst="line">
              <a:avLst/>
            </a:prstGeom>
            <a:noFill/>
            <a:ln w="9525">
              <a:solidFill>
                <a:schemeClr val="tx1"/>
              </a:solidFill>
              <a:round/>
              <a:headEnd/>
              <a:tailEnd/>
            </a:ln>
            <a:effectLst/>
          </p:spPr>
          <p:txBody>
            <a:bodyPr>
              <a:spAutoFit/>
            </a:bodyPr>
            <a:lstStyle/>
            <a:p>
              <a:endParaRPr lang="en-US"/>
            </a:p>
          </p:txBody>
        </p:sp>
        <p:sp>
          <p:nvSpPr>
            <p:cNvPr id="185" name="Line 46"/>
            <p:cNvSpPr>
              <a:spLocks noChangeShapeType="1"/>
            </p:cNvSpPr>
            <p:nvPr/>
          </p:nvSpPr>
          <p:spPr bwMode="auto">
            <a:xfrm flipV="1">
              <a:off x="4422" y="2705"/>
              <a:ext cx="227" cy="363"/>
            </a:xfrm>
            <a:prstGeom prst="line">
              <a:avLst/>
            </a:prstGeom>
            <a:noFill/>
            <a:ln w="9525">
              <a:solidFill>
                <a:schemeClr val="tx1"/>
              </a:solidFill>
              <a:round/>
              <a:headEnd/>
              <a:tailEnd/>
            </a:ln>
            <a:effectLst/>
          </p:spPr>
          <p:txBody>
            <a:bodyPr>
              <a:spAutoFit/>
            </a:bodyPr>
            <a:lstStyle/>
            <a:p>
              <a:endParaRPr lang="en-US"/>
            </a:p>
          </p:txBody>
        </p:sp>
        <p:sp>
          <p:nvSpPr>
            <p:cNvPr id="186" name="Line 47"/>
            <p:cNvSpPr>
              <a:spLocks noChangeShapeType="1"/>
            </p:cNvSpPr>
            <p:nvPr/>
          </p:nvSpPr>
          <p:spPr bwMode="auto">
            <a:xfrm flipV="1">
              <a:off x="4422" y="2932"/>
              <a:ext cx="454" cy="136"/>
            </a:xfrm>
            <a:prstGeom prst="line">
              <a:avLst/>
            </a:prstGeom>
            <a:noFill/>
            <a:ln w="9525">
              <a:solidFill>
                <a:schemeClr val="tx1"/>
              </a:solidFill>
              <a:round/>
              <a:headEnd/>
              <a:tailEnd/>
            </a:ln>
            <a:effectLst/>
          </p:spPr>
          <p:txBody>
            <a:bodyPr>
              <a:spAutoFit/>
            </a:bodyPr>
            <a:lstStyle/>
            <a:p>
              <a:endParaRPr lang="en-US"/>
            </a:p>
          </p:txBody>
        </p:sp>
        <p:sp>
          <p:nvSpPr>
            <p:cNvPr id="187" name="Line 48"/>
            <p:cNvSpPr>
              <a:spLocks noChangeShapeType="1"/>
            </p:cNvSpPr>
            <p:nvPr/>
          </p:nvSpPr>
          <p:spPr bwMode="auto">
            <a:xfrm>
              <a:off x="4649" y="2705"/>
              <a:ext cx="227" cy="227"/>
            </a:xfrm>
            <a:prstGeom prst="line">
              <a:avLst/>
            </a:prstGeom>
            <a:noFill/>
            <a:ln w="9525">
              <a:solidFill>
                <a:schemeClr val="tx1"/>
              </a:solidFill>
              <a:round/>
              <a:headEnd/>
              <a:tailEnd/>
            </a:ln>
            <a:effectLst/>
          </p:spPr>
          <p:txBody>
            <a:bodyPr>
              <a:spAutoFit/>
            </a:bodyPr>
            <a:lstStyle/>
            <a:p>
              <a:endParaRPr lang="en-US"/>
            </a:p>
          </p:txBody>
        </p:sp>
        <p:sp>
          <p:nvSpPr>
            <p:cNvPr id="188" name="Line 49"/>
            <p:cNvSpPr>
              <a:spLocks noChangeShapeType="1"/>
            </p:cNvSpPr>
            <p:nvPr/>
          </p:nvSpPr>
          <p:spPr bwMode="auto">
            <a:xfrm>
              <a:off x="4649" y="2705"/>
              <a:ext cx="635" cy="45"/>
            </a:xfrm>
            <a:prstGeom prst="line">
              <a:avLst/>
            </a:prstGeom>
            <a:noFill/>
            <a:ln w="9525">
              <a:solidFill>
                <a:schemeClr val="tx1"/>
              </a:solidFill>
              <a:round/>
              <a:headEnd/>
              <a:tailEnd/>
            </a:ln>
            <a:effectLst/>
          </p:spPr>
          <p:txBody>
            <a:bodyPr>
              <a:spAutoFit/>
            </a:bodyPr>
            <a:lstStyle/>
            <a:p>
              <a:endParaRPr lang="en-US"/>
            </a:p>
          </p:txBody>
        </p:sp>
        <p:sp>
          <p:nvSpPr>
            <p:cNvPr id="189" name="Line 50"/>
            <p:cNvSpPr>
              <a:spLocks noChangeShapeType="1"/>
            </p:cNvSpPr>
            <p:nvPr/>
          </p:nvSpPr>
          <p:spPr bwMode="auto">
            <a:xfrm flipV="1">
              <a:off x="4830" y="3068"/>
              <a:ext cx="182" cy="181"/>
            </a:xfrm>
            <a:prstGeom prst="line">
              <a:avLst/>
            </a:prstGeom>
            <a:noFill/>
            <a:ln w="9525">
              <a:solidFill>
                <a:schemeClr val="tx1"/>
              </a:solidFill>
              <a:round/>
              <a:headEnd/>
              <a:tailEnd/>
            </a:ln>
            <a:effectLst/>
          </p:spPr>
          <p:txBody>
            <a:bodyPr>
              <a:spAutoFit/>
            </a:bodyPr>
            <a:lstStyle/>
            <a:p>
              <a:endParaRPr lang="en-US"/>
            </a:p>
          </p:txBody>
        </p:sp>
        <p:sp>
          <p:nvSpPr>
            <p:cNvPr id="190" name="Line 51"/>
            <p:cNvSpPr>
              <a:spLocks noChangeShapeType="1"/>
            </p:cNvSpPr>
            <p:nvPr/>
          </p:nvSpPr>
          <p:spPr bwMode="auto">
            <a:xfrm>
              <a:off x="4876" y="2932"/>
              <a:ext cx="136" cy="136"/>
            </a:xfrm>
            <a:prstGeom prst="line">
              <a:avLst/>
            </a:prstGeom>
            <a:noFill/>
            <a:ln w="9525">
              <a:solidFill>
                <a:schemeClr val="tx1"/>
              </a:solidFill>
              <a:round/>
              <a:headEnd/>
              <a:tailEnd/>
            </a:ln>
            <a:effectLst/>
          </p:spPr>
          <p:txBody>
            <a:bodyPr>
              <a:spAutoFit/>
            </a:bodyPr>
            <a:lstStyle/>
            <a:p>
              <a:endParaRPr lang="en-US"/>
            </a:p>
          </p:txBody>
        </p:sp>
        <p:sp>
          <p:nvSpPr>
            <p:cNvPr id="191" name="Line 52"/>
            <p:cNvSpPr>
              <a:spLocks noChangeShapeType="1"/>
            </p:cNvSpPr>
            <p:nvPr/>
          </p:nvSpPr>
          <p:spPr bwMode="auto">
            <a:xfrm flipV="1">
              <a:off x="5012" y="2750"/>
              <a:ext cx="272" cy="318"/>
            </a:xfrm>
            <a:prstGeom prst="line">
              <a:avLst/>
            </a:prstGeom>
            <a:noFill/>
            <a:ln w="9525">
              <a:solidFill>
                <a:schemeClr val="tx1"/>
              </a:solidFill>
              <a:round/>
              <a:headEnd/>
              <a:tailEnd/>
            </a:ln>
            <a:effectLst/>
          </p:spPr>
          <p:txBody>
            <a:bodyPr>
              <a:spAutoFit/>
            </a:bodyPr>
            <a:lstStyle/>
            <a:p>
              <a:endParaRPr lang="en-US"/>
            </a:p>
          </p:txBody>
        </p:sp>
        <p:sp>
          <p:nvSpPr>
            <p:cNvPr id="192" name="Line 53"/>
            <p:cNvSpPr>
              <a:spLocks noChangeShapeType="1"/>
            </p:cNvSpPr>
            <p:nvPr/>
          </p:nvSpPr>
          <p:spPr bwMode="auto">
            <a:xfrm>
              <a:off x="4876" y="2932"/>
              <a:ext cx="680" cy="181"/>
            </a:xfrm>
            <a:prstGeom prst="line">
              <a:avLst/>
            </a:prstGeom>
            <a:noFill/>
            <a:ln w="9525">
              <a:solidFill>
                <a:schemeClr val="tx1"/>
              </a:solidFill>
              <a:round/>
              <a:headEnd/>
              <a:tailEnd/>
            </a:ln>
            <a:effectLst/>
          </p:spPr>
          <p:txBody>
            <a:bodyPr>
              <a:spAutoFit/>
            </a:bodyPr>
            <a:lstStyle/>
            <a:p>
              <a:endParaRPr lang="en-US"/>
            </a:p>
          </p:txBody>
        </p:sp>
        <p:sp>
          <p:nvSpPr>
            <p:cNvPr id="193" name="Line 54"/>
            <p:cNvSpPr>
              <a:spLocks noChangeShapeType="1"/>
            </p:cNvSpPr>
            <p:nvPr/>
          </p:nvSpPr>
          <p:spPr bwMode="auto">
            <a:xfrm flipH="1">
              <a:off x="4830" y="2932"/>
              <a:ext cx="46" cy="317"/>
            </a:xfrm>
            <a:prstGeom prst="line">
              <a:avLst/>
            </a:prstGeom>
            <a:noFill/>
            <a:ln w="9525">
              <a:solidFill>
                <a:schemeClr val="tx1"/>
              </a:solidFill>
              <a:round/>
              <a:headEnd/>
              <a:tailEnd/>
            </a:ln>
            <a:effectLst/>
          </p:spPr>
          <p:txBody>
            <a:bodyPr>
              <a:spAutoFit/>
            </a:bodyPr>
            <a:lstStyle/>
            <a:p>
              <a:endParaRPr lang="en-US"/>
            </a:p>
          </p:txBody>
        </p:sp>
        <p:sp>
          <p:nvSpPr>
            <p:cNvPr id="194" name="Line 55"/>
            <p:cNvSpPr>
              <a:spLocks noChangeShapeType="1"/>
            </p:cNvSpPr>
            <p:nvPr/>
          </p:nvSpPr>
          <p:spPr bwMode="auto">
            <a:xfrm flipH="1" flipV="1">
              <a:off x="4830" y="3249"/>
              <a:ext cx="46" cy="318"/>
            </a:xfrm>
            <a:prstGeom prst="line">
              <a:avLst/>
            </a:prstGeom>
            <a:noFill/>
            <a:ln w="9525">
              <a:solidFill>
                <a:schemeClr val="tx1"/>
              </a:solidFill>
              <a:round/>
              <a:headEnd/>
              <a:tailEnd/>
            </a:ln>
            <a:effectLst/>
          </p:spPr>
          <p:txBody>
            <a:bodyPr>
              <a:spAutoFit/>
            </a:bodyPr>
            <a:lstStyle/>
            <a:p>
              <a:endParaRPr lang="en-US"/>
            </a:p>
          </p:txBody>
        </p:sp>
        <p:sp>
          <p:nvSpPr>
            <p:cNvPr id="195" name="Line 56"/>
            <p:cNvSpPr>
              <a:spLocks noChangeShapeType="1"/>
            </p:cNvSpPr>
            <p:nvPr/>
          </p:nvSpPr>
          <p:spPr bwMode="auto">
            <a:xfrm flipV="1">
              <a:off x="4876" y="3204"/>
              <a:ext cx="408" cy="363"/>
            </a:xfrm>
            <a:prstGeom prst="line">
              <a:avLst/>
            </a:prstGeom>
            <a:noFill/>
            <a:ln w="9525">
              <a:solidFill>
                <a:schemeClr val="tx1"/>
              </a:solidFill>
              <a:round/>
              <a:headEnd/>
              <a:tailEnd/>
            </a:ln>
            <a:effectLst/>
          </p:spPr>
          <p:txBody>
            <a:bodyPr>
              <a:spAutoFit/>
            </a:bodyPr>
            <a:lstStyle/>
            <a:p>
              <a:endParaRPr lang="en-US"/>
            </a:p>
          </p:txBody>
        </p:sp>
        <p:sp>
          <p:nvSpPr>
            <p:cNvPr id="196" name="Line 57"/>
            <p:cNvSpPr>
              <a:spLocks noChangeShapeType="1"/>
            </p:cNvSpPr>
            <p:nvPr/>
          </p:nvSpPr>
          <p:spPr bwMode="auto">
            <a:xfrm>
              <a:off x="5012" y="3068"/>
              <a:ext cx="272" cy="136"/>
            </a:xfrm>
            <a:prstGeom prst="line">
              <a:avLst/>
            </a:prstGeom>
            <a:noFill/>
            <a:ln w="9525">
              <a:solidFill>
                <a:schemeClr val="tx1"/>
              </a:solidFill>
              <a:round/>
              <a:headEnd/>
              <a:tailEnd/>
            </a:ln>
            <a:effectLst/>
          </p:spPr>
          <p:txBody>
            <a:bodyPr>
              <a:spAutoFit/>
            </a:bodyPr>
            <a:lstStyle/>
            <a:p>
              <a:endParaRPr lang="en-US"/>
            </a:p>
          </p:txBody>
        </p:sp>
        <p:sp>
          <p:nvSpPr>
            <p:cNvPr id="197" name="Line 58"/>
            <p:cNvSpPr>
              <a:spLocks noChangeShapeType="1"/>
            </p:cNvSpPr>
            <p:nvPr/>
          </p:nvSpPr>
          <p:spPr bwMode="auto">
            <a:xfrm flipV="1">
              <a:off x="5375" y="3113"/>
              <a:ext cx="181" cy="408"/>
            </a:xfrm>
            <a:prstGeom prst="line">
              <a:avLst/>
            </a:prstGeom>
            <a:noFill/>
            <a:ln w="9525">
              <a:solidFill>
                <a:schemeClr val="tx1"/>
              </a:solidFill>
              <a:round/>
              <a:headEnd/>
              <a:tailEnd/>
            </a:ln>
            <a:effectLst/>
          </p:spPr>
          <p:txBody>
            <a:bodyPr>
              <a:spAutoFit/>
            </a:bodyPr>
            <a:lstStyle/>
            <a:p>
              <a:endParaRPr lang="en-US"/>
            </a:p>
          </p:txBody>
        </p:sp>
        <p:sp>
          <p:nvSpPr>
            <p:cNvPr id="198" name="Line 59"/>
            <p:cNvSpPr>
              <a:spLocks noChangeShapeType="1"/>
            </p:cNvSpPr>
            <p:nvPr/>
          </p:nvSpPr>
          <p:spPr bwMode="auto">
            <a:xfrm flipV="1">
              <a:off x="5148" y="3204"/>
              <a:ext cx="136" cy="590"/>
            </a:xfrm>
            <a:prstGeom prst="line">
              <a:avLst/>
            </a:prstGeom>
            <a:noFill/>
            <a:ln w="9525">
              <a:solidFill>
                <a:schemeClr val="tx1"/>
              </a:solidFill>
              <a:round/>
              <a:headEnd/>
              <a:tailEnd/>
            </a:ln>
            <a:effectLst/>
          </p:spPr>
          <p:txBody>
            <a:bodyPr>
              <a:spAutoFit/>
            </a:bodyPr>
            <a:lstStyle/>
            <a:p>
              <a:endParaRPr lang="en-US"/>
            </a:p>
          </p:txBody>
        </p:sp>
        <p:sp>
          <p:nvSpPr>
            <p:cNvPr id="199" name="Oval 60"/>
            <p:cNvSpPr>
              <a:spLocks noChangeArrowheads="1"/>
            </p:cNvSpPr>
            <p:nvPr/>
          </p:nvSpPr>
          <p:spPr bwMode="auto">
            <a:xfrm>
              <a:off x="3197" y="2705"/>
              <a:ext cx="91" cy="91"/>
            </a:xfrm>
            <a:prstGeom prst="ellipse">
              <a:avLst/>
            </a:prstGeom>
            <a:solidFill>
              <a:srgbClr val="FF0000"/>
            </a:solidFill>
            <a:ln w="9525">
              <a:solidFill>
                <a:schemeClr val="tx1"/>
              </a:solidFill>
              <a:round/>
              <a:headEnd/>
              <a:tailEnd/>
            </a:ln>
            <a:effectLst/>
          </p:spPr>
          <p:txBody>
            <a:bodyPr anchor="ctr">
              <a:spAutoFit/>
            </a:bodyPr>
            <a:lstStyle/>
            <a:p>
              <a:endParaRPr lang="en-US"/>
            </a:p>
          </p:txBody>
        </p:sp>
        <p:sp>
          <p:nvSpPr>
            <p:cNvPr id="200" name="Oval 61"/>
            <p:cNvSpPr>
              <a:spLocks noChangeArrowheads="1"/>
            </p:cNvSpPr>
            <p:nvPr/>
          </p:nvSpPr>
          <p:spPr bwMode="auto">
            <a:xfrm>
              <a:off x="3016" y="3113"/>
              <a:ext cx="91" cy="91"/>
            </a:xfrm>
            <a:prstGeom prst="ellipse">
              <a:avLst/>
            </a:prstGeom>
            <a:solidFill>
              <a:srgbClr val="FF0000"/>
            </a:solidFill>
            <a:ln w="9525">
              <a:solidFill>
                <a:schemeClr val="tx1"/>
              </a:solidFill>
              <a:round/>
              <a:headEnd/>
              <a:tailEnd/>
            </a:ln>
            <a:effectLst/>
          </p:spPr>
          <p:txBody>
            <a:bodyPr anchor="ctr">
              <a:spAutoFit/>
            </a:bodyPr>
            <a:lstStyle/>
            <a:p>
              <a:endParaRPr lang="en-US"/>
            </a:p>
          </p:txBody>
        </p:sp>
        <p:sp>
          <p:nvSpPr>
            <p:cNvPr id="201" name="Oval 62"/>
            <p:cNvSpPr>
              <a:spLocks noChangeArrowheads="1"/>
            </p:cNvSpPr>
            <p:nvPr/>
          </p:nvSpPr>
          <p:spPr bwMode="auto">
            <a:xfrm>
              <a:off x="3515" y="2660"/>
              <a:ext cx="91" cy="91"/>
            </a:xfrm>
            <a:prstGeom prst="ellipse">
              <a:avLst/>
            </a:prstGeom>
            <a:solidFill>
              <a:srgbClr val="FF0000"/>
            </a:solidFill>
            <a:ln w="9525">
              <a:solidFill>
                <a:schemeClr val="tx1"/>
              </a:solidFill>
              <a:round/>
              <a:headEnd/>
              <a:tailEnd/>
            </a:ln>
            <a:effectLst/>
          </p:spPr>
          <p:txBody>
            <a:bodyPr anchor="ctr">
              <a:spAutoFit/>
            </a:bodyPr>
            <a:lstStyle/>
            <a:p>
              <a:endParaRPr lang="en-US"/>
            </a:p>
          </p:txBody>
        </p:sp>
        <p:sp>
          <p:nvSpPr>
            <p:cNvPr id="202" name="Oval 63"/>
            <p:cNvSpPr>
              <a:spLocks noChangeArrowheads="1"/>
            </p:cNvSpPr>
            <p:nvPr/>
          </p:nvSpPr>
          <p:spPr bwMode="auto">
            <a:xfrm>
              <a:off x="3152" y="3521"/>
              <a:ext cx="91" cy="91"/>
            </a:xfrm>
            <a:prstGeom prst="ellipse">
              <a:avLst/>
            </a:prstGeom>
            <a:solidFill>
              <a:srgbClr val="FF0000"/>
            </a:solidFill>
            <a:ln w="9525">
              <a:solidFill>
                <a:schemeClr val="tx1"/>
              </a:solidFill>
              <a:round/>
              <a:headEnd/>
              <a:tailEnd/>
            </a:ln>
            <a:effectLst/>
          </p:spPr>
          <p:txBody>
            <a:bodyPr anchor="ctr">
              <a:spAutoFit/>
            </a:bodyPr>
            <a:lstStyle/>
            <a:p>
              <a:endParaRPr lang="en-US"/>
            </a:p>
          </p:txBody>
        </p:sp>
        <p:sp>
          <p:nvSpPr>
            <p:cNvPr id="203" name="Oval 64"/>
            <p:cNvSpPr>
              <a:spLocks noChangeArrowheads="1"/>
            </p:cNvSpPr>
            <p:nvPr/>
          </p:nvSpPr>
          <p:spPr bwMode="auto">
            <a:xfrm>
              <a:off x="3424" y="3022"/>
              <a:ext cx="91" cy="91"/>
            </a:xfrm>
            <a:prstGeom prst="ellipse">
              <a:avLst/>
            </a:prstGeom>
            <a:solidFill>
              <a:srgbClr val="FF0000"/>
            </a:solidFill>
            <a:ln w="9525">
              <a:solidFill>
                <a:schemeClr val="tx1"/>
              </a:solidFill>
              <a:round/>
              <a:headEnd/>
              <a:tailEnd/>
            </a:ln>
            <a:effectLst/>
          </p:spPr>
          <p:txBody>
            <a:bodyPr anchor="ctr">
              <a:spAutoFit/>
            </a:bodyPr>
            <a:lstStyle/>
            <a:p>
              <a:endParaRPr lang="en-US"/>
            </a:p>
          </p:txBody>
        </p:sp>
        <p:sp>
          <p:nvSpPr>
            <p:cNvPr id="204" name="Oval 65"/>
            <p:cNvSpPr>
              <a:spLocks noChangeArrowheads="1"/>
            </p:cNvSpPr>
            <p:nvPr/>
          </p:nvSpPr>
          <p:spPr bwMode="auto">
            <a:xfrm>
              <a:off x="3560" y="3385"/>
              <a:ext cx="91" cy="91"/>
            </a:xfrm>
            <a:prstGeom prst="ellipse">
              <a:avLst/>
            </a:prstGeom>
            <a:solidFill>
              <a:srgbClr val="FF0000"/>
            </a:solidFill>
            <a:ln w="9525">
              <a:solidFill>
                <a:schemeClr val="tx1"/>
              </a:solidFill>
              <a:round/>
              <a:headEnd/>
              <a:tailEnd/>
            </a:ln>
            <a:effectLst/>
          </p:spPr>
          <p:txBody>
            <a:bodyPr wrap="none" anchor="ctr">
              <a:spAutoFit/>
            </a:bodyPr>
            <a:lstStyle/>
            <a:p>
              <a:endParaRPr lang="en-US"/>
            </a:p>
          </p:txBody>
        </p:sp>
        <p:sp>
          <p:nvSpPr>
            <p:cNvPr id="205" name="Oval 66"/>
            <p:cNvSpPr>
              <a:spLocks noChangeArrowheads="1"/>
            </p:cNvSpPr>
            <p:nvPr/>
          </p:nvSpPr>
          <p:spPr bwMode="auto">
            <a:xfrm>
              <a:off x="5329" y="3476"/>
              <a:ext cx="91" cy="91"/>
            </a:xfrm>
            <a:prstGeom prst="ellipse">
              <a:avLst/>
            </a:prstGeom>
            <a:solidFill>
              <a:srgbClr val="FF0000"/>
            </a:solidFill>
            <a:ln w="9525">
              <a:solidFill>
                <a:schemeClr val="tx1"/>
              </a:solidFill>
              <a:round/>
              <a:headEnd/>
              <a:tailEnd/>
            </a:ln>
            <a:effectLst/>
          </p:spPr>
          <p:txBody>
            <a:bodyPr wrap="none" anchor="ctr">
              <a:spAutoFit/>
            </a:bodyPr>
            <a:lstStyle/>
            <a:p>
              <a:endParaRPr lang="en-US"/>
            </a:p>
          </p:txBody>
        </p:sp>
        <p:sp>
          <p:nvSpPr>
            <p:cNvPr id="206" name="Oval 67"/>
            <p:cNvSpPr>
              <a:spLocks noChangeArrowheads="1"/>
            </p:cNvSpPr>
            <p:nvPr/>
          </p:nvSpPr>
          <p:spPr bwMode="auto">
            <a:xfrm>
              <a:off x="3923" y="2660"/>
              <a:ext cx="91" cy="91"/>
            </a:xfrm>
            <a:prstGeom prst="ellipse">
              <a:avLst/>
            </a:prstGeom>
            <a:solidFill>
              <a:srgbClr val="FF0000"/>
            </a:solidFill>
            <a:ln w="9525">
              <a:solidFill>
                <a:schemeClr val="tx1"/>
              </a:solidFill>
              <a:round/>
              <a:headEnd/>
              <a:tailEnd/>
            </a:ln>
            <a:effectLst/>
          </p:spPr>
          <p:txBody>
            <a:bodyPr anchor="ctr">
              <a:spAutoFit/>
            </a:bodyPr>
            <a:lstStyle/>
            <a:p>
              <a:endParaRPr lang="en-US"/>
            </a:p>
          </p:txBody>
        </p:sp>
        <p:sp>
          <p:nvSpPr>
            <p:cNvPr id="207" name="Oval 68"/>
            <p:cNvSpPr>
              <a:spLocks noChangeArrowheads="1"/>
            </p:cNvSpPr>
            <p:nvPr/>
          </p:nvSpPr>
          <p:spPr bwMode="auto">
            <a:xfrm>
              <a:off x="4604" y="2660"/>
              <a:ext cx="91" cy="91"/>
            </a:xfrm>
            <a:prstGeom prst="ellipse">
              <a:avLst/>
            </a:prstGeom>
            <a:solidFill>
              <a:srgbClr val="000080"/>
            </a:solidFill>
            <a:ln w="9525">
              <a:solidFill>
                <a:schemeClr val="tx1"/>
              </a:solidFill>
              <a:round/>
              <a:headEnd/>
              <a:tailEnd/>
            </a:ln>
            <a:effectLst/>
          </p:spPr>
          <p:txBody>
            <a:bodyPr wrap="none" anchor="ctr">
              <a:spAutoFit/>
            </a:bodyPr>
            <a:lstStyle/>
            <a:p>
              <a:endParaRPr lang="en-US"/>
            </a:p>
          </p:txBody>
        </p:sp>
        <p:sp>
          <p:nvSpPr>
            <p:cNvPr id="208" name="Oval 69"/>
            <p:cNvSpPr>
              <a:spLocks noChangeArrowheads="1"/>
            </p:cNvSpPr>
            <p:nvPr/>
          </p:nvSpPr>
          <p:spPr bwMode="auto">
            <a:xfrm>
              <a:off x="3334" y="3249"/>
              <a:ext cx="91" cy="91"/>
            </a:xfrm>
            <a:prstGeom prst="ellipse">
              <a:avLst/>
            </a:prstGeom>
            <a:solidFill>
              <a:srgbClr val="000080"/>
            </a:solidFill>
            <a:ln w="9525">
              <a:solidFill>
                <a:schemeClr val="tx1"/>
              </a:solidFill>
              <a:round/>
              <a:headEnd/>
              <a:tailEnd/>
            </a:ln>
            <a:effectLst/>
          </p:spPr>
          <p:txBody>
            <a:bodyPr anchor="ctr">
              <a:spAutoFit/>
            </a:bodyPr>
            <a:lstStyle/>
            <a:p>
              <a:endParaRPr lang="en-US"/>
            </a:p>
          </p:txBody>
        </p:sp>
        <p:sp>
          <p:nvSpPr>
            <p:cNvPr id="209" name="Oval 70"/>
            <p:cNvSpPr>
              <a:spLocks noChangeArrowheads="1"/>
            </p:cNvSpPr>
            <p:nvPr/>
          </p:nvSpPr>
          <p:spPr bwMode="auto">
            <a:xfrm>
              <a:off x="5239" y="2705"/>
              <a:ext cx="91" cy="91"/>
            </a:xfrm>
            <a:prstGeom prst="ellipse">
              <a:avLst/>
            </a:prstGeom>
            <a:solidFill>
              <a:srgbClr val="000080"/>
            </a:solidFill>
            <a:ln w="9525">
              <a:solidFill>
                <a:schemeClr val="tx1"/>
              </a:solidFill>
              <a:round/>
              <a:headEnd/>
              <a:tailEnd/>
            </a:ln>
            <a:effectLst/>
          </p:spPr>
          <p:txBody>
            <a:bodyPr wrap="none" anchor="ctr">
              <a:spAutoFit/>
            </a:bodyPr>
            <a:lstStyle/>
            <a:p>
              <a:endParaRPr lang="en-US"/>
            </a:p>
          </p:txBody>
        </p:sp>
        <p:sp>
          <p:nvSpPr>
            <p:cNvPr id="210" name="Oval 71"/>
            <p:cNvSpPr>
              <a:spLocks noChangeArrowheads="1"/>
            </p:cNvSpPr>
            <p:nvPr/>
          </p:nvSpPr>
          <p:spPr bwMode="auto">
            <a:xfrm>
              <a:off x="4377" y="3022"/>
              <a:ext cx="91" cy="91"/>
            </a:xfrm>
            <a:prstGeom prst="ellipse">
              <a:avLst/>
            </a:prstGeom>
            <a:solidFill>
              <a:srgbClr val="000080"/>
            </a:solidFill>
            <a:ln w="9525">
              <a:solidFill>
                <a:schemeClr val="tx1"/>
              </a:solidFill>
              <a:round/>
              <a:headEnd/>
              <a:tailEnd/>
            </a:ln>
            <a:effectLst/>
          </p:spPr>
          <p:txBody>
            <a:bodyPr wrap="none" anchor="ctr">
              <a:spAutoFit/>
            </a:bodyPr>
            <a:lstStyle/>
            <a:p>
              <a:endParaRPr lang="en-US"/>
            </a:p>
          </p:txBody>
        </p:sp>
        <p:sp>
          <p:nvSpPr>
            <p:cNvPr id="211" name="Oval 72"/>
            <p:cNvSpPr>
              <a:spLocks noChangeArrowheads="1"/>
            </p:cNvSpPr>
            <p:nvPr/>
          </p:nvSpPr>
          <p:spPr bwMode="auto">
            <a:xfrm>
              <a:off x="5239" y="3159"/>
              <a:ext cx="91" cy="91"/>
            </a:xfrm>
            <a:prstGeom prst="ellipse">
              <a:avLst/>
            </a:prstGeom>
            <a:solidFill>
              <a:srgbClr val="000080"/>
            </a:solidFill>
            <a:ln w="9525">
              <a:solidFill>
                <a:schemeClr val="tx1"/>
              </a:solidFill>
              <a:round/>
              <a:headEnd/>
              <a:tailEnd/>
            </a:ln>
            <a:effectLst/>
          </p:spPr>
          <p:txBody>
            <a:bodyPr wrap="none" anchor="ctr">
              <a:spAutoFit/>
            </a:bodyPr>
            <a:lstStyle/>
            <a:p>
              <a:endParaRPr lang="en-US"/>
            </a:p>
          </p:txBody>
        </p:sp>
        <p:sp>
          <p:nvSpPr>
            <p:cNvPr id="212" name="Oval 73"/>
            <p:cNvSpPr>
              <a:spLocks noChangeArrowheads="1"/>
            </p:cNvSpPr>
            <p:nvPr/>
          </p:nvSpPr>
          <p:spPr bwMode="auto">
            <a:xfrm>
              <a:off x="4286" y="2796"/>
              <a:ext cx="91" cy="91"/>
            </a:xfrm>
            <a:prstGeom prst="ellipse">
              <a:avLst/>
            </a:prstGeom>
            <a:solidFill>
              <a:srgbClr val="000080"/>
            </a:solidFill>
            <a:ln w="9525">
              <a:solidFill>
                <a:schemeClr val="tx1"/>
              </a:solidFill>
              <a:round/>
              <a:headEnd/>
              <a:tailEnd/>
            </a:ln>
            <a:effectLst/>
          </p:spPr>
          <p:txBody>
            <a:bodyPr wrap="none" anchor="ctr">
              <a:spAutoFit/>
            </a:bodyPr>
            <a:lstStyle/>
            <a:p>
              <a:endParaRPr lang="en-US"/>
            </a:p>
          </p:txBody>
        </p:sp>
        <p:sp>
          <p:nvSpPr>
            <p:cNvPr id="213" name="Oval 74"/>
            <p:cNvSpPr>
              <a:spLocks noChangeArrowheads="1"/>
            </p:cNvSpPr>
            <p:nvPr/>
          </p:nvSpPr>
          <p:spPr bwMode="auto">
            <a:xfrm>
              <a:off x="4966" y="3022"/>
              <a:ext cx="91" cy="91"/>
            </a:xfrm>
            <a:prstGeom prst="ellipse">
              <a:avLst/>
            </a:prstGeom>
            <a:solidFill>
              <a:srgbClr val="008000"/>
            </a:solidFill>
            <a:ln w="9525">
              <a:solidFill>
                <a:schemeClr val="tx1"/>
              </a:solidFill>
              <a:round/>
              <a:headEnd/>
              <a:tailEnd/>
            </a:ln>
            <a:effectLst/>
          </p:spPr>
          <p:txBody>
            <a:bodyPr wrap="none" anchor="ctr">
              <a:spAutoFit/>
            </a:bodyPr>
            <a:lstStyle/>
            <a:p>
              <a:endParaRPr lang="en-US"/>
            </a:p>
          </p:txBody>
        </p:sp>
        <p:sp>
          <p:nvSpPr>
            <p:cNvPr id="214" name="Oval 75"/>
            <p:cNvSpPr>
              <a:spLocks noChangeArrowheads="1"/>
            </p:cNvSpPr>
            <p:nvPr/>
          </p:nvSpPr>
          <p:spPr bwMode="auto">
            <a:xfrm>
              <a:off x="3696" y="3567"/>
              <a:ext cx="91" cy="91"/>
            </a:xfrm>
            <a:prstGeom prst="ellipse">
              <a:avLst/>
            </a:prstGeom>
            <a:solidFill>
              <a:srgbClr val="008000"/>
            </a:solidFill>
            <a:ln w="9525">
              <a:solidFill>
                <a:schemeClr val="tx1"/>
              </a:solidFill>
              <a:round/>
              <a:headEnd/>
              <a:tailEnd/>
            </a:ln>
            <a:effectLst/>
          </p:spPr>
          <p:txBody>
            <a:bodyPr wrap="none" anchor="ctr">
              <a:spAutoFit/>
            </a:bodyPr>
            <a:lstStyle/>
            <a:p>
              <a:endParaRPr lang="en-US"/>
            </a:p>
          </p:txBody>
        </p:sp>
        <p:sp>
          <p:nvSpPr>
            <p:cNvPr id="215" name="Oval 76"/>
            <p:cNvSpPr>
              <a:spLocks noChangeArrowheads="1"/>
            </p:cNvSpPr>
            <p:nvPr/>
          </p:nvSpPr>
          <p:spPr bwMode="auto">
            <a:xfrm>
              <a:off x="4195" y="3295"/>
              <a:ext cx="91" cy="91"/>
            </a:xfrm>
            <a:prstGeom prst="ellipse">
              <a:avLst/>
            </a:prstGeom>
            <a:solidFill>
              <a:srgbClr val="008000"/>
            </a:solidFill>
            <a:ln w="9525">
              <a:solidFill>
                <a:schemeClr val="tx1"/>
              </a:solidFill>
              <a:round/>
              <a:headEnd/>
              <a:tailEnd/>
            </a:ln>
            <a:effectLst/>
          </p:spPr>
          <p:txBody>
            <a:bodyPr wrap="none" anchor="ctr">
              <a:spAutoFit/>
            </a:bodyPr>
            <a:lstStyle/>
            <a:p>
              <a:endParaRPr lang="en-US"/>
            </a:p>
          </p:txBody>
        </p:sp>
        <p:sp>
          <p:nvSpPr>
            <p:cNvPr id="216" name="Oval 77"/>
            <p:cNvSpPr>
              <a:spLocks noChangeArrowheads="1"/>
            </p:cNvSpPr>
            <p:nvPr/>
          </p:nvSpPr>
          <p:spPr bwMode="auto">
            <a:xfrm>
              <a:off x="4014" y="3930"/>
              <a:ext cx="91" cy="91"/>
            </a:xfrm>
            <a:prstGeom prst="ellipse">
              <a:avLst/>
            </a:prstGeom>
            <a:solidFill>
              <a:srgbClr val="008000"/>
            </a:solidFill>
            <a:ln w="9525">
              <a:solidFill>
                <a:schemeClr val="tx1"/>
              </a:solidFill>
              <a:round/>
              <a:headEnd/>
              <a:tailEnd/>
            </a:ln>
            <a:effectLst/>
          </p:spPr>
          <p:txBody>
            <a:bodyPr wrap="none" anchor="ctr">
              <a:spAutoFit/>
            </a:bodyPr>
            <a:lstStyle/>
            <a:p>
              <a:endParaRPr lang="en-US"/>
            </a:p>
          </p:txBody>
        </p:sp>
        <p:sp>
          <p:nvSpPr>
            <p:cNvPr id="217" name="Oval 78"/>
            <p:cNvSpPr>
              <a:spLocks noChangeArrowheads="1"/>
            </p:cNvSpPr>
            <p:nvPr/>
          </p:nvSpPr>
          <p:spPr bwMode="auto">
            <a:xfrm>
              <a:off x="4830" y="3521"/>
              <a:ext cx="91" cy="91"/>
            </a:xfrm>
            <a:prstGeom prst="ellipse">
              <a:avLst/>
            </a:prstGeom>
            <a:solidFill>
              <a:srgbClr val="008000"/>
            </a:solidFill>
            <a:ln w="9525">
              <a:solidFill>
                <a:schemeClr val="tx1"/>
              </a:solidFill>
              <a:round/>
              <a:headEnd/>
              <a:tailEnd/>
            </a:ln>
            <a:effectLst/>
          </p:spPr>
          <p:txBody>
            <a:bodyPr wrap="none" anchor="ctr">
              <a:spAutoFit/>
            </a:bodyPr>
            <a:lstStyle/>
            <a:p>
              <a:endParaRPr lang="en-US"/>
            </a:p>
          </p:txBody>
        </p:sp>
        <p:sp>
          <p:nvSpPr>
            <p:cNvPr id="218" name="Oval 79"/>
            <p:cNvSpPr>
              <a:spLocks noChangeArrowheads="1"/>
            </p:cNvSpPr>
            <p:nvPr/>
          </p:nvSpPr>
          <p:spPr bwMode="auto">
            <a:xfrm>
              <a:off x="4331" y="3567"/>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sp>
          <p:nvSpPr>
            <p:cNvPr id="219" name="Oval 80"/>
            <p:cNvSpPr>
              <a:spLocks noChangeArrowheads="1"/>
            </p:cNvSpPr>
            <p:nvPr/>
          </p:nvSpPr>
          <p:spPr bwMode="auto">
            <a:xfrm>
              <a:off x="4785" y="3204"/>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sp>
          <p:nvSpPr>
            <p:cNvPr id="220" name="Oval 81"/>
            <p:cNvSpPr>
              <a:spLocks noChangeArrowheads="1"/>
            </p:cNvSpPr>
            <p:nvPr/>
          </p:nvSpPr>
          <p:spPr bwMode="auto">
            <a:xfrm>
              <a:off x="4014" y="3612"/>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sp>
          <p:nvSpPr>
            <p:cNvPr id="221" name="Oval 82"/>
            <p:cNvSpPr>
              <a:spLocks noChangeArrowheads="1"/>
            </p:cNvSpPr>
            <p:nvPr/>
          </p:nvSpPr>
          <p:spPr bwMode="auto">
            <a:xfrm>
              <a:off x="5511" y="3068"/>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sp>
          <p:nvSpPr>
            <p:cNvPr id="222" name="Oval 83"/>
            <p:cNvSpPr>
              <a:spLocks noChangeArrowheads="1"/>
            </p:cNvSpPr>
            <p:nvPr/>
          </p:nvSpPr>
          <p:spPr bwMode="auto">
            <a:xfrm>
              <a:off x="5103" y="3748"/>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sp>
          <p:nvSpPr>
            <p:cNvPr id="223" name="Oval 84"/>
            <p:cNvSpPr>
              <a:spLocks noChangeArrowheads="1"/>
            </p:cNvSpPr>
            <p:nvPr/>
          </p:nvSpPr>
          <p:spPr bwMode="auto">
            <a:xfrm>
              <a:off x="3878" y="3068"/>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sp>
          <p:nvSpPr>
            <p:cNvPr id="224" name="Oval 85"/>
            <p:cNvSpPr>
              <a:spLocks noChangeArrowheads="1"/>
            </p:cNvSpPr>
            <p:nvPr/>
          </p:nvSpPr>
          <p:spPr bwMode="auto">
            <a:xfrm>
              <a:off x="4830" y="2886"/>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sp>
          <p:nvSpPr>
            <p:cNvPr id="225" name="Oval 86"/>
            <p:cNvSpPr>
              <a:spLocks noChangeArrowheads="1"/>
            </p:cNvSpPr>
            <p:nvPr/>
          </p:nvSpPr>
          <p:spPr bwMode="auto">
            <a:xfrm>
              <a:off x="4377" y="3930"/>
              <a:ext cx="91" cy="91"/>
            </a:xfrm>
            <a:prstGeom prst="ellipse">
              <a:avLst/>
            </a:prstGeom>
            <a:solidFill>
              <a:srgbClr val="FF00FF"/>
            </a:solidFill>
            <a:ln w="9525">
              <a:solidFill>
                <a:schemeClr val="tx1"/>
              </a:solidFill>
              <a:round/>
              <a:headEnd/>
              <a:tailEnd/>
            </a:ln>
            <a:effectLst/>
          </p:spPr>
          <p:txBody>
            <a:bodyPr wrap="none" anchor="ctr">
              <a:spAutoFit/>
            </a:bodyPr>
            <a:lstStyle/>
            <a:p>
              <a:endParaRPr lang="en-US"/>
            </a:p>
          </p:txBody>
        </p:sp>
      </p:grpSp>
      <p:grpSp>
        <p:nvGrpSpPr>
          <p:cNvPr id="227" name="Group 245"/>
          <p:cNvGrpSpPr/>
          <p:nvPr/>
        </p:nvGrpSpPr>
        <p:grpSpPr>
          <a:xfrm rot="20211538">
            <a:off x="3989757" y="3203129"/>
            <a:ext cx="1143008" cy="542916"/>
            <a:chOff x="1500166" y="1214422"/>
            <a:chExt cx="3048000" cy="1828800"/>
          </a:xfrm>
        </p:grpSpPr>
        <p:grpSp>
          <p:nvGrpSpPr>
            <p:cNvPr id="228" name="Group 9"/>
            <p:cNvGrpSpPr>
              <a:grpSpLocks/>
            </p:cNvGrpSpPr>
            <p:nvPr/>
          </p:nvGrpSpPr>
          <p:grpSpPr bwMode="auto">
            <a:xfrm rot="5400000">
              <a:off x="2109766" y="604822"/>
              <a:ext cx="1828800" cy="3048000"/>
              <a:chOff x="2340" y="1674"/>
              <a:chExt cx="1152" cy="1920"/>
            </a:xfrm>
          </p:grpSpPr>
          <p:sp>
            <p:nvSpPr>
              <p:cNvPr id="233" name="Oval 5"/>
              <p:cNvSpPr>
                <a:spLocks noChangeArrowheads="1"/>
              </p:cNvSpPr>
              <p:nvPr/>
            </p:nvSpPr>
            <p:spPr bwMode="auto">
              <a:xfrm>
                <a:off x="2340" y="1674"/>
                <a:ext cx="1152" cy="274"/>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4" name="Oval 6"/>
              <p:cNvSpPr>
                <a:spLocks noChangeArrowheads="1"/>
              </p:cNvSpPr>
              <p:nvPr/>
            </p:nvSpPr>
            <p:spPr bwMode="auto">
              <a:xfrm>
                <a:off x="2340" y="3320"/>
                <a:ext cx="1152" cy="274"/>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5" name="Freeform 7"/>
              <p:cNvSpPr>
                <a:spLocks/>
              </p:cNvSpPr>
              <p:nvPr/>
            </p:nvSpPr>
            <p:spPr bwMode="auto">
              <a:xfrm>
                <a:off x="2340" y="1826"/>
                <a:ext cx="446" cy="1616"/>
              </a:xfrm>
              <a:custGeom>
                <a:avLst/>
                <a:gdLst/>
                <a:ahLst/>
                <a:cxnLst>
                  <a:cxn ang="0">
                    <a:pos x="0" y="0"/>
                  </a:cxn>
                  <a:cxn ang="0">
                    <a:pos x="576" y="1296"/>
                  </a:cxn>
                  <a:cxn ang="0">
                    <a:pos x="0" y="2592"/>
                  </a:cxn>
                </a:cxnLst>
                <a:rect l="0" t="0" r="r" b="b"/>
                <a:pathLst>
                  <a:path w="576" h="2592">
                    <a:moveTo>
                      <a:pt x="0" y="0"/>
                    </a:moveTo>
                    <a:cubicBezTo>
                      <a:pt x="288" y="432"/>
                      <a:pt x="576" y="864"/>
                      <a:pt x="576" y="1296"/>
                    </a:cubicBezTo>
                    <a:cubicBezTo>
                      <a:pt x="576" y="1728"/>
                      <a:pt x="288" y="2160"/>
                      <a:pt x="0" y="2592"/>
                    </a:cubicBezTo>
                  </a:path>
                </a:pathLst>
              </a:custGeom>
              <a:noFill/>
              <a:ln w="28575" cmpd="sng">
                <a:solidFill>
                  <a:schemeClr val="tx1"/>
                </a:solidFill>
                <a:round/>
                <a:headEnd/>
                <a:tailEnd/>
              </a:ln>
              <a:effectLst/>
            </p:spPr>
            <p:txBody>
              <a:bodyPr/>
              <a:lstStyle/>
              <a:p>
                <a:endParaRPr lang="en-US"/>
              </a:p>
            </p:txBody>
          </p:sp>
          <p:sp>
            <p:nvSpPr>
              <p:cNvPr id="236" name="Freeform 8"/>
              <p:cNvSpPr>
                <a:spLocks/>
              </p:cNvSpPr>
              <p:nvPr/>
            </p:nvSpPr>
            <p:spPr bwMode="auto">
              <a:xfrm flipH="1">
                <a:off x="3007" y="1826"/>
                <a:ext cx="485" cy="1616"/>
              </a:xfrm>
              <a:custGeom>
                <a:avLst/>
                <a:gdLst/>
                <a:ahLst/>
                <a:cxnLst>
                  <a:cxn ang="0">
                    <a:pos x="0" y="0"/>
                  </a:cxn>
                  <a:cxn ang="0">
                    <a:pos x="576" y="1296"/>
                  </a:cxn>
                  <a:cxn ang="0">
                    <a:pos x="0" y="2592"/>
                  </a:cxn>
                </a:cxnLst>
                <a:rect l="0" t="0" r="r" b="b"/>
                <a:pathLst>
                  <a:path w="576" h="2592">
                    <a:moveTo>
                      <a:pt x="0" y="0"/>
                    </a:moveTo>
                    <a:cubicBezTo>
                      <a:pt x="288" y="432"/>
                      <a:pt x="576" y="864"/>
                      <a:pt x="576" y="1296"/>
                    </a:cubicBezTo>
                    <a:cubicBezTo>
                      <a:pt x="576" y="1728"/>
                      <a:pt x="288" y="2160"/>
                      <a:pt x="0" y="2592"/>
                    </a:cubicBezTo>
                  </a:path>
                </a:pathLst>
              </a:custGeom>
              <a:noFill/>
              <a:ln w="28575" cmpd="sng">
                <a:solidFill>
                  <a:schemeClr val="tx1"/>
                </a:solidFill>
                <a:round/>
                <a:headEnd/>
                <a:tailEnd/>
              </a:ln>
              <a:effectLst/>
            </p:spPr>
            <p:txBody>
              <a:bodyPr/>
              <a:lstStyle/>
              <a:p>
                <a:endParaRPr lang="en-US"/>
              </a:p>
            </p:txBody>
          </p:sp>
        </p:grpSp>
        <p:grpSp>
          <p:nvGrpSpPr>
            <p:cNvPr id="229" name="Group 99"/>
            <p:cNvGrpSpPr>
              <a:grpSpLocks/>
            </p:cNvGrpSpPr>
            <p:nvPr/>
          </p:nvGrpSpPr>
          <p:grpSpPr bwMode="auto">
            <a:xfrm>
              <a:off x="2714612" y="1279510"/>
              <a:ext cx="706450" cy="1597025"/>
              <a:chOff x="2596" y="2099"/>
              <a:chExt cx="587" cy="1006"/>
            </a:xfrm>
          </p:grpSpPr>
          <p:sp>
            <p:nvSpPr>
              <p:cNvPr id="238" name="Line 94"/>
              <p:cNvSpPr>
                <a:spLocks noChangeShapeType="1"/>
              </p:cNvSpPr>
              <p:nvPr/>
            </p:nvSpPr>
            <p:spPr bwMode="auto">
              <a:xfrm flipH="1">
                <a:off x="2646" y="2100"/>
                <a:ext cx="1" cy="750"/>
              </a:xfrm>
              <a:prstGeom prst="line">
                <a:avLst/>
              </a:prstGeom>
              <a:noFill/>
              <a:ln w="9525">
                <a:solidFill>
                  <a:schemeClr val="tx1"/>
                </a:solidFill>
                <a:round/>
                <a:headEnd/>
                <a:tailEnd/>
              </a:ln>
              <a:effectLst/>
            </p:spPr>
            <p:txBody>
              <a:bodyPr lIns="92075" tIns="46038" rIns="92075" bIns="46038" anchor="ctr"/>
              <a:lstStyle/>
              <a:p>
                <a:endParaRPr lang="en-US"/>
              </a:p>
            </p:txBody>
          </p:sp>
          <p:sp>
            <p:nvSpPr>
              <p:cNvPr id="239" name="Line 90"/>
              <p:cNvSpPr>
                <a:spLocks noChangeShapeType="1"/>
              </p:cNvSpPr>
              <p:nvPr/>
            </p:nvSpPr>
            <p:spPr bwMode="auto">
              <a:xfrm>
                <a:off x="2646" y="2099"/>
                <a:ext cx="537" cy="254"/>
              </a:xfrm>
              <a:prstGeom prst="line">
                <a:avLst/>
              </a:prstGeom>
              <a:noFill/>
              <a:ln w="9525">
                <a:solidFill>
                  <a:schemeClr val="tx1"/>
                </a:solidFill>
                <a:round/>
                <a:headEnd/>
                <a:tailEnd/>
              </a:ln>
              <a:effectLst/>
            </p:spPr>
            <p:txBody>
              <a:bodyPr lIns="92075" tIns="46038" rIns="92075" bIns="46038" anchor="ctr"/>
              <a:lstStyle/>
              <a:p>
                <a:endParaRPr lang="en-US"/>
              </a:p>
            </p:txBody>
          </p:sp>
          <p:sp>
            <p:nvSpPr>
              <p:cNvPr id="240" name="Line 91"/>
              <p:cNvSpPr>
                <a:spLocks noChangeShapeType="1"/>
              </p:cNvSpPr>
              <p:nvPr/>
            </p:nvSpPr>
            <p:spPr bwMode="auto">
              <a:xfrm>
                <a:off x="2644" y="2849"/>
                <a:ext cx="537" cy="254"/>
              </a:xfrm>
              <a:prstGeom prst="line">
                <a:avLst/>
              </a:prstGeom>
              <a:noFill/>
              <a:ln w="9525">
                <a:solidFill>
                  <a:schemeClr val="tx1"/>
                </a:solidFill>
                <a:round/>
                <a:headEnd/>
                <a:tailEnd/>
              </a:ln>
              <a:effectLst/>
            </p:spPr>
            <p:txBody>
              <a:bodyPr lIns="92075" tIns="46038" rIns="92075" bIns="46038" anchor="ctr"/>
              <a:lstStyle/>
              <a:p>
                <a:endParaRPr lang="en-US"/>
              </a:p>
            </p:txBody>
          </p:sp>
          <p:sp>
            <p:nvSpPr>
              <p:cNvPr id="241" name="Line 93"/>
              <p:cNvSpPr>
                <a:spLocks noChangeShapeType="1"/>
              </p:cNvSpPr>
              <p:nvPr/>
            </p:nvSpPr>
            <p:spPr bwMode="auto">
              <a:xfrm>
                <a:off x="3183" y="2353"/>
                <a:ext cx="0" cy="752"/>
              </a:xfrm>
              <a:prstGeom prst="line">
                <a:avLst/>
              </a:prstGeom>
              <a:noFill/>
              <a:ln w="9525">
                <a:solidFill>
                  <a:schemeClr val="tx1"/>
                </a:solidFill>
                <a:round/>
                <a:headEnd/>
                <a:tailEnd/>
              </a:ln>
              <a:effectLst/>
            </p:spPr>
            <p:txBody>
              <a:bodyPr lIns="92075" tIns="46038" rIns="92075" bIns="46038" anchor="ctr"/>
              <a:lstStyle/>
              <a:p>
                <a:endParaRPr lang="en-US"/>
              </a:p>
            </p:txBody>
          </p:sp>
          <p:sp>
            <p:nvSpPr>
              <p:cNvPr id="242" name="Freeform 95"/>
              <p:cNvSpPr>
                <a:spLocks/>
              </p:cNvSpPr>
              <p:nvPr/>
            </p:nvSpPr>
            <p:spPr bwMode="auto">
              <a:xfrm>
                <a:off x="2868" y="2504"/>
                <a:ext cx="27" cy="217"/>
              </a:xfrm>
              <a:custGeom>
                <a:avLst/>
                <a:gdLst/>
                <a:ahLst/>
                <a:cxnLst>
                  <a:cxn ang="0">
                    <a:pos x="0" y="0"/>
                  </a:cxn>
                  <a:cxn ang="0">
                    <a:pos x="27" y="103"/>
                  </a:cxn>
                  <a:cxn ang="0">
                    <a:pos x="2" y="217"/>
                  </a:cxn>
                </a:cxnLst>
                <a:rect l="0" t="0" r="r" b="b"/>
                <a:pathLst>
                  <a:path w="27" h="217">
                    <a:moveTo>
                      <a:pt x="0" y="0"/>
                    </a:moveTo>
                    <a:cubicBezTo>
                      <a:pt x="4" y="17"/>
                      <a:pt x="27" y="67"/>
                      <a:pt x="27" y="103"/>
                    </a:cubicBezTo>
                    <a:cubicBezTo>
                      <a:pt x="27" y="139"/>
                      <a:pt x="7" y="193"/>
                      <a:pt x="2" y="217"/>
                    </a:cubicBezTo>
                  </a:path>
                </a:pathLst>
              </a:custGeom>
              <a:noFill/>
              <a:ln w="9525" cap="flat" cmpd="sng">
                <a:solidFill>
                  <a:schemeClr val="tx1"/>
                </a:solidFill>
                <a:prstDash val="solid"/>
                <a:round/>
                <a:headEnd type="none" w="med" len="med"/>
                <a:tailEnd type="none" w="med" len="med"/>
              </a:ln>
              <a:effectLst/>
            </p:spPr>
            <p:txBody>
              <a:bodyPr lIns="92075" tIns="46038" rIns="92075" bIns="46038" anchor="ctr"/>
              <a:lstStyle/>
              <a:p>
                <a:endParaRPr lang="en-US"/>
              </a:p>
            </p:txBody>
          </p:sp>
          <p:sp>
            <p:nvSpPr>
              <p:cNvPr id="243" name="Freeform 96"/>
              <p:cNvSpPr>
                <a:spLocks/>
              </p:cNvSpPr>
              <p:nvPr/>
            </p:nvSpPr>
            <p:spPr bwMode="auto">
              <a:xfrm>
                <a:off x="2596" y="2450"/>
                <a:ext cx="98" cy="330"/>
              </a:xfrm>
              <a:custGeom>
                <a:avLst/>
                <a:gdLst/>
                <a:ahLst/>
                <a:cxnLst>
                  <a:cxn ang="0">
                    <a:pos x="85" y="303"/>
                  </a:cxn>
                  <a:cxn ang="0">
                    <a:pos x="16" y="330"/>
                  </a:cxn>
                  <a:cxn ang="0">
                    <a:pos x="10" y="0"/>
                  </a:cxn>
                  <a:cxn ang="0">
                    <a:pos x="82" y="30"/>
                  </a:cxn>
                  <a:cxn ang="0">
                    <a:pos x="85" y="303"/>
                  </a:cxn>
                </a:cxnLst>
                <a:rect l="0" t="0" r="r" b="b"/>
                <a:pathLst>
                  <a:path w="98" h="330">
                    <a:moveTo>
                      <a:pt x="85" y="303"/>
                    </a:moveTo>
                    <a:cubicBezTo>
                      <a:pt x="72" y="301"/>
                      <a:pt x="88" y="301"/>
                      <a:pt x="16" y="330"/>
                    </a:cubicBezTo>
                    <a:cubicBezTo>
                      <a:pt x="15" y="281"/>
                      <a:pt x="0" y="42"/>
                      <a:pt x="10" y="0"/>
                    </a:cubicBezTo>
                    <a:lnTo>
                      <a:pt x="82" y="30"/>
                    </a:lnTo>
                    <a:cubicBezTo>
                      <a:pt x="95" y="75"/>
                      <a:pt x="98" y="305"/>
                      <a:pt x="85" y="303"/>
                    </a:cubicBezTo>
                    <a:close/>
                  </a:path>
                </a:pathLst>
              </a:custGeom>
              <a:solidFill>
                <a:srgbClr val="FFFFFF"/>
              </a:solidFill>
              <a:ln w="9525" cap="flat" cmpd="sng">
                <a:solidFill>
                  <a:srgbClr val="FFFFFF"/>
                </a:solidFill>
                <a:prstDash val="solid"/>
                <a:round/>
                <a:headEnd type="none" w="med" len="med"/>
                <a:tailEnd type="none" w="med" len="med"/>
              </a:ln>
              <a:effectLst/>
            </p:spPr>
            <p:txBody>
              <a:bodyPr lIns="92075" tIns="46038" rIns="92075" bIns="46038" anchor="ctr"/>
              <a:lstStyle/>
              <a:p>
                <a:endParaRPr lang="en-US"/>
              </a:p>
            </p:txBody>
          </p:sp>
          <p:sp>
            <p:nvSpPr>
              <p:cNvPr id="244" name="Freeform 97"/>
              <p:cNvSpPr>
                <a:spLocks/>
              </p:cNvSpPr>
              <p:nvPr/>
            </p:nvSpPr>
            <p:spPr bwMode="auto">
              <a:xfrm>
                <a:off x="2856" y="2392"/>
                <a:ext cx="320" cy="146"/>
              </a:xfrm>
              <a:custGeom>
                <a:avLst/>
                <a:gdLst/>
                <a:ahLst/>
                <a:cxnLst>
                  <a:cxn ang="0">
                    <a:pos x="0" y="88"/>
                  </a:cxn>
                  <a:cxn ang="0">
                    <a:pos x="36" y="146"/>
                  </a:cxn>
                  <a:cxn ang="0">
                    <a:pos x="326" y="61"/>
                  </a:cxn>
                  <a:cxn ang="0">
                    <a:pos x="324" y="5"/>
                  </a:cxn>
                  <a:cxn ang="0">
                    <a:pos x="0" y="88"/>
                  </a:cxn>
                </a:cxnLst>
                <a:rect l="0" t="0" r="r" b="b"/>
                <a:pathLst>
                  <a:path w="326" h="146">
                    <a:moveTo>
                      <a:pt x="0" y="88"/>
                    </a:moveTo>
                    <a:cubicBezTo>
                      <a:pt x="0" y="88"/>
                      <a:pt x="36" y="146"/>
                      <a:pt x="36" y="146"/>
                    </a:cubicBezTo>
                    <a:cubicBezTo>
                      <a:pt x="73" y="144"/>
                      <a:pt x="285" y="77"/>
                      <a:pt x="326" y="61"/>
                    </a:cubicBezTo>
                    <a:cubicBezTo>
                      <a:pt x="324" y="0"/>
                      <a:pt x="324" y="65"/>
                      <a:pt x="324" y="5"/>
                    </a:cubicBezTo>
                    <a:cubicBezTo>
                      <a:pt x="287" y="7"/>
                      <a:pt x="41" y="73"/>
                      <a:pt x="0" y="88"/>
                    </a:cubicBezTo>
                    <a:close/>
                  </a:path>
                </a:pathLst>
              </a:custGeom>
              <a:solidFill>
                <a:srgbClr val="FFFFFF"/>
              </a:solidFill>
              <a:ln w="9525" cap="flat" cmpd="sng">
                <a:solidFill>
                  <a:srgbClr val="FFFFFF"/>
                </a:solidFill>
                <a:prstDash val="solid"/>
                <a:round/>
                <a:headEnd type="none" w="med" len="med"/>
                <a:tailEnd type="none" w="med" len="med"/>
              </a:ln>
              <a:effectLst/>
            </p:spPr>
            <p:txBody>
              <a:bodyPr lIns="92075" tIns="46038" rIns="92075" bIns="46038" anchor="ctr"/>
              <a:lstStyle/>
              <a:p>
                <a:endParaRPr lang="en-US"/>
              </a:p>
            </p:txBody>
          </p:sp>
          <p:sp>
            <p:nvSpPr>
              <p:cNvPr id="245" name="Freeform 98"/>
              <p:cNvSpPr>
                <a:spLocks/>
              </p:cNvSpPr>
              <p:nvPr/>
            </p:nvSpPr>
            <p:spPr bwMode="auto">
              <a:xfrm>
                <a:off x="2862" y="2702"/>
                <a:ext cx="312" cy="174"/>
              </a:xfrm>
              <a:custGeom>
                <a:avLst/>
                <a:gdLst/>
                <a:ahLst/>
                <a:cxnLst>
                  <a:cxn ang="0">
                    <a:pos x="18" y="0"/>
                  </a:cxn>
                  <a:cxn ang="0">
                    <a:pos x="0" y="57"/>
                  </a:cxn>
                  <a:cxn ang="0">
                    <a:pos x="317" y="174"/>
                  </a:cxn>
                  <a:cxn ang="0">
                    <a:pos x="317" y="70"/>
                  </a:cxn>
                  <a:cxn ang="0">
                    <a:pos x="18" y="0"/>
                  </a:cxn>
                </a:cxnLst>
                <a:rect l="0" t="0" r="r" b="b"/>
                <a:pathLst>
                  <a:path w="317" h="174">
                    <a:moveTo>
                      <a:pt x="18" y="0"/>
                    </a:moveTo>
                    <a:lnTo>
                      <a:pt x="0" y="57"/>
                    </a:lnTo>
                    <a:lnTo>
                      <a:pt x="317" y="174"/>
                    </a:lnTo>
                    <a:lnTo>
                      <a:pt x="317" y="70"/>
                    </a:lnTo>
                    <a:lnTo>
                      <a:pt x="18" y="0"/>
                    </a:lnTo>
                    <a:close/>
                  </a:path>
                </a:pathLst>
              </a:custGeom>
              <a:solidFill>
                <a:srgbClr val="FFFFFF"/>
              </a:solidFill>
              <a:ln w="9525" cap="flat" cmpd="sng">
                <a:solidFill>
                  <a:srgbClr val="FFFFFF"/>
                </a:solidFill>
                <a:prstDash val="solid"/>
                <a:round/>
                <a:headEnd type="none" w="med" len="med"/>
                <a:tailEnd type="none" w="med" len="med"/>
              </a:ln>
              <a:effectLst/>
            </p:spPr>
            <p:txBody>
              <a:bodyPr lIns="92075" tIns="46038" rIns="92075" bIns="46038" anchor="ctr"/>
              <a:lstStyle/>
              <a:p>
                <a:endParaRPr lang="en-US"/>
              </a:p>
            </p:txBody>
          </p:sp>
        </p:grpSp>
      </p:grpSp>
      <p:cxnSp>
        <p:nvCxnSpPr>
          <p:cNvPr id="248" name="Straight Arrow Connector 247"/>
          <p:cNvCxnSpPr/>
          <p:nvPr/>
        </p:nvCxnSpPr>
        <p:spPr bwMode="auto">
          <a:xfrm>
            <a:off x="3286116" y="2571744"/>
            <a:ext cx="1074210" cy="651137"/>
          </a:xfrm>
          <a:prstGeom prst="curvedConnector2">
            <a:avLst/>
          </a:prstGeom>
          <a:solidFill>
            <a:schemeClr val="accent1"/>
          </a:solidFill>
          <a:ln w="9525" cap="flat" cmpd="sng" algn="ctr">
            <a:solidFill>
              <a:srgbClr val="C00000"/>
            </a:solidFill>
            <a:prstDash val="solid"/>
            <a:round/>
            <a:headEnd type="none" w="med" len="med"/>
            <a:tailEnd type="arrow"/>
          </a:ln>
          <a:effectLst/>
        </p:spPr>
      </p:cxnSp>
      <p:sp>
        <p:nvSpPr>
          <p:cNvPr id="254" name="TextBox 253"/>
          <p:cNvSpPr txBox="1"/>
          <p:nvPr/>
        </p:nvSpPr>
        <p:spPr>
          <a:xfrm>
            <a:off x="142844" y="1285860"/>
            <a:ext cx="5572164" cy="1200329"/>
          </a:xfrm>
          <a:prstGeom prst="rect">
            <a:avLst/>
          </a:prstGeom>
          <a:noFill/>
        </p:spPr>
        <p:txBody>
          <a:bodyPr wrap="square" rtlCol="0">
            <a:spAutoFit/>
          </a:bodyPr>
          <a:lstStyle/>
          <a:p>
            <a:r>
              <a:rPr lang="en-US" dirty="0" smtClean="0"/>
              <a:t>Open protocols, today mostly</a:t>
            </a:r>
          </a:p>
          <a:p>
            <a:pPr>
              <a:buFont typeface="Arial" pitchFamily="34" charset="0"/>
              <a:buChar char="•"/>
            </a:pPr>
            <a:r>
              <a:rPr lang="en-US" dirty="0" smtClean="0"/>
              <a:t> web services over TLS</a:t>
            </a:r>
          </a:p>
          <a:p>
            <a:pPr>
              <a:buFont typeface="Arial" pitchFamily="34" charset="0"/>
              <a:buChar char="•"/>
            </a:pPr>
            <a:r>
              <a:rPr lang="en-US" dirty="0" smtClean="0"/>
              <a:t> with specific management extensions </a:t>
            </a:r>
            <a:br>
              <a:rPr lang="en-US" dirty="0" smtClean="0"/>
            </a:br>
            <a:r>
              <a:rPr lang="en-US" dirty="0" smtClean="0"/>
              <a:t>  (WS-Addressing, WS-Notification, WS-RF)</a:t>
            </a:r>
          </a:p>
        </p:txBody>
      </p:sp>
      <p:pic>
        <p:nvPicPr>
          <p:cNvPr id="260" name="Picture 4"/>
          <p:cNvPicPr>
            <a:picLocks noChangeAspect="1" noChangeArrowheads="1"/>
          </p:cNvPicPr>
          <p:nvPr/>
        </p:nvPicPr>
        <p:blipFill>
          <a:blip r:embed="rId2"/>
          <a:srcRect/>
          <a:stretch>
            <a:fillRect/>
          </a:stretch>
        </p:blipFill>
        <p:spPr bwMode="auto">
          <a:xfrm>
            <a:off x="3214678" y="5821362"/>
            <a:ext cx="2181225" cy="103663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standards</a:t>
            </a:r>
            <a:endParaRPr lang="en-US" dirty="0"/>
          </a:p>
        </p:txBody>
      </p:sp>
      <p:grpSp>
        <p:nvGrpSpPr>
          <p:cNvPr id="3" name="Group 3"/>
          <p:cNvGrpSpPr/>
          <p:nvPr/>
        </p:nvGrpSpPr>
        <p:grpSpPr>
          <a:xfrm>
            <a:off x="80994" y="1447800"/>
            <a:ext cx="8991600" cy="4953000"/>
            <a:chOff x="0" y="1447800"/>
            <a:chExt cx="8991600" cy="4953000"/>
          </a:xfrm>
        </p:grpSpPr>
        <p:sp>
          <p:nvSpPr>
            <p:cNvPr id="5" name="Rectangle 3"/>
            <p:cNvSpPr>
              <a:spLocks noChangeArrowheads="1"/>
            </p:cNvSpPr>
            <p:nvPr/>
          </p:nvSpPr>
          <p:spPr bwMode="auto">
            <a:xfrm>
              <a:off x="381000" y="1447800"/>
              <a:ext cx="8610600" cy="685800"/>
            </a:xfrm>
            <a:prstGeom prst="rect">
              <a:avLst/>
            </a:prstGeom>
            <a:solidFill>
              <a:srgbClr val="808080"/>
            </a:solidFill>
            <a:ln w="9525">
              <a:solidFill>
                <a:schemeClr val="tx1"/>
              </a:solidFill>
              <a:miter lim="800000"/>
              <a:headEnd/>
              <a:tailEnd/>
            </a:ln>
            <a:effectLst/>
          </p:spPr>
          <p:txBody>
            <a:bodyPr wrap="none" anchor="ctr"/>
            <a:lstStyle/>
            <a:p>
              <a:pPr algn="ctr"/>
              <a:r>
                <a:rPr lang="en-US" sz="1800"/>
                <a:t>Workload Manager Client</a:t>
              </a:r>
              <a:endParaRPr lang="en-US">
                <a:latin typeface="Times"/>
              </a:endParaRPr>
            </a:p>
          </p:txBody>
        </p:sp>
        <p:sp>
          <p:nvSpPr>
            <p:cNvPr id="6" name="Rectangle 4"/>
            <p:cNvSpPr>
              <a:spLocks noChangeArrowheads="1"/>
            </p:cNvSpPr>
            <p:nvPr/>
          </p:nvSpPr>
          <p:spPr bwMode="auto">
            <a:xfrm>
              <a:off x="381000" y="5715000"/>
              <a:ext cx="8610600" cy="685800"/>
            </a:xfrm>
            <a:prstGeom prst="rect">
              <a:avLst/>
            </a:prstGeom>
            <a:solidFill>
              <a:srgbClr val="808080"/>
            </a:solidFill>
            <a:ln w="9525">
              <a:solidFill>
                <a:schemeClr val="tx1"/>
              </a:solidFill>
              <a:miter lim="800000"/>
              <a:headEnd/>
              <a:tailEnd/>
            </a:ln>
            <a:effectLst/>
          </p:spPr>
          <p:txBody>
            <a:bodyPr wrap="none" anchor="ctr"/>
            <a:lstStyle/>
            <a:p>
              <a:pPr algn="ctr"/>
              <a:r>
                <a:rPr lang="en-US" sz="1800"/>
                <a:t>Workload Manager</a:t>
              </a:r>
            </a:p>
          </p:txBody>
        </p:sp>
        <p:grpSp>
          <p:nvGrpSpPr>
            <p:cNvPr id="4" name="Group 5"/>
            <p:cNvGrpSpPr>
              <a:grpSpLocks/>
            </p:cNvGrpSpPr>
            <p:nvPr/>
          </p:nvGrpSpPr>
          <p:grpSpPr bwMode="auto">
            <a:xfrm>
              <a:off x="0" y="2133600"/>
              <a:ext cx="1828800" cy="3581400"/>
              <a:chOff x="0" y="1344"/>
              <a:chExt cx="1152" cy="2256"/>
            </a:xfrm>
          </p:grpSpPr>
          <p:sp>
            <p:nvSpPr>
              <p:cNvPr id="34" name="Rectangle 6"/>
              <p:cNvSpPr>
                <a:spLocks noChangeArrowheads="1"/>
              </p:cNvSpPr>
              <p:nvPr/>
            </p:nvSpPr>
            <p:spPr bwMode="auto">
              <a:xfrm>
                <a:off x="240" y="1344"/>
                <a:ext cx="864" cy="240"/>
              </a:xfrm>
              <a:prstGeom prst="rect">
                <a:avLst/>
              </a:prstGeom>
              <a:solidFill>
                <a:srgbClr val="7C9DC0"/>
              </a:solidFill>
              <a:ln w="9525">
                <a:solidFill>
                  <a:schemeClr val="tx1"/>
                </a:solidFill>
                <a:miter lim="800000"/>
                <a:headEnd/>
                <a:tailEnd/>
              </a:ln>
              <a:effectLst/>
            </p:spPr>
            <p:txBody>
              <a:bodyPr wrap="none" anchor="ctr"/>
              <a:lstStyle/>
              <a:p>
                <a:pPr algn="ctr"/>
                <a:r>
                  <a:rPr lang="en-US" sz="1400"/>
                  <a:t>Native API</a:t>
                </a:r>
                <a:endParaRPr lang="en-US">
                  <a:latin typeface="Times"/>
                </a:endParaRPr>
              </a:p>
            </p:txBody>
          </p:sp>
          <p:sp>
            <p:nvSpPr>
              <p:cNvPr id="35" name="Rectangle 7"/>
              <p:cNvSpPr>
                <a:spLocks noChangeArrowheads="1"/>
              </p:cNvSpPr>
              <p:nvPr/>
            </p:nvSpPr>
            <p:spPr bwMode="auto">
              <a:xfrm>
                <a:off x="240" y="3360"/>
                <a:ext cx="912" cy="240"/>
              </a:xfrm>
              <a:prstGeom prst="rect">
                <a:avLst/>
              </a:prstGeom>
              <a:solidFill>
                <a:srgbClr val="7C9DC0"/>
              </a:solidFill>
              <a:ln w="9525">
                <a:solidFill>
                  <a:schemeClr val="tx1"/>
                </a:solidFill>
                <a:miter lim="800000"/>
                <a:headEnd/>
                <a:tailEnd/>
              </a:ln>
              <a:effectLst/>
            </p:spPr>
            <p:txBody>
              <a:bodyPr wrap="none" anchor="ctr"/>
              <a:lstStyle/>
              <a:p>
                <a:pPr algn="ctr"/>
                <a:r>
                  <a:rPr lang="en-US" sz="1000"/>
                  <a:t>Native Protocol Engine</a:t>
                </a:r>
              </a:p>
            </p:txBody>
          </p:sp>
          <p:cxnSp>
            <p:nvCxnSpPr>
              <p:cNvPr id="36" name="AutoShape 8"/>
              <p:cNvCxnSpPr>
                <a:cxnSpLocks noChangeShapeType="1"/>
                <a:stCxn id="34" idx="2"/>
                <a:endCxn id="35" idx="0"/>
              </p:cNvCxnSpPr>
              <p:nvPr/>
            </p:nvCxnSpPr>
            <p:spPr bwMode="auto">
              <a:xfrm>
                <a:off x="672" y="1584"/>
                <a:ext cx="24" cy="1776"/>
              </a:xfrm>
              <a:prstGeom prst="straightConnector1">
                <a:avLst/>
              </a:prstGeom>
              <a:noFill/>
              <a:ln w="9525">
                <a:solidFill>
                  <a:schemeClr val="tx1"/>
                </a:solidFill>
                <a:round/>
                <a:headEnd/>
                <a:tailEnd type="triangle" w="med" len="med"/>
              </a:ln>
              <a:effectLst/>
            </p:spPr>
          </p:cxnSp>
          <p:sp>
            <p:nvSpPr>
              <p:cNvPr id="37" name="AutoShape 9"/>
              <p:cNvSpPr>
                <a:spLocks noChangeArrowheads="1"/>
              </p:cNvSpPr>
              <p:nvPr/>
            </p:nvSpPr>
            <p:spPr bwMode="auto">
              <a:xfrm>
                <a:off x="0" y="1824"/>
                <a:ext cx="624" cy="288"/>
              </a:xfrm>
              <a:prstGeom prst="wedgeRectCallout">
                <a:avLst>
                  <a:gd name="adj1" fmla="val 29648"/>
                  <a:gd name="adj2" fmla="val -119444"/>
                </a:avLst>
              </a:prstGeom>
              <a:noFill/>
              <a:ln w="9525">
                <a:solidFill>
                  <a:schemeClr val="tx1"/>
                </a:solidFill>
                <a:miter lim="800000"/>
                <a:headEnd/>
                <a:tailEnd/>
              </a:ln>
              <a:effectLst/>
            </p:spPr>
            <p:txBody>
              <a:bodyPr wrap="none" anchor="ctr"/>
              <a:lstStyle/>
              <a:p>
                <a:pPr algn="ctr"/>
                <a:r>
                  <a:rPr lang="en-US" sz="1400"/>
                  <a:t>proprietary</a:t>
                </a:r>
              </a:p>
              <a:p>
                <a:pPr algn="ctr"/>
                <a:r>
                  <a:rPr lang="en-US" sz="1400"/>
                  <a:t>API</a:t>
                </a:r>
              </a:p>
            </p:txBody>
          </p:sp>
          <p:sp>
            <p:nvSpPr>
              <p:cNvPr id="38" name="AutoShape 10"/>
              <p:cNvSpPr>
                <a:spLocks noChangeArrowheads="1"/>
              </p:cNvSpPr>
              <p:nvPr/>
            </p:nvSpPr>
            <p:spPr bwMode="auto">
              <a:xfrm>
                <a:off x="48" y="2496"/>
                <a:ext cx="528" cy="288"/>
              </a:xfrm>
              <a:prstGeom prst="wedgeRectCallout">
                <a:avLst>
                  <a:gd name="adj1" fmla="val 71968"/>
                  <a:gd name="adj2" fmla="val -36806"/>
                </a:avLst>
              </a:prstGeom>
              <a:noFill/>
              <a:ln w="9525">
                <a:solidFill>
                  <a:schemeClr val="tx1"/>
                </a:solidFill>
                <a:miter lim="800000"/>
                <a:headEnd/>
                <a:tailEnd/>
              </a:ln>
              <a:effectLst/>
            </p:spPr>
            <p:txBody>
              <a:bodyPr wrap="none" anchor="ctr"/>
              <a:lstStyle/>
              <a:p>
                <a:pPr algn="ctr"/>
                <a:r>
                  <a:rPr lang="en-US" sz="1400"/>
                  <a:t>proprietary</a:t>
                </a:r>
              </a:p>
              <a:p>
                <a:pPr algn="ctr"/>
                <a:r>
                  <a:rPr lang="en-US" sz="1400"/>
                  <a:t>protocol</a:t>
                </a:r>
              </a:p>
            </p:txBody>
          </p:sp>
        </p:grpSp>
        <p:grpSp>
          <p:nvGrpSpPr>
            <p:cNvPr id="7" name="Group 11"/>
            <p:cNvGrpSpPr>
              <a:grpSpLocks/>
            </p:cNvGrpSpPr>
            <p:nvPr/>
          </p:nvGrpSpPr>
          <p:grpSpPr bwMode="auto">
            <a:xfrm>
              <a:off x="1295400" y="2133600"/>
              <a:ext cx="2286000" cy="3581400"/>
              <a:chOff x="816" y="1344"/>
              <a:chExt cx="1440" cy="2256"/>
            </a:xfrm>
          </p:grpSpPr>
          <p:sp>
            <p:nvSpPr>
              <p:cNvPr id="28" name="Rectangle 12"/>
              <p:cNvSpPr>
                <a:spLocks noChangeArrowheads="1"/>
              </p:cNvSpPr>
              <p:nvPr/>
            </p:nvSpPr>
            <p:spPr bwMode="auto">
              <a:xfrm>
                <a:off x="1344" y="3360"/>
                <a:ext cx="912" cy="240"/>
              </a:xfrm>
              <a:prstGeom prst="rect">
                <a:avLst/>
              </a:prstGeom>
              <a:solidFill>
                <a:srgbClr val="7C9DC0"/>
              </a:solidFill>
              <a:ln w="9525">
                <a:solidFill>
                  <a:schemeClr val="tx1"/>
                </a:solidFill>
                <a:miter lim="800000"/>
                <a:headEnd/>
                <a:tailEnd/>
              </a:ln>
              <a:effectLst/>
            </p:spPr>
            <p:txBody>
              <a:bodyPr wrap="none" anchor="ctr"/>
              <a:lstStyle/>
              <a:p>
                <a:pPr algn="ctr"/>
                <a:r>
                  <a:rPr lang="en-US" sz="1000"/>
                  <a:t>Native Protocol Engine</a:t>
                </a:r>
              </a:p>
            </p:txBody>
          </p:sp>
          <p:sp>
            <p:nvSpPr>
              <p:cNvPr id="29" name="Rectangle 13"/>
              <p:cNvSpPr>
                <a:spLocks noChangeArrowheads="1"/>
              </p:cNvSpPr>
              <p:nvPr/>
            </p:nvSpPr>
            <p:spPr bwMode="auto">
              <a:xfrm>
                <a:off x="1344" y="1344"/>
                <a:ext cx="912" cy="240"/>
              </a:xfrm>
              <a:prstGeom prst="rect">
                <a:avLst/>
              </a:prstGeom>
              <a:solidFill>
                <a:srgbClr val="9FB188"/>
              </a:solidFill>
              <a:ln w="9525">
                <a:solidFill>
                  <a:schemeClr val="tx1"/>
                </a:solidFill>
                <a:miter lim="800000"/>
                <a:headEnd/>
                <a:tailEnd/>
              </a:ln>
              <a:effectLst/>
            </p:spPr>
            <p:txBody>
              <a:bodyPr wrap="none" anchor="ctr"/>
              <a:lstStyle/>
              <a:p>
                <a:pPr algn="ctr"/>
                <a:r>
                  <a:rPr lang="en-US" sz="1400"/>
                  <a:t>DRMAA/SAGA</a:t>
                </a:r>
              </a:p>
            </p:txBody>
          </p:sp>
          <p:sp>
            <p:nvSpPr>
              <p:cNvPr id="30" name="Rectangle 14"/>
              <p:cNvSpPr>
                <a:spLocks noChangeArrowheads="1"/>
              </p:cNvSpPr>
              <p:nvPr/>
            </p:nvSpPr>
            <p:spPr bwMode="auto">
              <a:xfrm>
                <a:off x="1344" y="1584"/>
                <a:ext cx="912" cy="240"/>
              </a:xfrm>
              <a:prstGeom prst="rect">
                <a:avLst/>
              </a:prstGeom>
              <a:solidFill>
                <a:srgbClr val="7C9DC0"/>
              </a:solidFill>
              <a:ln w="9525">
                <a:solidFill>
                  <a:schemeClr val="tx1"/>
                </a:solidFill>
                <a:miter lim="800000"/>
                <a:headEnd/>
                <a:tailEnd/>
              </a:ln>
              <a:effectLst/>
            </p:spPr>
            <p:txBody>
              <a:bodyPr wrap="none" anchor="ctr"/>
              <a:lstStyle/>
              <a:p>
                <a:pPr algn="ctr"/>
                <a:r>
                  <a:rPr lang="en-US" sz="1400"/>
                  <a:t>Native API</a:t>
                </a:r>
                <a:endParaRPr lang="en-US">
                  <a:latin typeface="Times"/>
                </a:endParaRPr>
              </a:p>
            </p:txBody>
          </p:sp>
          <p:cxnSp>
            <p:nvCxnSpPr>
              <p:cNvPr id="31" name="AutoShape 15"/>
              <p:cNvCxnSpPr>
                <a:cxnSpLocks noChangeShapeType="1"/>
                <a:stCxn id="30" idx="2"/>
                <a:endCxn id="28" idx="0"/>
              </p:cNvCxnSpPr>
              <p:nvPr/>
            </p:nvCxnSpPr>
            <p:spPr bwMode="auto">
              <a:xfrm>
                <a:off x="1800" y="1824"/>
                <a:ext cx="0" cy="1536"/>
              </a:xfrm>
              <a:prstGeom prst="straightConnector1">
                <a:avLst/>
              </a:prstGeom>
              <a:noFill/>
              <a:ln w="9525">
                <a:solidFill>
                  <a:schemeClr val="tx1"/>
                </a:solidFill>
                <a:round/>
                <a:headEnd/>
                <a:tailEnd type="triangle" w="med" len="med"/>
              </a:ln>
              <a:effectLst/>
            </p:spPr>
          </p:cxnSp>
          <p:sp>
            <p:nvSpPr>
              <p:cNvPr id="32" name="AutoShape 16"/>
              <p:cNvSpPr>
                <a:spLocks noChangeArrowheads="1"/>
              </p:cNvSpPr>
              <p:nvPr/>
            </p:nvSpPr>
            <p:spPr bwMode="auto">
              <a:xfrm>
                <a:off x="960" y="2496"/>
                <a:ext cx="624" cy="288"/>
              </a:xfrm>
              <a:prstGeom prst="wedgeRectCallout">
                <a:avLst>
                  <a:gd name="adj1" fmla="val 85097"/>
                  <a:gd name="adj2" fmla="val -42014"/>
                </a:avLst>
              </a:prstGeom>
              <a:noFill/>
              <a:ln w="9525">
                <a:solidFill>
                  <a:schemeClr val="tx1"/>
                </a:solidFill>
                <a:miter lim="800000"/>
                <a:headEnd/>
                <a:tailEnd/>
              </a:ln>
              <a:effectLst/>
            </p:spPr>
            <p:txBody>
              <a:bodyPr wrap="none" anchor="ctr"/>
              <a:lstStyle/>
              <a:p>
                <a:pPr algn="ctr"/>
                <a:r>
                  <a:rPr lang="en-US" sz="1400"/>
                  <a:t>proprietary</a:t>
                </a:r>
              </a:p>
              <a:p>
                <a:pPr algn="ctr"/>
                <a:r>
                  <a:rPr lang="en-US" sz="1400"/>
                  <a:t>protocol</a:t>
                </a:r>
              </a:p>
            </p:txBody>
          </p:sp>
          <p:sp>
            <p:nvSpPr>
              <p:cNvPr id="33" name="AutoShape 17"/>
              <p:cNvSpPr>
                <a:spLocks noChangeArrowheads="1"/>
              </p:cNvSpPr>
              <p:nvPr/>
            </p:nvSpPr>
            <p:spPr bwMode="auto">
              <a:xfrm>
                <a:off x="816" y="1920"/>
                <a:ext cx="624" cy="288"/>
              </a:xfrm>
              <a:prstGeom prst="wedgeRectCallout">
                <a:avLst>
                  <a:gd name="adj1" fmla="val 36056"/>
                  <a:gd name="adj2" fmla="val -181944"/>
                </a:avLst>
              </a:prstGeom>
              <a:noFill/>
              <a:ln w="9525">
                <a:solidFill>
                  <a:schemeClr val="tx1"/>
                </a:solidFill>
                <a:miter lim="800000"/>
                <a:headEnd/>
                <a:tailEnd/>
              </a:ln>
              <a:effectLst/>
            </p:spPr>
            <p:txBody>
              <a:bodyPr wrap="none" anchor="ctr"/>
              <a:lstStyle/>
              <a:p>
                <a:pPr algn="ctr"/>
                <a:r>
                  <a:rPr lang="en-US" sz="1400"/>
                  <a:t>standard</a:t>
                </a:r>
              </a:p>
              <a:p>
                <a:pPr algn="ctr"/>
                <a:r>
                  <a:rPr lang="en-US" sz="1400"/>
                  <a:t>API</a:t>
                </a:r>
              </a:p>
            </p:txBody>
          </p:sp>
        </p:grpSp>
        <p:grpSp>
          <p:nvGrpSpPr>
            <p:cNvPr id="8" name="Group 18"/>
            <p:cNvGrpSpPr>
              <a:grpSpLocks/>
            </p:cNvGrpSpPr>
            <p:nvPr/>
          </p:nvGrpSpPr>
          <p:grpSpPr bwMode="auto">
            <a:xfrm>
              <a:off x="3200400" y="2133600"/>
              <a:ext cx="2057400" cy="3581400"/>
              <a:chOff x="2688" y="1344"/>
              <a:chExt cx="1296" cy="2256"/>
            </a:xfrm>
          </p:grpSpPr>
          <p:sp>
            <p:nvSpPr>
              <p:cNvPr id="24" name="Rectangle 19"/>
              <p:cNvSpPr>
                <a:spLocks noChangeArrowheads="1"/>
              </p:cNvSpPr>
              <p:nvPr/>
            </p:nvSpPr>
            <p:spPr bwMode="auto">
              <a:xfrm>
                <a:off x="3072" y="3360"/>
                <a:ext cx="912" cy="240"/>
              </a:xfrm>
              <a:prstGeom prst="rect">
                <a:avLst/>
              </a:prstGeom>
              <a:solidFill>
                <a:srgbClr val="9FB188"/>
              </a:solidFill>
              <a:ln w="9525">
                <a:solidFill>
                  <a:schemeClr val="tx1"/>
                </a:solidFill>
                <a:miter lim="800000"/>
                <a:headEnd/>
                <a:tailEnd/>
              </a:ln>
              <a:effectLst/>
            </p:spPr>
            <p:txBody>
              <a:bodyPr wrap="none" anchor="ctr"/>
              <a:lstStyle/>
              <a:p>
                <a:pPr algn="ctr"/>
                <a:r>
                  <a:rPr lang="en-US" sz="1400"/>
                  <a:t>OGSA-BES</a:t>
                </a:r>
              </a:p>
            </p:txBody>
          </p:sp>
          <p:sp>
            <p:nvSpPr>
              <p:cNvPr id="25" name="Rectangle 20"/>
              <p:cNvSpPr>
                <a:spLocks noChangeArrowheads="1"/>
              </p:cNvSpPr>
              <p:nvPr/>
            </p:nvSpPr>
            <p:spPr bwMode="auto">
              <a:xfrm>
                <a:off x="3072" y="1344"/>
                <a:ext cx="912" cy="288"/>
              </a:xfrm>
              <a:prstGeom prst="rect">
                <a:avLst/>
              </a:prstGeom>
              <a:solidFill>
                <a:srgbClr val="9FB188"/>
              </a:solidFill>
              <a:ln w="9525">
                <a:solidFill>
                  <a:schemeClr val="tx1"/>
                </a:solidFill>
                <a:miter lim="800000"/>
                <a:headEnd/>
                <a:tailEnd/>
              </a:ln>
              <a:effectLst/>
            </p:spPr>
            <p:txBody>
              <a:bodyPr wrap="none" anchor="ctr"/>
              <a:lstStyle/>
              <a:p>
                <a:pPr algn="ctr"/>
                <a:r>
                  <a:rPr lang="en-US" sz="1400"/>
                  <a:t>WS-I compliant</a:t>
                </a:r>
              </a:p>
              <a:p>
                <a:pPr algn="ctr"/>
                <a:r>
                  <a:rPr lang="en-US" sz="1400"/>
                  <a:t>SOAP toolkit</a:t>
                </a:r>
              </a:p>
            </p:txBody>
          </p:sp>
          <p:cxnSp>
            <p:nvCxnSpPr>
              <p:cNvPr id="26" name="AutoShape 21"/>
              <p:cNvCxnSpPr>
                <a:cxnSpLocks noChangeShapeType="1"/>
                <a:stCxn id="25" idx="2"/>
                <a:endCxn id="24" idx="0"/>
              </p:cNvCxnSpPr>
              <p:nvPr/>
            </p:nvCxnSpPr>
            <p:spPr bwMode="auto">
              <a:xfrm>
                <a:off x="3528" y="1632"/>
                <a:ext cx="0" cy="1728"/>
              </a:xfrm>
              <a:prstGeom prst="straightConnector1">
                <a:avLst/>
              </a:prstGeom>
              <a:noFill/>
              <a:ln w="9525">
                <a:solidFill>
                  <a:schemeClr val="tx1"/>
                </a:solidFill>
                <a:round/>
                <a:headEnd/>
                <a:tailEnd type="triangle" w="med" len="med"/>
              </a:ln>
              <a:effectLst/>
            </p:spPr>
          </p:cxnSp>
          <p:sp>
            <p:nvSpPr>
              <p:cNvPr id="27" name="AutoShape 22"/>
              <p:cNvSpPr>
                <a:spLocks noChangeArrowheads="1"/>
              </p:cNvSpPr>
              <p:nvPr/>
            </p:nvSpPr>
            <p:spPr bwMode="auto">
              <a:xfrm>
                <a:off x="2688" y="2496"/>
                <a:ext cx="624" cy="288"/>
              </a:xfrm>
              <a:prstGeom prst="wedgeRectCallout">
                <a:avLst>
                  <a:gd name="adj1" fmla="val 84454"/>
                  <a:gd name="adj2" fmla="val -51042"/>
                </a:avLst>
              </a:prstGeom>
              <a:noFill/>
              <a:ln w="9525">
                <a:solidFill>
                  <a:schemeClr val="tx1"/>
                </a:solidFill>
                <a:miter lim="800000"/>
                <a:headEnd/>
                <a:tailEnd/>
              </a:ln>
              <a:effectLst/>
            </p:spPr>
            <p:txBody>
              <a:bodyPr wrap="none" anchor="ctr"/>
              <a:lstStyle/>
              <a:p>
                <a:pPr algn="ctr"/>
                <a:r>
                  <a:rPr lang="en-US" sz="1400"/>
                  <a:t>standard</a:t>
                </a:r>
              </a:p>
              <a:p>
                <a:pPr algn="ctr"/>
                <a:r>
                  <a:rPr lang="en-US" sz="1400"/>
                  <a:t>protocol</a:t>
                </a:r>
              </a:p>
            </p:txBody>
          </p:sp>
        </p:grpSp>
        <p:grpSp>
          <p:nvGrpSpPr>
            <p:cNvPr id="9" name="Group 23"/>
            <p:cNvGrpSpPr>
              <a:grpSpLocks/>
            </p:cNvGrpSpPr>
            <p:nvPr/>
          </p:nvGrpSpPr>
          <p:grpSpPr bwMode="auto">
            <a:xfrm>
              <a:off x="4724400" y="2133600"/>
              <a:ext cx="2514600" cy="3581400"/>
              <a:chOff x="2976" y="1344"/>
              <a:chExt cx="1584" cy="2256"/>
            </a:xfrm>
          </p:grpSpPr>
          <p:sp>
            <p:nvSpPr>
              <p:cNvPr id="18" name="Rectangle 24"/>
              <p:cNvSpPr>
                <a:spLocks noChangeArrowheads="1"/>
              </p:cNvSpPr>
              <p:nvPr/>
            </p:nvSpPr>
            <p:spPr bwMode="auto">
              <a:xfrm>
                <a:off x="3648" y="3360"/>
                <a:ext cx="912" cy="240"/>
              </a:xfrm>
              <a:prstGeom prst="rect">
                <a:avLst/>
              </a:prstGeom>
              <a:solidFill>
                <a:srgbClr val="9FB188"/>
              </a:solidFill>
              <a:ln w="9525">
                <a:solidFill>
                  <a:schemeClr val="tx1"/>
                </a:solidFill>
                <a:miter lim="800000"/>
                <a:headEnd/>
                <a:tailEnd/>
              </a:ln>
              <a:effectLst/>
            </p:spPr>
            <p:txBody>
              <a:bodyPr wrap="none" anchor="ctr"/>
              <a:lstStyle/>
              <a:p>
                <a:pPr algn="ctr"/>
                <a:r>
                  <a:rPr lang="en-US" sz="1400"/>
                  <a:t>OGSA-BES</a:t>
                </a:r>
              </a:p>
            </p:txBody>
          </p:sp>
          <p:sp>
            <p:nvSpPr>
              <p:cNvPr id="19" name="Rectangle 25"/>
              <p:cNvSpPr>
                <a:spLocks noChangeArrowheads="1"/>
              </p:cNvSpPr>
              <p:nvPr/>
            </p:nvSpPr>
            <p:spPr bwMode="auto">
              <a:xfrm>
                <a:off x="3648" y="1584"/>
                <a:ext cx="912" cy="288"/>
              </a:xfrm>
              <a:prstGeom prst="rect">
                <a:avLst/>
              </a:prstGeom>
              <a:solidFill>
                <a:srgbClr val="9FB188"/>
              </a:solidFill>
              <a:ln w="9525">
                <a:solidFill>
                  <a:schemeClr val="tx1"/>
                </a:solidFill>
                <a:miter lim="800000"/>
                <a:headEnd/>
                <a:tailEnd/>
              </a:ln>
              <a:effectLst/>
            </p:spPr>
            <p:txBody>
              <a:bodyPr wrap="none" anchor="ctr"/>
              <a:lstStyle/>
              <a:p>
                <a:pPr algn="ctr"/>
                <a:r>
                  <a:rPr lang="en-US" sz="1400"/>
                  <a:t>WS-I compliant</a:t>
                </a:r>
              </a:p>
              <a:p>
                <a:pPr algn="ctr"/>
                <a:r>
                  <a:rPr lang="en-US" sz="1400"/>
                  <a:t>SOAP toolkit</a:t>
                </a:r>
              </a:p>
            </p:txBody>
          </p:sp>
          <p:sp>
            <p:nvSpPr>
              <p:cNvPr id="20" name="Rectangle 26"/>
              <p:cNvSpPr>
                <a:spLocks noChangeArrowheads="1"/>
              </p:cNvSpPr>
              <p:nvPr/>
            </p:nvSpPr>
            <p:spPr bwMode="auto">
              <a:xfrm>
                <a:off x="3648" y="1344"/>
                <a:ext cx="912" cy="240"/>
              </a:xfrm>
              <a:prstGeom prst="rect">
                <a:avLst/>
              </a:prstGeom>
              <a:solidFill>
                <a:srgbClr val="9FB188"/>
              </a:solidFill>
              <a:ln w="9525">
                <a:solidFill>
                  <a:schemeClr val="tx1"/>
                </a:solidFill>
                <a:miter lim="800000"/>
                <a:headEnd/>
                <a:tailEnd/>
              </a:ln>
              <a:effectLst/>
            </p:spPr>
            <p:txBody>
              <a:bodyPr wrap="none" anchor="ctr"/>
              <a:lstStyle/>
              <a:p>
                <a:pPr algn="ctr"/>
                <a:r>
                  <a:rPr lang="en-US" sz="1400"/>
                  <a:t>DRMAA/SAGA</a:t>
                </a:r>
              </a:p>
            </p:txBody>
          </p:sp>
          <p:cxnSp>
            <p:nvCxnSpPr>
              <p:cNvPr id="21" name="AutoShape 27"/>
              <p:cNvCxnSpPr>
                <a:cxnSpLocks noChangeShapeType="1"/>
                <a:stCxn id="19" idx="2"/>
                <a:endCxn id="18" idx="0"/>
              </p:cNvCxnSpPr>
              <p:nvPr/>
            </p:nvCxnSpPr>
            <p:spPr bwMode="auto">
              <a:xfrm>
                <a:off x="4104" y="1872"/>
                <a:ext cx="0" cy="1488"/>
              </a:xfrm>
              <a:prstGeom prst="straightConnector1">
                <a:avLst/>
              </a:prstGeom>
              <a:noFill/>
              <a:ln w="9525">
                <a:solidFill>
                  <a:schemeClr val="tx1"/>
                </a:solidFill>
                <a:round/>
                <a:headEnd/>
                <a:tailEnd type="triangle" w="med" len="med"/>
              </a:ln>
              <a:effectLst/>
            </p:spPr>
          </p:cxnSp>
          <p:sp>
            <p:nvSpPr>
              <p:cNvPr id="22" name="AutoShape 28"/>
              <p:cNvSpPr>
                <a:spLocks noChangeArrowheads="1"/>
              </p:cNvSpPr>
              <p:nvPr/>
            </p:nvSpPr>
            <p:spPr bwMode="auto">
              <a:xfrm>
                <a:off x="3168" y="2496"/>
                <a:ext cx="624" cy="288"/>
              </a:xfrm>
              <a:prstGeom prst="wedgeRectCallout">
                <a:avLst>
                  <a:gd name="adj1" fmla="val 95995"/>
                  <a:gd name="adj2" fmla="val -51736"/>
                </a:avLst>
              </a:prstGeom>
              <a:noFill/>
              <a:ln w="9525">
                <a:solidFill>
                  <a:schemeClr val="tx1"/>
                </a:solidFill>
                <a:miter lim="800000"/>
                <a:headEnd/>
                <a:tailEnd/>
              </a:ln>
              <a:effectLst/>
            </p:spPr>
            <p:txBody>
              <a:bodyPr wrap="none" anchor="ctr"/>
              <a:lstStyle/>
              <a:p>
                <a:pPr algn="ctr"/>
                <a:r>
                  <a:rPr lang="en-US" sz="1400"/>
                  <a:t>standard</a:t>
                </a:r>
              </a:p>
              <a:p>
                <a:pPr algn="ctr"/>
                <a:r>
                  <a:rPr lang="en-US" sz="1400"/>
                  <a:t>protocol</a:t>
                </a:r>
              </a:p>
            </p:txBody>
          </p:sp>
          <p:sp>
            <p:nvSpPr>
              <p:cNvPr id="23" name="AutoShape 29"/>
              <p:cNvSpPr>
                <a:spLocks noChangeArrowheads="1"/>
              </p:cNvSpPr>
              <p:nvPr/>
            </p:nvSpPr>
            <p:spPr bwMode="auto">
              <a:xfrm>
                <a:off x="2976" y="1872"/>
                <a:ext cx="624" cy="288"/>
              </a:xfrm>
              <a:prstGeom prst="wedgeRectCallout">
                <a:avLst>
                  <a:gd name="adj1" fmla="val 57051"/>
                  <a:gd name="adj2" fmla="val -177431"/>
                </a:avLst>
              </a:prstGeom>
              <a:noFill/>
              <a:ln w="9525">
                <a:solidFill>
                  <a:schemeClr val="tx1"/>
                </a:solidFill>
                <a:miter lim="800000"/>
                <a:headEnd/>
                <a:tailEnd/>
              </a:ln>
              <a:effectLst/>
            </p:spPr>
            <p:txBody>
              <a:bodyPr wrap="none" anchor="ctr"/>
              <a:lstStyle/>
              <a:p>
                <a:pPr algn="ctr"/>
                <a:r>
                  <a:rPr lang="en-US" sz="1400"/>
                  <a:t>standard</a:t>
                </a:r>
              </a:p>
              <a:p>
                <a:pPr algn="ctr"/>
                <a:r>
                  <a:rPr lang="en-US" sz="1400"/>
                  <a:t>API</a:t>
                </a:r>
              </a:p>
            </p:txBody>
          </p:sp>
        </p:grpSp>
        <p:grpSp>
          <p:nvGrpSpPr>
            <p:cNvPr id="10" name="Group 30"/>
            <p:cNvGrpSpPr>
              <a:grpSpLocks/>
            </p:cNvGrpSpPr>
            <p:nvPr/>
          </p:nvGrpSpPr>
          <p:grpSpPr bwMode="auto">
            <a:xfrm>
              <a:off x="6705600" y="2133600"/>
              <a:ext cx="2286000" cy="3581400"/>
              <a:chOff x="4224" y="1344"/>
              <a:chExt cx="1440" cy="2256"/>
            </a:xfrm>
          </p:grpSpPr>
          <p:sp>
            <p:nvSpPr>
              <p:cNvPr id="12" name="Rectangle 31"/>
              <p:cNvSpPr>
                <a:spLocks noChangeArrowheads="1"/>
              </p:cNvSpPr>
              <p:nvPr/>
            </p:nvSpPr>
            <p:spPr bwMode="auto">
              <a:xfrm>
                <a:off x="4752" y="3360"/>
                <a:ext cx="912" cy="240"/>
              </a:xfrm>
              <a:prstGeom prst="rect">
                <a:avLst/>
              </a:prstGeom>
              <a:solidFill>
                <a:srgbClr val="9FB188"/>
              </a:solidFill>
              <a:ln w="9525">
                <a:solidFill>
                  <a:schemeClr val="tx1"/>
                </a:solidFill>
                <a:miter lim="800000"/>
                <a:headEnd/>
                <a:tailEnd/>
              </a:ln>
              <a:effectLst/>
            </p:spPr>
            <p:txBody>
              <a:bodyPr wrap="none" anchor="ctr"/>
              <a:lstStyle/>
              <a:p>
                <a:pPr algn="ctr"/>
                <a:r>
                  <a:rPr lang="en-US" sz="1400"/>
                  <a:t>OGSA-BES</a:t>
                </a:r>
              </a:p>
            </p:txBody>
          </p:sp>
          <p:sp>
            <p:nvSpPr>
              <p:cNvPr id="13" name="Rectangle 32"/>
              <p:cNvSpPr>
                <a:spLocks noChangeArrowheads="1"/>
              </p:cNvSpPr>
              <p:nvPr/>
            </p:nvSpPr>
            <p:spPr bwMode="auto">
              <a:xfrm>
                <a:off x="4752" y="1584"/>
                <a:ext cx="912" cy="288"/>
              </a:xfrm>
              <a:prstGeom prst="rect">
                <a:avLst/>
              </a:prstGeom>
              <a:solidFill>
                <a:srgbClr val="9FB188"/>
              </a:solidFill>
              <a:ln w="9525">
                <a:solidFill>
                  <a:schemeClr val="tx1"/>
                </a:solidFill>
                <a:miter lim="800000"/>
                <a:headEnd/>
                <a:tailEnd/>
              </a:ln>
              <a:effectLst/>
            </p:spPr>
            <p:txBody>
              <a:bodyPr wrap="none" anchor="ctr"/>
              <a:lstStyle/>
              <a:p>
                <a:pPr algn="ctr"/>
                <a:r>
                  <a:rPr lang="en-US" sz="1400"/>
                  <a:t>WS-I compliant</a:t>
                </a:r>
              </a:p>
              <a:p>
                <a:pPr algn="ctr"/>
                <a:r>
                  <a:rPr lang="en-US" sz="1400"/>
                  <a:t>SOAP toolkit</a:t>
                </a:r>
              </a:p>
            </p:txBody>
          </p:sp>
          <p:cxnSp>
            <p:nvCxnSpPr>
              <p:cNvPr id="14" name="AutoShape 33"/>
              <p:cNvCxnSpPr>
                <a:cxnSpLocks noChangeShapeType="1"/>
                <a:stCxn id="13" idx="2"/>
                <a:endCxn id="12" idx="0"/>
              </p:cNvCxnSpPr>
              <p:nvPr/>
            </p:nvCxnSpPr>
            <p:spPr bwMode="auto">
              <a:xfrm>
                <a:off x="5208" y="1872"/>
                <a:ext cx="0" cy="1488"/>
              </a:xfrm>
              <a:prstGeom prst="straightConnector1">
                <a:avLst/>
              </a:prstGeom>
              <a:noFill/>
              <a:ln w="9525">
                <a:solidFill>
                  <a:schemeClr val="tx1"/>
                </a:solidFill>
                <a:round/>
                <a:headEnd/>
                <a:tailEnd type="triangle" w="med" len="med"/>
              </a:ln>
              <a:effectLst/>
            </p:spPr>
          </p:cxnSp>
          <p:sp>
            <p:nvSpPr>
              <p:cNvPr id="15" name="AutoShape 34"/>
              <p:cNvSpPr>
                <a:spLocks noChangeArrowheads="1"/>
              </p:cNvSpPr>
              <p:nvPr/>
            </p:nvSpPr>
            <p:spPr bwMode="auto">
              <a:xfrm>
                <a:off x="4272" y="2496"/>
                <a:ext cx="624" cy="288"/>
              </a:xfrm>
              <a:prstGeom prst="wedgeRectCallout">
                <a:avLst>
                  <a:gd name="adj1" fmla="val 95995"/>
                  <a:gd name="adj2" fmla="val -51736"/>
                </a:avLst>
              </a:prstGeom>
              <a:noFill/>
              <a:ln w="9525">
                <a:solidFill>
                  <a:schemeClr val="tx1"/>
                </a:solidFill>
                <a:miter lim="800000"/>
                <a:headEnd/>
                <a:tailEnd/>
              </a:ln>
              <a:effectLst/>
            </p:spPr>
            <p:txBody>
              <a:bodyPr wrap="none" anchor="ctr"/>
              <a:lstStyle/>
              <a:p>
                <a:pPr algn="ctr"/>
                <a:r>
                  <a:rPr lang="en-US" sz="1400"/>
                  <a:t>standard</a:t>
                </a:r>
              </a:p>
              <a:p>
                <a:pPr algn="ctr"/>
                <a:r>
                  <a:rPr lang="en-US" sz="1400"/>
                  <a:t>protocol</a:t>
                </a:r>
              </a:p>
            </p:txBody>
          </p:sp>
          <p:sp>
            <p:nvSpPr>
              <p:cNvPr id="16" name="AutoShape 35"/>
              <p:cNvSpPr>
                <a:spLocks noChangeArrowheads="1"/>
              </p:cNvSpPr>
              <p:nvPr/>
            </p:nvSpPr>
            <p:spPr bwMode="auto">
              <a:xfrm>
                <a:off x="4224" y="1968"/>
                <a:ext cx="624" cy="288"/>
              </a:xfrm>
              <a:prstGeom prst="wedgeRectCallout">
                <a:avLst>
                  <a:gd name="adj1" fmla="val 37662"/>
                  <a:gd name="adj2" fmla="val -200694"/>
                </a:avLst>
              </a:prstGeom>
              <a:noFill/>
              <a:ln w="9525">
                <a:solidFill>
                  <a:schemeClr val="tx1"/>
                </a:solidFill>
                <a:miter lim="800000"/>
                <a:headEnd/>
                <a:tailEnd/>
              </a:ln>
              <a:effectLst/>
            </p:spPr>
            <p:txBody>
              <a:bodyPr wrap="none" anchor="ctr"/>
              <a:lstStyle/>
              <a:p>
                <a:pPr algn="ctr"/>
                <a:r>
                  <a:rPr lang="en-US" sz="1400"/>
                  <a:t>proprietary</a:t>
                </a:r>
              </a:p>
              <a:p>
                <a:pPr algn="ctr"/>
                <a:r>
                  <a:rPr lang="en-US" sz="1400"/>
                  <a:t>API</a:t>
                </a:r>
              </a:p>
            </p:txBody>
          </p:sp>
          <p:sp>
            <p:nvSpPr>
              <p:cNvPr id="17" name="Rectangle 36"/>
              <p:cNvSpPr>
                <a:spLocks noChangeArrowheads="1"/>
              </p:cNvSpPr>
              <p:nvPr/>
            </p:nvSpPr>
            <p:spPr bwMode="auto">
              <a:xfrm>
                <a:off x="4752" y="1344"/>
                <a:ext cx="912" cy="240"/>
              </a:xfrm>
              <a:prstGeom prst="rect">
                <a:avLst/>
              </a:prstGeom>
              <a:solidFill>
                <a:srgbClr val="7C9DC0"/>
              </a:solidFill>
              <a:ln w="9525">
                <a:solidFill>
                  <a:schemeClr val="tx1"/>
                </a:solidFill>
                <a:miter lim="800000"/>
                <a:headEnd/>
                <a:tailEnd/>
              </a:ln>
              <a:effectLst/>
            </p:spPr>
            <p:txBody>
              <a:bodyPr wrap="none" anchor="ctr"/>
              <a:lstStyle/>
              <a:p>
                <a:pPr algn="ctr"/>
                <a:r>
                  <a:rPr lang="en-US" sz="1400"/>
                  <a:t>Native API</a:t>
                </a:r>
                <a:endParaRPr lang="en-US">
                  <a:latin typeface="Times"/>
                </a:endParaRPr>
              </a:p>
            </p:txBody>
          </p:sp>
        </p:grpSp>
      </p:grpSp>
      <p:sp>
        <p:nvSpPr>
          <p:cNvPr id="39" name="Text Box 85"/>
          <p:cNvSpPr txBox="1">
            <a:spLocks noChangeArrowheads="1"/>
          </p:cNvSpPr>
          <p:nvPr/>
        </p:nvSpPr>
        <p:spPr bwMode="auto">
          <a:xfrm>
            <a:off x="0" y="6583386"/>
            <a:ext cx="9144000" cy="274638"/>
          </a:xfrm>
          <a:prstGeom prst="rect">
            <a:avLst/>
          </a:prstGeom>
          <a:noFill/>
          <a:ln w="9525">
            <a:noFill/>
            <a:miter lim="800000"/>
            <a:headEnd/>
            <a:tailEnd/>
          </a:ln>
        </p:spPr>
        <p:txBody>
          <a:bodyPr>
            <a:spAutoFit/>
          </a:bodyPr>
          <a:lstStyle/>
          <a:p>
            <a:pPr>
              <a:spcBef>
                <a:spcPct val="50000"/>
              </a:spcBef>
            </a:pPr>
            <a:r>
              <a:rPr lang="en-GB" sz="1200" dirty="0" smtClean="0">
                <a:solidFill>
                  <a:srgbClr val="800000"/>
                </a:solidFill>
                <a:latin typeface="Verdana" pitchFamily="34" charset="0"/>
              </a:rPr>
              <a:t>Graphic: Open Grid Forum 2007</a:t>
            </a:r>
            <a:endParaRPr lang="en-GB" sz="1200" dirty="0">
              <a:solidFill>
                <a:srgbClr val="800000"/>
              </a:solidFill>
              <a:latin typeface="Verdana" pitchFamily="34" charset="0"/>
            </a:endParaRPr>
          </a:p>
        </p:txBody>
      </p:sp>
    </p:spTree>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609600"/>
            <a:ext cx="7772400" cy="676275"/>
          </a:xfrm>
        </p:spPr>
        <p:txBody>
          <a:bodyPr/>
          <a:lstStyle/>
          <a:p>
            <a:pPr eaLnBrk="1" hangingPunct="1"/>
            <a:r>
              <a:rPr lang="en-GB" smtClean="0"/>
              <a:t>Standards</a:t>
            </a:r>
          </a:p>
        </p:txBody>
      </p:sp>
      <p:sp>
        <p:nvSpPr>
          <p:cNvPr id="55299" name="Rectangle 3"/>
          <p:cNvSpPr>
            <a:spLocks noGrp="1" noChangeArrowheads="1"/>
          </p:cNvSpPr>
          <p:nvPr>
            <p:ph type="body" idx="1"/>
          </p:nvPr>
        </p:nvSpPr>
        <p:spPr>
          <a:xfrm>
            <a:off x="685800" y="1981200"/>
            <a:ext cx="8062913" cy="4543425"/>
          </a:xfrm>
        </p:spPr>
        <p:txBody>
          <a:bodyPr/>
          <a:lstStyle/>
          <a:p>
            <a:pPr eaLnBrk="1" hangingPunct="1"/>
            <a:r>
              <a:rPr lang="en-GB" sz="2200" smtClean="0"/>
              <a:t>Standards, such as those by IETF, OASIS, OGF, &amp;c</a:t>
            </a:r>
            <a:br>
              <a:rPr lang="en-GB" sz="2200" smtClean="0"/>
            </a:br>
            <a:r>
              <a:rPr lang="en-GB" sz="2200" smtClean="0"/>
              <a:t>aid interoperability and reduce vendor lock-in</a:t>
            </a:r>
          </a:p>
          <a:p>
            <a:pPr eaLnBrk="1" hangingPunct="1"/>
            <a:endParaRPr lang="en-GB" sz="2200" smtClean="0"/>
          </a:p>
          <a:p>
            <a:pPr eaLnBrk="1" hangingPunct="1"/>
            <a:r>
              <a:rPr lang="en-GB" sz="2200" smtClean="0">
                <a:solidFill>
                  <a:srgbClr val="333399"/>
                </a:solidFill>
              </a:rPr>
              <a:t>as you go higher up the stack, you get less synergy</a:t>
            </a:r>
          </a:p>
          <a:p>
            <a:pPr lvl="1" eaLnBrk="1" hangingPunct="1"/>
            <a:r>
              <a:rPr lang="en-GB" smtClean="0"/>
              <a:t>Transport: IP/TCP, HTTP, TLS/SSL, &amp;c well agreed</a:t>
            </a:r>
          </a:p>
          <a:p>
            <a:pPr lvl="1" eaLnBrk="1" hangingPunct="1"/>
            <a:r>
              <a:rPr lang="en-GB" smtClean="0"/>
              <a:t>Web services: SOAP and WS-Security used to be the solution for all … but ‘Web 2.0’ shows alternatives tailored to specific applications gaining popularity</a:t>
            </a:r>
          </a:p>
          <a:p>
            <a:pPr lvl="1" eaLnBrk="1" hangingPunct="1"/>
            <a:r>
              <a:rPr lang="en-GB" smtClean="0"/>
              <a:t>Grid standards: </a:t>
            </a:r>
            <a:br>
              <a:rPr lang="en-GB" smtClean="0"/>
            </a:br>
            <a:r>
              <a:rPr lang="en-GB" smtClean="0"/>
              <a:t>low-level job submission (BES, JSDL), management (DRMAA), basic security (OGSA-BSP Core, SC) there</a:t>
            </a:r>
          </a:p>
          <a:p>
            <a:pPr lvl="1" eaLnBrk="1" hangingPunct="1"/>
            <a:r>
              <a:rPr lang="en-GB" smtClean="0"/>
              <a:t>higher-level services still need significant work …</a:t>
            </a:r>
          </a:p>
        </p:txBody>
      </p:sp>
      <p:pic>
        <p:nvPicPr>
          <p:cNvPr id="55300" name="Picture 4"/>
          <p:cNvPicPr>
            <a:picLocks noChangeAspect="1" noChangeArrowheads="1"/>
          </p:cNvPicPr>
          <p:nvPr/>
        </p:nvPicPr>
        <p:blipFill>
          <a:blip r:embed="rId2"/>
          <a:srcRect/>
          <a:stretch>
            <a:fillRect/>
          </a:stretch>
        </p:blipFill>
        <p:spPr bwMode="auto">
          <a:xfrm>
            <a:off x="6300788" y="620713"/>
            <a:ext cx="2181225" cy="1036637"/>
          </a:xfrm>
          <a:prstGeom prst="rect">
            <a:avLst/>
          </a:prstGeom>
          <a:noFill/>
          <a:ln w="9525">
            <a:noFill/>
            <a:miter lim="800000"/>
            <a:headEnd/>
            <a:tailEnd/>
          </a:ln>
        </p:spPr>
      </p:pic>
      <p:sp>
        <p:nvSpPr>
          <p:cNvPr id="55301" name="Text Box 5"/>
          <p:cNvSpPr txBox="1">
            <a:spLocks noChangeArrowheads="1"/>
          </p:cNvSpPr>
          <p:nvPr/>
        </p:nvSpPr>
        <p:spPr bwMode="auto">
          <a:xfrm>
            <a:off x="-19050" y="6567488"/>
            <a:ext cx="2430463" cy="274637"/>
          </a:xfrm>
          <a:prstGeom prst="rect">
            <a:avLst/>
          </a:prstGeom>
          <a:noFill/>
          <a:ln w="9525">
            <a:noFill/>
            <a:miter lim="800000"/>
            <a:headEnd/>
            <a:tailEnd/>
          </a:ln>
        </p:spPr>
        <p:txBody>
          <a:bodyPr wrap="none">
            <a:spAutoFit/>
          </a:bodyPr>
          <a:lstStyle/>
          <a:p>
            <a:pPr eaLnBrk="0" hangingPunct="0"/>
            <a:r>
              <a:rPr lang="en-GB" sz="1200">
                <a:solidFill>
                  <a:srgbClr val="333399"/>
                </a:solidFill>
              </a:rPr>
              <a:t>see also http://www.ogf.org/</a:t>
            </a:r>
          </a:p>
        </p:txBody>
      </p:sp>
    </p:spTree>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not standardize?</a:t>
            </a:r>
            <a:endParaRPr lang="en-US" dirty="0"/>
          </a:p>
        </p:txBody>
      </p:sp>
      <p:sp>
        <p:nvSpPr>
          <p:cNvPr id="4" name="Rectangle 3"/>
          <p:cNvSpPr>
            <a:spLocks noGrp="1" noChangeArrowheads="1"/>
          </p:cNvSpPr>
          <p:nvPr>
            <p:ph idx="1"/>
          </p:nvPr>
        </p:nvSpPr>
        <p:spPr/>
        <p:txBody>
          <a:bodyPr/>
          <a:lstStyle/>
          <a:p>
            <a:pPr>
              <a:lnSpc>
                <a:spcPct val="90000"/>
              </a:lnSpc>
            </a:pPr>
            <a:r>
              <a:rPr lang="en-US" sz="2000" dirty="0" smtClean="0"/>
              <a:t>A </a:t>
            </a:r>
            <a:r>
              <a:rPr lang="en-US" sz="2000" dirty="0"/>
              <a:t>technology might be “too new”</a:t>
            </a:r>
          </a:p>
          <a:p>
            <a:pPr lvl="1">
              <a:lnSpc>
                <a:spcPct val="90000"/>
              </a:lnSpc>
            </a:pPr>
            <a:r>
              <a:rPr lang="en-US" sz="1800" dirty="0" smtClean="0"/>
              <a:t>‘you </a:t>
            </a:r>
            <a:r>
              <a:rPr lang="en-US" sz="1800" dirty="0"/>
              <a:t>stifle innovation with standardization, which focuses on </a:t>
            </a:r>
            <a:r>
              <a:rPr lang="en-US" sz="1800" dirty="0" smtClean="0"/>
              <a:t>commonality’</a:t>
            </a:r>
            <a:endParaRPr lang="en-US" sz="1800" dirty="0" smtClean="0"/>
          </a:p>
          <a:p>
            <a:pPr lvl="1">
              <a:lnSpc>
                <a:spcPct val="90000"/>
              </a:lnSpc>
            </a:pPr>
            <a:endParaRPr lang="en-US" sz="1800" dirty="0"/>
          </a:p>
          <a:p>
            <a:pPr>
              <a:lnSpc>
                <a:spcPct val="90000"/>
              </a:lnSpc>
            </a:pPr>
            <a:r>
              <a:rPr lang="en-US" sz="2000" dirty="0"/>
              <a:t>A technology might be very </a:t>
            </a:r>
            <a:r>
              <a:rPr lang="en-US" sz="2000" dirty="0" err="1"/>
              <a:t>niched</a:t>
            </a:r>
            <a:endParaRPr lang="en-US" sz="2000" dirty="0"/>
          </a:p>
          <a:p>
            <a:pPr lvl="1">
              <a:lnSpc>
                <a:spcPct val="90000"/>
              </a:lnSpc>
            </a:pPr>
            <a:r>
              <a:rPr lang="en-US" sz="1800" dirty="0" smtClean="0"/>
              <a:t>De-facto </a:t>
            </a:r>
            <a:r>
              <a:rPr lang="en-US" sz="1800" dirty="0"/>
              <a:t>standards will emerge in this case and in perhaps not so niche areas like KML in Google maps</a:t>
            </a:r>
          </a:p>
          <a:p>
            <a:pPr>
              <a:lnSpc>
                <a:spcPct val="90000"/>
              </a:lnSpc>
            </a:pPr>
            <a:endParaRPr lang="en-US" sz="2000" dirty="0" smtClean="0"/>
          </a:p>
          <a:p>
            <a:pPr>
              <a:lnSpc>
                <a:spcPct val="90000"/>
              </a:lnSpc>
            </a:pPr>
            <a:r>
              <a:rPr lang="en-US" sz="2000" dirty="0" smtClean="0"/>
              <a:t>Standards </a:t>
            </a:r>
            <a:r>
              <a:rPr lang="en-US" sz="2000" dirty="0"/>
              <a:t>take too long; </a:t>
            </a:r>
            <a:endParaRPr lang="en-US" sz="2000" dirty="0" smtClean="0"/>
          </a:p>
          <a:p>
            <a:pPr lvl="1">
              <a:lnSpc>
                <a:spcPct val="90000"/>
              </a:lnSpc>
            </a:pPr>
            <a:r>
              <a:rPr lang="en-US" sz="1600" dirty="0" smtClean="0"/>
              <a:t>get </a:t>
            </a:r>
            <a:r>
              <a:rPr lang="en-US" sz="1600" dirty="0"/>
              <a:t>your product out today and grab market – then your API is the de facto </a:t>
            </a:r>
            <a:r>
              <a:rPr lang="en-US" sz="1600" dirty="0" smtClean="0"/>
              <a:t>standard</a:t>
            </a:r>
          </a:p>
          <a:p>
            <a:pPr>
              <a:lnSpc>
                <a:spcPct val="90000"/>
              </a:lnSpc>
            </a:pPr>
            <a:endParaRPr lang="en-US" sz="2000" dirty="0"/>
          </a:p>
          <a:p>
            <a:pPr>
              <a:lnSpc>
                <a:spcPct val="90000"/>
              </a:lnSpc>
            </a:pPr>
            <a:r>
              <a:rPr lang="en-US" sz="2000" dirty="0"/>
              <a:t>Organizations with a strong proprietary product might try and succeed derailing standards that would enable competition</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p:cNvPicPr>
            <a:picLocks noChangeAspect="1" noChangeArrowheads="1"/>
          </p:cNvPicPr>
          <p:nvPr/>
        </p:nvPicPr>
        <p:blipFill>
          <a:blip r:embed="rId2"/>
          <a:srcRect/>
          <a:stretch>
            <a:fillRect/>
          </a:stretch>
        </p:blipFill>
        <p:spPr bwMode="auto">
          <a:xfrm>
            <a:off x="685800" y="1447800"/>
            <a:ext cx="4252913" cy="276534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Functional MRI analysis</a:t>
            </a:r>
            <a:endParaRPr lang="en-US" dirty="0"/>
          </a:p>
        </p:txBody>
      </p:sp>
      <p:sp>
        <p:nvSpPr>
          <p:cNvPr id="3" name="Content Placeholder 2"/>
          <p:cNvSpPr>
            <a:spLocks noGrp="1"/>
          </p:cNvSpPr>
          <p:nvPr>
            <p:ph idx="1"/>
          </p:nvPr>
        </p:nvSpPr>
        <p:spPr/>
        <p:txBody>
          <a:bodyPr/>
          <a:lstStyle/>
          <a:p>
            <a:pPr>
              <a:buNone/>
            </a:pPr>
            <a:endParaRPr lang="en-US" sz="2000" dirty="0" smtClean="0"/>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a:p>
            <a:pPr>
              <a:buNone/>
            </a:pPr>
            <a:endParaRPr lang="en-US" sz="1400" dirty="0" smtClean="0"/>
          </a:p>
          <a:p>
            <a:pPr>
              <a:buNone/>
            </a:pPr>
            <a:endParaRPr lang="en-US" sz="1400" dirty="0" smtClean="0"/>
          </a:p>
          <a:p>
            <a:pPr>
              <a:buNone/>
            </a:pPr>
            <a:r>
              <a:rPr lang="en-US" sz="1400" dirty="0" smtClean="0"/>
              <a:t>Research work by: </a:t>
            </a:r>
          </a:p>
          <a:p>
            <a:pPr>
              <a:buNone/>
            </a:pPr>
            <a:r>
              <a:rPr lang="en-US" sz="1400" dirty="0" smtClean="0"/>
              <a:t>Silvia </a:t>
            </a:r>
            <a:r>
              <a:rPr lang="en-US" sz="1400" dirty="0" err="1" smtClean="0"/>
              <a:t>Olabarriaga</a:t>
            </a:r>
            <a:r>
              <a:rPr lang="en-US" sz="1400" dirty="0" smtClean="0"/>
              <a:t> (AMC, </a:t>
            </a:r>
            <a:r>
              <a:rPr lang="en-US" sz="1400" dirty="0" err="1" smtClean="0"/>
              <a:t>UvA</a:t>
            </a:r>
            <a:r>
              <a:rPr lang="en-US" sz="1400" dirty="0" smtClean="0"/>
              <a:t>)</a:t>
            </a:r>
          </a:p>
          <a:p>
            <a:pPr>
              <a:buNone/>
            </a:pPr>
            <a:r>
              <a:rPr lang="en-US" sz="1400" b="0" dirty="0" smtClean="0"/>
              <a:t>Tristan </a:t>
            </a:r>
            <a:r>
              <a:rPr lang="en-US" sz="1400" b="0" dirty="0" err="1" smtClean="0"/>
              <a:t>Glatard</a:t>
            </a:r>
            <a:r>
              <a:rPr lang="en-US" sz="1400" b="0" dirty="0" smtClean="0"/>
              <a:t> (</a:t>
            </a:r>
            <a:r>
              <a:rPr lang="en-US" sz="1400" b="0" dirty="0" err="1" smtClean="0"/>
              <a:t>IvI,UvA</a:t>
            </a:r>
            <a:r>
              <a:rPr lang="en-US" sz="1400" b="0" dirty="0" smtClean="0"/>
              <a:t>)</a:t>
            </a:r>
          </a:p>
          <a:p>
            <a:pPr>
              <a:buNone/>
            </a:pPr>
            <a:r>
              <a:rPr lang="en-US" sz="1400" b="0" dirty="0" smtClean="0"/>
              <a:t>Abdullah </a:t>
            </a:r>
            <a:r>
              <a:rPr lang="en-US" sz="1400" b="0" dirty="0" err="1" smtClean="0"/>
              <a:t>Ozsoy</a:t>
            </a:r>
            <a:r>
              <a:rPr lang="en-US" sz="1400" b="0" dirty="0" smtClean="0"/>
              <a:t> (</a:t>
            </a:r>
            <a:r>
              <a:rPr lang="en-US" sz="1400" b="0" dirty="0" err="1" smtClean="0"/>
              <a:t>IvI,UvA</a:t>
            </a:r>
            <a:r>
              <a:rPr lang="en-US" sz="1400" b="0" dirty="0" smtClean="0"/>
              <a:t>)</a:t>
            </a:r>
          </a:p>
        </p:txBody>
      </p:sp>
      <p:pic>
        <p:nvPicPr>
          <p:cNvPr id="70659" name="Picture 3"/>
          <p:cNvPicPr>
            <a:picLocks noChangeAspect="1" noChangeArrowheads="1"/>
          </p:cNvPicPr>
          <p:nvPr/>
        </p:nvPicPr>
        <p:blipFill>
          <a:blip r:embed="rId3"/>
          <a:srcRect/>
          <a:stretch>
            <a:fillRect/>
          </a:stretch>
        </p:blipFill>
        <p:spPr bwMode="auto">
          <a:xfrm>
            <a:off x="3505200" y="2773159"/>
            <a:ext cx="5276850" cy="3656215"/>
          </a:xfrm>
          <a:prstGeom prst="rect">
            <a:avLst/>
          </a:prstGeom>
          <a:noFill/>
          <a:ln w="9525">
            <a:noFill/>
            <a:miter lim="800000"/>
            <a:headEnd/>
            <a:tailEnd/>
          </a:ln>
          <a:effectLst/>
        </p:spPr>
      </p:pic>
      <p:sp>
        <p:nvSpPr>
          <p:cNvPr id="10" name="Rectangle 9"/>
          <p:cNvSpPr/>
          <p:nvPr/>
        </p:nvSpPr>
        <p:spPr>
          <a:xfrm>
            <a:off x="5000628" y="1571612"/>
            <a:ext cx="3886200" cy="830997"/>
          </a:xfrm>
          <a:prstGeom prst="rect">
            <a:avLst/>
          </a:prstGeom>
        </p:spPr>
        <p:txBody>
          <a:bodyPr wrap="square">
            <a:spAutoFit/>
          </a:bodyPr>
          <a:lstStyle/>
          <a:p>
            <a:pPr>
              <a:buNone/>
            </a:pPr>
            <a:r>
              <a:rPr lang="en-US" sz="1600" b="1" dirty="0" smtClean="0"/>
              <a:t>Storage of </a:t>
            </a:r>
            <a:r>
              <a:rPr lang="en-US" sz="1600" b="1" dirty="0" err="1" smtClean="0"/>
              <a:t>fMRI</a:t>
            </a:r>
            <a:r>
              <a:rPr lang="en-US" sz="1600" b="1" dirty="0" smtClean="0"/>
              <a:t> research data</a:t>
            </a:r>
          </a:p>
          <a:p>
            <a:pPr>
              <a:buNone/>
            </a:pPr>
            <a:r>
              <a:rPr lang="en-US" sz="1600" b="1" dirty="0" smtClean="0"/>
              <a:t>for sharing between groups and</a:t>
            </a:r>
          </a:p>
          <a:p>
            <a:pPr>
              <a:buNone/>
            </a:pPr>
            <a:r>
              <a:rPr lang="en-US" sz="1600" b="1" dirty="0" smtClean="0"/>
              <a:t>processing of image alignments</a:t>
            </a:r>
          </a:p>
        </p:txBody>
      </p:sp>
      <p:pic>
        <p:nvPicPr>
          <p:cNvPr id="70661" name="Picture 5" descr="H:\Home\davidg\Template\Logos\vl-e-small.gif"/>
          <p:cNvPicPr>
            <a:picLocks noChangeAspect="1" noChangeArrowheads="1"/>
          </p:cNvPicPr>
          <p:nvPr/>
        </p:nvPicPr>
        <p:blipFill>
          <a:blip r:embed="rId4"/>
          <a:srcRect/>
          <a:stretch>
            <a:fillRect/>
          </a:stretch>
        </p:blipFill>
        <p:spPr bwMode="auto">
          <a:xfrm>
            <a:off x="2051457" y="4191001"/>
            <a:ext cx="1634718" cy="762000"/>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p:cNvSpPr>
            <a:spLocks noGrp="1" noChangeArrowheads="1"/>
          </p:cNvSpPr>
          <p:nvPr>
            <p:ph type="title" idx="4294967295"/>
          </p:nvPr>
        </p:nvSpPr>
        <p:spPr/>
        <p:txBody>
          <a:bodyPr/>
          <a:lstStyle/>
          <a:p>
            <a:pPr eaLnBrk="1" hangingPunct="1"/>
            <a:r>
              <a:rPr lang="en-US" b="0">
                <a:solidFill>
                  <a:srgbClr val="F1AF00"/>
                </a:solidFill>
                <a:latin typeface="Lucida Sans" pitchFamily="34" charset="0"/>
              </a:rPr>
              <a:t>E</a:t>
            </a:r>
            <a:r>
              <a:rPr lang="en-US" b="0">
                <a:latin typeface="Lucida Sans" pitchFamily="34" charset="0"/>
              </a:rPr>
              <a:t>uropean </a:t>
            </a:r>
            <a:r>
              <a:rPr lang="en-US" b="0">
                <a:solidFill>
                  <a:srgbClr val="F1AF00"/>
                </a:solidFill>
                <a:latin typeface="Lucida Sans" pitchFamily="34" charset="0"/>
              </a:rPr>
              <a:t>G</a:t>
            </a:r>
            <a:r>
              <a:rPr lang="en-US" b="0">
                <a:latin typeface="Lucida Sans" pitchFamily="34" charset="0"/>
              </a:rPr>
              <a:t>rid </a:t>
            </a:r>
            <a:r>
              <a:rPr lang="en-US" b="0">
                <a:solidFill>
                  <a:srgbClr val="F1AF00"/>
                </a:solidFill>
                <a:latin typeface="Lucida Sans" pitchFamily="34" charset="0"/>
              </a:rPr>
              <a:t>I</a:t>
            </a:r>
            <a:r>
              <a:rPr lang="en-US" b="0">
                <a:latin typeface="Lucida Sans" pitchFamily="34" charset="0"/>
              </a:rPr>
              <a:t>nitiative</a:t>
            </a:r>
          </a:p>
        </p:txBody>
      </p:sp>
      <p:sp>
        <p:nvSpPr>
          <p:cNvPr id="102403" name="Rectangle 3"/>
          <p:cNvSpPr>
            <a:spLocks noGrp="1" noChangeArrowheads="1"/>
          </p:cNvSpPr>
          <p:nvPr>
            <p:ph type="body" idx="4294967295"/>
          </p:nvPr>
        </p:nvSpPr>
        <p:spPr>
          <a:xfrm>
            <a:off x="685800" y="1314464"/>
            <a:ext cx="7772400" cy="4114800"/>
          </a:xfrm>
        </p:spPr>
        <p:txBody>
          <a:bodyPr/>
          <a:lstStyle/>
          <a:p>
            <a:pPr eaLnBrk="1" hangingPunct="1">
              <a:buFontTx/>
              <a:buNone/>
            </a:pPr>
            <a:r>
              <a:rPr lang="en-US" sz="2000" b="1" dirty="0"/>
              <a:t>Goal</a:t>
            </a:r>
            <a:r>
              <a:rPr lang="en-US" sz="2000" dirty="0"/>
              <a:t>:</a:t>
            </a:r>
          </a:p>
          <a:p>
            <a:pPr eaLnBrk="1" hangingPunct="1"/>
            <a:r>
              <a:rPr lang="en-US" sz="2000" dirty="0"/>
              <a:t>Long-term sustainability of grid infrastructures in Europe</a:t>
            </a:r>
          </a:p>
          <a:p>
            <a:pPr eaLnBrk="1" hangingPunct="1">
              <a:spcBef>
                <a:spcPct val="50000"/>
              </a:spcBef>
              <a:buFontTx/>
              <a:buNone/>
            </a:pPr>
            <a:r>
              <a:rPr lang="en-US" sz="2000" b="1" dirty="0"/>
              <a:t>Approach</a:t>
            </a:r>
            <a:r>
              <a:rPr lang="en-US" sz="2000" dirty="0"/>
              <a:t>:</a:t>
            </a:r>
          </a:p>
          <a:p>
            <a:pPr eaLnBrk="1" hangingPunct="1"/>
            <a:r>
              <a:rPr lang="en-US" sz="2000" dirty="0"/>
              <a:t>Establishment of a new federated model bringing together NGIs to build the EGI </a:t>
            </a:r>
            <a:r>
              <a:rPr lang="en-US" sz="2000" dirty="0" err="1"/>
              <a:t>Organisation</a:t>
            </a:r>
            <a:endParaRPr lang="en-US" sz="2000" dirty="0"/>
          </a:p>
          <a:p>
            <a:pPr eaLnBrk="1" hangingPunct="1">
              <a:spcBef>
                <a:spcPct val="50000"/>
              </a:spcBef>
              <a:buFontTx/>
              <a:buNone/>
            </a:pPr>
            <a:r>
              <a:rPr lang="en-US" sz="2000" b="1" dirty="0"/>
              <a:t>EGI </a:t>
            </a:r>
            <a:r>
              <a:rPr lang="en-US" sz="2000" b="1" dirty="0" err="1"/>
              <a:t>Organisation</a:t>
            </a:r>
            <a:r>
              <a:rPr lang="en-US" sz="2000" dirty="0"/>
              <a:t>:</a:t>
            </a:r>
          </a:p>
          <a:p>
            <a:pPr eaLnBrk="1" hangingPunct="1"/>
            <a:r>
              <a:rPr lang="en-US" sz="2000" dirty="0"/>
              <a:t>Coordination and operation of a common multi-national, multi-disciplinary Grid infrastructure</a:t>
            </a:r>
          </a:p>
          <a:p>
            <a:pPr lvl="1" eaLnBrk="1" hangingPunct="1"/>
            <a:r>
              <a:rPr lang="en-US" sz="2000" dirty="0"/>
              <a:t>To enable and support international Grid-based collaboration</a:t>
            </a:r>
          </a:p>
          <a:p>
            <a:pPr lvl="1" eaLnBrk="1" hangingPunct="1"/>
            <a:r>
              <a:rPr lang="en-US" sz="2000" dirty="0"/>
              <a:t>To provide support and added value to NGIs</a:t>
            </a:r>
          </a:p>
          <a:p>
            <a:pPr lvl="1" eaLnBrk="1" hangingPunct="1"/>
            <a:r>
              <a:rPr lang="en-US" sz="2000" dirty="0"/>
              <a:t>To liaise with corresponding infrastructures outside Europe</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smtClean="0"/>
              <a:t>David Groep, Belnet Networking Conference 2008</a:t>
            </a:r>
            <a:endParaRPr lang="en-GB"/>
          </a:p>
        </p:txBody>
      </p:sp>
      <p:sp>
        <p:nvSpPr>
          <p:cNvPr id="6" name="Slide Number Placeholder 4"/>
          <p:cNvSpPr>
            <a:spLocks noGrp="1"/>
          </p:cNvSpPr>
          <p:nvPr>
            <p:ph type="sldNum" sz="quarter" idx="11"/>
          </p:nvPr>
        </p:nvSpPr>
        <p:spPr/>
        <p:txBody>
          <a:bodyPr/>
          <a:lstStyle/>
          <a:p>
            <a:fld id="{902F166E-1C57-4B42-81D7-028DE7323C9E}" type="slidenum">
              <a:rPr lang="en-GB"/>
              <a:pPr/>
              <a:t>131</a:t>
            </a:fld>
            <a:endParaRPr lang="en-GB"/>
          </a:p>
        </p:txBody>
      </p:sp>
      <p:sp>
        <p:nvSpPr>
          <p:cNvPr id="450562" name="Rectangle 2"/>
          <p:cNvSpPr>
            <a:spLocks noGrp="1" noChangeArrowheads="1"/>
          </p:cNvSpPr>
          <p:nvPr>
            <p:ph type="title"/>
          </p:nvPr>
        </p:nvSpPr>
        <p:spPr/>
        <p:txBody>
          <a:bodyPr/>
          <a:lstStyle/>
          <a:p>
            <a:r>
              <a:rPr lang="en-US"/>
              <a:t>European Grid Initiative timeline</a:t>
            </a:r>
          </a:p>
        </p:txBody>
      </p:sp>
      <p:pic>
        <p:nvPicPr>
          <p:cNvPr id="450565" name="Picture 5"/>
          <p:cNvPicPr>
            <a:picLocks noChangeAspect="1" noChangeArrowheads="1"/>
          </p:cNvPicPr>
          <p:nvPr/>
        </p:nvPicPr>
        <p:blipFill>
          <a:blip r:embed="rId3"/>
          <a:srcRect/>
          <a:stretch>
            <a:fillRect/>
          </a:stretch>
        </p:blipFill>
        <p:spPr bwMode="auto">
          <a:xfrm>
            <a:off x="-304800" y="2057400"/>
            <a:ext cx="9677400" cy="3903663"/>
          </a:xfrm>
          <a:prstGeom prst="rect">
            <a:avLst/>
          </a:prstGeom>
          <a:noFill/>
        </p:spPr>
      </p:pic>
      <p:sp>
        <p:nvSpPr>
          <p:cNvPr id="450566" name="AutoShape 6"/>
          <p:cNvSpPr>
            <a:spLocks noChangeArrowheads="1"/>
          </p:cNvSpPr>
          <p:nvPr/>
        </p:nvSpPr>
        <p:spPr bwMode="auto">
          <a:xfrm>
            <a:off x="6859588" y="3581400"/>
            <a:ext cx="2055812" cy="1169551"/>
          </a:xfrm>
          <a:prstGeom prst="leftArrowCallout">
            <a:avLst>
              <a:gd name="adj1" fmla="val 25093"/>
              <a:gd name="adj2" fmla="val 25000"/>
              <a:gd name="adj3" fmla="val 20890"/>
              <a:gd name="adj4" fmla="val 80120"/>
            </a:avLst>
          </a:prstGeom>
          <a:solidFill>
            <a:srgbClr val="FFFF99"/>
          </a:solidFill>
          <a:ln w="9525">
            <a:solidFill>
              <a:schemeClr val="tx1"/>
            </a:solidFill>
            <a:miter lim="800000"/>
            <a:headEnd/>
            <a:tailEnd/>
          </a:ln>
          <a:effectLst/>
        </p:spPr>
        <p:txBody>
          <a:bodyPr anchor="ctr">
            <a:spAutoFit/>
          </a:bodyPr>
          <a:lstStyle/>
          <a:p>
            <a:pPr algn="ctr"/>
            <a:r>
              <a:rPr lang="en-US" sz="1400" b="1" dirty="0"/>
              <a:t>Must be no gap in the support of the production grid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1"/>
          <p:cNvSpPr>
            <a:spLocks noGrp="1"/>
          </p:cNvSpPr>
          <p:nvPr>
            <p:ph type="ftr" sz="quarter" idx="10"/>
          </p:nvPr>
        </p:nvSpPr>
        <p:spPr>
          <a:noFill/>
        </p:spPr>
        <p:txBody>
          <a:bodyPr/>
          <a:lstStyle/>
          <a:p>
            <a:r>
              <a:rPr lang="en-US" smtClean="0"/>
              <a:t>David Groep, Belnet Networking Conference 2008</a:t>
            </a:r>
            <a:endParaRPr lang="en-GB"/>
          </a:p>
        </p:txBody>
      </p:sp>
      <p:sp>
        <p:nvSpPr>
          <p:cNvPr id="36867" name="Slide Number Placeholder 2"/>
          <p:cNvSpPr>
            <a:spLocks noGrp="1"/>
          </p:cNvSpPr>
          <p:nvPr>
            <p:ph type="sldNum" sz="quarter" idx="11"/>
          </p:nvPr>
        </p:nvSpPr>
        <p:spPr>
          <a:noFill/>
        </p:spPr>
        <p:txBody>
          <a:bodyPr/>
          <a:lstStyle/>
          <a:p>
            <a:fld id="{2903C67A-6A79-4806-92CC-6509FCBDC050}" type="slidenum">
              <a:rPr lang="en-GB"/>
              <a:pPr/>
              <a:t>132</a:t>
            </a:fld>
            <a:endParaRPr lang="en-GB"/>
          </a:p>
        </p:txBody>
      </p:sp>
      <p:sp useBgFill="1">
        <p:nvSpPr>
          <p:cNvPr id="36868" name="Rectangle 2"/>
          <p:cNvSpPr>
            <a:spLocks noChangeArrowheads="1"/>
          </p:cNvSpPr>
          <p:nvPr/>
        </p:nvSpPr>
        <p:spPr bwMode="auto">
          <a:xfrm>
            <a:off x="0" y="5805488"/>
            <a:ext cx="9144000" cy="1052512"/>
          </a:xfrm>
          <a:prstGeom prst="rect">
            <a:avLst/>
          </a:prstGeom>
          <a:ln w="9525">
            <a:noFill/>
            <a:miter lim="800000"/>
            <a:headEnd/>
            <a:tailEnd/>
          </a:ln>
        </p:spPr>
        <p:txBody>
          <a:bodyPr wrap="none" anchor="ctr"/>
          <a:lstStyle/>
          <a:p>
            <a:endParaRPr lang="en-US"/>
          </a:p>
        </p:txBody>
      </p:sp>
      <p:pic>
        <p:nvPicPr>
          <p:cNvPr id="36869" name="Picture 3"/>
          <p:cNvPicPr>
            <a:picLocks noChangeAspect="1" noChangeArrowheads="1"/>
          </p:cNvPicPr>
          <p:nvPr/>
        </p:nvPicPr>
        <p:blipFill>
          <a:blip r:embed="rId3">
            <a:clrChange>
              <a:clrFrom>
                <a:srgbClr val="FFFFFF"/>
              </a:clrFrom>
              <a:clrTo>
                <a:srgbClr val="FFFFFF">
                  <a:alpha val="0"/>
                </a:srgbClr>
              </a:clrTo>
            </a:clrChange>
            <a:lum bright="20000" contrast="-20000"/>
          </a:blip>
          <a:srcRect/>
          <a:stretch>
            <a:fillRect/>
          </a:stretch>
        </p:blipFill>
        <p:spPr bwMode="auto">
          <a:xfrm>
            <a:off x="0" y="1143000"/>
            <a:ext cx="9144000" cy="5716588"/>
          </a:xfrm>
          <a:prstGeom prst="rect">
            <a:avLst/>
          </a:prstGeom>
          <a:noFill/>
          <a:ln w="9525">
            <a:noFill/>
            <a:miter lim="800000"/>
            <a:headEnd/>
            <a:tailEnd/>
          </a:ln>
        </p:spPr>
      </p:pic>
      <p:sp>
        <p:nvSpPr>
          <p:cNvPr id="36870" name="Rectangle 4"/>
          <p:cNvSpPr>
            <a:spLocks noGrp="1" noChangeArrowheads="1"/>
          </p:cNvSpPr>
          <p:nvPr>
            <p:ph type="body" sz="half" idx="4294967295"/>
          </p:nvPr>
        </p:nvSpPr>
        <p:spPr>
          <a:xfrm>
            <a:off x="-76200" y="6180138"/>
            <a:ext cx="5362580" cy="525462"/>
          </a:xfrm>
        </p:spPr>
        <p:txBody>
          <a:bodyPr/>
          <a:lstStyle/>
          <a:p>
            <a:pPr algn="ctr" eaLnBrk="1" hangingPunct="1">
              <a:buFontTx/>
              <a:buNone/>
            </a:pPr>
            <a:r>
              <a:rPr lang="de-DE" sz="2800" b="0" dirty="0" smtClean="0">
                <a:solidFill>
                  <a:schemeClr val="accent2"/>
                </a:solidFill>
              </a:rPr>
              <a:t>http://www.eu-egi.org</a:t>
            </a:r>
          </a:p>
        </p:txBody>
      </p:sp>
      <p:sp>
        <p:nvSpPr>
          <p:cNvPr id="36871" name="Rectangle 5"/>
          <p:cNvSpPr>
            <a:spLocks noChangeArrowheads="1"/>
          </p:cNvSpPr>
          <p:nvPr/>
        </p:nvSpPr>
        <p:spPr bwMode="auto">
          <a:xfrm>
            <a:off x="762000" y="1447800"/>
            <a:ext cx="8229600" cy="4056495"/>
          </a:xfrm>
          <a:prstGeom prst="rect">
            <a:avLst/>
          </a:prstGeom>
          <a:solidFill>
            <a:srgbClr val="FFFF99">
              <a:alpha val="50195"/>
            </a:srgbClr>
          </a:solidFill>
          <a:ln w="9525">
            <a:noFill/>
            <a:miter lim="800000"/>
            <a:headEnd/>
            <a:tailEnd/>
          </a:ln>
        </p:spPr>
        <p:txBody>
          <a:bodyPr>
            <a:spAutoFit/>
          </a:bodyPr>
          <a:lstStyle/>
          <a:p>
            <a:pPr marL="342900" indent="-342900">
              <a:spcBef>
                <a:spcPct val="20000"/>
              </a:spcBef>
              <a:buClr>
                <a:srgbClr val="F1AF00"/>
              </a:buClr>
              <a:buFontTx/>
              <a:buChar char="•"/>
            </a:pPr>
            <a:r>
              <a:rPr lang="en-US" sz="2000" dirty="0"/>
              <a:t>EGI Design Study proposal approved by the European Commission (started 1</a:t>
            </a:r>
            <a:r>
              <a:rPr lang="en-US" sz="2000" baseline="30000" dirty="0"/>
              <a:t>st</a:t>
            </a:r>
            <a:r>
              <a:rPr lang="en-US" sz="2000" dirty="0"/>
              <a:t> September’07)</a:t>
            </a:r>
          </a:p>
          <a:p>
            <a:pPr marL="342900" indent="-342900">
              <a:spcBef>
                <a:spcPct val="20000"/>
              </a:spcBef>
              <a:buClr>
                <a:srgbClr val="F1AF00"/>
              </a:buClr>
              <a:buFontTx/>
              <a:buChar char="•"/>
            </a:pPr>
            <a:r>
              <a:rPr lang="en-US" sz="2000" dirty="0"/>
              <a:t>Supported by 35+ National Grid Initiatives (</a:t>
            </a:r>
            <a:r>
              <a:rPr lang="en-US" sz="2000" dirty="0" smtClean="0"/>
              <a:t>NGIs</a:t>
            </a:r>
            <a:r>
              <a:rPr lang="en-US" dirty="0" smtClean="0"/>
              <a:t>)</a:t>
            </a:r>
          </a:p>
          <a:p>
            <a:pPr marL="1257300" lvl="2" indent="-342900">
              <a:spcBef>
                <a:spcPct val="20000"/>
              </a:spcBef>
              <a:buClr>
                <a:srgbClr val="F1AF00"/>
              </a:buClr>
            </a:pPr>
            <a:r>
              <a:rPr lang="en-US" dirty="0" smtClean="0">
                <a:hlinkClick r:id="rId4"/>
              </a:rPr>
              <a:t>http://web.eu-egi.eu/partners/ngi/</a:t>
            </a:r>
            <a:endParaRPr lang="en-US" dirty="0" smtClean="0"/>
          </a:p>
          <a:p>
            <a:pPr marL="800100" lvl="1" indent="-342900">
              <a:spcBef>
                <a:spcPct val="20000"/>
              </a:spcBef>
              <a:buClr>
                <a:srgbClr val="F1AF00"/>
              </a:buClr>
            </a:pPr>
            <a:r>
              <a:rPr lang="en-US" i="1" dirty="0" smtClean="0"/>
              <a:t>	</a:t>
            </a:r>
            <a:endParaRPr lang="en-US" sz="2000" dirty="0" smtClean="0"/>
          </a:p>
          <a:p>
            <a:pPr marL="342900" indent="-342900">
              <a:spcBef>
                <a:spcPct val="20000"/>
              </a:spcBef>
              <a:buClr>
                <a:srgbClr val="F1AF00"/>
              </a:buClr>
              <a:buFontTx/>
              <a:buChar char="•"/>
            </a:pPr>
            <a:r>
              <a:rPr lang="en-US" sz="2000" dirty="0" smtClean="0"/>
              <a:t>2 year project to prepare the setup and operation of a new organizational model for a sustainable pan-European grid infrastructure</a:t>
            </a:r>
            <a:endParaRPr lang="en-GB" sz="2200" dirty="0" smtClean="0"/>
          </a:p>
          <a:p>
            <a:pPr marL="342900" indent="-342900">
              <a:spcBef>
                <a:spcPct val="20000"/>
              </a:spcBef>
              <a:buClr>
                <a:srgbClr val="F1AF00"/>
              </a:buClr>
              <a:buFontTx/>
              <a:buChar char="•"/>
            </a:pPr>
            <a:r>
              <a:rPr lang="en-US" sz="2000" dirty="0" smtClean="0"/>
              <a:t>Draft EGI Blueprint produced:</a:t>
            </a:r>
          </a:p>
          <a:p>
            <a:r>
              <a:rPr lang="en-GB" dirty="0" smtClean="0"/>
              <a:t>	Blueprint Proposal </a:t>
            </a:r>
            <a:r>
              <a:rPr lang="en-GB" u="sng" dirty="0" smtClean="0">
                <a:hlinkClick r:id="rId5"/>
              </a:rPr>
              <a:t>http://www.eu-egi.eu/blueprint.pdf</a:t>
            </a:r>
            <a:endParaRPr lang="en-GB" dirty="0" smtClean="0"/>
          </a:p>
          <a:p>
            <a:r>
              <a:rPr lang="en-GB" dirty="0" smtClean="0"/>
              <a:t>	Functions Description </a:t>
            </a:r>
            <a:r>
              <a:rPr lang="en-GB" u="sng" dirty="0" smtClean="0">
                <a:hlinkClick r:id="rId6"/>
              </a:rPr>
              <a:t>http://www.eu-egi.eu/functions.pdf</a:t>
            </a:r>
            <a:endParaRPr lang="en-GB" dirty="0" smtClean="0"/>
          </a:p>
          <a:p>
            <a:pPr marL="800100" lvl="1" indent="-342900">
              <a:spcBef>
                <a:spcPct val="20000"/>
              </a:spcBef>
              <a:buClr>
                <a:srgbClr val="F1AF00"/>
              </a:buClr>
              <a:buFontTx/>
              <a:buChar char="•"/>
            </a:pPr>
            <a:endParaRPr lang="en-US" sz="2000" dirty="0"/>
          </a:p>
        </p:txBody>
      </p:sp>
      <p:grpSp>
        <p:nvGrpSpPr>
          <p:cNvPr id="2" name="Group 6"/>
          <p:cNvGrpSpPr>
            <a:grpSpLocks/>
          </p:cNvGrpSpPr>
          <p:nvPr/>
        </p:nvGrpSpPr>
        <p:grpSpPr bwMode="auto">
          <a:xfrm>
            <a:off x="0" y="0"/>
            <a:ext cx="9144000" cy="1152525"/>
            <a:chOff x="0" y="1242"/>
            <a:chExt cx="5760" cy="726"/>
          </a:xfrm>
        </p:grpSpPr>
        <p:pic>
          <p:nvPicPr>
            <p:cNvPr id="36873" name="Picture 7"/>
            <p:cNvPicPr>
              <a:picLocks noChangeAspect="1" noChangeArrowheads="1"/>
            </p:cNvPicPr>
            <p:nvPr/>
          </p:nvPicPr>
          <p:blipFill>
            <a:blip r:embed="rId7"/>
            <a:srcRect/>
            <a:stretch>
              <a:fillRect/>
            </a:stretch>
          </p:blipFill>
          <p:spPr bwMode="auto">
            <a:xfrm>
              <a:off x="0" y="1242"/>
              <a:ext cx="5760" cy="726"/>
            </a:xfrm>
            <a:prstGeom prst="rect">
              <a:avLst/>
            </a:prstGeom>
            <a:noFill/>
            <a:ln w="9525">
              <a:noFill/>
              <a:miter lim="800000"/>
              <a:headEnd/>
              <a:tailEnd/>
            </a:ln>
          </p:spPr>
        </p:pic>
        <p:grpSp>
          <p:nvGrpSpPr>
            <p:cNvPr id="3" name="Group 8"/>
            <p:cNvGrpSpPr>
              <a:grpSpLocks/>
            </p:cNvGrpSpPr>
            <p:nvPr/>
          </p:nvGrpSpPr>
          <p:grpSpPr bwMode="auto">
            <a:xfrm>
              <a:off x="3855" y="1458"/>
              <a:ext cx="1665" cy="318"/>
              <a:chOff x="3798" y="391"/>
              <a:chExt cx="1665" cy="318"/>
            </a:xfrm>
          </p:grpSpPr>
          <p:pic>
            <p:nvPicPr>
              <p:cNvPr id="36875" name="Picture 9"/>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3798" y="482"/>
                <a:ext cx="726" cy="227"/>
              </a:xfrm>
              <a:prstGeom prst="rect">
                <a:avLst/>
              </a:prstGeom>
              <a:noFill/>
              <a:ln w="9525">
                <a:noFill/>
                <a:miter lim="800000"/>
                <a:headEnd/>
                <a:tailEnd/>
              </a:ln>
            </p:spPr>
          </p:pic>
          <p:pic>
            <p:nvPicPr>
              <p:cNvPr id="36876" name="Picture 10"/>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4569" y="391"/>
                <a:ext cx="413" cy="318"/>
              </a:xfrm>
              <a:prstGeom prst="rect">
                <a:avLst/>
              </a:prstGeom>
              <a:noFill/>
              <a:ln w="9525">
                <a:noFill/>
                <a:miter lim="800000"/>
                <a:headEnd/>
                <a:tailEnd/>
              </a:ln>
            </p:spPr>
          </p:pic>
          <p:pic>
            <p:nvPicPr>
              <p:cNvPr id="36877" name="Picture 11"/>
              <p:cNvPicPr>
                <a:picLocks noChangeAspect="1" noChangeArrowheads="1"/>
              </p:cNvPicPr>
              <p:nvPr/>
            </p:nvPicPr>
            <p:blipFill>
              <a:blip r:embed="rId10"/>
              <a:srcRect/>
              <a:stretch>
                <a:fillRect/>
              </a:stretch>
            </p:blipFill>
            <p:spPr bwMode="auto">
              <a:xfrm>
                <a:off x="4967" y="396"/>
                <a:ext cx="496" cy="313"/>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Amsterdam to host EGI!</a:t>
            </a:r>
            <a:endParaRPr lang="en-US" dirty="0"/>
          </a:p>
        </p:txBody>
      </p:sp>
      <p:pic>
        <p:nvPicPr>
          <p:cNvPr id="252930" name="Picture 2"/>
          <p:cNvPicPr>
            <a:picLocks noChangeAspect="1" noChangeArrowheads="1"/>
          </p:cNvPicPr>
          <p:nvPr/>
        </p:nvPicPr>
        <p:blipFill>
          <a:blip r:embed="rId2"/>
          <a:srcRect/>
          <a:stretch>
            <a:fillRect/>
          </a:stretch>
        </p:blipFill>
        <p:spPr bwMode="auto">
          <a:xfrm>
            <a:off x="33369" y="1785926"/>
            <a:ext cx="9039225" cy="4191000"/>
          </a:xfrm>
          <a:prstGeom prst="rect">
            <a:avLst/>
          </a:prstGeom>
          <a:noFill/>
          <a:ln w="9525">
            <a:noFill/>
            <a:miter lim="800000"/>
            <a:headEnd/>
            <a:tailEnd/>
          </a:ln>
          <a:effec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609600"/>
            <a:ext cx="7772400" cy="676275"/>
          </a:xfrm>
        </p:spPr>
        <p:txBody>
          <a:bodyPr/>
          <a:lstStyle/>
          <a:p>
            <a:pPr eaLnBrk="1" hangingPunct="1"/>
            <a:r>
              <a:rPr lang="en-GB" dirty="0" smtClean="0"/>
              <a:t>But I Just Want it to Work!</a:t>
            </a:r>
          </a:p>
        </p:txBody>
      </p:sp>
      <p:sp>
        <p:nvSpPr>
          <p:cNvPr id="64515" name="Rectangle 3"/>
          <p:cNvSpPr>
            <a:spLocks noGrp="1" noChangeArrowheads="1"/>
          </p:cNvSpPr>
          <p:nvPr>
            <p:ph type="body" idx="1"/>
          </p:nvPr>
        </p:nvSpPr>
        <p:spPr>
          <a:xfrm>
            <a:off x="685800" y="1428736"/>
            <a:ext cx="7772400" cy="4524375"/>
          </a:xfrm>
        </p:spPr>
        <p:txBody>
          <a:bodyPr/>
          <a:lstStyle/>
          <a:p>
            <a:pPr eaLnBrk="1" hangingPunct="1">
              <a:buFontTx/>
              <a:buNone/>
            </a:pPr>
            <a:r>
              <a:rPr lang="en-GB" sz="2200" dirty="0" smtClean="0"/>
              <a:t>In the end, the infrastructure will be user driven</a:t>
            </a:r>
          </a:p>
          <a:p>
            <a:pPr eaLnBrk="1" hangingPunct="1">
              <a:buFontTx/>
              <a:buNone/>
            </a:pPr>
            <a:endParaRPr lang="en-GB" sz="2000" dirty="0" smtClean="0"/>
          </a:p>
          <a:p>
            <a:pPr eaLnBrk="1" hangingPunct="1">
              <a:buFontTx/>
              <a:buNone/>
            </a:pPr>
            <a:r>
              <a:rPr lang="en-GB" sz="2000" dirty="0" smtClean="0"/>
              <a:t>In NL: a common infrastructure for e-Science is</a:t>
            </a:r>
          </a:p>
          <a:p>
            <a:pPr eaLnBrk="1" hangingPunct="1">
              <a:buFontTx/>
              <a:buNone/>
            </a:pPr>
            <a:r>
              <a:rPr lang="en-GB" sz="2000" dirty="0" smtClean="0"/>
              <a:t>provided by </a:t>
            </a:r>
            <a:r>
              <a:rPr lang="en-GB" sz="2000" b="1" dirty="0" smtClean="0"/>
              <a:t>BiG Grid </a:t>
            </a:r>
            <a:r>
              <a:rPr lang="en-GB" sz="2000" dirty="0" smtClean="0"/>
              <a:t>and the </a:t>
            </a:r>
            <a:r>
              <a:rPr lang="en-GB" sz="2000" i="1" dirty="0" smtClean="0"/>
              <a:t>VL-e Proof-of-Concept</a:t>
            </a:r>
          </a:p>
        </p:txBody>
      </p:sp>
      <p:pic>
        <p:nvPicPr>
          <p:cNvPr id="64516" name="Picture 4" descr="poclogo"/>
          <p:cNvPicPr>
            <a:picLocks noChangeAspect="1" noChangeArrowheads="1"/>
          </p:cNvPicPr>
          <p:nvPr/>
        </p:nvPicPr>
        <p:blipFill>
          <a:blip r:embed="rId2"/>
          <a:srcRect/>
          <a:stretch>
            <a:fillRect/>
          </a:stretch>
        </p:blipFill>
        <p:spPr bwMode="auto">
          <a:xfrm>
            <a:off x="7016781" y="571480"/>
            <a:ext cx="2055813" cy="1038225"/>
          </a:xfrm>
          <a:prstGeom prst="rect">
            <a:avLst/>
          </a:prstGeom>
          <a:noFill/>
          <a:ln w="9525">
            <a:noFill/>
            <a:miter lim="800000"/>
            <a:headEnd/>
            <a:tailEnd/>
          </a:ln>
        </p:spPr>
      </p:pic>
      <p:sp>
        <p:nvSpPr>
          <p:cNvPr id="64517" name="Text Box 5"/>
          <p:cNvSpPr txBox="1">
            <a:spLocks noChangeArrowheads="1"/>
          </p:cNvSpPr>
          <p:nvPr/>
        </p:nvSpPr>
        <p:spPr bwMode="auto">
          <a:xfrm>
            <a:off x="4143372" y="6286520"/>
            <a:ext cx="4780476" cy="400110"/>
          </a:xfrm>
          <a:prstGeom prst="rect">
            <a:avLst/>
          </a:prstGeom>
          <a:noFill/>
          <a:ln w="9525">
            <a:noFill/>
            <a:miter lim="800000"/>
            <a:headEnd/>
            <a:tailEnd/>
          </a:ln>
        </p:spPr>
        <p:txBody>
          <a:bodyPr wrap="none">
            <a:spAutoFit/>
          </a:bodyPr>
          <a:lstStyle/>
          <a:p>
            <a:pPr eaLnBrk="0" hangingPunct="0"/>
            <a:r>
              <a:rPr lang="en-GB" sz="2000" b="1" dirty="0">
                <a:solidFill>
                  <a:srgbClr val="A50021"/>
                </a:solidFill>
              </a:rPr>
              <a:t>http://poc.vl-e.nl/distribution/</a:t>
            </a:r>
          </a:p>
        </p:txBody>
      </p:sp>
      <p:pic>
        <p:nvPicPr>
          <p:cNvPr id="64518" name="Picture 6" descr="pocenv"/>
          <p:cNvPicPr>
            <a:picLocks noChangeAspect="1" noChangeArrowheads="1"/>
          </p:cNvPicPr>
          <p:nvPr/>
        </p:nvPicPr>
        <p:blipFill>
          <a:blip r:embed="rId3"/>
          <a:srcRect/>
          <a:stretch>
            <a:fillRect/>
          </a:stretch>
        </p:blipFill>
        <p:spPr bwMode="auto">
          <a:xfrm>
            <a:off x="1459253" y="3213101"/>
            <a:ext cx="2938122" cy="2359040"/>
          </a:xfrm>
          <a:prstGeom prst="rect">
            <a:avLst/>
          </a:prstGeom>
          <a:noFill/>
          <a:ln w="9525">
            <a:noFill/>
            <a:miter lim="800000"/>
            <a:headEnd/>
            <a:tailEnd/>
          </a:ln>
        </p:spPr>
      </p:pic>
      <p:sp>
        <p:nvSpPr>
          <p:cNvPr id="64519" name="Rectangle 8"/>
          <p:cNvSpPr>
            <a:spLocks noChangeArrowheads="1"/>
          </p:cNvSpPr>
          <p:nvPr/>
        </p:nvSpPr>
        <p:spPr bwMode="auto">
          <a:xfrm>
            <a:off x="3744943" y="3052769"/>
            <a:ext cx="5256213" cy="1376363"/>
          </a:xfrm>
          <a:prstGeom prst="rect">
            <a:avLst/>
          </a:prstGeom>
          <a:noFill/>
          <a:ln w="9525">
            <a:noFill/>
            <a:miter lim="800000"/>
            <a:headEnd/>
            <a:tailEnd/>
          </a:ln>
        </p:spPr>
        <p:txBody>
          <a:bodyPr/>
          <a:lstStyle/>
          <a:p>
            <a:pPr marL="342900" indent="-342900">
              <a:spcBef>
                <a:spcPct val="20000"/>
              </a:spcBef>
              <a:buFontTx/>
              <a:buChar char="•"/>
            </a:pPr>
            <a:r>
              <a:rPr lang="en-GB" sz="2000" dirty="0"/>
              <a:t>interoperable interfaces to resources</a:t>
            </a:r>
          </a:p>
          <a:p>
            <a:pPr marL="342900" indent="-342900">
              <a:spcBef>
                <a:spcPct val="20000"/>
              </a:spcBef>
              <a:buFontTx/>
              <a:buChar char="•"/>
            </a:pPr>
            <a:r>
              <a:rPr lang="en-GB" sz="2000" dirty="0"/>
              <a:t>common software environment</a:t>
            </a:r>
          </a:p>
          <a:p>
            <a:pPr marL="342900" indent="-342900">
              <a:spcBef>
                <a:spcPct val="20000"/>
              </a:spcBef>
              <a:buFontTx/>
              <a:buChar char="•"/>
            </a:pPr>
            <a:r>
              <a:rPr lang="en-GB" sz="2000" dirty="0"/>
              <a:t>higher-level ‘virtual lab’ services</a:t>
            </a:r>
          </a:p>
        </p:txBody>
      </p:sp>
      <p:sp>
        <p:nvSpPr>
          <p:cNvPr id="64520" name="Text Box 9"/>
          <p:cNvSpPr txBox="1">
            <a:spLocks noChangeArrowheads="1"/>
          </p:cNvSpPr>
          <p:nvPr/>
        </p:nvSpPr>
        <p:spPr bwMode="auto">
          <a:xfrm>
            <a:off x="4500563" y="4264025"/>
            <a:ext cx="4537011" cy="646331"/>
          </a:xfrm>
          <a:prstGeom prst="rect">
            <a:avLst/>
          </a:prstGeom>
          <a:noFill/>
          <a:ln w="9525">
            <a:noFill/>
            <a:miter lim="800000"/>
            <a:headEnd/>
            <a:tailEnd/>
          </a:ln>
        </p:spPr>
        <p:txBody>
          <a:bodyPr wrap="none">
            <a:spAutoFit/>
          </a:bodyPr>
          <a:lstStyle/>
          <a:p>
            <a:pPr eaLnBrk="0" hangingPunct="0"/>
            <a:r>
              <a:rPr lang="en-GB" dirty="0">
                <a:solidFill>
                  <a:srgbClr val="333399"/>
                </a:solidFill>
              </a:rPr>
              <a:t>Central Facilities:</a:t>
            </a:r>
            <a:br>
              <a:rPr lang="en-GB" dirty="0">
                <a:solidFill>
                  <a:srgbClr val="333399"/>
                </a:solidFill>
              </a:rPr>
            </a:br>
            <a:r>
              <a:rPr lang="en-GB" dirty="0">
                <a:solidFill>
                  <a:srgbClr val="333399"/>
                </a:solidFill>
              </a:rPr>
              <a:t>        SARA, NIKHEF, </a:t>
            </a:r>
            <a:r>
              <a:rPr lang="en-GB" dirty="0" smtClean="0">
                <a:solidFill>
                  <a:srgbClr val="333399"/>
                </a:solidFill>
              </a:rPr>
              <a:t>RUG-CIT, </a:t>
            </a:r>
            <a:r>
              <a:rPr lang="en-GB" dirty="0">
                <a:solidFill>
                  <a:srgbClr val="333399"/>
                </a:solidFill>
              </a:rPr>
              <a:t>Philips</a:t>
            </a:r>
          </a:p>
        </p:txBody>
      </p:sp>
      <p:sp>
        <p:nvSpPr>
          <p:cNvPr id="64521" name="Text Box 10"/>
          <p:cNvSpPr txBox="1">
            <a:spLocks noChangeArrowheads="1"/>
          </p:cNvSpPr>
          <p:nvPr/>
        </p:nvSpPr>
        <p:spPr bwMode="auto">
          <a:xfrm>
            <a:off x="4143372" y="5260270"/>
            <a:ext cx="4325937" cy="641350"/>
          </a:xfrm>
          <a:prstGeom prst="rect">
            <a:avLst/>
          </a:prstGeom>
          <a:noFill/>
          <a:ln w="9525">
            <a:noFill/>
            <a:miter lim="800000"/>
            <a:headEnd/>
            <a:tailEnd/>
          </a:ln>
        </p:spPr>
        <p:txBody>
          <a:bodyPr wrap="none">
            <a:spAutoFit/>
          </a:bodyPr>
          <a:lstStyle/>
          <a:p>
            <a:pPr eaLnBrk="0" hangingPunct="0"/>
            <a:r>
              <a:rPr lang="en-GB">
                <a:solidFill>
                  <a:srgbClr val="333399"/>
                </a:solidFill>
              </a:rPr>
              <a:t>Join yourself: user-interfaces, </a:t>
            </a:r>
            <a:br>
              <a:rPr lang="en-GB">
                <a:solidFill>
                  <a:srgbClr val="333399"/>
                </a:solidFill>
              </a:rPr>
            </a:br>
            <a:r>
              <a:rPr lang="en-GB">
                <a:solidFill>
                  <a:srgbClr val="333399"/>
                </a:solidFill>
              </a:rPr>
              <a:t>	distributed clusters, storage</a:t>
            </a:r>
          </a:p>
        </p:txBody>
      </p:sp>
      <p:pic>
        <p:nvPicPr>
          <p:cNvPr id="104450" name="Picture 2" descr="H:\Home\davidg\BIG\Logo\Logo\BiGGrid-Logo.wmf"/>
          <p:cNvPicPr>
            <a:picLocks noChangeAspect="1" noChangeArrowheads="1"/>
          </p:cNvPicPr>
          <p:nvPr/>
        </p:nvPicPr>
        <p:blipFill>
          <a:blip r:embed="rId4"/>
          <a:srcRect/>
          <a:stretch>
            <a:fillRect/>
          </a:stretch>
        </p:blipFill>
        <p:spPr bwMode="auto">
          <a:xfrm>
            <a:off x="58965" y="5429264"/>
            <a:ext cx="1869829" cy="1385871"/>
          </a:xfrm>
          <a:prstGeom prst="rect">
            <a:avLst/>
          </a:prstGeom>
          <a:noFill/>
        </p:spPr>
      </p:pic>
    </p:spTree>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0" name="Rectangle 4"/>
          <p:cNvSpPr>
            <a:spLocks noGrp="1" noChangeArrowheads="1"/>
          </p:cNvSpPr>
          <p:nvPr>
            <p:ph type="title"/>
          </p:nvPr>
        </p:nvSpPr>
        <p:spPr/>
        <p:txBody>
          <a:bodyPr/>
          <a:lstStyle/>
          <a:p>
            <a:r>
              <a:rPr lang="en-GB"/>
              <a:t>Going From here</a:t>
            </a:r>
          </a:p>
        </p:txBody>
      </p:sp>
      <p:sp>
        <p:nvSpPr>
          <p:cNvPr id="290821" name="Rectangle 5"/>
          <p:cNvSpPr>
            <a:spLocks noGrp="1" noChangeArrowheads="1"/>
          </p:cNvSpPr>
          <p:nvPr>
            <p:ph type="body" idx="1"/>
          </p:nvPr>
        </p:nvSpPr>
        <p:spPr/>
        <p:txBody>
          <a:bodyPr/>
          <a:lstStyle/>
          <a:p>
            <a:r>
              <a:rPr lang="en-GB"/>
              <a:t>Does it work</a:t>
            </a:r>
          </a:p>
          <a:p>
            <a:r>
              <a:rPr lang="en-GB"/>
              <a:t>How can we make it better</a:t>
            </a:r>
          </a:p>
          <a:p>
            <a:endParaRPr lang="en-GB"/>
          </a:p>
        </p:txBody>
      </p:sp>
    </p:spTree>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t>Going from here</a:t>
            </a:r>
          </a:p>
        </p:txBody>
      </p:sp>
      <p:sp>
        <p:nvSpPr>
          <p:cNvPr id="57347" name="Rectangle 3"/>
          <p:cNvSpPr>
            <a:spLocks noGrp="1" noChangeArrowheads="1"/>
          </p:cNvSpPr>
          <p:nvPr>
            <p:ph type="body" idx="1"/>
          </p:nvPr>
        </p:nvSpPr>
        <p:spPr/>
        <p:txBody>
          <a:bodyPr/>
          <a:lstStyle/>
          <a:p>
            <a:pPr>
              <a:buFontTx/>
              <a:buNone/>
            </a:pPr>
            <a:r>
              <a:rPr lang="en-US" sz="2000" dirty="0">
                <a:solidFill>
                  <a:srgbClr val="A50021"/>
                </a:solidFill>
              </a:rPr>
              <a:t>Many nice things to do:</a:t>
            </a:r>
          </a:p>
          <a:p>
            <a:r>
              <a:rPr lang="en-US" sz="1800" dirty="0"/>
              <a:t>In many cases, a single OS </a:t>
            </a:r>
            <a:r>
              <a:rPr lang="en-US" sz="1800" dirty="0" smtClean="0"/>
              <a:t>is </a:t>
            </a:r>
            <a:r>
              <a:rPr lang="en-US" sz="1800" dirty="0"/>
              <a:t>a nice feature for users, since they know what they get </a:t>
            </a:r>
          </a:p>
          <a:p>
            <a:pPr lvl="1"/>
            <a:r>
              <a:rPr lang="en-US" sz="1600" dirty="0"/>
              <a:t>but users will need SLES, </a:t>
            </a:r>
            <a:r>
              <a:rPr lang="en-US" sz="1600" dirty="0" err="1"/>
              <a:t>Debian</a:t>
            </a:r>
            <a:r>
              <a:rPr lang="en-US" sz="1600" dirty="0"/>
              <a:t>, </a:t>
            </a:r>
            <a:r>
              <a:rPr lang="en-US" sz="1600" dirty="0" err="1"/>
              <a:t>Gentoo</a:t>
            </a:r>
            <a:r>
              <a:rPr lang="en-US" sz="1600" dirty="0"/>
              <a:t>, … or specific </a:t>
            </a:r>
            <a:r>
              <a:rPr lang="en-US" sz="1600" dirty="0" smtClean="0"/>
              <a:t>libraries</a:t>
            </a:r>
          </a:p>
          <a:p>
            <a:pPr lvl="1"/>
            <a:r>
              <a:rPr lang="en-US" sz="1600" dirty="0" smtClean="0"/>
              <a:t>Guaranteed execution environment for users</a:t>
            </a:r>
            <a:endParaRPr lang="en-US" sz="1600" dirty="0"/>
          </a:p>
          <a:p>
            <a:pPr lvl="1"/>
            <a:r>
              <a:rPr lang="en-US" sz="1600" dirty="0" smtClean="0"/>
              <a:t>… but sites </a:t>
            </a:r>
            <a:r>
              <a:rPr lang="en-US" sz="1600" dirty="0"/>
              <a:t>don’t want to change OS</a:t>
            </a:r>
          </a:p>
          <a:p>
            <a:r>
              <a:rPr lang="en-US" sz="1800" dirty="0" err="1"/>
              <a:t>Virtualisation</a:t>
            </a:r>
            <a:r>
              <a:rPr lang="en-US" sz="1800" dirty="0"/>
              <a:t> (</a:t>
            </a:r>
            <a:r>
              <a:rPr lang="en-US" sz="1800" dirty="0" err="1"/>
              <a:t>Xen</a:t>
            </a:r>
            <a:r>
              <a:rPr lang="en-US" sz="1800" dirty="0"/>
              <a:t>, VMware) to hide user OS from system OS?</a:t>
            </a:r>
          </a:p>
          <a:p>
            <a:endParaRPr lang="en-US" sz="1800" dirty="0"/>
          </a:p>
          <a:p>
            <a:r>
              <a:rPr lang="en-US" sz="1800" dirty="0" smtClean="0"/>
              <a:t>Enabling applications: the integration of software and grid!</a:t>
            </a:r>
          </a:p>
          <a:p>
            <a:endParaRPr lang="en-US" sz="1800" dirty="0"/>
          </a:p>
          <a:p>
            <a:r>
              <a:rPr lang="en-US" sz="1800" dirty="0"/>
              <a:t>Auditing and user tracing in this highly dynamic system</a:t>
            </a:r>
            <a:br>
              <a:rPr lang="en-US" sz="1800" dirty="0"/>
            </a:br>
            <a:r>
              <a:rPr lang="en-US" sz="1600" i="1" dirty="0"/>
              <a:t>can we know for sure who is running what where? Or whether a user is </a:t>
            </a:r>
            <a:r>
              <a:rPr lang="en-US" sz="1600" i="1" dirty="0" err="1"/>
              <a:t>DDoS-ing</a:t>
            </a:r>
            <a:r>
              <a:rPr lang="en-US" sz="1600" i="1" dirty="0"/>
              <a:t> the White House right now?</a:t>
            </a:r>
            <a:endParaRPr lang="en-US" sz="1600" dirty="0"/>
          </a:p>
          <a:p>
            <a:pPr lvl="1"/>
            <a:r>
              <a:rPr lang="en-US" sz="1600" dirty="0"/>
              <a:t>Out of 221 sites, we know for certain there is a compromise!</a:t>
            </a:r>
          </a:p>
        </p:txBody>
      </p:sp>
    </p:spTree>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a:t>More things to do …</a:t>
            </a:r>
          </a:p>
        </p:txBody>
      </p:sp>
      <p:sp>
        <p:nvSpPr>
          <p:cNvPr id="146436" name="Rectangle 4"/>
          <p:cNvSpPr>
            <a:spLocks noGrp="1" noChangeArrowheads="1"/>
          </p:cNvSpPr>
          <p:nvPr>
            <p:ph type="body" idx="1"/>
          </p:nvPr>
        </p:nvSpPr>
        <p:spPr>
          <a:noFill/>
          <a:ln/>
        </p:spPr>
        <p:txBody>
          <a:bodyPr/>
          <a:lstStyle/>
          <a:p>
            <a:r>
              <a:rPr lang="en-US" sz="2000" dirty="0" smtClean="0"/>
              <a:t>Data access</a:t>
            </a:r>
            <a:r>
              <a:rPr lang="en-US" sz="2000" dirty="0"/>
              <a:t>: access data efficiently over the wide </a:t>
            </a:r>
            <a:r>
              <a:rPr lang="en-US" sz="2000" dirty="0" smtClean="0"/>
              <a:t>area</a:t>
            </a:r>
          </a:p>
          <a:p>
            <a:pPr lvl="1"/>
            <a:r>
              <a:rPr lang="en-US" sz="1600" dirty="0" smtClean="0"/>
              <a:t>The file system abstractions seems to have broken down</a:t>
            </a:r>
          </a:p>
          <a:p>
            <a:pPr lvl="1"/>
            <a:r>
              <a:rPr lang="en-US" sz="1600" dirty="0" smtClean="0"/>
              <a:t>But the storage container object (like Amazon’s S3 objects) is counter-intuitive for users)</a:t>
            </a:r>
            <a:endParaRPr lang="en-US" sz="1600" dirty="0"/>
          </a:p>
          <a:p>
            <a:endParaRPr lang="en-US" sz="2000" dirty="0"/>
          </a:p>
          <a:p>
            <a:r>
              <a:rPr lang="en-US" sz="2000" dirty="0"/>
              <a:t>Can we do something useful with the large disks in all worker nodes? </a:t>
            </a:r>
            <a:br>
              <a:rPr lang="en-US" sz="2000" dirty="0"/>
            </a:br>
            <a:r>
              <a:rPr lang="en-US" sz="2000" dirty="0"/>
              <a:t>(our </a:t>
            </a:r>
            <a:r>
              <a:rPr lang="en-US" sz="2000" dirty="0" smtClean="0"/>
              <a:t>1200 cores </a:t>
            </a:r>
            <a:r>
              <a:rPr lang="en-US" sz="2000" dirty="0"/>
              <a:t>share </a:t>
            </a:r>
            <a:r>
              <a:rPr lang="en-US" sz="2000" dirty="0" smtClean="0"/>
              <a:t>~ 48 </a:t>
            </a:r>
            <a:r>
              <a:rPr lang="en-US" sz="2000" dirty="0" err="1"/>
              <a:t>TByte</a:t>
            </a:r>
            <a:r>
              <a:rPr lang="en-US" sz="2000" dirty="0"/>
              <a:t> of unused </a:t>
            </a:r>
            <a:r>
              <a:rPr lang="en-US" sz="2000" dirty="0" smtClean="0"/>
              <a:t>space</a:t>
            </a:r>
            <a:r>
              <a:rPr lang="en-US" sz="2000" dirty="0"/>
              <a:t>!)</a:t>
            </a:r>
          </a:p>
          <a:p>
            <a:pPr>
              <a:buNone/>
            </a:pPr>
            <a:endParaRPr lang="en-US" sz="2000" dirty="0" smtClean="0"/>
          </a:p>
          <a:p>
            <a:r>
              <a:rPr lang="en-US" sz="2000" dirty="0" smtClean="0"/>
              <a:t>There </a:t>
            </a:r>
            <a:r>
              <a:rPr lang="en-US" sz="2000" dirty="0"/>
              <a:t>are new grid software releases every month, and the configuration comes from different sources …</a:t>
            </a:r>
            <a:br>
              <a:rPr lang="en-US" sz="2000" dirty="0"/>
            </a:br>
            <a:r>
              <a:rPr lang="en-US" sz="2000" i="1" dirty="0"/>
              <a:t>how can we combine and validate all these configurations fast and easy?</a:t>
            </a:r>
            <a:endParaRPr lang="en-US" sz="2000" dirty="0"/>
          </a:p>
          <a:p>
            <a:endParaRPr lang="en-US" sz="2000" dirty="0"/>
          </a:p>
          <a:p>
            <a:r>
              <a:rPr lang="en-US" sz="2000" dirty="0" smtClean="0"/>
              <a:t>Apply for a job in </a:t>
            </a:r>
            <a:r>
              <a:rPr lang="en-US" sz="2000" dirty="0" err="1" smtClean="0"/>
              <a:t>engineering,development</a:t>
            </a:r>
            <a:r>
              <a:rPr lang="en-US" sz="2000" dirty="0" smtClean="0"/>
              <a:t> @Nikhef</a:t>
            </a:r>
            <a:r>
              <a:rPr lang="en-US" sz="2000" dirty="0" smtClean="0">
                <a:sym typeface="Wingdings" pitchFamily="2" charset="2"/>
              </a:rPr>
              <a:t></a:t>
            </a:r>
            <a:endParaRPr lang="en-US" sz="2000" dirty="0"/>
          </a:p>
        </p:txBody>
      </p:sp>
    </p:spTree>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r>
              <a:rPr lang="en-US"/>
              <a:t>A Bright Future!</a:t>
            </a:r>
          </a:p>
        </p:txBody>
      </p:sp>
      <p:sp>
        <p:nvSpPr>
          <p:cNvPr id="302083" name="Rectangle 3"/>
          <p:cNvSpPr>
            <a:spLocks noGrp="1" noChangeArrowheads="1"/>
          </p:cNvSpPr>
          <p:nvPr>
            <p:ph type="body" idx="1"/>
          </p:nvPr>
        </p:nvSpPr>
        <p:spPr/>
        <p:txBody>
          <a:bodyPr/>
          <a:lstStyle/>
          <a:p>
            <a:pPr>
              <a:buFontTx/>
              <a:buNone/>
            </a:pPr>
            <a:endParaRPr lang="en-US" i="1"/>
          </a:p>
          <a:p>
            <a:pPr>
              <a:buFontTx/>
              <a:buNone/>
            </a:pPr>
            <a:r>
              <a:rPr lang="en-US" i="1"/>
              <a:t>Imagine that you could plug your computer into the wall and have direct access to huge computing resources immediately, just as you plug in a lamp to get instant light. …</a:t>
            </a:r>
          </a:p>
          <a:p>
            <a:pPr>
              <a:buFontTx/>
              <a:buNone/>
            </a:pPr>
            <a:endParaRPr lang="en-US" i="1"/>
          </a:p>
          <a:p>
            <a:pPr>
              <a:buFontTx/>
              <a:buNone/>
            </a:pPr>
            <a:r>
              <a:rPr lang="en-US" i="1"/>
              <a:t>Far from being science-fiction, this is the idea the [Grid] is about to make into reality.</a:t>
            </a:r>
          </a:p>
          <a:p>
            <a:pPr>
              <a:buFontTx/>
              <a:buNone/>
            </a:pPr>
            <a:endParaRPr lang="en-US"/>
          </a:p>
          <a:p>
            <a:pPr>
              <a:buFontTx/>
              <a:buNone/>
            </a:pPr>
            <a:endParaRPr lang="en-US"/>
          </a:p>
          <a:p>
            <a:pPr algn="r">
              <a:buFontTx/>
              <a:buNone/>
            </a:pPr>
            <a:r>
              <a:rPr lang="en-US" sz="1800">
                <a:solidFill>
                  <a:srgbClr val="A50021"/>
                </a:solidFill>
              </a:rPr>
              <a:t>The EU DataGrid project brochure, 2001</a:t>
            </a:r>
          </a:p>
        </p:txBody>
      </p:sp>
    </p:spTree>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0" hangingPunct="0"/>
            <a:endParaRPr lang="en-US"/>
          </a:p>
        </p:txBody>
      </p:sp>
      <p:grpSp>
        <p:nvGrpSpPr>
          <p:cNvPr id="66563" name="Group 4"/>
          <p:cNvGrpSpPr>
            <a:grpSpLocks/>
          </p:cNvGrpSpPr>
          <p:nvPr/>
        </p:nvGrpSpPr>
        <p:grpSpPr bwMode="auto">
          <a:xfrm>
            <a:off x="-1066800" y="0"/>
            <a:ext cx="11090275" cy="6846888"/>
            <a:chOff x="0" y="0"/>
            <a:chExt cx="6986" cy="4313"/>
          </a:xfrm>
        </p:grpSpPr>
        <p:grpSp>
          <p:nvGrpSpPr>
            <p:cNvPr id="66597" name="Group 5"/>
            <p:cNvGrpSpPr>
              <a:grpSpLocks/>
            </p:cNvGrpSpPr>
            <p:nvPr/>
          </p:nvGrpSpPr>
          <p:grpSpPr bwMode="auto">
            <a:xfrm>
              <a:off x="0" y="0"/>
              <a:ext cx="4320" cy="4313"/>
              <a:chOff x="0" y="0"/>
              <a:chExt cx="4320" cy="4313"/>
            </a:xfrm>
          </p:grpSpPr>
          <p:sp>
            <p:nvSpPr>
              <p:cNvPr id="66608" name="Freeform 6"/>
              <p:cNvSpPr>
                <a:spLocks/>
              </p:cNvSpPr>
              <p:nvPr/>
            </p:nvSpPr>
            <p:spPr bwMode="auto">
              <a:xfrm>
                <a:off x="0" y="2823"/>
                <a:ext cx="1652" cy="1490"/>
              </a:xfrm>
              <a:custGeom>
                <a:avLst/>
                <a:gdLst>
                  <a:gd name="T0" fmla="*/ 1490 w 112"/>
                  <a:gd name="T1" fmla="*/ 0 h 101"/>
                  <a:gd name="T2" fmla="*/ 162 w 112"/>
                  <a:gd name="T3" fmla="*/ 0 h 101"/>
                  <a:gd name="T4" fmla="*/ 162 w 112"/>
                  <a:gd name="T5" fmla="*/ 0 h 101"/>
                  <a:gd name="T6" fmla="*/ 0 w 112"/>
                  <a:gd name="T7" fmla="*/ 1490 h 101"/>
                  <a:gd name="T8" fmla="*/ 1652 w 112"/>
                  <a:gd name="T9" fmla="*/ 1490 h 101"/>
                  <a:gd name="T10" fmla="*/ 1490 w 112"/>
                  <a:gd name="T11" fmla="*/ 0 h 101"/>
                  <a:gd name="T12" fmla="*/ 1490 w 112"/>
                  <a:gd name="T13" fmla="*/ 0 h 101"/>
                  <a:gd name="T14" fmla="*/ 0 60000 65536"/>
                  <a:gd name="T15" fmla="*/ 0 60000 65536"/>
                  <a:gd name="T16" fmla="*/ 0 60000 65536"/>
                  <a:gd name="T17" fmla="*/ 0 60000 65536"/>
                  <a:gd name="T18" fmla="*/ 0 60000 65536"/>
                  <a:gd name="T19" fmla="*/ 0 60000 65536"/>
                  <a:gd name="T20" fmla="*/ 0 60000 65536"/>
                  <a:gd name="T21" fmla="*/ 0 w 112"/>
                  <a:gd name="T22" fmla="*/ 0 h 101"/>
                  <a:gd name="T23" fmla="*/ 112 w 112"/>
                  <a:gd name="T24" fmla="*/ 101 h 1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101">
                    <a:moveTo>
                      <a:pt x="101" y="0"/>
                    </a:moveTo>
                    <a:cubicBezTo>
                      <a:pt x="65" y="33"/>
                      <a:pt x="47" y="33"/>
                      <a:pt x="11" y="0"/>
                    </a:cubicBezTo>
                    <a:cubicBezTo>
                      <a:pt x="11" y="0"/>
                      <a:pt x="11" y="0"/>
                      <a:pt x="11" y="0"/>
                    </a:cubicBezTo>
                    <a:cubicBezTo>
                      <a:pt x="48" y="40"/>
                      <a:pt x="44" y="57"/>
                      <a:pt x="0" y="101"/>
                    </a:cubicBezTo>
                    <a:cubicBezTo>
                      <a:pt x="48" y="53"/>
                      <a:pt x="64" y="53"/>
                      <a:pt x="112" y="101"/>
                    </a:cubicBezTo>
                    <a:cubicBezTo>
                      <a:pt x="68" y="57"/>
                      <a:pt x="64" y="40"/>
                      <a:pt x="101" y="0"/>
                    </a:cubicBezTo>
                    <a:cubicBezTo>
                      <a:pt x="101" y="0"/>
                      <a:pt x="101" y="0"/>
                      <a:pt x="101" y="0"/>
                    </a:cubicBezTo>
                    <a:close/>
                  </a:path>
                </a:pathLst>
              </a:custGeom>
              <a:noFill/>
              <a:ln w="12700">
                <a:solidFill>
                  <a:srgbClr val="1C1C1C"/>
                </a:solidFill>
                <a:miter lim="800000"/>
                <a:headEnd/>
                <a:tailEnd/>
              </a:ln>
            </p:spPr>
            <p:txBody>
              <a:bodyPr/>
              <a:lstStyle/>
              <a:p>
                <a:pPr eaLnBrk="0" hangingPunct="0"/>
                <a:endParaRPr lang="en-US"/>
              </a:p>
            </p:txBody>
          </p:sp>
          <p:sp>
            <p:nvSpPr>
              <p:cNvPr id="66609" name="Freeform 7"/>
              <p:cNvSpPr>
                <a:spLocks/>
              </p:cNvSpPr>
              <p:nvPr/>
            </p:nvSpPr>
            <p:spPr bwMode="auto">
              <a:xfrm>
                <a:off x="1490" y="1502"/>
                <a:ext cx="1340" cy="1321"/>
              </a:xfrm>
              <a:custGeom>
                <a:avLst/>
                <a:gdLst>
                  <a:gd name="T0" fmla="*/ 1340 w 91"/>
                  <a:gd name="T1" fmla="*/ 0 h 90"/>
                  <a:gd name="T2" fmla="*/ 1325 w 91"/>
                  <a:gd name="T3" fmla="*/ 0 h 90"/>
                  <a:gd name="T4" fmla="*/ 1340 w 91"/>
                  <a:gd name="T5" fmla="*/ 0 h 90"/>
                  <a:gd name="T6" fmla="*/ 1325 w 91"/>
                  <a:gd name="T7" fmla="*/ 0 h 90"/>
                  <a:gd name="T8" fmla="*/ 15 w 91"/>
                  <a:gd name="T9" fmla="*/ 0 h 90"/>
                  <a:gd name="T10" fmla="*/ 0 w 91"/>
                  <a:gd name="T11" fmla="*/ 0 h 90"/>
                  <a:gd name="T12" fmla="*/ 0 w 91"/>
                  <a:gd name="T13" fmla="*/ 1306 h 90"/>
                  <a:gd name="T14" fmla="*/ 15 w 91"/>
                  <a:gd name="T15" fmla="*/ 1321 h 90"/>
                  <a:gd name="T16" fmla="*/ 1325 w 91"/>
                  <a:gd name="T17" fmla="*/ 1321 h 90"/>
                  <a:gd name="T18" fmla="*/ 1325 w 91"/>
                  <a:gd name="T19" fmla="*/ 1321 h 90"/>
                  <a:gd name="T20" fmla="*/ 1340 w 91"/>
                  <a:gd name="T21" fmla="*/ 1306 h 90"/>
                  <a:gd name="T22" fmla="*/ 1340 w 91"/>
                  <a:gd name="T23" fmla="*/ 0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90"/>
                  <a:gd name="T38" fmla="*/ 91 w 91"/>
                  <a:gd name="T39" fmla="*/ 90 h 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90">
                    <a:moveTo>
                      <a:pt x="91" y="0"/>
                    </a:moveTo>
                    <a:cubicBezTo>
                      <a:pt x="90" y="0"/>
                      <a:pt x="90" y="0"/>
                      <a:pt x="90" y="0"/>
                    </a:cubicBezTo>
                    <a:cubicBezTo>
                      <a:pt x="90" y="0"/>
                      <a:pt x="90" y="0"/>
                      <a:pt x="91" y="0"/>
                    </a:cubicBezTo>
                    <a:cubicBezTo>
                      <a:pt x="90" y="0"/>
                      <a:pt x="90" y="0"/>
                      <a:pt x="90" y="0"/>
                    </a:cubicBezTo>
                    <a:cubicBezTo>
                      <a:pt x="54" y="33"/>
                      <a:pt x="37" y="33"/>
                      <a:pt x="1" y="0"/>
                    </a:cubicBezTo>
                    <a:cubicBezTo>
                      <a:pt x="0" y="0"/>
                      <a:pt x="0" y="0"/>
                      <a:pt x="0" y="0"/>
                    </a:cubicBezTo>
                    <a:cubicBezTo>
                      <a:pt x="34" y="36"/>
                      <a:pt x="34" y="53"/>
                      <a:pt x="0" y="89"/>
                    </a:cubicBezTo>
                    <a:cubicBezTo>
                      <a:pt x="0" y="90"/>
                      <a:pt x="0" y="90"/>
                      <a:pt x="1" y="90"/>
                    </a:cubicBezTo>
                    <a:cubicBezTo>
                      <a:pt x="37" y="57"/>
                      <a:pt x="54" y="57"/>
                      <a:pt x="90" y="90"/>
                    </a:cubicBezTo>
                    <a:cubicBezTo>
                      <a:pt x="90" y="90"/>
                      <a:pt x="90" y="90"/>
                      <a:pt x="90" y="90"/>
                    </a:cubicBezTo>
                    <a:cubicBezTo>
                      <a:pt x="90" y="90"/>
                      <a:pt x="90" y="89"/>
                      <a:pt x="91" y="89"/>
                    </a:cubicBezTo>
                    <a:cubicBezTo>
                      <a:pt x="57" y="53"/>
                      <a:pt x="57" y="36"/>
                      <a:pt x="91" y="0"/>
                    </a:cubicBezTo>
                    <a:close/>
                  </a:path>
                </a:pathLst>
              </a:custGeom>
              <a:noFill/>
              <a:ln w="12700">
                <a:solidFill>
                  <a:srgbClr val="1C1C1C"/>
                </a:solidFill>
                <a:miter lim="800000"/>
                <a:headEnd/>
                <a:tailEnd/>
              </a:ln>
            </p:spPr>
            <p:txBody>
              <a:bodyPr/>
              <a:lstStyle/>
              <a:p>
                <a:pPr eaLnBrk="0" hangingPunct="0"/>
                <a:endParaRPr lang="en-US"/>
              </a:p>
            </p:txBody>
          </p:sp>
          <p:sp>
            <p:nvSpPr>
              <p:cNvPr id="66610" name="Freeform 8"/>
              <p:cNvSpPr>
                <a:spLocks/>
              </p:cNvSpPr>
              <p:nvPr/>
            </p:nvSpPr>
            <p:spPr bwMode="auto">
              <a:xfrm>
                <a:off x="1490" y="1502"/>
                <a:ext cx="19" cy="6"/>
              </a:xfrm>
              <a:custGeom>
                <a:avLst/>
                <a:gdLst>
                  <a:gd name="T0" fmla="*/ 19 w 1"/>
                  <a:gd name="T1" fmla="*/ 0 h 6"/>
                  <a:gd name="T2" fmla="*/ 0 w 1"/>
                  <a:gd name="T3" fmla="*/ 0 h 6"/>
                  <a:gd name="T4" fmla="*/ 0 60000 65536"/>
                  <a:gd name="T5" fmla="*/ 0 60000 65536"/>
                  <a:gd name="T6" fmla="*/ 0 w 1"/>
                  <a:gd name="T7" fmla="*/ 0 h 6"/>
                  <a:gd name="T8" fmla="*/ 1 w 1"/>
                  <a:gd name="T9" fmla="*/ 6 h 6"/>
                </a:gdLst>
                <a:ahLst/>
                <a:cxnLst>
                  <a:cxn ang="T4">
                    <a:pos x="T0" y="T1"/>
                  </a:cxn>
                  <a:cxn ang="T5">
                    <a:pos x="T2" y="T3"/>
                  </a:cxn>
                </a:cxnLst>
                <a:rect l="T6" t="T7" r="T8" b="T9"/>
                <a:pathLst>
                  <a:path w="1" h="6">
                    <a:moveTo>
                      <a:pt x="1" y="0"/>
                    </a:moveTo>
                    <a:cubicBezTo>
                      <a:pt x="0" y="0"/>
                      <a:pt x="0" y="0"/>
                      <a:pt x="0" y="0"/>
                    </a:cubicBezTo>
                  </a:path>
                </a:pathLst>
              </a:custGeom>
              <a:noFill/>
              <a:ln w="12700">
                <a:solidFill>
                  <a:srgbClr val="1C1C1C"/>
                </a:solidFill>
                <a:miter lim="800000"/>
                <a:headEnd/>
                <a:tailEnd/>
              </a:ln>
            </p:spPr>
            <p:txBody>
              <a:bodyPr/>
              <a:lstStyle/>
              <a:p>
                <a:pPr eaLnBrk="0" hangingPunct="0"/>
                <a:endParaRPr lang="en-US"/>
              </a:p>
            </p:txBody>
          </p:sp>
          <p:sp>
            <p:nvSpPr>
              <p:cNvPr id="66611" name="Freeform 9"/>
              <p:cNvSpPr>
                <a:spLocks/>
              </p:cNvSpPr>
              <p:nvPr/>
            </p:nvSpPr>
            <p:spPr bwMode="auto">
              <a:xfrm>
                <a:off x="1490" y="1502"/>
                <a:ext cx="19" cy="6"/>
              </a:xfrm>
              <a:custGeom>
                <a:avLst/>
                <a:gdLst>
                  <a:gd name="T0" fmla="*/ 19 w 1"/>
                  <a:gd name="T1" fmla="*/ 0 h 6"/>
                  <a:gd name="T2" fmla="*/ 0 w 1"/>
                  <a:gd name="T3" fmla="*/ 0 h 6"/>
                  <a:gd name="T4" fmla="*/ 0 60000 65536"/>
                  <a:gd name="T5" fmla="*/ 0 60000 65536"/>
                  <a:gd name="T6" fmla="*/ 0 w 1"/>
                  <a:gd name="T7" fmla="*/ 0 h 6"/>
                  <a:gd name="T8" fmla="*/ 1 w 1"/>
                  <a:gd name="T9" fmla="*/ 6 h 6"/>
                </a:gdLst>
                <a:ahLst/>
                <a:cxnLst>
                  <a:cxn ang="T4">
                    <a:pos x="T0" y="T1"/>
                  </a:cxn>
                  <a:cxn ang="T5">
                    <a:pos x="T2" y="T3"/>
                  </a:cxn>
                </a:cxnLst>
                <a:rect l="T6" t="T7" r="T8" b="T9"/>
                <a:pathLst>
                  <a:path w="1" h="6">
                    <a:moveTo>
                      <a:pt x="1" y="0"/>
                    </a:moveTo>
                    <a:cubicBezTo>
                      <a:pt x="0" y="0"/>
                      <a:pt x="0" y="0"/>
                      <a:pt x="0" y="0"/>
                    </a:cubicBezTo>
                  </a:path>
                </a:pathLst>
              </a:custGeom>
              <a:noFill/>
              <a:ln w="12700">
                <a:solidFill>
                  <a:srgbClr val="1C1C1C"/>
                </a:solidFill>
                <a:miter lim="800000"/>
                <a:headEnd/>
                <a:tailEnd/>
              </a:ln>
            </p:spPr>
            <p:txBody>
              <a:bodyPr/>
              <a:lstStyle/>
              <a:p>
                <a:pPr eaLnBrk="0" hangingPunct="0"/>
                <a:endParaRPr lang="en-US"/>
              </a:p>
            </p:txBody>
          </p:sp>
          <p:sp>
            <p:nvSpPr>
              <p:cNvPr id="66612" name="Freeform 10"/>
              <p:cNvSpPr>
                <a:spLocks/>
              </p:cNvSpPr>
              <p:nvPr/>
            </p:nvSpPr>
            <p:spPr bwMode="auto">
              <a:xfrm>
                <a:off x="0" y="0"/>
                <a:ext cx="1652" cy="1502"/>
              </a:xfrm>
              <a:custGeom>
                <a:avLst/>
                <a:gdLst>
                  <a:gd name="T0" fmla="*/ 1490 w 112"/>
                  <a:gd name="T1" fmla="*/ 1502 h 102"/>
                  <a:gd name="T2" fmla="*/ 1490 w 112"/>
                  <a:gd name="T3" fmla="*/ 1487 h 102"/>
                  <a:gd name="T4" fmla="*/ 1652 w 112"/>
                  <a:gd name="T5" fmla="*/ 0 h 102"/>
                  <a:gd name="T6" fmla="*/ 0 w 112"/>
                  <a:gd name="T7" fmla="*/ 0 h 102"/>
                  <a:gd name="T8" fmla="*/ 162 w 112"/>
                  <a:gd name="T9" fmla="*/ 1487 h 102"/>
                  <a:gd name="T10" fmla="*/ 162 w 112"/>
                  <a:gd name="T11" fmla="*/ 1502 h 102"/>
                  <a:gd name="T12" fmla="*/ 1490 w 112"/>
                  <a:gd name="T13" fmla="*/ 1502 h 102"/>
                  <a:gd name="T14" fmla="*/ 0 60000 65536"/>
                  <a:gd name="T15" fmla="*/ 0 60000 65536"/>
                  <a:gd name="T16" fmla="*/ 0 60000 65536"/>
                  <a:gd name="T17" fmla="*/ 0 60000 65536"/>
                  <a:gd name="T18" fmla="*/ 0 60000 65536"/>
                  <a:gd name="T19" fmla="*/ 0 60000 65536"/>
                  <a:gd name="T20" fmla="*/ 0 60000 65536"/>
                  <a:gd name="T21" fmla="*/ 0 w 112"/>
                  <a:gd name="T22" fmla="*/ 0 h 102"/>
                  <a:gd name="T23" fmla="*/ 112 w 112"/>
                  <a:gd name="T24" fmla="*/ 102 h 1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102">
                    <a:moveTo>
                      <a:pt x="101" y="102"/>
                    </a:moveTo>
                    <a:cubicBezTo>
                      <a:pt x="101" y="101"/>
                      <a:pt x="101" y="101"/>
                      <a:pt x="101" y="101"/>
                    </a:cubicBezTo>
                    <a:cubicBezTo>
                      <a:pt x="64" y="61"/>
                      <a:pt x="68" y="44"/>
                      <a:pt x="112" y="0"/>
                    </a:cubicBezTo>
                    <a:cubicBezTo>
                      <a:pt x="64" y="48"/>
                      <a:pt x="48" y="48"/>
                      <a:pt x="0" y="0"/>
                    </a:cubicBezTo>
                    <a:cubicBezTo>
                      <a:pt x="44" y="44"/>
                      <a:pt x="48" y="61"/>
                      <a:pt x="11" y="101"/>
                    </a:cubicBezTo>
                    <a:cubicBezTo>
                      <a:pt x="11" y="101"/>
                      <a:pt x="11" y="101"/>
                      <a:pt x="11" y="102"/>
                    </a:cubicBezTo>
                    <a:cubicBezTo>
                      <a:pt x="47" y="68"/>
                      <a:pt x="65" y="68"/>
                      <a:pt x="101" y="102"/>
                    </a:cubicBezTo>
                    <a:close/>
                  </a:path>
                </a:pathLst>
              </a:custGeom>
              <a:noFill/>
              <a:ln w="12700">
                <a:solidFill>
                  <a:srgbClr val="1C1C1C"/>
                </a:solidFill>
                <a:miter lim="800000"/>
                <a:headEnd/>
                <a:tailEnd/>
              </a:ln>
            </p:spPr>
            <p:txBody>
              <a:bodyPr/>
              <a:lstStyle/>
              <a:p>
                <a:pPr eaLnBrk="0" hangingPunct="0"/>
                <a:endParaRPr lang="en-US"/>
              </a:p>
            </p:txBody>
          </p:sp>
          <p:sp>
            <p:nvSpPr>
              <p:cNvPr id="66613" name="Freeform 11"/>
              <p:cNvSpPr>
                <a:spLocks/>
              </p:cNvSpPr>
              <p:nvPr/>
            </p:nvSpPr>
            <p:spPr bwMode="auto">
              <a:xfrm>
                <a:off x="0" y="1502"/>
                <a:ext cx="162" cy="162"/>
              </a:xfrm>
              <a:custGeom>
                <a:avLst/>
                <a:gdLst>
                  <a:gd name="T0" fmla="*/ 0 w 11"/>
                  <a:gd name="T1" fmla="*/ 162 h 11"/>
                  <a:gd name="T2" fmla="*/ 162 w 11"/>
                  <a:gd name="T3" fmla="*/ 0 h 11"/>
                  <a:gd name="T4" fmla="*/ 162 w 11"/>
                  <a:gd name="T5" fmla="*/ 0 h 11"/>
                  <a:gd name="T6" fmla="*/ 0 w 11"/>
                  <a:gd name="T7" fmla="*/ 162 h 11"/>
                  <a:gd name="T8" fmla="*/ 0 60000 65536"/>
                  <a:gd name="T9" fmla="*/ 0 60000 65536"/>
                  <a:gd name="T10" fmla="*/ 0 60000 65536"/>
                  <a:gd name="T11" fmla="*/ 0 60000 65536"/>
                  <a:gd name="T12" fmla="*/ 0 w 11"/>
                  <a:gd name="T13" fmla="*/ 0 h 11"/>
                  <a:gd name="T14" fmla="*/ 11 w 11"/>
                  <a:gd name="T15" fmla="*/ 11 h 11"/>
                </a:gdLst>
                <a:ahLst/>
                <a:cxnLst>
                  <a:cxn ang="T8">
                    <a:pos x="T0" y="T1"/>
                  </a:cxn>
                  <a:cxn ang="T9">
                    <a:pos x="T2" y="T3"/>
                  </a:cxn>
                  <a:cxn ang="T10">
                    <a:pos x="T4" y="T5"/>
                  </a:cxn>
                  <a:cxn ang="T11">
                    <a:pos x="T6" y="T7"/>
                  </a:cxn>
                </a:cxnLst>
                <a:rect l="T12" t="T13" r="T14" b="T15"/>
                <a:pathLst>
                  <a:path w="11" h="11">
                    <a:moveTo>
                      <a:pt x="0" y="11"/>
                    </a:moveTo>
                    <a:cubicBezTo>
                      <a:pt x="4" y="7"/>
                      <a:pt x="7" y="3"/>
                      <a:pt x="11" y="0"/>
                    </a:cubicBezTo>
                    <a:cubicBezTo>
                      <a:pt x="11" y="0"/>
                      <a:pt x="11" y="0"/>
                      <a:pt x="11" y="0"/>
                    </a:cubicBezTo>
                    <a:cubicBezTo>
                      <a:pt x="7" y="3"/>
                      <a:pt x="4" y="7"/>
                      <a:pt x="0" y="11"/>
                    </a:cubicBezTo>
                    <a:close/>
                  </a:path>
                </a:pathLst>
              </a:custGeom>
              <a:noFill/>
              <a:ln w="12700">
                <a:solidFill>
                  <a:srgbClr val="1C1C1C"/>
                </a:solidFill>
                <a:miter lim="800000"/>
                <a:headEnd/>
                <a:tailEnd/>
              </a:ln>
            </p:spPr>
            <p:txBody>
              <a:bodyPr/>
              <a:lstStyle/>
              <a:p>
                <a:pPr eaLnBrk="0" hangingPunct="0"/>
                <a:endParaRPr lang="en-US"/>
              </a:p>
            </p:txBody>
          </p:sp>
          <p:sp>
            <p:nvSpPr>
              <p:cNvPr id="66614" name="Freeform 12"/>
              <p:cNvSpPr>
                <a:spLocks/>
              </p:cNvSpPr>
              <p:nvPr/>
            </p:nvSpPr>
            <p:spPr bwMode="auto">
              <a:xfrm>
                <a:off x="0" y="1328"/>
                <a:ext cx="162" cy="174"/>
              </a:xfrm>
              <a:custGeom>
                <a:avLst/>
                <a:gdLst>
                  <a:gd name="T0" fmla="*/ 0 w 11"/>
                  <a:gd name="T1" fmla="*/ 0 h 12"/>
                  <a:gd name="T2" fmla="*/ 162 w 11"/>
                  <a:gd name="T3" fmla="*/ 174 h 12"/>
                  <a:gd name="T4" fmla="*/ 162 w 11"/>
                  <a:gd name="T5" fmla="*/ 160 h 12"/>
                  <a:gd name="T6" fmla="*/ 0 w 11"/>
                  <a:gd name="T7" fmla="*/ 0 h 12"/>
                  <a:gd name="T8" fmla="*/ 0 60000 65536"/>
                  <a:gd name="T9" fmla="*/ 0 60000 65536"/>
                  <a:gd name="T10" fmla="*/ 0 60000 65536"/>
                  <a:gd name="T11" fmla="*/ 0 60000 65536"/>
                  <a:gd name="T12" fmla="*/ 0 w 11"/>
                  <a:gd name="T13" fmla="*/ 0 h 12"/>
                  <a:gd name="T14" fmla="*/ 11 w 11"/>
                  <a:gd name="T15" fmla="*/ 12 h 12"/>
                </a:gdLst>
                <a:ahLst/>
                <a:cxnLst>
                  <a:cxn ang="T8">
                    <a:pos x="T0" y="T1"/>
                  </a:cxn>
                  <a:cxn ang="T9">
                    <a:pos x="T2" y="T3"/>
                  </a:cxn>
                  <a:cxn ang="T10">
                    <a:pos x="T4" y="T5"/>
                  </a:cxn>
                  <a:cxn ang="T11">
                    <a:pos x="T6" y="T7"/>
                  </a:cxn>
                </a:cxnLst>
                <a:rect l="T12" t="T13" r="T14" b="T15"/>
                <a:pathLst>
                  <a:path w="11" h="12">
                    <a:moveTo>
                      <a:pt x="0" y="0"/>
                    </a:moveTo>
                    <a:cubicBezTo>
                      <a:pt x="4" y="4"/>
                      <a:pt x="7" y="8"/>
                      <a:pt x="11" y="12"/>
                    </a:cubicBezTo>
                    <a:cubicBezTo>
                      <a:pt x="11" y="11"/>
                      <a:pt x="11" y="11"/>
                      <a:pt x="11" y="11"/>
                    </a:cubicBezTo>
                    <a:cubicBezTo>
                      <a:pt x="7" y="8"/>
                      <a:pt x="4" y="4"/>
                      <a:pt x="0" y="0"/>
                    </a:cubicBezTo>
                    <a:close/>
                  </a:path>
                </a:pathLst>
              </a:custGeom>
              <a:noFill/>
              <a:ln w="12700">
                <a:solidFill>
                  <a:srgbClr val="1C1C1C"/>
                </a:solidFill>
                <a:miter lim="800000"/>
                <a:headEnd/>
                <a:tailEnd/>
              </a:ln>
            </p:spPr>
            <p:txBody>
              <a:bodyPr/>
              <a:lstStyle/>
              <a:p>
                <a:pPr eaLnBrk="0" hangingPunct="0"/>
                <a:endParaRPr lang="en-US"/>
              </a:p>
            </p:txBody>
          </p:sp>
          <p:sp>
            <p:nvSpPr>
              <p:cNvPr id="66615" name="Freeform 13"/>
              <p:cNvSpPr>
                <a:spLocks/>
              </p:cNvSpPr>
              <p:nvPr/>
            </p:nvSpPr>
            <p:spPr bwMode="auto">
              <a:xfrm>
                <a:off x="1490" y="1490"/>
                <a:ext cx="19" cy="12"/>
              </a:xfrm>
              <a:custGeom>
                <a:avLst/>
                <a:gdLst>
                  <a:gd name="T0" fmla="*/ 0 w 1"/>
                  <a:gd name="T1" fmla="*/ 0 h 1"/>
                  <a:gd name="T2" fmla="*/ 19 w 1"/>
                  <a:gd name="T3" fmla="*/ 12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1" y="1"/>
                    </a:cubicBezTo>
                  </a:path>
                </a:pathLst>
              </a:custGeom>
              <a:noFill/>
              <a:ln w="12700">
                <a:solidFill>
                  <a:srgbClr val="1C1C1C"/>
                </a:solidFill>
                <a:miter lim="800000"/>
                <a:headEnd/>
                <a:tailEnd/>
              </a:ln>
            </p:spPr>
            <p:txBody>
              <a:bodyPr/>
              <a:lstStyle/>
              <a:p>
                <a:pPr eaLnBrk="0" hangingPunct="0"/>
                <a:endParaRPr lang="en-US"/>
              </a:p>
            </p:txBody>
          </p:sp>
          <p:sp>
            <p:nvSpPr>
              <p:cNvPr id="66616" name="Freeform 14"/>
              <p:cNvSpPr>
                <a:spLocks/>
              </p:cNvSpPr>
              <p:nvPr/>
            </p:nvSpPr>
            <p:spPr bwMode="auto">
              <a:xfrm>
                <a:off x="1490" y="1490"/>
                <a:ext cx="19" cy="12"/>
              </a:xfrm>
              <a:custGeom>
                <a:avLst/>
                <a:gdLst>
                  <a:gd name="T0" fmla="*/ 0 w 1"/>
                  <a:gd name="T1" fmla="*/ 0 h 1"/>
                  <a:gd name="T2" fmla="*/ 19 w 1"/>
                  <a:gd name="T3" fmla="*/ 12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1" y="1"/>
                    </a:cubicBezTo>
                  </a:path>
                </a:pathLst>
              </a:custGeom>
              <a:noFill/>
              <a:ln w="12700">
                <a:solidFill>
                  <a:srgbClr val="1C1C1C"/>
                </a:solidFill>
                <a:miter lim="800000"/>
                <a:headEnd/>
                <a:tailEnd/>
              </a:ln>
            </p:spPr>
            <p:txBody>
              <a:bodyPr/>
              <a:lstStyle/>
              <a:p>
                <a:pPr eaLnBrk="0" hangingPunct="0"/>
                <a:endParaRPr lang="en-US"/>
              </a:p>
            </p:txBody>
          </p:sp>
          <p:sp>
            <p:nvSpPr>
              <p:cNvPr id="66617" name="Freeform 15"/>
              <p:cNvSpPr>
                <a:spLocks/>
              </p:cNvSpPr>
              <p:nvPr/>
            </p:nvSpPr>
            <p:spPr bwMode="auto">
              <a:xfrm>
                <a:off x="2818" y="0"/>
                <a:ext cx="1502" cy="1502"/>
              </a:xfrm>
              <a:custGeom>
                <a:avLst/>
                <a:gdLst>
                  <a:gd name="T0" fmla="*/ 1325 w 102"/>
                  <a:gd name="T1" fmla="*/ 1502 h 102"/>
                  <a:gd name="T2" fmla="*/ 1340 w 102"/>
                  <a:gd name="T3" fmla="*/ 1487 h 102"/>
                  <a:gd name="T4" fmla="*/ 1502 w 102"/>
                  <a:gd name="T5" fmla="*/ 0 h 102"/>
                  <a:gd name="T6" fmla="*/ 15 w 102"/>
                  <a:gd name="T7" fmla="*/ 162 h 102"/>
                  <a:gd name="T8" fmla="*/ 0 w 102"/>
                  <a:gd name="T9" fmla="*/ 177 h 102"/>
                  <a:gd name="T10" fmla="*/ 15 w 102"/>
                  <a:gd name="T11" fmla="*/ 1487 h 102"/>
                  <a:gd name="T12" fmla="*/ 15 w 102"/>
                  <a:gd name="T13" fmla="*/ 1487 h 102"/>
                  <a:gd name="T14" fmla="*/ 15 w 102"/>
                  <a:gd name="T15" fmla="*/ 1487 h 102"/>
                  <a:gd name="T16" fmla="*/ 15 w 102"/>
                  <a:gd name="T17" fmla="*/ 1502 h 102"/>
                  <a:gd name="T18" fmla="*/ 1325 w 102"/>
                  <a:gd name="T19" fmla="*/ 1502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02"/>
                  <a:gd name="T32" fmla="*/ 102 w 102"/>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02">
                    <a:moveTo>
                      <a:pt x="90" y="102"/>
                    </a:moveTo>
                    <a:cubicBezTo>
                      <a:pt x="91" y="101"/>
                      <a:pt x="91" y="101"/>
                      <a:pt x="91" y="101"/>
                    </a:cubicBezTo>
                    <a:cubicBezTo>
                      <a:pt x="54" y="61"/>
                      <a:pt x="58" y="44"/>
                      <a:pt x="102" y="0"/>
                    </a:cubicBezTo>
                    <a:cubicBezTo>
                      <a:pt x="58" y="44"/>
                      <a:pt x="41" y="48"/>
                      <a:pt x="1" y="11"/>
                    </a:cubicBezTo>
                    <a:cubicBezTo>
                      <a:pt x="1" y="11"/>
                      <a:pt x="1" y="11"/>
                      <a:pt x="0" y="12"/>
                    </a:cubicBezTo>
                    <a:cubicBezTo>
                      <a:pt x="34" y="48"/>
                      <a:pt x="34" y="65"/>
                      <a:pt x="1" y="101"/>
                    </a:cubicBezTo>
                    <a:cubicBezTo>
                      <a:pt x="1" y="101"/>
                      <a:pt x="1" y="101"/>
                      <a:pt x="1" y="101"/>
                    </a:cubicBezTo>
                    <a:cubicBezTo>
                      <a:pt x="1" y="101"/>
                      <a:pt x="1" y="101"/>
                      <a:pt x="1" y="101"/>
                    </a:cubicBezTo>
                    <a:cubicBezTo>
                      <a:pt x="1" y="101"/>
                      <a:pt x="1" y="101"/>
                      <a:pt x="1" y="102"/>
                    </a:cubicBezTo>
                    <a:cubicBezTo>
                      <a:pt x="37" y="68"/>
                      <a:pt x="54" y="68"/>
                      <a:pt x="90" y="102"/>
                    </a:cubicBezTo>
                    <a:close/>
                  </a:path>
                </a:pathLst>
              </a:custGeom>
              <a:noFill/>
              <a:ln w="12700">
                <a:solidFill>
                  <a:srgbClr val="1C1C1C"/>
                </a:solidFill>
                <a:miter lim="800000"/>
                <a:headEnd/>
                <a:tailEnd/>
              </a:ln>
            </p:spPr>
            <p:txBody>
              <a:bodyPr/>
              <a:lstStyle/>
              <a:p>
                <a:pPr eaLnBrk="0" hangingPunct="0"/>
                <a:endParaRPr lang="en-US"/>
              </a:p>
            </p:txBody>
          </p:sp>
          <p:sp>
            <p:nvSpPr>
              <p:cNvPr id="66618" name="Freeform 16"/>
              <p:cNvSpPr>
                <a:spLocks/>
              </p:cNvSpPr>
              <p:nvPr/>
            </p:nvSpPr>
            <p:spPr bwMode="auto">
              <a:xfrm>
                <a:off x="2656" y="2823"/>
                <a:ext cx="1664" cy="1490"/>
              </a:xfrm>
              <a:custGeom>
                <a:avLst/>
                <a:gdLst>
                  <a:gd name="T0" fmla="*/ 1487 w 113"/>
                  <a:gd name="T1" fmla="*/ 0 h 101"/>
                  <a:gd name="T2" fmla="*/ 177 w 113"/>
                  <a:gd name="T3" fmla="*/ 0 h 101"/>
                  <a:gd name="T4" fmla="*/ 162 w 113"/>
                  <a:gd name="T5" fmla="*/ 0 h 101"/>
                  <a:gd name="T6" fmla="*/ 0 w 113"/>
                  <a:gd name="T7" fmla="*/ 1490 h 101"/>
                  <a:gd name="T8" fmla="*/ 1664 w 113"/>
                  <a:gd name="T9" fmla="*/ 1490 h 101"/>
                  <a:gd name="T10" fmla="*/ 1502 w 113"/>
                  <a:gd name="T11" fmla="*/ 0 h 101"/>
                  <a:gd name="T12" fmla="*/ 1487 w 113"/>
                  <a:gd name="T13" fmla="*/ 0 h 101"/>
                  <a:gd name="T14" fmla="*/ 0 60000 65536"/>
                  <a:gd name="T15" fmla="*/ 0 60000 65536"/>
                  <a:gd name="T16" fmla="*/ 0 60000 65536"/>
                  <a:gd name="T17" fmla="*/ 0 60000 65536"/>
                  <a:gd name="T18" fmla="*/ 0 60000 65536"/>
                  <a:gd name="T19" fmla="*/ 0 60000 65536"/>
                  <a:gd name="T20" fmla="*/ 0 60000 65536"/>
                  <a:gd name="T21" fmla="*/ 0 w 113"/>
                  <a:gd name="T22" fmla="*/ 0 h 101"/>
                  <a:gd name="T23" fmla="*/ 113 w 113"/>
                  <a:gd name="T24" fmla="*/ 101 h 1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 h="101">
                    <a:moveTo>
                      <a:pt x="101" y="0"/>
                    </a:moveTo>
                    <a:cubicBezTo>
                      <a:pt x="65" y="33"/>
                      <a:pt x="48" y="33"/>
                      <a:pt x="12" y="0"/>
                    </a:cubicBezTo>
                    <a:cubicBezTo>
                      <a:pt x="12" y="0"/>
                      <a:pt x="12" y="0"/>
                      <a:pt x="11" y="0"/>
                    </a:cubicBezTo>
                    <a:cubicBezTo>
                      <a:pt x="48" y="40"/>
                      <a:pt x="44" y="57"/>
                      <a:pt x="0" y="101"/>
                    </a:cubicBezTo>
                    <a:cubicBezTo>
                      <a:pt x="49" y="53"/>
                      <a:pt x="65" y="53"/>
                      <a:pt x="113" y="101"/>
                    </a:cubicBezTo>
                    <a:cubicBezTo>
                      <a:pt x="69" y="57"/>
                      <a:pt x="65" y="40"/>
                      <a:pt x="102" y="0"/>
                    </a:cubicBezTo>
                    <a:cubicBezTo>
                      <a:pt x="102" y="0"/>
                      <a:pt x="102" y="0"/>
                      <a:pt x="101" y="0"/>
                    </a:cubicBezTo>
                    <a:close/>
                  </a:path>
                </a:pathLst>
              </a:custGeom>
              <a:noFill/>
              <a:ln w="12700">
                <a:solidFill>
                  <a:srgbClr val="1C1C1C"/>
                </a:solidFill>
                <a:miter lim="800000"/>
                <a:headEnd/>
                <a:tailEnd/>
              </a:ln>
            </p:spPr>
            <p:txBody>
              <a:bodyPr/>
              <a:lstStyle/>
              <a:p>
                <a:pPr eaLnBrk="0" hangingPunct="0"/>
                <a:endParaRPr lang="en-US"/>
              </a:p>
            </p:txBody>
          </p:sp>
          <p:sp>
            <p:nvSpPr>
              <p:cNvPr id="66619" name="Freeform 17"/>
              <p:cNvSpPr>
                <a:spLocks/>
              </p:cNvSpPr>
              <p:nvPr/>
            </p:nvSpPr>
            <p:spPr bwMode="auto">
              <a:xfrm>
                <a:off x="0" y="2823"/>
                <a:ext cx="162" cy="162"/>
              </a:xfrm>
              <a:custGeom>
                <a:avLst/>
                <a:gdLst>
                  <a:gd name="T0" fmla="*/ 0 w 11"/>
                  <a:gd name="T1" fmla="*/ 162 h 11"/>
                  <a:gd name="T2" fmla="*/ 162 w 11"/>
                  <a:gd name="T3" fmla="*/ 0 h 11"/>
                  <a:gd name="T4" fmla="*/ 162 w 11"/>
                  <a:gd name="T5" fmla="*/ 0 h 11"/>
                  <a:gd name="T6" fmla="*/ 0 w 11"/>
                  <a:gd name="T7" fmla="*/ 162 h 11"/>
                  <a:gd name="T8" fmla="*/ 0 60000 65536"/>
                  <a:gd name="T9" fmla="*/ 0 60000 65536"/>
                  <a:gd name="T10" fmla="*/ 0 60000 65536"/>
                  <a:gd name="T11" fmla="*/ 0 60000 65536"/>
                  <a:gd name="T12" fmla="*/ 0 w 11"/>
                  <a:gd name="T13" fmla="*/ 0 h 11"/>
                  <a:gd name="T14" fmla="*/ 11 w 11"/>
                  <a:gd name="T15" fmla="*/ 11 h 11"/>
                </a:gdLst>
                <a:ahLst/>
                <a:cxnLst>
                  <a:cxn ang="T8">
                    <a:pos x="T0" y="T1"/>
                  </a:cxn>
                  <a:cxn ang="T9">
                    <a:pos x="T2" y="T3"/>
                  </a:cxn>
                  <a:cxn ang="T10">
                    <a:pos x="T4" y="T5"/>
                  </a:cxn>
                  <a:cxn ang="T11">
                    <a:pos x="T6" y="T7"/>
                  </a:cxn>
                </a:cxnLst>
                <a:rect l="T12" t="T13" r="T14" b="T15"/>
                <a:pathLst>
                  <a:path w="11" h="11">
                    <a:moveTo>
                      <a:pt x="0" y="11"/>
                    </a:moveTo>
                    <a:cubicBezTo>
                      <a:pt x="4" y="7"/>
                      <a:pt x="7" y="4"/>
                      <a:pt x="11" y="0"/>
                    </a:cubicBezTo>
                    <a:cubicBezTo>
                      <a:pt x="11" y="0"/>
                      <a:pt x="11" y="0"/>
                      <a:pt x="11" y="0"/>
                    </a:cubicBezTo>
                    <a:cubicBezTo>
                      <a:pt x="7" y="3"/>
                      <a:pt x="4" y="7"/>
                      <a:pt x="0" y="11"/>
                    </a:cubicBezTo>
                    <a:close/>
                  </a:path>
                </a:pathLst>
              </a:custGeom>
              <a:noFill/>
              <a:ln w="12700">
                <a:solidFill>
                  <a:srgbClr val="1C1C1C"/>
                </a:solidFill>
                <a:miter lim="800000"/>
                <a:headEnd/>
                <a:tailEnd/>
              </a:ln>
            </p:spPr>
            <p:txBody>
              <a:bodyPr/>
              <a:lstStyle/>
              <a:p>
                <a:pPr eaLnBrk="0" hangingPunct="0"/>
                <a:endParaRPr lang="en-US"/>
              </a:p>
            </p:txBody>
          </p:sp>
          <p:sp>
            <p:nvSpPr>
              <p:cNvPr id="66620" name="Freeform 18"/>
              <p:cNvSpPr>
                <a:spLocks/>
              </p:cNvSpPr>
              <p:nvPr/>
            </p:nvSpPr>
            <p:spPr bwMode="auto">
              <a:xfrm>
                <a:off x="0" y="2661"/>
                <a:ext cx="162" cy="162"/>
              </a:xfrm>
              <a:custGeom>
                <a:avLst/>
                <a:gdLst>
                  <a:gd name="T0" fmla="*/ 0 w 11"/>
                  <a:gd name="T1" fmla="*/ 0 h 11"/>
                  <a:gd name="T2" fmla="*/ 162 w 11"/>
                  <a:gd name="T3" fmla="*/ 162 h 11"/>
                  <a:gd name="T4" fmla="*/ 162 w 11"/>
                  <a:gd name="T5" fmla="*/ 147 h 11"/>
                  <a:gd name="T6" fmla="*/ 0 w 11"/>
                  <a:gd name="T7" fmla="*/ 0 h 11"/>
                  <a:gd name="T8" fmla="*/ 0 60000 65536"/>
                  <a:gd name="T9" fmla="*/ 0 60000 65536"/>
                  <a:gd name="T10" fmla="*/ 0 60000 65536"/>
                  <a:gd name="T11" fmla="*/ 0 60000 65536"/>
                  <a:gd name="T12" fmla="*/ 0 w 11"/>
                  <a:gd name="T13" fmla="*/ 0 h 11"/>
                  <a:gd name="T14" fmla="*/ 11 w 11"/>
                  <a:gd name="T15" fmla="*/ 11 h 11"/>
                </a:gdLst>
                <a:ahLst/>
                <a:cxnLst>
                  <a:cxn ang="T8">
                    <a:pos x="T0" y="T1"/>
                  </a:cxn>
                  <a:cxn ang="T9">
                    <a:pos x="T2" y="T3"/>
                  </a:cxn>
                  <a:cxn ang="T10">
                    <a:pos x="T4" y="T5"/>
                  </a:cxn>
                  <a:cxn ang="T11">
                    <a:pos x="T6" y="T7"/>
                  </a:cxn>
                </a:cxnLst>
                <a:rect l="T12" t="T13" r="T14" b="T15"/>
                <a:pathLst>
                  <a:path w="11" h="11">
                    <a:moveTo>
                      <a:pt x="0" y="0"/>
                    </a:moveTo>
                    <a:cubicBezTo>
                      <a:pt x="4" y="3"/>
                      <a:pt x="7" y="7"/>
                      <a:pt x="11" y="11"/>
                    </a:cubicBezTo>
                    <a:cubicBezTo>
                      <a:pt x="11" y="11"/>
                      <a:pt x="11" y="11"/>
                      <a:pt x="11" y="10"/>
                    </a:cubicBezTo>
                    <a:cubicBezTo>
                      <a:pt x="7" y="7"/>
                      <a:pt x="4" y="3"/>
                      <a:pt x="0" y="0"/>
                    </a:cubicBezTo>
                    <a:close/>
                  </a:path>
                </a:pathLst>
              </a:custGeom>
              <a:noFill/>
              <a:ln w="12700">
                <a:solidFill>
                  <a:srgbClr val="1C1C1C"/>
                </a:solidFill>
                <a:miter lim="800000"/>
                <a:headEnd/>
                <a:tailEnd/>
              </a:ln>
            </p:spPr>
            <p:txBody>
              <a:bodyPr/>
              <a:lstStyle/>
              <a:p>
                <a:pPr eaLnBrk="0" hangingPunct="0"/>
                <a:endParaRPr lang="en-US"/>
              </a:p>
            </p:txBody>
          </p:sp>
          <p:sp>
            <p:nvSpPr>
              <p:cNvPr id="66621" name="Freeform 19"/>
              <p:cNvSpPr>
                <a:spLocks/>
              </p:cNvSpPr>
              <p:nvPr/>
            </p:nvSpPr>
            <p:spPr bwMode="auto">
              <a:xfrm>
                <a:off x="162" y="1502"/>
                <a:ext cx="1328" cy="1321"/>
              </a:xfrm>
              <a:custGeom>
                <a:avLst/>
                <a:gdLst>
                  <a:gd name="T0" fmla="*/ 1328 w 90"/>
                  <a:gd name="T1" fmla="*/ 1321 h 90"/>
                  <a:gd name="T2" fmla="*/ 1328 w 90"/>
                  <a:gd name="T3" fmla="*/ 1306 h 90"/>
                  <a:gd name="T4" fmla="*/ 1328 w 90"/>
                  <a:gd name="T5" fmla="*/ 0 h 90"/>
                  <a:gd name="T6" fmla="*/ 1328 w 90"/>
                  <a:gd name="T7" fmla="*/ 0 h 90"/>
                  <a:gd name="T8" fmla="*/ 0 w 90"/>
                  <a:gd name="T9" fmla="*/ 0 h 90"/>
                  <a:gd name="T10" fmla="*/ 0 w 90"/>
                  <a:gd name="T11" fmla="*/ 0 h 90"/>
                  <a:gd name="T12" fmla="*/ 0 w 90"/>
                  <a:gd name="T13" fmla="*/ 1306 h 90"/>
                  <a:gd name="T14" fmla="*/ 0 w 90"/>
                  <a:gd name="T15" fmla="*/ 1321 h 90"/>
                  <a:gd name="T16" fmla="*/ 1328 w 90"/>
                  <a:gd name="T17" fmla="*/ 1321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90"/>
                  <a:gd name="T29" fmla="*/ 90 w 90"/>
                  <a:gd name="T30" fmla="*/ 90 h 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90">
                    <a:moveTo>
                      <a:pt x="90" y="90"/>
                    </a:moveTo>
                    <a:cubicBezTo>
                      <a:pt x="90" y="90"/>
                      <a:pt x="90" y="90"/>
                      <a:pt x="90" y="89"/>
                    </a:cubicBezTo>
                    <a:cubicBezTo>
                      <a:pt x="57" y="53"/>
                      <a:pt x="57" y="36"/>
                      <a:pt x="90" y="0"/>
                    </a:cubicBezTo>
                    <a:cubicBezTo>
                      <a:pt x="90" y="0"/>
                      <a:pt x="90" y="0"/>
                      <a:pt x="90" y="0"/>
                    </a:cubicBezTo>
                    <a:cubicBezTo>
                      <a:pt x="54" y="33"/>
                      <a:pt x="36" y="33"/>
                      <a:pt x="0" y="0"/>
                    </a:cubicBezTo>
                    <a:cubicBezTo>
                      <a:pt x="0" y="0"/>
                      <a:pt x="0" y="0"/>
                      <a:pt x="0" y="0"/>
                    </a:cubicBezTo>
                    <a:cubicBezTo>
                      <a:pt x="33" y="36"/>
                      <a:pt x="33" y="53"/>
                      <a:pt x="0" y="89"/>
                    </a:cubicBezTo>
                    <a:cubicBezTo>
                      <a:pt x="0" y="90"/>
                      <a:pt x="0" y="90"/>
                      <a:pt x="0" y="90"/>
                    </a:cubicBezTo>
                    <a:cubicBezTo>
                      <a:pt x="36" y="57"/>
                      <a:pt x="54" y="57"/>
                      <a:pt x="90" y="90"/>
                    </a:cubicBezTo>
                    <a:close/>
                  </a:path>
                </a:pathLst>
              </a:custGeom>
              <a:noFill/>
              <a:ln w="12700">
                <a:solidFill>
                  <a:srgbClr val="1C1C1C"/>
                </a:solidFill>
                <a:miter lim="800000"/>
                <a:headEnd/>
                <a:tailEnd/>
              </a:ln>
            </p:spPr>
            <p:txBody>
              <a:bodyPr/>
              <a:lstStyle/>
              <a:p>
                <a:pPr eaLnBrk="0" hangingPunct="0"/>
                <a:endParaRPr lang="en-US"/>
              </a:p>
            </p:txBody>
          </p:sp>
          <p:sp>
            <p:nvSpPr>
              <p:cNvPr id="66622" name="Freeform 20"/>
              <p:cNvSpPr>
                <a:spLocks/>
              </p:cNvSpPr>
              <p:nvPr/>
            </p:nvSpPr>
            <p:spPr bwMode="auto">
              <a:xfrm>
                <a:off x="1328" y="2823"/>
                <a:ext cx="1664" cy="1490"/>
              </a:xfrm>
              <a:custGeom>
                <a:avLst/>
                <a:gdLst>
                  <a:gd name="T0" fmla="*/ 1487 w 113"/>
                  <a:gd name="T1" fmla="*/ 0 h 101"/>
                  <a:gd name="T2" fmla="*/ 177 w 113"/>
                  <a:gd name="T3" fmla="*/ 0 h 101"/>
                  <a:gd name="T4" fmla="*/ 162 w 113"/>
                  <a:gd name="T5" fmla="*/ 0 h 101"/>
                  <a:gd name="T6" fmla="*/ 0 w 113"/>
                  <a:gd name="T7" fmla="*/ 1490 h 101"/>
                  <a:gd name="T8" fmla="*/ 1664 w 113"/>
                  <a:gd name="T9" fmla="*/ 1490 h 101"/>
                  <a:gd name="T10" fmla="*/ 1502 w 113"/>
                  <a:gd name="T11" fmla="*/ 0 h 101"/>
                  <a:gd name="T12" fmla="*/ 1487 w 113"/>
                  <a:gd name="T13" fmla="*/ 0 h 101"/>
                  <a:gd name="T14" fmla="*/ 0 60000 65536"/>
                  <a:gd name="T15" fmla="*/ 0 60000 65536"/>
                  <a:gd name="T16" fmla="*/ 0 60000 65536"/>
                  <a:gd name="T17" fmla="*/ 0 60000 65536"/>
                  <a:gd name="T18" fmla="*/ 0 60000 65536"/>
                  <a:gd name="T19" fmla="*/ 0 60000 65536"/>
                  <a:gd name="T20" fmla="*/ 0 60000 65536"/>
                  <a:gd name="T21" fmla="*/ 0 w 113"/>
                  <a:gd name="T22" fmla="*/ 0 h 101"/>
                  <a:gd name="T23" fmla="*/ 113 w 113"/>
                  <a:gd name="T24" fmla="*/ 101 h 1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 h="101">
                    <a:moveTo>
                      <a:pt x="101" y="0"/>
                    </a:moveTo>
                    <a:cubicBezTo>
                      <a:pt x="65" y="33"/>
                      <a:pt x="48" y="33"/>
                      <a:pt x="12" y="0"/>
                    </a:cubicBezTo>
                    <a:cubicBezTo>
                      <a:pt x="11" y="0"/>
                      <a:pt x="11" y="0"/>
                      <a:pt x="11" y="0"/>
                    </a:cubicBezTo>
                    <a:cubicBezTo>
                      <a:pt x="48" y="40"/>
                      <a:pt x="44" y="57"/>
                      <a:pt x="0" y="101"/>
                    </a:cubicBezTo>
                    <a:cubicBezTo>
                      <a:pt x="48" y="53"/>
                      <a:pt x="64" y="53"/>
                      <a:pt x="113" y="101"/>
                    </a:cubicBezTo>
                    <a:cubicBezTo>
                      <a:pt x="69" y="57"/>
                      <a:pt x="65" y="40"/>
                      <a:pt x="102" y="0"/>
                    </a:cubicBezTo>
                    <a:cubicBezTo>
                      <a:pt x="101" y="0"/>
                      <a:pt x="101" y="0"/>
                      <a:pt x="101" y="0"/>
                    </a:cubicBezTo>
                    <a:close/>
                  </a:path>
                </a:pathLst>
              </a:custGeom>
              <a:noFill/>
              <a:ln w="12700">
                <a:solidFill>
                  <a:srgbClr val="1C1C1C"/>
                </a:solidFill>
                <a:miter lim="800000"/>
                <a:headEnd/>
                <a:tailEnd/>
              </a:ln>
            </p:spPr>
            <p:txBody>
              <a:bodyPr/>
              <a:lstStyle/>
              <a:p>
                <a:pPr eaLnBrk="0" hangingPunct="0"/>
                <a:endParaRPr lang="en-US"/>
              </a:p>
            </p:txBody>
          </p:sp>
          <p:sp>
            <p:nvSpPr>
              <p:cNvPr id="66623" name="Freeform 21"/>
              <p:cNvSpPr>
                <a:spLocks/>
              </p:cNvSpPr>
              <p:nvPr/>
            </p:nvSpPr>
            <p:spPr bwMode="auto">
              <a:xfrm>
                <a:off x="2830" y="0"/>
                <a:ext cx="162" cy="162"/>
              </a:xfrm>
              <a:custGeom>
                <a:avLst/>
                <a:gdLst>
                  <a:gd name="T0" fmla="*/ 162 w 11"/>
                  <a:gd name="T1" fmla="*/ 0 h 11"/>
                  <a:gd name="T2" fmla="*/ 0 w 11"/>
                  <a:gd name="T3" fmla="*/ 162 h 11"/>
                  <a:gd name="T4" fmla="*/ 0 w 11"/>
                  <a:gd name="T5" fmla="*/ 162 h 11"/>
                  <a:gd name="T6" fmla="*/ 162 w 11"/>
                  <a:gd name="T7" fmla="*/ 0 h 11"/>
                  <a:gd name="T8" fmla="*/ 0 60000 65536"/>
                  <a:gd name="T9" fmla="*/ 0 60000 65536"/>
                  <a:gd name="T10" fmla="*/ 0 60000 65536"/>
                  <a:gd name="T11" fmla="*/ 0 60000 65536"/>
                  <a:gd name="T12" fmla="*/ 0 w 11"/>
                  <a:gd name="T13" fmla="*/ 0 h 11"/>
                  <a:gd name="T14" fmla="*/ 11 w 11"/>
                  <a:gd name="T15" fmla="*/ 11 h 11"/>
                </a:gdLst>
                <a:ahLst/>
                <a:cxnLst>
                  <a:cxn ang="T8">
                    <a:pos x="T0" y="T1"/>
                  </a:cxn>
                  <a:cxn ang="T9">
                    <a:pos x="T2" y="T3"/>
                  </a:cxn>
                  <a:cxn ang="T10">
                    <a:pos x="T4" y="T5"/>
                  </a:cxn>
                  <a:cxn ang="T11">
                    <a:pos x="T6" y="T7"/>
                  </a:cxn>
                </a:cxnLst>
                <a:rect l="T12" t="T13" r="T14" b="T15"/>
                <a:pathLst>
                  <a:path w="11" h="11">
                    <a:moveTo>
                      <a:pt x="11" y="0"/>
                    </a:moveTo>
                    <a:cubicBezTo>
                      <a:pt x="7" y="4"/>
                      <a:pt x="3" y="8"/>
                      <a:pt x="0" y="11"/>
                    </a:cubicBezTo>
                    <a:cubicBezTo>
                      <a:pt x="0" y="11"/>
                      <a:pt x="0" y="11"/>
                      <a:pt x="0" y="11"/>
                    </a:cubicBezTo>
                    <a:cubicBezTo>
                      <a:pt x="3" y="8"/>
                      <a:pt x="7" y="4"/>
                      <a:pt x="11" y="0"/>
                    </a:cubicBezTo>
                    <a:close/>
                  </a:path>
                </a:pathLst>
              </a:custGeom>
              <a:noFill/>
              <a:ln w="12700">
                <a:solidFill>
                  <a:srgbClr val="1C1C1C"/>
                </a:solidFill>
                <a:miter lim="800000"/>
                <a:headEnd/>
                <a:tailEnd/>
              </a:ln>
            </p:spPr>
            <p:txBody>
              <a:bodyPr/>
              <a:lstStyle/>
              <a:p>
                <a:pPr eaLnBrk="0" hangingPunct="0"/>
                <a:endParaRPr lang="en-US"/>
              </a:p>
            </p:txBody>
          </p:sp>
          <p:sp>
            <p:nvSpPr>
              <p:cNvPr id="66624" name="Freeform 22"/>
              <p:cNvSpPr>
                <a:spLocks/>
              </p:cNvSpPr>
              <p:nvPr/>
            </p:nvSpPr>
            <p:spPr bwMode="auto">
              <a:xfrm>
                <a:off x="2656" y="0"/>
                <a:ext cx="174" cy="162"/>
              </a:xfrm>
              <a:custGeom>
                <a:avLst/>
                <a:gdLst>
                  <a:gd name="T0" fmla="*/ 0 w 12"/>
                  <a:gd name="T1" fmla="*/ 0 h 11"/>
                  <a:gd name="T2" fmla="*/ 160 w 12"/>
                  <a:gd name="T3" fmla="*/ 162 h 11"/>
                  <a:gd name="T4" fmla="*/ 174 w 12"/>
                  <a:gd name="T5" fmla="*/ 162 h 11"/>
                  <a:gd name="T6" fmla="*/ 0 w 12"/>
                  <a:gd name="T7" fmla="*/ 0 h 11"/>
                  <a:gd name="T8" fmla="*/ 0 60000 65536"/>
                  <a:gd name="T9" fmla="*/ 0 60000 65536"/>
                  <a:gd name="T10" fmla="*/ 0 60000 65536"/>
                  <a:gd name="T11" fmla="*/ 0 60000 65536"/>
                  <a:gd name="T12" fmla="*/ 0 w 12"/>
                  <a:gd name="T13" fmla="*/ 0 h 11"/>
                  <a:gd name="T14" fmla="*/ 12 w 12"/>
                  <a:gd name="T15" fmla="*/ 11 h 11"/>
                </a:gdLst>
                <a:ahLst/>
                <a:cxnLst>
                  <a:cxn ang="T8">
                    <a:pos x="T0" y="T1"/>
                  </a:cxn>
                  <a:cxn ang="T9">
                    <a:pos x="T2" y="T3"/>
                  </a:cxn>
                  <a:cxn ang="T10">
                    <a:pos x="T4" y="T5"/>
                  </a:cxn>
                  <a:cxn ang="T11">
                    <a:pos x="T6" y="T7"/>
                  </a:cxn>
                </a:cxnLst>
                <a:rect l="T12" t="T13" r="T14" b="T15"/>
                <a:pathLst>
                  <a:path w="12" h="11">
                    <a:moveTo>
                      <a:pt x="0" y="0"/>
                    </a:moveTo>
                    <a:cubicBezTo>
                      <a:pt x="4" y="4"/>
                      <a:pt x="8" y="8"/>
                      <a:pt x="11" y="11"/>
                    </a:cubicBezTo>
                    <a:cubicBezTo>
                      <a:pt x="11" y="11"/>
                      <a:pt x="11" y="11"/>
                      <a:pt x="12" y="11"/>
                    </a:cubicBezTo>
                    <a:cubicBezTo>
                      <a:pt x="8" y="8"/>
                      <a:pt x="4" y="4"/>
                      <a:pt x="0" y="0"/>
                    </a:cubicBezTo>
                    <a:close/>
                  </a:path>
                </a:pathLst>
              </a:custGeom>
              <a:noFill/>
              <a:ln w="12700">
                <a:solidFill>
                  <a:srgbClr val="1C1C1C"/>
                </a:solidFill>
                <a:miter lim="800000"/>
                <a:headEnd/>
                <a:tailEnd/>
              </a:ln>
            </p:spPr>
            <p:txBody>
              <a:bodyPr/>
              <a:lstStyle/>
              <a:p>
                <a:pPr eaLnBrk="0" hangingPunct="0"/>
                <a:endParaRPr lang="en-US"/>
              </a:p>
            </p:txBody>
          </p:sp>
          <p:sp>
            <p:nvSpPr>
              <p:cNvPr id="66625" name="Freeform 23"/>
              <p:cNvSpPr>
                <a:spLocks/>
              </p:cNvSpPr>
              <p:nvPr/>
            </p:nvSpPr>
            <p:spPr bwMode="auto">
              <a:xfrm>
                <a:off x="1328" y="0"/>
                <a:ext cx="1502" cy="1502"/>
              </a:xfrm>
              <a:custGeom>
                <a:avLst/>
                <a:gdLst>
                  <a:gd name="T0" fmla="*/ 1487 w 102"/>
                  <a:gd name="T1" fmla="*/ 177 h 102"/>
                  <a:gd name="T2" fmla="*/ 1487 w 102"/>
                  <a:gd name="T3" fmla="*/ 162 h 102"/>
                  <a:gd name="T4" fmla="*/ 0 w 102"/>
                  <a:gd name="T5" fmla="*/ 0 h 102"/>
                  <a:gd name="T6" fmla="*/ 162 w 102"/>
                  <a:gd name="T7" fmla="*/ 1487 h 102"/>
                  <a:gd name="T8" fmla="*/ 177 w 102"/>
                  <a:gd name="T9" fmla="*/ 1502 h 102"/>
                  <a:gd name="T10" fmla="*/ 1487 w 102"/>
                  <a:gd name="T11" fmla="*/ 1502 h 102"/>
                  <a:gd name="T12" fmla="*/ 1487 w 102"/>
                  <a:gd name="T13" fmla="*/ 1487 h 102"/>
                  <a:gd name="T14" fmla="*/ 1502 w 102"/>
                  <a:gd name="T15" fmla="*/ 1487 h 102"/>
                  <a:gd name="T16" fmla="*/ 1487 w 102"/>
                  <a:gd name="T17" fmla="*/ 17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02"/>
                  <a:gd name="T29" fmla="*/ 102 w 102"/>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02">
                    <a:moveTo>
                      <a:pt x="101" y="12"/>
                    </a:moveTo>
                    <a:cubicBezTo>
                      <a:pt x="101" y="11"/>
                      <a:pt x="101" y="11"/>
                      <a:pt x="101" y="11"/>
                    </a:cubicBezTo>
                    <a:cubicBezTo>
                      <a:pt x="61" y="48"/>
                      <a:pt x="44" y="44"/>
                      <a:pt x="0" y="0"/>
                    </a:cubicBezTo>
                    <a:cubicBezTo>
                      <a:pt x="44" y="44"/>
                      <a:pt x="48" y="61"/>
                      <a:pt x="11" y="101"/>
                    </a:cubicBezTo>
                    <a:cubicBezTo>
                      <a:pt x="11" y="101"/>
                      <a:pt x="11" y="101"/>
                      <a:pt x="12" y="102"/>
                    </a:cubicBezTo>
                    <a:cubicBezTo>
                      <a:pt x="48" y="68"/>
                      <a:pt x="65" y="68"/>
                      <a:pt x="101" y="102"/>
                    </a:cubicBezTo>
                    <a:cubicBezTo>
                      <a:pt x="101" y="101"/>
                      <a:pt x="101" y="101"/>
                      <a:pt x="101" y="101"/>
                    </a:cubicBezTo>
                    <a:cubicBezTo>
                      <a:pt x="101" y="101"/>
                      <a:pt x="101" y="101"/>
                      <a:pt x="102" y="101"/>
                    </a:cubicBezTo>
                    <a:cubicBezTo>
                      <a:pt x="68" y="65"/>
                      <a:pt x="68" y="48"/>
                      <a:pt x="101" y="12"/>
                    </a:cubicBezTo>
                    <a:close/>
                  </a:path>
                </a:pathLst>
              </a:custGeom>
              <a:noFill/>
              <a:ln w="12700">
                <a:solidFill>
                  <a:srgbClr val="1C1C1C"/>
                </a:solidFill>
                <a:miter lim="800000"/>
                <a:headEnd/>
                <a:tailEnd/>
              </a:ln>
            </p:spPr>
            <p:txBody>
              <a:bodyPr/>
              <a:lstStyle/>
              <a:p>
                <a:pPr eaLnBrk="0" hangingPunct="0"/>
                <a:endParaRPr lang="en-US"/>
              </a:p>
            </p:txBody>
          </p:sp>
          <p:sp>
            <p:nvSpPr>
              <p:cNvPr id="66626" name="Freeform 24"/>
              <p:cNvSpPr>
                <a:spLocks/>
              </p:cNvSpPr>
              <p:nvPr/>
            </p:nvSpPr>
            <p:spPr bwMode="auto">
              <a:xfrm>
                <a:off x="2830" y="1502"/>
                <a:ext cx="1328" cy="1321"/>
              </a:xfrm>
              <a:custGeom>
                <a:avLst/>
                <a:gdLst>
                  <a:gd name="T0" fmla="*/ 1313 w 90"/>
                  <a:gd name="T1" fmla="*/ 1321 h 90"/>
                  <a:gd name="T2" fmla="*/ 1328 w 90"/>
                  <a:gd name="T3" fmla="*/ 1306 h 90"/>
                  <a:gd name="T4" fmla="*/ 1328 w 90"/>
                  <a:gd name="T5" fmla="*/ 0 h 90"/>
                  <a:gd name="T6" fmla="*/ 1313 w 90"/>
                  <a:gd name="T7" fmla="*/ 0 h 90"/>
                  <a:gd name="T8" fmla="*/ 0 w 90"/>
                  <a:gd name="T9" fmla="*/ 0 h 90"/>
                  <a:gd name="T10" fmla="*/ 0 w 90"/>
                  <a:gd name="T11" fmla="*/ 0 h 90"/>
                  <a:gd name="T12" fmla="*/ 0 w 90"/>
                  <a:gd name="T13" fmla="*/ 0 h 90"/>
                  <a:gd name="T14" fmla="*/ 0 w 90"/>
                  <a:gd name="T15" fmla="*/ 0 h 90"/>
                  <a:gd name="T16" fmla="*/ 0 w 90"/>
                  <a:gd name="T17" fmla="*/ 1306 h 90"/>
                  <a:gd name="T18" fmla="*/ 0 w 90"/>
                  <a:gd name="T19" fmla="*/ 1306 h 90"/>
                  <a:gd name="T20" fmla="*/ 0 w 90"/>
                  <a:gd name="T21" fmla="*/ 1306 h 90"/>
                  <a:gd name="T22" fmla="*/ 0 w 90"/>
                  <a:gd name="T23" fmla="*/ 1321 h 90"/>
                  <a:gd name="T24" fmla="*/ 1313 w 90"/>
                  <a:gd name="T25" fmla="*/ 1321 h 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0"/>
                  <a:gd name="T40" fmla="*/ 0 h 90"/>
                  <a:gd name="T41" fmla="*/ 90 w 90"/>
                  <a:gd name="T42" fmla="*/ 90 h 9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0" h="90">
                    <a:moveTo>
                      <a:pt x="89" y="90"/>
                    </a:moveTo>
                    <a:cubicBezTo>
                      <a:pt x="90" y="90"/>
                      <a:pt x="90" y="90"/>
                      <a:pt x="90" y="89"/>
                    </a:cubicBezTo>
                    <a:cubicBezTo>
                      <a:pt x="56" y="53"/>
                      <a:pt x="56" y="36"/>
                      <a:pt x="90" y="0"/>
                    </a:cubicBezTo>
                    <a:cubicBezTo>
                      <a:pt x="90" y="0"/>
                      <a:pt x="90" y="0"/>
                      <a:pt x="89" y="0"/>
                    </a:cubicBezTo>
                    <a:cubicBezTo>
                      <a:pt x="53" y="33"/>
                      <a:pt x="36" y="33"/>
                      <a:pt x="0" y="0"/>
                    </a:cubicBezTo>
                    <a:cubicBezTo>
                      <a:pt x="0" y="0"/>
                      <a:pt x="0" y="0"/>
                      <a:pt x="0" y="0"/>
                    </a:cubicBezTo>
                    <a:cubicBezTo>
                      <a:pt x="0" y="0"/>
                      <a:pt x="0" y="0"/>
                      <a:pt x="0" y="0"/>
                    </a:cubicBezTo>
                    <a:cubicBezTo>
                      <a:pt x="0" y="0"/>
                      <a:pt x="0" y="0"/>
                      <a:pt x="0" y="0"/>
                    </a:cubicBezTo>
                    <a:cubicBezTo>
                      <a:pt x="33" y="36"/>
                      <a:pt x="33" y="53"/>
                      <a:pt x="0" y="89"/>
                    </a:cubicBezTo>
                    <a:cubicBezTo>
                      <a:pt x="0" y="89"/>
                      <a:pt x="0" y="89"/>
                      <a:pt x="0" y="89"/>
                    </a:cubicBezTo>
                    <a:cubicBezTo>
                      <a:pt x="0" y="89"/>
                      <a:pt x="0" y="89"/>
                      <a:pt x="0" y="89"/>
                    </a:cubicBezTo>
                    <a:cubicBezTo>
                      <a:pt x="0" y="90"/>
                      <a:pt x="0" y="90"/>
                      <a:pt x="0" y="90"/>
                    </a:cubicBezTo>
                    <a:cubicBezTo>
                      <a:pt x="36" y="57"/>
                      <a:pt x="53" y="57"/>
                      <a:pt x="89" y="90"/>
                    </a:cubicBezTo>
                    <a:close/>
                  </a:path>
                </a:pathLst>
              </a:custGeom>
              <a:noFill/>
              <a:ln w="12700">
                <a:solidFill>
                  <a:srgbClr val="1C1C1C"/>
                </a:solidFill>
                <a:miter lim="800000"/>
                <a:headEnd/>
                <a:tailEnd/>
              </a:ln>
            </p:spPr>
            <p:txBody>
              <a:bodyPr/>
              <a:lstStyle/>
              <a:p>
                <a:pPr eaLnBrk="0" hangingPunct="0"/>
                <a:endParaRPr lang="en-US"/>
              </a:p>
            </p:txBody>
          </p:sp>
        </p:grpSp>
        <p:sp>
          <p:nvSpPr>
            <p:cNvPr id="66598" name="Freeform 25"/>
            <p:cNvSpPr>
              <a:spLocks/>
            </p:cNvSpPr>
            <p:nvPr/>
          </p:nvSpPr>
          <p:spPr bwMode="auto">
            <a:xfrm>
              <a:off x="3994" y="2823"/>
              <a:ext cx="1652" cy="1490"/>
            </a:xfrm>
            <a:custGeom>
              <a:avLst/>
              <a:gdLst>
                <a:gd name="T0" fmla="*/ 1490 w 112"/>
                <a:gd name="T1" fmla="*/ 0 h 101"/>
                <a:gd name="T2" fmla="*/ 162 w 112"/>
                <a:gd name="T3" fmla="*/ 0 h 101"/>
                <a:gd name="T4" fmla="*/ 162 w 112"/>
                <a:gd name="T5" fmla="*/ 0 h 101"/>
                <a:gd name="T6" fmla="*/ 0 w 112"/>
                <a:gd name="T7" fmla="*/ 1490 h 101"/>
                <a:gd name="T8" fmla="*/ 1652 w 112"/>
                <a:gd name="T9" fmla="*/ 1490 h 101"/>
                <a:gd name="T10" fmla="*/ 1490 w 112"/>
                <a:gd name="T11" fmla="*/ 0 h 101"/>
                <a:gd name="T12" fmla="*/ 1490 w 112"/>
                <a:gd name="T13" fmla="*/ 0 h 101"/>
                <a:gd name="T14" fmla="*/ 0 60000 65536"/>
                <a:gd name="T15" fmla="*/ 0 60000 65536"/>
                <a:gd name="T16" fmla="*/ 0 60000 65536"/>
                <a:gd name="T17" fmla="*/ 0 60000 65536"/>
                <a:gd name="T18" fmla="*/ 0 60000 65536"/>
                <a:gd name="T19" fmla="*/ 0 60000 65536"/>
                <a:gd name="T20" fmla="*/ 0 60000 65536"/>
                <a:gd name="T21" fmla="*/ 0 w 112"/>
                <a:gd name="T22" fmla="*/ 0 h 101"/>
                <a:gd name="T23" fmla="*/ 112 w 112"/>
                <a:gd name="T24" fmla="*/ 101 h 1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101">
                  <a:moveTo>
                    <a:pt x="101" y="0"/>
                  </a:moveTo>
                  <a:cubicBezTo>
                    <a:pt x="65" y="33"/>
                    <a:pt x="47" y="33"/>
                    <a:pt x="11" y="0"/>
                  </a:cubicBezTo>
                  <a:cubicBezTo>
                    <a:pt x="11" y="0"/>
                    <a:pt x="11" y="0"/>
                    <a:pt x="11" y="0"/>
                  </a:cubicBezTo>
                  <a:cubicBezTo>
                    <a:pt x="48" y="40"/>
                    <a:pt x="44" y="57"/>
                    <a:pt x="0" y="101"/>
                  </a:cubicBezTo>
                  <a:cubicBezTo>
                    <a:pt x="48" y="53"/>
                    <a:pt x="64" y="53"/>
                    <a:pt x="112" y="101"/>
                  </a:cubicBezTo>
                  <a:cubicBezTo>
                    <a:pt x="68" y="57"/>
                    <a:pt x="64" y="40"/>
                    <a:pt x="101" y="0"/>
                  </a:cubicBezTo>
                  <a:cubicBezTo>
                    <a:pt x="101" y="0"/>
                    <a:pt x="101" y="0"/>
                    <a:pt x="101" y="0"/>
                  </a:cubicBezTo>
                  <a:close/>
                </a:path>
              </a:pathLst>
            </a:custGeom>
            <a:noFill/>
            <a:ln w="12700">
              <a:solidFill>
                <a:srgbClr val="1C1C1C"/>
              </a:solidFill>
              <a:miter lim="800000"/>
              <a:headEnd/>
              <a:tailEnd/>
            </a:ln>
          </p:spPr>
          <p:txBody>
            <a:bodyPr/>
            <a:lstStyle/>
            <a:p>
              <a:pPr eaLnBrk="0" hangingPunct="0"/>
              <a:endParaRPr lang="en-US"/>
            </a:p>
          </p:txBody>
        </p:sp>
        <p:sp>
          <p:nvSpPr>
            <p:cNvPr id="66599" name="Freeform 26"/>
            <p:cNvSpPr>
              <a:spLocks/>
            </p:cNvSpPr>
            <p:nvPr/>
          </p:nvSpPr>
          <p:spPr bwMode="auto">
            <a:xfrm>
              <a:off x="5484" y="1502"/>
              <a:ext cx="1340" cy="1321"/>
            </a:xfrm>
            <a:custGeom>
              <a:avLst/>
              <a:gdLst>
                <a:gd name="T0" fmla="*/ 1340 w 91"/>
                <a:gd name="T1" fmla="*/ 0 h 90"/>
                <a:gd name="T2" fmla="*/ 1325 w 91"/>
                <a:gd name="T3" fmla="*/ 0 h 90"/>
                <a:gd name="T4" fmla="*/ 1340 w 91"/>
                <a:gd name="T5" fmla="*/ 0 h 90"/>
                <a:gd name="T6" fmla="*/ 1325 w 91"/>
                <a:gd name="T7" fmla="*/ 0 h 90"/>
                <a:gd name="T8" fmla="*/ 15 w 91"/>
                <a:gd name="T9" fmla="*/ 0 h 90"/>
                <a:gd name="T10" fmla="*/ 0 w 91"/>
                <a:gd name="T11" fmla="*/ 0 h 90"/>
                <a:gd name="T12" fmla="*/ 0 w 91"/>
                <a:gd name="T13" fmla="*/ 1306 h 90"/>
                <a:gd name="T14" fmla="*/ 15 w 91"/>
                <a:gd name="T15" fmla="*/ 1321 h 90"/>
                <a:gd name="T16" fmla="*/ 1325 w 91"/>
                <a:gd name="T17" fmla="*/ 1321 h 90"/>
                <a:gd name="T18" fmla="*/ 1325 w 91"/>
                <a:gd name="T19" fmla="*/ 1321 h 90"/>
                <a:gd name="T20" fmla="*/ 1340 w 91"/>
                <a:gd name="T21" fmla="*/ 1306 h 90"/>
                <a:gd name="T22" fmla="*/ 1340 w 91"/>
                <a:gd name="T23" fmla="*/ 0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90"/>
                <a:gd name="T38" fmla="*/ 91 w 91"/>
                <a:gd name="T39" fmla="*/ 90 h 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90">
                  <a:moveTo>
                    <a:pt x="91" y="0"/>
                  </a:moveTo>
                  <a:cubicBezTo>
                    <a:pt x="90" y="0"/>
                    <a:pt x="90" y="0"/>
                    <a:pt x="90" y="0"/>
                  </a:cubicBezTo>
                  <a:cubicBezTo>
                    <a:pt x="90" y="0"/>
                    <a:pt x="90" y="0"/>
                    <a:pt x="91" y="0"/>
                  </a:cubicBezTo>
                  <a:cubicBezTo>
                    <a:pt x="90" y="0"/>
                    <a:pt x="90" y="0"/>
                    <a:pt x="90" y="0"/>
                  </a:cubicBezTo>
                  <a:cubicBezTo>
                    <a:pt x="54" y="33"/>
                    <a:pt x="37" y="33"/>
                    <a:pt x="1" y="0"/>
                  </a:cubicBezTo>
                  <a:cubicBezTo>
                    <a:pt x="0" y="0"/>
                    <a:pt x="0" y="0"/>
                    <a:pt x="0" y="0"/>
                  </a:cubicBezTo>
                  <a:cubicBezTo>
                    <a:pt x="34" y="36"/>
                    <a:pt x="34" y="53"/>
                    <a:pt x="0" y="89"/>
                  </a:cubicBezTo>
                  <a:cubicBezTo>
                    <a:pt x="0" y="90"/>
                    <a:pt x="0" y="90"/>
                    <a:pt x="1" y="90"/>
                  </a:cubicBezTo>
                  <a:cubicBezTo>
                    <a:pt x="37" y="57"/>
                    <a:pt x="54" y="57"/>
                    <a:pt x="90" y="90"/>
                  </a:cubicBezTo>
                  <a:cubicBezTo>
                    <a:pt x="90" y="90"/>
                    <a:pt x="90" y="90"/>
                    <a:pt x="90" y="90"/>
                  </a:cubicBezTo>
                  <a:cubicBezTo>
                    <a:pt x="90" y="90"/>
                    <a:pt x="90" y="89"/>
                    <a:pt x="91" y="89"/>
                  </a:cubicBezTo>
                  <a:cubicBezTo>
                    <a:pt x="57" y="53"/>
                    <a:pt x="57" y="36"/>
                    <a:pt x="91" y="0"/>
                  </a:cubicBezTo>
                  <a:close/>
                </a:path>
              </a:pathLst>
            </a:custGeom>
            <a:noFill/>
            <a:ln w="12700">
              <a:solidFill>
                <a:srgbClr val="1C1C1C"/>
              </a:solidFill>
              <a:miter lim="800000"/>
              <a:headEnd/>
              <a:tailEnd/>
            </a:ln>
          </p:spPr>
          <p:txBody>
            <a:bodyPr/>
            <a:lstStyle/>
            <a:p>
              <a:pPr eaLnBrk="0" hangingPunct="0"/>
              <a:endParaRPr lang="en-US"/>
            </a:p>
          </p:txBody>
        </p:sp>
        <p:sp>
          <p:nvSpPr>
            <p:cNvPr id="66600" name="Freeform 27"/>
            <p:cNvSpPr>
              <a:spLocks/>
            </p:cNvSpPr>
            <p:nvPr/>
          </p:nvSpPr>
          <p:spPr bwMode="auto">
            <a:xfrm>
              <a:off x="5484" y="1502"/>
              <a:ext cx="19" cy="6"/>
            </a:xfrm>
            <a:custGeom>
              <a:avLst/>
              <a:gdLst>
                <a:gd name="T0" fmla="*/ 19 w 1"/>
                <a:gd name="T1" fmla="*/ 0 h 6"/>
                <a:gd name="T2" fmla="*/ 0 w 1"/>
                <a:gd name="T3" fmla="*/ 0 h 6"/>
                <a:gd name="T4" fmla="*/ 0 60000 65536"/>
                <a:gd name="T5" fmla="*/ 0 60000 65536"/>
                <a:gd name="T6" fmla="*/ 0 w 1"/>
                <a:gd name="T7" fmla="*/ 0 h 6"/>
                <a:gd name="T8" fmla="*/ 1 w 1"/>
                <a:gd name="T9" fmla="*/ 6 h 6"/>
              </a:gdLst>
              <a:ahLst/>
              <a:cxnLst>
                <a:cxn ang="T4">
                  <a:pos x="T0" y="T1"/>
                </a:cxn>
                <a:cxn ang="T5">
                  <a:pos x="T2" y="T3"/>
                </a:cxn>
              </a:cxnLst>
              <a:rect l="T6" t="T7" r="T8" b="T9"/>
              <a:pathLst>
                <a:path w="1" h="6">
                  <a:moveTo>
                    <a:pt x="1" y="0"/>
                  </a:moveTo>
                  <a:cubicBezTo>
                    <a:pt x="0" y="0"/>
                    <a:pt x="0" y="0"/>
                    <a:pt x="0" y="0"/>
                  </a:cubicBezTo>
                </a:path>
              </a:pathLst>
            </a:custGeom>
            <a:noFill/>
            <a:ln w="12700">
              <a:solidFill>
                <a:srgbClr val="1C1C1C"/>
              </a:solidFill>
              <a:miter lim="800000"/>
              <a:headEnd/>
              <a:tailEnd/>
            </a:ln>
          </p:spPr>
          <p:txBody>
            <a:bodyPr/>
            <a:lstStyle/>
            <a:p>
              <a:pPr eaLnBrk="0" hangingPunct="0"/>
              <a:endParaRPr lang="en-US"/>
            </a:p>
          </p:txBody>
        </p:sp>
        <p:sp>
          <p:nvSpPr>
            <p:cNvPr id="66601" name="Freeform 28"/>
            <p:cNvSpPr>
              <a:spLocks/>
            </p:cNvSpPr>
            <p:nvPr/>
          </p:nvSpPr>
          <p:spPr bwMode="auto">
            <a:xfrm>
              <a:off x="5484" y="1502"/>
              <a:ext cx="19" cy="6"/>
            </a:xfrm>
            <a:custGeom>
              <a:avLst/>
              <a:gdLst>
                <a:gd name="T0" fmla="*/ 19 w 1"/>
                <a:gd name="T1" fmla="*/ 0 h 6"/>
                <a:gd name="T2" fmla="*/ 0 w 1"/>
                <a:gd name="T3" fmla="*/ 0 h 6"/>
                <a:gd name="T4" fmla="*/ 0 60000 65536"/>
                <a:gd name="T5" fmla="*/ 0 60000 65536"/>
                <a:gd name="T6" fmla="*/ 0 w 1"/>
                <a:gd name="T7" fmla="*/ 0 h 6"/>
                <a:gd name="T8" fmla="*/ 1 w 1"/>
                <a:gd name="T9" fmla="*/ 6 h 6"/>
              </a:gdLst>
              <a:ahLst/>
              <a:cxnLst>
                <a:cxn ang="T4">
                  <a:pos x="T0" y="T1"/>
                </a:cxn>
                <a:cxn ang="T5">
                  <a:pos x="T2" y="T3"/>
                </a:cxn>
              </a:cxnLst>
              <a:rect l="T6" t="T7" r="T8" b="T9"/>
              <a:pathLst>
                <a:path w="1" h="6">
                  <a:moveTo>
                    <a:pt x="1" y="0"/>
                  </a:moveTo>
                  <a:cubicBezTo>
                    <a:pt x="0" y="0"/>
                    <a:pt x="0" y="0"/>
                    <a:pt x="0" y="0"/>
                  </a:cubicBezTo>
                </a:path>
              </a:pathLst>
            </a:custGeom>
            <a:noFill/>
            <a:ln w="12700">
              <a:solidFill>
                <a:srgbClr val="1C1C1C"/>
              </a:solidFill>
              <a:miter lim="800000"/>
              <a:headEnd/>
              <a:tailEnd/>
            </a:ln>
          </p:spPr>
          <p:txBody>
            <a:bodyPr/>
            <a:lstStyle/>
            <a:p>
              <a:pPr eaLnBrk="0" hangingPunct="0"/>
              <a:endParaRPr lang="en-US"/>
            </a:p>
          </p:txBody>
        </p:sp>
        <p:sp>
          <p:nvSpPr>
            <p:cNvPr id="66602" name="Freeform 29"/>
            <p:cNvSpPr>
              <a:spLocks/>
            </p:cNvSpPr>
            <p:nvPr/>
          </p:nvSpPr>
          <p:spPr bwMode="auto">
            <a:xfrm>
              <a:off x="3994" y="0"/>
              <a:ext cx="1652" cy="1502"/>
            </a:xfrm>
            <a:custGeom>
              <a:avLst/>
              <a:gdLst>
                <a:gd name="T0" fmla="*/ 1490 w 112"/>
                <a:gd name="T1" fmla="*/ 1502 h 102"/>
                <a:gd name="T2" fmla="*/ 1490 w 112"/>
                <a:gd name="T3" fmla="*/ 1487 h 102"/>
                <a:gd name="T4" fmla="*/ 1652 w 112"/>
                <a:gd name="T5" fmla="*/ 0 h 102"/>
                <a:gd name="T6" fmla="*/ 0 w 112"/>
                <a:gd name="T7" fmla="*/ 0 h 102"/>
                <a:gd name="T8" fmla="*/ 162 w 112"/>
                <a:gd name="T9" fmla="*/ 1487 h 102"/>
                <a:gd name="T10" fmla="*/ 162 w 112"/>
                <a:gd name="T11" fmla="*/ 1502 h 102"/>
                <a:gd name="T12" fmla="*/ 1490 w 112"/>
                <a:gd name="T13" fmla="*/ 1502 h 102"/>
                <a:gd name="T14" fmla="*/ 0 60000 65536"/>
                <a:gd name="T15" fmla="*/ 0 60000 65536"/>
                <a:gd name="T16" fmla="*/ 0 60000 65536"/>
                <a:gd name="T17" fmla="*/ 0 60000 65536"/>
                <a:gd name="T18" fmla="*/ 0 60000 65536"/>
                <a:gd name="T19" fmla="*/ 0 60000 65536"/>
                <a:gd name="T20" fmla="*/ 0 60000 65536"/>
                <a:gd name="T21" fmla="*/ 0 w 112"/>
                <a:gd name="T22" fmla="*/ 0 h 102"/>
                <a:gd name="T23" fmla="*/ 112 w 112"/>
                <a:gd name="T24" fmla="*/ 102 h 1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102">
                  <a:moveTo>
                    <a:pt x="101" y="102"/>
                  </a:moveTo>
                  <a:cubicBezTo>
                    <a:pt x="101" y="101"/>
                    <a:pt x="101" y="101"/>
                    <a:pt x="101" y="101"/>
                  </a:cubicBezTo>
                  <a:cubicBezTo>
                    <a:pt x="64" y="61"/>
                    <a:pt x="68" y="44"/>
                    <a:pt x="112" y="0"/>
                  </a:cubicBezTo>
                  <a:cubicBezTo>
                    <a:pt x="64" y="48"/>
                    <a:pt x="48" y="48"/>
                    <a:pt x="0" y="0"/>
                  </a:cubicBezTo>
                  <a:cubicBezTo>
                    <a:pt x="44" y="44"/>
                    <a:pt x="48" y="61"/>
                    <a:pt x="11" y="101"/>
                  </a:cubicBezTo>
                  <a:cubicBezTo>
                    <a:pt x="11" y="101"/>
                    <a:pt x="11" y="101"/>
                    <a:pt x="11" y="102"/>
                  </a:cubicBezTo>
                  <a:cubicBezTo>
                    <a:pt x="47" y="68"/>
                    <a:pt x="65" y="68"/>
                    <a:pt x="101" y="102"/>
                  </a:cubicBezTo>
                  <a:close/>
                </a:path>
              </a:pathLst>
            </a:custGeom>
            <a:noFill/>
            <a:ln w="12700">
              <a:solidFill>
                <a:srgbClr val="1C1C1C"/>
              </a:solidFill>
              <a:miter lim="800000"/>
              <a:headEnd/>
              <a:tailEnd/>
            </a:ln>
          </p:spPr>
          <p:txBody>
            <a:bodyPr/>
            <a:lstStyle/>
            <a:p>
              <a:pPr eaLnBrk="0" hangingPunct="0"/>
              <a:endParaRPr lang="en-US"/>
            </a:p>
          </p:txBody>
        </p:sp>
        <p:sp>
          <p:nvSpPr>
            <p:cNvPr id="66603" name="Freeform 30"/>
            <p:cNvSpPr>
              <a:spLocks/>
            </p:cNvSpPr>
            <p:nvPr/>
          </p:nvSpPr>
          <p:spPr bwMode="auto">
            <a:xfrm>
              <a:off x="5484" y="1490"/>
              <a:ext cx="19" cy="12"/>
            </a:xfrm>
            <a:custGeom>
              <a:avLst/>
              <a:gdLst>
                <a:gd name="T0" fmla="*/ 0 w 1"/>
                <a:gd name="T1" fmla="*/ 0 h 1"/>
                <a:gd name="T2" fmla="*/ 19 w 1"/>
                <a:gd name="T3" fmla="*/ 12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1" y="1"/>
                  </a:cubicBezTo>
                </a:path>
              </a:pathLst>
            </a:custGeom>
            <a:noFill/>
            <a:ln w="12700">
              <a:solidFill>
                <a:srgbClr val="1C1C1C"/>
              </a:solidFill>
              <a:miter lim="800000"/>
              <a:headEnd/>
              <a:tailEnd/>
            </a:ln>
          </p:spPr>
          <p:txBody>
            <a:bodyPr/>
            <a:lstStyle/>
            <a:p>
              <a:pPr eaLnBrk="0" hangingPunct="0"/>
              <a:endParaRPr lang="en-US"/>
            </a:p>
          </p:txBody>
        </p:sp>
        <p:sp>
          <p:nvSpPr>
            <p:cNvPr id="66604" name="Freeform 31"/>
            <p:cNvSpPr>
              <a:spLocks/>
            </p:cNvSpPr>
            <p:nvPr/>
          </p:nvSpPr>
          <p:spPr bwMode="auto">
            <a:xfrm>
              <a:off x="5484" y="1490"/>
              <a:ext cx="19" cy="12"/>
            </a:xfrm>
            <a:custGeom>
              <a:avLst/>
              <a:gdLst>
                <a:gd name="T0" fmla="*/ 0 w 1"/>
                <a:gd name="T1" fmla="*/ 0 h 1"/>
                <a:gd name="T2" fmla="*/ 19 w 1"/>
                <a:gd name="T3" fmla="*/ 12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1" y="1"/>
                  </a:cubicBezTo>
                </a:path>
              </a:pathLst>
            </a:custGeom>
            <a:noFill/>
            <a:ln w="12700">
              <a:solidFill>
                <a:srgbClr val="1C1C1C"/>
              </a:solidFill>
              <a:miter lim="800000"/>
              <a:headEnd/>
              <a:tailEnd/>
            </a:ln>
          </p:spPr>
          <p:txBody>
            <a:bodyPr/>
            <a:lstStyle/>
            <a:p>
              <a:pPr eaLnBrk="0" hangingPunct="0"/>
              <a:endParaRPr lang="en-US"/>
            </a:p>
          </p:txBody>
        </p:sp>
        <p:sp>
          <p:nvSpPr>
            <p:cNvPr id="66605" name="Freeform 32"/>
            <p:cNvSpPr>
              <a:spLocks/>
            </p:cNvSpPr>
            <p:nvPr/>
          </p:nvSpPr>
          <p:spPr bwMode="auto">
            <a:xfrm>
              <a:off x="4156" y="1502"/>
              <a:ext cx="1328" cy="1321"/>
            </a:xfrm>
            <a:custGeom>
              <a:avLst/>
              <a:gdLst>
                <a:gd name="T0" fmla="*/ 1328 w 90"/>
                <a:gd name="T1" fmla="*/ 1321 h 90"/>
                <a:gd name="T2" fmla="*/ 1328 w 90"/>
                <a:gd name="T3" fmla="*/ 1306 h 90"/>
                <a:gd name="T4" fmla="*/ 1328 w 90"/>
                <a:gd name="T5" fmla="*/ 0 h 90"/>
                <a:gd name="T6" fmla="*/ 1328 w 90"/>
                <a:gd name="T7" fmla="*/ 0 h 90"/>
                <a:gd name="T8" fmla="*/ 0 w 90"/>
                <a:gd name="T9" fmla="*/ 0 h 90"/>
                <a:gd name="T10" fmla="*/ 0 w 90"/>
                <a:gd name="T11" fmla="*/ 0 h 90"/>
                <a:gd name="T12" fmla="*/ 0 w 90"/>
                <a:gd name="T13" fmla="*/ 1306 h 90"/>
                <a:gd name="T14" fmla="*/ 0 w 90"/>
                <a:gd name="T15" fmla="*/ 1321 h 90"/>
                <a:gd name="T16" fmla="*/ 1328 w 90"/>
                <a:gd name="T17" fmla="*/ 1321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90"/>
                <a:gd name="T29" fmla="*/ 90 w 90"/>
                <a:gd name="T30" fmla="*/ 90 h 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90">
                  <a:moveTo>
                    <a:pt x="90" y="90"/>
                  </a:moveTo>
                  <a:cubicBezTo>
                    <a:pt x="90" y="90"/>
                    <a:pt x="90" y="90"/>
                    <a:pt x="90" y="89"/>
                  </a:cubicBezTo>
                  <a:cubicBezTo>
                    <a:pt x="57" y="53"/>
                    <a:pt x="57" y="36"/>
                    <a:pt x="90" y="0"/>
                  </a:cubicBezTo>
                  <a:cubicBezTo>
                    <a:pt x="90" y="0"/>
                    <a:pt x="90" y="0"/>
                    <a:pt x="90" y="0"/>
                  </a:cubicBezTo>
                  <a:cubicBezTo>
                    <a:pt x="54" y="33"/>
                    <a:pt x="36" y="33"/>
                    <a:pt x="0" y="0"/>
                  </a:cubicBezTo>
                  <a:cubicBezTo>
                    <a:pt x="0" y="0"/>
                    <a:pt x="0" y="0"/>
                    <a:pt x="0" y="0"/>
                  </a:cubicBezTo>
                  <a:cubicBezTo>
                    <a:pt x="33" y="36"/>
                    <a:pt x="33" y="53"/>
                    <a:pt x="0" y="89"/>
                  </a:cubicBezTo>
                  <a:cubicBezTo>
                    <a:pt x="0" y="90"/>
                    <a:pt x="0" y="90"/>
                    <a:pt x="0" y="90"/>
                  </a:cubicBezTo>
                  <a:cubicBezTo>
                    <a:pt x="36" y="57"/>
                    <a:pt x="54" y="57"/>
                    <a:pt x="90" y="90"/>
                  </a:cubicBezTo>
                  <a:close/>
                </a:path>
              </a:pathLst>
            </a:custGeom>
            <a:noFill/>
            <a:ln w="12700">
              <a:solidFill>
                <a:srgbClr val="1C1C1C"/>
              </a:solidFill>
              <a:miter lim="800000"/>
              <a:headEnd/>
              <a:tailEnd/>
            </a:ln>
          </p:spPr>
          <p:txBody>
            <a:bodyPr/>
            <a:lstStyle/>
            <a:p>
              <a:pPr eaLnBrk="0" hangingPunct="0"/>
              <a:endParaRPr lang="en-US"/>
            </a:p>
          </p:txBody>
        </p:sp>
        <p:sp>
          <p:nvSpPr>
            <p:cNvPr id="66606" name="Freeform 33"/>
            <p:cNvSpPr>
              <a:spLocks/>
            </p:cNvSpPr>
            <p:nvPr/>
          </p:nvSpPr>
          <p:spPr bwMode="auto">
            <a:xfrm>
              <a:off x="5322" y="2823"/>
              <a:ext cx="1664" cy="1490"/>
            </a:xfrm>
            <a:custGeom>
              <a:avLst/>
              <a:gdLst>
                <a:gd name="T0" fmla="*/ 1487 w 113"/>
                <a:gd name="T1" fmla="*/ 0 h 101"/>
                <a:gd name="T2" fmla="*/ 177 w 113"/>
                <a:gd name="T3" fmla="*/ 0 h 101"/>
                <a:gd name="T4" fmla="*/ 162 w 113"/>
                <a:gd name="T5" fmla="*/ 0 h 101"/>
                <a:gd name="T6" fmla="*/ 0 w 113"/>
                <a:gd name="T7" fmla="*/ 1490 h 101"/>
                <a:gd name="T8" fmla="*/ 1664 w 113"/>
                <a:gd name="T9" fmla="*/ 1490 h 101"/>
                <a:gd name="T10" fmla="*/ 1502 w 113"/>
                <a:gd name="T11" fmla="*/ 0 h 101"/>
                <a:gd name="T12" fmla="*/ 1487 w 113"/>
                <a:gd name="T13" fmla="*/ 0 h 101"/>
                <a:gd name="T14" fmla="*/ 0 60000 65536"/>
                <a:gd name="T15" fmla="*/ 0 60000 65536"/>
                <a:gd name="T16" fmla="*/ 0 60000 65536"/>
                <a:gd name="T17" fmla="*/ 0 60000 65536"/>
                <a:gd name="T18" fmla="*/ 0 60000 65536"/>
                <a:gd name="T19" fmla="*/ 0 60000 65536"/>
                <a:gd name="T20" fmla="*/ 0 60000 65536"/>
                <a:gd name="T21" fmla="*/ 0 w 113"/>
                <a:gd name="T22" fmla="*/ 0 h 101"/>
                <a:gd name="T23" fmla="*/ 113 w 113"/>
                <a:gd name="T24" fmla="*/ 101 h 1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 h="101">
                  <a:moveTo>
                    <a:pt x="101" y="0"/>
                  </a:moveTo>
                  <a:cubicBezTo>
                    <a:pt x="65" y="33"/>
                    <a:pt x="48" y="33"/>
                    <a:pt x="12" y="0"/>
                  </a:cubicBezTo>
                  <a:cubicBezTo>
                    <a:pt x="11" y="0"/>
                    <a:pt x="11" y="0"/>
                    <a:pt x="11" y="0"/>
                  </a:cubicBezTo>
                  <a:cubicBezTo>
                    <a:pt x="48" y="40"/>
                    <a:pt x="44" y="57"/>
                    <a:pt x="0" y="101"/>
                  </a:cubicBezTo>
                  <a:cubicBezTo>
                    <a:pt x="48" y="53"/>
                    <a:pt x="64" y="53"/>
                    <a:pt x="113" y="101"/>
                  </a:cubicBezTo>
                  <a:cubicBezTo>
                    <a:pt x="69" y="57"/>
                    <a:pt x="65" y="40"/>
                    <a:pt x="102" y="0"/>
                  </a:cubicBezTo>
                  <a:cubicBezTo>
                    <a:pt x="101" y="0"/>
                    <a:pt x="101" y="0"/>
                    <a:pt x="101" y="0"/>
                  </a:cubicBezTo>
                  <a:close/>
                </a:path>
              </a:pathLst>
            </a:custGeom>
            <a:noFill/>
            <a:ln w="12700">
              <a:solidFill>
                <a:srgbClr val="1C1C1C"/>
              </a:solidFill>
              <a:miter lim="800000"/>
              <a:headEnd/>
              <a:tailEnd/>
            </a:ln>
          </p:spPr>
          <p:txBody>
            <a:bodyPr/>
            <a:lstStyle/>
            <a:p>
              <a:pPr eaLnBrk="0" hangingPunct="0"/>
              <a:endParaRPr lang="en-US"/>
            </a:p>
          </p:txBody>
        </p:sp>
        <p:sp>
          <p:nvSpPr>
            <p:cNvPr id="66607" name="Freeform 34"/>
            <p:cNvSpPr>
              <a:spLocks/>
            </p:cNvSpPr>
            <p:nvPr/>
          </p:nvSpPr>
          <p:spPr bwMode="auto">
            <a:xfrm>
              <a:off x="5322" y="0"/>
              <a:ext cx="1502" cy="1502"/>
            </a:xfrm>
            <a:custGeom>
              <a:avLst/>
              <a:gdLst>
                <a:gd name="T0" fmla="*/ 1487 w 102"/>
                <a:gd name="T1" fmla="*/ 177 h 102"/>
                <a:gd name="T2" fmla="*/ 1487 w 102"/>
                <a:gd name="T3" fmla="*/ 162 h 102"/>
                <a:gd name="T4" fmla="*/ 0 w 102"/>
                <a:gd name="T5" fmla="*/ 0 h 102"/>
                <a:gd name="T6" fmla="*/ 162 w 102"/>
                <a:gd name="T7" fmla="*/ 1487 h 102"/>
                <a:gd name="T8" fmla="*/ 177 w 102"/>
                <a:gd name="T9" fmla="*/ 1502 h 102"/>
                <a:gd name="T10" fmla="*/ 1487 w 102"/>
                <a:gd name="T11" fmla="*/ 1502 h 102"/>
                <a:gd name="T12" fmla="*/ 1487 w 102"/>
                <a:gd name="T13" fmla="*/ 1487 h 102"/>
                <a:gd name="T14" fmla="*/ 1502 w 102"/>
                <a:gd name="T15" fmla="*/ 1487 h 102"/>
                <a:gd name="T16" fmla="*/ 1487 w 102"/>
                <a:gd name="T17" fmla="*/ 17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02"/>
                <a:gd name="T29" fmla="*/ 102 w 102"/>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02">
                  <a:moveTo>
                    <a:pt x="101" y="12"/>
                  </a:moveTo>
                  <a:cubicBezTo>
                    <a:pt x="101" y="11"/>
                    <a:pt x="101" y="11"/>
                    <a:pt x="101" y="11"/>
                  </a:cubicBezTo>
                  <a:cubicBezTo>
                    <a:pt x="61" y="48"/>
                    <a:pt x="44" y="44"/>
                    <a:pt x="0" y="0"/>
                  </a:cubicBezTo>
                  <a:cubicBezTo>
                    <a:pt x="44" y="44"/>
                    <a:pt x="48" y="61"/>
                    <a:pt x="11" y="101"/>
                  </a:cubicBezTo>
                  <a:cubicBezTo>
                    <a:pt x="11" y="101"/>
                    <a:pt x="11" y="101"/>
                    <a:pt x="12" y="102"/>
                  </a:cubicBezTo>
                  <a:cubicBezTo>
                    <a:pt x="48" y="68"/>
                    <a:pt x="65" y="68"/>
                    <a:pt x="101" y="102"/>
                  </a:cubicBezTo>
                  <a:cubicBezTo>
                    <a:pt x="101" y="101"/>
                    <a:pt x="101" y="101"/>
                    <a:pt x="101" y="101"/>
                  </a:cubicBezTo>
                  <a:cubicBezTo>
                    <a:pt x="101" y="101"/>
                    <a:pt x="101" y="101"/>
                    <a:pt x="102" y="101"/>
                  </a:cubicBezTo>
                  <a:cubicBezTo>
                    <a:pt x="68" y="65"/>
                    <a:pt x="68" y="48"/>
                    <a:pt x="101" y="12"/>
                  </a:cubicBezTo>
                  <a:close/>
                </a:path>
              </a:pathLst>
            </a:custGeom>
            <a:noFill/>
            <a:ln w="12700">
              <a:solidFill>
                <a:srgbClr val="1C1C1C"/>
              </a:solidFill>
              <a:miter lim="800000"/>
              <a:headEnd/>
              <a:tailEnd/>
            </a:ln>
          </p:spPr>
          <p:txBody>
            <a:bodyPr/>
            <a:lstStyle/>
            <a:p>
              <a:pPr eaLnBrk="0" hangingPunct="0"/>
              <a:endParaRPr lang="en-US"/>
            </a:p>
          </p:txBody>
        </p:sp>
      </p:grpSp>
      <p:sp>
        <p:nvSpPr>
          <p:cNvPr id="74793" name="Freeform 41"/>
          <p:cNvSpPr>
            <a:spLocks/>
          </p:cNvSpPr>
          <p:nvPr/>
        </p:nvSpPr>
        <p:spPr bwMode="auto">
          <a:xfrm>
            <a:off x="2079625" y="2424113"/>
            <a:ext cx="665163" cy="660400"/>
          </a:xfrm>
          <a:custGeom>
            <a:avLst/>
            <a:gdLst>
              <a:gd name="T0" fmla="*/ 665163 w 91"/>
              <a:gd name="T1" fmla="*/ 0 h 90"/>
              <a:gd name="T2" fmla="*/ 657854 w 91"/>
              <a:gd name="T3" fmla="*/ 0 h 90"/>
              <a:gd name="T4" fmla="*/ 665163 w 91"/>
              <a:gd name="T5" fmla="*/ 0 h 90"/>
              <a:gd name="T6" fmla="*/ 657854 w 91"/>
              <a:gd name="T7" fmla="*/ 0 h 90"/>
              <a:gd name="T8" fmla="*/ 7309 w 91"/>
              <a:gd name="T9" fmla="*/ 0 h 90"/>
              <a:gd name="T10" fmla="*/ 0 w 91"/>
              <a:gd name="T11" fmla="*/ 0 h 90"/>
              <a:gd name="T12" fmla="*/ 0 w 91"/>
              <a:gd name="T13" fmla="*/ 653062 h 90"/>
              <a:gd name="T14" fmla="*/ 7309 w 91"/>
              <a:gd name="T15" fmla="*/ 660400 h 90"/>
              <a:gd name="T16" fmla="*/ 657854 w 91"/>
              <a:gd name="T17" fmla="*/ 660400 h 90"/>
              <a:gd name="T18" fmla="*/ 657854 w 91"/>
              <a:gd name="T19" fmla="*/ 660400 h 90"/>
              <a:gd name="T20" fmla="*/ 665163 w 91"/>
              <a:gd name="T21" fmla="*/ 653062 h 90"/>
              <a:gd name="T22" fmla="*/ 665163 w 91"/>
              <a:gd name="T23" fmla="*/ 0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90"/>
              <a:gd name="T38" fmla="*/ 91 w 91"/>
              <a:gd name="T39" fmla="*/ 90 h 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90">
                <a:moveTo>
                  <a:pt x="91" y="0"/>
                </a:moveTo>
                <a:cubicBezTo>
                  <a:pt x="90" y="0"/>
                  <a:pt x="90" y="0"/>
                  <a:pt x="90" y="0"/>
                </a:cubicBezTo>
                <a:cubicBezTo>
                  <a:pt x="90" y="0"/>
                  <a:pt x="90" y="0"/>
                  <a:pt x="91" y="0"/>
                </a:cubicBezTo>
                <a:cubicBezTo>
                  <a:pt x="90" y="0"/>
                  <a:pt x="90" y="0"/>
                  <a:pt x="90" y="0"/>
                </a:cubicBezTo>
                <a:cubicBezTo>
                  <a:pt x="54" y="33"/>
                  <a:pt x="37" y="33"/>
                  <a:pt x="1" y="0"/>
                </a:cubicBezTo>
                <a:cubicBezTo>
                  <a:pt x="0" y="0"/>
                  <a:pt x="0" y="0"/>
                  <a:pt x="0" y="0"/>
                </a:cubicBezTo>
                <a:cubicBezTo>
                  <a:pt x="34" y="36"/>
                  <a:pt x="34" y="53"/>
                  <a:pt x="0" y="89"/>
                </a:cubicBezTo>
                <a:cubicBezTo>
                  <a:pt x="0" y="90"/>
                  <a:pt x="0" y="90"/>
                  <a:pt x="1" y="90"/>
                </a:cubicBezTo>
                <a:cubicBezTo>
                  <a:pt x="37" y="57"/>
                  <a:pt x="54" y="57"/>
                  <a:pt x="90" y="90"/>
                </a:cubicBezTo>
                <a:cubicBezTo>
                  <a:pt x="90" y="90"/>
                  <a:pt x="90" y="90"/>
                  <a:pt x="90" y="90"/>
                </a:cubicBezTo>
                <a:cubicBezTo>
                  <a:pt x="90" y="90"/>
                  <a:pt x="90" y="89"/>
                  <a:pt x="91" y="89"/>
                </a:cubicBezTo>
                <a:cubicBezTo>
                  <a:pt x="57" y="53"/>
                  <a:pt x="57" y="36"/>
                  <a:pt x="91" y="0"/>
                </a:cubicBezTo>
                <a:close/>
              </a:path>
            </a:pathLst>
          </a:custGeom>
          <a:solidFill>
            <a:srgbClr val="FFFFFF"/>
          </a:solidFill>
          <a:ln w="3175">
            <a:solidFill>
              <a:srgbClr val="FFFFFF"/>
            </a:solidFill>
            <a:miter lim="800000"/>
            <a:headEnd/>
            <a:tailEnd/>
          </a:ln>
        </p:spPr>
        <p:txBody>
          <a:bodyPr/>
          <a:lstStyle/>
          <a:p>
            <a:pPr eaLnBrk="0" hangingPunct="0"/>
            <a:endParaRPr lang="en-US"/>
          </a:p>
        </p:txBody>
      </p:sp>
      <p:sp>
        <p:nvSpPr>
          <p:cNvPr id="66565" name="Freeform 43"/>
          <p:cNvSpPr>
            <a:spLocks/>
          </p:cNvSpPr>
          <p:nvPr/>
        </p:nvSpPr>
        <p:spPr bwMode="auto">
          <a:xfrm>
            <a:off x="2079625" y="2424113"/>
            <a:ext cx="6350" cy="3175"/>
          </a:xfrm>
          <a:custGeom>
            <a:avLst/>
            <a:gdLst>
              <a:gd name="T0" fmla="*/ 6350 w 1"/>
              <a:gd name="T1" fmla="*/ 0 h 3175"/>
              <a:gd name="T2" fmla="*/ 0 w 1"/>
              <a:gd name="T3" fmla="*/ 0 h 3175"/>
              <a:gd name="T4" fmla="*/ 0 60000 65536"/>
              <a:gd name="T5" fmla="*/ 0 60000 65536"/>
              <a:gd name="T6" fmla="*/ 0 w 1"/>
              <a:gd name="T7" fmla="*/ 0 h 3175"/>
              <a:gd name="T8" fmla="*/ 1 w 1"/>
              <a:gd name="T9" fmla="*/ 3175 h 3175"/>
            </a:gdLst>
            <a:ahLst/>
            <a:cxnLst>
              <a:cxn ang="T4">
                <a:pos x="T0" y="T1"/>
              </a:cxn>
              <a:cxn ang="T5">
                <a:pos x="T2" y="T3"/>
              </a:cxn>
            </a:cxnLst>
            <a:rect l="T6" t="T7" r="T8" b="T9"/>
            <a:pathLst>
              <a:path w="1" h="3175">
                <a:moveTo>
                  <a:pt x="1" y="0"/>
                </a:moveTo>
                <a:cubicBezTo>
                  <a:pt x="0" y="0"/>
                  <a:pt x="0" y="0"/>
                  <a:pt x="0" y="0"/>
                </a:cubicBezTo>
              </a:path>
            </a:pathLst>
          </a:custGeom>
          <a:solidFill>
            <a:srgbClr val="B3DC10"/>
          </a:solidFill>
          <a:ln w="3175">
            <a:solidFill>
              <a:srgbClr val="B3DC10"/>
            </a:solidFill>
            <a:miter lim="800000"/>
            <a:headEnd/>
            <a:tailEnd/>
          </a:ln>
        </p:spPr>
        <p:txBody>
          <a:bodyPr/>
          <a:lstStyle/>
          <a:p>
            <a:pPr eaLnBrk="0" hangingPunct="0"/>
            <a:endParaRPr lang="en-US"/>
          </a:p>
        </p:txBody>
      </p:sp>
      <p:sp>
        <p:nvSpPr>
          <p:cNvPr id="66566" name="Freeform 44"/>
          <p:cNvSpPr>
            <a:spLocks/>
          </p:cNvSpPr>
          <p:nvPr/>
        </p:nvSpPr>
        <p:spPr bwMode="auto">
          <a:xfrm>
            <a:off x="2079625" y="2424113"/>
            <a:ext cx="6350" cy="3175"/>
          </a:xfrm>
          <a:custGeom>
            <a:avLst/>
            <a:gdLst>
              <a:gd name="T0" fmla="*/ 6350 w 1"/>
              <a:gd name="T1" fmla="*/ 0 h 3175"/>
              <a:gd name="T2" fmla="*/ 0 w 1"/>
              <a:gd name="T3" fmla="*/ 0 h 3175"/>
              <a:gd name="T4" fmla="*/ 0 60000 65536"/>
              <a:gd name="T5" fmla="*/ 0 60000 65536"/>
              <a:gd name="T6" fmla="*/ 0 w 1"/>
              <a:gd name="T7" fmla="*/ 0 h 3175"/>
              <a:gd name="T8" fmla="*/ 1 w 1"/>
              <a:gd name="T9" fmla="*/ 3175 h 3175"/>
            </a:gdLst>
            <a:ahLst/>
            <a:cxnLst>
              <a:cxn ang="T4">
                <a:pos x="T0" y="T1"/>
              </a:cxn>
              <a:cxn ang="T5">
                <a:pos x="T2" y="T3"/>
              </a:cxn>
            </a:cxnLst>
            <a:rect l="T6" t="T7" r="T8" b="T9"/>
            <a:pathLst>
              <a:path w="1" h="3175">
                <a:moveTo>
                  <a:pt x="1" y="0"/>
                </a:moveTo>
                <a:cubicBezTo>
                  <a:pt x="0" y="0"/>
                  <a:pt x="0" y="0"/>
                  <a:pt x="0" y="0"/>
                </a:cubicBezTo>
              </a:path>
            </a:pathLst>
          </a:custGeom>
          <a:noFill/>
          <a:ln w="3175">
            <a:solidFill>
              <a:srgbClr val="B3DC10"/>
            </a:solidFill>
            <a:miter lim="800000"/>
            <a:headEnd/>
            <a:tailEnd/>
          </a:ln>
        </p:spPr>
        <p:txBody>
          <a:bodyPr/>
          <a:lstStyle/>
          <a:p>
            <a:pPr eaLnBrk="0" hangingPunct="0"/>
            <a:endParaRPr lang="en-US"/>
          </a:p>
        </p:txBody>
      </p:sp>
      <p:sp>
        <p:nvSpPr>
          <p:cNvPr id="66567" name="Freeform 45"/>
          <p:cNvSpPr>
            <a:spLocks/>
          </p:cNvSpPr>
          <p:nvPr/>
        </p:nvSpPr>
        <p:spPr bwMode="auto">
          <a:xfrm>
            <a:off x="1338263" y="2424113"/>
            <a:ext cx="80962" cy="79375"/>
          </a:xfrm>
          <a:custGeom>
            <a:avLst/>
            <a:gdLst>
              <a:gd name="T0" fmla="*/ 0 w 11"/>
              <a:gd name="T1" fmla="*/ 79375 h 11"/>
              <a:gd name="T2" fmla="*/ 80962 w 11"/>
              <a:gd name="T3" fmla="*/ 0 h 11"/>
              <a:gd name="T4" fmla="*/ 80962 w 11"/>
              <a:gd name="T5" fmla="*/ 0 h 11"/>
              <a:gd name="T6" fmla="*/ 0 w 11"/>
              <a:gd name="T7" fmla="*/ 79375 h 11"/>
              <a:gd name="T8" fmla="*/ 0 60000 65536"/>
              <a:gd name="T9" fmla="*/ 0 60000 65536"/>
              <a:gd name="T10" fmla="*/ 0 60000 65536"/>
              <a:gd name="T11" fmla="*/ 0 60000 65536"/>
              <a:gd name="T12" fmla="*/ 0 w 11"/>
              <a:gd name="T13" fmla="*/ 0 h 11"/>
              <a:gd name="T14" fmla="*/ 11 w 11"/>
              <a:gd name="T15" fmla="*/ 11 h 11"/>
            </a:gdLst>
            <a:ahLst/>
            <a:cxnLst>
              <a:cxn ang="T8">
                <a:pos x="T0" y="T1"/>
              </a:cxn>
              <a:cxn ang="T9">
                <a:pos x="T2" y="T3"/>
              </a:cxn>
              <a:cxn ang="T10">
                <a:pos x="T4" y="T5"/>
              </a:cxn>
              <a:cxn ang="T11">
                <a:pos x="T6" y="T7"/>
              </a:cxn>
            </a:cxnLst>
            <a:rect l="T12" t="T13" r="T14" b="T15"/>
            <a:pathLst>
              <a:path w="11" h="11">
                <a:moveTo>
                  <a:pt x="0" y="11"/>
                </a:moveTo>
                <a:cubicBezTo>
                  <a:pt x="4" y="7"/>
                  <a:pt x="7" y="3"/>
                  <a:pt x="11" y="0"/>
                </a:cubicBezTo>
                <a:cubicBezTo>
                  <a:pt x="11" y="0"/>
                  <a:pt x="11" y="0"/>
                  <a:pt x="11" y="0"/>
                </a:cubicBezTo>
                <a:cubicBezTo>
                  <a:pt x="7" y="3"/>
                  <a:pt x="4" y="7"/>
                  <a:pt x="0" y="11"/>
                </a:cubicBezTo>
                <a:close/>
              </a:path>
            </a:pathLst>
          </a:custGeom>
          <a:noFill/>
          <a:ln w="3175">
            <a:solidFill>
              <a:srgbClr val="FFFF00"/>
            </a:solidFill>
            <a:miter lim="800000"/>
            <a:headEnd/>
            <a:tailEnd/>
          </a:ln>
        </p:spPr>
        <p:txBody>
          <a:bodyPr/>
          <a:lstStyle/>
          <a:p>
            <a:pPr eaLnBrk="0" hangingPunct="0"/>
            <a:endParaRPr lang="en-US"/>
          </a:p>
        </p:txBody>
      </p:sp>
      <p:sp>
        <p:nvSpPr>
          <p:cNvPr id="66568" name="Freeform 46"/>
          <p:cNvSpPr>
            <a:spLocks/>
          </p:cNvSpPr>
          <p:nvPr/>
        </p:nvSpPr>
        <p:spPr bwMode="auto">
          <a:xfrm>
            <a:off x="1338263" y="2336800"/>
            <a:ext cx="80962" cy="87313"/>
          </a:xfrm>
          <a:custGeom>
            <a:avLst/>
            <a:gdLst>
              <a:gd name="T0" fmla="*/ 0 w 11"/>
              <a:gd name="T1" fmla="*/ 0 h 12"/>
              <a:gd name="T2" fmla="*/ 80962 w 11"/>
              <a:gd name="T3" fmla="*/ 87313 h 12"/>
              <a:gd name="T4" fmla="*/ 80962 w 11"/>
              <a:gd name="T5" fmla="*/ 80037 h 12"/>
              <a:gd name="T6" fmla="*/ 0 w 11"/>
              <a:gd name="T7" fmla="*/ 0 h 12"/>
              <a:gd name="T8" fmla="*/ 0 60000 65536"/>
              <a:gd name="T9" fmla="*/ 0 60000 65536"/>
              <a:gd name="T10" fmla="*/ 0 60000 65536"/>
              <a:gd name="T11" fmla="*/ 0 60000 65536"/>
              <a:gd name="T12" fmla="*/ 0 w 11"/>
              <a:gd name="T13" fmla="*/ 0 h 12"/>
              <a:gd name="T14" fmla="*/ 11 w 11"/>
              <a:gd name="T15" fmla="*/ 12 h 12"/>
            </a:gdLst>
            <a:ahLst/>
            <a:cxnLst>
              <a:cxn ang="T8">
                <a:pos x="T0" y="T1"/>
              </a:cxn>
              <a:cxn ang="T9">
                <a:pos x="T2" y="T3"/>
              </a:cxn>
              <a:cxn ang="T10">
                <a:pos x="T4" y="T5"/>
              </a:cxn>
              <a:cxn ang="T11">
                <a:pos x="T6" y="T7"/>
              </a:cxn>
            </a:cxnLst>
            <a:rect l="T12" t="T13" r="T14" b="T15"/>
            <a:pathLst>
              <a:path w="11" h="12">
                <a:moveTo>
                  <a:pt x="0" y="0"/>
                </a:moveTo>
                <a:cubicBezTo>
                  <a:pt x="4" y="4"/>
                  <a:pt x="7" y="8"/>
                  <a:pt x="11" y="12"/>
                </a:cubicBezTo>
                <a:cubicBezTo>
                  <a:pt x="11" y="11"/>
                  <a:pt x="11" y="11"/>
                  <a:pt x="11" y="11"/>
                </a:cubicBezTo>
                <a:cubicBezTo>
                  <a:pt x="7" y="8"/>
                  <a:pt x="4" y="4"/>
                  <a:pt x="0" y="0"/>
                </a:cubicBezTo>
                <a:close/>
              </a:path>
            </a:pathLst>
          </a:custGeom>
          <a:solidFill>
            <a:srgbClr val="B3DC10"/>
          </a:solidFill>
          <a:ln w="3175">
            <a:solidFill>
              <a:srgbClr val="B3DC10"/>
            </a:solidFill>
            <a:miter lim="800000"/>
            <a:headEnd/>
            <a:tailEnd/>
          </a:ln>
        </p:spPr>
        <p:txBody>
          <a:bodyPr/>
          <a:lstStyle/>
          <a:p>
            <a:pPr eaLnBrk="0" hangingPunct="0"/>
            <a:endParaRPr lang="en-US"/>
          </a:p>
        </p:txBody>
      </p:sp>
      <p:sp>
        <p:nvSpPr>
          <p:cNvPr id="66569" name="Freeform 47"/>
          <p:cNvSpPr>
            <a:spLocks/>
          </p:cNvSpPr>
          <p:nvPr/>
        </p:nvSpPr>
        <p:spPr bwMode="auto">
          <a:xfrm>
            <a:off x="2079625" y="2417763"/>
            <a:ext cx="6350" cy="6350"/>
          </a:xfrm>
          <a:custGeom>
            <a:avLst/>
            <a:gdLst>
              <a:gd name="T0" fmla="*/ 0 w 1"/>
              <a:gd name="T1" fmla="*/ 0 h 1"/>
              <a:gd name="T2" fmla="*/ 6350 w 1"/>
              <a:gd name="T3" fmla="*/ 635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1" y="1"/>
                </a:cubicBezTo>
              </a:path>
            </a:pathLst>
          </a:custGeom>
          <a:solidFill>
            <a:srgbClr val="B3DC10"/>
          </a:solidFill>
          <a:ln w="3175">
            <a:solidFill>
              <a:srgbClr val="B3DC10"/>
            </a:solidFill>
            <a:miter lim="800000"/>
            <a:headEnd/>
            <a:tailEnd/>
          </a:ln>
        </p:spPr>
        <p:txBody>
          <a:bodyPr/>
          <a:lstStyle/>
          <a:p>
            <a:pPr eaLnBrk="0" hangingPunct="0"/>
            <a:endParaRPr lang="en-US"/>
          </a:p>
        </p:txBody>
      </p:sp>
      <p:sp>
        <p:nvSpPr>
          <p:cNvPr id="66570" name="Freeform 48"/>
          <p:cNvSpPr>
            <a:spLocks/>
          </p:cNvSpPr>
          <p:nvPr/>
        </p:nvSpPr>
        <p:spPr bwMode="auto">
          <a:xfrm>
            <a:off x="2079625" y="2417763"/>
            <a:ext cx="6350" cy="6350"/>
          </a:xfrm>
          <a:custGeom>
            <a:avLst/>
            <a:gdLst>
              <a:gd name="T0" fmla="*/ 0 w 1"/>
              <a:gd name="T1" fmla="*/ 0 h 1"/>
              <a:gd name="T2" fmla="*/ 6350 w 1"/>
              <a:gd name="T3" fmla="*/ 635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1" y="1"/>
                </a:cubicBezTo>
              </a:path>
            </a:pathLst>
          </a:custGeom>
          <a:noFill/>
          <a:ln w="3175">
            <a:solidFill>
              <a:srgbClr val="B3DC10"/>
            </a:solidFill>
            <a:miter lim="800000"/>
            <a:headEnd/>
            <a:tailEnd/>
          </a:ln>
        </p:spPr>
        <p:txBody>
          <a:bodyPr/>
          <a:lstStyle/>
          <a:p>
            <a:pPr eaLnBrk="0" hangingPunct="0"/>
            <a:endParaRPr lang="en-US"/>
          </a:p>
        </p:txBody>
      </p:sp>
      <p:sp>
        <p:nvSpPr>
          <p:cNvPr id="66571" name="Freeform 49"/>
          <p:cNvSpPr>
            <a:spLocks/>
          </p:cNvSpPr>
          <p:nvPr/>
        </p:nvSpPr>
        <p:spPr bwMode="auto">
          <a:xfrm>
            <a:off x="3402013" y="2424113"/>
            <a:ext cx="80962" cy="79375"/>
          </a:xfrm>
          <a:custGeom>
            <a:avLst/>
            <a:gdLst>
              <a:gd name="T0" fmla="*/ 80962 w 11"/>
              <a:gd name="T1" fmla="*/ 79375 h 11"/>
              <a:gd name="T2" fmla="*/ 0 w 11"/>
              <a:gd name="T3" fmla="*/ 0 h 11"/>
              <a:gd name="T4" fmla="*/ 0 w 11"/>
              <a:gd name="T5" fmla="*/ 0 h 11"/>
              <a:gd name="T6" fmla="*/ 80962 w 11"/>
              <a:gd name="T7" fmla="*/ 79375 h 11"/>
              <a:gd name="T8" fmla="*/ 0 60000 65536"/>
              <a:gd name="T9" fmla="*/ 0 60000 65536"/>
              <a:gd name="T10" fmla="*/ 0 60000 65536"/>
              <a:gd name="T11" fmla="*/ 0 60000 65536"/>
              <a:gd name="T12" fmla="*/ 0 w 11"/>
              <a:gd name="T13" fmla="*/ 0 h 11"/>
              <a:gd name="T14" fmla="*/ 11 w 11"/>
              <a:gd name="T15" fmla="*/ 11 h 11"/>
            </a:gdLst>
            <a:ahLst/>
            <a:cxnLst>
              <a:cxn ang="T8">
                <a:pos x="T0" y="T1"/>
              </a:cxn>
              <a:cxn ang="T9">
                <a:pos x="T2" y="T3"/>
              </a:cxn>
              <a:cxn ang="T10">
                <a:pos x="T4" y="T5"/>
              </a:cxn>
              <a:cxn ang="T11">
                <a:pos x="T6" y="T7"/>
              </a:cxn>
            </a:cxnLst>
            <a:rect l="T12" t="T13" r="T14" b="T15"/>
            <a:pathLst>
              <a:path w="11" h="11">
                <a:moveTo>
                  <a:pt x="11" y="11"/>
                </a:moveTo>
                <a:cubicBezTo>
                  <a:pt x="7" y="7"/>
                  <a:pt x="3" y="3"/>
                  <a:pt x="0" y="0"/>
                </a:cubicBezTo>
                <a:cubicBezTo>
                  <a:pt x="0" y="0"/>
                  <a:pt x="0" y="0"/>
                  <a:pt x="0" y="0"/>
                </a:cubicBezTo>
                <a:cubicBezTo>
                  <a:pt x="3" y="3"/>
                  <a:pt x="7" y="7"/>
                  <a:pt x="11" y="11"/>
                </a:cubicBezTo>
                <a:close/>
              </a:path>
            </a:pathLst>
          </a:custGeom>
          <a:solidFill>
            <a:srgbClr val="8054A6"/>
          </a:solidFill>
          <a:ln w="3175">
            <a:solidFill>
              <a:srgbClr val="FF0000"/>
            </a:solidFill>
            <a:miter lim="800000"/>
            <a:headEnd/>
            <a:tailEnd/>
          </a:ln>
        </p:spPr>
        <p:txBody>
          <a:bodyPr/>
          <a:lstStyle/>
          <a:p>
            <a:pPr eaLnBrk="0" hangingPunct="0"/>
            <a:endParaRPr lang="en-US"/>
          </a:p>
        </p:txBody>
      </p:sp>
      <p:sp>
        <p:nvSpPr>
          <p:cNvPr id="66572" name="Freeform 50"/>
          <p:cNvSpPr>
            <a:spLocks/>
          </p:cNvSpPr>
          <p:nvPr/>
        </p:nvSpPr>
        <p:spPr bwMode="auto">
          <a:xfrm>
            <a:off x="3402013" y="2336800"/>
            <a:ext cx="80962" cy="87313"/>
          </a:xfrm>
          <a:custGeom>
            <a:avLst/>
            <a:gdLst>
              <a:gd name="T0" fmla="*/ 0 w 11"/>
              <a:gd name="T1" fmla="*/ 80037 h 12"/>
              <a:gd name="T2" fmla="*/ 0 w 11"/>
              <a:gd name="T3" fmla="*/ 87313 h 12"/>
              <a:gd name="T4" fmla="*/ 80962 w 11"/>
              <a:gd name="T5" fmla="*/ 0 h 12"/>
              <a:gd name="T6" fmla="*/ 0 w 11"/>
              <a:gd name="T7" fmla="*/ 80037 h 12"/>
              <a:gd name="T8" fmla="*/ 0 60000 65536"/>
              <a:gd name="T9" fmla="*/ 0 60000 65536"/>
              <a:gd name="T10" fmla="*/ 0 60000 65536"/>
              <a:gd name="T11" fmla="*/ 0 60000 65536"/>
              <a:gd name="T12" fmla="*/ 0 w 11"/>
              <a:gd name="T13" fmla="*/ 0 h 12"/>
              <a:gd name="T14" fmla="*/ 11 w 11"/>
              <a:gd name="T15" fmla="*/ 12 h 12"/>
            </a:gdLst>
            <a:ahLst/>
            <a:cxnLst>
              <a:cxn ang="T8">
                <a:pos x="T0" y="T1"/>
              </a:cxn>
              <a:cxn ang="T9">
                <a:pos x="T2" y="T3"/>
              </a:cxn>
              <a:cxn ang="T10">
                <a:pos x="T4" y="T5"/>
              </a:cxn>
              <a:cxn ang="T11">
                <a:pos x="T6" y="T7"/>
              </a:cxn>
            </a:cxnLst>
            <a:rect l="T12" t="T13" r="T14" b="T15"/>
            <a:pathLst>
              <a:path w="11" h="12">
                <a:moveTo>
                  <a:pt x="0" y="11"/>
                </a:moveTo>
                <a:cubicBezTo>
                  <a:pt x="0" y="11"/>
                  <a:pt x="0" y="11"/>
                  <a:pt x="0" y="12"/>
                </a:cubicBezTo>
                <a:cubicBezTo>
                  <a:pt x="3" y="8"/>
                  <a:pt x="7" y="4"/>
                  <a:pt x="11" y="0"/>
                </a:cubicBezTo>
                <a:cubicBezTo>
                  <a:pt x="7" y="4"/>
                  <a:pt x="3" y="8"/>
                  <a:pt x="0" y="11"/>
                </a:cubicBezTo>
                <a:close/>
              </a:path>
            </a:pathLst>
          </a:custGeom>
          <a:solidFill>
            <a:srgbClr val="8054A6"/>
          </a:solidFill>
          <a:ln w="3175">
            <a:solidFill>
              <a:srgbClr val="8069B0"/>
            </a:solidFill>
            <a:miter lim="800000"/>
            <a:headEnd/>
            <a:tailEnd/>
          </a:ln>
        </p:spPr>
        <p:txBody>
          <a:bodyPr/>
          <a:lstStyle/>
          <a:p>
            <a:pPr eaLnBrk="0" hangingPunct="0"/>
            <a:endParaRPr lang="en-US"/>
          </a:p>
        </p:txBody>
      </p:sp>
      <p:sp>
        <p:nvSpPr>
          <p:cNvPr id="66573" name="Freeform 53"/>
          <p:cNvSpPr>
            <a:spLocks/>
          </p:cNvSpPr>
          <p:nvPr/>
        </p:nvSpPr>
        <p:spPr bwMode="auto">
          <a:xfrm>
            <a:off x="1338263" y="3084513"/>
            <a:ext cx="80962" cy="79375"/>
          </a:xfrm>
          <a:custGeom>
            <a:avLst/>
            <a:gdLst>
              <a:gd name="T0" fmla="*/ 0 w 11"/>
              <a:gd name="T1" fmla="*/ 79375 h 11"/>
              <a:gd name="T2" fmla="*/ 80962 w 11"/>
              <a:gd name="T3" fmla="*/ 0 h 11"/>
              <a:gd name="T4" fmla="*/ 80962 w 11"/>
              <a:gd name="T5" fmla="*/ 0 h 11"/>
              <a:gd name="T6" fmla="*/ 0 w 11"/>
              <a:gd name="T7" fmla="*/ 79375 h 11"/>
              <a:gd name="T8" fmla="*/ 0 60000 65536"/>
              <a:gd name="T9" fmla="*/ 0 60000 65536"/>
              <a:gd name="T10" fmla="*/ 0 60000 65536"/>
              <a:gd name="T11" fmla="*/ 0 60000 65536"/>
              <a:gd name="T12" fmla="*/ 0 w 11"/>
              <a:gd name="T13" fmla="*/ 0 h 11"/>
              <a:gd name="T14" fmla="*/ 11 w 11"/>
              <a:gd name="T15" fmla="*/ 11 h 11"/>
            </a:gdLst>
            <a:ahLst/>
            <a:cxnLst>
              <a:cxn ang="T8">
                <a:pos x="T0" y="T1"/>
              </a:cxn>
              <a:cxn ang="T9">
                <a:pos x="T2" y="T3"/>
              </a:cxn>
              <a:cxn ang="T10">
                <a:pos x="T4" y="T5"/>
              </a:cxn>
              <a:cxn ang="T11">
                <a:pos x="T6" y="T7"/>
              </a:cxn>
            </a:cxnLst>
            <a:rect l="T12" t="T13" r="T14" b="T15"/>
            <a:pathLst>
              <a:path w="11" h="11">
                <a:moveTo>
                  <a:pt x="0" y="11"/>
                </a:moveTo>
                <a:cubicBezTo>
                  <a:pt x="4" y="7"/>
                  <a:pt x="7" y="4"/>
                  <a:pt x="11" y="0"/>
                </a:cubicBezTo>
                <a:cubicBezTo>
                  <a:pt x="11" y="0"/>
                  <a:pt x="11" y="0"/>
                  <a:pt x="11" y="0"/>
                </a:cubicBezTo>
                <a:cubicBezTo>
                  <a:pt x="7" y="3"/>
                  <a:pt x="4" y="7"/>
                  <a:pt x="0" y="11"/>
                </a:cubicBezTo>
                <a:close/>
              </a:path>
            </a:pathLst>
          </a:custGeom>
          <a:noFill/>
          <a:ln w="3175">
            <a:solidFill>
              <a:srgbClr val="B3DC10"/>
            </a:solidFill>
            <a:miter lim="800000"/>
            <a:headEnd/>
            <a:tailEnd/>
          </a:ln>
        </p:spPr>
        <p:txBody>
          <a:bodyPr/>
          <a:lstStyle/>
          <a:p>
            <a:pPr eaLnBrk="0" hangingPunct="0"/>
            <a:endParaRPr lang="en-US"/>
          </a:p>
        </p:txBody>
      </p:sp>
      <p:sp>
        <p:nvSpPr>
          <p:cNvPr id="66574" name="Freeform 54"/>
          <p:cNvSpPr>
            <a:spLocks/>
          </p:cNvSpPr>
          <p:nvPr/>
        </p:nvSpPr>
        <p:spPr bwMode="auto">
          <a:xfrm>
            <a:off x="1338263" y="3003550"/>
            <a:ext cx="80962" cy="80963"/>
          </a:xfrm>
          <a:custGeom>
            <a:avLst/>
            <a:gdLst>
              <a:gd name="T0" fmla="*/ 0 w 11"/>
              <a:gd name="T1" fmla="*/ 0 h 11"/>
              <a:gd name="T2" fmla="*/ 80962 w 11"/>
              <a:gd name="T3" fmla="*/ 80963 h 11"/>
              <a:gd name="T4" fmla="*/ 80962 w 11"/>
              <a:gd name="T5" fmla="*/ 73603 h 11"/>
              <a:gd name="T6" fmla="*/ 0 w 11"/>
              <a:gd name="T7" fmla="*/ 0 h 11"/>
              <a:gd name="T8" fmla="*/ 0 60000 65536"/>
              <a:gd name="T9" fmla="*/ 0 60000 65536"/>
              <a:gd name="T10" fmla="*/ 0 60000 65536"/>
              <a:gd name="T11" fmla="*/ 0 60000 65536"/>
              <a:gd name="T12" fmla="*/ 0 w 11"/>
              <a:gd name="T13" fmla="*/ 0 h 11"/>
              <a:gd name="T14" fmla="*/ 11 w 11"/>
              <a:gd name="T15" fmla="*/ 11 h 11"/>
            </a:gdLst>
            <a:ahLst/>
            <a:cxnLst>
              <a:cxn ang="T8">
                <a:pos x="T0" y="T1"/>
              </a:cxn>
              <a:cxn ang="T9">
                <a:pos x="T2" y="T3"/>
              </a:cxn>
              <a:cxn ang="T10">
                <a:pos x="T4" y="T5"/>
              </a:cxn>
              <a:cxn ang="T11">
                <a:pos x="T6" y="T7"/>
              </a:cxn>
            </a:cxnLst>
            <a:rect l="T12" t="T13" r="T14" b="T15"/>
            <a:pathLst>
              <a:path w="11" h="11">
                <a:moveTo>
                  <a:pt x="0" y="0"/>
                </a:moveTo>
                <a:cubicBezTo>
                  <a:pt x="4" y="4"/>
                  <a:pt x="7" y="7"/>
                  <a:pt x="11" y="11"/>
                </a:cubicBezTo>
                <a:cubicBezTo>
                  <a:pt x="11" y="11"/>
                  <a:pt x="11" y="11"/>
                  <a:pt x="11" y="10"/>
                </a:cubicBezTo>
                <a:cubicBezTo>
                  <a:pt x="7" y="7"/>
                  <a:pt x="4" y="3"/>
                  <a:pt x="0" y="0"/>
                </a:cubicBezTo>
                <a:close/>
              </a:path>
            </a:pathLst>
          </a:custGeom>
          <a:solidFill>
            <a:srgbClr val="409625"/>
          </a:solidFill>
          <a:ln w="3175">
            <a:solidFill>
              <a:srgbClr val="408521"/>
            </a:solidFill>
            <a:miter lim="800000"/>
            <a:headEnd/>
            <a:tailEnd/>
          </a:ln>
        </p:spPr>
        <p:txBody>
          <a:bodyPr/>
          <a:lstStyle/>
          <a:p>
            <a:pPr eaLnBrk="0" hangingPunct="0"/>
            <a:endParaRPr lang="en-US"/>
          </a:p>
        </p:txBody>
      </p:sp>
      <p:sp>
        <p:nvSpPr>
          <p:cNvPr id="66575" name="Freeform 55"/>
          <p:cNvSpPr>
            <a:spLocks/>
          </p:cNvSpPr>
          <p:nvPr/>
        </p:nvSpPr>
        <p:spPr bwMode="auto">
          <a:xfrm>
            <a:off x="3402013" y="3084513"/>
            <a:ext cx="80962" cy="79375"/>
          </a:xfrm>
          <a:custGeom>
            <a:avLst/>
            <a:gdLst>
              <a:gd name="T0" fmla="*/ 80962 w 11"/>
              <a:gd name="T1" fmla="*/ 79375 h 11"/>
              <a:gd name="T2" fmla="*/ 0 w 11"/>
              <a:gd name="T3" fmla="*/ 0 h 11"/>
              <a:gd name="T4" fmla="*/ 0 w 11"/>
              <a:gd name="T5" fmla="*/ 0 h 11"/>
              <a:gd name="T6" fmla="*/ 80962 w 11"/>
              <a:gd name="T7" fmla="*/ 79375 h 11"/>
              <a:gd name="T8" fmla="*/ 0 60000 65536"/>
              <a:gd name="T9" fmla="*/ 0 60000 65536"/>
              <a:gd name="T10" fmla="*/ 0 60000 65536"/>
              <a:gd name="T11" fmla="*/ 0 60000 65536"/>
              <a:gd name="T12" fmla="*/ 0 w 11"/>
              <a:gd name="T13" fmla="*/ 0 h 11"/>
              <a:gd name="T14" fmla="*/ 11 w 11"/>
              <a:gd name="T15" fmla="*/ 11 h 11"/>
            </a:gdLst>
            <a:ahLst/>
            <a:cxnLst>
              <a:cxn ang="T8">
                <a:pos x="T0" y="T1"/>
              </a:cxn>
              <a:cxn ang="T9">
                <a:pos x="T2" y="T3"/>
              </a:cxn>
              <a:cxn ang="T10">
                <a:pos x="T4" y="T5"/>
              </a:cxn>
              <a:cxn ang="T11">
                <a:pos x="T6" y="T7"/>
              </a:cxn>
            </a:cxnLst>
            <a:rect l="T12" t="T13" r="T14" b="T15"/>
            <a:pathLst>
              <a:path w="11" h="11">
                <a:moveTo>
                  <a:pt x="11" y="11"/>
                </a:moveTo>
                <a:cubicBezTo>
                  <a:pt x="7" y="7"/>
                  <a:pt x="3" y="3"/>
                  <a:pt x="0" y="0"/>
                </a:cubicBezTo>
                <a:cubicBezTo>
                  <a:pt x="0" y="0"/>
                  <a:pt x="0" y="0"/>
                  <a:pt x="0" y="0"/>
                </a:cubicBezTo>
                <a:cubicBezTo>
                  <a:pt x="3" y="4"/>
                  <a:pt x="7" y="7"/>
                  <a:pt x="11" y="11"/>
                </a:cubicBezTo>
                <a:close/>
              </a:path>
            </a:pathLst>
          </a:custGeom>
          <a:noFill/>
          <a:ln w="3175">
            <a:solidFill>
              <a:srgbClr val="8069B0"/>
            </a:solidFill>
            <a:miter lim="800000"/>
            <a:headEnd/>
            <a:tailEnd/>
          </a:ln>
        </p:spPr>
        <p:txBody>
          <a:bodyPr/>
          <a:lstStyle/>
          <a:p>
            <a:pPr eaLnBrk="0" hangingPunct="0"/>
            <a:endParaRPr lang="en-US"/>
          </a:p>
        </p:txBody>
      </p:sp>
      <p:sp>
        <p:nvSpPr>
          <p:cNvPr id="66576" name="Freeform 56"/>
          <p:cNvSpPr>
            <a:spLocks/>
          </p:cNvSpPr>
          <p:nvPr/>
        </p:nvSpPr>
        <p:spPr bwMode="auto">
          <a:xfrm>
            <a:off x="3402013" y="3003550"/>
            <a:ext cx="80962" cy="80963"/>
          </a:xfrm>
          <a:custGeom>
            <a:avLst/>
            <a:gdLst>
              <a:gd name="T0" fmla="*/ 80962 w 11"/>
              <a:gd name="T1" fmla="*/ 0 h 11"/>
              <a:gd name="T2" fmla="*/ 0 w 11"/>
              <a:gd name="T3" fmla="*/ 73603 h 11"/>
              <a:gd name="T4" fmla="*/ 0 w 11"/>
              <a:gd name="T5" fmla="*/ 80963 h 11"/>
              <a:gd name="T6" fmla="*/ 80962 w 11"/>
              <a:gd name="T7" fmla="*/ 0 h 11"/>
              <a:gd name="T8" fmla="*/ 0 60000 65536"/>
              <a:gd name="T9" fmla="*/ 0 60000 65536"/>
              <a:gd name="T10" fmla="*/ 0 60000 65536"/>
              <a:gd name="T11" fmla="*/ 0 60000 65536"/>
              <a:gd name="T12" fmla="*/ 0 w 11"/>
              <a:gd name="T13" fmla="*/ 0 h 11"/>
              <a:gd name="T14" fmla="*/ 11 w 11"/>
              <a:gd name="T15" fmla="*/ 11 h 11"/>
            </a:gdLst>
            <a:ahLst/>
            <a:cxnLst>
              <a:cxn ang="T8">
                <a:pos x="T0" y="T1"/>
              </a:cxn>
              <a:cxn ang="T9">
                <a:pos x="T2" y="T3"/>
              </a:cxn>
              <a:cxn ang="T10">
                <a:pos x="T4" y="T5"/>
              </a:cxn>
              <a:cxn ang="T11">
                <a:pos x="T6" y="T7"/>
              </a:cxn>
            </a:cxnLst>
            <a:rect l="T12" t="T13" r="T14" b="T15"/>
            <a:pathLst>
              <a:path w="11" h="11">
                <a:moveTo>
                  <a:pt x="11" y="0"/>
                </a:moveTo>
                <a:cubicBezTo>
                  <a:pt x="7" y="3"/>
                  <a:pt x="3" y="7"/>
                  <a:pt x="0" y="10"/>
                </a:cubicBezTo>
                <a:cubicBezTo>
                  <a:pt x="0" y="11"/>
                  <a:pt x="0" y="11"/>
                  <a:pt x="0" y="11"/>
                </a:cubicBezTo>
                <a:cubicBezTo>
                  <a:pt x="3" y="7"/>
                  <a:pt x="7" y="4"/>
                  <a:pt x="11" y="0"/>
                </a:cubicBezTo>
                <a:close/>
              </a:path>
            </a:pathLst>
          </a:custGeom>
          <a:solidFill>
            <a:srgbClr val="322D91"/>
          </a:solidFill>
          <a:ln w="3175">
            <a:solidFill>
              <a:srgbClr val="322D91"/>
            </a:solidFill>
            <a:miter lim="800000"/>
            <a:headEnd/>
            <a:tailEnd/>
          </a:ln>
        </p:spPr>
        <p:txBody>
          <a:bodyPr/>
          <a:lstStyle/>
          <a:p>
            <a:pPr eaLnBrk="0" hangingPunct="0"/>
            <a:endParaRPr lang="en-US"/>
          </a:p>
        </p:txBody>
      </p:sp>
      <p:sp>
        <p:nvSpPr>
          <p:cNvPr id="66577" name="Freeform 59"/>
          <p:cNvSpPr>
            <a:spLocks/>
          </p:cNvSpPr>
          <p:nvPr/>
        </p:nvSpPr>
        <p:spPr bwMode="auto">
          <a:xfrm>
            <a:off x="2744788" y="1676400"/>
            <a:ext cx="80962" cy="80963"/>
          </a:xfrm>
          <a:custGeom>
            <a:avLst/>
            <a:gdLst>
              <a:gd name="T0" fmla="*/ 80962 w 11"/>
              <a:gd name="T1" fmla="*/ 0 h 11"/>
              <a:gd name="T2" fmla="*/ 0 w 11"/>
              <a:gd name="T3" fmla="*/ 80963 h 11"/>
              <a:gd name="T4" fmla="*/ 0 w 11"/>
              <a:gd name="T5" fmla="*/ 80963 h 11"/>
              <a:gd name="T6" fmla="*/ 80962 w 11"/>
              <a:gd name="T7" fmla="*/ 0 h 11"/>
              <a:gd name="T8" fmla="*/ 0 60000 65536"/>
              <a:gd name="T9" fmla="*/ 0 60000 65536"/>
              <a:gd name="T10" fmla="*/ 0 60000 65536"/>
              <a:gd name="T11" fmla="*/ 0 60000 65536"/>
              <a:gd name="T12" fmla="*/ 0 w 11"/>
              <a:gd name="T13" fmla="*/ 0 h 11"/>
              <a:gd name="T14" fmla="*/ 11 w 11"/>
              <a:gd name="T15" fmla="*/ 11 h 11"/>
            </a:gdLst>
            <a:ahLst/>
            <a:cxnLst>
              <a:cxn ang="T8">
                <a:pos x="T0" y="T1"/>
              </a:cxn>
              <a:cxn ang="T9">
                <a:pos x="T2" y="T3"/>
              </a:cxn>
              <a:cxn ang="T10">
                <a:pos x="T4" y="T5"/>
              </a:cxn>
              <a:cxn ang="T11">
                <a:pos x="T6" y="T7"/>
              </a:cxn>
            </a:cxnLst>
            <a:rect l="T12" t="T13" r="T14" b="T15"/>
            <a:pathLst>
              <a:path w="11" h="11">
                <a:moveTo>
                  <a:pt x="11" y="0"/>
                </a:moveTo>
                <a:cubicBezTo>
                  <a:pt x="7" y="4"/>
                  <a:pt x="3" y="8"/>
                  <a:pt x="0" y="11"/>
                </a:cubicBezTo>
                <a:cubicBezTo>
                  <a:pt x="0" y="11"/>
                  <a:pt x="0" y="11"/>
                  <a:pt x="0" y="11"/>
                </a:cubicBezTo>
                <a:cubicBezTo>
                  <a:pt x="3" y="8"/>
                  <a:pt x="7" y="4"/>
                  <a:pt x="11" y="0"/>
                </a:cubicBezTo>
                <a:close/>
              </a:path>
            </a:pathLst>
          </a:custGeom>
          <a:solidFill>
            <a:srgbClr val="FF0000"/>
          </a:solidFill>
          <a:ln w="3175">
            <a:solidFill>
              <a:srgbClr val="FF9900"/>
            </a:solidFill>
            <a:miter lim="800000"/>
            <a:headEnd/>
            <a:tailEnd/>
          </a:ln>
        </p:spPr>
        <p:txBody>
          <a:bodyPr/>
          <a:lstStyle/>
          <a:p>
            <a:pPr eaLnBrk="0" hangingPunct="0"/>
            <a:endParaRPr lang="en-US"/>
          </a:p>
        </p:txBody>
      </p:sp>
      <p:sp>
        <p:nvSpPr>
          <p:cNvPr id="66578" name="Freeform 60"/>
          <p:cNvSpPr>
            <a:spLocks/>
          </p:cNvSpPr>
          <p:nvPr/>
        </p:nvSpPr>
        <p:spPr bwMode="auto">
          <a:xfrm>
            <a:off x="2655888" y="1676400"/>
            <a:ext cx="88900" cy="80963"/>
          </a:xfrm>
          <a:custGeom>
            <a:avLst/>
            <a:gdLst>
              <a:gd name="T0" fmla="*/ 0 w 12"/>
              <a:gd name="T1" fmla="*/ 0 h 11"/>
              <a:gd name="T2" fmla="*/ 81492 w 12"/>
              <a:gd name="T3" fmla="*/ 80963 h 11"/>
              <a:gd name="T4" fmla="*/ 88900 w 12"/>
              <a:gd name="T5" fmla="*/ 80963 h 11"/>
              <a:gd name="T6" fmla="*/ 0 w 12"/>
              <a:gd name="T7" fmla="*/ 0 h 11"/>
              <a:gd name="T8" fmla="*/ 0 60000 65536"/>
              <a:gd name="T9" fmla="*/ 0 60000 65536"/>
              <a:gd name="T10" fmla="*/ 0 60000 65536"/>
              <a:gd name="T11" fmla="*/ 0 60000 65536"/>
              <a:gd name="T12" fmla="*/ 0 w 12"/>
              <a:gd name="T13" fmla="*/ 0 h 11"/>
              <a:gd name="T14" fmla="*/ 12 w 12"/>
              <a:gd name="T15" fmla="*/ 11 h 11"/>
            </a:gdLst>
            <a:ahLst/>
            <a:cxnLst>
              <a:cxn ang="T8">
                <a:pos x="T0" y="T1"/>
              </a:cxn>
              <a:cxn ang="T9">
                <a:pos x="T2" y="T3"/>
              </a:cxn>
              <a:cxn ang="T10">
                <a:pos x="T4" y="T5"/>
              </a:cxn>
              <a:cxn ang="T11">
                <a:pos x="T6" y="T7"/>
              </a:cxn>
            </a:cxnLst>
            <a:rect l="T12" t="T13" r="T14" b="T15"/>
            <a:pathLst>
              <a:path w="12" h="11">
                <a:moveTo>
                  <a:pt x="0" y="0"/>
                </a:moveTo>
                <a:cubicBezTo>
                  <a:pt x="4" y="4"/>
                  <a:pt x="8" y="8"/>
                  <a:pt x="11" y="11"/>
                </a:cubicBezTo>
                <a:cubicBezTo>
                  <a:pt x="11" y="11"/>
                  <a:pt x="11" y="11"/>
                  <a:pt x="12" y="11"/>
                </a:cubicBezTo>
                <a:cubicBezTo>
                  <a:pt x="8" y="8"/>
                  <a:pt x="4" y="4"/>
                  <a:pt x="0" y="0"/>
                </a:cubicBezTo>
                <a:close/>
              </a:path>
            </a:pathLst>
          </a:custGeom>
          <a:solidFill>
            <a:srgbClr val="FF0000"/>
          </a:solidFill>
          <a:ln w="3175">
            <a:solidFill>
              <a:srgbClr val="FF0000"/>
            </a:solidFill>
            <a:miter lim="800000"/>
            <a:headEnd/>
            <a:tailEnd/>
          </a:ln>
        </p:spPr>
        <p:txBody>
          <a:bodyPr/>
          <a:lstStyle/>
          <a:p>
            <a:pPr eaLnBrk="0" hangingPunct="0"/>
            <a:endParaRPr lang="en-US"/>
          </a:p>
        </p:txBody>
      </p:sp>
      <p:grpSp>
        <p:nvGrpSpPr>
          <p:cNvPr id="66579" name="Group 64"/>
          <p:cNvGrpSpPr>
            <a:grpSpLocks/>
          </p:cNvGrpSpPr>
          <p:nvPr/>
        </p:nvGrpSpPr>
        <p:grpSpPr bwMode="auto">
          <a:xfrm>
            <a:off x="1338263" y="1676400"/>
            <a:ext cx="2144712" cy="3360738"/>
            <a:chOff x="2142" y="1248"/>
            <a:chExt cx="1351" cy="2117"/>
          </a:xfrm>
        </p:grpSpPr>
        <p:sp>
          <p:nvSpPr>
            <p:cNvPr id="66585" name="Freeform 37"/>
            <p:cNvSpPr>
              <a:spLocks/>
            </p:cNvSpPr>
            <p:nvPr/>
          </p:nvSpPr>
          <p:spPr bwMode="auto">
            <a:xfrm>
              <a:off x="2210" y="2924"/>
              <a:ext cx="379" cy="437"/>
            </a:xfrm>
            <a:custGeom>
              <a:avLst/>
              <a:gdLst>
                <a:gd name="T0" fmla="*/ 0 w 82"/>
                <a:gd name="T1" fmla="*/ 14 h 95"/>
                <a:gd name="T2" fmla="*/ 69 w 82"/>
                <a:gd name="T3" fmla="*/ 0 h 95"/>
                <a:gd name="T4" fmla="*/ 166 w 82"/>
                <a:gd name="T5" fmla="*/ 290 h 95"/>
                <a:gd name="T6" fmla="*/ 190 w 82"/>
                <a:gd name="T7" fmla="*/ 363 h 95"/>
                <a:gd name="T8" fmla="*/ 190 w 82"/>
                <a:gd name="T9" fmla="*/ 363 h 95"/>
                <a:gd name="T10" fmla="*/ 213 w 82"/>
                <a:gd name="T11" fmla="*/ 290 h 95"/>
                <a:gd name="T12" fmla="*/ 310 w 82"/>
                <a:gd name="T13" fmla="*/ 9 h 95"/>
                <a:gd name="T14" fmla="*/ 379 w 82"/>
                <a:gd name="T15" fmla="*/ 9 h 95"/>
                <a:gd name="T16" fmla="*/ 222 w 82"/>
                <a:gd name="T17" fmla="*/ 437 h 95"/>
                <a:gd name="T18" fmla="*/ 153 w 82"/>
                <a:gd name="T19" fmla="*/ 437 h 95"/>
                <a:gd name="T20" fmla="*/ 0 w 82"/>
                <a:gd name="T21" fmla="*/ 14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95"/>
                <a:gd name="T35" fmla="*/ 82 w 82"/>
                <a:gd name="T36" fmla="*/ 95 h 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95">
                  <a:moveTo>
                    <a:pt x="0" y="3"/>
                  </a:moveTo>
                  <a:cubicBezTo>
                    <a:pt x="15" y="0"/>
                    <a:pt x="15" y="0"/>
                    <a:pt x="15" y="0"/>
                  </a:cubicBezTo>
                  <a:cubicBezTo>
                    <a:pt x="36" y="63"/>
                    <a:pt x="36" y="63"/>
                    <a:pt x="36" y="63"/>
                  </a:cubicBezTo>
                  <a:cubicBezTo>
                    <a:pt x="38" y="69"/>
                    <a:pt x="40" y="75"/>
                    <a:pt x="41" y="79"/>
                  </a:cubicBezTo>
                  <a:cubicBezTo>
                    <a:pt x="41" y="79"/>
                    <a:pt x="41" y="79"/>
                    <a:pt x="41" y="79"/>
                  </a:cubicBezTo>
                  <a:cubicBezTo>
                    <a:pt x="42" y="74"/>
                    <a:pt x="44" y="70"/>
                    <a:pt x="46" y="63"/>
                  </a:cubicBezTo>
                  <a:cubicBezTo>
                    <a:pt x="67" y="2"/>
                    <a:pt x="67" y="2"/>
                    <a:pt x="67" y="2"/>
                  </a:cubicBezTo>
                  <a:cubicBezTo>
                    <a:pt x="82" y="2"/>
                    <a:pt x="82" y="2"/>
                    <a:pt x="82" y="2"/>
                  </a:cubicBezTo>
                  <a:cubicBezTo>
                    <a:pt x="48" y="95"/>
                    <a:pt x="48" y="95"/>
                    <a:pt x="48" y="95"/>
                  </a:cubicBezTo>
                  <a:cubicBezTo>
                    <a:pt x="33" y="95"/>
                    <a:pt x="33" y="95"/>
                    <a:pt x="33" y="95"/>
                  </a:cubicBezTo>
                  <a:lnTo>
                    <a:pt x="0" y="3"/>
                  </a:lnTo>
                  <a:close/>
                </a:path>
              </a:pathLst>
            </a:custGeom>
            <a:solidFill>
              <a:srgbClr val="FFFFFF"/>
            </a:solidFill>
            <a:ln w="9525">
              <a:noFill/>
              <a:round/>
              <a:headEnd/>
              <a:tailEnd/>
            </a:ln>
          </p:spPr>
          <p:txBody>
            <a:bodyPr/>
            <a:lstStyle/>
            <a:p>
              <a:pPr eaLnBrk="0" hangingPunct="0"/>
              <a:endParaRPr lang="en-US"/>
            </a:p>
          </p:txBody>
        </p:sp>
        <p:sp>
          <p:nvSpPr>
            <p:cNvPr id="66586" name="Freeform 38"/>
            <p:cNvSpPr>
              <a:spLocks/>
            </p:cNvSpPr>
            <p:nvPr/>
          </p:nvSpPr>
          <p:spPr bwMode="auto">
            <a:xfrm>
              <a:off x="2667" y="2738"/>
              <a:ext cx="125" cy="627"/>
            </a:xfrm>
            <a:custGeom>
              <a:avLst/>
              <a:gdLst>
                <a:gd name="T0" fmla="*/ 0 w 27"/>
                <a:gd name="T1" fmla="*/ 14 h 136"/>
                <a:gd name="T2" fmla="*/ 69 w 27"/>
                <a:gd name="T3" fmla="*/ 0 h 136"/>
                <a:gd name="T4" fmla="*/ 79 w 27"/>
                <a:gd name="T5" fmla="*/ 129 h 136"/>
                <a:gd name="T6" fmla="*/ 79 w 27"/>
                <a:gd name="T7" fmla="*/ 535 h 136"/>
                <a:gd name="T8" fmla="*/ 102 w 27"/>
                <a:gd name="T9" fmla="*/ 576 h 136"/>
                <a:gd name="T10" fmla="*/ 111 w 27"/>
                <a:gd name="T11" fmla="*/ 576 h 136"/>
                <a:gd name="T12" fmla="*/ 125 w 27"/>
                <a:gd name="T13" fmla="*/ 618 h 136"/>
                <a:gd name="T14" fmla="*/ 83 w 27"/>
                <a:gd name="T15" fmla="*/ 627 h 136"/>
                <a:gd name="T16" fmla="*/ 32 w 27"/>
                <a:gd name="T17" fmla="*/ 609 h 136"/>
                <a:gd name="T18" fmla="*/ 14 w 27"/>
                <a:gd name="T19" fmla="*/ 549 h 136"/>
                <a:gd name="T20" fmla="*/ 14 w 27"/>
                <a:gd name="T21" fmla="*/ 129 h 136"/>
                <a:gd name="T22" fmla="*/ 0 w 27"/>
                <a:gd name="T23" fmla="*/ 14 h 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
                <a:gd name="T37" fmla="*/ 0 h 136"/>
                <a:gd name="T38" fmla="*/ 27 w 27"/>
                <a:gd name="T39" fmla="*/ 136 h 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 h="136">
                  <a:moveTo>
                    <a:pt x="0" y="3"/>
                  </a:moveTo>
                  <a:cubicBezTo>
                    <a:pt x="15" y="0"/>
                    <a:pt x="15" y="0"/>
                    <a:pt x="15" y="0"/>
                  </a:cubicBezTo>
                  <a:cubicBezTo>
                    <a:pt x="17" y="7"/>
                    <a:pt x="17" y="17"/>
                    <a:pt x="17" y="28"/>
                  </a:cubicBezTo>
                  <a:cubicBezTo>
                    <a:pt x="17" y="116"/>
                    <a:pt x="17" y="116"/>
                    <a:pt x="17" y="116"/>
                  </a:cubicBezTo>
                  <a:cubicBezTo>
                    <a:pt x="17" y="123"/>
                    <a:pt x="18" y="125"/>
                    <a:pt x="22" y="125"/>
                  </a:cubicBezTo>
                  <a:cubicBezTo>
                    <a:pt x="23" y="125"/>
                    <a:pt x="24" y="125"/>
                    <a:pt x="24" y="125"/>
                  </a:cubicBezTo>
                  <a:cubicBezTo>
                    <a:pt x="27" y="134"/>
                    <a:pt x="27" y="134"/>
                    <a:pt x="27" y="134"/>
                  </a:cubicBezTo>
                  <a:cubicBezTo>
                    <a:pt x="24" y="136"/>
                    <a:pt x="22" y="136"/>
                    <a:pt x="18" y="136"/>
                  </a:cubicBezTo>
                  <a:cubicBezTo>
                    <a:pt x="13" y="136"/>
                    <a:pt x="10" y="135"/>
                    <a:pt x="7" y="132"/>
                  </a:cubicBezTo>
                  <a:cubicBezTo>
                    <a:pt x="4" y="129"/>
                    <a:pt x="3" y="126"/>
                    <a:pt x="3" y="119"/>
                  </a:cubicBezTo>
                  <a:cubicBezTo>
                    <a:pt x="3" y="28"/>
                    <a:pt x="3" y="28"/>
                    <a:pt x="3" y="28"/>
                  </a:cubicBezTo>
                  <a:cubicBezTo>
                    <a:pt x="3" y="14"/>
                    <a:pt x="2" y="9"/>
                    <a:pt x="0" y="3"/>
                  </a:cubicBezTo>
                  <a:close/>
                </a:path>
              </a:pathLst>
            </a:custGeom>
            <a:solidFill>
              <a:srgbClr val="FFFFFF"/>
            </a:solidFill>
            <a:ln w="9525">
              <a:noFill/>
              <a:round/>
              <a:headEnd/>
              <a:tailEnd/>
            </a:ln>
          </p:spPr>
          <p:txBody>
            <a:bodyPr/>
            <a:lstStyle/>
            <a:p>
              <a:pPr eaLnBrk="0" hangingPunct="0"/>
              <a:endParaRPr lang="en-US"/>
            </a:p>
          </p:txBody>
        </p:sp>
        <p:sp>
          <p:nvSpPr>
            <p:cNvPr id="66587" name="Freeform 39"/>
            <p:cNvSpPr>
              <a:spLocks noEditPoints="1"/>
            </p:cNvSpPr>
            <p:nvPr/>
          </p:nvSpPr>
          <p:spPr bwMode="auto">
            <a:xfrm>
              <a:off x="3093" y="2918"/>
              <a:ext cx="341" cy="447"/>
            </a:xfrm>
            <a:custGeom>
              <a:avLst/>
              <a:gdLst>
                <a:gd name="T0" fmla="*/ 304 w 74"/>
                <a:gd name="T1" fmla="*/ 355 h 97"/>
                <a:gd name="T2" fmla="*/ 332 w 74"/>
                <a:gd name="T3" fmla="*/ 396 h 97"/>
                <a:gd name="T4" fmla="*/ 189 w 74"/>
                <a:gd name="T5" fmla="*/ 447 h 97"/>
                <a:gd name="T6" fmla="*/ 0 w 74"/>
                <a:gd name="T7" fmla="*/ 221 h 97"/>
                <a:gd name="T8" fmla="*/ 51 w 74"/>
                <a:gd name="T9" fmla="*/ 60 h 97"/>
                <a:gd name="T10" fmla="*/ 175 w 74"/>
                <a:gd name="T11" fmla="*/ 0 h 97"/>
                <a:gd name="T12" fmla="*/ 290 w 74"/>
                <a:gd name="T13" fmla="*/ 51 h 97"/>
                <a:gd name="T14" fmla="*/ 341 w 74"/>
                <a:gd name="T15" fmla="*/ 230 h 97"/>
                <a:gd name="T16" fmla="*/ 341 w 74"/>
                <a:gd name="T17" fmla="*/ 240 h 97"/>
                <a:gd name="T18" fmla="*/ 74 w 74"/>
                <a:gd name="T19" fmla="*/ 240 h 97"/>
                <a:gd name="T20" fmla="*/ 74 w 74"/>
                <a:gd name="T21" fmla="*/ 249 h 97"/>
                <a:gd name="T22" fmla="*/ 97 w 74"/>
                <a:gd name="T23" fmla="*/ 341 h 97"/>
                <a:gd name="T24" fmla="*/ 203 w 74"/>
                <a:gd name="T25" fmla="*/ 392 h 97"/>
                <a:gd name="T26" fmla="*/ 304 w 74"/>
                <a:gd name="T27" fmla="*/ 355 h 97"/>
                <a:gd name="T28" fmla="*/ 74 w 74"/>
                <a:gd name="T29" fmla="*/ 189 h 97"/>
                <a:gd name="T30" fmla="*/ 272 w 74"/>
                <a:gd name="T31" fmla="*/ 189 h 97"/>
                <a:gd name="T32" fmla="*/ 249 w 74"/>
                <a:gd name="T33" fmla="*/ 92 h 97"/>
                <a:gd name="T34" fmla="*/ 175 w 74"/>
                <a:gd name="T35" fmla="*/ 55 h 97"/>
                <a:gd name="T36" fmla="*/ 74 w 74"/>
                <a:gd name="T37" fmla="*/ 189 h 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
                <a:gd name="T58" fmla="*/ 0 h 97"/>
                <a:gd name="T59" fmla="*/ 74 w 74"/>
                <a:gd name="T60" fmla="*/ 97 h 9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 h="97">
                  <a:moveTo>
                    <a:pt x="66" y="77"/>
                  </a:moveTo>
                  <a:cubicBezTo>
                    <a:pt x="72" y="86"/>
                    <a:pt x="72" y="86"/>
                    <a:pt x="72" y="86"/>
                  </a:cubicBezTo>
                  <a:cubicBezTo>
                    <a:pt x="64" y="93"/>
                    <a:pt x="52" y="97"/>
                    <a:pt x="41" y="97"/>
                  </a:cubicBezTo>
                  <a:cubicBezTo>
                    <a:pt x="15" y="97"/>
                    <a:pt x="0" y="79"/>
                    <a:pt x="0" y="48"/>
                  </a:cubicBezTo>
                  <a:cubicBezTo>
                    <a:pt x="0" y="33"/>
                    <a:pt x="3" y="23"/>
                    <a:pt x="11" y="13"/>
                  </a:cubicBezTo>
                  <a:cubicBezTo>
                    <a:pt x="18" y="5"/>
                    <a:pt x="27" y="0"/>
                    <a:pt x="38" y="0"/>
                  </a:cubicBezTo>
                  <a:cubicBezTo>
                    <a:pt x="48" y="0"/>
                    <a:pt x="57" y="4"/>
                    <a:pt x="63" y="11"/>
                  </a:cubicBezTo>
                  <a:cubicBezTo>
                    <a:pt x="71" y="19"/>
                    <a:pt x="74" y="28"/>
                    <a:pt x="74" y="50"/>
                  </a:cubicBezTo>
                  <a:cubicBezTo>
                    <a:pt x="74" y="52"/>
                    <a:pt x="74" y="52"/>
                    <a:pt x="74" y="52"/>
                  </a:cubicBezTo>
                  <a:cubicBezTo>
                    <a:pt x="16" y="52"/>
                    <a:pt x="16" y="52"/>
                    <a:pt x="16" y="52"/>
                  </a:cubicBezTo>
                  <a:cubicBezTo>
                    <a:pt x="16" y="54"/>
                    <a:pt x="16" y="54"/>
                    <a:pt x="16" y="54"/>
                  </a:cubicBezTo>
                  <a:cubicBezTo>
                    <a:pt x="16" y="63"/>
                    <a:pt x="17" y="69"/>
                    <a:pt x="21" y="74"/>
                  </a:cubicBezTo>
                  <a:cubicBezTo>
                    <a:pt x="26" y="82"/>
                    <a:pt x="34" y="85"/>
                    <a:pt x="44" y="85"/>
                  </a:cubicBezTo>
                  <a:cubicBezTo>
                    <a:pt x="52" y="85"/>
                    <a:pt x="60" y="83"/>
                    <a:pt x="66" y="77"/>
                  </a:cubicBezTo>
                  <a:close/>
                  <a:moveTo>
                    <a:pt x="16" y="41"/>
                  </a:moveTo>
                  <a:cubicBezTo>
                    <a:pt x="59" y="41"/>
                    <a:pt x="59" y="41"/>
                    <a:pt x="59" y="41"/>
                  </a:cubicBezTo>
                  <a:cubicBezTo>
                    <a:pt x="58" y="31"/>
                    <a:pt x="57" y="25"/>
                    <a:pt x="54" y="20"/>
                  </a:cubicBezTo>
                  <a:cubicBezTo>
                    <a:pt x="51" y="15"/>
                    <a:pt x="45" y="12"/>
                    <a:pt x="38" y="12"/>
                  </a:cubicBezTo>
                  <a:cubicBezTo>
                    <a:pt x="24" y="12"/>
                    <a:pt x="17" y="22"/>
                    <a:pt x="16" y="41"/>
                  </a:cubicBezTo>
                  <a:close/>
                </a:path>
              </a:pathLst>
            </a:custGeom>
            <a:solidFill>
              <a:srgbClr val="FFFFFF"/>
            </a:solidFill>
            <a:ln w="9525">
              <a:noFill/>
              <a:round/>
              <a:headEnd/>
              <a:tailEnd/>
            </a:ln>
          </p:spPr>
          <p:txBody>
            <a:bodyPr/>
            <a:lstStyle/>
            <a:p>
              <a:pPr eaLnBrk="0" hangingPunct="0"/>
              <a:endParaRPr lang="en-US"/>
            </a:p>
          </p:txBody>
        </p:sp>
        <p:sp>
          <p:nvSpPr>
            <p:cNvPr id="66588" name="Freeform 40"/>
            <p:cNvSpPr>
              <a:spLocks/>
            </p:cNvSpPr>
            <p:nvPr/>
          </p:nvSpPr>
          <p:spPr bwMode="auto">
            <a:xfrm>
              <a:off x="2142" y="2135"/>
              <a:ext cx="517" cy="464"/>
            </a:xfrm>
            <a:custGeom>
              <a:avLst/>
              <a:gdLst>
                <a:gd name="T0" fmla="*/ 466 w 112"/>
                <a:gd name="T1" fmla="*/ 0 h 101"/>
                <a:gd name="T2" fmla="*/ 51 w 112"/>
                <a:gd name="T3" fmla="*/ 0 h 101"/>
                <a:gd name="T4" fmla="*/ 51 w 112"/>
                <a:gd name="T5" fmla="*/ 0 h 101"/>
                <a:gd name="T6" fmla="*/ 0 w 112"/>
                <a:gd name="T7" fmla="*/ 464 h 101"/>
                <a:gd name="T8" fmla="*/ 517 w 112"/>
                <a:gd name="T9" fmla="*/ 464 h 101"/>
                <a:gd name="T10" fmla="*/ 466 w 112"/>
                <a:gd name="T11" fmla="*/ 0 h 101"/>
                <a:gd name="T12" fmla="*/ 466 w 112"/>
                <a:gd name="T13" fmla="*/ 0 h 101"/>
                <a:gd name="T14" fmla="*/ 0 60000 65536"/>
                <a:gd name="T15" fmla="*/ 0 60000 65536"/>
                <a:gd name="T16" fmla="*/ 0 60000 65536"/>
                <a:gd name="T17" fmla="*/ 0 60000 65536"/>
                <a:gd name="T18" fmla="*/ 0 60000 65536"/>
                <a:gd name="T19" fmla="*/ 0 60000 65536"/>
                <a:gd name="T20" fmla="*/ 0 60000 65536"/>
                <a:gd name="T21" fmla="*/ 0 w 112"/>
                <a:gd name="T22" fmla="*/ 0 h 101"/>
                <a:gd name="T23" fmla="*/ 112 w 112"/>
                <a:gd name="T24" fmla="*/ 101 h 1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101">
                  <a:moveTo>
                    <a:pt x="101" y="0"/>
                  </a:moveTo>
                  <a:cubicBezTo>
                    <a:pt x="65" y="33"/>
                    <a:pt x="47" y="33"/>
                    <a:pt x="11" y="0"/>
                  </a:cubicBezTo>
                  <a:cubicBezTo>
                    <a:pt x="11" y="0"/>
                    <a:pt x="11" y="0"/>
                    <a:pt x="11" y="0"/>
                  </a:cubicBezTo>
                  <a:cubicBezTo>
                    <a:pt x="48" y="40"/>
                    <a:pt x="44" y="57"/>
                    <a:pt x="0" y="101"/>
                  </a:cubicBezTo>
                  <a:cubicBezTo>
                    <a:pt x="48" y="53"/>
                    <a:pt x="64" y="53"/>
                    <a:pt x="112" y="101"/>
                  </a:cubicBezTo>
                  <a:cubicBezTo>
                    <a:pt x="68" y="57"/>
                    <a:pt x="64" y="40"/>
                    <a:pt x="101" y="0"/>
                  </a:cubicBezTo>
                  <a:cubicBezTo>
                    <a:pt x="101" y="0"/>
                    <a:pt x="101" y="0"/>
                    <a:pt x="101" y="0"/>
                  </a:cubicBezTo>
                  <a:close/>
                </a:path>
              </a:pathLst>
            </a:custGeom>
            <a:solidFill>
              <a:srgbClr val="408521"/>
            </a:solidFill>
            <a:ln w="3175">
              <a:solidFill>
                <a:srgbClr val="408521"/>
              </a:solidFill>
              <a:miter lim="800000"/>
              <a:headEnd/>
              <a:tailEnd/>
            </a:ln>
          </p:spPr>
          <p:txBody>
            <a:bodyPr/>
            <a:lstStyle/>
            <a:p>
              <a:pPr eaLnBrk="0" hangingPunct="0"/>
              <a:endParaRPr lang="en-US"/>
            </a:p>
          </p:txBody>
        </p:sp>
        <p:sp>
          <p:nvSpPr>
            <p:cNvPr id="66589" name="Freeform 42"/>
            <p:cNvSpPr>
              <a:spLocks/>
            </p:cNvSpPr>
            <p:nvPr/>
          </p:nvSpPr>
          <p:spPr bwMode="auto">
            <a:xfrm>
              <a:off x="2142" y="1248"/>
              <a:ext cx="517" cy="471"/>
            </a:xfrm>
            <a:custGeom>
              <a:avLst/>
              <a:gdLst>
                <a:gd name="T0" fmla="*/ 466 w 112"/>
                <a:gd name="T1" fmla="*/ 471 h 102"/>
                <a:gd name="T2" fmla="*/ 466 w 112"/>
                <a:gd name="T3" fmla="*/ 466 h 102"/>
                <a:gd name="T4" fmla="*/ 517 w 112"/>
                <a:gd name="T5" fmla="*/ 0 h 102"/>
                <a:gd name="T6" fmla="*/ 0 w 112"/>
                <a:gd name="T7" fmla="*/ 0 h 102"/>
                <a:gd name="T8" fmla="*/ 51 w 112"/>
                <a:gd name="T9" fmla="*/ 466 h 102"/>
                <a:gd name="T10" fmla="*/ 51 w 112"/>
                <a:gd name="T11" fmla="*/ 471 h 102"/>
                <a:gd name="T12" fmla="*/ 466 w 112"/>
                <a:gd name="T13" fmla="*/ 471 h 102"/>
                <a:gd name="T14" fmla="*/ 0 60000 65536"/>
                <a:gd name="T15" fmla="*/ 0 60000 65536"/>
                <a:gd name="T16" fmla="*/ 0 60000 65536"/>
                <a:gd name="T17" fmla="*/ 0 60000 65536"/>
                <a:gd name="T18" fmla="*/ 0 60000 65536"/>
                <a:gd name="T19" fmla="*/ 0 60000 65536"/>
                <a:gd name="T20" fmla="*/ 0 60000 65536"/>
                <a:gd name="T21" fmla="*/ 0 w 112"/>
                <a:gd name="T22" fmla="*/ 0 h 102"/>
                <a:gd name="T23" fmla="*/ 112 w 112"/>
                <a:gd name="T24" fmla="*/ 102 h 1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102">
                  <a:moveTo>
                    <a:pt x="101" y="102"/>
                  </a:moveTo>
                  <a:cubicBezTo>
                    <a:pt x="101" y="101"/>
                    <a:pt x="101" y="101"/>
                    <a:pt x="101" y="101"/>
                  </a:cubicBezTo>
                  <a:cubicBezTo>
                    <a:pt x="64" y="61"/>
                    <a:pt x="68" y="44"/>
                    <a:pt x="112" y="0"/>
                  </a:cubicBezTo>
                  <a:cubicBezTo>
                    <a:pt x="64" y="48"/>
                    <a:pt x="48" y="48"/>
                    <a:pt x="0" y="0"/>
                  </a:cubicBezTo>
                  <a:cubicBezTo>
                    <a:pt x="44" y="44"/>
                    <a:pt x="48" y="61"/>
                    <a:pt x="11" y="101"/>
                  </a:cubicBezTo>
                  <a:cubicBezTo>
                    <a:pt x="11" y="101"/>
                    <a:pt x="11" y="101"/>
                    <a:pt x="11" y="102"/>
                  </a:cubicBezTo>
                  <a:cubicBezTo>
                    <a:pt x="47" y="68"/>
                    <a:pt x="65" y="68"/>
                    <a:pt x="101" y="102"/>
                  </a:cubicBezTo>
                  <a:close/>
                </a:path>
              </a:pathLst>
            </a:custGeom>
            <a:solidFill>
              <a:srgbClr val="FFFF00"/>
            </a:solidFill>
            <a:ln w="3175">
              <a:solidFill>
                <a:srgbClr val="FFFF00"/>
              </a:solidFill>
              <a:miter lim="800000"/>
              <a:headEnd/>
              <a:tailEnd/>
            </a:ln>
          </p:spPr>
          <p:txBody>
            <a:bodyPr/>
            <a:lstStyle/>
            <a:p>
              <a:pPr eaLnBrk="0" hangingPunct="0"/>
              <a:endParaRPr lang="en-US"/>
            </a:p>
          </p:txBody>
        </p:sp>
        <p:sp>
          <p:nvSpPr>
            <p:cNvPr id="66590" name="Freeform 51"/>
            <p:cNvSpPr>
              <a:spLocks/>
            </p:cNvSpPr>
            <p:nvPr/>
          </p:nvSpPr>
          <p:spPr bwMode="auto">
            <a:xfrm>
              <a:off x="3022" y="1248"/>
              <a:ext cx="471" cy="471"/>
            </a:xfrm>
            <a:custGeom>
              <a:avLst/>
              <a:gdLst>
                <a:gd name="T0" fmla="*/ 416 w 102"/>
                <a:gd name="T1" fmla="*/ 471 h 102"/>
                <a:gd name="T2" fmla="*/ 420 w 102"/>
                <a:gd name="T3" fmla="*/ 466 h 102"/>
                <a:gd name="T4" fmla="*/ 471 w 102"/>
                <a:gd name="T5" fmla="*/ 0 h 102"/>
                <a:gd name="T6" fmla="*/ 5 w 102"/>
                <a:gd name="T7" fmla="*/ 51 h 102"/>
                <a:gd name="T8" fmla="*/ 0 w 102"/>
                <a:gd name="T9" fmla="*/ 55 h 102"/>
                <a:gd name="T10" fmla="*/ 5 w 102"/>
                <a:gd name="T11" fmla="*/ 466 h 102"/>
                <a:gd name="T12" fmla="*/ 5 w 102"/>
                <a:gd name="T13" fmla="*/ 466 h 102"/>
                <a:gd name="T14" fmla="*/ 5 w 102"/>
                <a:gd name="T15" fmla="*/ 466 h 102"/>
                <a:gd name="T16" fmla="*/ 5 w 102"/>
                <a:gd name="T17" fmla="*/ 471 h 102"/>
                <a:gd name="T18" fmla="*/ 416 w 102"/>
                <a:gd name="T19" fmla="*/ 471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02"/>
                <a:gd name="T32" fmla="*/ 102 w 102"/>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02">
                  <a:moveTo>
                    <a:pt x="90" y="102"/>
                  </a:moveTo>
                  <a:cubicBezTo>
                    <a:pt x="91" y="101"/>
                    <a:pt x="91" y="101"/>
                    <a:pt x="91" y="101"/>
                  </a:cubicBezTo>
                  <a:cubicBezTo>
                    <a:pt x="54" y="61"/>
                    <a:pt x="58" y="44"/>
                    <a:pt x="102" y="0"/>
                  </a:cubicBezTo>
                  <a:cubicBezTo>
                    <a:pt x="58" y="44"/>
                    <a:pt x="41" y="48"/>
                    <a:pt x="1" y="11"/>
                  </a:cubicBezTo>
                  <a:cubicBezTo>
                    <a:pt x="1" y="11"/>
                    <a:pt x="1" y="11"/>
                    <a:pt x="0" y="12"/>
                  </a:cubicBezTo>
                  <a:cubicBezTo>
                    <a:pt x="34" y="48"/>
                    <a:pt x="34" y="65"/>
                    <a:pt x="1" y="101"/>
                  </a:cubicBezTo>
                  <a:cubicBezTo>
                    <a:pt x="1" y="101"/>
                    <a:pt x="1" y="101"/>
                    <a:pt x="1" y="101"/>
                  </a:cubicBezTo>
                  <a:cubicBezTo>
                    <a:pt x="1" y="101"/>
                    <a:pt x="1" y="101"/>
                    <a:pt x="1" y="101"/>
                  </a:cubicBezTo>
                  <a:cubicBezTo>
                    <a:pt x="1" y="101"/>
                    <a:pt x="1" y="101"/>
                    <a:pt x="1" y="102"/>
                  </a:cubicBezTo>
                  <a:cubicBezTo>
                    <a:pt x="37" y="68"/>
                    <a:pt x="54" y="68"/>
                    <a:pt x="90" y="102"/>
                  </a:cubicBezTo>
                  <a:close/>
                </a:path>
              </a:pathLst>
            </a:custGeom>
            <a:solidFill>
              <a:srgbClr val="FF0000"/>
            </a:solidFill>
            <a:ln w="3175">
              <a:solidFill>
                <a:srgbClr val="FF0000"/>
              </a:solidFill>
              <a:miter lim="800000"/>
              <a:headEnd/>
              <a:tailEnd/>
            </a:ln>
          </p:spPr>
          <p:txBody>
            <a:bodyPr/>
            <a:lstStyle/>
            <a:p>
              <a:pPr eaLnBrk="0" hangingPunct="0"/>
              <a:endParaRPr lang="en-US"/>
            </a:p>
          </p:txBody>
        </p:sp>
        <p:sp>
          <p:nvSpPr>
            <p:cNvPr id="66591" name="Freeform 52"/>
            <p:cNvSpPr>
              <a:spLocks/>
            </p:cNvSpPr>
            <p:nvPr/>
          </p:nvSpPr>
          <p:spPr bwMode="auto">
            <a:xfrm>
              <a:off x="2972" y="2135"/>
              <a:ext cx="521" cy="464"/>
            </a:xfrm>
            <a:custGeom>
              <a:avLst/>
              <a:gdLst>
                <a:gd name="T0" fmla="*/ 466 w 113"/>
                <a:gd name="T1" fmla="*/ 0 h 101"/>
                <a:gd name="T2" fmla="*/ 55 w 113"/>
                <a:gd name="T3" fmla="*/ 0 h 101"/>
                <a:gd name="T4" fmla="*/ 51 w 113"/>
                <a:gd name="T5" fmla="*/ 0 h 101"/>
                <a:gd name="T6" fmla="*/ 0 w 113"/>
                <a:gd name="T7" fmla="*/ 464 h 101"/>
                <a:gd name="T8" fmla="*/ 521 w 113"/>
                <a:gd name="T9" fmla="*/ 464 h 101"/>
                <a:gd name="T10" fmla="*/ 470 w 113"/>
                <a:gd name="T11" fmla="*/ 0 h 101"/>
                <a:gd name="T12" fmla="*/ 466 w 113"/>
                <a:gd name="T13" fmla="*/ 0 h 101"/>
                <a:gd name="T14" fmla="*/ 0 60000 65536"/>
                <a:gd name="T15" fmla="*/ 0 60000 65536"/>
                <a:gd name="T16" fmla="*/ 0 60000 65536"/>
                <a:gd name="T17" fmla="*/ 0 60000 65536"/>
                <a:gd name="T18" fmla="*/ 0 60000 65536"/>
                <a:gd name="T19" fmla="*/ 0 60000 65536"/>
                <a:gd name="T20" fmla="*/ 0 60000 65536"/>
                <a:gd name="T21" fmla="*/ 0 w 113"/>
                <a:gd name="T22" fmla="*/ 0 h 101"/>
                <a:gd name="T23" fmla="*/ 113 w 113"/>
                <a:gd name="T24" fmla="*/ 101 h 1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 h="101">
                  <a:moveTo>
                    <a:pt x="101" y="0"/>
                  </a:moveTo>
                  <a:cubicBezTo>
                    <a:pt x="65" y="33"/>
                    <a:pt x="48" y="33"/>
                    <a:pt x="12" y="0"/>
                  </a:cubicBezTo>
                  <a:cubicBezTo>
                    <a:pt x="12" y="0"/>
                    <a:pt x="12" y="0"/>
                    <a:pt x="11" y="0"/>
                  </a:cubicBezTo>
                  <a:cubicBezTo>
                    <a:pt x="48" y="40"/>
                    <a:pt x="44" y="57"/>
                    <a:pt x="0" y="101"/>
                  </a:cubicBezTo>
                  <a:cubicBezTo>
                    <a:pt x="49" y="53"/>
                    <a:pt x="65" y="53"/>
                    <a:pt x="113" y="101"/>
                  </a:cubicBezTo>
                  <a:cubicBezTo>
                    <a:pt x="69" y="57"/>
                    <a:pt x="65" y="40"/>
                    <a:pt x="102" y="0"/>
                  </a:cubicBezTo>
                  <a:cubicBezTo>
                    <a:pt x="102" y="0"/>
                    <a:pt x="102" y="0"/>
                    <a:pt x="101" y="0"/>
                  </a:cubicBezTo>
                  <a:close/>
                </a:path>
              </a:pathLst>
            </a:custGeom>
            <a:solidFill>
              <a:srgbClr val="0C419A"/>
            </a:solidFill>
            <a:ln w="3175">
              <a:solidFill>
                <a:srgbClr val="0C419A"/>
              </a:solidFill>
              <a:miter lim="800000"/>
              <a:headEnd/>
              <a:tailEnd/>
            </a:ln>
          </p:spPr>
          <p:txBody>
            <a:bodyPr/>
            <a:lstStyle/>
            <a:p>
              <a:pPr eaLnBrk="0" hangingPunct="0"/>
              <a:endParaRPr lang="en-US"/>
            </a:p>
          </p:txBody>
        </p:sp>
        <p:sp>
          <p:nvSpPr>
            <p:cNvPr id="66592" name="Freeform 57"/>
            <p:cNvSpPr>
              <a:spLocks/>
            </p:cNvSpPr>
            <p:nvPr/>
          </p:nvSpPr>
          <p:spPr bwMode="auto">
            <a:xfrm>
              <a:off x="2193" y="1719"/>
              <a:ext cx="416" cy="416"/>
            </a:xfrm>
            <a:custGeom>
              <a:avLst/>
              <a:gdLst>
                <a:gd name="T0" fmla="*/ 416 w 90"/>
                <a:gd name="T1" fmla="*/ 416 h 90"/>
                <a:gd name="T2" fmla="*/ 416 w 90"/>
                <a:gd name="T3" fmla="*/ 411 h 90"/>
                <a:gd name="T4" fmla="*/ 416 w 90"/>
                <a:gd name="T5" fmla="*/ 0 h 90"/>
                <a:gd name="T6" fmla="*/ 416 w 90"/>
                <a:gd name="T7" fmla="*/ 0 h 90"/>
                <a:gd name="T8" fmla="*/ 0 w 90"/>
                <a:gd name="T9" fmla="*/ 0 h 90"/>
                <a:gd name="T10" fmla="*/ 0 w 90"/>
                <a:gd name="T11" fmla="*/ 0 h 90"/>
                <a:gd name="T12" fmla="*/ 0 w 90"/>
                <a:gd name="T13" fmla="*/ 411 h 90"/>
                <a:gd name="T14" fmla="*/ 0 w 90"/>
                <a:gd name="T15" fmla="*/ 416 h 90"/>
                <a:gd name="T16" fmla="*/ 416 w 90"/>
                <a:gd name="T17" fmla="*/ 416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90"/>
                <a:gd name="T29" fmla="*/ 90 w 90"/>
                <a:gd name="T30" fmla="*/ 90 h 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90">
                  <a:moveTo>
                    <a:pt x="90" y="90"/>
                  </a:moveTo>
                  <a:cubicBezTo>
                    <a:pt x="90" y="90"/>
                    <a:pt x="90" y="90"/>
                    <a:pt x="90" y="89"/>
                  </a:cubicBezTo>
                  <a:cubicBezTo>
                    <a:pt x="57" y="53"/>
                    <a:pt x="57" y="36"/>
                    <a:pt x="90" y="0"/>
                  </a:cubicBezTo>
                  <a:cubicBezTo>
                    <a:pt x="90" y="0"/>
                    <a:pt x="90" y="0"/>
                    <a:pt x="90" y="0"/>
                  </a:cubicBezTo>
                  <a:cubicBezTo>
                    <a:pt x="54" y="33"/>
                    <a:pt x="36" y="33"/>
                    <a:pt x="0" y="0"/>
                  </a:cubicBezTo>
                  <a:cubicBezTo>
                    <a:pt x="0" y="0"/>
                    <a:pt x="0" y="0"/>
                    <a:pt x="0" y="0"/>
                  </a:cubicBezTo>
                  <a:cubicBezTo>
                    <a:pt x="33" y="36"/>
                    <a:pt x="33" y="53"/>
                    <a:pt x="0" y="89"/>
                  </a:cubicBezTo>
                  <a:cubicBezTo>
                    <a:pt x="0" y="90"/>
                    <a:pt x="0" y="90"/>
                    <a:pt x="0" y="90"/>
                  </a:cubicBezTo>
                  <a:cubicBezTo>
                    <a:pt x="36" y="57"/>
                    <a:pt x="54" y="57"/>
                    <a:pt x="90" y="90"/>
                  </a:cubicBezTo>
                  <a:close/>
                </a:path>
              </a:pathLst>
            </a:custGeom>
            <a:solidFill>
              <a:srgbClr val="B3DC10"/>
            </a:solidFill>
            <a:ln w="3175">
              <a:solidFill>
                <a:srgbClr val="B3DC10"/>
              </a:solidFill>
              <a:miter lim="800000"/>
              <a:headEnd/>
              <a:tailEnd/>
            </a:ln>
          </p:spPr>
          <p:txBody>
            <a:bodyPr/>
            <a:lstStyle/>
            <a:p>
              <a:pPr eaLnBrk="0" hangingPunct="0"/>
              <a:endParaRPr lang="en-US"/>
            </a:p>
          </p:txBody>
        </p:sp>
        <p:sp>
          <p:nvSpPr>
            <p:cNvPr id="66593" name="Freeform 58"/>
            <p:cNvSpPr>
              <a:spLocks/>
            </p:cNvSpPr>
            <p:nvPr/>
          </p:nvSpPr>
          <p:spPr bwMode="auto">
            <a:xfrm>
              <a:off x="2558" y="2135"/>
              <a:ext cx="521" cy="464"/>
            </a:xfrm>
            <a:custGeom>
              <a:avLst/>
              <a:gdLst>
                <a:gd name="T0" fmla="*/ 466 w 113"/>
                <a:gd name="T1" fmla="*/ 0 h 101"/>
                <a:gd name="T2" fmla="*/ 55 w 113"/>
                <a:gd name="T3" fmla="*/ 0 h 101"/>
                <a:gd name="T4" fmla="*/ 51 w 113"/>
                <a:gd name="T5" fmla="*/ 0 h 101"/>
                <a:gd name="T6" fmla="*/ 0 w 113"/>
                <a:gd name="T7" fmla="*/ 464 h 101"/>
                <a:gd name="T8" fmla="*/ 521 w 113"/>
                <a:gd name="T9" fmla="*/ 464 h 101"/>
                <a:gd name="T10" fmla="*/ 470 w 113"/>
                <a:gd name="T11" fmla="*/ 0 h 101"/>
                <a:gd name="T12" fmla="*/ 466 w 113"/>
                <a:gd name="T13" fmla="*/ 0 h 101"/>
                <a:gd name="T14" fmla="*/ 0 60000 65536"/>
                <a:gd name="T15" fmla="*/ 0 60000 65536"/>
                <a:gd name="T16" fmla="*/ 0 60000 65536"/>
                <a:gd name="T17" fmla="*/ 0 60000 65536"/>
                <a:gd name="T18" fmla="*/ 0 60000 65536"/>
                <a:gd name="T19" fmla="*/ 0 60000 65536"/>
                <a:gd name="T20" fmla="*/ 0 60000 65536"/>
                <a:gd name="T21" fmla="*/ 0 w 113"/>
                <a:gd name="T22" fmla="*/ 0 h 101"/>
                <a:gd name="T23" fmla="*/ 113 w 113"/>
                <a:gd name="T24" fmla="*/ 101 h 1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 h="101">
                  <a:moveTo>
                    <a:pt x="101" y="0"/>
                  </a:moveTo>
                  <a:cubicBezTo>
                    <a:pt x="65" y="33"/>
                    <a:pt x="48" y="33"/>
                    <a:pt x="12" y="0"/>
                  </a:cubicBezTo>
                  <a:cubicBezTo>
                    <a:pt x="11" y="0"/>
                    <a:pt x="11" y="0"/>
                    <a:pt x="11" y="0"/>
                  </a:cubicBezTo>
                  <a:cubicBezTo>
                    <a:pt x="48" y="40"/>
                    <a:pt x="44" y="57"/>
                    <a:pt x="0" y="101"/>
                  </a:cubicBezTo>
                  <a:cubicBezTo>
                    <a:pt x="48" y="53"/>
                    <a:pt x="64" y="53"/>
                    <a:pt x="113" y="101"/>
                  </a:cubicBezTo>
                  <a:cubicBezTo>
                    <a:pt x="69" y="57"/>
                    <a:pt x="65" y="40"/>
                    <a:pt x="102" y="0"/>
                  </a:cubicBezTo>
                  <a:cubicBezTo>
                    <a:pt x="101" y="0"/>
                    <a:pt x="101" y="0"/>
                    <a:pt x="101" y="0"/>
                  </a:cubicBezTo>
                  <a:close/>
                </a:path>
              </a:pathLst>
            </a:custGeom>
            <a:solidFill>
              <a:srgbClr val="367A8A"/>
            </a:solidFill>
            <a:ln w="3175">
              <a:solidFill>
                <a:srgbClr val="367A8A"/>
              </a:solidFill>
              <a:miter lim="800000"/>
              <a:headEnd/>
              <a:tailEnd/>
            </a:ln>
          </p:spPr>
          <p:txBody>
            <a:bodyPr/>
            <a:lstStyle/>
            <a:p>
              <a:pPr eaLnBrk="0" hangingPunct="0"/>
              <a:endParaRPr lang="en-US"/>
            </a:p>
          </p:txBody>
        </p:sp>
        <p:sp>
          <p:nvSpPr>
            <p:cNvPr id="66594" name="Freeform 61"/>
            <p:cNvSpPr>
              <a:spLocks/>
            </p:cNvSpPr>
            <p:nvPr/>
          </p:nvSpPr>
          <p:spPr bwMode="auto">
            <a:xfrm>
              <a:off x="2558" y="1248"/>
              <a:ext cx="470" cy="471"/>
            </a:xfrm>
            <a:custGeom>
              <a:avLst/>
              <a:gdLst>
                <a:gd name="T0" fmla="*/ 465 w 102"/>
                <a:gd name="T1" fmla="*/ 55 h 102"/>
                <a:gd name="T2" fmla="*/ 465 w 102"/>
                <a:gd name="T3" fmla="*/ 51 h 102"/>
                <a:gd name="T4" fmla="*/ 0 w 102"/>
                <a:gd name="T5" fmla="*/ 0 h 102"/>
                <a:gd name="T6" fmla="*/ 51 w 102"/>
                <a:gd name="T7" fmla="*/ 466 h 102"/>
                <a:gd name="T8" fmla="*/ 55 w 102"/>
                <a:gd name="T9" fmla="*/ 471 h 102"/>
                <a:gd name="T10" fmla="*/ 465 w 102"/>
                <a:gd name="T11" fmla="*/ 471 h 102"/>
                <a:gd name="T12" fmla="*/ 465 w 102"/>
                <a:gd name="T13" fmla="*/ 466 h 102"/>
                <a:gd name="T14" fmla="*/ 470 w 102"/>
                <a:gd name="T15" fmla="*/ 466 h 102"/>
                <a:gd name="T16" fmla="*/ 465 w 102"/>
                <a:gd name="T17" fmla="*/ 55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02"/>
                <a:gd name="T29" fmla="*/ 102 w 102"/>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02">
                  <a:moveTo>
                    <a:pt x="101" y="12"/>
                  </a:moveTo>
                  <a:cubicBezTo>
                    <a:pt x="101" y="11"/>
                    <a:pt x="101" y="11"/>
                    <a:pt x="101" y="11"/>
                  </a:cubicBezTo>
                  <a:cubicBezTo>
                    <a:pt x="61" y="48"/>
                    <a:pt x="44" y="44"/>
                    <a:pt x="0" y="0"/>
                  </a:cubicBezTo>
                  <a:cubicBezTo>
                    <a:pt x="44" y="44"/>
                    <a:pt x="48" y="61"/>
                    <a:pt x="11" y="101"/>
                  </a:cubicBezTo>
                  <a:cubicBezTo>
                    <a:pt x="11" y="101"/>
                    <a:pt x="11" y="101"/>
                    <a:pt x="12" y="102"/>
                  </a:cubicBezTo>
                  <a:cubicBezTo>
                    <a:pt x="48" y="68"/>
                    <a:pt x="65" y="68"/>
                    <a:pt x="101" y="102"/>
                  </a:cubicBezTo>
                  <a:cubicBezTo>
                    <a:pt x="101" y="101"/>
                    <a:pt x="101" y="101"/>
                    <a:pt x="101" y="101"/>
                  </a:cubicBezTo>
                  <a:cubicBezTo>
                    <a:pt x="101" y="101"/>
                    <a:pt x="101" y="101"/>
                    <a:pt x="102" y="101"/>
                  </a:cubicBezTo>
                  <a:cubicBezTo>
                    <a:pt x="68" y="65"/>
                    <a:pt x="68" y="48"/>
                    <a:pt x="101" y="12"/>
                  </a:cubicBezTo>
                  <a:close/>
                </a:path>
              </a:pathLst>
            </a:custGeom>
            <a:solidFill>
              <a:srgbClr val="FF9900"/>
            </a:solidFill>
            <a:ln w="3175">
              <a:solidFill>
                <a:srgbClr val="FF9900"/>
              </a:solidFill>
              <a:miter lim="800000"/>
              <a:headEnd/>
              <a:tailEnd/>
            </a:ln>
          </p:spPr>
          <p:txBody>
            <a:bodyPr/>
            <a:lstStyle/>
            <a:p>
              <a:pPr eaLnBrk="0" hangingPunct="0"/>
              <a:endParaRPr lang="en-US"/>
            </a:p>
          </p:txBody>
        </p:sp>
        <p:sp>
          <p:nvSpPr>
            <p:cNvPr id="66595" name="Freeform 62"/>
            <p:cNvSpPr>
              <a:spLocks/>
            </p:cNvSpPr>
            <p:nvPr/>
          </p:nvSpPr>
          <p:spPr bwMode="auto">
            <a:xfrm>
              <a:off x="3028" y="1719"/>
              <a:ext cx="414" cy="416"/>
            </a:xfrm>
            <a:custGeom>
              <a:avLst/>
              <a:gdLst>
                <a:gd name="T0" fmla="*/ 409 w 90"/>
                <a:gd name="T1" fmla="*/ 416 h 90"/>
                <a:gd name="T2" fmla="*/ 414 w 90"/>
                <a:gd name="T3" fmla="*/ 411 h 90"/>
                <a:gd name="T4" fmla="*/ 414 w 90"/>
                <a:gd name="T5" fmla="*/ 0 h 90"/>
                <a:gd name="T6" fmla="*/ 409 w 90"/>
                <a:gd name="T7" fmla="*/ 0 h 90"/>
                <a:gd name="T8" fmla="*/ 0 w 90"/>
                <a:gd name="T9" fmla="*/ 0 h 90"/>
                <a:gd name="T10" fmla="*/ 0 w 90"/>
                <a:gd name="T11" fmla="*/ 0 h 90"/>
                <a:gd name="T12" fmla="*/ 0 w 90"/>
                <a:gd name="T13" fmla="*/ 0 h 90"/>
                <a:gd name="T14" fmla="*/ 0 w 90"/>
                <a:gd name="T15" fmla="*/ 0 h 90"/>
                <a:gd name="T16" fmla="*/ 0 w 90"/>
                <a:gd name="T17" fmla="*/ 411 h 90"/>
                <a:gd name="T18" fmla="*/ 0 w 90"/>
                <a:gd name="T19" fmla="*/ 411 h 90"/>
                <a:gd name="T20" fmla="*/ 0 w 90"/>
                <a:gd name="T21" fmla="*/ 411 h 90"/>
                <a:gd name="T22" fmla="*/ 0 w 90"/>
                <a:gd name="T23" fmla="*/ 416 h 90"/>
                <a:gd name="T24" fmla="*/ 409 w 90"/>
                <a:gd name="T25" fmla="*/ 416 h 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0"/>
                <a:gd name="T40" fmla="*/ 0 h 90"/>
                <a:gd name="T41" fmla="*/ 90 w 90"/>
                <a:gd name="T42" fmla="*/ 90 h 9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0" h="90">
                  <a:moveTo>
                    <a:pt x="89" y="90"/>
                  </a:moveTo>
                  <a:cubicBezTo>
                    <a:pt x="90" y="90"/>
                    <a:pt x="90" y="90"/>
                    <a:pt x="90" y="89"/>
                  </a:cubicBezTo>
                  <a:cubicBezTo>
                    <a:pt x="56" y="53"/>
                    <a:pt x="56" y="36"/>
                    <a:pt x="90" y="0"/>
                  </a:cubicBezTo>
                  <a:cubicBezTo>
                    <a:pt x="90" y="0"/>
                    <a:pt x="90" y="0"/>
                    <a:pt x="89" y="0"/>
                  </a:cubicBezTo>
                  <a:cubicBezTo>
                    <a:pt x="53" y="33"/>
                    <a:pt x="36" y="33"/>
                    <a:pt x="0" y="0"/>
                  </a:cubicBezTo>
                  <a:cubicBezTo>
                    <a:pt x="0" y="0"/>
                    <a:pt x="0" y="0"/>
                    <a:pt x="0" y="0"/>
                  </a:cubicBezTo>
                  <a:cubicBezTo>
                    <a:pt x="0" y="0"/>
                    <a:pt x="0" y="0"/>
                    <a:pt x="0" y="0"/>
                  </a:cubicBezTo>
                  <a:cubicBezTo>
                    <a:pt x="0" y="0"/>
                    <a:pt x="0" y="0"/>
                    <a:pt x="0" y="0"/>
                  </a:cubicBezTo>
                  <a:cubicBezTo>
                    <a:pt x="33" y="36"/>
                    <a:pt x="33" y="53"/>
                    <a:pt x="0" y="89"/>
                  </a:cubicBezTo>
                  <a:cubicBezTo>
                    <a:pt x="0" y="89"/>
                    <a:pt x="0" y="89"/>
                    <a:pt x="0" y="89"/>
                  </a:cubicBezTo>
                  <a:cubicBezTo>
                    <a:pt x="0" y="89"/>
                    <a:pt x="0" y="89"/>
                    <a:pt x="0" y="89"/>
                  </a:cubicBezTo>
                  <a:cubicBezTo>
                    <a:pt x="0" y="90"/>
                    <a:pt x="0" y="90"/>
                    <a:pt x="0" y="90"/>
                  </a:cubicBezTo>
                  <a:cubicBezTo>
                    <a:pt x="36" y="57"/>
                    <a:pt x="53" y="57"/>
                    <a:pt x="89" y="90"/>
                  </a:cubicBezTo>
                  <a:close/>
                </a:path>
              </a:pathLst>
            </a:custGeom>
            <a:solidFill>
              <a:srgbClr val="8069B0"/>
            </a:solidFill>
            <a:ln w="3175">
              <a:solidFill>
                <a:srgbClr val="8069B0"/>
              </a:solidFill>
              <a:miter lim="800000"/>
              <a:headEnd/>
              <a:tailEnd/>
            </a:ln>
          </p:spPr>
          <p:txBody>
            <a:bodyPr/>
            <a:lstStyle/>
            <a:p>
              <a:pPr eaLnBrk="0" hangingPunct="0"/>
              <a:endParaRPr lang="en-US"/>
            </a:p>
          </p:txBody>
        </p:sp>
        <p:sp>
          <p:nvSpPr>
            <p:cNvPr id="66596" name="Rectangle 63"/>
            <p:cNvSpPr>
              <a:spLocks noChangeArrowheads="1"/>
            </p:cNvSpPr>
            <p:nvPr/>
          </p:nvSpPr>
          <p:spPr bwMode="auto">
            <a:xfrm>
              <a:off x="2880" y="3066"/>
              <a:ext cx="105" cy="106"/>
            </a:xfrm>
            <a:prstGeom prst="rect">
              <a:avLst/>
            </a:prstGeom>
            <a:solidFill>
              <a:srgbClr val="FFFFFF"/>
            </a:solidFill>
            <a:ln w="9525">
              <a:noFill/>
              <a:miter lim="800000"/>
              <a:headEnd/>
              <a:tailEnd/>
            </a:ln>
          </p:spPr>
          <p:txBody>
            <a:bodyPr/>
            <a:lstStyle/>
            <a:p>
              <a:pPr eaLnBrk="0" hangingPunct="0"/>
              <a:endParaRPr lang="en-US"/>
            </a:p>
          </p:txBody>
        </p:sp>
      </p:grpSp>
      <p:sp>
        <p:nvSpPr>
          <p:cNvPr id="66580" name="Text Box 66"/>
          <p:cNvSpPr txBox="1">
            <a:spLocks noChangeArrowheads="1"/>
          </p:cNvSpPr>
          <p:nvPr/>
        </p:nvSpPr>
        <p:spPr bwMode="auto">
          <a:xfrm>
            <a:off x="1214438" y="5486400"/>
            <a:ext cx="2438400" cy="366713"/>
          </a:xfrm>
          <a:prstGeom prst="rect">
            <a:avLst/>
          </a:prstGeom>
          <a:noFill/>
          <a:ln w="9525">
            <a:noFill/>
            <a:miter lim="800000"/>
            <a:headEnd/>
            <a:tailEnd/>
          </a:ln>
        </p:spPr>
        <p:txBody>
          <a:bodyPr wrap="none">
            <a:spAutoFit/>
          </a:bodyPr>
          <a:lstStyle/>
          <a:p>
            <a:pPr eaLnBrk="0" hangingPunct="0"/>
            <a:r>
              <a:rPr lang="en-GB" dirty="0">
                <a:solidFill>
                  <a:schemeClr val="bg1"/>
                </a:solidFill>
              </a:rPr>
              <a:t>http://www.vl-e.nl/</a:t>
            </a:r>
          </a:p>
        </p:txBody>
      </p:sp>
      <p:pic>
        <p:nvPicPr>
          <p:cNvPr id="66581" name="Picture 218" descr="H:\Home\davidg\BIG\Logo\Logo\BiGGrid-Logo-invert.wmf"/>
          <p:cNvPicPr>
            <a:picLocks noChangeAspect="1" noChangeArrowheads="1"/>
          </p:cNvPicPr>
          <p:nvPr/>
        </p:nvPicPr>
        <p:blipFill>
          <a:blip r:embed="rId2">
            <a:lum bright="10000"/>
          </a:blip>
          <a:srcRect/>
          <a:stretch>
            <a:fillRect/>
          </a:stretch>
        </p:blipFill>
        <p:spPr bwMode="auto">
          <a:xfrm>
            <a:off x="5871213" y="1000125"/>
            <a:ext cx="2698111" cy="2000247"/>
          </a:xfrm>
          <a:prstGeom prst="rect">
            <a:avLst/>
          </a:prstGeom>
          <a:noFill/>
          <a:ln w="9525">
            <a:noFill/>
            <a:miter lim="800000"/>
            <a:headEnd/>
            <a:tailEnd/>
          </a:ln>
        </p:spPr>
      </p:pic>
      <p:grpSp>
        <p:nvGrpSpPr>
          <p:cNvPr id="66582" name="Group 65"/>
          <p:cNvGrpSpPr>
            <a:grpSpLocks/>
          </p:cNvGrpSpPr>
          <p:nvPr/>
        </p:nvGrpSpPr>
        <p:grpSpPr bwMode="auto">
          <a:xfrm>
            <a:off x="5214938" y="5286375"/>
            <a:ext cx="3429000" cy="928688"/>
            <a:chOff x="4382830" y="4857760"/>
            <a:chExt cx="4046822" cy="1071570"/>
          </a:xfrm>
        </p:grpSpPr>
        <p:pic>
          <p:nvPicPr>
            <p:cNvPr id="66583" name="Picture 11" descr="H:\Home\davidg\Template\Logos\pdp-invert.png"/>
            <p:cNvPicPr>
              <a:picLocks noChangeAspect="1" noChangeArrowheads="1"/>
            </p:cNvPicPr>
            <p:nvPr/>
          </p:nvPicPr>
          <p:blipFill>
            <a:blip r:embed="rId3">
              <a:lum bright="-16000"/>
            </a:blip>
            <a:srcRect/>
            <a:stretch>
              <a:fillRect/>
            </a:stretch>
          </p:blipFill>
          <p:spPr bwMode="auto">
            <a:xfrm>
              <a:off x="7119956" y="5000636"/>
              <a:ext cx="1309696" cy="761358"/>
            </a:xfrm>
            <a:prstGeom prst="rect">
              <a:avLst/>
            </a:prstGeom>
            <a:noFill/>
            <a:ln w="9525">
              <a:solidFill>
                <a:schemeClr val="tx1"/>
              </a:solidFill>
              <a:miter lim="800000"/>
              <a:headEnd/>
              <a:tailEnd/>
            </a:ln>
          </p:spPr>
        </p:pic>
        <p:pic>
          <p:nvPicPr>
            <p:cNvPr id="66584" name="Picture 12" descr="H:\Home\davidg\Template\Logos\NIKHEF-invert.wmf"/>
            <p:cNvPicPr>
              <a:picLocks noChangeAspect="1" noChangeArrowheads="1"/>
            </p:cNvPicPr>
            <p:nvPr/>
          </p:nvPicPr>
          <p:blipFill>
            <a:blip r:embed="rId4"/>
            <a:srcRect/>
            <a:stretch>
              <a:fillRect/>
            </a:stretch>
          </p:blipFill>
          <p:spPr bwMode="auto">
            <a:xfrm>
              <a:off x="4382830" y="4857760"/>
              <a:ext cx="2437472" cy="1071570"/>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grpId="0" nodeType="afterEffect">
                                  <p:stCondLst>
                                    <p:cond delay="1000"/>
                                  </p:stCondLst>
                                  <p:childTnLst>
                                    <p:animRot by="5400000">
                                      <p:cBhvr>
                                        <p:cTn id="6" dur="500" fill="hold"/>
                                        <p:tgtEl>
                                          <p:spTgt spid="7479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9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a:xfrm>
            <a:off x="414353" y="571480"/>
            <a:ext cx="6372225" cy="685800"/>
          </a:xfrm>
        </p:spPr>
        <p:txBody>
          <a:bodyPr>
            <a:normAutofit/>
          </a:bodyPr>
          <a:lstStyle/>
          <a:p>
            <a:r>
              <a:rPr lang="en-US" i="1" dirty="0"/>
              <a:t>In </a:t>
            </a:r>
            <a:r>
              <a:rPr lang="en-US" i="1" dirty="0" err="1"/>
              <a:t>silico</a:t>
            </a:r>
            <a:r>
              <a:rPr lang="en-US" dirty="0"/>
              <a:t> drug discovery</a:t>
            </a:r>
          </a:p>
        </p:txBody>
      </p:sp>
      <p:sp>
        <p:nvSpPr>
          <p:cNvPr id="583683" name="Rectangle 3"/>
          <p:cNvSpPr>
            <a:spLocks noGrp="1" noChangeArrowheads="1"/>
          </p:cNvSpPr>
          <p:nvPr>
            <p:ph type="body" idx="1"/>
          </p:nvPr>
        </p:nvSpPr>
        <p:spPr>
          <a:xfrm>
            <a:off x="76200" y="1395412"/>
            <a:ext cx="8991600" cy="1728788"/>
          </a:xfrm>
        </p:spPr>
        <p:txBody>
          <a:bodyPr>
            <a:normAutofit lnSpcReduction="10000"/>
          </a:bodyPr>
          <a:lstStyle/>
          <a:p>
            <a:pPr>
              <a:lnSpc>
                <a:spcPct val="80000"/>
              </a:lnSpc>
            </a:pPr>
            <a:r>
              <a:rPr lang="en-US" sz="2000" dirty="0"/>
              <a:t>Diseases such as HIV/AIDS, SRAS, Bird </a:t>
            </a:r>
            <a:r>
              <a:rPr lang="en-US" sz="2000" dirty="0" smtClean="0"/>
              <a:t>Flu, Malaria </a:t>
            </a:r>
            <a:r>
              <a:rPr lang="en-US" sz="2000" dirty="0"/>
              <a:t>etc. are a threat to public health due to world wide exchanges and circulation of persons</a:t>
            </a:r>
          </a:p>
          <a:p>
            <a:pPr>
              <a:lnSpc>
                <a:spcPct val="80000"/>
              </a:lnSpc>
            </a:pPr>
            <a:endParaRPr lang="en-US" sz="2000" dirty="0"/>
          </a:p>
          <a:p>
            <a:pPr>
              <a:lnSpc>
                <a:spcPct val="80000"/>
              </a:lnSpc>
            </a:pPr>
            <a:r>
              <a:rPr lang="en-US" sz="2000" dirty="0"/>
              <a:t>Grids open new perspectives to </a:t>
            </a:r>
            <a:r>
              <a:rPr lang="en-US" sz="2000" i="1" dirty="0"/>
              <a:t>in </a:t>
            </a:r>
            <a:r>
              <a:rPr lang="en-US" sz="2000" i="1" dirty="0" err="1"/>
              <a:t>silico</a:t>
            </a:r>
            <a:r>
              <a:rPr lang="en-US" sz="2000" dirty="0"/>
              <a:t> drug </a:t>
            </a:r>
            <a:r>
              <a:rPr lang="en-US" sz="2000" dirty="0" smtClean="0"/>
              <a:t>discovery</a:t>
            </a:r>
            <a:endParaRPr lang="en-US" sz="1600" dirty="0"/>
          </a:p>
          <a:p>
            <a:pPr lvl="1">
              <a:lnSpc>
                <a:spcPct val="80000"/>
              </a:lnSpc>
            </a:pPr>
            <a:r>
              <a:rPr lang="en-US" sz="1800" dirty="0"/>
              <a:t>Reduced cost and adding an accelerating factor in the search for new drugs</a:t>
            </a:r>
          </a:p>
        </p:txBody>
      </p:sp>
      <p:pic>
        <p:nvPicPr>
          <p:cNvPr id="583684" name="Picture 4"/>
          <p:cNvPicPr>
            <a:picLocks noChangeAspect="1" noChangeArrowheads="1"/>
          </p:cNvPicPr>
          <p:nvPr/>
        </p:nvPicPr>
        <p:blipFill>
          <a:blip r:embed="rId3"/>
          <a:srcRect/>
          <a:stretch>
            <a:fillRect/>
          </a:stretch>
        </p:blipFill>
        <p:spPr bwMode="auto">
          <a:xfrm>
            <a:off x="4004953" y="3048000"/>
            <a:ext cx="4891397" cy="3276600"/>
          </a:xfrm>
          <a:prstGeom prst="rect">
            <a:avLst/>
          </a:prstGeom>
          <a:noFill/>
          <a:ln w="9525">
            <a:noFill/>
            <a:miter lim="800000"/>
            <a:headEnd/>
            <a:tailEnd/>
          </a:ln>
          <a:effectLst/>
        </p:spPr>
      </p:pic>
      <p:sp>
        <p:nvSpPr>
          <p:cNvPr id="583685" name="Text Box 5"/>
          <p:cNvSpPr txBox="1">
            <a:spLocks noChangeArrowheads="1"/>
          </p:cNvSpPr>
          <p:nvPr/>
        </p:nvSpPr>
        <p:spPr bwMode="auto">
          <a:xfrm>
            <a:off x="4902200" y="4899025"/>
            <a:ext cx="1936750" cy="696913"/>
          </a:xfrm>
          <a:prstGeom prst="rect">
            <a:avLst/>
          </a:prstGeom>
          <a:noFill/>
          <a:ln w="25400" algn="ctr">
            <a:noFill/>
            <a:miter lim="800000"/>
            <a:headEnd/>
            <a:tailEnd/>
          </a:ln>
          <a:effectLst/>
        </p:spPr>
        <p:txBody>
          <a:bodyPr wrap="none" lIns="90000" tIns="46800" rIns="90000" bIns="46800">
            <a:spAutoFit/>
          </a:bodyPr>
          <a:lstStyle/>
          <a:p>
            <a:pPr>
              <a:spcBef>
                <a:spcPct val="20000"/>
              </a:spcBef>
              <a:buClr>
                <a:srgbClr val="FFCC66"/>
              </a:buClr>
              <a:buFontTx/>
              <a:buChar char="•"/>
            </a:pPr>
            <a:r>
              <a:rPr lang="en-US">
                <a:solidFill>
                  <a:schemeClr val="accent2"/>
                </a:solidFill>
              </a:rPr>
              <a:t>Avian influenza: </a:t>
            </a:r>
          </a:p>
          <a:p>
            <a:pPr>
              <a:spcBef>
                <a:spcPct val="20000"/>
              </a:spcBef>
              <a:buClr>
                <a:srgbClr val="FFCC66"/>
              </a:buClr>
              <a:buFontTx/>
              <a:buChar char="•"/>
            </a:pPr>
            <a:r>
              <a:rPr lang="en-US">
                <a:solidFill>
                  <a:schemeClr val="accent2"/>
                </a:solidFill>
              </a:rPr>
              <a:t>bird casualties</a:t>
            </a:r>
          </a:p>
        </p:txBody>
      </p:sp>
      <p:sp>
        <p:nvSpPr>
          <p:cNvPr id="583686" name="Text Box 6"/>
          <p:cNvSpPr txBox="1">
            <a:spLocks noChangeArrowheads="1"/>
          </p:cNvSpPr>
          <p:nvPr/>
        </p:nvSpPr>
        <p:spPr bwMode="auto">
          <a:xfrm>
            <a:off x="228600" y="3048000"/>
            <a:ext cx="3505200" cy="2372061"/>
          </a:xfrm>
          <a:prstGeom prst="rect">
            <a:avLst/>
          </a:prstGeom>
          <a:noFill/>
          <a:ln w="25400" algn="ctr">
            <a:noFill/>
            <a:miter lim="800000"/>
            <a:headEnd/>
            <a:tailEnd/>
          </a:ln>
          <a:effectLst/>
        </p:spPr>
        <p:txBody>
          <a:bodyPr wrap="square" lIns="90000" tIns="46800" rIns="90000" bIns="46800">
            <a:spAutoFit/>
          </a:bodyPr>
          <a:lstStyle/>
          <a:p>
            <a:pPr>
              <a:spcBef>
                <a:spcPct val="20000"/>
              </a:spcBef>
              <a:buClr>
                <a:srgbClr val="FFCC66"/>
              </a:buClr>
            </a:pPr>
            <a:r>
              <a:rPr lang="en-US" sz="2000" dirty="0"/>
              <a:t>International collaboration is required for: </a:t>
            </a:r>
          </a:p>
          <a:p>
            <a:pPr>
              <a:spcBef>
                <a:spcPct val="20000"/>
              </a:spcBef>
              <a:buClr>
                <a:srgbClr val="FFCC66"/>
              </a:buClr>
              <a:buFontTx/>
              <a:buChar char="•"/>
            </a:pPr>
            <a:r>
              <a:rPr lang="en-US" dirty="0"/>
              <a:t> Early detection</a:t>
            </a:r>
          </a:p>
          <a:p>
            <a:pPr>
              <a:spcBef>
                <a:spcPct val="20000"/>
              </a:spcBef>
              <a:buClr>
                <a:srgbClr val="FFCC66"/>
              </a:buClr>
              <a:buFontTx/>
              <a:buChar char="•"/>
            </a:pPr>
            <a:r>
              <a:rPr lang="en-US" dirty="0"/>
              <a:t> Epidemiological watch</a:t>
            </a:r>
          </a:p>
          <a:p>
            <a:pPr>
              <a:spcBef>
                <a:spcPct val="20000"/>
              </a:spcBef>
              <a:buClr>
                <a:srgbClr val="FFCC66"/>
              </a:buClr>
              <a:buFontTx/>
              <a:buChar char="•"/>
            </a:pPr>
            <a:r>
              <a:rPr lang="en-US" dirty="0"/>
              <a:t> Prevention</a:t>
            </a:r>
          </a:p>
          <a:p>
            <a:pPr>
              <a:spcBef>
                <a:spcPct val="20000"/>
              </a:spcBef>
              <a:buClr>
                <a:srgbClr val="FFCC66"/>
              </a:buClr>
              <a:buFontTx/>
              <a:buChar char="•"/>
            </a:pPr>
            <a:r>
              <a:rPr lang="en-US" dirty="0"/>
              <a:t> Search for new drugs</a:t>
            </a:r>
          </a:p>
          <a:p>
            <a:pPr>
              <a:spcBef>
                <a:spcPct val="20000"/>
              </a:spcBef>
              <a:buClr>
                <a:srgbClr val="FFCC66"/>
              </a:buClr>
              <a:buFontTx/>
              <a:buChar char="•"/>
            </a:pPr>
            <a:r>
              <a:rPr lang="en-US" dirty="0"/>
              <a:t> Search for vaccines</a:t>
            </a:r>
          </a:p>
        </p:txBody>
      </p:sp>
      <p:pic>
        <p:nvPicPr>
          <p:cNvPr id="10" name="Picture 2"/>
          <p:cNvPicPr>
            <a:picLocks noChangeAspect="1" noChangeArrowheads="1"/>
          </p:cNvPicPr>
          <p:nvPr/>
        </p:nvPicPr>
        <p:blipFill>
          <a:blip r:embed="rId4"/>
          <a:srcRect/>
          <a:stretch>
            <a:fillRect/>
          </a:stretch>
        </p:blipFill>
        <p:spPr bwMode="auto">
          <a:xfrm>
            <a:off x="304800" y="5410200"/>
            <a:ext cx="3107925" cy="105093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itle 1"/>
          <p:cNvSpPr>
            <a:spLocks noGrp="1"/>
          </p:cNvSpPr>
          <p:nvPr>
            <p:ph type="title"/>
          </p:nvPr>
        </p:nvSpPr>
        <p:spPr/>
        <p:txBody>
          <a:bodyPr/>
          <a:lstStyle/>
          <a:p>
            <a:r>
              <a:rPr lang="en-US" dirty="0" smtClean="0">
                <a:ea typeface="ＭＳ Ｐゴシック" pitchFamily="34" charset="-128"/>
              </a:rPr>
              <a:t>Fusion</a:t>
            </a:r>
          </a:p>
        </p:txBody>
      </p:sp>
      <p:sp>
        <p:nvSpPr>
          <p:cNvPr id="18" name="Rectangle 3"/>
          <p:cNvSpPr txBox="1">
            <a:spLocks noChangeArrowheads="1"/>
          </p:cNvSpPr>
          <p:nvPr/>
        </p:nvSpPr>
        <p:spPr bwMode="auto">
          <a:xfrm>
            <a:off x="228600" y="2819400"/>
            <a:ext cx="3962400" cy="1471493"/>
          </a:xfrm>
          <a:prstGeom prst="rect">
            <a:avLst/>
          </a:prstGeom>
          <a:noFill/>
          <a:ln w="12700">
            <a:noFill/>
            <a:miter lim="800000"/>
            <a:headEnd/>
            <a:tailEnd/>
          </a:ln>
        </p:spPr>
        <p:txBody>
          <a:bodyPr wrap="square" lIns="0" tIns="0" rIns="0" bIns="0">
            <a:spAutoFit/>
          </a:bodyPr>
          <a:lstStyle/>
          <a:p>
            <a:pPr marL="425450" indent="-320675" defTabSz="449263">
              <a:lnSpc>
                <a:spcPct val="104000"/>
              </a:lnSpc>
              <a:spcBef>
                <a:spcPts val="600"/>
              </a:spcBef>
              <a:buClr>
                <a:srgbClr val="EEAF15"/>
              </a:buClr>
              <a:buSzPct val="100000"/>
              <a:buFont typeface="Lucida Grande" pitchFamily="-107"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6613" algn="l"/>
                <a:tab pos="7634288" algn="l"/>
                <a:tab pos="8083550" algn="l"/>
                <a:tab pos="8532813" algn="l"/>
                <a:tab pos="8982075" algn="l"/>
              </a:tabLst>
            </a:pPr>
            <a:r>
              <a:rPr lang="en-GB" sz="1600" b="1" dirty="0">
                <a:solidFill>
                  <a:schemeClr val="tx1"/>
                </a:solidFill>
                <a:sym typeface="Arial" pitchFamily="34" charset="0"/>
              </a:rPr>
              <a:t>	</a:t>
            </a:r>
            <a:r>
              <a:rPr lang="en-GB" sz="2000" dirty="0" smtClean="0">
                <a:sym typeface="Arial" pitchFamily="34" charset="0"/>
              </a:rPr>
              <a:t>Ion </a:t>
            </a:r>
            <a:r>
              <a:rPr lang="en-GB" sz="2000" dirty="0">
                <a:sym typeface="Arial" pitchFamily="34" charset="0"/>
              </a:rPr>
              <a:t>Kinetic </a:t>
            </a:r>
            <a:r>
              <a:rPr lang="en-GB" sz="2000" dirty="0" smtClean="0">
                <a:sym typeface="Arial" pitchFamily="34" charset="0"/>
              </a:rPr>
              <a:t>Transport </a:t>
            </a:r>
          </a:p>
          <a:p>
            <a:pPr marL="425450" indent="-320675" defTabSz="449263">
              <a:lnSpc>
                <a:spcPct val="104000"/>
              </a:lnSpc>
              <a:spcBef>
                <a:spcPts val="600"/>
              </a:spcBef>
              <a:buClr>
                <a:srgbClr val="EEAF15"/>
              </a:buClr>
              <a:buSzPct val="100000"/>
              <a:buFont typeface="Lucida Grande" pitchFamily="-107"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6613" algn="l"/>
                <a:tab pos="7634288" algn="l"/>
                <a:tab pos="8083550" algn="l"/>
                <a:tab pos="8532813" algn="l"/>
                <a:tab pos="8982075" algn="l"/>
              </a:tabLst>
            </a:pPr>
            <a:r>
              <a:rPr lang="en-GB" sz="2000" dirty="0" smtClean="0">
                <a:sym typeface="Arial" pitchFamily="34" charset="0"/>
              </a:rPr>
              <a:t>Massive </a:t>
            </a:r>
            <a:r>
              <a:rPr lang="en-GB" sz="2000" dirty="0">
                <a:sym typeface="Arial" pitchFamily="34" charset="0"/>
              </a:rPr>
              <a:t>Ray </a:t>
            </a:r>
            <a:r>
              <a:rPr lang="en-GB" sz="2000" dirty="0" smtClean="0">
                <a:sym typeface="Arial" pitchFamily="34" charset="0"/>
              </a:rPr>
              <a:t>Tracing </a:t>
            </a:r>
          </a:p>
          <a:p>
            <a:pPr marL="425450" indent="-320675" defTabSz="449263">
              <a:lnSpc>
                <a:spcPct val="104000"/>
              </a:lnSpc>
              <a:spcBef>
                <a:spcPts val="600"/>
              </a:spcBef>
              <a:buClr>
                <a:srgbClr val="EEAF15"/>
              </a:buClr>
              <a:buSzPct val="100000"/>
              <a:buFont typeface="Lucida Grande" pitchFamily="-107"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6613" algn="l"/>
                <a:tab pos="7634288" algn="l"/>
                <a:tab pos="8083550" algn="l"/>
                <a:tab pos="8532813" algn="l"/>
                <a:tab pos="8982075" algn="l"/>
              </a:tabLst>
            </a:pPr>
            <a:r>
              <a:rPr lang="en-GB" sz="2000" dirty="0" err="1" smtClean="0">
                <a:sym typeface="Arial" pitchFamily="34" charset="0"/>
              </a:rPr>
              <a:t>Stellarator</a:t>
            </a:r>
            <a:r>
              <a:rPr lang="en-GB" sz="2000" dirty="0" smtClean="0">
                <a:sym typeface="Arial" pitchFamily="34" charset="0"/>
              </a:rPr>
              <a:t>  Optimization</a:t>
            </a:r>
            <a:endParaRPr lang="en-GB" sz="2000" dirty="0">
              <a:sym typeface="Arial" pitchFamily="34" charset="0"/>
            </a:endParaRPr>
          </a:p>
          <a:p>
            <a:pPr marL="777875" lvl="1" indent="-320675" defTabSz="449263">
              <a:lnSpc>
                <a:spcPct val="104000"/>
              </a:lnSpc>
              <a:spcBef>
                <a:spcPts val="500"/>
              </a:spcBef>
              <a:buClr>
                <a:srgbClr val="EEAF15"/>
              </a:buClr>
              <a:buSzPct val="100000"/>
              <a:buFont typeface="Lucida Grande" pitchFamily="-107"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6613" algn="l"/>
                <a:tab pos="7634288" algn="l"/>
                <a:tab pos="8083550" algn="l"/>
                <a:tab pos="8532813" algn="l"/>
                <a:tab pos="8982075" algn="l"/>
              </a:tabLst>
            </a:pPr>
            <a:endParaRPr lang="en-GB" sz="2000" dirty="0">
              <a:solidFill>
                <a:srgbClr val="0F338D"/>
              </a:solidFill>
              <a:sym typeface="Arial" pitchFamily="34" charset="0"/>
            </a:endParaRPr>
          </a:p>
        </p:txBody>
      </p:sp>
      <p:pic>
        <p:nvPicPr>
          <p:cNvPr id="41991" name="Picture 5"/>
          <p:cNvPicPr>
            <a:picLocks noChangeAspect="1" noChangeArrowheads="1"/>
          </p:cNvPicPr>
          <p:nvPr/>
        </p:nvPicPr>
        <p:blipFill>
          <a:blip r:embed="rId3"/>
          <a:srcRect/>
          <a:stretch>
            <a:fillRect/>
          </a:stretch>
        </p:blipFill>
        <p:spPr bwMode="auto">
          <a:xfrm>
            <a:off x="5638800" y="2286000"/>
            <a:ext cx="1979613" cy="1600200"/>
          </a:xfrm>
          <a:prstGeom prst="rect">
            <a:avLst/>
          </a:prstGeom>
          <a:noFill/>
          <a:ln w="9525">
            <a:noFill/>
            <a:miter lim="800000"/>
            <a:headEnd/>
            <a:tailEnd/>
          </a:ln>
        </p:spPr>
      </p:pic>
      <p:pic>
        <p:nvPicPr>
          <p:cNvPr id="41992" name="Picture 6"/>
          <p:cNvPicPr>
            <a:picLocks noChangeAspect="1" noChangeArrowheads="1"/>
          </p:cNvPicPr>
          <p:nvPr/>
        </p:nvPicPr>
        <p:blipFill>
          <a:blip r:embed="rId4"/>
          <a:srcRect/>
          <a:stretch>
            <a:fillRect/>
          </a:stretch>
        </p:blipFill>
        <p:spPr bwMode="auto">
          <a:xfrm>
            <a:off x="7620000" y="2514600"/>
            <a:ext cx="1524000" cy="1179513"/>
          </a:xfrm>
          <a:prstGeom prst="rect">
            <a:avLst/>
          </a:prstGeom>
          <a:noFill/>
          <a:ln w="9525">
            <a:noFill/>
            <a:miter lim="800000"/>
            <a:headEnd/>
            <a:tailEnd/>
          </a:ln>
        </p:spPr>
      </p:pic>
      <p:pic>
        <p:nvPicPr>
          <p:cNvPr id="41994" name="Picture 9" descr="pic5"/>
          <p:cNvPicPr>
            <a:picLocks noChangeAspect="1" noChangeArrowheads="1"/>
          </p:cNvPicPr>
          <p:nvPr/>
        </p:nvPicPr>
        <p:blipFill>
          <a:blip r:embed="rId5" cstate="screen"/>
          <a:srcRect/>
          <a:stretch>
            <a:fillRect/>
          </a:stretch>
        </p:blipFill>
        <p:spPr bwMode="auto">
          <a:xfrm>
            <a:off x="719137" y="5257800"/>
            <a:ext cx="885825" cy="820738"/>
          </a:xfrm>
          <a:prstGeom prst="rect">
            <a:avLst/>
          </a:prstGeom>
          <a:noFill/>
          <a:ln w="9525">
            <a:noFill/>
            <a:miter lim="800000"/>
            <a:headEnd/>
            <a:tailEnd/>
          </a:ln>
        </p:spPr>
      </p:pic>
      <p:pic>
        <p:nvPicPr>
          <p:cNvPr id="41995" name="Picture 10" descr="pic4"/>
          <p:cNvPicPr>
            <a:picLocks noChangeAspect="1" noChangeArrowheads="1"/>
          </p:cNvPicPr>
          <p:nvPr/>
        </p:nvPicPr>
        <p:blipFill>
          <a:blip r:embed="rId6" cstate="screen"/>
          <a:srcRect/>
          <a:stretch>
            <a:fillRect/>
          </a:stretch>
        </p:blipFill>
        <p:spPr bwMode="auto">
          <a:xfrm>
            <a:off x="1828800" y="5181600"/>
            <a:ext cx="901700" cy="842963"/>
          </a:xfrm>
          <a:prstGeom prst="rect">
            <a:avLst/>
          </a:prstGeom>
          <a:noFill/>
          <a:ln w="9525">
            <a:noFill/>
            <a:miter lim="800000"/>
            <a:headEnd/>
            <a:tailEnd/>
          </a:ln>
        </p:spPr>
      </p:pic>
      <p:pic>
        <p:nvPicPr>
          <p:cNvPr id="41996" name="Picture 11"/>
          <p:cNvPicPr>
            <a:picLocks noChangeAspect="1" noChangeArrowheads="1"/>
          </p:cNvPicPr>
          <p:nvPr/>
        </p:nvPicPr>
        <p:blipFill>
          <a:blip r:embed="rId7" cstate="screen"/>
          <a:srcRect/>
          <a:stretch>
            <a:fillRect/>
          </a:stretch>
        </p:blipFill>
        <p:spPr bwMode="auto">
          <a:xfrm>
            <a:off x="2852737" y="5257800"/>
            <a:ext cx="1204913" cy="755650"/>
          </a:xfrm>
          <a:prstGeom prst="rect">
            <a:avLst/>
          </a:prstGeom>
          <a:noFill/>
          <a:ln w="12700">
            <a:noFill/>
            <a:miter lim="800000"/>
            <a:headEnd/>
            <a:tailEnd/>
          </a:ln>
        </p:spPr>
      </p:pic>
      <p:pic>
        <p:nvPicPr>
          <p:cNvPr id="41997" name="Picture 2" descr="Fig9"/>
          <p:cNvPicPr>
            <a:picLocks noChangeAspect="1" noChangeArrowheads="1"/>
          </p:cNvPicPr>
          <p:nvPr/>
        </p:nvPicPr>
        <p:blipFill>
          <a:blip r:embed="rId8"/>
          <a:srcRect/>
          <a:stretch>
            <a:fillRect/>
          </a:stretch>
        </p:blipFill>
        <p:spPr bwMode="auto">
          <a:xfrm>
            <a:off x="6096000" y="3810000"/>
            <a:ext cx="2441575" cy="2729286"/>
          </a:xfrm>
          <a:prstGeom prst="rect">
            <a:avLst/>
          </a:prstGeom>
          <a:noFill/>
          <a:ln w="9525">
            <a:noFill/>
            <a:miter lim="800000"/>
            <a:headEnd/>
            <a:tailEnd/>
          </a:ln>
        </p:spPr>
      </p:pic>
      <p:sp>
        <p:nvSpPr>
          <p:cNvPr id="14" name="Content Placeholder 2"/>
          <p:cNvSpPr>
            <a:spLocks noGrp="1"/>
          </p:cNvSpPr>
          <p:nvPr>
            <p:ph idx="1"/>
          </p:nvPr>
        </p:nvSpPr>
        <p:spPr>
          <a:xfrm>
            <a:off x="346075" y="1350955"/>
            <a:ext cx="8516938" cy="1006475"/>
          </a:xfrm>
        </p:spPr>
        <p:txBody>
          <a:bodyPr/>
          <a:lstStyle/>
          <a:p>
            <a:pPr marL="0" indent="0">
              <a:buFontTx/>
              <a:buNone/>
            </a:pPr>
            <a:r>
              <a:rPr lang="en-GB" sz="1800" dirty="0" smtClean="0">
                <a:ea typeface="ＭＳ Ｐゴシック" pitchFamily="34" charset="-128"/>
              </a:rPr>
              <a:t>Commercial exploitation of fusion energy still needs to solve several outstanding problems requiring exceptional computing facilities </a:t>
            </a:r>
            <a:r>
              <a:rPr lang="en-US" sz="1800" dirty="0" smtClean="0">
                <a:ea typeface="ＭＳ Ｐゴシック" pitchFamily="34" charset="-128"/>
              </a:rPr>
              <a:t>including supercomputers and cluster-based grids</a:t>
            </a:r>
          </a:p>
        </p:txBody>
      </p:sp>
      <p:sp>
        <p:nvSpPr>
          <p:cNvPr id="13" name="TextBox 12"/>
          <p:cNvSpPr txBox="1"/>
          <p:nvPr/>
        </p:nvSpPr>
        <p:spPr>
          <a:xfrm>
            <a:off x="609600" y="4267200"/>
            <a:ext cx="5105400" cy="584775"/>
          </a:xfrm>
          <a:prstGeom prst="rect">
            <a:avLst/>
          </a:prstGeom>
          <a:solidFill>
            <a:schemeClr val="bg1">
              <a:lumMod val="85000"/>
            </a:schemeClr>
          </a:solidFill>
        </p:spPr>
        <p:txBody>
          <a:bodyPr wrap="square" rtlCol="0">
            <a:spAutoFit/>
          </a:bodyPr>
          <a:lstStyle/>
          <a:p>
            <a:r>
              <a:rPr lang="en-US" sz="1600" i="1" dirty="0" smtClean="0"/>
              <a:t>Interworking course-grained clusters and MPP systems across both the EGEE and DEISA grids</a:t>
            </a:r>
            <a:endParaRPr lang="en-US" sz="1600" i="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85800" y="609600"/>
            <a:ext cx="7772400" cy="676275"/>
          </a:xfrm>
        </p:spPr>
        <p:txBody>
          <a:bodyPr/>
          <a:lstStyle/>
          <a:p>
            <a:pPr eaLnBrk="1" hangingPunct="1"/>
            <a:r>
              <a:rPr lang="en-US" smtClean="0"/>
              <a:t>Enterprise</a:t>
            </a:r>
          </a:p>
        </p:txBody>
      </p:sp>
      <p:sp>
        <p:nvSpPr>
          <p:cNvPr id="32771" name="Content Placeholder 2"/>
          <p:cNvSpPr>
            <a:spLocks noGrp="1"/>
          </p:cNvSpPr>
          <p:nvPr>
            <p:ph idx="1"/>
          </p:nvPr>
        </p:nvSpPr>
        <p:spPr>
          <a:xfrm>
            <a:off x="685800" y="1571625"/>
            <a:ext cx="7772400" cy="4524375"/>
          </a:xfrm>
        </p:spPr>
        <p:txBody>
          <a:bodyPr/>
          <a:lstStyle/>
          <a:p>
            <a:pPr eaLnBrk="1" hangingPunct="1"/>
            <a:r>
              <a:rPr lang="en-US" smtClean="0"/>
              <a:t>Transaction processing </a:t>
            </a:r>
          </a:p>
          <a:p>
            <a:pPr eaLnBrk="1" hangingPunct="1"/>
            <a:endParaRPr lang="en-US" smtClean="0"/>
          </a:p>
          <a:p>
            <a:pPr eaLnBrk="1" hangingPunct="1"/>
            <a:r>
              <a:rPr lang="en-US" smtClean="0"/>
              <a:t>Finance (what-if analyses)</a:t>
            </a:r>
          </a:p>
          <a:p>
            <a:pPr eaLnBrk="1" hangingPunct="1"/>
            <a:endParaRPr lang="en-US" smtClean="0"/>
          </a:p>
          <a:p>
            <a:pPr eaLnBrk="1" hangingPunct="1"/>
            <a:r>
              <a:rPr lang="en-US" smtClean="0"/>
              <a:t>Pharma (in-silico drug design)</a:t>
            </a:r>
          </a:p>
          <a:p>
            <a:pPr eaLnBrk="1" hangingPunct="1"/>
            <a:endParaRPr lang="en-US" smtClean="0"/>
          </a:p>
          <a:p>
            <a:pPr eaLnBrk="1" hangingPunct="1"/>
            <a:r>
              <a:rPr lang="en-US" smtClean="0"/>
              <a:t>Aerospace (fluid dynamics)</a:t>
            </a:r>
          </a:p>
          <a:p>
            <a:pPr eaLnBrk="1" hangingPunct="1"/>
            <a:endParaRPr lang="en-US" smtClean="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2"/>
          <a:srcRect/>
          <a:stretch>
            <a:fillRect/>
          </a:stretch>
        </p:blipFill>
        <p:spPr bwMode="auto">
          <a:xfrm>
            <a:off x="0" y="449263"/>
            <a:ext cx="9144000" cy="6408737"/>
          </a:xfrm>
          <a:prstGeom prst="rect">
            <a:avLst/>
          </a:prstGeom>
          <a:noFill/>
          <a:ln w="9525">
            <a:noFill/>
            <a:miter lim="800000"/>
            <a:headEnd/>
            <a:tailEnd/>
          </a:ln>
        </p:spPr>
      </p:pic>
      <p:sp>
        <p:nvSpPr>
          <p:cNvPr id="37891" name="Text Box 5"/>
          <p:cNvSpPr txBox="1">
            <a:spLocks noChangeArrowheads="1"/>
          </p:cNvSpPr>
          <p:nvPr/>
        </p:nvSpPr>
        <p:spPr bwMode="auto">
          <a:xfrm>
            <a:off x="0" y="5929313"/>
            <a:ext cx="3995738" cy="396875"/>
          </a:xfrm>
          <a:prstGeom prst="rect">
            <a:avLst/>
          </a:prstGeom>
          <a:noFill/>
          <a:ln w="9525">
            <a:noFill/>
            <a:miter lim="800000"/>
            <a:headEnd/>
            <a:tailEnd/>
          </a:ln>
        </p:spPr>
        <p:txBody>
          <a:bodyPr>
            <a:spAutoFit/>
          </a:bodyPr>
          <a:lstStyle/>
          <a:p>
            <a:pPr eaLnBrk="0" hangingPunct="0"/>
            <a:r>
              <a:rPr lang="en-GB" sz="2000" b="1">
                <a:solidFill>
                  <a:schemeClr val="bg1"/>
                </a:solidFill>
              </a:rPr>
              <a:t>Building the Grid …</a:t>
            </a:r>
          </a:p>
        </p:txBody>
      </p:sp>
      <p:sp>
        <p:nvSpPr>
          <p:cNvPr id="37892" name="Text Box 7"/>
          <p:cNvSpPr txBox="1">
            <a:spLocks noChangeArrowheads="1"/>
          </p:cNvSpPr>
          <p:nvPr/>
        </p:nvSpPr>
        <p:spPr bwMode="auto">
          <a:xfrm>
            <a:off x="107950" y="6638925"/>
            <a:ext cx="9144000" cy="244475"/>
          </a:xfrm>
          <a:prstGeom prst="rect">
            <a:avLst/>
          </a:prstGeom>
          <a:noFill/>
          <a:ln w="9525">
            <a:noFill/>
            <a:miter lim="800000"/>
            <a:headEnd/>
            <a:tailEnd/>
          </a:ln>
        </p:spPr>
        <p:txBody>
          <a:bodyPr>
            <a:spAutoFit/>
          </a:bodyPr>
          <a:lstStyle/>
          <a:p>
            <a:pPr algn="r">
              <a:spcBef>
                <a:spcPct val="50000"/>
              </a:spcBef>
            </a:pPr>
            <a:r>
              <a:rPr lang="en-GB" sz="1000">
                <a:solidFill>
                  <a:schemeClr val="bg1"/>
                </a:solidFill>
              </a:rPr>
              <a:t>Graphics: Real Time Monitor, Gidon Moont, Imperial College London, see http://gridportal.hep.ph.ic.ac.uk/rtm/</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609600"/>
            <a:ext cx="7772400" cy="676275"/>
          </a:xfrm>
        </p:spPr>
        <p:txBody>
          <a:bodyPr/>
          <a:lstStyle/>
          <a:p>
            <a:pPr eaLnBrk="1" hangingPunct="1"/>
            <a:r>
              <a:rPr lang="en-US" smtClean="0"/>
              <a:t>Why Grid computing – today?</a:t>
            </a:r>
          </a:p>
        </p:txBody>
      </p:sp>
      <p:sp>
        <p:nvSpPr>
          <p:cNvPr id="36867" name="Rectangle 3"/>
          <p:cNvSpPr>
            <a:spLocks noGrp="1" noChangeArrowheads="1"/>
          </p:cNvSpPr>
          <p:nvPr>
            <p:ph type="body" idx="1"/>
          </p:nvPr>
        </p:nvSpPr>
        <p:spPr>
          <a:xfrm>
            <a:off x="100013" y="1614488"/>
            <a:ext cx="8893175" cy="3673475"/>
          </a:xfrm>
        </p:spPr>
        <p:txBody>
          <a:bodyPr/>
          <a:lstStyle/>
          <a:p>
            <a:pPr eaLnBrk="1" hangingPunct="1"/>
            <a:r>
              <a:rPr lang="en-US" sz="2000" smtClean="0"/>
              <a:t>New applications need larger amounts of </a:t>
            </a:r>
            <a:r>
              <a:rPr lang="en-US" sz="2000" smtClean="0">
                <a:solidFill>
                  <a:srgbClr val="800000"/>
                </a:solidFill>
              </a:rPr>
              <a:t>data</a:t>
            </a:r>
            <a:r>
              <a:rPr lang="en-US" sz="2000" smtClean="0"/>
              <a:t> or </a:t>
            </a:r>
            <a:r>
              <a:rPr lang="en-US" sz="2000" smtClean="0">
                <a:solidFill>
                  <a:srgbClr val="800000"/>
                </a:solidFill>
              </a:rPr>
              <a:t>computation</a:t>
            </a:r>
          </a:p>
          <a:p>
            <a:pPr eaLnBrk="1" hangingPunct="1"/>
            <a:r>
              <a:rPr lang="en-US" sz="2000" smtClean="0"/>
              <a:t>Larger, and growing, distributed user community</a:t>
            </a:r>
          </a:p>
          <a:p>
            <a:pPr eaLnBrk="1" hangingPunct="1"/>
            <a:r>
              <a:rPr lang="en-US" sz="2000" smtClean="0"/>
              <a:t>Network grows faster than compute power/storage</a:t>
            </a:r>
          </a:p>
        </p:txBody>
      </p:sp>
      <p:sp>
        <p:nvSpPr>
          <p:cNvPr id="36868" name="Text Box 4"/>
          <p:cNvSpPr txBox="1">
            <a:spLocks noChangeArrowheads="1"/>
          </p:cNvSpPr>
          <p:nvPr/>
        </p:nvSpPr>
        <p:spPr bwMode="auto">
          <a:xfrm>
            <a:off x="0" y="6613525"/>
            <a:ext cx="9144000" cy="244475"/>
          </a:xfrm>
          <a:prstGeom prst="rect">
            <a:avLst/>
          </a:prstGeom>
          <a:noFill/>
          <a:ln w="9525">
            <a:noFill/>
            <a:miter lim="800000"/>
            <a:headEnd/>
            <a:tailEnd/>
          </a:ln>
        </p:spPr>
        <p:txBody>
          <a:bodyPr>
            <a:spAutoFit/>
          </a:bodyPr>
          <a:lstStyle/>
          <a:p>
            <a:pPr>
              <a:spcBef>
                <a:spcPct val="50000"/>
              </a:spcBef>
            </a:pPr>
            <a:r>
              <a:rPr lang="en-GB" sz="1000" b="1">
                <a:solidFill>
                  <a:srgbClr val="800000"/>
                </a:solidFill>
                <a:latin typeface="Arial" pitchFamily="34" charset="0"/>
              </a:rPr>
              <a:t>Graphic: “The Triumph of Light”, Scientific American, January 2001</a:t>
            </a:r>
          </a:p>
        </p:txBody>
      </p:sp>
      <p:grpSp>
        <p:nvGrpSpPr>
          <p:cNvPr id="36869" name="Group 5"/>
          <p:cNvGrpSpPr>
            <a:grpSpLocks/>
          </p:cNvGrpSpPr>
          <p:nvPr/>
        </p:nvGrpSpPr>
        <p:grpSpPr bwMode="auto">
          <a:xfrm>
            <a:off x="1835150" y="3141663"/>
            <a:ext cx="5940425" cy="3211512"/>
            <a:chOff x="612" y="981"/>
            <a:chExt cx="5284" cy="2856"/>
          </a:xfrm>
        </p:grpSpPr>
        <p:grpSp>
          <p:nvGrpSpPr>
            <p:cNvPr id="36870" name="Group 6"/>
            <p:cNvGrpSpPr>
              <a:grpSpLocks/>
            </p:cNvGrpSpPr>
            <p:nvPr/>
          </p:nvGrpSpPr>
          <p:grpSpPr bwMode="auto">
            <a:xfrm>
              <a:off x="975" y="2296"/>
              <a:ext cx="3266" cy="1134"/>
              <a:chOff x="839" y="2160"/>
              <a:chExt cx="3266" cy="1134"/>
            </a:xfrm>
          </p:grpSpPr>
          <p:sp>
            <p:nvSpPr>
              <p:cNvPr id="36906" name="Line 7"/>
              <p:cNvSpPr>
                <a:spLocks noChangeShapeType="1"/>
              </p:cNvSpPr>
              <p:nvPr/>
            </p:nvSpPr>
            <p:spPr bwMode="auto">
              <a:xfrm flipV="1">
                <a:off x="2110" y="3022"/>
                <a:ext cx="680" cy="136"/>
              </a:xfrm>
              <a:prstGeom prst="line">
                <a:avLst/>
              </a:prstGeom>
              <a:noFill/>
              <a:ln w="38100">
                <a:solidFill>
                  <a:srgbClr val="FF6600"/>
                </a:solidFill>
                <a:round/>
                <a:headEnd/>
                <a:tailEnd/>
              </a:ln>
            </p:spPr>
            <p:txBody>
              <a:bodyPr/>
              <a:lstStyle/>
              <a:p>
                <a:endParaRPr lang="en-US"/>
              </a:p>
            </p:txBody>
          </p:sp>
          <p:sp>
            <p:nvSpPr>
              <p:cNvPr id="36907" name="Line 8"/>
              <p:cNvSpPr>
                <a:spLocks noChangeShapeType="1"/>
              </p:cNvSpPr>
              <p:nvPr/>
            </p:nvSpPr>
            <p:spPr bwMode="auto">
              <a:xfrm flipV="1">
                <a:off x="1475" y="3158"/>
                <a:ext cx="635" cy="91"/>
              </a:xfrm>
              <a:prstGeom prst="line">
                <a:avLst/>
              </a:prstGeom>
              <a:noFill/>
              <a:ln w="38100">
                <a:solidFill>
                  <a:srgbClr val="FF6600"/>
                </a:solidFill>
                <a:round/>
                <a:headEnd/>
                <a:tailEnd/>
              </a:ln>
            </p:spPr>
            <p:txBody>
              <a:bodyPr/>
              <a:lstStyle/>
              <a:p>
                <a:endParaRPr lang="en-US"/>
              </a:p>
            </p:txBody>
          </p:sp>
          <p:sp>
            <p:nvSpPr>
              <p:cNvPr id="36908" name="Line 9"/>
              <p:cNvSpPr>
                <a:spLocks noChangeShapeType="1"/>
              </p:cNvSpPr>
              <p:nvPr/>
            </p:nvSpPr>
            <p:spPr bwMode="auto">
              <a:xfrm flipV="1">
                <a:off x="839" y="3249"/>
                <a:ext cx="636" cy="45"/>
              </a:xfrm>
              <a:prstGeom prst="line">
                <a:avLst/>
              </a:prstGeom>
              <a:noFill/>
              <a:ln w="38100">
                <a:solidFill>
                  <a:srgbClr val="FF6600"/>
                </a:solidFill>
                <a:round/>
                <a:headEnd/>
                <a:tailEnd/>
              </a:ln>
            </p:spPr>
            <p:txBody>
              <a:bodyPr/>
              <a:lstStyle/>
              <a:p>
                <a:endParaRPr lang="en-US"/>
              </a:p>
            </p:txBody>
          </p:sp>
          <p:sp>
            <p:nvSpPr>
              <p:cNvPr id="36909" name="Line 10"/>
              <p:cNvSpPr>
                <a:spLocks noChangeShapeType="1"/>
              </p:cNvSpPr>
              <p:nvPr/>
            </p:nvSpPr>
            <p:spPr bwMode="auto">
              <a:xfrm flipV="1">
                <a:off x="2790" y="2795"/>
                <a:ext cx="589" cy="227"/>
              </a:xfrm>
              <a:prstGeom prst="line">
                <a:avLst/>
              </a:prstGeom>
              <a:noFill/>
              <a:ln w="38100">
                <a:solidFill>
                  <a:srgbClr val="FF6600"/>
                </a:solidFill>
                <a:round/>
                <a:headEnd/>
                <a:tailEnd/>
              </a:ln>
            </p:spPr>
            <p:txBody>
              <a:bodyPr/>
              <a:lstStyle/>
              <a:p>
                <a:endParaRPr lang="en-US"/>
              </a:p>
            </p:txBody>
          </p:sp>
          <p:sp>
            <p:nvSpPr>
              <p:cNvPr id="36910" name="Line 11"/>
              <p:cNvSpPr>
                <a:spLocks noChangeShapeType="1"/>
              </p:cNvSpPr>
              <p:nvPr/>
            </p:nvSpPr>
            <p:spPr bwMode="auto">
              <a:xfrm flipV="1">
                <a:off x="3379" y="2160"/>
                <a:ext cx="726" cy="635"/>
              </a:xfrm>
              <a:prstGeom prst="line">
                <a:avLst/>
              </a:prstGeom>
              <a:noFill/>
              <a:ln w="38100">
                <a:solidFill>
                  <a:srgbClr val="FF6600"/>
                </a:solidFill>
                <a:round/>
                <a:headEnd/>
                <a:tailEnd/>
              </a:ln>
            </p:spPr>
            <p:txBody>
              <a:bodyPr/>
              <a:lstStyle/>
              <a:p>
                <a:endParaRPr lang="en-US"/>
              </a:p>
            </p:txBody>
          </p:sp>
        </p:grpSp>
        <p:grpSp>
          <p:nvGrpSpPr>
            <p:cNvPr id="36871" name="Group 12"/>
            <p:cNvGrpSpPr>
              <a:grpSpLocks/>
            </p:cNvGrpSpPr>
            <p:nvPr/>
          </p:nvGrpSpPr>
          <p:grpSpPr bwMode="auto">
            <a:xfrm>
              <a:off x="929" y="1071"/>
              <a:ext cx="3312" cy="2358"/>
              <a:chOff x="657" y="709"/>
              <a:chExt cx="3312" cy="2358"/>
            </a:xfrm>
          </p:grpSpPr>
          <p:sp>
            <p:nvSpPr>
              <p:cNvPr id="36901" name="Line 13"/>
              <p:cNvSpPr>
                <a:spLocks noChangeShapeType="1"/>
              </p:cNvSpPr>
              <p:nvPr/>
            </p:nvSpPr>
            <p:spPr bwMode="auto">
              <a:xfrm flipV="1">
                <a:off x="657" y="3022"/>
                <a:ext cx="636" cy="45"/>
              </a:xfrm>
              <a:prstGeom prst="line">
                <a:avLst/>
              </a:prstGeom>
              <a:noFill/>
              <a:ln w="38100">
                <a:solidFill>
                  <a:srgbClr val="00FFFF"/>
                </a:solidFill>
                <a:round/>
                <a:headEnd/>
                <a:tailEnd/>
              </a:ln>
            </p:spPr>
            <p:txBody>
              <a:bodyPr/>
              <a:lstStyle/>
              <a:p>
                <a:endParaRPr lang="en-US"/>
              </a:p>
            </p:txBody>
          </p:sp>
          <p:sp>
            <p:nvSpPr>
              <p:cNvPr id="36902" name="Line 14"/>
              <p:cNvSpPr>
                <a:spLocks noChangeShapeType="1"/>
              </p:cNvSpPr>
              <p:nvPr/>
            </p:nvSpPr>
            <p:spPr bwMode="auto">
              <a:xfrm flipV="1">
                <a:off x="1293" y="2932"/>
                <a:ext cx="635" cy="91"/>
              </a:xfrm>
              <a:prstGeom prst="line">
                <a:avLst/>
              </a:prstGeom>
              <a:noFill/>
              <a:ln w="38100">
                <a:solidFill>
                  <a:srgbClr val="00FFFF"/>
                </a:solidFill>
                <a:round/>
                <a:headEnd/>
                <a:tailEnd/>
              </a:ln>
            </p:spPr>
            <p:txBody>
              <a:bodyPr/>
              <a:lstStyle/>
              <a:p>
                <a:endParaRPr lang="en-US"/>
              </a:p>
            </p:txBody>
          </p:sp>
          <p:sp>
            <p:nvSpPr>
              <p:cNvPr id="36903" name="Line 15"/>
              <p:cNvSpPr>
                <a:spLocks noChangeShapeType="1"/>
              </p:cNvSpPr>
              <p:nvPr/>
            </p:nvSpPr>
            <p:spPr bwMode="auto">
              <a:xfrm flipV="1">
                <a:off x="1928" y="2750"/>
                <a:ext cx="635" cy="182"/>
              </a:xfrm>
              <a:prstGeom prst="line">
                <a:avLst/>
              </a:prstGeom>
              <a:noFill/>
              <a:ln w="38100">
                <a:solidFill>
                  <a:srgbClr val="00FFFF"/>
                </a:solidFill>
                <a:round/>
                <a:headEnd/>
                <a:tailEnd/>
              </a:ln>
            </p:spPr>
            <p:txBody>
              <a:bodyPr/>
              <a:lstStyle/>
              <a:p>
                <a:endParaRPr lang="en-US"/>
              </a:p>
            </p:txBody>
          </p:sp>
          <p:sp>
            <p:nvSpPr>
              <p:cNvPr id="36904" name="Line 16"/>
              <p:cNvSpPr>
                <a:spLocks noChangeShapeType="1"/>
              </p:cNvSpPr>
              <p:nvPr/>
            </p:nvSpPr>
            <p:spPr bwMode="auto">
              <a:xfrm flipV="1">
                <a:off x="2563" y="2025"/>
                <a:ext cx="680" cy="725"/>
              </a:xfrm>
              <a:prstGeom prst="line">
                <a:avLst/>
              </a:prstGeom>
              <a:noFill/>
              <a:ln w="38100">
                <a:solidFill>
                  <a:srgbClr val="00FFFF"/>
                </a:solidFill>
                <a:round/>
                <a:headEnd/>
                <a:tailEnd/>
              </a:ln>
            </p:spPr>
            <p:txBody>
              <a:bodyPr/>
              <a:lstStyle/>
              <a:p>
                <a:endParaRPr lang="en-US"/>
              </a:p>
            </p:txBody>
          </p:sp>
          <p:sp>
            <p:nvSpPr>
              <p:cNvPr id="36905" name="Line 17"/>
              <p:cNvSpPr>
                <a:spLocks noChangeShapeType="1"/>
              </p:cNvSpPr>
              <p:nvPr/>
            </p:nvSpPr>
            <p:spPr bwMode="auto">
              <a:xfrm flipV="1">
                <a:off x="3243" y="709"/>
                <a:ext cx="726" cy="1316"/>
              </a:xfrm>
              <a:prstGeom prst="line">
                <a:avLst/>
              </a:prstGeom>
              <a:noFill/>
              <a:ln w="38100">
                <a:solidFill>
                  <a:srgbClr val="00FFFF"/>
                </a:solidFill>
                <a:round/>
                <a:headEnd/>
                <a:tailEnd/>
              </a:ln>
            </p:spPr>
            <p:txBody>
              <a:bodyPr/>
              <a:lstStyle/>
              <a:p>
                <a:endParaRPr lang="en-US"/>
              </a:p>
            </p:txBody>
          </p:sp>
        </p:grpSp>
        <p:sp>
          <p:nvSpPr>
            <p:cNvPr id="36872" name="Text Box 18"/>
            <p:cNvSpPr txBox="1">
              <a:spLocks noChangeArrowheads="1"/>
            </p:cNvSpPr>
            <p:nvPr/>
          </p:nvSpPr>
          <p:spPr bwMode="auto">
            <a:xfrm>
              <a:off x="4710" y="1207"/>
              <a:ext cx="1186" cy="460"/>
            </a:xfrm>
            <a:prstGeom prst="rect">
              <a:avLst/>
            </a:prstGeom>
            <a:noFill/>
            <a:ln w="9525">
              <a:noFill/>
              <a:miter lim="800000"/>
              <a:headEnd type="none" w="sm" len="sm"/>
              <a:tailEnd type="none" w="sm" len="sm"/>
            </a:ln>
          </p:spPr>
          <p:txBody>
            <a:bodyPr>
              <a:spAutoFit/>
            </a:bodyPr>
            <a:lstStyle/>
            <a:p>
              <a:pPr>
                <a:spcBef>
                  <a:spcPct val="50000"/>
                </a:spcBef>
              </a:pPr>
              <a:r>
                <a:rPr lang="en-US" sz="1400">
                  <a:latin typeface="Tahoma" pitchFamily="34" charset="0"/>
                </a:rPr>
                <a:t>Gilder’s Law</a:t>
              </a:r>
              <a:br>
                <a:rPr lang="en-US" sz="1400">
                  <a:latin typeface="Tahoma" pitchFamily="34" charset="0"/>
                </a:rPr>
              </a:br>
              <a:r>
                <a:rPr lang="en-US" sz="1400">
                  <a:latin typeface="Tahoma" pitchFamily="34" charset="0"/>
                </a:rPr>
                <a:t>(32X in 4 yrs)</a:t>
              </a:r>
            </a:p>
          </p:txBody>
        </p:sp>
        <p:sp>
          <p:nvSpPr>
            <p:cNvPr id="36873" name="Text Box 19"/>
            <p:cNvSpPr txBox="1">
              <a:spLocks noChangeArrowheads="1"/>
            </p:cNvSpPr>
            <p:nvPr/>
          </p:nvSpPr>
          <p:spPr bwMode="auto">
            <a:xfrm>
              <a:off x="4710" y="1887"/>
              <a:ext cx="1186" cy="461"/>
            </a:xfrm>
            <a:prstGeom prst="rect">
              <a:avLst/>
            </a:prstGeom>
            <a:noFill/>
            <a:ln w="9525">
              <a:noFill/>
              <a:miter lim="800000"/>
              <a:headEnd type="none" w="sm" len="sm"/>
              <a:tailEnd type="none" w="sm" len="sm"/>
            </a:ln>
          </p:spPr>
          <p:txBody>
            <a:bodyPr>
              <a:spAutoFit/>
            </a:bodyPr>
            <a:lstStyle/>
            <a:p>
              <a:pPr>
                <a:spcBef>
                  <a:spcPct val="50000"/>
                </a:spcBef>
              </a:pPr>
              <a:r>
                <a:rPr lang="en-US" sz="1400">
                  <a:latin typeface="Tahoma" pitchFamily="34" charset="0"/>
                </a:rPr>
                <a:t>Storage Law </a:t>
              </a:r>
              <a:br>
                <a:rPr lang="en-US" sz="1400">
                  <a:latin typeface="Tahoma" pitchFamily="34" charset="0"/>
                </a:rPr>
              </a:br>
              <a:r>
                <a:rPr lang="en-US" sz="1400">
                  <a:latin typeface="Tahoma" pitchFamily="34" charset="0"/>
                </a:rPr>
                <a:t>(16X in 4yrs)</a:t>
              </a:r>
            </a:p>
          </p:txBody>
        </p:sp>
        <p:sp>
          <p:nvSpPr>
            <p:cNvPr id="36874" name="Text Box 20"/>
            <p:cNvSpPr txBox="1">
              <a:spLocks noChangeArrowheads="1"/>
            </p:cNvSpPr>
            <p:nvPr/>
          </p:nvSpPr>
          <p:spPr bwMode="auto">
            <a:xfrm>
              <a:off x="4710" y="2704"/>
              <a:ext cx="1186" cy="460"/>
            </a:xfrm>
            <a:prstGeom prst="rect">
              <a:avLst/>
            </a:prstGeom>
            <a:noFill/>
            <a:ln w="9525">
              <a:noFill/>
              <a:miter lim="800000"/>
              <a:headEnd type="none" w="sm" len="sm"/>
              <a:tailEnd type="none" w="sm" len="sm"/>
            </a:ln>
          </p:spPr>
          <p:txBody>
            <a:bodyPr>
              <a:spAutoFit/>
            </a:bodyPr>
            <a:lstStyle/>
            <a:p>
              <a:pPr>
                <a:spcBef>
                  <a:spcPct val="50000"/>
                </a:spcBef>
              </a:pPr>
              <a:r>
                <a:rPr lang="en-US" sz="1400">
                  <a:latin typeface="Tahoma" pitchFamily="34" charset="0"/>
                </a:rPr>
                <a:t>Moore’s Law</a:t>
              </a:r>
              <a:br>
                <a:rPr lang="en-US" sz="1400">
                  <a:latin typeface="Tahoma" pitchFamily="34" charset="0"/>
                </a:rPr>
              </a:br>
              <a:r>
                <a:rPr lang="en-US" sz="1400">
                  <a:latin typeface="Tahoma" pitchFamily="34" charset="0"/>
                </a:rPr>
                <a:t>(5X in 4yrs)</a:t>
              </a:r>
            </a:p>
          </p:txBody>
        </p:sp>
        <p:sp>
          <p:nvSpPr>
            <p:cNvPr id="36875" name="Line 21"/>
            <p:cNvSpPr>
              <a:spLocks noChangeShapeType="1"/>
            </p:cNvSpPr>
            <p:nvPr/>
          </p:nvSpPr>
          <p:spPr bwMode="auto">
            <a:xfrm flipH="1">
              <a:off x="3969" y="1480"/>
              <a:ext cx="771" cy="144"/>
            </a:xfrm>
            <a:prstGeom prst="line">
              <a:avLst/>
            </a:prstGeom>
            <a:noFill/>
            <a:ln w="28575">
              <a:solidFill>
                <a:schemeClr val="tx1"/>
              </a:solidFill>
              <a:miter lim="800000"/>
              <a:headEnd type="none" w="sm" len="sm"/>
              <a:tailEnd type="triangle" w="med" len="med"/>
            </a:ln>
          </p:spPr>
          <p:txBody>
            <a:bodyPr wrap="none"/>
            <a:lstStyle/>
            <a:p>
              <a:endParaRPr lang="en-US"/>
            </a:p>
          </p:txBody>
        </p:sp>
        <p:sp>
          <p:nvSpPr>
            <p:cNvPr id="36876" name="Line 22"/>
            <p:cNvSpPr>
              <a:spLocks noChangeShapeType="1"/>
            </p:cNvSpPr>
            <p:nvPr/>
          </p:nvSpPr>
          <p:spPr bwMode="auto">
            <a:xfrm flipH="1">
              <a:off x="4059" y="2160"/>
              <a:ext cx="681" cy="336"/>
            </a:xfrm>
            <a:prstGeom prst="line">
              <a:avLst/>
            </a:prstGeom>
            <a:noFill/>
            <a:ln w="28575">
              <a:solidFill>
                <a:schemeClr val="tx1"/>
              </a:solidFill>
              <a:miter lim="800000"/>
              <a:headEnd type="none" w="sm" len="sm"/>
              <a:tailEnd type="triangle" w="med" len="med"/>
            </a:ln>
          </p:spPr>
          <p:txBody>
            <a:bodyPr wrap="none"/>
            <a:lstStyle/>
            <a:p>
              <a:endParaRPr lang="en-US"/>
            </a:p>
          </p:txBody>
        </p:sp>
        <p:sp>
          <p:nvSpPr>
            <p:cNvPr id="36877" name="Line 23"/>
            <p:cNvSpPr>
              <a:spLocks noChangeShapeType="1"/>
            </p:cNvSpPr>
            <p:nvPr/>
          </p:nvSpPr>
          <p:spPr bwMode="auto">
            <a:xfrm flipH="1">
              <a:off x="4150" y="2931"/>
              <a:ext cx="590" cy="48"/>
            </a:xfrm>
            <a:prstGeom prst="line">
              <a:avLst/>
            </a:prstGeom>
            <a:noFill/>
            <a:ln w="28575">
              <a:solidFill>
                <a:schemeClr val="tx1"/>
              </a:solidFill>
              <a:miter lim="800000"/>
              <a:headEnd type="none" w="sm" len="sm"/>
              <a:tailEnd type="triangle" w="med" len="med"/>
            </a:ln>
          </p:spPr>
          <p:txBody>
            <a:bodyPr wrap="none"/>
            <a:lstStyle/>
            <a:p>
              <a:endParaRPr lang="en-US"/>
            </a:p>
          </p:txBody>
        </p:sp>
        <p:sp>
          <p:nvSpPr>
            <p:cNvPr id="36878" name="Rectangle 24"/>
            <p:cNvSpPr>
              <a:spLocks noChangeArrowheads="1"/>
            </p:cNvSpPr>
            <p:nvPr/>
          </p:nvSpPr>
          <p:spPr bwMode="auto">
            <a:xfrm>
              <a:off x="929" y="981"/>
              <a:ext cx="3447" cy="2450"/>
            </a:xfrm>
            <a:prstGeom prst="rect">
              <a:avLst/>
            </a:prstGeom>
            <a:noFill/>
            <a:ln w="9525">
              <a:solidFill>
                <a:schemeClr val="tx1"/>
              </a:solidFill>
              <a:miter lim="800000"/>
              <a:headEnd/>
              <a:tailEnd/>
            </a:ln>
          </p:spPr>
          <p:txBody>
            <a:bodyPr wrap="none" anchor="ctr"/>
            <a:lstStyle/>
            <a:p>
              <a:pPr eaLnBrk="0" hangingPunct="0"/>
              <a:endParaRPr lang="en-US"/>
            </a:p>
          </p:txBody>
        </p:sp>
        <p:grpSp>
          <p:nvGrpSpPr>
            <p:cNvPr id="36879" name="Group 25"/>
            <p:cNvGrpSpPr>
              <a:grpSpLocks/>
            </p:cNvGrpSpPr>
            <p:nvPr/>
          </p:nvGrpSpPr>
          <p:grpSpPr bwMode="auto">
            <a:xfrm>
              <a:off x="929" y="2931"/>
              <a:ext cx="3266" cy="499"/>
              <a:chOff x="793" y="2795"/>
              <a:chExt cx="3266" cy="499"/>
            </a:xfrm>
          </p:grpSpPr>
          <p:sp>
            <p:nvSpPr>
              <p:cNvPr id="36896" name="Line 26"/>
              <p:cNvSpPr>
                <a:spLocks noChangeShapeType="1"/>
              </p:cNvSpPr>
              <p:nvPr/>
            </p:nvSpPr>
            <p:spPr bwMode="auto">
              <a:xfrm flipV="1">
                <a:off x="793" y="3249"/>
                <a:ext cx="636" cy="45"/>
              </a:xfrm>
              <a:prstGeom prst="line">
                <a:avLst/>
              </a:prstGeom>
              <a:noFill/>
              <a:ln w="38100">
                <a:solidFill>
                  <a:srgbClr val="993300"/>
                </a:solidFill>
                <a:round/>
                <a:headEnd/>
                <a:tailEnd/>
              </a:ln>
            </p:spPr>
            <p:txBody>
              <a:bodyPr/>
              <a:lstStyle/>
              <a:p>
                <a:endParaRPr lang="en-US"/>
              </a:p>
            </p:txBody>
          </p:sp>
          <p:sp>
            <p:nvSpPr>
              <p:cNvPr id="36897" name="Line 27"/>
              <p:cNvSpPr>
                <a:spLocks noChangeShapeType="1"/>
              </p:cNvSpPr>
              <p:nvPr/>
            </p:nvSpPr>
            <p:spPr bwMode="auto">
              <a:xfrm flipV="1">
                <a:off x="1429" y="3203"/>
                <a:ext cx="635" cy="46"/>
              </a:xfrm>
              <a:prstGeom prst="line">
                <a:avLst/>
              </a:prstGeom>
              <a:noFill/>
              <a:ln w="38100">
                <a:solidFill>
                  <a:srgbClr val="993300"/>
                </a:solidFill>
                <a:round/>
                <a:headEnd/>
                <a:tailEnd/>
              </a:ln>
            </p:spPr>
            <p:txBody>
              <a:bodyPr/>
              <a:lstStyle/>
              <a:p>
                <a:endParaRPr lang="en-US"/>
              </a:p>
            </p:txBody>
          </p:sp>
          <p:sp>
            <p:nvSpPr>
              <p:cNvPr id="36898" name="Line 28"/>
              <p:cNvSpPr>
                <a:spLocks noChangeShapeType="1"/>
              </p:cNvSpPr>
              <p:nvPr/>
            </p:nvSpPr>
            <p:spPr bwMode="auto">
              <a:xfrm flipV="1">
                <a:off x="2064" y="3113"/>
                <a:ext cx="680" cy="90"/>
              </a:xfrm>
              <a:prstGeom prst="line">
                <a:avLst/>
              </a:prstGeom>
              <a:noFill/>
              <a:ln w="38100">
                <a:solidFill>
                  <a:srgbClr val="993300"/>
                </a:solidFill>
                <a:round/>
                <a:headEnd/>
                <a:tailEnd/>
              </a:ln>
            </p:spPr>
            <p:txBody>
              <a:bodyPr/>
              <a:lstStyle/>
              <a:p>
                <a:endParaRPr lang="en-US"/>
              </a:p>
            </p:txBody>
          </p:sp>
          <p:sp>
            <p:nvSpPr>
              <p:cNvPr id="36899" name="Line 29"/>
              <p:cNvSpPr>
                <a:spLocks noChangeShapeType="1"/>
              </p:cNvSpPr>
              <p:nvPr/>
            </p:nvSpPr>
            <p:spPr bwMode="auto">
              <a:xfrm flipV="1">
                <a:off x="2744" y="3022"/>
                <a:ext cx="635" cy="91"/>
              </a:xfrm>
              <a:prstGeom prst="line">
                <a:avLst/>
              </a:prstGeom>
              <a:noFill/>
              <a:ln w="38100">
                <a:solidFill>
                  <a:srgbClr val="993300"/>
                </a:solidFill>
                <a:round/>
                <a:headEnd/>
                <a:tailEnd/>
              </a:ln>
            </p:spPr>
            <p:txBody>
              <a:bodyPr/>
              <a:lstStyle/>
              <a:p>
                <a:endParaRPr lang="en-US"/>
              </a:p>
            </p:txBody>
          </p:sp>
          <p:sp>
            <p:nvSpPr>
              <p:cNvPr id="36900" name="Line 30"/>
              <p:cNvSpPr>
                <a:spLocks noChangeShapeType="1"/>
              </p:cNvSpPr>
              <p:nvPr/>
            </p:nvSpPr>
            <p:spPr bwMode="auto">
              <a:xfrm flipV="1">
                <a:off x="3379" y="2795"/>
                <a:ext cx="680" cy="227"/>
              </a:xfrm>
              <a:prstGeom prst="line">
                <a:avLst/>
              </a:prstGeom>
              <a:noFill/>
              <a:ln w="38100">
                <a:solidFill>
                  <a:srgbClr val="993300"/>
                </a:solidFill>
                <a:round/>
                <a:headEnd/>
                <a:tailEnd/>
              </a:ln>
            </p:spPr>
            <p:txBody>
              <a:bodyPr/>
              <a:lstStyle/>
              <a:p>
                <a:endParaRPr lang="en-US"/>
              </a:p>
            </p:txBody>
          </p:sp>
        </p:grpSp>
        <p:sp>
          <p:nvSpPr>
            <p:cNvPr id="36880" name="Text Box 31"/>
            <p:cNvSpPr txBox="1">
              <a:spLocks noChangeArrowheads="1"/>
            </p:cNvSpPr>
            <p:nvPr/>
          </p:nvSpPr>
          <p:spPr bwMode="auto">
            <a:xfrm rot="-5400000">
              <a:off x="-386" y="2065"/>
              <a:ext cx="2268" cy="271"/>
            </a:xfrm>
            <a:prstGeom prst="rect">
              <a:avLst/>
            </a:prstGeom>
            <a:noFill/>
            <a:ln w="9525">
              <a:noFill/>
              <a:miter lim="800000"/>
              <a:headEnd/>
              <a:tailEnd/>
            </a:ln>
          </p:spPr>
          <p:txBody>
            <a:bodyPr>
              <a:spAutoFit/>
            </a:bodyPr>
            <a:lstStyle/>
            <a:p>
              <a:pPr>
                <a:spcBef>
                  <a:spcPct val="50000"/>
                </a:spcBef>
              </a:pPr>
              <a:r>
                <a:rPr lang="en-GB" sz="1400">
                  <a:latin typeface="Arial" pitchFamily="34" charset="0"/>
                </a:rPr>
                <a:t>Performance per Dollar Spent</a:t>
              </a:r>
              <a:endParaRPr lang="en-US" sz="1400">
                <a:latin typeface="Arial" pitchFamily="34" charset="0"/>
              </a:endParaRPr>
            </a:p>
          </p:txBody>
        </p:sp>
        <p:sp>
          <p:nvSpPr>
            <p:cNvPr id="36881" name="Text Box 32"/>
            <p:cNvSpPr txBox="1">
              <a:spLocks noChangeArrowheads="1"/>
            </p:cNvSpPr>
            <p:nvPr/>
          </p:nvSpPr>
          <p:spPr bwMode="auto">
            <a:xfrm>
              <a:off x="2609" y="1026"/>
              <a:ext cx="1134" cy="407"/>
            </a:xfrm>
            <a:prstGeom prst="rect">
              <a:avLst/>
            </a:prstGeom>
            <a:noFill/>
            <a:ln w="9525">
              <a:noFill/>
              <a:miter lim="800000"/>
              <a:headEnd/>
              <a:tailEnd/>
            </a:ln>
          </p:spPr>
          <p:txBody>
            <a:bodyPr>
              <a:spAutoFit/>
            </a:bodyPr>
            <a:lstStyle/>
            <a:p>
              <a:pPr algn="ctr">
                <a:spcBef>
                  <a:spcPct val="50000"/>
                </a:spcBef>
              </a:pPr>
              <a:r>
                <a:rPr lang="en-GB" sz="1400">
                  <a:latin typeface="Arial" pitchFamily="34" charset="0"/>
                </a:rPr>
                <a:t>Optical Fibre</a:t>
              </a:r>
              <a:br>
                <a:rPr lang="en-GB" sz="1400">
                  <a:latin typeface="Arial" pitchFamily="34" charset="0"/>
                </a:rPr>
              </a:br>
              <a:r>
                <a:rPr lang="en-GB" sz="1000">
                  <a:latin typeface="Arial" pitchFamily="34" charset="0"/>
                </a:rPr>
                <a:t>(bits per second)</a:t>
              </a:r>
              <a:endParaRPr lang="en-US" sz="1000">
                <a:latin typeface="Arial" pitchFamily="34" charset="0"/>
              </a:endParaRPr>
            </a:p>
          </p:txBody>
        </p:sp>
        <p:sp>
          <p:nvSpPr>
            <p:cNvPr id="36882" name="Text Box 33"/>
            <p:cNvSpPr txBox="1">
              <a:spLocks noChangeArrowheads="1"/>
            </p:cNvSpPr>
            <p:nvPr/>
          </p:nvSpPr>
          <p:spPr bwMode="auto">
            <a:xfrm>
              <a:off x="1610" y="2478"/>
              <a:ext cx="1133" cy="406"/>
            </a:xfrm>
            <a:prstGeom prst="rect">
              <a:avLst/>
            </a:prstGeom>
            <a:noFill/>
            <a:ln w="9525">
              <a:noFill/>
              <a:miter lim="800000"/>
              <a:headEnd/>
              <a:tailEnd/>
            </a:ln>
          </p:spPr>
          <p:txBody>
            <a:bodyPr>
              <a:spAutoFit/>
            </a:bodyPr>
            <a:lstStyle/>
            <a:p>
              <a:pPr algn="ctr">
                <a:spcBef>
                  <a:spcPct val="50000"/>
                </a:spcBef>
              </a:pPr>
              <a:r>
                <a:rPr lang="en-GB" sz="1400">
                  <a:latin typeface="Arial" pitchFamily="34" charset="0"/>
                </a:rPr>
                <a:t>Chip capacity</a:t>
              </a:r>
              <a:br>
                <a:rPr lang="en-GB" sz="1400">
                  <a:latin typeface="Arial" pitchFamily="34" charset="0"/>
                </a:rPr>
              </a:br>
              <a:r>
                <a:rPr lang="en-GB" sz="1000">
                  <a:latin typeface="Arial" pitchFamily="34" charset="0"/>
                </a:rPr>
                <a:t>(# transistors)</a:t>
              </a:r>
              <a:endParaRPr lang="en-US" sz="1000">
                <a:latin typeface="Arial" pitchFamily="34" charset="0"/>
              </a:endParaRPr>
            </a:p>
          </p:txBody>
        </p:sp>
        <p:sp>
          <p:nvSpPr>
            <p:cNvPr id="36883" name="Text Box 34"/>
            <p:cNvSpPr txBox="1">
              <a:spLocks noChangeArrowheads="1"/>
            </p:cNvSpPr>
            <p:nvPr/>
          </p:nvSpPr>
          <p:spPr bwMode="auto">
            <a:xfrm>
              <a:off x="2336" y="1797"/>
              <a:ext cx="1134" cy="407"/>
            </a:xfrm>
            <a:prstGeom prst="rect">
              <a:avLst/>
            </a:prstGeom>
            <a:noFill/>
            <a:ln w="9525">
              <a:noFill/>
              <a:miter lim="800000"/>
              <a:headEnd/>
              <a:tailEnd/>
            </a:ln>
          </p:spPr>
          <p:txBody>
            <a:bodyPr>
              <a:spAutoFit/>
            </a:bodyPr>
            <a:lstStyle/>
            <a:p>
              <a:pPr algn="ctr">
                <a:spcBef>
                  <a:spcPct val="50000"/>
                </a:spcBef>
              </a:pPr>
              <a:r>
                <a:rPr lang="en-GB" sz="1400">
                  <a:latin typeface="Arial" pitchFamily="34" charset="0"/>
                </a:rPr>
                <a:t>Data Storage</a:t>
              </a:r>
              <a:br>
                <a:rPr lang="en-GB" sz="1400">
                  <a:latin typeface="Arial" pitchFamily="34" charset="0"/>
                </a:rPr>
              </a:br>
              <a:r>
                <a:rPr lang="en-GB" sz="1000">
                  <a:latin typeface="Arial" pitchFamily="34" charset="0"/>
                </a:rPr>
                <a:t>(bits per sq. inch)</a:t>
              </a:r>
              <a:endParaRPr lang="en-US" sz="1000">
                <a:latin typeface="Arial" pitchFamily="34" charset="0"/>
              </a:endParaRPr>
            </a:p>
          </p:txBody>
        </p:sp>
        <p:sp>
          <p:nvSpPr>
            <p:cNvPr id="36884" name="Text Box 35"/>
            <p:cNvSpPr txBox="1">
              <a:spLocks noChangeArrowheads="1"/>
            </p:cNvSpPr>
            <p:nvPr/>
          </p:nvSpPr>
          <p:spPr bwMode="auto">
            <a:xfrm>
              <a:off x="1838" y="3566"/>
              <a:ext cx="1405" cy="271"/>
            </a:xfrm>
            <a:prstGeom prst="rect">
              <a:avLst/>
            </a:prstGeom>
            <a:noFill/>
            <a:ln w="9525">
              <a:noFill/>
              <a:miter lim="800000"/>
              <a:headEnd/>
              <a:tailEnd/>
            </a:ln>
          </p:spPr>
          <p:txBody>
            <a:bodyPr>
              <a:spAutoFit/>
            </a:bodyPr>
            <a:lstStyle/>
            <a:p>
              <a:pPr>
                <a:spcBef>
                  <a:spcPct val="50000"/>
                </a:spcBef>
              </a:pPr>
              <a:r>
                <a:rPr lang="en-GB" sz="1400">
                  <a:latin typeface="Arial" pitchFamily="34" charset="0"/>
                </a:rPr>
                <a:t>Number of Years</a:t>
              </a:r>
              <a:endParaRPr lang="en-US" sz="1400">
                <a:latin typeface="Arial" pitchFamily="34" charset="0"/>
              </a:endParaRPr>
            </a:p>
          </p:txBody>
        </p:sp>
        <p:sp>
          <p:nvSpPr>
            <p:cNvPr id="36885" name="Text Box 36"/>
            <p:cNvSpPr txBox="1">
              <a:spLocks noChangeArrowheads="1"/>
            </p:cNvSpPr>
            <p:nvPr/>
          </p:nvSpPr>
          <p:spPr bwMode="auto">
            <a:xfrm>
              <a:off x="839" y="3384"/>
              <a:ext cx="3675" cy="217"/>
            </a:xfrm>
            <a:prstGeom prst="rect">
              <a:avLst/>
            </a:prstGeom>
            <a:noFill/>
            <a:ln w="9525">
              <a:noFill/>
              <a:miter lim="800000"/>
              <a:headEnd/>
              <a:tailEnd/>
            </a:ln>
          </p:spPr>
          <p:txBody>
            <a:bodyPr>
              <a:spAutoFit/>
            </a:bodyPr>
            <a:lstStyle/>
            <a:p>
              <a:pPr>
                <a:spcBef>
                  <a:spcPct val="50000"/>
                </a:spcBef>
              </a:pPr>
              <a:r>
                <a:rPr lang="en-GB" sz="1000">
                  <a:latin typeface="Arial" pitchFamily="34" charset="0"/>
                </a:rPr>
                <a:t>0             1                2                 3                 4                 5</a:t>
              </a:r>
              <a:endParaRPr lang="en-US" sz="1000">
                <a:latin typeface="Arial" pitchFamily="34" charset="0"/>
              </a:endParaRPr>
            </a:p>
          </p:txBody>
        </p:sp>
        <p:grpSp>
          <p:nvGrpSpPr>
            <p:cNvPr id="36886" name="Group 37"/>
            <p:cNvGrpSpPr>
              <a:grpSpLocks/>
            </p:cNvGrpSpPr>
            <p:nvPr/>
          </p:nvGrpSpPr>
          <p:grpSpPr bwMode="auto">
            <a:xfrm>
              <a:off x="929" y="1525"/>
              <a:ext cx="1044" cy="307"/>
              <a:chOff x="793" y="2931"/>
              <a:chExt cx="1044" cy="307"/>
            </a:xfrm>
          </p:grpSpPr>
          <p:sp>
            <p:nvSpPr>
              <p:cNvPr id="36891" name="Line 38"/>
              <p:cNvSpPr>
                <a:spLocks noChangeShapeType="1"/>
              </p:cNvSpPr>
              <p:nvPr/>
            </p:nvSpPr>
            <p:spPr bwMode="auto">
              <a:xfrm flipH="1">
                <a:off x="793" y="2931"/>
                <a:ext cx="862" cy="0"/>
              </a:xfrm>
              <a:prstGeom prst="line">
                <a:avLst/>
              </a:prstGeom>
              <a:noFill/>
              <a:ln w="9525">
                <a:solidFill>
                  <a:schemeClr val="tx1"/>
                </a:solidFill>
                <a:round/>
                <a:headEnd/>
                <a:tailEnd/>
              </a:ln>
            </p:spPr>
            <p:txBody>
              <a:bodyPr/>
              <a:lstStyle/>
              <a:p>
                <a:endParaRPr lang="en-US"/>
              </a:p>
            </p:txBody>
          </p:sp>
          <p:sp>
            <p:nvSpPr>
              <p:cNvPr id="36892" name="Line 39"/>
              <p:cNvSpPr>
                <a:spLocks noChangeShapeType="1"/>
              </p:cNvSpPr>
              <p:nvPr/>
            </p:nvSpPr>
            <p:spPr bwMode="auto">
              <a:xfrm>
                <a:off x="1338" y="2931"/>
                <a:ext cx="0" cy="136"/>
              </a:xfrm>
              <a:prstGeom prst="line">
                <a:avLst/>
              </a:prstGeom>
              <a:noFill/>
              <a:ln w="38100">
                <a:solidFill>
                  <a:srgbClr val="FF6600"/>
                </a:solidFill>
                <a:round/>
                <a:headEnd/>
                <a:tailEnd/>
              </a:ln>
            </p:spPr>
            <p:txBody>
              <a:bodyPr/>
              <a:lstStyle/>
              <a:p>
                <a:endParaRPr lang="en-US"/>
              </a:p>
            </p:txBody>
          </p:sp>
          <p:sp>
            <p:nvSpPr>
              <p:cNvPr id="36893" name="Line 40"/>
              <p:cNvSpPr>
                <a:spLocks noChangeShapeType="1"/>
              </p:cNvSpPr>
              <p:nvPr/>
            </p:nvSpPr>
            <p:spPr bwMode="auto">
              <a:xfrm>
                <a:off x="1655" y="2931"/>
                <a:ext cx="0" cy="136"/>
              </a:xfrm>
              <a:prstGeom prst="line">
                <a:avLst/>
              </a:prstGeom>
              <a:noFill/>
              <a:ln w="38100">
                <a:solidFill>
                  <a:srgbClr val="993300"/>
                </a:solidFill>
                <a:round/>
                <a:headEnd/>
                <a:tailEnd/>
              </a:ln>
            </p:spPr>
            <p:txBody>
              <a:bodyPr/>
              <a:lstStyle/>
              <a:p>
                <a:endParaRPr lang="en-US"/>
              </a:p>
            </p:txBody>
          </p:sp>
          <p:sp>
            <p:nvSpPr>
              <p:cNvPr id="36894" name="Line 41"/>
              <p:cNvSpPr>
                <a:spLocks noChangeShapeType="1"/>
              </p:cNvSpPr>
              <p:nvPr/>
            </p:nvSpPr>
            <p:spPr bwMode="auto">
              <a:xfrm>
                <a:off x="1156" y="2931"/>
                <a:ext cx="0" cy="136"/>
              </a:xfrm>
              <a:prstGeom prst="line">
                <a:avLst/>
              </a:prstGeom>
              <a:noFill/>
              <a:ln w="38100">
                <a:solidFill>
                  <a:srgbClr val="00FFFF"/>
                </a:solidFill>
                <a:round/>
                <a:headEnd/>
                <a:tailEnd/>
              </a:ln>
            </p:spPr>
            <p:txBody>
              <a:bodyPr/>
              <a:lstStyle/>
              <a:p>
                <a:endParaRPr lang="en-US"/>
              </a:p>
            </p:txBody>
          </p:sp>
          <p:sp>
            <p:nvSpPr>
              <p:cNvPr id="36895" name="Text Box 42"/>
              <p:cNvSpPr txBox="1">
                <a:spLocks noChangeArrowheads="1"/>
              </p:cNvSpPr>
              <p:nvPr/>
            </p:nvSpPr>
            <p:spPr bwMode="auto">
              <a:xfrm>
                <a:off x="1067" y="3021"/>
                <a:ext cx="770" cy="217"/>
              </a:xfrm>
              <a:prstGeom prst="rect">
                <a:avLst/>
              </a:prstGeom>
              <a:noFill/>
              <a:ln w="9525">
                <a:noFill/>
                <a:miter lim="800000"/>
                <a:headEnd/>
                <a:tailEnd/>
              </a:ln>
            </p:spPr>
            <p:txBody>
              <a:bodyPr>
                <a:spAutoFit/>
              </a:bodyPr>
              <a:lstStyle/>
              <a:p>
                <a:pPr>
                  <a:spcBef>
                    <a:spcPct val="50000"/>
                  </a:spcBef>
                </a:pPr>
                <a:r>
                  <a:rPr lang="en-GB" sz="1000">
                    <a:latin typeface="Arial" pitchFamily="34" charset="0"/>
                  </a:rPr>
                  <a:t>9  12    18</a:t>
                </a:r>
                <a:endParaRPr lang="en-US" sz="1000">
                  <a:latin typeface="Arial" pitchFamily="34" charset="0"/>
                </a:endParaRPr>
              </a:p>
            </p:txBody>
          </p:sp>
        </p:grpSp>
        <p:sp>
          <p:nvSpPr>
            <p:cNvPr id="36887" name="Text Box 43"/>
            <p:cNvSpPr txBox="1">
              <a:spLocks noChangeArrowheads="1"/>
            </p:cNvSpPr>
            <p:nvPr/>
          </p:nvSpPr>
          <p:spPr bwMode="auto">
            <a:xfrm>
              <a:off x="885" y="1117"/>
              <a:ext cx="1222" cy="365"/>
            </a:xfrm>
            <a:prstGeom prst="rect">
              <a:avLst/>
            </a:prstGeom>
            <a:noFill/>
            <a:ln w="9525">
              <a:noFill/>
              <a:miter lim="800000"/>
              <a:headEnd/>
              <a:tailEnd/>
            </a:ln>
          </p:spPr>
          <p:txBody>
            <a:bodyPr>
              <a:spAutoFit/>
            </a:bodyPr>
            <a:lstStyle/>
            <a:p>
              <a:pPr algn="ctr">
                <a:spcBef>
                  <a:spcPct val="50000"/>
                </a:spcBef>
              </a:pPr>
              <a:r>
                <a:rPr lang="en-GB" sz="1200">
                  <a:latin typeface="Arial" pitchFamily="34" charset="0"/>
                </a:rPr>
                <a:t>Doubling Time</a:t>
              </a:r>
              <a:br>
                <a:rPr lang="en-GB" sz="1200">
                  <a:latin typeface="Arial" pitchFamily="34" charset="0"/>
                </a:rPr>
              </a:br>
              <a:r>
                <a:rPr lang="en-GB" sz="900">
                  <a:latin typeface="Arial" pitchFamily="34" charset="0"/>
                </a:rPr>
                <a:t>(months)</a:t>
              </a:r>
              <a:endParaRPr lang="en-US" sz="900">
                <a:latin typeface="Arial" pitchFamily="34" charset="0"/>
              </a:endParaRPr>
            </a:p>
          </p:txBody>
        </p:sp>
        <p:sp>
          <p:nvSpPr>
            <p:cNvPr id="36888" name="Line 44"/>
            <p:cNvSpPr>
              <a:spLocks noChangeShapeType="1"/>
            </p:cNvSpPr>
            <p:nvPr/>
          </p:nvSpPr>
          <p:spPr bwMode="auto">
            <a:xfrm>
              <a:off x="3651" y="1434"/>
              <a:ext cx="227" cy="272"/>
            </a:xfrm>
            <a:prstGeom prst="line">
              <a:avLst/>
            </a:prstGeom>
            <a:noFill/>
            <a:ln w="9525">
              <a:solidFill>
                <a:schemeClr val="tx1"/>
              </a:solidFill>
              <a:round/>
              <a:headEnd/>
              <a:tailEnd/>
            </a:ln>
          </p:spPr>
          <p:txBody>
            <a:bodyPr/>
            <a:lstStyle/>
            <a:p>
              <a:endParaRPr lang="en-US"/>
            </a:p>
          </p:txBody>
        </p:sp>
        <p:sp>
          <p:nvSpPr>
            <p:cNvPr id="36889" name="Line 45"/>
            <p:cNvSpPr>
              <a:spLocks noChangeShapeType="1"/>
            </p:cNvSpPr>
            <p:nvPr/>
          </p:nvSpPr>
          <p:spPr bwMode="auto">
            <a:xfrm>
              <a:off x="3379" y="2205"/>
              <a:ext cx="453" cy="409"/>
            </a:xfrm>
            <a:prstGeom prst="line">
              <a:avLst/>
            </a:prstGeom>
            <a:noFill/>
            <a:ln w="9525">
              <a:solidFill>
                <a:schemeClr val="tx1"/>
              </a:solidFill>
              <a:round/>
              <a:headEnd/>
              <a:tailEnd/>
            </a:ln>
          </p:spPr>
          <p:txBody>
            <a:bodyPr/>
            <a:lstStyle/>
            <a:p>
              <a:endParaRPr lang="en-US"/>
            </a:p>
          </p:txBody>
        </p:sp>
        <p:sp>
          <p:nvSpPr>
            <p:cNvPr id="36890" name="Line 46"/>
            <p:cNvSpPr>
              <a:spLocks noChangeShapeType="1"/>
            </p:cNvSpPr>
            <p:nvPr/>
          </p:nvSpPr>
          <p:spPr bwMode="auto">
            <a:xfrm>
              <a:off x="2608" y="2750"/>
              <a:ext cx="589" cy="453"/>
            </a:xfrm>
            <a:prstGeom prst="line">
              <a:avLst/>
            </a:prstGeom>
            <a:noFill/>
            <a:ln w="9525">
              <a:solidFill>
                <a:schemeClr val="tx1"/>
              </a:solidFill>
              <a:round/>
              <a:headEnd/>
              <a:tailEn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4" descr="IMG_2644 (Small)"/>
          <p:cNvPicPr>
            <a:picLocks noChangeAspect="1" noChangeArrowheads="1"/>
          </p:cNvPicPr>
          <p:nvPr/>
        </p:nvPicPr>
        <p:blipFill>
          <a:blip r:embed="rId2"/>
          <a:srcRect/>
          <a:stretch>
            <a:fillRect/>
          </a:stretch>
        </p:blipFill>
        <p:spPr bwMode="auto">
          <a:xfrm>
            <a:off x="6804025" y="692150"/>
            <a:ext cx="1828800" cy="2438400"/>
          </a:xfrm>
          <a:prstGeom prst="rect">
            <a:avLst/>
          </a:prstGeom>
          <a:noFill/>
          <a:ln w="28575">
            <a:solidFill>
              <a:schemeClr val="tx1"/>
            </a:solidFill>
            <a:miter lim="800000"/>
            <a:headEnd/>
            <a:tailEnd/>
          </a:ln>
          <a:effectLst>
            <a:outerShdw dist="107763" dir="2700000" algn="ctr" rotWithShape="0">
              <a:srgbClr val="808080">
                <a:alpha val="50000"/>
              </a:srgbClr>
            </a:outerShdw>
          </a:effectLst>
        </p:spPr>
      </p:pic>
      <p:sp>
        <p:nvSpPr>
          <p:cNvPr id="30723" name="Text Box 6"/>
          <p:cNvSpPr txBox="1">
            <a:spLocks noChangeArrowheads="1"/>
          </p:cNvSpPr>
          <p:nvPr/>
        </p:nvSpPr>
        <p:spPr bwMode="auto">
          <a:xfrm>
            <a:off x="4643438" y="3284538"/>
            <a:ext cx="4146550" cy="1130300"/>
          </a:xfrm>
          <a:prstGeom prst="rect">
            <a:avLst/>
          </a:prstGeom>
          <a:noFill/>
          <a:ln w="9525">
            <a:noFill/>
            <a:miter lim="800000"/>
            <a:headEnd/>
            <a:tailEnd/>
          </a:ln>
        </p:spPr>
        <p:txBody>
          <a:bodyPr wrap="none">
            <a:spAutoFit/>
          </a:bodyPr>
          <a:lstStyle/>
          <a:p>
            <a:pPr algn="r" eaLnBrk="0" hangingPunct="0"/>
            <a:r>
              <a:rPr lang="en-GB" b="1"/>
              <a:t>Cluster computing and storage</a:t>
            </a:r>
          </a:p>
          <a:p>
            <a:pPr algn="r" eaLnBrk="0" hangingPunct="0">
              <a:buFontTx/>
              <a:buChar char="•"/>
            </a:pPr>
            <a:r>
              <a:rPr lang="en-GB"/>
              <a:t> </a:t>
            </a:r>
            <a:r>
              <a:rPr lang="en-GB" sz="1600"/>
              <a:t>What-if scenarios</a:t>
            </a:r>
          </a:p>
          <a:p>
            <a:pPr algn="r" eaLnBrk="0" hangingPunct="0">
              <a:buFontTx/>
              <a:buChar char="•"/>
            </a:pPr>
            <a:r>
              <a:rPr lang="en-GB" sz="1600"/>
              <a:t> Physics event analysis</a:t>
            </a:r>
          </a:p>
          <a:p>
            <a:pPr algn="r" eaLnBrk="0" hangingPunct="0">
              <a:buFontTx/>
              <a:buChar char="•"/>
            </a:pPr>
            <a:r>
              <a:rPr lang="en-GB" sz="1600"/>
              <a:t> Improve Data Centre Utilization</a:t>
            </a:r>
          </a:p>
        </p:txBody>
      </p:sp>
      <p:pic>
        <p:nvPicPr>
          <p:cNvPr id="30724" name="Picture 7" descr="vostructure-abstract"/>
          <p:cNvPicPr>
            <a:picLocks noChangeAspect="1" noChangeArrowheads="1"/>
          </p:cNvPicPr>
          <p:nvPr/>
        </p:nvPicPr>
        <p:blipFill>
          <a:blip r:embed="rId3"/>
          <a:srcRect/>
          <a:stretch>
            <a:fillRect/>
          </a:stretch>
        </p:blipFill>
        <p:spPr bwMode="auto">
          <a:xfrm>
            <a:off x="4283075" y="4697413"/>
            <a:ext cx="3960813" cy="2065337"/>
          </a:xfrm>
          <a:prstGeom prst="rect">
            <a:avLst/>
          </a:prstGeom>
          <a:noFill/>
          <a:ln w="9525">
            <a:noFill/>
            <a:miter lim="800000"/>
            <a:headEnd/>
            <a:tailEnd/>
          </a:ln>
        </p:spPr>
      </p:pic>
      <p:sp>
        <p:nvSpPr>
          <p:cNvPr id="30725" name="Text Box 8"/>
          <p:cNvSpPr txBox="1">
            <a:spLocks noChangeArrowheads="1"/>
          </p:cNvSpPr>
          <p:nvPr/>
        </p:nvSpPr>
        <p:spPr bwMode="auto">
          <a:xfrm>
            <a:off x="0" y="4652963"/>
            <a:ext cx="4198938" cy="1863725"/>
          </a:xfrm>
          <a:prstGeom prst="rect">
            <a:avLst/>
          </a:prstGeom>
          <a:noFill/>
          <a:ln w="9525">
            <a:noFill/>
            <a:miter lim="800000"/>
            <a:headEnd/>
            <a:tailEnd/>
          </a:ln>
        </p:spPr>
        <p:txBody>
          <a:bodyPr wrap="none">
            <a:spAutoFit/>
          </a:bodyPr>
          <a:lstStyle/>
          <a:p>
            <a:pPr algn="r" eaLnBrk="0" hangingPunct="0"/>
            <a:r>
              <a:rPr lang="en-GB" b="1"/>
              <a:t>Cross-domain resource sharing</a:t>
            </a:r>
          </a:p>
          <a:p>
            <a:pPr algn="r" eaLnBrk="0" hangingPunct="0">
              <a:buFontTx/>
              <a:buChar char="•"/>
            </a:pPr>
            <a:r>
              <a:rPr lang="en-GB"/>
              <a:t> </a:t>
            </a:r>
            <a:r>
              <a:rPr lang="en-GB" sz="1600"/>
              <a:t>more than one organisation</a:t>
            </a:r>
          </a:p>
          <a:p>
            <a:pPr algn="r" eaLnBrk="0" hangingPunct="0">
              <a:buFontTx/>
              <a:buChar char="•"/>
            </a:pPr>
            <a:r>
              <a:rPr lang="en-GB" sz="1600"/>
              <a:t> more than one application</a:t>
            </a:r>
          </a:p>
          <a:p>
            <a:pPr algn="r" eaLnBrk="0" hangingPunct="0">
              <a:buFontTx/>
              <a:buChar char="•"/>
            </a:pPr>
            <a:r>
              <a:rPr lang="en-GB" sz="1600"/>
              <a:t> more than one …</a:t>
            </a:r>
          </a:p>
          <a:p>
            <a:pPr algn="r" eaLnBrk="0" hangingPunct="0">
              <a:buFontTx/>
              <a:buChar char="•"/>
            </a:pPr>
            <a:endParaRPr lang="en-GB" sz="1600"/>
          </a:p>
          <a:p>
            <a:pPr algn="r" eaLnBrk="0" hangingPunct="0">
              <a:buFontTx/>
              <a:buChar char="•"/>
            </a:pPr>
            <a:r>
              <a:rPr lang="en-GB" sz="1600"/>
              <a:t> open protocols</a:t>
            </a:r>
          </a:p>
          <a:p>
            <a:pPr algn="r" eaLnBrk="0" hangingPunct="0">
              <a:buFontTx/>
              <a:buChar char="•"/>
            </a:pPr>
            <a:r>
              <a:rPr lang="en-GB" sz="1600"/>
              <a:t> collective service</a:t>
            </a:r>
          </a:p>
        </p:txBody>
      </p:sp>
      <p:pic>
        <p:nvPicPr>
          <p:cNvPr id="82953" name="Picture 9" descr="tutorial-classroom"/>
          <p:cNvPicPr>
            <a:picLocks noChangeAspect="1" noChangeArrowheads="1"/>
          </p:cNvPicPr>
          <p:nvPr/>
        </p:nvPicPr>
        <p:blipFill>
          <a:blip r:embed="rId4"/>
          <a:srcRect/>
          <a:stretch>
            <a:fillRect/>
          </a:stretch>
        </p:blipFill>
        <p:spPr bwMode="auto">
          <a:xfrm>
            <a:off x="307975" y="1473200"/>
            <a:ext cx="2232025" cy="1670050"/>
          </a:xfrm>
          <a:prstGeom prst="rect">
            <a:avLst/>
          </a:prstGeom>
          <a:noFill/>
          <a:ln w="28575">
            <a:solidFill>
              <a:schemeClr val="tx1"/>
            </a:solidFill>
            <a:miter lim="800000"/>
            <a:headEnd/>
            <a:tailEnd/>
          </a:ln>
          <a:effectLst>
            <a:outerShdw dist="107763" dir="2700000" algn="ctr" rotWithShape="0">
              <a:srgbClr val="808080">
                <a:alpha val="50000"/>
              </a:srgbClr>
            </a:outerShdw>
          </a:effectLst>
        </p:spPr>
      </p:pic>
      <p:sp>
        <p:nvSpPr>
          <p:cNvPr id="30727" name="Text Box 10"/>
          <p:cNvSpPr txBox="1">
            <a:spLocks noChangeArrowheads="1"/>
          </p:cNvSpPr>
          <p:nvPr/>
        </p:nvSpPr>
        <p:spPr bwMode="auto">
          <a:xfrm>
            <a:off x="2663825" y="1344613"/>
            <a:ext cx="3214688" cy="855662"/>
          </a:xfrm>
          <a:prstGeom prst="rect">
            <a:avLst/>
          </a:prstGeom>
          <a:noFill/>
          <a:ln w="9525">
            <a:noFill/>
            <a:miter lim="800000"/>
            <a:headEnd/>
            <a:tailEnd/>
          </a:ln>
        </p:spPr>
        <p:txBody>
          <a:bodyPr wrap="none">
            <a:spAutoFit/>
          </a:bodyPr>
          <a:lstStyle/>
          <a:p>
            <a:pPr eaLnBrk="0" hangingPunct="0"/>
            <a:r>
              <a:rPr lang="en-GB" b="1"/>
              <a:t>Cycle scavenging</a:t>
            </a:r>
          </a:p>
          <a:p>
            <a:pPr eaLnBrk="0" hangingPunct="0">
              <a:buFontTx/>
              <a:buChar char="•"/>
            </a:pPr>
            <a:r>
              <a:rPr lang="en-GB" sz="1600"/>
              <a:t> harvest idle compute power</a:t>
            </a:r>
          </a:p>
          <a:p>
            <a:pPr eaLnBrk="0" hangingPunct="0">
              <a:buFontTx/>
              <a:buChar char="•"/>
            </a:pPr>
            <a:r>
              <a:rPr lang="en-GB" sz="1600"/>
              <a:t> improve RoI on desktops</a:t>
            </a:r>
          </a:p>
        </p:txBody>
      </p:sp>
      <p:sp>
        <p:nvSpPr>
          <p:cNvPr id="30728" name="Rectangle 2"/>
          <p:cNvSpPr>
            <a:spLocks noGrp="1" noChangeArrowheads="1"/>
          </p:cNvSpPr>
          <p:nvPr>
            <p:ph type="title"/>
          </p:nvPr>
        </p:nvSpPr>
        <p:spPr>
          <a:xfrm>
            <a:off x="685800" y="609600"/>
            <a:ext cx="7772400" cy="676275"/>
          </a:xfrm>
        </p:spPr>
        <p:txBody>
          <a:bodyPr/>
          <a:lstStyle/>
          <a:p>
            <a:pPr eaLnBrk="1" hangingPunct="1"/>
            <a:r>
              <a:rPr lang="en-GB" smtClean="0"/>
              <a:t>What is Grid?</a:t>
            </a:r>
          </a:p>
        </p:txBody>
      </p:sp>
      <p:sp>
        <p:nvSpPr>
          <p:cNvPr id="30730" name="Rectangle 12"/>
          <p:cNvSpPr>
            <a:spLocks noChangeArrowheads="1"/>
          </p:cNvSpPr>
          <p:nvPr/>
        </p:nvSpPr>
        <p:spPr bwMode="auto">
          <a:xfrm>
            <a:off x="71438" y="1143000"/>
            <a:ext cx="5786438" cy="2143125"/>
          </a:xfrm>
          <a:prstGeom prst="rect">
            <a:avLst/>
          </a:prstGeom>
          <a:solidFill>
            <a:srgbClr val="FFFFFF">
              <a:alpha val="67058"/>
            </a:srgbClr>
          </a:solidFill>
          <a:ln w="9525">
            <a:noFill/>
            <a:miter lim="800000"/>
            <a:headEnd/>
            <a:tailEnd/>
          </a:ln>
        </p:spPr>
        <p:txBody>
          <a:bodyPr wrap="none" anchor="ctr"/>
          <a:lstStyle/>
          <a:p>
            <a:pPr algn="ctr" eaLnBrk="0" hangingPunct="0"/>
            <a:endParaRPr lang="en-US"/>
          </a:p>
        </p:txBody>
      </p:sp>
      <p:grpSp>
        <p:nvGrpSpPr>
          <p:cNvPr id="13" name="Group 12"/>
          <p:cNvGrpSpPr/>
          <p:nvPr/>
        </p:nvGrpSpPr>
        <p:grpSpPr>
          <a:xfrm>
            <a:off x="4500563" y="571500"/>
            <a:ext cx="4367212" cy="3929063"/>
            <a:chOff x="4500563" y="571500"/>
            <a:chExt cx="4367212" cy="3929063"/>
          </a:xfrm>
        </p:grpSpPr>
        <p:sp>
          <p:nvSpPr>
            <p:cNvPr id="30731" name="Rectangle 12"/>
            <p:cNvSpPr>
              <a:spLocks noChangeArrowheads="1"/>
            </p:cNvSpPr>
            <p:nvPr/>
          </p:nvSpPr>
          <p:spPr bwMode="auto">
            <a:xfrm>
              <a:off x="6143626" y="571500"/>
              <a:ext cx="2724149" cy="2714625"/>
            </a:xfrm>
            <a:prstGeom prst="rect">
              <a:avLst/>
            </a:prstGeom>
            <a:solidFill>
              <a:srgbClr val="FFFFFF">
                <a:alpha val="67058"/>
              </a:srgbClr>
            </a:solidFill>
            <a:ln w="9525">
              <a:noFill/>
              <a:miter lim="800000"/>
              <a:headEnd/>
              <a:tailEnd/>
            </a:ln>
          </p:spPr>
          <p:txBody>
            <a:bodyPr wrap="none" anchor="ctr"/>
            <a:lstStyle/>
            <a:p>
              <a:pPr algn="ctr" eaLnBrk="0" hangingPunct="0"/>
              <a:endParaRPr lang="en-US"/>
            </a:p>
          </p:txBody>
        </p:sp>
        <p:sp>
          <p:nvSpPr>
            <p:cNvPr id="30732" name="Rectangle 12"/>
            <p:cNvSpPr>
              <a:spLocks noChangeArrowheads="1"/>
            </p:cNvSpPr>
            <p:nvPr/>
          </p:nvSpPr>
          <p:spPr bwMode="auto">
            <a:xfrm>
              <a:off x="4500563" y="3286125"/>
              <a:ext cx="4224337" cy="1214438"/>
            </a:xfrm>
            <a:prstGeom prst="rect">
              <a:avLst/>
            </a:prstGeom>
            <a:solidFill>
              <a:srgbClr val="FFFFFF">
                <a:alpha val="67058"/>
              </a:srgbClr>
            </a:solidFill>
            <a:ln w="9525">
              <a:noFill/>
              <a:miter lim="800000"/>
              <a:headEnd/>
              <a:tailEnd/>
            </a:ln>
          </p:spPr>
          <p:txBody>
            <a:bodyPr wrap="none" anchor="ctr"/>
            <a:lstStyle/>
            <a:p>
              <a:pPr algn="ctr" eaLnBrk="0" hangingPunct="0"/>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730"/>
                                        </p:tgtEl>
                                        <p:attrNameLst>
                                          <p:attrName>style.visibility</p:attrName>
                                        </p:attrNameLst>
                                      </p:cBhvr>
                                      <p:to>
                                        <p:strVal val="visible"/>
                                      </p:to>
                                    </p:set>
                                    <p:animEffect transition="in" filter="fade">
                                      <p:cBhvr>
                                        <p:cTn id="7" dur="1000"/>
                                        <p:tgtEl>
                                          <p:spTgt spid="30730"/>
                                        </p:tgtEl>
                                      </p:cBhvr>
                                    </p:animEffect>
                                    <p:anim calcmode="lin" valueType="num">
                                      <p:cBhvr>
                                        <p:cTn id="8" dur="1000" fill="hold"/>
                                        <p:tgtEl>
                                          <p:spTgt spid="30730"/>
                                        </p:tgtEl>
                                        <p:attrNameLst>
                                          <p:attrName>ppt_x</p:attrName>
                                        </p:attrNameLst>
                                      </p:cBhvr>
                                      <p:tavLst>
                                        <p:tav tm="0">
                                          <p:val>
                                            <p:strVal val="#ppt_x"/>
                                          </p:val>
                                        </p:tav>
                                        <p:tav tm="100000">
                                          <p:val>
                                            <p:strVal val="#ppt_x"/>
                                          </p:val>
                                        </p:tav>
                                      </p:tavLst>
                                    </p:anim>
                                    <p:anim calcmode="lin" valueType="num">
                                      <p:cBhvr>
                                        <p:cTn id="9" dur="1000" fill="hold"/>
                                        <p:tgtEl>
                                          <p:spTgt spid="307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ChangeArrowheads="1"/>
          </p:cNvSpPr>
          <p:nvPr/>
        </p:nvSpPr>
        <p:spPr bwMode="auto">
          <a:xfrm>
            <a:off x="0" y="450850"/>
            <a:ext cx="9144000" cy="6407150"/>
          </a:xfrm>
          <a:prstGeom prst="rect">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29699" name="Rectangle 2"/>
          <p:cNvSpPr>
            <a:spLocks noGrp="1" noChangeArrowheads="1"/>
          </p:cNvSpPr>
          <p:nvPr>
            <p:ph type="title"/>
          </p:nvPr>
        </p:nvSpPr>
        <p:spPr>
          <a:xfrm>
            <a:off x="685800" y="609600"/>
            <a:ext cx="7772400" cy="676275"/>
          </a:xfrm>
        </p:spPr>
        <p:txBody>
          <a:bodyPr/>
          <a:lstStyle/>
          <a:p>
            <a:pPr eaLnBrk="1" hangingPunct="1"/>
            <a:endParaRPr lang="en-US" dirty="0" smtClean="0"/>
          </a:p>
        </p:txBody>
      </p:sp>
      <p:sp>
        <p:nvSpPr>
          <p:cNvPr id="29700" name="Rectangle 3"/>
          <p:cNvSpPr>
            <a:spLocks noGrp="1" noChangeArrowheads="1"/>
          </p:cNvSpPr>
          <p:nvPr>
            <p:ph type="body" idx="1"/>
          </p:nvPr>
        </p:nvSpPr>
        <p:spPr>
          <a:xfrm>
            <a:off x="685800" y="1571625"/>
            <a:ext cx="7772400" cy="4524375"/>
          </a:xfrm>
        </p:spPr>
        <p:txBody>
          <a:bodyPr/>
          <a:lstStyle/>
          <a:p>
            <a:pPr eaLnBrk="1" hangingPunct="1"/>
            <a:endParaRPr lang="en-US" smtClean="0"/>
          </a:p>
        </p:txBody>
      </p:sp>
      <p:pic>
        <p:nvPicPr>
          <p:cNvPr id="29701" name="Picture 5" descr="rtm_800"/>
          <p:cNvPicPr>
            <a:picLocks noChangeAspect="1" noChangeArrowheads="1"/>
          </p:cNvPicPr>
          <p:nvPr/>
        </p:nvPicPr>
        <p:blipFill>
          <a:blip r:embed="rId2"/>
          <a:srcRect/>
          <a:stretch>
            <a:fillRect/>
          </a:stretch>
        </p:blipFill>
        <p:spPr bwMode="auto">
          <a:xfrm>
            <a:off x="323850" y="434975"/>
            <a:ext cx="8569325" cy="6426200"/>
          </a:xfrm>
          <a:prstGeom prst="rect">
            <a:avLst/>
          </a:prstGeom>
          <a:noFill/>
          <a:ln w="9525">
            <a:noFill/>
            <a:miter lim="800000"/>
            <a:headEnd/>
            <a:tailEnd/>
          </a:ln>
        </p:spPr>
      </p:pic>
      <p:sp>
        <p:nvSpPr>
          <p:cNvPr id="29702" name="Text Box 7"/>
          <p:cNvSpPr txBox="1">
            <a:spLocks noChangeArrowheads="1"/>
          </p:cNvSpPr>
          <p:nvPr/>
        </p:nvSpPr>
        <p:spPr bwMode="auto">
          <a:xfrm>
            <a:off x="107950" y="6683375"/>
            <a:ext cx="9144000" cy="244475"/>
          </a:xfrm>
          <a:prstGeom prst="rect">
            <a:avLst/>
          </a:prstGeom>
          <a:noFill/>
          <a:ln w="9525">
            <a:noFill/>
            <a:miter lim="800000"/>
            <a:headEnd/>
            <a:tailEnd/>
          </a:ln>
        </p:spPr>
        <p:txBody>
          <a:bodyPr>
            <a:spAutoFit/>
          </a:bodyPr>
          <a:lstStyle/>
          <a:p>
            <a:pPr algn="r">
              <a:spcBef>
                <a:spcPct val="50000"/>
              </a:spcBef>
            </a:pPr>
            <a:r>
              <a:rPr lang="en-GB" sz="1000">
                <a:solidFill>
                  <a:schemeClr val="bg1"/>
                </a:solidFill>
              </a:rPr>
              <a:t>Graphics: Real Time Monitor, Gidon Moont, Imperial College London, see http://gridportal.hep.ph.ic.ac.uk/rtm/</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Home\davidg\EDG\plugged-globe.gif"/>
          <p:cNvPicPr>
            <a:picLocks noChangeAspect="1" noChangeArrowheads="1"/>
          </p:cNvPicPr>
          <p:nvPr/>
        </p:nvPicPr>
        <p:blipFill>
          <a:blip r:embed="rId2"/>
          <a:srcRect/>
          <a:stretch>
            <a:fillRect/>
          </a:stretch>
        </p:blipFill>
        <p:spPr bwMode="auto">
          <a:xfrm>
            <a:off x="1601439" y="2714620"/>
            <a:ext cx="7542561" cy="4143380"/>
          </a:xfrm>
          <a:prstGeom prst="rect">
            <a:avLst/>
          </a:prstGeom>
          <a:noFill/>
        </p:spPr>
      </p:pic>
      <p:sp>
        <p:nvSpPr>
          <p:cNvPr id="5" name="TextBox 4"/>
          <p:cNvSpPr txBox="1"/>
          <p:nvPr/>
        </p:nvSpPr>
        <p:spPr>
          <a:xfrm>
            <a:off x="1000100" y="2571744"/>
            <a:ext cx="3786214" cy="1200329"/>
          </a:xfrm>
          <a:prstGeom prst="rect">
            <a:avLst/>
          </a:prstGeom>
          <a:noFill/>
        </p:spPr>
        <p:txBody>
          <a:bodyPr wrap="square" rtlCol="0">
            <a:spAutoFit/>
          </a:bodyPr>
          <a:lstStyle/>
          <a:p>
            <a:r>
              <a:rPr lang="en-US" b="1" dirty="0" smtClean="0">
                <a:solidFill>
                  <a:srgbClr val="C00000"/>
                </a:solidFill>
              </a:rPr>
              <a:t>Hardware Infrastructures</a:t>
            </a:r>
          </a:p>
          <a:p>
            <a:pPr>
              <a:buFont typeface="Arial" pitchFamily="34" charset="0"/>
              <a:buChar char="•"/>
            </a:pPr>
            <a:r>
              <a:rPr lang="en-US" dirty="0" smtClean="0">
                <a:solidFill>
                  <a:schemeClr val="tx1">
                    <a:lumMod val="50000"/>
                    <a:lumOff val="50000"/>
                  </a:schemeClr>
                </a:solidFill>
              </a:rPr>
              <a:t> compute clusters</a:t>
            </a:r>
          </a:p>
          <a:p>
            <a:pPr>
              <a:buFont typeface="Arial" pitchFamily="34" charset="0"/>
              <a:buChar char="•"/>
            </a:pPr>
            <a:r>
              <a:rPr lang="en-US" dirty="0" smtClean="0">
                <a:solidFill>
                  <a:schemeClr val="tx1">
                    <a:lumMod val="50000"/>
                    <a:lumOff val="50000"/>
                  </a:schemeClr>
                </a:solidFill>
              </a:rPr>
              <a:t> disk and tape storage</a:t>
            </a:r>
          </a:p>
          <a:p>
            <a:pPr>
              <a:buFont typeface="Arial" pitchFamily="34" charset="0"/>
              <a:buChar char="•"/>
            </a:pPr>
            <a:r>
              <a:rPr lang="en-US" dirty="0" smtClean="0">
                <a:solidFill>
                  <a:schemeClr val="tx1">
                    <a:lumMod val="50000"/>
                    <a:lumOff val="50000"/>
                  </a:schemeClr>
                </a:solidFill>
              </a:rPr>
              <a:t> database services</a:t>
            </a:r>
            <a:endParaRPr lang="en-US" dirty="0">
              <a:solidFill>
                <a:schemeClr val="tx1">
                  <a:lumMod val="50000"/>
                  <a:lumOff val="50000"/>
                </a:schemeClr>
              </a:solidFill>
            </a:endParaRPr>
          </a:p>
        </p:txBody>
      </p:sp>
      <p:sp>
        <p:nvSpPr>
          <p:cNvPr id="6" name="TextBox 5"/>
          <p:cNvSpPr txBox="1"/>
          <p:nvPr/>
        </p:nvSpPr>
        <p:spPr>
          <a:xfrm>
            <a:off x="357158" y="714356"/>
            <a:ext cx="3786214" cy="1200329"/>
          </a:xfrm>
          <a:prstGeom prst="rect">
            <a:avLst/>
          </a:prstGeom>
          <a:noFill/>
        </p:spPr>
        <p:txBody>
          <a:bodyPr wrap="square" rtlCol="0">
            <a:spAutoFit/>
          </a:bodyPr>
          <a:lstStyle/>
          <a:p>
            <a:r>
              <a:rPr lang="en-US" b="1" dirty="0" smtClean="0">
                <a:solidFill>
                  <a:srgbClr val="C00000"/>
                </a:solidFill>
              </a:rPr>
              <a:t>Community Building</a:t>
            </a:r>
          </a:p>
          <a:p>
            <a:pPr>
              <a:buFont typeface="Arial" pitchFamily="34" charset="0"/>
              <a:buChar char="•"/>
            </a:pPr>
            <a:r>
              <a:rPr lang="en-US" dirty="0" smtClean="0">
                <a:solidFill>
                  <a:schemeClr val="tx1">
                    <a:lumMod val="50000"/>
                    <a:lumOff val="50000"/>
                  </a:schemeClr>
                </a:solidFill>
              </a:rPr>
              <a:t> authentication</a:t>
            </a:r>
          </a:p>
          <a:p>
            <a:pPr>
              <a:buFont typeface="Arial" pitchFamily="34" charset="0"/>
              <a:buChar char="•"/>
            </a:pPr>
            <a:r>
              <a:rPr lang="en-US" dirty="0" smtClean="0">
                <a:solidFill>
                  <a:schemeClr val="tx1">
                    <a:lumMod val="50000"/>
                    <a:lumOff val="50000"/>
                  </a:schemeClr>
                </a:solidFill>
              </a:rPr>
              <a:t> authorization</a:t>
            </a:r>
          </a:p>
          <a:p>
            <a:pPr>
              <a:buFont typeface="Arial" pitchFamily="34" charset="0"/>
              <a:buChar char="•"/>
            </a:pPr>
            <a:r>
              <a:rPr lang="en-US" dirty="0" smtClean="0">
                <a:solidFill>
                  <a:schemeClr val="tx1">
                    <a:lumMod val="50000"/>
                    <a:lumOff val="50000"/>
                  </a:schemeClr>
                </a:solidFill>
              </a:rPr>
              <a:t> virtual organizations</a:t>
            </a:r>
          </a:p>
        </p:txBody>
      </p:sp>
      <p:sp>
        <p:nvSpPr>
          <p:cNvPr id="7" name="TextBox 6"/>
          <p:cNvSpPr txBox="1"/>
          <p:nvPr/>
        </p:nvSpPr>
        <p:spPr>
          <a:xfrm>
            <a:off x="4500562" y="1071546"/>
            <a:ext cx="3786214" cy="923330"/>
          </a:xfrm>
          <a:prstGeom prst="rect">
            <a:avLst/>
          </a:prstGeom>
          <a:noFill/>
        </p:spPr>
        <p:txBody>
          <a:bodyPr wrap="square" rtlCol="0">
            <a:spAutoFit/>
          </a:bodyPr>
          <a:lstStyle/>
          <a:p>
            <a:r>
              <a:rPr lang="en-US" b="1" dirty="0" smtClean="0">
                <a:solidFill>
                  <a:srgbClr val="C00000"/>
                </a:solidFill>
              </a:rPr>
              <a:t>Scheduling and clustering</a:t>
            </a:r>
          </a:p>
          <a:p>
            <a:pPr>
              <a:buFont typeface="Arial" pitchFamily="34" charset="0"/>
              <a:buChar char="•"/>
            </a:pPr>
            <a:r>
              <a:rPr lang="en-US" dirty="0" smtClean="0">
                <a:solidFill>
                  <a:schemeClr val="tx1">
                    <a:lumMod val="50000"/>
                    <a:lumOff val="50000"/>
                  </a:schemeClr>
                </a:solidFill>
              </a:rPr>
              <a:t> resource management</a:t>
            </a:r>
          </a:p>
          <a:p>
            <a:pPr>
              <a:buFont typeface="Arial" pitchFamily="34" charset="0"/>
              <a:buChar char="•"/>
            </a:pPr>
            <a:r>
              <a:rPr lang="en-US" dirty="0" smtClean="0">
                <a:solidFill>
                  <a:schemeClr val="tx1">
                    <a:lumMod val="50000"/>
                    <a:lumOff val="50000"/>
                  </a:schemeClr>
                </a:solidFill>
              </a:rPr>
              <a:t> prioritization and fair-share</a:t>
            </a:r>
          </a:p>
        </p:txBody>
      </p:sp>
      <p:sp>
        <p:nvSpPr>
          <p:cNvPr id="8" name="TextBox 7"/>
          <p:cNvSpPr txBox="1"/>
          <p:nvPr/>
        </p:nvSpPr>
        <p:spPr>
          <a:xfrm>
            <a:off x="571472" y="5000636"/>
            <a:ext cx="3786214" cy="1200329"/>
          </a:xfrm>
          <a:prstGeom prst="rect">
            <a:avLst/>
          </a:prstGeom>
          <a:noFill/>
        </p:spPr>
        <p:txBody>
          <a:bodyPr wrap="square" rtlCol="0">
            <a:spAutoFit/>
          </a:bodyPr>
          <a:lstStyle/>
          <a:p>
            <a:r>
              <a:rPr lang="en-US" b="1" dirty="0" smtClean="0">
                <a:solidFill>
                  <a:srgbClr val="C00000"/>
                </a:solidFill>
              </a:rPr>
              <a:t>Managing Complexity</a:t>
            </a:r>
          </a:p>
          <a:p>
            <a:pPr>
              <a:buFont typeface="Arial" pitchFamily="34" charset="0"/>
              <a:buChar char="•"/>
            </a:pPr>
            <a:r>
              <a:rPr lang="en-US" dirty="0" smtClean="0">
                <a:solidFill>
                  <a:schemeClr val="tx1">
                    <a:lumMod val="50000"/>
                    <a:lumOff val="50000"/>
                  </a:schemeClr>
                </a:solidFill>
              </a:rPr>
              <a:t> systems management</a:t>
            </a:r>
          </a:p>
          <a:p>
            <a:pPr>
              <a:buFont typeface="Arial" pitchFamily="34" charset="0"/>
              <a:buChar char="•"/>
            </a:pPr>
            <a:r>
              <a:rPr lang="en-US" dirty="0" smtClean="0">
                <a:solidFill>
                  <a:schemeClr val="tx1">
                    <a:lumMod val="50000"/>
                    <a:lumOff val="50000"/>
                  </a:schemeClr>
                </a:solidFill>
              </a:rPr>
              <a:t> scaling</a:t>
            </a:r>
          </a:p>
          <a:p>
            <a:pPr>
              <a:buFont typeface="Arial" pitchFamily="34" charset="0"/>
              <a:buChar char="•"/>
            </a:pPr>
            <a:r>
              <a:rPr lang="en-US" dirty="0" smtClean="0">
                <a:solidFill>
                  <a:schemeClr val="tx1">
                    <a:lumMod val="50000"/>
                    <a:lumOff val="50000"/>
                  </a:schemeClr>
                </a:solidFill>
              </a:rPr>
              <a:t> multi-national infrastructures</a:t>
            </a:r>
          </a:p>
        </p:txBody>
      </p:sp>
      <p:sp>
        <p:nvSpPr>
          <p:cNvPr id="9" name="TextBox 8"/>
          <p:cNvSpPr txBox="1"/>
          <p:nvPr/>
        </p:nvSpPr>
        <p:spPr>
          <a:xfrm>
            <a:off x="3000364" y="3929066"/>
            <a:ext cx="4000528" cy="923330"/>
          </a:xfrm>
          <a:prstGeom prst="rect">
            <a:avLst/>
          </a:prstGeom>
          <a:noFill/>
        </p:spPr>
        <p:txBody>
          <a:bodyPr wrap="square" rtlCol="0">
            <a:spAutoFit/>
          </a:bodyPr>
          <a:lstStyle/>
          <a:p>
            <a:r>
              <a:rPr lang="en-US" b="1" dirty="0" smtClean="0">
                <a:solidFill>
                  <a:srgbClr val="C00000"/>
                </a:solidFill>
              </a:rPr>
              <a:t>Operational Security Policy</a:t>
            </a:r>
          </a:p>
          <a:p>
            <a:pPr>
              <a:buFont typeface="Arial" pitchFamily="34" charset="0"/>
              <a:buChar char="•"/>
            </a:pPr>
            <a:r>
              <a:rPr lang="en-US" dirty="0" smtClean="0">
                <a:solidFill>
                  <a:schemeClr val="tx1">
                    <a:lumMod val="50000"/>
                    <a:lumOff val="50000"/>
                  </a:schemeClr>
                </a:solidFill>
              </a:rPr>
              <a:t> distributed incident response</a:t>
            </a:r>
          </a:p>
          <a:p>
            <a:pPr>
              <a:buFont typeface="Arial" pitchFamily="34" charset="0"/>
              <a:buChar char="•"/>
            </a:pPr>
            <a:r>
              <a:rPr lang="en-US" dirty="0" smtClean="0">
                <a:solidFill>
                  <a:schemeClr val="tx1">
                    <a:lumMod val="50000"/>
                    <a:lumOff val="50000"/>
                  </a:schemeClr>
                </a:solidFill>
              </a:rPr>
              <a:t> policies</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hangingPunct="1">
              <a:defRPr/>
            </a:pPr>
            <a:r>
              <a:rPr lang="en-US" dirty="0" smtClean="0"/>
              <a:t>Community Building</a:t>
            </a:r>
          </a:p>
        </p:txBody>
      </p:sp>
      <p:sp>
        <p:nvSpPr>
          <p:cNvPr id="38915" name="Text Placeholder 4"/>
          <p:cNvSpPr>
            <a:spLocks noGrp="1"/>
          </p:cNvSpPr>
          <p:nvPr>
            <p:ph type="body" idx="1"/>
          </p:nvPr>
        </p:nvSpPr>
        <p:spPr/>
        <p:txBody>
          <a:bodyPr/>
          <a:lstStyle/>
          <a:p>
            <a:pPr eaLnBrk="1" hangingPunct="1"/>
            <a:r>
              <a:rPr lang="en-US" dirty="0" smtClean="0"/>
              <a:t>Grid Structures</a:t>
            </a:r>
          </a:p>
          <a:p>
            <a:pPr eaLnBrk="1" hangingPunct="1"/>
            <a:r>
              <a:rPr lang="en-US" dirty="0" smtClean="0"/>
              <a:t>Definition of inter-organizational grids</a:t>
            </a:r>
          </a:p>
          <a:p>
            <a:pPr eaLnBrk="1" hangingPunct="1"/>
            <a:r>
              <a:rPr lang="en-US" dirty="0" smtClean="0"/>
              <a:t>Virtual Organizations</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609600"/>
            <a:ext cx="7989888" cy="803275"/>
          </a:xfrm>
        </p:spPr>
        <p:txBody>
          <a:bodyPr/>
          <a:lstStyle/>
          <a:p>
            <a:pPr eaLnBrk="1" hangingPunct="1"/>
            <a:r>
              <a:rPr lang="en-GB" smtClean="0"/>
              <a:t>Three essential ingredients for Grid</a:t>
            </a:r>
          </a:p>
        </p:txBody>
      </p:sp>
      <p:sp>
        <p:nvSpPr>
          <p:cNvPr id="39939" name="AutoShape 3"/>
          <p:cNvSpPr>
            <a:spLocks noGrp="1" noChangeAspect="1" noChangeArrowheads="1"/>
          </p:cNvSpPr>
          <p:nvPr>
            <p:ph type="body" idx="1"/>
          </p:nvPr>
        </p:nvSpPr>
        <p:spPr>
          <a:xfrm>
            <a:off x="684213" y="1700213"/>
            <a:ext cx="7772400" cy="4114800"/>
          </a:xfrm>
        </p:spPr>
        <p:txBody>
          <a:bodyPr/>
          <a:lstStyle/>
          <a:p>
            <a:pPr algn="ctr" eaLnBrk="1" hangingPunct="1">
              <a:buFontTx/>
              <a:buNone/>
            </a:pPr>
            <a:r>
              <a:rPr lang="en-US" sz="2000" b="1" smtClean="0">
                <a:solidFill>
                  <a:srgbClr val="F1AF00"/>
                </a:solidFill>
              </a:rPr>
              <a:t>‘inter-organizational resource sharing’</a:t>
            </a:r>
          </a:p>
          <a:p>
            <a:pPr eaLnBrk="1" hangingPunct="1">
              <a:buFontTx/>
              <a:buNone/>
            </a:pPr>
            <a:endParaRPr lang="en-US" sz="2000" b="1" smtClean="0">
              <a:solidFill>
                <a:srgbClr val="F1AF00"/>
              </a:solidFill>
            </a:endParaRPr>
          </a:p>
          <a:p>
            <a:pPr eaLnBrk="1" hangingPunct="1">
              <a:buFontTx/>
              <a:buNone/>
            </a:pPr>
            <a:r>
              <a:rPr lang="en-US" sz="2000" smtClean="0"/>
              <a:t>A grid combines resources that</a:t>
            </a:r>
          </a:p>
          <a:p>
            <a:pPr lvl="1" eaLnBrk="1" hangingPunct="1"/>
            <a:r>
              <a:rPr lang="en-US" sz="1900" smtClean="0">
                <a:solidFill>
                  <a:srgbClr val="A50021"/>
                </a:solidFill>
              </a:rPr>
              <a:t>Are not managed by a single organization</a:t>
            </a:r>
          </a:p>
          <a:p>
            <a:pPr lvl="1" eaLnBrk="1" hangingPunct="1"/>
            <a:r>
              <a:rPr lang="en-US" sz="1900" smtClean="0"/>
              <a:t>Use a </a:t>
            </a:r>
            <a:r>
              <a:rPr lang="en-US" sz="1900" smtClean="0">
                <a:solidFill>
                  <a:srgbClr val="A50021"/>
                </a:solidFill>
              </a:rPr>
              <a:t>common, open protocol</a:t>
            </a:r>
            <a:r>
              <a:rPr lang="en-US" sz="1900" smtClean="0"/>
              <a:t> … that is </a:t>
            </a:r>
            <a:r>
              <a:rPr lang="en-US" sz="1900" smtClean="0">
                <a:solidFill>
                  <a:srgbClr val="A50021"/>
                </a:solidFill>
              </a:rPr>
              <a:t>general purpose</a:t>
            </a:r>
            <a:endParaRPr lang="en-US" sz="1900" smtClean="0"/>
          </a:p>
          <a:p>
            <a:pPr lvl="1" eaLnBrk="1" hangingPunct="1"/>
            <a:r>
              <a:rPr lang="en-US" sz="1900" smtClean="0"/>
              <a:t>Provide </a:t>
            </a:r>
            <a:r>
              <a:rPr lang="en-US" sz="1900" smtClean="0">
                <a:solidFill>
                  <a:srgbClr val="A50021"/>
                </a:solidFill>
              </a:rPr>
              <a:t>additional qualities of service</a:t>
            </a:r>
            <a:r>
              <a:rPr lang="en-US" sz="1900" smtClean="0"/>
              <a:t>, </a:t>
            </a:r>
            <a:r>
              <a:rPr lang="en-US" sz="1900" i="1" smtClean="0"/>
              <a:t>i.e.</a:t>
            </a:r>
            <a:r>
              <a:rPr lang="en-US" sz="1900" smtClean="0"/>
              <a:t>, are usable as a </a:t>
            </a:r>
            <a:r>
              <a:rPr lang="en-US" sz="1900" smtClean="0">
                <a:solidFill>
                  <a:srgbClr val="A50021"/>
                </a:solidFill>
              </a:rPr>
              <a:t>collective and transparent</a:t>
            </a:r>
            <a:r>
              <a:rPr lang="en-US" sz="1900" smtClean="0">
                <a:solidFill>
                  <a:srgbClr val="F1AF00"/>
                </a:solidFill>
              </a:rPr>
              <a:t> </a:t>
            </a:r>
            <a:r>
              <a:rPr lang="en-US" sz="1900" smtClean="0"/>
              <a:t>resource</a:t>
            </a:r>
            <a:endParaRPr lang="en-US" sz="1400" smtClean="0"/>
          </a:p>
        </p:txBody>
      </p:sp>
      <p:pic>
        <p:nvPicPr>
          <p:cNvPr id="39940" name="Picture 4"/>
          <p:cNvPicPr>
            <a:picLocks noChangeAspect="1" noChangeArrowheads="1"/>
          </p:cNvPicPr>
          <p:nvPr/>
        </p:nvPicPr>
        <p:blipFill>
          <a:blip r:embed="rId3"/>
          <a:srcRect/>
          <a:stretch>
            <a:fillRect/>
          </a:stretch>
        </p:blipFill>
        <p:spPr bwMode="auto">
          <a:xfrm>
            <a:off x="4067175" y="4292600"/>
            <a:ext cx="4589463" cy="2144713"/>
          </a:xfrm>
          <a:prstGeom prst="rect">
            <a:avLst/>
          </a:prstGeom>
          <a:noFill/>
          <a:ln w="9525">
            <a:noFill/>
            <a:miter lim="800000"/>
            <a:headEnd/>
            <a:tailEnd/>
          </a:ln>
        </p:spPr>
      </p:pic>
      <p:sp>
        <p:nvSpPr>
          <p:cNvPr id="39941" name="Text Box 5"/>
          <p:cNvSpPr txBox="1">
            <a:spLocks noChangeArrowheads="1"/>
          </p:cNvSpPr>
          <p:nvPr/>
        </p:nvSpPr>
        <p:spPr bwMode="auto">
          <a:xfrm>
            <a:off x="0" y="6597650"/>
            <a:ext cx="9144000" cy="244475"/>
          </a:xfrm>
          <a:prstGeom prst="rect">
            <a:avLst/>
          </a:prstGeom>
          <a:noFill/>
          <a:ln w="9525">
            <a:noFill/>
            <a:miter lim="800000"/>
            <a:headEnd/>
            <a:tailEnd/>
          </a:ln>
        </p:spPr>
        <p:txBody>
          <a:bodyPr>
            <a:spAutoFit/>
          </a:bodyPr>
          <a:lstStyle/>
          <a:p>
            <a:pPr>
              <a:spcBef>
                <a:spcPct val="50000"/>
              </a:spcBef>
            </a:pPr>
            <a:r>
              <a:rPr lang="en-GB" sz="1000">
                <a:solidFill>
                  <a:srgbClr val="800000"/>
                </a:solidFill>
              </a:rPr>
              <a:t>Source: Ian Foster in </a:t>
            </a:r>
            <a:r>
              <a:rPr lang="en-GB" sz="1000" i="1">
                <a:solidFill>
                  <a:srgbClr val="800000"/>
                </a:solidFill>
              </a:rPr>
              <a:t>Grid Today</a:t>
            </a:r>
            <a:r>
              <a:rPr lang="en-GB" sz="1000">
                <a:solidFill>
                  <a:srgbClr val="800000"/>
                </a:solidFill>
              </a:rPr>
              <a:t>, July 22, 2002; Vol. 1 No. 6, see http://www-fp.mcs.anl.gov/~foster/Articles/WhatIstheGrid.pdf</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609600"/>
            <a:ext cx="7772400" cy="676275"/>
          </a:xfrm>
        </p:spPr>
        <p:txBody>
          <a:bodyPr/>
          <a:lstStyle/>
          <a:p>
            <a:pPr eaLnBrk="1" hangingPunct="1"/>
            <a:r>
              <a:rPr lang="en-GB" smtClean="0"/>
              <a:t>Virtual Organisations</a:t>
            </a:r>
          </a:p>
        </p:txBody>
      </p:sp>
      <p:sp>
        <p:nvSpPr>
          <p:cNvPr id="40963" name="Rectangle 3"/>
          <p:cNvSpPr>
            <a:spLocks noGrp="1" noChangeArrowheads="1"/>
          </p:cNvSpPr>
          <p:nvPr>
            <p:ph type="body" idx="1"/>
          </p:nvPr>
        </p:nvSpPr>
        <p:spPr>
          <a:xfrm>
            <a:off x="193675" y="1557338"/>
            <a:ext cx="8915400" cy="2085975"/>
          </a:xfrm>
        </p:spPr>
        <p:txBody>
          <a:bodyPr/>
          <a:lstStyle/>
          <a:p>
            <a:pPr marL="357188" indent="-357188" eaLnBrk="1" hangingPunct="1">
              <a:buFontTx/>
              <a:buNone/>
            </a:pPr>
            <a:r>
              <a:rPr lang="en-GB" sz="1600" b="1" smtClean="0"/>
              <a:t>The communities that make up the grid:</a:t>
            </a:r>
          </a:p>
          <a:p>
            <a:pPr marL="357188" indent="-357188" eaLnBrk="1" hangingPunct="1"/>
            <a:r>
              <a:rPr lang="en-GB" sz="1600" b="1" smtClean="0">
                <a:solidFill>
                  <a:srgbClr val="A50021"/>
                </a:solidFill>
              </a:rPr>
              <a:t>not under single hierarchical control</a:t>
            </a:r>
            <a:r>
              <a:rPr lang="en-GB" sz="1600" smtClean="0"/>
              <a:t>, </a:t>
            </a:r>
          </a:p>
          <a:p>
            <a:pPr marL="357188" indent="-357188" eaLnBrk="1" hangingPunct="1"/>
            <a:r>
              <a:rPr lang="en-GB" sz="1600" smtClean="0"/>
              <a:t>(temporarily) </a:t>
            </a:r>
            <a:r>
              <a:rPr lang="en-GB" sz="1600" b="1" smtClean="0">
                <a:solidFill>
                  <a:srgbClr val="A50021"/>
                </a:solidFill>
              </a:rPr>
              <a:t>joining forces</a:t>
            </a:r>
            <a:r>
              <a:rPr lang="en-GB" sz="1600" smtClean="0"/>
              <a:t> to solve a particular problem at hand, </a:t>
            </a:r>
          </a:p>
          <a:p>
            <a:pPr marL="357188" indent="-357188" eaLnBrk="1" hangingPunct="1"/>
            <a:r>
              <a:rPr lang="en-GB" sz="1600" smtClean="0"/>
              <a:t>bringing to the collaboration a subset of their resources, </a:t>
            </a:r>
          </a:p>
          <a:p>
            <a:pPr marL="357188" indent="-357188" eaLnBrk="1" hangingPunct="1"/>
            <a:r>
              <a:rPr lang="en-GB" sz="1600" smtClean="0"/>
              <a:t>sharing those </a:t>
            </a:r>
            <a:r>
              <a:rPr lang="en-GB" sz="1600" b="1" smtClean="0">
                <a:solidFill>
                  <a:srgbClr val="A50021"/>
                </a:solidFill>
              </a:rPr>
              <a:t>at their discretion</a:t>
            </a:r>
            <a:r>
              <a:rPr lang="en-GB" sz="1600" smtClean="0"/>
              <a:t> and each </a:t>
            </a:r>
            <a:r>
              <a:rPr lang="en-GB" sz="1600" b="1" smtClean="0">
                <a:solidFill>
                  <a:srgbClr val="A50021"/>
                </a:solidFill>
              </a:rPr>
              <a:t>under their own conditions</a:t>
            </a:r>
            <a:r>
              <a:rPr lang="en-GB" sz="1600" smtClean="0"/>
              <a:t>.</a:t>
            </a:r>
          </a:p>
          <a:p>
            <a:pPr marL="357188" indent="-357188" eaLnBrk="1" hangingPunct="1"/>
            <a:endParaRPr lang="en-GB" sz="1600" smtClean="0"/>
          </a:p>
        </p:txBody>
      </p:sp>
      <p:pic>
        <p:nvPicPr>
          <p:cNvPr id="40964" name="Picture 4" descr="vostructure-abstract"/>
          <p:cNvPicPr>
            <a:picLocks noChangeAspect="1" noChangeArrowheads="1"/>
          </p:cNvPicPr>
          <p:nvPr/>
        </p:nvPicPr>
        <p:blipFill>
          <a:blip r:embed="rId2"/>
          <a:srcRect/>
          <a:stretch>
            <a:fillRect/>
          </a:stretch>
        </p:blipFill>
        <p:spPr bwMode="auto">
          <a:xfrm>
            <a:off x="1042988" y="3152775"/>
            <a:ext cx="7019925" cy="36623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609600"/>
            <a:ext cx="7772400" cy="676275"/>
          </a:xfrm>
        </p:spPr>
        <p:txBody>
          <a:bodyPr/>
          <a:lstStyle/>
          <a:p>
            <a:pPr eaLnBrk="1" hangingPunct="1"/>
            <a:r>
              <a:rPr lang="en-GB" sz="2600" b="0" smtClean="0"/>
              <a:t>Although nothing is ever quite that neat …</a:t>
            </a:r>
          </a:p>
        </p:txBody>
      </p:sp>
      <p:pic>
        <p:nvPicPr>
          <p:cNvPr id="41987" name="Picture 4"/>
          <p:cNvPicPr>
            <a:picLocks noChangeAspect="1" noChangeArrowheads="1"/>
          </p:cNvPicPr>
          <p:nvPr/>
        </p:nvPicPr>
        <p:blipFill>
          <a:blip r:embed="rId2"/>
          <a:srcRect/>
          <a:stretch>
            <a:fillRect/>
          </a:stretch>
        </p:blipFill>
        <p:spPr bwMode="auto">
          <a:xfrm>
            <a:off x="539750" y="1312863"/>
            <a:ext cx="8066088" cy="5487987"/>
          </a:xfrm>
          <a:prstGeom prst="rect">
            <a:avLst/>
          </a:prstGeom>
          <a:noFill/>
          <a:ln w="9525">
            <a:noFill/>
            <a:miter lim="800000"/>
            <a:headEnd/>
            <a:tailEnd/>
          </a:ln>
        </p:spPr>
      </p:pic>
      <p:sp>
        <p:nvSpPr>
          <p:cNvPr id="41988" name="Text Box 5"/>
          <p:cNvSpPr txBox="1">
            <a:spLocks noChangeArrowheads="1"/>
          </p:cNvSpPr>
          <p:nvPr/>
        </p:nvSpPr>
        <p:spPr bwMode="auto">
          <a:xfrm>
            <a:off x="0" y="6597650"/>
            <a:ext cx="9144000" cy="244475"/>
          </a:xfrm>
          <a:prstGeom prst="rect">
            <a:avLst/>
          </a:prstGeom>
          <a:noFill/>
          <a:ln w="9525">
            <a:noFill/>
            <a:miter lim="800000"/>
            <a:headEnd/>
            <a:tailEnd/>
          </a:ln>
        </p:spPr>
        <p:txBody>
          <a:bodyPr>
            <a:spAutoFit/>
          </a:bodyPr>
          <a:lstStyle/>
          <a:p>
            <a:pPr algn="r">
              <a:spcBef>
                <a:spcPct val="50000"/>
              </a:spcBef>
            </a:pPr>
            <a:r>
              <a:rPr lang="en-GB" sz="1000">
                <a:solidFill>
                  <a:srgbClr val="800000"/>
                </a:solidFill>
              </a:rPr>
              <a:t>graphic: Open Grid Services Architecture, © Global Grid Forum 2005, GFD.30</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2"/>
          <p:cNvSpPr>
            <a:spLocks noGrp="1" noChangeArrowheads="1"/>
          </p:cNvSpPr>
          <p:nvPr>
            <p:ph type="title"/>
          </p:nvPr>
        </p:nvSpPr>
        <p:spPr>
          <a:xfrm>
            <a:off x="685800" y="609600"/>
            <a:ext cx="7772400" cy="676275"/>
          </a:xfrm>
        </p:spPr>
        <p:txBody>
          <a:bodyPr/>
          <a:lstStyle/>
          <a:p>
            <a:pPr eaLnBrk="1" hangingPunct="1"/>
            <a:r>
              <a:rPr lang="en-US" smtClean="0"/>
              <a:t>Federation in Grid Security</a:t>
            </a:r>
          </a:p>
        </p:txBody>
      </p:sp>
      <p:sp>
        <p:nvSpPr>
          <p:cNvPr id="47110" name="Rectangle 3"/>
          <p:cNvSpPr>
            <a:spLocks noGrp="1" noChangeArrowheads="1"/>
          </p:cNvSpPr>
          <p:nvPr>
            <p:ph type="body" idx="1"/>
          </p:nvPr>
        </p:nvSpPr>
        <p:spPr>
          <a:xfrm>
            <a:off x="323850" y="1285860"/>
            <a:ext cx="8675688" cy="4897453"/>
          </a:xfrm>
        </p:spPr>
        <p:txBody>
          <a:bodyPr/>
          <a:lstStyle/>
          <a:p>
            <a:pPr eaLnBrk="1" hangingPunct="1"/>
            <a:r>
              <a:rPr lang="en-GB" sz="2000" dirty="0" smtClean="0">
                <a:solidFill>
                  <a:srgbClr val="990000"/>
                </a:solidFill>
              </a:rPr>
              <a:t>There is no </a:t>
            </a:r>
            <a:r>
              <a:rPr lang="en-GB" sz="2000" i="1" dirty="0" smtClean="0">
                <a:solidFill>
                  <a:srgbClr val="990000"/>
                </a:solidFill>
              </a:rPr>
              <a:t>a priori</a:t>
            </a:r>
            <a:r>
              <a:rPr lang="en-GB" sz="2000" dirty="0" smtClean="0">
                <a:solidFill>
                  <a:srgbClr val="990000"/>
                </a:solidFill>
              </a:rPr>
              <a:t> trust relationship between members </a:t>
            </a:r>
            <a:br>
              <a:rPr lang="en-GB" sz="2000" dirty="0" smtClean="0">
                <a:solidFill>
                  <a:srgbClr val="990000"/>
                </a:solidFill>
              </a:rPr>
            </a:br>
            <a:r>
              <a:rPr lang="en-GB" sz="2000" dirty="0" smtClean="0">
                <a:solidFill>
                  <a:srgbClr val="990000"/>
                </a:solidFill>
              </a:rPr>
              <a:t>or member organisations!</a:t>
            </a:r>
          </a:p>
          <a:p>
            <a:pPr lvl="1" eaLnBrk="1" hangingPunct="1"/>
            <a:r>
              <a:rPr lang="en-GB" sz="1800" dirty="0" smtClean="0"/>
              <a:t>VO lifetime can vary from hours to decades</a:t>
            </a:r>
          </a:p>
          <a:p>
            <a:pPr lvl="1" eaLnBrk="1" hangingPunct="1"/>
            <a:r>
              <a:rPr lang="en-GB" sz="1800" dirty="0" smtClean="0"/>
              <a:t>VO not necessarily persistent </a:t>
            </a:r>
            <a:br>
              <a:rPr lang="en-GB" sz="1800" dirty="0" smtClean="0"/>
            </a:br>
            <a:r>
              <a:rPr lang="en-GB" sz="1800" dirty="0" smtClean="0"/>
              <a:t>(both long- and short-lived)</a:t>
            </a:r>
          </a:p>
          <a:p>
            <a:pPr lvl="1" eaLnBrk="1" hangingPunct="1"/>
            <a:r>
              <a:rPr lang="en-GB" sz="1800" dirty="0" smtClean="0"/>
              <a:t>people and resources are </a:t>
            </a:r>
            <a:br>
              <a:rPr lang="en-GB" sz="1800" dirty="0" smtClean="0"/>
            </a:br>
            <a:r>
              <a:rPr lang="en-GB" sz="1800" dirty="0" smtClean="0"/>
              <a:t>members of many VOs</a:t>
            </a:r>
          </a:p>
          <a:p>
            <a:pPr lvl="1" eaLnBrk="1" hangingPunct="1"/>
            <a:endParaRPr lang="en-GB" sz="1800" dirty="0" smtClean="0"/>
          </a:p>
          <a:p>
            <a:pPr lvl="1" eaLnBrk="1" hangingPunct="1"/>
            <a:endParaRPr lang="en-GB" sz="1800" dirty="0" smtClean="0"/>
          </a:p>
          <a:p>
            <a:pPr lvl="1" eaLnBrk="1" hangingPunct="1"/>
            <a:endParaRPr lang="en-GB" sz="1800" dirty="0" smtClean="0"/>
          </a:p>
          <a:p>
            <a:pPr eaLnBrk="1" hangingPunct="1"/>
            <a:r>
              <a:rPr lang="en-GB" sz="2000" dirty="0" smtClean="0">
                <a:solidFill>
                  <a:srgbClr val="A50021"/>
                </a:solidFill>
              </a:rPr>
              <a:t>but who to trust and how to federate</a:t>
            </a:r>
          </a:p>
          <a:p>
            <a:pPr lvl="1" eaLnBrk="1" hangingPunct="1"/>
            <a:r>
              <a:rPr lang="en-GB" sz="1800" dirty="0" smtClean="0"/>
              <a:t>at the organisation level? </a:t>
            </a:r>
            <a:br>
              <a:rPr lang="en-GB" sz="1800" dirty="0" smtClean="0"/>
            </a:br>
            <a:r>
              <a:rPr lang="en-GB" sz="1800" dirty="0" smtClean="0"/>
              <a:t>eduroam</a:t>
            </a:r>
            <a:r>
              <a:rPr lang="en-GB" sz="1800" dirty="0" smtClean="0">
                <a:cs typeface="Arial" pitchFamily="34" charset="0"/>
              </a:rPr>
              <a:t>™</a:t>
            </a:r>
            <a:r>
              <a:rPr lang="en-GB" sz="1800" dirty="0" smtClean="0"/>
              <a:t>, </a:t>
            </a:r>
            <a:r>
              <a:rPr lang="en-GB" sz="1800" dirty="0" err="1" smtClean="0"/>
              <a:t>inCommon</a:t>
            </a:r>
            <a:r>
              <a:rPr lang="en-GB" sz="1800" dirty="0" smtClean="0"/>
              <a:t>, </a:t>
            </a:r>
            <a:r>
              <a:rPr lang="en-GB" sz="1800" dirty="0" err="1" smtClean="0"/>
              <a:t>SWITCHaai</a:t>
            </a:r>
            <a:r>
              <a:rPr lang="en-GB" sz="1800" dirty="0" smtClean="0"/>
              <a:t>, UK Access </a:t>
            </a:r>
            <a:r>
              <a:rPr lang="en-GB" sz="1800" dirty="0" err="1" smtClean="0"/>
              <a:t>Mngt</a:t>
            </a:r>
            <a:r>
              <a:rPr lang="en-GB" sz="1800" dirty="0" smtClean="0"/>
              <a:t> Federation </a:t>
            </a:r>
          </a:p>
          <a:p>
            <a:pPr lvl="1" eaLnBrk="1" hangingPunct="1"/>
            <a:r>
              <a:rPr lang="en-GB" sz="1800" dirty="0" smtClean="0"/>
              <a:t>at the user and VO level?</a:t>
            </a:r>
            <a:br>
              <a:rPr lang="en-GB" sz="1800" dirty="0" smtClean="0"/>
            </a:br>
            <a:r>
              <a:rPr lang="en-GB" sz="1800" dirty="0" smtClean="0"/>
              <a:t>user </a:t>
            </a:r>
            <a:r>
              <a:rPr lang="en-GB" sz="1800" dirty="0" err="1" smtClean="0"/>
              <a:t>AuthN</a:t>
            </a:r>
            <a:r>
              <a:rPr lang="en-GB" sz="1800" dirty="0" smtClean="0"/>
              <a:t> and VO-centric </a:t>
            </a:r>
            <a:r>
              <a:rPr lang="en-GB" sz="1800" dirty="0" err="1" smtClean="0"/>
              <a:t>AuthZ</a:t>
            </a:r>
            <a:r>
              <a:rPr lang="en-GB" sz="1800" dirty="0" smtClean="0"/>
              <a:t> authorities ‘orthogonal’ to the org structure</a:t>
            </a:r>
          </a:p>
        </p:txBody>
      </p:sp>
      <p:grpSp>
        <p:nvGrpSpPr>
          <p:cNvPr id="47111" name="Group 4"/>
          <p:cNvGrpSpPr>
            <a:grpSpLocks/>
          </p:cNvGrpSpPr>
          <p:nvPr/>
        </p:nvGrpSpPr>
        <p:grpSpPr bwMode="auto">
          <a:xfrm>
            <a:off x="5076825" y="2085985"/>
            <a:ext cx="3852863" cy="2771775"/>
            <a:chOff x="385" y="482"/>
            <a:chExt cx="4850" cy="3838"/>
          </a:xfrm>
        </p:grpSpPr>
        <p:sp>
          <p:nvSpPr>
            <p:cNvPr id="47112" name="Freeform 5"/>
            <p:cNvSpPr>
              <a:spLocks/>
            </p:cNvSpPr>
            <p:nvPr/>
          </p:nvSpPr>
          <p:spPr bwMode="auto">
            <a:xfrm rot="-5400000">
              <a:off x="2400" y="1584"/>
              <a:ext cx="2208" cy="1680"/>
            </a:xfrm>
            <a:custGeom>
              <a:avLst/>
              <a:gdLst>
                <a:gd name="T0" fmla="*/ 3 w 2122"/>
                <a:gd name="T1" fmla="*/ 875 h 1488"/>
                <a:gd name="T2" fmla="*/ 22 w 2122"/>
                <a:gd name="T3" fmla="*/ 764 h 1488"/>
                <a:gd name="T4" fmla="*/ 55 w 2122"/>
                <a:gd name="T5" fmla="*/ 659 h 1488"/>
                <a:gd name="T6" fmla="*/ 103 w 2122"/>
                <a:gd name="T7" fmla="*/ 555 h 1488"/>
                <a:gd name="T8" fmla="*/ 165 w 2122"/>
                <a:gd name="T9" fmla="*/ 457 h 1488"/>
                <a:gd name="T10" fmla="*/ 241 w 2122"/>
                <a:gd name="T11" fmla="*/ 367 h 1488"/>
                <a:gd name="T12" fmla="*/ 328 w 2122"/>
                <a:gd name="T13" fmla="*/ 285 h 1488"/>
                <a:gd name="T14" fmla="*/ 428 w 2122"/>
                <a:gd name="T15" fmla="*/ 210 h 1488"/>
                <a:gd name="T16" fmla="*/ 536 w 2122"/>
                <a:gd name="T17" fmla="*/ 146 h 1488"/>
                <a:gd name="T18" fmla="*/ 652 w 2122"/>
                <a:gd name="T19" fmla="*/ 91 h 1488"/>
                <a:gd name="T20" fmla="*/ 777 w 2122"/>
                <a:gd name="T21" fmla="*/ 50 h 1488"/>
                <a:gd name="T22" fmla="*/ 906 w 2122"/>
                <a:gd name="T23" fmla="*/ 20 h 1488"/>
                <a:gd name="T24" fmla="*/ 1037 w 2122"/>
                <a:gd name="T25" fmla="*/ 3 h 1488"/>
                <a:gd name="T26" fmla="*/ 1171 w 2122"/>
                <a:gd name="T27" fmla="*/ 0 h 1488"/>
                <a:gd name="T28" fmla="*/ 1305 w 2122"/>
                <a:gd name="T29" fmla="*/ 8 h 1488"/>
                <a:gd name="T30" fmla="*/ 1436 w 2122"/>
                <a:gd name="T31" fmla="*/ 29 h 1488"/>
                <a:gd name="T32" fmla="*/ 1562 w 2122"/>
                <a:gd name="T33" fmla="*/ 63 h 1488"/>
                <a:gd name="T34" fmla="*/ 1685 w 2122"/>
                <a:gd name="T35" fmla="*/ 108 h 1488"/>
                <a:gd name="T36" fmla="*/ 1798 w 2122"/>
                <a:gd name="T37" fmla="*/ 166 h 1488"/>
                <a:gd name="T38" fmla="*/ 1904 w 2122"/>
                <a:gd name="T39" fmla="*/ 234 h 1488"/>
                <a:gd name="T40" fmla="*/ 2000 w 2122"/>
                <a:gd name="T41" fmla="*/ 310 h 1488"/>
                <a:gd name="T42" fmla="*/ 2083 w 2122"/>
                <a:gd name="T43" fmla="*/ 396 h 1488"/>
                <a:gd name="T44" fmla="*/ 2155 w 2122"/>
                <a:gd name="T45" fmla="*/ 490 h 1488"/>
                <a:gd name="T46" fmla="*/ 2213 w 2122"/>
                <a:gd name="T47" fmla="*/ 589 h 1488"/>
                <a:gd name="T48" fmla="*/ 2255 w 2122"/>
                <a:gd name="T49" fmla="*/ 693 h 1488"/>
                <a:gd name="T50" fmla="*/ 2283 w 2122"/>
                <a:gd name="T51" fmla="*/ 802 h 1488"/>
                <a:gd name="T52" fmla="*/ 2297 w 2122"/>
                <a:gd name="T53" fmla="*/ 911 h 1488"/>
                <a:gd name="T54" fmla="*/ 2294 w 2122"/>
                <a:gd name="T55" fmla="*/ 1021 h 1488"/>
                <a:gd name="T56" fmla="*/ 2276 w 2122"/>
                <a:gd name="T57" fmla="*/ 1130 h 1488"/>
                <a:gd name="T58" fmla="*/ 2242 w 2122"/>
                <a:gd name="T59" fmla="*/ 1237 h 1488"/>
                <a:gd name="T60" fmla="*/ 2194 w 2122"/>
                <a:gd name="T61" fmla="*/ 1341 h 1488"/>
                <a:gd name="T62" fmla="*/ 2133 w 2122"/>
                <a:gd name="T63" fmla="*/ 1438 h 1488"/>
                <a:gd name="T64" fmla="*/ 2057 w 2122"/>
                <a:gd name="T65" fmla="*/ 1530 h 1488"/>
                <a:gd name="T66" fmla="*/ 1970 w 2122"/>
                <a:gd name="T67" fmla="*/ 1612 h 1488"/>
                <a:gd name="T68" fmla="*/ 1870 w 2122"/>
                <a:gd name="T69" fmla="*/ 1687 h 1488"/>
                <a:gd name="T70" fmla="*/ 1762 w 2122"/>
                <a:gd name="T71" fmla="*/ 1751 h 1488"/>
                <a:gd name="T72" fmla="*/ 1645 w 2122"/>
                <a:gd name="T73" fmla="*/ 1804 h 1488"/>
                <a:gd name="T74" fmla="*/ 1520 w 2122"/>
                <a:gd name="T75" fmla="*/ 1846 h 1488"/>
                <a:gd name="T76" fmla="*/ 1392 w 2122"/>
                <a:gd name="T77" fmla="*/ 1875 h 1488"/>
                <a:gd name="T78" fmla="*/ 1260 w 2122"/>
                <a:gd name="T79" fmla="*/ 1893 h 1488"/>
                <a:gd name="T80" fmla="*/ 1127 w 2122"/>
                <a:gd name="T81" fmla="*/ 1897 h 1488"/>
                <a:gd name="T82" fmla="*/ 993 w 2122"/>
                <a:gd name="T83" fmla="*/ 1888 h 1488"/>
                <a:gd name="T84" fmla="*/ 863 w 2122"/>
                <a:gd name="T85" fmla="*/ 1866 h 1488"/>
                <a:gd name="T86" fmla="*/ 736 w 2122"/>
                <a:gd name="T87" fmla="*/ 1834 h 1488"/>
                <a:gd name="T88" fmla="*/ 614 w 2122"/>
                <a:gd name="T89" fmla="*/ 1787 h 1488"/>
                <a:gd name="T90" fmla="*/ 499 w 2122"/>
                <a:gd name="T91" fmla="*/ 1730 h 1488"/>
                <a:gd name="T92" fmla="*/ 394 w 2122"/>
                <a:gd name="T93" fmla="*/ 1662 h 1488"/>
                <a:gd name="T94" fmla="*/ 298 w 2122"/>
                <a:gd name="T95" fmla="*/ 1586 h 1488"/>
                <a:gd name="T96" fmla="*/ 214 w 2122"/>
                <a:gd name="T97" fmla="*/ 1500 h 1488"/>
                <a:gd name="T98" fmla="*/ 143 w 2122"/>
                <a:gd name="T99" fmla="*/ 1406 h 1488"/>
                <a:gd name="T100" fmla="*/ 85 w 2122"/>
                <a:gd name="T101" fmla="*/ 1306 h 1488"/>
                <a:gd name="T102" fmla="*/ 43 w 2122"/>
                <a:gd name="T103" fmla="*/ 1202 h 1488"/>
                <a:gd name="T104" fmla="*/ 15 w 2122"/>
                <a:gd name="T105" fmla="*/ 1095 h 1488"/>
                <a:gd name="T106" fmla="*/ 1 w 2122"/>
                <a:gd name="T107" fmla="*/ 986 h 148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22"/>
                <a:gd name="T163" fmla="*/ 0 h 1488"/>
                <a:gd name="T164" fmla="*/ 2122 w 2122"/>
                <a:gd name="T165" fmla="*/ 1488 h 148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22" h="1488">
                  <a:moveTo>
                    <a:pt x="0" y="744"/>
                  </a:moveTo>
                  <a:lnTo>
                    <a:pt x="1" y="715"/>
                  </a:lnTo>
                  <a:lnTo>
                    <a:pt x="3" y="686"/>
                  </a:lnTo>
                  <a:lnTo>
                    <a:pt x="7" y="658"/>
                  </a:lnTo>
                  <a:lnTo>
                    <a:pt x="13" y="629"/>
                  </a:lnTo>
                  <a:lnTo>
                    <a:pt x="20" y="600"/>
                  </a:lnTo>
                  <a:lnTo>
                    <a:pt x="29" y="572"/>
                  </a:lnTo>
                  <a:lnTo>
                    <a:pt x="39" y="544"/>
                  </a:lnTo>
                  <a:lnTo>
                    <a:pt x="51" y="517"/>
                  </a:lnTo>
                  <a:lnTo>
                    <a:pt x="64" y="489"/>
                  </a:lnTo>
                  <a:lnTo>
                    <a:pt x="79" y="462"/>
                  </a:lnTo>
                  <a:lnTo>
                    <a:pt x="95" y="436"/>
                  </a:lnTo>
                  <a:lnTo>
                    <a:pt x="113" y="410"/>
                  </a:lnTo>
                  <a:lnTo>
                    <a:pt x="132" y="384"/>
                  </a:lnTo>
                  <a:lnTo>
                    <a:pt x="153" y="359"/>
                  </a:lnTo>
                  <a:lnTo>
                    <a:pt x="174" y="335"/>
                  </a:lnTo>
                  <a:lnTo>
                    <a:pt x="198" y="311"/>
                  </a:lnTo>
                  <a:lnTo>
                    <a:pt x="223" y="288"/>
                  </a:lnTo>
                  <a:lnTo>
                    <a:pt x="248" y="265"/>
                  </a:lnTo>
                  <a:lnTo>
                    <a:pt x="275" y="244"/>
                  </a:lnTo>
                  <a:lnTo>
                    <a:pt x="303" y="223"/>
                  </a:lnTo>
                  <a:lnTo>
                    <a:pt x="333" y="202"/>
                  </a:lnTo>
                  <a:lnTo>
                    <a:pt x="364" y="183"/>
                  </a:lnTo>
                  <a:lnTo>
                    <a:pt x="395" y="165"/>
                  </a:lnTo>
                  <a:lnTo>
                    <a:pt x="427" y="147"/>
                  </a:lnTo>
                  <a:lnTo>
                    <a:pt x="461" y="130"/>
                  </a:lnTo>
                  <a:lnTo>
                    <a:pt x="495" y="114"/>
                  </a:lnTo>
                  <a:lnTo>
                    <a:pt x="531" y="99"/>
                  </a:lnTo>
                  <a:lnTo>
                    <a:pt x="567" y="85"/>
                  </a:lnTo>
                  <a:lnTo>
                    <a:pt x="603" y="72"/>
                  </a:lnTo>
                  <a:lnTo>
                    <a:pt x="641" y="61"/>
                  </a:lnTo>
                  <a:lnTo>
                    <a:pt x="679" y="50"/>
                  </a:lnTo>
                  <a:lnTo>
                    <a:pt x="718" y="39"/>
                  </a:lnTo>
                  <a:lnTo>
                    <a:pt x="757" y="31"/>
                  </a:lnTo>
                  <a:lnTo>
                    <a:pt x="797" y="23"/>
                  </a:lnTo>
                  <a:lnTo>
                    <a:pt x="837" y="16"/>
                  </a:lnTo>
                  <a:lnTo>
                    <a:pt x="877" y="11"/>
                  </a:lnTo>
                  <a:lnTo>
                    <a:pt x="917" y="6"/>
                  </a:lnTo>
                  <a:lnTo>
                    <a:pt x="958" y="3"/>
                  </a:lnTo>
                  <a:lnTo>
                    <a:pt x="999" y="1"/>
                  </a:lnTo>
                  <a:lnTo>
                    <a:pt x="1041" y="0"/>
                  </a:lnTo>
                  <a:lnTo>
                    <a:pt x="1081" y="0"/>
                  </a:lnTo>
                  <a:lnTo>
                    <a:pt x="1123" y="1"/>
                  </a:lnTo>
                  <a:lnTo>
                    <a:pt x="1164" y="3"/>
                  </a:lnTo>
                  <a:lnTo>
                    <a:pt x="1205" y="6"/>
                  </a:lnTo>
                  <a:lnTo>
                    <a:pt x="1245" y="11"/>
                  </a:lnTo>
                  <a:lnTo>
                    <a:pt x="1286" y="16"/>
                  </a:lnTo>
                  <a:lnTo>
                    <a:pt x="1326" y="23"/>
                  </a:lnTo>
                  <a:lnTo>
                    <a:pt x="1365" y="31"/>
                  </a:lnTo>
                  <a:lnTo>
                    <a:pt x="1404" y="39"/>
                  </a:lnTo>
                  <a:lnTo>
                    <a:pt x="1443" y="50"/>
                  </a:lnTo>
                  <a:lnTo>
                    <a:pt x="1481" y="61"/>
                  </a:lnTo>
                  <a:lnTo>
                    <a:pt x="1519" y="72"/>
                  </a:lnTo>
                  <a:lnTo>
                    <a:pt x="1556" y="85"/>
                  </a:lnTo>
                  <a:lnTo>
                    <a:pt x="1592" y="99"/>
                  </a:lnTo>
                  <a:lnTo>
                    <a:pt x="1627" y="114"/>
                  </a:lnTo>
                  <a:lnTo>
                    <a:pt x="1661" y="130"/>
                  </a:lnTo>
                  <a:lnTo>
                    <a:pt x="1695" y="147"/>
                  </a:lnTo>
                  <a:lnTo>
                    <a:pt x="1727" y="165"/>
                  </a:lnTo>
                  <a:lnTo>
                    <a:pt x="1759" y="183"/>
                  </a:lnTo>
                  <a:lnTo>
                    <a:pt x="1789" y="202"/>
                  </a:lnTo>
                  <a:lnTo>
                    <a:pt x="1819" y="223"/>
                  </a:lnTo>
                  <a:lnTo>
                    <a:pt x="1847" y="244"/>
                  </a:lnTo>
                  <a:lnTo>
                    <a:pt x="1874" y="265"/>
                  </a:lnTo>
                  <a:lnTo>
                    <a:pt x="1900" y="288"/>
                  </a:lnTo>
                  <a:lnTo>
                    <a:pt x="1924" y="311"/>
                  </a:lnTo>
                  <a:lnTo>
                    <a:pt x="1948" y="335"/>
                  </a:lnTo>
                  <a:lnTo>
                    <a:pt x="1970" y="359"/>
                  </a:lnTo>
                  <a:lnTo>
                    <a:pt x="1990" y="384"/>
                  </a:lnTo>
                  <a:lnTo>
                    <a:pt x="2009" y="410"/>
                  </a:lnTo>
                  <a:lnTo>
                    <a:pt x="2027" y="436"/>
                  </a:lnTo>
                  <a:lnTo>
                    <a:pt x="2044" y="462"/>
                  </a:lnTo>
                  <a:lnTo>
                    <a:pt x="2058" y="489"/>
                  </a:lnTo>
                  <a:lnTo>
                    <a:pt x="2071" y="517"/>
                  </a:lnTo>
                  <a:lnTo>
                    <a:pt x="2083" y="544"/>
                  </a:lnTo>
                  <a:lnTo>
                    <a:pt x="2094" y="572"/>
                  </a:lnTo>
                  <a:lnTo>
                    <a:pt x="2102" y="600"/>
                  </a:lnTo>
                  <a:lnTo>
                    <a:pt x="2109" y="629"/>
                  </a:lnTo>
                  <a:lnTo>
                    <a:pt x="2115" y="658"/>
                  </a:lnTo>
                  <a:lnTo>
                    <a:pt x="2119" y="686"/>
                  </a:lnTo>
                  <a:lnTo>
                    <a:pt x="2122" y="715"/>
                  </a:lnTo>
                  <a:lnTo>
                    <a:pt x="2122" y="744"/>
                  </a:lnTo>
                  <a:lnTo>
                    <a:pt x="2122" y="773"/>
                  </a:lnTo>
                  <a:lnTo>
                    <a:pt x="2119" y="801"/>
                  </a:lnTo>
                  <a:lnTo>
                    <a:pt x="2115" y="830"/>
                  </a:lnTo>
                  <a:lnTo>
                    <a:pt x="2109" y="859"/>
                  </a:lnTo>
                  <a:lnTo>
                    <a:pt x="2102" y="887"/>
                  </a:lnTo>
                  <a:lnTo>
                    <a:pt x="2094" y="916"/>
                  </a:lnTo>
                  <a:lnTo>
                    <a:pt x="2083" y="943"/>
                  </a:lnTo>
                  <a:lnTo>
                    <a:pt x="2071" y="971"/>
                  </a:lnTo>
                  <a:lnTo>
                    <a:pt x="2058" y="999"/>
                  </a:lnTo>
                  <a:lnTo>
                    <a:pt x="2044" y="1025"/>
                  </a:lnTo>
                  <a:lnTo>
                    <a:pt x="2027" y="1052"/>
                  </a:lnTo>
                  <a:lnTo>
                    <a:pt x="2009" y="1078"/>
                  </a:lnTo>
                  <a:lnTo>
                    <a:pt x="1990" y="1103"/>
                  </a:lnTo>
                  <a:lnTo>
                    <a:pt x="1970" y="1128"/>
                  </a:lnTo>
                  <a:lnTo>
                    <a:pt x="1948" y="1153"/>
                  </a:lnTo>
                  <a:lnTo>
                    <a:pt x="1924" y="1177"/>
                  </a:lnTo>
                  <a:lnTo>
                    <a:pt x="1900" y="1200"/>
                  </a:lnTo>
                  <a:lnTo>
                    <a:pt x="1874" y="1222"/>
                  </a:lnTo>
                  <a:lnTo>
                    <a:pt x="1847" y="1244"/>
                  </a:lnTo>
                  <a:lnTo>
                    <a:pt x="1819" y="1265"/>
                  </a:lnTo>
                  <a:lnTo>
                    <a:pt x="1789" y="1285"/>
                  </a:lnTo>
                  <a:lnTo>
                    <a:pt x="1759" y="1304"/>
                  </a:lnTo>
                  <a:lnTo>
                    <a:pt x="1727" y="1323"/>
                  </a:lnTo>
                  <a:lnTo>
                    <a:pt x="1695" y="1341"/>
                  </a:lnTo>
                  <a:lnTo>
                    <a:pt x="1661" y="1357"/>
                  </a:lnTo>
                  <a:lnTo>
                    <a:pt x="1627" y="1374"/>
                  </a:lnTo>
                  <a:lnTo>
                    <a:pt x="1592" y="1388"/>
                  </a:lnTo>
                  <a:lnTo>
                    <a:pt x="1556" y="1402"/>
                  </a:lnTo>
                  <a:lnTo>
                    <a:pt x="1519" y="1415"/>
                  </a:lnTo>
                  <a:lnTo>
                    <a:pt x="1481" y="1427"/>
                  </a:lnTo>
                  <a:lnTo>
                    <a:pt x="1443" y="1438"/>
                  </a:lnTo>
                  <a:lnTo>
                    <a:pt x="1404" y="1448"/>
                  </a:lnTo>
                  <a:lnTo>
                    <a:pt x="1365" y="1457"/>
                  </a:lnTo>
                  <a:lnTo>
                    <a:pt x="1326" y="1464"/>
                  </a:lnTo>
                  <a:lnTo>
                    <a:pt x="1286" y="1471"/>
                  </a:lnTo>
                  <a:lnTo>
                    <a:pt x="1245" y="1477"/>
                  </a:lnTo>
                  <a:lnTo>
                    <a:pt x="1205" y="1481"/>
                  </a:lnTo>
                  <a:lnTo>
                    <a:pt x="1164" y="1485"/>
                  </a:lnTo>
                  <a:lnTo>
                    <a:pt x="1123" y="1487"/>
                  </a:lnTo>
                  <a:lnTo>
                    <a:pt x="1081" y="1488"/>
                  </a:lnTo>
                  <a:lnTo>
                    <a:pt x="1041" y="1488"/>
                  </a:lnTo>
                  <a:lnTo>
                    <a:pt x="999" y="1487"/>
                  </a:lnTo>
                  <a:lnTo>
                    <a:pt x="958" y="1485"/>
                  </a:lnTo>
                  <a:lnTo>
                    <a:pt x="917" y="1481"/>
                  </a:lnTo>
                  <a:lnTo>
                    <a:pt x="877" y="1477"/>
                  </a:lnTo>
                  <a:lnTo>
                    <a:pt x="837" y="1471"/>
                  </a:lnTo>
                  <a:lnTo>
                    <a:pt x="797" y="1464"/>
                  </a:lnTo>
                  <a:lnTo>
                    <a:pt x="757" y="1457"/>
                  </a:lnTo>
                  <a:lnTo>
                    <a:pt x="718" y="1448"/>
                  </a:lnTo>
                  <a:lnTo>
                    <a:pt x="679" y="1438"/>
                  </a:lnTo>
                  <a:lnTo>
                    <a:pt x="641" y="1427"/>
                  </a:lnTo>
                  <a:lnTo>
                    <a:pt x="603" y="1415"/>
                  </a:lnTo>
                  <a:lnTo>
                    <a:pt x="567" y="1402"/>
                  </a:lnTo>
                  <a:lnTo>
                    <a:pt x="531" y="1388"/>
                  </a:lnTo>
                  <a:lnTo>
                    <a:pt x="495" y="1374"/>
                  </a:lnTo>
                  <a:lnTo>
                    <a:pt x="461" y="1357"/>
                  </a:lnTo>
                  <a:lnTo>
                    <a:pt x="427" y="1341"/>
                  </a:lnTo>
                  <a:lnTo>
                    <a:pt x="395" y="1323"/>
                  </a:lnTo>
                  <a:lnTo>
                    <a:pt x="364" y="1304"/>
                  </a:lnTo>
                  <a:lnTo>
                    <a:pt x="333" y="1285"/>
                  </a:lnTo>
                  <a:lnTo>
                    <a:pt x="303" y="1265"/>
                  </a:lnTo>
                  <a:lnTo>
                    <a:pt x="275" y="1244"/>
                  </a:lnTo>
                  <a:lnTo>
                    <a:pt x="248" y="1222"/>
                  </a:lnTo>
                  <a:lnTo>
                    <a:pt x="223" y="1200"/>
                  </a:lnTo>
                  <a:lnTo>
                    <a:pt x="198" y="1177"/>
                  </a:lnTo>
                  <a:lnTo>
                    <a:pt x="174" y="1153"/>
                  </a:lnTo>
                  <a:lnTo>
                    <a:pt x="153" y="1128"/>
                  </a:lnTo>
                  <a:lnTo>
                    <a:pt x="132" y="1103"/>
                  </a:lnTo>
                  <a:lnTo>
                    <a:pt x="113" y="1078"/>
                  </a:lnTo>
                  <a:lnTo>
                    <a:pt x="95" y="1052"/>
                  </a:lnTo>
                  <a:lnTo>
                    <a:pt x="79" y="1025"/>
                  </a:lnTo>
                  <a:lnTo>
                    <a:pt x="64" y="999"/>
                  </a:lnTo>
                  <a:lnTo>
                    <a:pt x="51" y="971"/>
                  </a:lnTo>
                  <a:lnTo>
                    <a:pt x="39" y="943"/>
                  </a:lnTo>
                  <a:lnTo>
                    <a:pt x="29" y="916"/>
                  </a:lnTo>
                  <a:lnTo>
                    <a:pt x="20" y="887"/>
                  </a:lnTo>
                  <a:lnTo>
                    <a:pt x="13" y="859"/>
                  </a:lnTo>
                  <a:lnTo>
                    <a:pt x="7" y="830"/>
                  </a:lnTo>
                  <a:lnTo>
                    <a:pt x="3" y="801"/>
                  </a:lnTo>
                  <a:lnTo>
                    <a:pt x="1" y="773"/>
                  </a:lnTo>
                  <a:lnTo>
                    <a:pt x="0" y="744"/>
                  </a:lnTo>
                  <a:close/>
                </a:path>
              </a:pathLst>
            </a:custGeom>
            <a:solidFill>
              <a:srgbClr val="FFFF99"/>
            </a:solidFill>
            <a:ln w="33338">
              <a:noFill/>
              <a:round/>
              <a:headEnd/>
              <a:tailEnd/>
            </a:ln>
          </p:spPr>
          <p:txBody>
            <a:bodyPr/>
            <a:lstStyle/>
            <a:p>
              <a:pPr eaLnBrk="0" hangingPunct="0"/>
              <a:endParaRPr lang="en-US"/>
            </a:p>
          </p:txBody>
        </p:sp>
        <p:sp>
          <p:nvSpPr>
            <p:cNvPr id="47113" name="Freeform 6"/>
            <p:cNvSpPr>
              <a:spLocks/>
            </p:cNvSpPr>
            <p:nvPr/>
          </p:nvSpPr>
          <p:spPr bwMode="auto">
            <a:xfrm rot="-5400000">
              <a:off x="1008" y="1536"/>
              <a:ext cx="2256" cy="1824"/>
            </a:xfrm>
            <a:custGeom>
              <a:avLst/>
              <a:gdLst>
                <a:gd name="T0" fmla="*/ 3 w 2122"/>
                <a:gd name="T1" fmla="*/ 1031 h 1488"/>
                <a:gd name="T2" fmla="*/ 22 w 2122"/>
                <a:gd name="T3" fmla="*/ 901 h 1488"/>
                <a:gd name="T4" fmla="*/ 57 w 2122"/>
                <a:gd name="T5" fmla="*/ 777 h 1488"/>
                <a:gd name="T6" fmla="*/ 107 w 2122"/>
                <a:gd name="T7" fmla="*/ 655 h 1488"/>
                <a:gd name="T8" fmla="*/ 173 w 2122"/>
                <a:gd name="T9" fmla="*/ 539 h 1488"/>
                <a:gd name="T10" fmla="*/ 252 w 2122"/>
                <a:gd name="T11" fmla="*/ 433 h 1488"/>
                <a:gd name="T12" fmla="*/ 342 w 2122"/>
                <a:gd name="T13" fmla="*/ 335 h 1488"/>
                <a:gd name="T14" fmla="*/ 447 w 2122"/>
                <a:gd name="T15" fmla="*/ 248 h 1488"/>
                <a:gd name="T16" fmla="*/ 559 w 2122"/>
                <a:gd name="T17" fmla="*/ 172 h 1488"/>
                <a:gd name="T18" fmla="*/ 681 w 2122"/>
                <a:gd name="T19" fmla="*/ 108 h 1488"/>
                <a:gd name="T20" fmla="*/ 811 w 2122"/>
                <a:gd name="T21" fmla="*/ 59 h 1488"/>
                <a:gd name="T22" fmla="*/ 946 w 2122"/>
                <a:gd name="T23" fmla="*/ 25 h 1488"/>
                <a:gd name="T24" fmla="*/ 1082 w 2122"/>
                <a:gd name="T25" fmla="*/ 5 h 1488"/>
                <a:gd name="T26" fmla="*/ 1222 w 2122"/>
                <a:gd name="T27" fmla="*/ 0 h 1488"/>
                <a:gd name="T28" fmla="*/ 1362 w 2122"/>
                <a:gd name="T29" fmla="*/ 9 h 1488"/>
                <a:gd name="T30" fmla="*/ 1499 w 2122"/>
                <a:gd name="T31" fmla="*/ 34 h 1488"/>
                <a:gd name="T32" fmla="*/ 1631 w 2122"/>
                <a:gd name="T33" fmla="*/ 75 h 1488"/>
                <a:gd name="T34" fmla="*/ 1758 w 2122"/>
                <a:gd name="T35" fmla="*/ 127 h 1488"/>
                <a:gd name="T36" fmla="*/ 1878 w 2122"/>
                <a:gd name="T37" fmla="*/ 195 h 1488"/>
                <a:gd name="T38" fmla="*/ 1988 w 2122"/>
                <a:gd name="T39" fmla="*/ 275 h 1488"/>
                <a:gd name="T40" fmla="*/ 2088 w 2122"/>
                <a:gd name="T41" fmla="*/ 367 h 1488"/>
                <a:gd name="T42" fmla="*/ 2174 w 2122"/>
                <a:gd name="T43" fmla="*/ 467 h 1488"/>
                <a:gd name="T44" fmla="*/ 2250 w 2122"/>
                <a:gd name="T45" fmla="*/ 577 h 1488"/>
                <a:gd name="T46" fmla="*/ 2310 w 2122"/>
                <a:gd name="T47" fmla="*/ 694 h 1488"/>
                <a:gd name="T48" fmla="*/ 2355 w 2122"/>
                <a:gd name="T49" fmla="*/ 818 h 1488"/>
                <a:gd name="T50" fmla="*/ 2384 w 2122"/>
                <a:gd name="T51" fmla="*/ 945 h 1488"/>
                <a:gd name="T52" fmla="*/ 2398 w 2122"/>
                <a:gd name="T53" fmla="*/ 1074 h 1488"/>
                <a:gd name="T54" fmla="*/ 2395 w 2122"/>
                <a:gd name="T55" fmla="*/ 1204 h 1488"/>
                <a:gd name="T56" fmla="*/ 2376 w 2122"/>
                <a:gd name="T57" fmla="*/ 1332 h 1488"/>
                <a:gd name="T58" fmla="*/ 2341 w 2122"/>
                <a:gd name="T59" fmla="*/ 1459 h 1488"/>
                <a:gd name="T60" fmla="*/ 2291 w 2122"/>
                <a:gd name="T61" fmla="*/ 1581 h 1488"/>
                <a:gd name="T62" fmla="*/ 2226 w 2122"/>
                <a:gd name="T63" fmla="*/ 1695 h 1488"/>
                <a:gd name="T64" fmla="*/ 2148 w 2122"/>
                <a:gd name="T65" fmla="*/ 1803 h 1488"/>
                <a:gd name="T66" fmla="*/ 2056 w 2122"/>
                <a:gd name="T67" fmla="*/ 1901 h 1488"/>
                <a:gd name="T68" fmla="*/ 1952 w 2122"/>
                <a:gd name="T69" fmla="*/ 1988 h 1488"/>
                <a:gd name="T70" fmla="*/ 1839 w 2122"/>
                <a:gd name="T71" fmla="*/ 2064 h 1488"/>
                <a:gd name="T72" fmla="*/ 1717 w 2122"/>
                <a:gd name="T73" fmla="*/ 2127 h 1488"/>
                <a:gd name="T74" fmla="*/ 1587 w 2122"/>
                <a:gd name="T75" fmla="*/ 2176 h 1488"/>
                <a:gd name="T76" fmla="*/ 1453 w 2122"/>
                <a:gd name="T77" fmla="*/ 2210 h 1488"/>
                <a:gd name="T78" fmla="*/ 1316 w 2122"/>
                <a:gd name="T79" fmla="*/ 2231 h 1488"/>
                <a:gd name="T80" fmla="*/ 1177 w 2122"/>
                <a:gd name="T81" fmla="*/ 2236 h 1488"/>
                <a:gd name="T82" fmla="*/ 1037 w 2122"/>
                <a:gd name="T83" fmla="*/ 2225 h 1488"/>
                <a:gd name="T84" fmla="*/ 900 w 2122"/>
                <a:gd name="T85" fmla="*/ 2200 h 1488"/>
                <a:gd name="T86" fmla="*/ 768 w 2122"/>
                <a:gd name="T87" fmla="*/ 2161 h 1488"/>
                <a:gd name="T88" fmla="*/ 641 w 2122"/>
                <a:gd name="T89" fmla="*/ 2107 h 1488"/>
                <a:gd name="T90" fmla="*/ 521 w 2122"/>
                <a:gd name="T91" fmla="*/ 2039 h 1488"/>
                <a:gd name="T92" fmla="*/ 411 w 2122"/>
                <a:gd name="T93" fmla="*/ 1959 h 1488"/>
                <a:gd name="T94" fmla="*/ 310 w 2122"/>
                <a:gd name="T95" fmla="*/ 1869 h 1488"/>
                <a:gd name="T96" fmla="*/ 224 w 2122"/>
                <a:gd name="T97" fmla="*/ 1769 h 1488"/>
                <a:gd name="T98" fmla="*/ 149 w 2122"/>
                <a:gd name="T99" fmla="*/ 1657 h 1488"/>
                <a:gd name="T100" fmla="*/ 89 w 2122"/>
                <a:gd name="T101" fmla="*/ 1540 h 1488"/>
                <a:gd name="T102" fmla="*/ 44 w 2122"/>
                <a:gd name="T103" fmla="*/ 1417 h 1488"/>
                <a:gd name="T104" fmla="*/ 15 w 2122"/>
                <a:gd name="T105" fmla="*/ 1291 h 1488"/>
                <a:gd name="T106" fmla="*/ 1 w 2122"/>
                <a:gd name="T107" fmla="*/ 1162 h 148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22"/>
                <a:gd name="T163" fmla="*/ 0 h 1488"/>
                <a:gd name="T164" fmla="*/ 2122 w 2122"/>
                <a:gd name="T165" fmla="*/ 1488 h 148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22" h="1488">
                  <a:moveTo>
                    <a:pt x="0" y="744"/>
                  </a:moveTo>
                  <a:lnTo>
                    <a:pt x="1" y="715"/>
                  </a:lnTo>
                  <a:lnTo>
                    <a:pt x="3" y="686"/>
                  </a:lnTo>
                  <a:lnTo>
                    <a:pt x="7" y="658"/>
                  </a:lnTo>
                  <a:lnTo>
                    <a:pt x="13" y="629"/>
                  </a:lnTo>
                  <a:lnTo>
                    <a:pt x="20" y="600"/>
                  </a:lnTo>
                  <a:lnTo>
                    <a:pt x="29" y="572"/>
                  </a:lnTo>
                  <a:lnTo>
                    <a:pt x="39" y="544"/>
                  </a:lnTo>
                  <a:lnTo>
                    <a:pt x="51" y="517"/>
                  </a:lnTo>
                  <a:lnTo>
                    <a:pt x="64" y="489"/>
                  </a:lnTo>
                  <a:lnTo>
                    <a:pt x="79" y="462"/>
                  </a:lnTo>
                  <a:lnTo>
                    <a:pt x="95" y="436"/>
                  </a:lnTo>
                  <a:lnTo>
                    <a:pt x="113" y="410"/>
                  </a:lnTo>
                  <a:lnTo>
                    <a:pt x="132" y="384"/>
                  </a:lnTo>
                  <a:lnTo>
                    <a:pt x="153" y="359"/>
                  </a:lnTo>
                  <a:lnTo>
                    <a:pt x="174" y="335"/>
                  </a:lnTo>
                  <a:lnTo>
                    <a:pt x="198" y="311"/>
                  </a:lnTo>
                  <a:lnTo>
                    <a:pt x="223" y="288"/>
                  </a:lnTo>
                  <a:lnTo>
                    <a:pt x="248" y="265"/>
                  </a:lnTo>
                  <a:lnTo>
                    <a:pt x="275" y="244"/>
                  </a:lnTo>
                  <a:lnTo>
                    <a:pt x="303" y="223"/>
                  </a:lnTo>
                  <a:lnTo>
                    <a:pt x="333" y="202"/>
                  </a:lnTo>
                  <a:lnTo>
                    <a:pt x="364" y="183"/>
                  </a:lnTo>
                  <a:lnTo>
                    <a:pt x="395" y="165"/>
                  </a:lnTo>
                  <a:lnTo>
                    <a:pt x="427" y="147"/>
                  </a:lnTo>
                  <a:lnTo>
                    <a:pt x="461" y="130"/>
                  </a:lnTo>
                  <a:lnTo>
                    <a:pt x="495" y="114"/>
                  </a:lnTo>
                  <a:lnTo>
                    <a:pt x="531" y="99"/>
                  </a:lnTo>
                  <a:lnTo>
                    <a:pt x="567" y="85"/>
                  </a:lnTo>
                  <a:lnTo>
                    <a:pt x="603" y="72"/>
                  </a:lnTo>
                  <a:lnTo>
                    <a:pt x="641" y="61"/>
                  </a:lnTo>
                  <a:lnTo>
                    <a:pt x="679" y="50"/>
                  </a:lnTo>
                  <a:lnTo>
                    <a:pt x="718" y="39"/>
                  </a:lnTo>
                  <a:lnTo>
                    <a:pt x="757" y="31"/>
                  </a:lnTo>
                  <a:lnTo>
                    <a:pt x="797" y="23"/>
                  </a:lnTo>
                  <a:lnTo>
                    <a:pt x="837" y="16"/>
                  </a:lnTo>
                  <a:lnTo>
                    <a:pt x="877" y="11"/>
                  </a:lnTo>
                  <a:lnTo>
                    <a:pt x="917" y="6"/>
                  </a:lnTo>
                  <a:lnTo>
                    <a:pt x="958" y="3"/>
                  </a:lnTo>
                  <a:lnTo>
                    <a:pt x="999" y="1"/>
                  </a:lnTo>
                  <a:lnTo>
                    <a:pt x="1041" y="0"/>
                  </a:lnTo>
                  <a:lnTo>
                    <a:pt x="1081" y="0"/>
                  </a:lnTo>
                  <a:lnTo>
                    <a:pt x="1123" y="1"/>
                  </a:lnTo>
                  <a:lnTo>
                    <a:pt x="1164" y="3"/>
                  </a:lnTo>
                  <a:lnTo>
                    <a:pt x="1205" y="6"/>
                  </a:lnTo>
                  <a:lnTo>
                    <a:pt x="1245" y="11"/>
                  </a:lnTo>
                  <a:lnTo>
                    <a:pt x="1286" y="16"/>
                  </a:lnTo>
                  <a:lnTo>
                    <a:pt x="1326" y="23"/>
                  </a:lnTo>
                  <a:lnTo>
                    <a:pt x="1365" y="31"/>
                  </a:lnTo>
                  <a:lnTo>
                    <a:pt x="1404" y="39"/>
                  </a:lnTo>
                  <a:lnTo>
                    <a:pt x="1443" y="50"/>
                  </a:lnTo>
                  <a:lnTo>
                    <a:pt x="1481" y="61"/>
                  </a:lnTo>
                  <a:lnTo>
                    <a:pt x="1519" y="72"/>
                  </a:lnTo>
                  <a:lnTo>
                    <a:pt x="1556" y="85"/>
                  </a:lnTo>
                  <a:lnTo>
                    <a:pt x="1592" y="99"/>
                  </a:lnTo>
                  <a:lnTo>
                    <a:pt x="1627" y="114"/>
                  </a:lnTo>
                  <a:lnTo>
                    <a:pt x="1661" y="130"/>
                  </a:lnTo>
                  <a:lnTo>
                    <a:pt x="1695" y="147"/>
                  </a:lnTo>
                  <a:lnTo>
                    <a:pt x="1727" y="165"/>
                  </a:lnTo>
                  <a:lnTo>
                    <a:pt x="1759" y="183"/>
                  </a:lnTo>
                  <a:lnTo>
                    <a:pt x="1789" y="202"/>
                  </a:lnTo>
                  <a:lnTo>
                    <a:pt x="1819" y="223"/>
                  </a:lnTo>
                  <a:lnTo>
                    <a:pt x="1847" y="244"/>
                  </a:lnTo>
                  <a:lnTo>
                    <a:pt x="1874" y="265"/>
                  </a:lnTo>
                  <a:lnTo>
                    <a:pt x="1900" y="288"/>
                  </a:lnTo>
                  <a:lnTo>
                    <a:pt x="1924" y="311"/>
                  </a:lnTo>
                  <a:lnTo>
                    <a:pt x="1948" y="335"/>
                  </a:lnTo>
                  <a:lnTo>
                    <a:pt x="1970" y="359"/>
                  </a:lnTo>
                  <a:lnTo>
                    <a:pt x="1990" y="384"/>
                  </a:lnTo>
                  <a:lnTo>
                    <a:pt x="2009" y="410"/>
                  </a:lnTo>
                  <a:lnTo>
                    <a:pt x="2027" y="436"/>
                  </a:lnTo>
                  <a:lnTo>
                    <a:pt x="2044" y="462"/>
                  </a:lnTo>
                  <a:lnTo>
                    <a:pt x="2058" y="489"/>
                  </a:lnTo>
                  <a:lnTo>
                    <a:pt x="2071" y="517"/>
                  </a:lnTo>
                  <a:lnTo>
                    <a:pt x="2083" y="544"/>
                  </a:lnTo>
                  <a:lnTo>
                    <a:pt x="2094" y="572"/>
                  </a:lnTo>
                  <a:lnTo>
                    <a:pt x="2102" y="600"/>
                  </a:lnTo>
                  <a:lnTo>
                    <a:pt x="2109" y="629"/>
                  </a:lnTo>
                  <a:lnTo>
                    <a:pt x="2115" y="658"/>
                  </a:lnTo>
                  <a:lnTo>
                    <a:pt x="2119" y="686"/>
                  </a:lnTo>
                  <a:lnTo>
                    <a:pt x="2122" y="715"/>
                  </a:lnTo>
                  <a:lnTo>
                    <a:pt x="2122" y="744"/>
                  </a:lnTo>
                  <a:lnTo>
                    <a:pt x="2122" y="773"/>
                  </a:lnTo>
                  <a:lnTo>
                    <a:pt x="2119" y="801"/>
                  </a:lnTo>
                  <a:lnTo>
                    <a:pt x="2115" y="830"/>
                  </a:lnTo>
                  <a:lnTo>
                    <a:pt x="2109" y="859"/>
                  </a:lnTo>
                  <a:lnTo>
                    <a:pt x="2102" y="887"/>
                  </a:lnTo>
                  <a:lnTo>
                    <a:pt x="2094" y="916"/>
                  </a:lnTo>
                  <a:lnTo>
                    <a:pt x="2083" y="943"/>
                  </a:lnTo>
                  <a:lnTo>
                    <a:pt x="2071" y="971"/>
                  </a:lnTo>
                  <a:lnTo>
                    <a:pt x="2058" y="999"/>
                  </a:lnTo>
                  <a:lnTo>
                    <a:pt x="2044" y="1025"/>
                  </a:lnTo>
                  <a:lnTo>
                    <a:pt x="2027" y="1052"/>
                  </a:lnTo>
                  <a:lnTo>
                    <a:pt x="2009" y="1078"/>
                  </a:lnTo>
                  <a:lnTo>
                    <a:pt x="1990" y="1103"/>
                  </a:lnTo>
                  <a:lnTo>
                    <a:pt x="1970" y="1128"/>
                  </a:lnTo>
                  <a:lnTo>
                    <a:pt x="1948" y="1153"/>
                  </a:lnTo>
                  <a:lnTo>
                    <a:pt x="1924" y="1177"/>
                  </a:lnTo>
                  <a:lnTo>
                    <a:pt x="1900" y="1200"/>
                  </a:lnTo>
                  <a:lnTo>
                    <a:pt x="1874" y="1222"/>
                  </a:lnTo>
                  <a:lnTo>
                    <a:pt x="1847" y="1244"/>
                  </a:lnTo>
                  <a:lnTo>
                    <a:pt x="1819" y="1265"/>
                  </a:lnTo>
                  <a:lnTo>
                    <a:pt x="1789" y="1285"/>
                  </a:lnTo>
                  <a:lnTo>
                    <a:pt x="1759" y="1304"/>
                  </a:lnTo>
                  <a:lnTo>
                    <a:pt x="1727" y="1323"/>
                  </a:lnTo>
                  <a:lnTo>
                    <a:pt x="1695" y="1341"/>
                  </a:lnTo>
                  <a:lnTo>
                    <a:pt x="1661" y="1357"/>
                  </a:lnTo>
                  <a:lnTo>
                    <a:pt x="1627" y="1374"/>
                  </a:lnTo>
                  <a:lnTo>
                    <a:pt x="1592" y="1388"/>
                  </a:lnTo>
                  <a:lnTo>
                    <a:pt x="1556" y="1402"/>
                  </a:lnTo>
                  <a:lnTo>
                    <a:pt x="1519" y="1415"/>
                  </a:lnTo>
                  <a:lnTo>
                    <a:pt x="1481" y="1427"/>
                  </a:lnTo>
                  <a:lnTo>
                    <a:pt x="1443" y="1438"/>
                  </a:lnTo>
                  <a:lnTo>
                    <a:pt x="1404" y="1448"/>
                  </a:lnTo>
                  <a:lnTo>
                    <a:pt x="1365" y="1457"/>
                  </a:lnTo>
                  <a:lnTo>
                    <a:pt x="1326" y="1464"/>
                  </a:lnTo>
                  <a:lnTo>
                    <a:pt x="1286" y="1471"/>
                  </a:lnTo>
                  <a:lnTo>
                    <a:pt x="1245" y="1477"/>
                  </a:lnTo>
                  <a:lnTo>
                    <a:pt x="1205" y="1481"/>
                  </a:lnTo>
                  <a:lnTo>
                    <a:pt x="1164" y="1485"/>
                  </a:lnTo>
                  <a:lnTo>
                    <a:pt x="1123" y="1487"/>
                  </a:lnTo>
                  <a:lnTo>
                    <a:pt x="1081" y="1488"/>
                  </a:lnTo>
                  <a:lnTo>
                    <a:pt x="1041" y="1488"/>
                  </a:lnTo>
                  <a:lnTo>
                    <a:pt x="999" y="1487"/>
                  </a:lnTo>
                  <a:lnTo>
                    <a:pt x="958" y="1485"/>
                  </a:lnTo>
                  <a:lnTo>
                    <a:pt x="917" y="1481"/>
                  </a:lnTo>
                  <a:lnTo>
                    <a:pt x="877" y="1477"/>
                  </a:lnTo>
                  <a:lnTo>
                    <a:pt x="837" y="1471"/>
                  </a:lnTo>
                  <a:lnTo>
                    <a:pt x="797" y="1464"/>
                  </a:lnTo>
                  <a:lnTo>
                    <a:pt x="757" y="1457"/>
                  </a:lnTo>
                  <a:lnTo>
                    <a:pt x="718" y="1448"/>
                  </a:lnTo>
                  <a:lnTo>
                    <a:pt x="679" y="1438"/>
                  </a:lnTo>
                  <a:lnTo>
                    <a:pt x="641" y="1427"/>
                  </a:lnTo>
                  <a:lnTo>
                    <a:pt x="603" y="1415"/>
                  </a:lnTo>
                  <a:lnTo>
                    <a:pt x="567" y="1402"/>
                  </a:lnTo>
                  <a:lnTo>
                    <a:pt x="531" y="1388"/>
                  </a:lnTo>
                  <a:lnTo>
                    <a:pt x="495" y="1374"/>
                  </a:lnTo>
                  <a:lnTo>
                    <a:pt x="461" y="1357"/>
                  </a:lnTo>
                  <a:lnTo>
                    <a:pt x="427" y="1341"/>
                  </a:lnTo>
                  <a:lnTo>
                    <a:pt x="395" y="1323"/>
                  </a:lnTo>
                  <a:lnTo>
                    <a:pt x="364" y="1304"/>
                  </a:lnTo>
                  <a:lnTo>
                    <a:pt x="333" y="1285"/>
                  </a:lnTo>
                  <a:lnTo>
                    <a:pt x="303" y="1265"/>
                  </a:lnTo>
                  <a:lnTo>
                    <a:pt x="275" y="1244"/>
                  </a:lnTo>
                  <a:lnTo>
                    <a:pt x="248" y="1222"/>
                  </a:lnTo>
                  <a:lnTo>
                    <a:pt x="223" y="1200"/>
                  </a:lnTo>
                  <a:lnTo>
                    <a:pt x="198" y="1177"/>
                  </a:lnTo>
                  <a:lnTo>
                    <a:pt x="174" y="1153"/>
                  </a:lnTo>
                  <a:lnTo>
                    <a:pt x="153" y="1128"/>
                  </a:lnTo>
                  <a:lnTo>
                    <a:pt x="132" y="1103"/>
                  </a:lnTo>
                  <a:lnTo>
                    <a:pt x="113" y="1078"/>
                  </a:lnTo>
                  <a:lnTo>
                    <a:pt x="95" y="1052"/>
                  </a:lnTo>
                  <a:lnTo>
                    <a:pt x="79" y="1025"/>
                  </a:lnTo>
                  <a:lnTo>
                    <a:pt x="64" y="999"/>
                  </a:lnTo>
                  <a:lnTo>
                    <a:pt x="51" y="971"/>
                  </a:lnTo>
                  <a:lnTo>
                    <a:pt x="39" y="943"/>
                  </a:lnTo>
                  <a:lnTo>
                    <a:pt x="29" y="916"/>
                  </a:lnTo>
                  <a:lnTo>
                    <a:pt x="20" y="887"/>
                  </a:lnTo>
                  <a:lnTo>
                    <a:pt x="13" y="859"/>
                  </a:lnTo>
                  <a:lnTo>
                    <a:pt x="7" y="830"/>
                  </a:lnTo>
                  <a:lnTo>
                    <a:pt x="3" y="801"/>
                  </a:lnTo>
                  <a:lnTo>
                    <a:pt x="1" y="773"/>
                  </a:lnTo>
                  <a:lnTo>
                    <a:pt x="0" y="744"/>
                  </a:lnTo>
                  <a:close/>
                </a:path>
              </a:pathLst>
            </a:custGeom>
            <a:solidFill>
              <a:srgbClr val="C2C2F0"/>
            </a:solidFill>
            <a:ln w="33338">
              <a:noFill/>
              <a:round/>
              <a:headEnd/>
              <a:tailEnd/>
            </a:ln>
          </p:spPr>
          <p:txBody>
            <a:bodyPr/>
            <a:lstStyle/>
            <a:p>
              <a:pPr eaLnBrk="0" hangingPunct="0"/>
              <a:endParaRPr lang="en-US"/>
            </a:p>
          </p:txBody>
        </p:sp>
        <p:sp>
          <p:nvSpPr>
            <p:cNvPr id="47114" name="Freeform 7"/>
            <p:cNvSpPr>
              <a:spLocks/>
            </p:cNvSpPr>
            <p:nvPr/>
          </p:nvSpPr>
          <p:spPr bwMode="auto">
            <a:xfrm>
              <a:off x="2628" y="877"/>
              <a:ext cx="2607" cy="2916"/>
            </a:xfrm>
            <a:custGeom>
              <a:avLst/>
              <a:gdLst>
                <a:gd name="T0" fmla="*/ 1390 w 2607"/>
                <a:gd name="T1" fmla="*/ 3 h 2916"/>
                <a:gd name="T2" fmla="*/ 1518 w 2607"/>
                <a:gd name="T3" fmla="*/ 20 h 2916"/>
                <a:gd name="T4" fmla="*/ 1644 w 2607"/>
                <a:gd name="T5" fmla="*/ 51 h 2916"/>
                <a:gd name="T6" fmla="*/ 1767 w 2607"/>
                <a:gd name="T7" fmla="*/ 96 h 2916"/>
                <a:gd name="T8" fmla="*/ 1886 w 2607"/>
                <a:gd name="T9" fmla="*/ 154 h 2916"/>
                <a:gd name="T10" fmla="*/ 1999 w 2607"/>
                <a:gd name="T11" fmla="*/ 225 h 2916"/>
                <a:gd name="T12" fmla="*/ 2104 w 2607"/>
                <a:gd name="T13" fmla="*/ 308 h 2916"/>
                <a:gd name="T14" fmla="*/ 2202 w 2607"/>
                <a:gd name="T15" fmla="*/ 402 h 2916"/>
                <a:gd name="T16" fmla="*/ 2291 w 2607"/>
                <a:gd name="T17" fmla="*/ 507 h 2916"/>
                <a:gd name="T18" fmla="*/ 2371 w 2607"/>
                <a:gd name="T19" fmla="*/ 621 h 2916"/>
                <a:gd name="T20" fmla="*/ 2440 w 2607"/>
                <a:gd name="T21" fmla="*/ 743 h 2916"/>
                <a:gd name="T22" fmla="*/ 2497 w 2607"/>
                <a:gd name="T23" fmla="*/ 872 h 2916"/>
                <a:gd name="T24" fmla="*/ 2543 w 2607"/>
                <a:gd name="T25" fmla="*/ 1008 h 2916"/>
                <a:gd name="T26" fmla="*/ 2577 w 2607"/>
                <a:gd name="T27" fmla="*/ 1147 h 2916"/>
                <a:gd name="T28" fmla="*/ 2598 w 2607"/>
                <a:gd name="T29" fmla="*/ 1290 h 2916"/>
                <a:gd name="T30" fmla="*/ 2607 w 2607"/>
                <a:gd name="T31" fmla="*/ 1434 h 2916"/>
                <a:gd name="T32" fmla="*/ 2603 w 2607"/>
                <a:gd name="T33" fmla="*/ 1579 h 2916"/>
                <a:gd name="T34" fmla="*/ 2585 w 2607"/>
                <a:gd name="T35" fmla="*/ 1722 h 2916"/>
                <a:gd name="T36" fmla="*/ 2556 w 2607"/>
                <a:gd name="T37" fmla="*/ 1863 h 2916"/>
                <a:gd name="T38" fmla="*/ 2514 w 2607"/>
                <a:gd name="T39" fmla="*/ 2000 h 2916"/>
                <a:gd name="T40" fmla="*/ 2460 w 2607"/>
                <a:gd name="T41" fmla="*/ 2131 h 2916"/>
                <a:gd name="T42" fmla="*/ 2395 w 2607"/>
                <a:gd name="T43" fmla="*/ 2256 h 2916"/>
                <a:gd name="T44" fmla="*/ 2319 w 2607"/>
                <a:gd name="T45" fmla="*/ 2373 h 2916"/>
                <a:gd name="T46" fmla="*/ 2233 w 2607"/>
                <a:gd name="T47" fmla="*/ 2481 h 2916"/>
                <a:gd name="T48" fmla="*/ 2138 w 2607"/>
                <a:gd name="T49" fmla="*/ 2579 h 2916"/>
                <a:gd name="T50" fmla="*/ 2034 w 2607"/>
                <a:gd name="T51" fmla="*/ 2665 h 2916"/>
                <a:gd name="T52" fmla="*/ 1924 w 2607"/>
                <a:gd name="T53" fmla="*/ 2741 h 2916"/>
                <a:gd name="T54" fmla="*/ 1807 w 2607"/>
                <a:gd name="T55" fmla="*/ 2803 h 2916"/>
                <a:gd name="T56" fmla="*/ 1686 w 2607"/>
                <a:gd name="T57" fmla="*/ 2852 h 2916"/>
                <a:gd name="T58" fmla="*/ 1560 w 2607"/>
                <a:gd name="T59" fmla="*/ 2888 h 2916"/>
                <a:gd name="T60" fmla="*/ 1433 w 2607"/>
                <a:gd name="T61" fmla="*/ 2909 h 2916"/>
                <a:gd name="T62" fmla="*/ 1304 w 2607"/>
                <a:gd name="T63" fmla="*/ 2916 h 2916"/>
                <a:gd name="T64" fmla="*/ 1174 w 2607"/>
                <a:gd name="T65" fmla="*/ 2909 h 2916"/>
                <a:gd name="T66" fmla="*/ 1047 w 2607"/>
                <a:gd name="T67" fmla="*/ 2888 h 2916"/>
                <a:gd name="T68" fmla="*/ 921 w 2607"/>
                <a:gd name="T69" fmla="*/ 2852 h 2916"/>
                <a:gd name="T70" fmla="*/ 800 w 2607"/>
                <a:gd name="T71" fmla="*/ 2803 h 2916"/>
                <a:gd name="T72" fmla="*/ 683 w 2607"/>
                <a:gd name="T73" fmla="*/ 2741 h 2916"/>
                <a:gd name="T74" fmla="*/ 572 w 2607"/>
                <a:gd name="T75" fmla="*/ 2665 h 2916"/>
                <a:gd name="T76" fmla="*/ 469 w 2607"/>
                <a:gd name="T77" fmla="*/ 2579 h 2916"/>
                <a:gd name="T78" fmla="*/ 374 w 2607"/>
                <a:gd name="T79" fmla="*/ 2481 h 2916"/>
                <a:gd name="T80" fmla="*/ 288 w 2607"/>
                <a:gd name="T81" fmla="*/ 2373 h 2916"/>
                <a:gd name="T82" fmla="*/ 212 w 2607"/>
                <a:gd name="T83" fmla="*/ 2256 h 2916"/>
                <a:gd name="T84" fmla="*/ 147 w 2607"/>
                <a:gd name="T85" fmla="*/ 2131 h 2916"/>
                <a:gd name="T86" fmla="*/ 93 w 2607"/>
                <a:gd name="T87" fmla="*/ 2000 h 2916"/>
                <a:gd name="T88" fmla="*/ 51 w 2607"/>
                <a:gd name="T89" fmla="*/ 1863 h 2916"/>
                <a:gd name="T90" fmla="*/ 21 w 2607"/>
                <a:gd name="T91" fmla="*/ 1722 h 2916"/>
                <a:gd name="T92" fmla="*/ 5 w 2607"/>
                <a:gd name="T93" fmla="*/ 1579 h 2916"/>
                <a:gd name="T94" fmla="*/ 0 w 2607"/>
                <a:gd name="T95" fmla="*/ 1434 h 2916"/>
                <a:gd name="T96" fmla="*/ 9 w 2607"/>
                <a:gd name="T97" fmla="*/ 1290 h 2916"/>
                <a:gd name="T98" fmla="*/ 30 w 2607"/>
                <a:gd name="T99" fmla="*/ 1147 h 2916"/>
                <a:gd name="T100" fmla="*/ 64 w 2607"/>
                <a:gd name="T101" fmla="*/ 1008 h 2916"/>
                <a:gd name="T102" fmla="*/ 110 w 2607"/>
                <a:gd name="T103" fmla="*/ 872 h 2916"/>
                <a:gd name="T104" fmla="*/ 167 w 2607"/>
                <a:gd name="T105" fmla="*/ 743 h 2916"/>
                <a:gd name="T106" fmla="*/ 236 w 2607"/>
                <a:gd name="T107" fmla="*/ 621 h 2916"/>
                <a:gd name="T108" fmla="*/ 316 w 2607"/>
                <a:gd name="T109" fmla="*/ 507 h 2916"/>
                <a:gd name="T110" fmla="*/ 405 w 2607"/>
                <a:gd name="T111" fmla="*/ 402 h 2916"/>
                <a:gd name="T112" fmla="*/ 503 w 2607"/>
                <a:gd name="T113" fmla="*/ 308 h 2916"/>
                <a:gd name="T114" fmla="*/ 609 w 2607"/>
                <a:gd name="T115" fmla="*/ 225 h 2916"/>
                <a:gd name="T116" fmla="*/ 721 w 2607"/>
                <a:gd name="T117" fmla="*/ 154 h 2916"/>
                <a:gd name="T118" fmla="*/ 840 w 2607"/>
                <a:gd name="T119" fmla="*/ 96 h 2916"/>
                <a:gd name="T120" fmla="*/ 962 w 2607"/>
                <a:gd name="T121" fmla="*/ 51 h 2916"/>
                <a:gd name="T122" fmla="*/ 1089 w 2607"/>
                <a:gd name="T123" fmla="*/ 20 h 2916"/>
                <a:gd name="T124" fmla="*/ 1217 w 2607"/>
                <a:gd name="T125" fmla="*/ 3 h 29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07"/>
                <a:gd name="T190" fmla="*/ 0 h 2916"/>
                <a:gd name="T191" fmla="*/ 2607 w 2607"/>
                <a:gd name="T192" fmla="*/ 2916 h 291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07" h="2916">
                  <a:moveTo>
                    <a:pt x="1304" y="0"/>
                  </a:moveTo>
                  <a:lnTo>
                    <a:pt x="1347" y="1"/>
                  </a:lnTo>
                  <a:lnTo>
                    <a:pt x="1390" y="3"/>
                  </a:lnTo>
                  <a:lnTo>
                    <a:pt x="1433" y="7"/>
                  </a:lnTo>
                  <a:lnTo>
                    <a:pt x="1475" y="13"/>
                  </a:lnTo>
                  <a:lnTo>
                    <a:pt x="1518" y="20"/>
                  </a:lnTo>
                  <a:lnTo>
                    <a:pt x="1560" y="29"/>
                  </a:lnTo>
                  <a:lnTo>
                    <a:pt x="1603" y="39"/>
                  </a:lnTo>
                  <a:lnTo>
                    <a:pt x="1644" y="51"/>
                  </a:lnTo>
                  <a:lnTo>
                    <a:pt x="1686" y="64"/>
                  </a:lnTo>
                  <a:lnTo>
                    <a:pt x="1727" y="79"/>
                  </a:lnTo>
                  <a:lnTo>
                    <a:pt x="1767" y="96"/>
                  </a:lnTo>
                  <a:lnTo>
                    <a:pt x="1807" y="113"/>
                  </a:lnTo>
                  <a:lnTo>
                    <a:pt x="1847" y="133"/>
                  </a:lnTo>
                  <a:lnTo>
                    <a:pt x="1886" y="154"/>
                  </a:lnTo>
                  <a:lnTo>
                    <a:pt x="1924" y="176"/>
                  </a:lnTo>
                  <a:lnTo>
                    <a:pt x="1961" y="200"/>
                  </a:lnTo>
                  <a:lnTo>
                    <a:pt x="1999" y="225"/>
                  </a:lnTo>
                  <a:lnTo>
                    <a:pt x="2034" y="251"/>
                  </a:lnTo>
                  <a:lnTo>
                    <a:pt x="2070" y="279"/>
                  </a:lnTo>
                  <a:lnTo>
                    <a:pt x="2104" y="308"/>
                  </a:lnTo>
                  <a:lnTo>
                    <a:pt x="2138" y="338"/>
                  </a:lnTo>
                  <a:lnTo>
                    <a:pt x="2170" y="369"/>
                  </a:lnTo>
                  <a:lnTo>
                    <a:pt x="2202" y="402"/>
                  </a:lnTo>
                  <a:lnTo>
                    <a:pt x="2233" y="436"/>
                  </a:lnTo>
                  <a:lnTo>
                    <a:pt x="2262" y="471"/>
                  </a:lnTo>
                  <a:lnTo>
                    <a:pt x="2291" y="507"/>
                  </a:lnTo>
                  <a:lnTo>
                    <a:pt x="2319" y="544"/>
                  </a:lnTo>
                  <a:lnTo>
                    <a:pt x="2345" y="582"/>
                  </a:lnTo>
                  <a:lnTo>
                    <a:pt x="2371" y="621"/>
                  </a:lnTo>
                  <a:lnTo>
                    <a:pt x="2395" y="661"/>
                  </a:lnTo>
                  <a:lnTo>
                    <a:pt x="2418" y="701"/>
                  </a:lnTo>
                  <a:lnTo>
                    <a:pt x="2440" y="743"/>
                  </a:lnTo>
                  <a:lnTo>
                    <a:pt x="2460" y="786"/>
                  </a:lnTo>
                  <a:lnTo>
                    <a:pt x="2480" y="829"/>
                  </a:lnTo>
                  <a:lnTo>
                    <a:pt x="2497" y="872"/>
                  </a:lnTo>
                  <a:lnTo>
                    <a:pt x="2514" y="917"/>
                  </a:lnTo>
                  <a:lnTo>
                    <a:pt x="2529" y="962"/>
                  </a:lnTo>
                  <a:lnTo>
                    <a:pt x="2543" y="1008"/>
                  </a:lnTo>
                  <a:lnTo>
                    <a:pt x="2556" y="1054"/>
                  </a:lnTo>
                  <a:lnTo>
                    <a:pt x="2567" y="1100"/>
                  </a:lnTo>
                  <a:lnTo>
                    <a:pt x="2577" y="1147"/>
                  </a:lnTo>
                  <a:lnTo>
                    <a:pt x="2585" y="1194"/>
                  </a:lnTo>
                  <a:lnTo>
                    <a:pt x="2593" y="1242"/>
                  </a:lnTo>
                  <a:lnTo>
                    <a:pt x="2598" y="1290"/>
                  </a:lnTo>
                  <a:lnTo>
                    <a:pt x="2603" y="1338"/>
                  </a:lnTo>
                  <a:lnTo>
                    <a:pt x="2606" y="1386"/>
                  </a:lnTo>
                  <a:lnTo>
                    <a:pt x="2607" y="1434"/>
                  </a:lnTo>
                  <a:lnTo>
                    <a:pt x="2607" y="1482"/>
                  </a:lnTo>
                  <a:lnTo>
                    <a:pt x="2606" y="1531"/>
                  </a:lnTo>
                  <a:lnTo>
                    <a:pt x="2603" y="1579"/>
                  </a:lnTo>
                  <a:lnTo>
                    <a:pt x="2598" y="1627"/>
                  </a:lnTo>
                  <a:lnTo>
                    <a:pt x="2593" y="1674"/>
                  </a:lnTo>
                  <a:lnTo>
                    <a:pt x="2585" y="1722"/>
                  </a:lnTo>
                  <a:lnTo>
                    <a:pt x="2577" y="1769"/>
                  </a:lnTo>
                  <a:lnTo>
                    <a:pt x="2567" y="1816"/>
                  </a:lnTo>
                  <a:lnTo>
                    <a:pt x="2556" y="1863"/>
                  </a:lnTo>
                  <a:lnTo>
                    <a:pt x="2543" y="1909"/>
                  </a:lnTo>
                  <a:lnTo>
                    <a:pt x="2529" y="1955"/>
                  </a:lnTo>
                  <a:lnTo>
                    <a:pt x="2514" y="2000"/>
                  </a:lnTo>
                  <a:lnTo>
                    <a:pt x="2497" y="2044"/>
                  </a:lnTo>
                  <a:lnTo>
                    <a:pt x="2480" y="2088"/>
                  </a:lnTo>
                  <a:lnTo>
                    <a:pt x="2460" y="2131"/>
                  </a:lnTo>
                  <a:lnTo>
                    <a:pt x="2440" y="2173"/>
                  </a:lnTo>
                  <a:lnTo>
                    <a:pt x="2418" y="2215"/>
                  </a:lnTo>
                  <a:lnTo>
                    <a:pt x="2395" y="2256"/>
                  </a:lnTo>
                  <a:lnTo>
                    <a:pt x="2371" y="2296"/>
                  </a:lnTo>
                  <a:lnTo>
                    <a:pt x="2345" y="2334"/>
                  </a:lnTo>
                  <a:lnTo>
                    <a:pt x="2319" y="2373"/>
                  </a:lnTo>
                  <a:lnTo>
                    <a:pt x="2291" y="2410"/>
                  </a:lnTo>
                  <a:lnTo>
                    <a:pt x="2262" y="2446"/>
                  </a:lnTo>
                  <a:lnTo>
                    <a:pt x="2233" y="2481"/>
                  </a:lnTo>
                  <a:lnTo>
                    <a:pt x="2202" y="2514"/>
                  </a:lnTo>
                  <a:lnTo>
                    <a:pt x="2170" y="2547"/>
                  </a:lnTo>
                  <a:lnTo>
                    <a:pt x="2138" y="2579"/>
                  </a:lnTo>
                  <a:lnTo>
                    <a:pt x="2104" y="2609"/>
                  </a:lnTo>
                  <a:lnTo>
                    <a:pt x="2070" y="2638"/>
                  </a:lnTo>
                  <a:lnTo>
                    <a:pt x="2034" y="2665"/>
                  </a:lnTo>
                  <a:lnTo>
                    <a:pt x="1999" y="2692"/>
                  </a:lnTo>
                  <a:lnTo>
                    <a:pt x="1961" y="2717"/>
                  </a:lnTo>
                  <a:lnTo>
                    <a:pt x="1924" y="2741"/>
                  </a:lnTo>
                  <a:lnTo>
                    <a:pt x="1886" y="2763"/>
                  </a:lnTo>
                  <a:lnTo>
                    <a:pt x="1847" y="2784"/>
                  </a:lnTo>
                  <a:lnTo>
                    <a:pt x="1807" y="2803"/>
                  </a:lnTo>
                  <a:lnTo>
                    <a:pt x="1767" y="2821"/>
                  </a:lnTo>
                  <a:lnTo>
                    <a:pt x="1727" y="2837"/>
                  </a:lnTo>
                  <a:lnTo>
                    <a:pt x="1686" y="2852"/>
                  </a:lnTo>
                  <a:lnTo>
                    <a:pt x="1644" y="2865"/>
                  </a:lnTo>
                  <a:lnTo>
                    <a:pt x="1603" y="2878"/>
                  </a:lnTo>
                  <a:lnTo>
                    <a:pt x="1560" y="2888"/>
                  </a:lnTo>
                  <a:lnTo>
                    <a:pt x="1518" y="2896"/>
                  </a:lnTo>
                  <a:lnTo>
                    <a:pt x="1475" y="2903"/>
                  </a:lnTo>
                  <a:lnTo>
                    <a:pt x="1433" y="2909"/>
                  </a:lnTo>
                  <a:lnTo>
                    <a:pt x="1390" y="2913"/>
                  </a:lnTo>
                  <a:lnTo>
                    <a:pt x="1347" y="2916"/>
                  </a:lnTo>
                  <a:lnTo>
                    <a:pt x="1304" y="2916"/>
                  </a:lnTo>
                  <a:lnTo>
                    <a:pt x="1260" y="2916"/>
                  </a:lnTo>
                  <a:lnTo>
                    <a:pt x="1217" y="2913"/>
                  </a:lnTo>
                  <a:lnTo>
                    <a:pt x="1174" y="2909"/>
                  </a:lnTo>
                  <a:lnTo>
                    <a:pt x="1131" y="2903"/>
                  </a:lnTo>
                  <a:lnTo>
                    <a:pt x="1089" y="2896"/>
                  </a:lnTo>
                  <a:lnTo>
                    <a:pt x="1047" y="2888"/>
                  </a:lnTo>
                  <a:lnTo>
                    <a:pt x="1005" y="2878"/>
                  </a:lnTo>
                  <a:lnTo>
                    <a:pt x="962" y="2865"/>
                  </a:lnTo>
                  <a:lnTo>
                    <a:pt x="921" y="2852"/>
                  </a:lnTo>
                  <a:lnTo>
                    <a:pt x="880" y="2837"/>
                  </a:lnTo>
                  <a:lnTo>
                    <a:pt x="840" y="2821"/>
                  </a:lnTo>
                  <a:lnTo>
                    <a:pt x="800" y="2803"/>
                  </a:lnTo>
                  <a:lnTo>
                    <a:pt x="760" y="2784"/>
                  </a:lnTo>
                  <a:lnTo>
                    <a:pt x="721" y="2763"/>
                  </a:lnTo>
                  <a:lnTo>
                    <a:pt x="683" y="2741"/>
                  </a:lnTo>
                  <a:lnTo>
                    <a:pt x="646" y="2717"/>
                  </a:lnTo>
                  <a:lnTo>
                    <a:pt x="609" y="2692"/>
                  </a:lnTo>
                  <a:lnTo>
                    <a:pt x="572" y="2665"/>
                  </a:lnTo>
                  <a:lnTo>
                    <a:pt x="537" y="2638"/>
                  </a:lnTo>
                  <a:lnTo>
                    <a:pt x="503" y="2609"/>
                  </a:lnTo>
                  <a:lnTo>
                    <a:pt x="469" y="2579"/>
                  </a:lnTo>
                  <a:lnTo>
                    <a:pt x="437" y="2547"/>
                  </a:lnTo>
                  <a:lnTo>
                    <a:pt x="405" y="2514"/>
                  </a:lnTo>
                  <a:lnTo>
                    <a:pt x="374" y="2481"/>
                  </a:lnTo>
                  <a:lnTo>
                    <a:pt x="344" y="2446"/>
                  </a:lnTo>
                  <a:lnTo>
                    <a:pt x="316" y="2410"/>
                  </a:lnTo>
                  <a:lnTo>
                    <a:pt x="288" y="2373"/>
                  </a:lnTo>
                  <a:lnTo>
                    <a:pt x="262" y="2334"/>
                  </a:lnTo>
                  <a:lnTo>
                    <a:pt x="236" y="2296"/>
                  </a:lnTo>
                  <a:lnTo>
                    <a:pt x="212" y="2256"/>
                  </a:lnTo>
                  <a:lnTo>
                    <a:pt x="189" y="2215"/>
                  </a:lnTo>
                  <a:lnTo>
                    <a:pt x="167" y="2173"/>
                  </a:lnTo>
                  <a:lnTo>
                    <a:pt x="147" y="2131"/>
                  </a:lnTo>
                  <a:lnTo>
                    <a:pt x="128" y="2088"/>
                  </a:lnTo>
                  <a:lnTo>
                    <a:pt x="110" y="2044"/>
                  </a:lnTo>
                  <a:lnTo>
                    <a:pt x="93" y="2000"/>
                  </a:lnTo>
                  <a:lnTo>
                    <a:pt x="78" y="1955"/>
                  </a:lnTo>
                  <a:lnTo>
                    <a:pt x="64" y="1909"/>
                  </a:lnTo>
                  <a:lnTo>
                    <a:pt x="51" y="1863"/>
                  </a:lnTo>
                  <a:lnTo>
                    <a:pt x="40" y="1816"/>
                  </a:lnTo>
                  <a:lnTo>
                    <a:pt x="30" y="1769"/>
                  </a:lnTo>
                  <a:lnTo>
                    <a:pt x="21" y="1722"/>
                  </a:lnTo>
                  <a:lnTo>
                    <a:pt x="14" y="1674"/>
                  </a:lnTo>
                  <a:lnTo>
                    <a:pt x="9" y="1627"/>
                  </a:lnTo>
                  <a:lnTo>
                    <a:pt x="5" y="1579"/>
                  </a:lnTo>
                  <a:lnTo>
                    <a:pt x="2" y="1531"/>
                  </a:lnTo>
                  <a:lnTo>
                    <a:pt x="0" y="1482"/>
                  </a:lnTo>
                  <a:lnTo>
                    <a:pt x="0" y="1434"/>
                  </a:lnTo>
                  <a:lnTo>
                    <a:pt x="2" y="1386"/>
                  </a:lnTo>
                  <a:lnTo>
                    <a:pt x="5" y="1338"/>
                  </a:lnTo>
                  <a:lnTo>
                    <a:pt x="9" y="1290"/>
                  </a:lnTo>
                  <a:lnTo>
                    <a:pt x="14" y="1242"/>
                  </a:lnTo>
                  <a:lnTo>
                    <a:pt x="21" y="1194"/>
                  </a:lnTo>
                  <a:lnTo>
                    <a:pt x="30" y="1147"/>
                  </a:lnTo>
                  <a:lnTo>
                    <a:pt x="40" y="1100"/>
                  </a:lnTo>
                  <a:lnTo>
                    <a:pt x="51" y="1054"/>
                  </a:lnTo>
                  <a:lnTo>
                    <a:pt x="64" y="1008"/>
                  </a:lnTo>
                  <a:lnTo>
                    <a:pt x="78" y="962"/>
                  </a:lnTo>
                  <a:lnTo>
                    <a:pt x="93" y="917"/>
                  </a:lnTo>
                  <a:lnTo>
                    <a:pt x="110" y="872"/>
                  </a:lnTo>
                  <a:lnTo>
                    <a:pt x="128" y="829"/>
                  </a:lnTo>
                  <a:lnTo>
                    <a:pt x="147" y="786"/>
                  </a:lnTo>
                  <a:lnTo>
                    <a:pt x="167" y="743"/>
                  </a:lnTo>
                  <a:lnTo>
                    <a:pt x="189" y="701"/>
                  </a:lnTo>
                  <a:lnTo>
                    <a:pt x="212" y="661"/>
                  </a:lnTo>
                  <a:lnTo>
                    <a:pt x="236" y="621"/>
                  </a:lnTo>
                  <a:lnTo>
                    <a:pt x="262" y="582"/>
                  </a:lnTo>
                  <a:lnTo>
                    <a:pt x="288" y="544"/>
                  </a:lnTo>
                  <a:lnTo>
                    <a:pt x="316" y="507"/>
                  </a:lnTo>
                  <a:lnTo>
                    <a:pt x="344" y="471"/>
                  </a:lnTo>
                  <a:lnTo>
                    <a:pt x="374" y="436"/>
                  </a:lnTo>
                  <a:lnTo>
                    <a:pt x="405" y="402"/>
                  </a:lnTo>
                  <a:lnTo>
                    <a:pt x="437" y="369"/>
                  </a:lnTo>
                  <a:lnTo>
                    <a:pt x="469" y="338"/>
                  </a:lnTo>
                  <a:lnTo>
                    <a:pt x="503" y="308"/>
                  </a:lnTo>
                  <a:lnTo>
                    <a:pt x="537" y="279"/>
                  </a:lnTo>
                  <a:lnTo>
                    <a:pt x="572" y="251"/>
                  </a:lnTo>
                  <a:lnTo>
                    <a:pt x="609" y="225"/>
                  </a:lnTo>
                  <a:lnTo>
                    <a:pt x="646" y="200"/>
                  </a:lnTo>
                  <a:lnTo>
                    <a:pt x="683" y="176"/>
                  </a:lnTo>
                  <a:lnTo>
                    <a:pt x="721" y="154"/>
                  </a:lnTo>
                  <a:lnTo>
                    <a:pt x="760" y="133"/>
                  </a:lnTo>
                  <a:lnTo>
                    <a:pt x="800" y="113"/>
                  </a:lnTo>
                  <a:lnTo>
                    <a:pt x="840" y="96"/>
                  </a:lnTo>
                  <a:lnTo>
                    <a:pt x="880" y="79"/>
                  </a:lnTo>
                  <a:lnTo>
                    <a:pt x="921" y="64"/>
                  </a:lnTo>
                  <a:lnTo>
                    <a:pt x="962" y="51"/>
                  </a:lnTo>
                  <a:lnTo>
                    <a:pt x="1005" y="39"/>
                  </a:lnTo>
                  <a:lnTo>
                    <a:pt x="1047" y="29"/>
                  </a:lnTo>
                  <a:lnTo>
                    <a:pt x="1089" y="20"/>
                  </a:lnTo>
                  <a:lnTo>
                    <a:pt x="1131" y="13"/>
                  </a:lnTo>
                  <a:lnTo>
                    <a:pt x="1174" y="7"/>
                  </a:lnTo>
                  <a:lnTo>
                    <a:pt x="1217" y="3"/>
                  </a:lnTo>
                  <a:lnTo>
                    <a:pt x="1260" y="1"/>
                  </a:lnTo>
                  <a:lnTo>
                    <a:pt x="1304" y="0"/>
                  </a:lnTo>
                </a:path>
              </a:pathLst>
            </a:custGeom>
            <a:noFill/>
            <a:ln w="23813">
              <a:solidFill>
                <a:srgbClr val="000000"/>
              </a:solidFill>
              <a:round/>
              <a:headEnd/>
              <a:tailEnd/>
            </a:ln>
          </p:spPr>
          <p:txBody>
            <a:bodyPr/>
            <a:lstStyle/>
            <a:p>
              <a:pPr eaLnBrk="0" hangingPunct="0"/>
              <a:endParaRPr lang="en-US"/>
            </a:p>
          </p:txBody>
        </p:sp>
        <p:sp>
          <p:nvSpPr>
            <p:cNvPr id="47115" name="Freeform 8"/>
            <p:cNvSpPr>
              <a:spLocks/>
            </p:cNvSpPr>
            <p:nvPr/>
          </p:nvSpPr>
          <p:spPr bwMode="auto">
            <a:xfrm>
              <a:off x="385" y="877"/>
              <a:ext cx="2667" cy="2916"/>
            </a:xfrm>
            <a:custGeom>
              <a:avLst/>
              <a:gdLst>
                <a:gd name="T0" fmla="*/ 1245 w 2667"/>
                <a:gd name="T1" fmla="*/ 2913 h 2916"/>
                <a:gd name="T2" fmla="*/ 1114 w 2667"/>
                <a:gd name="T3" fmla="*/ 2896 h 2916"/>
                <a:gd name="T4" fmla="*/ 985 w 2667"/>
                <a:gd name="T5" fmla="*/ 2865 h 2916"/>
                <a:gd name="T6" fmla="*/ 859 w 2667"/>
                <a:gd name="T7" fmla="*/ 2821 h 2916"/>
                <a:gd name="T8" fmla="*/ 738 w 2667"/>
                <a:gd name="T9" fmla="*/ 2763 h 2916"/>
                <a:gd name="T10" fmla="*/ 622 w 2667"/>
                <a:gd name="T11" fmla="*/ 2692 h 2916"/>
                <a:gd name="T12" fmla="*/ 514 w 2667"/>
                <a:gd name="T13" fmla="*/ 2609 h 2916"/>
                <a:gd name="T14" fmla="*/ 414 w 2667"/>
                <a:gd name="T15" fmla="*/ 2514 h 2916"/>
                <a:gd name="T16" fmla="*/ 323 w 2667"/>
                <a:gd name="T17" fmla="*/ 2410 h 2916"/>
                <a:gd name="T18" fmla="*/ 241 w 2667"/>
                <a:gd name="T19" fmla="*/ 2296 h 2916"/>
                <a:gd name="T20" fmla="*/ 171 w 2667"/>
                <a:gd name="T21" fmla="*/ 2173 h 2916"/>
                <a:gd name="T22" fmla="*/ 112 w 2667"/>
                <a:gd name="T23" fmla="*/ 2044 h 2916"/>
                <a:gd name="T24" fmla="*/ 65 w 2667"/>
                <a:gd name="T25" fmla="*/ 1909 h 2916"/>
                <a:gd name="T26" fmla="*/ 30 w 2667"/>
                <a:gd name="T27" fmla="*/ 1769 h 2916"/>
                <a:gd name="T28" fmla="*/ 9 w 2667"/>
                <a:gd name="T29" fmla="*/ 1627 h 2916"/>
                <a:gd name="T30" fmla="*/ 0 w 2667"/>
                <a:gd name="T31" fmla="*/ 1482 h 2916"/>
                <a:gd name="T32" fmla="*/ 4 w 2667"/>
                <a:gd name="T33" fmla="*/ 1338 h 2916"/>
                <a:gd name="T34" fmla="*/ 21 w 2667"/>
                <a:gd name="T35" fmla="*/ 1194 h 2916"/>
                <a:gd name="T36" fmla="*/ 52 w 2667"/>
                <a:gd name="T37" fmla="*/ 1054 h 2916"/>
                <a:gd name="T38" fmla="*/ 95 w 2667"/>
                <a:gd name="T39" fmla="*/ 917 h 2916"/>
                <a:gd name="T40" fmla="*/ 150 w 2667"/>
                <a:gd name="T41" fmla="*/ 786 h 2916"/>
                <a:gd name="T42" fmla="*/ 217 w 2667"/>
                <a:gd name="T43" fmla="*/ 661 h 2916"/>
                <a:gd name="T44" fmla="*/ 294 w 2667"/>
                <a:gd name="T45" fmla="*/ 544 h 2916"/>
                <a:gd name="T46" fmla="*/ 382 w 2667"/>
                <a:gd name="T47" fmla="*/ 436 h 2916"/>
                <a:gd name="T48" fmla="*/ 480 w 2667"/>
                <a:gd name="T49" fmla="*/ 338 h 2916"/>
                <a:gd name="T50" fmla="*/ 585 w 2667"/>
                <a:gd name="T51" fmla="*/ 251 h 2916"/>
                <a:gd name="T52" fmla="*/ 699 w 2667"/>
                <a:gd name="T53" fmla="*/ 176 h 2916"/>
                <a:gd name="T54" fmla="*/ 818 w 2667"/>
                <a:gd name="T55" fmla="*/ 113 h 2916"/>
                <a:gd name="T56" fmla="*/ 942 w 2667"/>
                <a:gd name="T57" fmla="*/ 64 h 2916"/>
                <a:gd name="T58" fmla="*/ 1070 w 2667"/>
                <a:gd name="T59" fmla="*/ 29 h 2916"/>
                <a:gd name="T60" fmla="*/ 1201 w 2667"/>
                <a:gd name="T61" fmla="*/ 7 h 2916"/>
                <a:gd name="T62" fmla="*/ 1333 w 2667"/>
                <a:gd name="T63" fmla="*/ 0 h 2916"/>
                <a:gd name="T64" fmla="*/ 1465 w 2667"/>
                <a:gd name="T65" fmla="*/ 7 h 2916"/>
                <a:gd name="T66" fmla="*/ 1596 w 2667"/>
                <a:gd name="T67" fmla="*/ 29 h 2916"/>
                <a:gd name="T68" fmla="*/ 1724 w 2667"/>
                <a:gd name="T69" fmla="*/ 64 h 2916"/>
                <a:gd name="T70" fmla="*/ 1849 w 2667"/>
                <a:gd name="T71" fmla="*/ 113 h 2916"/>
                <a:gd name="T72" fmla="*/ 1968 w 2667"/>
                <a:gd name="T73" fmla="*/ 176 h 2916"/>
                <a:gd name="T74" fmla="*/ 2081 w 2667"/>
                <a:gd name="T75" fmla="*/ 251 h 2916"/>
                <a:gd name="T76" fmla="*/ 2187 w 2667"/>
                <a:gd name="T77" fmla="*/ 338 h 2916"/>
                <a:gd name="T78" fmla="*/ 2284 w 2667"/>
                <a:gd name="T79" fmla="*/ 436 h 2916"/>
                <a:gd name="T80" fmla="*/ 2372 w 2667"/>
                <a:gd name="T81" fmla="*/ 544 h 2916"/>
                <a:gd name="T82" fmla="*/ 2450 w 2667"/>
                <a:gd name="T83" fmla="*/ 661 h 2916"/>
                <a:gd name="T84" fmla="*/ 2517 w 2667"/>
                <a:gd name="T85" fmla="*/ 786 h 2916"/>
                <a:gd name="T86" fmla="*/ 2572 w 2667"/>
                <a:gd name="T87" fmla="*/ 917 h 2916"/>
                <a:gd name="T88" fmla="*/ 2615 w 2667"/>
                <a:gd name="T89" fmla="*/ 1054 h 2916"/>
                <a:gd name="T90" fmla="*/ 2645 w 2667"/>
                <a:gd name="T91" fmla="*/ 1194 h 2916"/>
                <a:gd name="T92" fmla="*/ 2663 w 2667"/>
                <a:gd name="T93" fmla="*/ 1338 h 2916"/>
                <a:gd name="T94" fmla="*/ 2667 w 2667"/>
                <a:gd name="T95" fmla="*/ 1482 h 2916"/>
                <a:gd name="T96" fmla="*/ 2658 w 2667"/>
                <a:gd name="T97" fmla="*/ 1627 h 2916"/>
                <a:gd name="T98" fmla="*/ 2637 w 2667"/>
                <a:gd name="T99" fmla="*/ 1769 h 2916"/>
                <a:gd name="T100" fmla="*/ 2602 w 2667"/>
                <a:gd name="T101" fmla="*/ 1909 h 2916"/>
                <a:gd name="T102" fmla="*/ 2555 w 2667"/>
                <a:gd name="T103" fmla="*/ 2044 h 2916"/>
                <a:gd name="T104" fmla="*/ 2496 w 2667"/>
                <a:gd name="T105" fmla="*/ 2173 h 2916"/>
                <a:gd name="T106" fmla="*/ 2425 w 2667"/>
                <a:gd name="T107" fmla="*/ 2296 h 2916"/>
                <a:gd name="T108" fmla="*/ 2344 w 2667"/>
                <a:gd name="T109" fmla="*/ 2410 h 2916"/>
                <a:gd name="T110" fmla="*/ 2253 w 2667"/>
                <a:gd name="T111" fmla="*/ 2514 h 2916"/>
                <a:gd name="T112" fmla="*/ 2153 w 2667"/>
                <a:gd name="T113" fmla="*/ 2609 h 2916"/>
                <a:gd name="T114" fmla="*/ 2045 w 2667"/>
                <a:gd name="T115" fmla="*/ 2692 h 2916"/>
                <a:gd name="T116" fmla="*/ 1929 w 2667"/>
                <a:gd name="T117" fmla="*/ 2763 h 2916"/>
                <a:gd name="T118" fmla="*/ 1808 w 2667"/>
                <a:gd name="T119" fmla="*/ 2821 h 2916"/>
                <a:gd name="T120" fmla="*/ 1682 w 2667"/>
                <a:gd name="T121" fmla="*/ 2865 h 2916"/>
                <a:gd name="T122" fmla="*/ 1553 w 2667"/>
                <a:gd name="T123" fmla="*/ 2896 h 2916"/>
                <a:gd name="T124" fmla="*/ 1422 w 2667"/>
                <a:gd name="T125" fmla="*/ 2913 h 29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67"/>
                <a:gd name="T190" fmla="*/ 0 h 2916"/>
                <a:gd name="T191" fmla="*/ 2667 w 2667"/>
                <a:gd name="T192" fmla="*/ 2916 h 291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67" h="2916">
                  <a:moveTo>
                    <a:pt x="1333" y="2916"/>
                  </a:moveTo>
                  <a:lnTo>
                    <a:pt x="1289" y="2916"/>
                  </a:lnTo>
                  <a:lnTo>
                    <a:pt x="1245" y="2913"/>
                  </a:lnTo>
                  <a:lnTo>
                    <a:pt x="1201" y="2909"/>
                  </a:lnTo>
                  <a:lnTo>
                    <a:pt x="1157" y="2903"/>
                  </a:lnTo>
                  <a:lnTo>
                    <a:pt x="1114" y="2896"/>
                  </a:lnTo>
                  <a:lnTo>
                    <a:pt x="1070" y="2888"/>
                  </a:lnTo>
                  <a:lnTo>
                    <a:pt x="1027" y="2878"/>
                  </a:lnTo>
                  <a:lnTo>
                    <a:pt x="985" y="2865"/>
                  </a:lnTo>
                  <a:lnTo>
                    <a:pt x="942" y="2852"/>
                  </a:lnTo>
                  <a:lnTo>
                    <a:pt x="900" y="2837"/>
                  </a:lnTo>
                  <a:lnTo>
                    <a:pt x="859" y="2821"/>
                  </a:lnTo>
                  <a:lnTo>
                    <a:pt x="818" y="2803"/>
                  </a:lnTo>
                  <a:lnTo>
                    <a:pt x="777" y="2784"/>
                  </a:lnTo>
                  <a:lnTo>
                    <a:pt x="738" y="2763"/>
                  </a:lnTo>
                  <a:lnTo>
                    <a:pt x="699" y="2741"/>
                  </a:lnTo>
                  <a:lnTo>
                    <a:pt x="660" y="2717"/>
                  </a:lnTo>
                  <a:lnTo>
                    <a:pt x="622" y="2692"/>
                  </a:lnTo>
                  <a:lnTo>
                    <a:pt x="585" y="2665"/>
                  </a:lnTo>
                  <a:lnTo>
                    <a:pt x="549" y="2638"/>
                  </a:lnTo>
                  <a:lnTo>
                    <a:pt x="514" y="2609"/>
                  </a:lnTo>
                  <a:lnTo>
                    <a:pt x="480" y="2579"/>
                  </a:lnTo>
                  <a:lnTo>
                    <a:pt x="446" y="2547"/>
                  </a:lnTo>
                  <a:lnTo>
                    <a:pt x="414" y="2514"/>
                  </a:lnTo>
                  <a:lnTo>
                    <a:pt x="382" y="2481"/>
                  </a:lnTo>
                  <a:lnTo>
                    <a:pt x="352" y="2446"/>
                  </a:lnTo>
                  <a:lnTo>
                    <a:pt x="323" y="2410"/>
                  </a:lnTo>
                  <a:lnTo>
                    <a:pt x="294" y="2373"/>
                  </a:lnTo>
                  <a:lnTo>
                    <a:pt x="267" y="2334"/>
                  </a:lnTo>
                  <a:lnTo>
                    <a:pt x="241" y="2296"/>
                  </a:lnTo>
                  <a:lnTo>
                    <a:pt x="217" y="2256"/>
                  </a:lnTo>
                  <a:lnTo>
                    <a:pt x="193" y="2215"/>
                  </a:lnTo>
                  <a:lnTo>
                    <a:pt x="171" y="2173"/>
                  </a:lnTo>
                  <a:lnTo>
                    <a:pt x="150" y="2131"/>
                  </a:lnTo>
                  <a:lnTo>
                    <a:pt x="130" y="2088"/>
                  </a:lnTo>
                  <a:lnTo>
                    <a:pt x="112" y="2044"/>
                  </a:lnTo>
                  <a:lnTo>
                    <a:pt x="95" y="2000"/>
                  </a:lnTo>
                  <a:lnTo>
                    <a:pt x="79" y="1955"/>
                  </a:lnTo>
                  <a:lnTo>
                    <a:pt x="65" y="1909"/>
                  </a:lnTo>
                  <a:lnTo>
                    <a:pt x="52" y="1863"/>
                  </a:lnTo>
                  <a:lnTo>
                    <a:pt x="40" y="1816"/>
                  </a:lnTo>
                  <a:lnTo>
                    <a:pt x="30" y="1769"/>
                  </a:lnTo>
                  <a:lnTo>
                    <a:pt x="21" y="1722"/>
                  </a:lnTo>
                  <a:lnTo>
                    <a:pt x="14" y="1674"/>
                  </a:lnTo>
                  <a:lnTo>
                    <a:pt x="9" y="1627"/>
                  </a:lnTo>
                  <a:lnTo>
                    <a:pt x="4" y="1579"/>
                  </a:lnTo>
                  <a:lnTo>
                    <a:pt x="1" y="1531"/>
                  </a:lnTo>
                  <a:lnTo>
                    <a:pt x="0" y="1482"/>
                  </a:lnTo>
                  <a:lnTo>
                    <a:pt x="0" y="1434"/>
                  </a:lnTo>
                  <a:lnTo>
                    <a:pt x="1" y="1386"/>
                  </a:lnTo>
                  <a:lnTo>
                    <a:pt x="4" y="1338"/>
                  </a:lnTo>
                  <a:lnTo>
                    <a:pt x="9" y="1290"/>
                  </a:lnTo>
                  <a:lnTo>
                    <a:pt x="14" y="1242"/>
                  </a:lnTo>
                  <a:lnTo>
                    <a:pt x="21" y="1194"/>
                  </a:lnTo>
                  <a:lnTo>
                    <a:pt x="30" y="1147"/>
                  </a:lnTo>
                  <a:lnTo>
                    <a:pt x="40" y="1100"/>
                  </a:lnTo>
                  <a:lnTo>
                    <a:pt x="52" y="1054"/>
                  </a:lnTo>
                  <a:lnTo>
                    <a:pt x="65" y="1008"/>
                  </a:lnTo>
                  <a:lnTo>
                    <a:pt x="79" y="962"/>
                  </a:lnTo>
                  <a:lnTo>
                    <a:pt x="95" y="917"/>
                  </a:lnTo>
                  <a:lnTo>
                    <a:pt x="112" y="872"/>
                  </a:lnTo>
                  <a:lnTo>
                    <a:pt x="130" y="829"/>
                  </a:lnTo>
                  <a:lnTo>
                    <a:pt x="150" y="786"/>
                  </a:lnTo>
                  <a:lnTo>
                    <a:pt x="171" y="743"/>
                  </a:lnTo>
                  <a:lnTo>
                    <a:pt x="193" y="701"/>
                  </a:lnTo>
                  <a:lnTo>
                    <a:pt x="217" y="661"/>
                  </a:lnTo>
                  <a:lnTo>
                    <a:pt x="241" y="621"/>
                  </a:lnTo>
                  <a:lnTo>
                    <a:pt x="267" y="582"/>
                  </a:lnTo>
                  <a:lnTo>
                    <a:pt x="294" y="544"/>
                  </a:lnTo>
                  <a:lnTo>
                    <a:pt x="323" y="507"/>
                  </a:lnTo>
                  <a:lnTo>
                    <a:pt x="352" y="471"/>
                  </a:lnTo>
                  <a:lnTo>
                    <a:pt x="382" y="436"/>
                  </a:lnTo>
                  <a:lnTo>
                    <a:pt x="414" y="402"/>
                  </a:lnTo>
                  <a:lnTo>
                    <a:pt x="446" y="369"/>
                  </a:lnTo>
                  <a:lnTo>
                    <a:pt x="480" y="338"/>
                  </a:lnTo>
                  <a:lnTo>
                    <a:pt x="514" y="308"/>
                  </a:lnTo>
                  <a:lnTo>
                    <a:pt x="549" y="279"/>
                  </a:lnTo>
                  <a:lnTo>
                    <a:pt x="585" y="251"/>
                  </a:lnTo>
                  <a:lnTo>
                    <a:pt x="622" y="225"/>
                  </a:lnTo>
                  <a:lnTo>
                    <a:pt x="660" y="200"/>
                  </a:lnTo>
                  <a:lnTo>
                    <a:pt x="699" y="176"/>
                  </a:lnTo>
                  <a:lnTo>
                    <a:pt x="738" y="154"/>
                  </a:lnTo>
                  <a:lnTo>
                    <a:pt x="777" y="133"/>
                  </a:lnTo>
                  <a:lnTo>
                    <a:pt x="818" y="113"/>
                  </a:lnTo>
                  <a:lnTo>
                    <a:pt x="859" y="96"/>
                  </a:lnTo>
                  <a:lnTo>
                    <a:pt x="900" y="79"/>
                  </a:lnTo>
                  <a:lnTo>
                    <a:pt x="942" y="64"/>
                  </a:lnTo>
                  <a:lnTo>
                    <a:pt x="985" y="51"/>
                  </a:lnTo>
                  <a:lnTo>
                    <a:pt x="1027" y="39"/>
                  </a:lnTo>
                  <a:lnTo>
                    <a:pt x="1070" y="29"/>
                  </a:lnTo>
                  <a:lnTo>
                    <a:pt x="1114" y="20"/>
                  </a:lnTo>
                  <a:lnTo>
                    <a:pt x="1157" y="13"/>
                  </a:lnTo>
                  <a:lnTo>
                    <a:pt x="1201" y="7"/>
                  </a:lnTo>
                  <a:lnTo>
                    <a:pt x="1245" y="3"/>
                  </a:lnTo>
                  <a:lnTo>
                    <a:pt x="1289" y="1"/>
                  </a:lnTo>
                  <a:lnTo>
                    <a:pt x="1333" y="0"/>
                  </a:lnTo>
                  <a:lnTo>
                    <a:pt x="1378" y="1"/>
                  </a:lnTo>
                  <a:lnTo>
                    <a:pt x="1422" y="3"/>
                  </a:lnTo>
                  <a:lnTo>
                    <a:pt x="1465" y="7"/>
                  </a:lnTo>
                  <a:lnTo>
                    <a:pt x="1509" y="13"/>
                  </a:lnTo>
                  <a:lnTo>
                    <a:pt x="1553" y="20"/>
                  </a:lnTo>
                  <a:lnTo>
                    <a:pt x="1596" y="29"/>
                  </a:lnTo>
                  <a:lnTo>
                    <a:pt x="1640" y="39"/>
                  </a:lnTo>
                  <a:lnTo>
                    <a:pt x="1682" y="51"/>
                  </a:lnTo>
                  <a:lnTo>
                    <a:pt x="1724" y="64"/>
                  </a:lnTo>
                  <a:lnTo>
                    <a:pt x="1766" y="79"/>
                  </a:lnTo>
                  <a:lnTo>
                    <a:pt x="1808" y="96"/>
                  </a:lnTo>
                  <a:lnTo>
                    <a:pt x="1849" y="113"/>
                  </a:lnTo>
                  <a:lnTo>
                    <a:pt x="1889" y="133"/>
                  </a:lnTo>
                  <a:lnTo>
                    <a:pt x="1929" y="154"/>
                  </a:lnTo>
                  <a:lnTo>
                    <a:pt x="1968" y="176"/>
                  </a:lnTo>
                  <a:lnTo>
                    <a:pt x="2007" y="200"/>
                  </a:lnTo>
                  <a:lnTo>
                    <a:pt x="2045" y="225"/>
                  </a:lnTo>
                  <a:lnTo>
                    <a:pt x="2081" y="251"/>
                  </a:lnTo>
                  <a:lnTo>
                    <a:pt x="2117" y="279"/>
                  </a:lnTo>
                  <a:lnTo>
                    <a:pt x="2153" y="308"/>
                  </a:lnTo>
                  <a:lnTo>
                    <a:pt x="2187" y="338"/>
                  </a:lnTo>
                  <a:lnTo>
                    <a:pt x="2220" y="369"/>
                  </a:lnTo>
                  <a:lnTo>
                    <a:pt x="2253" y="402"/>
                  </a:lnTo>
                  <a:lnTo>
                    <a:pt x="2284" y="436"/>
                  </a:lnTo>
                  <a:lnTo>
                    <a:pt x="2315" y="471"/>
                  </a:lnTo>
                  <a:lnTo>
                    <a:pt x="2344" y="507"/>
                  </a:lnTo>
                  <a:lnTo>
                    <a:pt x="2372" y="544"/>
                  </a:lnTo>
                  <a:lnTo>
                    <a:pt x="2399" y="582"/>
                  </a:lnTo>
                  <a:lnTo>
                    <a:pt x="2425" y="621"/>
                  </a:lnTo>
                  <a:lnTo>
                    <a:pt x="2450" y="661"/>
                  </a:lnTo>
                  <a:lnTo>
                    <a:pt x="2473" y="701"/>
                  </a:lnTo>
                  <a:lnTo>
                    <a:pt x="2496" y="743"/>
                  </a:lnTo>
                  <a:lnTo>
                    <a:pt x="2517" y="786"/>
                  </a:lnTo>
                  <a:lnTo>
                    <a:pt x="2537" y="829"/>
                  </a:lnTo>
                  <a:lnTo>
                    <a:pt x="2555" y="872"/>
                  </a:lnTo>
                  <a:lnTo>
                    <a:pt x="2572" y="917"/>
                  </a:lnTo>
                  <a:lnTo>
                    <a:pt x="2588" y="962"/>
                  </a:lnTo>
                  <a:lnTo>
                    <a:pt x="2602" y="1008"/>
                  </a:lnTo>
                  <a:lnTo>
                    <a:pt x="2615" y="1054"/>
                  </a:lnTo>
                  <a:lnTo>
                    <a:pt x="2627" y="1100"/>
                  </a:lnTo>
                  <a:lnTo>
                    <a:pt x="2637" y="1147"/>
                  </a:lnTo>
                  <a:lnTo>
                    <a:pt x="2645" y="1194"/>
                  </a:lnTo>
                  <a:lnTo>
                    <a:pt x="2653" y="1242"/>
                  </a:lnTo>
                  <a:lnTo>
                    <a:pt x="2658" y="1290"/>
                  </a:lnTo>
                  <a:lnTo>
                    <a:pt x="2663" y="1338"/>
                  </a:lnTo>
                  <a:lnTo>
                    <a:pt x="2665" y="1386"/>
                  </a:lnTo>
                  <a:lnTo>
                    <a:pt x="2667" y="1434"/>
                  </a:lnTo>
                  <a:lnTo>
                    <a:pt x="2667" y="1482"/>
                  </a:lnTo>
                  <a:lnTo>
                    <a:pt x="2665" y="1531"/>
                  </a:lnTo>
                  <a:lnTo>
                    <a:pt x="2663" y="1579"/>
                  </a:lnTo>
                  <a:lnTo>
                    <a:pt x="2658" y="1627"/>
                  </a:lnTo>
                  <a:lnTo>
                    <a:pt x="2653" y="1674"/>
                  </a:lnTo>
                  <a:lnTo>
                    <a:pt x="2645" y="1722"/>
                  </a:lnTo>
                  <a:lnTo>
                    <a:pt x="2637" y="1769"/>
                  </a:lnTo>
                  <a:lnTo>
                    <a:pt x="2627" y="1816"/>
                  </a:lnTo>
                  <a:lnTo>
                    <a:pt x="2615" y="1863"/>
                  </a:lnTo>
                  <a:lnTo>
                    <a:pt x="2602" y="1909"/>
                  </a:lnTo>
                  <a:lnTo>
                    <a:pt x="2588" y="1955"/>
                  </a:lnTo>
                  <a:lnTo>
                    <a:pt x="2572" y="2000"/>
                  </a:lnTo>
                  <a:lnTo>
                    <a:pt x="2555" y="2044"/>
                  </a:lnTo>
                  <a:lnTo>
                    <a:pt x="2537" y="2088"/>
                  </a:lnTo>
                  <a:lnTo>
                    <a:pt x="2517" y="2131"/>
                  </a:lnTo>
                  <a:lnTo>
                    <a:pt x="2496" y="2173"/>
                  </a:lnTo>
                  <a:lnTo>
                    <a:pt x="2473" y="2215"/>
                  </a:lnTo>
                  <a:lnTo>
                    <a:pt x="2450" y="2256"/>
                  </a:lnTo>
                  <a:lnTo>
                    <a:pt x="2425" y="2296"/>
                  </a:lnTo>
                  <a:lnTo>
                    <a:pt x="2399" y="2334"/>
                  </a:lnTo>
                  <a:lnTo>
                    <a:pt x="2372" y="2373"/>
                  </a:lnTo>
                  <a:lnTo>
                    <a:pt x="2344" y="2410"/>
                  </a:lnTo>
                  <a:lnTo>
                    <a:pt x="2315" y="2446"/>
                  </a:lnTo>
                  <a:lnTo>
                    <a:pt x="2284" y="2481"/>
                  </a:lnTo>
                  <a:lnTo>
                    <a:pt x="2253" y="2514"/>
                  </a:lnTo>
                  <a:lnTo>
                    <a:pt x="2220" y="2547"/>
                  </a:lnTo>
                  <a:lnTo>
                    <a:pt x="2187" y="2579"/>
                  </a:lnTo>
                  <a:lnTo>
                    <a:pt x="2153" y="2609"/>
                  </a:lnTo>
                  <a:lnTo>
                    <a:pt x="2117" y="2638"/>
                  </a:lnTo>
                  <a:lnTo>
                    <a:pt x="2081" y="2665"/>
                  </a:lnTo>
                  <a:lnTo>
                    <a:pt x="2045" y="2692"/>
                  </a:lnTo>
                  <a:lnTo>
                    <a:pt x="2007" y="2717"/>
                  </a:lnTo>
                  <a:lnTo>
                    <a:pt x="1968" y="2741"/>
                  </a:lnTo>
                  <a:lnTo>
                    <a:pt x="1929" y="2763"/>
                  </a:lnTo>
                  <a:lnTo>
                    <a:pt x="1889" y="2784"/>
                  </a:lnTo>
                  <a:lnTo>
                    <a:pt x="1849" y="2803"/>
                  </a:lnTo>
                  <a:lnTo>
                    <a:pt x="1808" y="2821"/>
                  </a:lnTo>
                  <a:lnTo>
                    <a:pt x="1766" y="2837"/>
                  </a:lnTo>
                  <a:lnTo>
                    <a:pt x="1724" y="2852"/>
                  </a:lnTo>
                  <a:lnTo>
                    <a:pt x="1682" y="2865"/>
                  </a:lnTo>
                  <a:lnTo>
                    <a:pt x="1640" y="2878"/>
                  </a:lnTo>
                  <a:lnTo>
                    <a:pt x="1596" y="2888"/>
                  </a:lnTo>
                  <a:lnTo>
                    <a:pt x="1553" y="2896"/>
                  </a:lnTo>
                  <a:lnTo>
                    <a:pt x="1509" y="2903"/>
                  </a:lnTo>
                  <a:lnTo>
                    <a:pt x="1465" y="2909"/>
                  </a:lnTo>
                  <a:lnTo>
                    <a:pt x="1422" y="2913"/>
                  </a:lnTo>
                  <a:lnTo>
                    <a:pt x="1378" y="2916"/>
                  </a:lnTo>
                  <a:lnTo>
                    <a:pt x="1333" y="2916"/>
                  </a:lnTo>
                </a:path>
              </a:pathLst>
            </a:custGeom>
            <a:noFill/>
            <a:ln w="23813">
              <a:solidFill>
                <a:srgbClr val="000000"/>
              </a:solidFill>
              <a:round/>
              <a:headEnd/>
              <a:tailEnd/>
            </a:ln>
          </p:spPr>
          <p:txBody>
            <a:bodyPr/>
            <a:lstStyle/>
            <a:p>
              <a:pPr eaLnBrk="0" hangingPunct="0"/>
              <a:endParaRPr lang="en-US"/>
            </a:p>
          </p:txBody>
        </p:sp>
        <p:sp>
          <p:nvSpPr>
            <p:cNvPr id="47116" name="Freeform 9"/>
            <p:cNvSpPr>
              <a:spLocks/>
            </p:cNvSpPr>
            <p:nvPr/>
          </p:nvSpPr>
          <p:spPr bwMode="auto">
            <a:xfrm>
              <a:off x="1779" y="2123"/>
              <a:ext cx="2122" cy="2197"/>
            </a:xfrm>
            <a:custGeom>
              <a:avLst/>
              <a:gdLst>
                <a:gd name="T0" fmla="*/ 3 w 2122"/>
                <a:gd name="T1" fmla="*/ 1496 h 1488"/>
                <a:gd name="T2" fmla="*/ 20 w 2122"/>
                <a:gd name="T3" fmla="*/ 1308 h 1488"/>
                <a:gd name="T4" fmla="*/ 51 w 2122"/>
                <a:gd name="T5" fmla="*/ 1127 h 1488"/>
                <a:gd name="T6" fmla="*/ 95 w 2122"/>
                <a:gd name="T7" fmla="*/ 951 h 1488"/>
                <a:gd name="T8" fmla="*/ 153 w 2122"/>
                <a:gd name="T9" fmla="*/ 783 h 1488"/>
                <a:gd name="T10" fmla="*/ 223 w 2122"/>
                <a:gd name="T11" fmla="*/ 628 h 1488"/>
                <a:gd name="T12" fmla="*/ 303 w 2122"/>
                <a:gd name="T13" fmla="*/ 486 h 1488"/>
                <a:gd name="T14" fmla="*/ 395 w 2122"/>
                <a:gd name="T15" fmla="*/ 360 h 1488"/>
                <a:gd name="T16" fmla="*/ 495 w 2122"/>
                <a:gd name="T17" fmla="*/ 248 h 1488"/>
                <a:gd name="T18" fmla="*/ 603 w 2122"/>
                <a:gd name="T19" fmla="*/ 157 h 1488"/>
                <a:gd name="T20" fmla="*/ 718 w 2122"/>
                <a:gd name="T21" fmla="*/ 86 h 1488"/>
                <a:gd name="T22" fmla="*/ 837 w 2122"/>
                <a:gd name="T23" fmla="*/ 35 h 1488"/>
                <a:gd name="T24" fmla="*/ 958 w 2122"/>
                <a:gd name="T25" fmla="*/ 6 h 1488"/>
                <a:gd name="T26" fmla="*/ 1081 w 2122"/>
                <a:gd name="T27" fmla="*/ 0 h 1488"/>
                <a:gd name="T28" fmla="*/ 1205 w 2122"/>
                <a:gd name="T29" fmla="*/ 13 h 1488"/>
                <a:gd name="T30" fmla="*/ 1326 w 2122"/>
                <a:gd name="T31" fmla="*/ 50 h 1488"/>
                <a:gd name="T32" fmla="*/ 1443 w 2122"/>
                <a:gd name="T33" fmla="*/ 109 h 1488"/>
                <a:gd name="T34" fmla="*/ 1556 w 2122"/>
                <a:gd name="T35" fmla="*/ 186 h 1488"/>
                <a:gd name="T36" fmla="*/ 1661 w 2122"/>
                <a:gd name="T37" fmla="*/ 283 h 1488"/>
                <a:gd name="T38" fmla="*/ 1759 w 2122"/>
                <a:gd name="T39" fmla="*/ 399 h 1488"/>
                <a:gd name="T40" fmla="*/ 1847 w 2122"/>
                <a:gd name="T41" fmla="*/ 532 h 1488"/>
                <a:gd name="T42" fmla="*/ 1924 w 2122"/>
                <a:gd name="T43" fmla="*/ 678 h 1488"/>
                <a:gd name="T44" fmla="*/ 1990 w 2122"/>
                <a:gd name="T45" fmla="*/ 837 h 1488"/>
                <a:gd name="T46" fmla="*/ 2044 w 2122"/>
                <a:gd name="T47" fmla="*/ 1007 h 1488"/>
                <a:gd name="T48" fmla="*/ 2083 w 2122"/>
                <a:gd name="T49" fmla="*/ 1186 h 1488"/>
                <a:gd name="T50" fmla="*/ 2109 w 2122"/>
                <a:gd name="T51" fmla="*/ 1372 h 1488"/>
                <a:gd name="T52" fmla="*/ 2122 w 2122"/>
                <a:gd name="T53" fmla="*/ 1559 h 1488"/>
                <a:gd name="T54" fmla="*/ 2119 w 2122"/>
                <a:gd name="T55" fmla="*/ 1747 h 1488"/>
                <a:gd name="T56" fmla="*/ 2102 w 2122"/>
                <a:gd name="T57" fmla="*/ 1934 h 1488"/>
                <a:gd name="T58" fmla="*/ 2071 w 2122"/>
                <a:gd name="T59" fmla="*/ 2117 h 1488"/>
                <a:gd name="T60" fmla="*/ 2027 w 2122"/>
                <a:gd name="T61" fmla="*/ 2293 h 1488"/>
                <a:gd name="T62" fmla="*/ 1970 w 2122"/>
                <a:gd name="T63" fmla="*/ 2458 h 1488"/>
                <a:gd name="T64" fmla="*/ 1900 w 2122"/>
                <a:gd name="T65" fmla="*/ 2616 h 1488"/>
                <a:gd name="T66" fmla="*/ 1819 w 2122"/>
                <a:gd name="T67" fmla="*/ 2758 h 1488"/>
                <a:gd name="T68" fmla="*/ 1727 w 2122"/>
                <a:gd name="T69" fmla="*/ 2884 h 1488"/>
                <a:gd name="T70" fmla="*/ 1627 w 2122"/>
                <a:gd name="T71" fmla="*/ 2996 h 1488"/>
                <a:gd name="T72" fmla="*/ 1519 w 2122"/>
                <a:gd name="T73" fmla="*/ 3084 h 1488"/>
                <a:gd name="T74" fmla="*/ 1404 w 2122"/>
                <a:gd name="T75" fmla="*/ 3157 h 1488"/>
                <a:gd name="T76" fmla="*/ 1286 w 2122"/>
                <a:gd name="T77" fmla="*/ 3207 h 1488"/>
                <a:gd name="T78" fmla="*/ 1164 w 2122"/>
                <a:gd name="T79" fmla="*/ 3238 h 1488"/>
                <a:gd name="T80" fmla="*/ 1041 w 2122"/>
                <a:gd name="T81" fmla="*/ 3244 h 1488"/>
                <a:gd name="T82" fmla="*/ 917 w 2122"/>
                <a:gd name="T83" fmla="*/ 3229 h 1488"/>
                <a:gd name="T84" fmla="*/ 797 w 2122"/>
                <a:gd name="T85" fmla="*/ 3192 h 1488"/>
                <a:gd name="T86" fmla="*/ 679 w 2122"/>
                <a:gd name="T87" fmla="*/ 3135 h 1488"/>
                <a:gd name="T88" fmla="*/ 567 w 2122"/>
                <a:gd name="T89" fmla="*/ 3056 h 1488"/>
                <a:gd name="T90" fmla="*/ 461 w 2122"/>
                <a:gd name="T91" fmla="*/ 2959 h 1488"/>
                <a:gd name="T92" fmla="*/ 364 w 2122"/>
                <a:gd name="T93" fmla="*/ 2842 h 1488"/>
                <a:gd name="T94" fmla="*/ 275 w 2122"/>
                <a:gd name="T95" fmla="*/ 2712 h 1488"/>
                <a:gd name="T96" fmla="*/ 198 w 2122"/>
                <a:gd name="T97" fmla="*/ 2566 h 1488"/>
                <a:gd name="T98" fmla="*/ 132 w 2122"/>
                <a:gd name="T99" fmla="*/ 2405 h 1488"/>
                <a:gd name="T100" fmla="*/ 79 w 2122"/>
                <a:gd name="T101" fmla="*/ 2234 h 1488"/>
                <a:gd name="T102" fmla="*/ 39 w 2122"/>
                <a:gd name="T103" fmla="*/ 2055 h 1488"/>
                <a:gd name="T104" fmla="*/ 13 w 2122"/>
                <a:gd name="T105" fmla="*/ 1872 h 1488"/>
                <a:gd name="T106" fmla="*/ 1 w 2122"/>
                <a:gd name="T107" fmla="*/ 1685 h 148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22"/>
                <a:gd name="T163" fmla="*/ 0 h 1488"/>
                <a:gd name="T164" fmla="*/ 2122 w 2122"/>
                <a:gd name="T165" fmla="*/ 1488 h 148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22" h="1488">
                  <a:moveTo>
                    <a:pt x="0" y="744"/>
                  </a:moveTo>
                  <a:lnTo>
                    <a:pt x="1" y="715"/>
                  </a:lnTo>
                  <a:lnTo>
                    <a:pt x="3" y="686"/>
                  </a:lnTo>
                  <a:lnTo>
                    <a:pt x="7" y="658"/>
                  </a:lnTo>
                  <a:lnTo>
                    <a:pt x="13" y="629"/>
                  </a:lnTo>
                  <a:lnTo>
                    <a:pt x="20" y="600"/>
                  </a:lnTo>
                  <a:lnTo>
                    <a:pt x="29" y="572"/>
                  </a:lnTo>
                  <a:lnTo>
                    <a:pt x="39" y="544"/>
                  </a:lnTo>
                  <a:lnTo>
                    <a:pt x="51" y="517"/>
                  </a:lnTo>
                  <a:lnTo>
                    <a:pt x="64" y="489"/>
                  </a:lnTo>
                  <a:lnTo>
                    <a:pt x="79" y="462"/>
                  </a:lnTo>
                  <a:lnTo>
                    <a:pt x="95" y="436"/>
                  </a:lnTo>
                  <a:lnTo>
                    <a:pt x="113" y="410"/>
                  </a:lnTo>
                  <a:lnTo>
                    <a:pt x="132" y="384"/>
                  </a:lnTo>
                  <a:lnTo>
                    <a:pt x="153" y="359"/>
                  </a:lnTo>
                  <a:lnTo>
                    <a:pt x="174" y="335"/>
                  </a:lnTo>
                  <a:lnTo>
                    <a:pt x="198" y="311"/>
                  </a:lnTo>
                  <a:lnTo>
                    <a:pt x="223" y="288"/>
                  </a:lnTo>
                  <a:lnTo>
                    <a:pt x="248" y="265"/>
                  </a:lnTo>
                  <a:lnTo>
                    <a:pt x="275" y="244"/>
                  </a:lnTo>
                  <a:lnTo>
                    <a:pt x="303" y="223"/>
                  </a:lnTo>
                  <a:lnTo>
                    <a:pt x="333" y="202"/>
                  </a:lnTo>
                  <a:lnTo>
                    <a:pt x="364" y="183"/>
                  </a:lnTo>
                  <a:lnTo>
                    <a:pt x="395" y="165"/>
                  </a:lnTo>
                  <a:lnTo>
                    <a:pt x="427" y="147"/>
                  </a:lnTo>
                  <a:lnTo>
                    <a:pt x="461" y="130"/>
                  </a:lnTo>
                  <a:lnTo>
                    <a:pt x="495" y="114"/>
                  </a:lnTo>
                  <a:lnTo>
                    <a:pt x="531" y="99"/>
                  </a:lnTo>
                  <a:lnTo>
                    <a:pt x="567" y="85"/>
                  </a:lnTo>
                  <a:lnTo>
                    <a:pt x="603" y="72"/>
                  </a:lnTo>
                  <a:lnTo>
                    <a:pt x="641" y="61"/>
                  </a:lnTo>
                  <a:lnTo>
                    <a:pt x="679" y="50"/>
                  </a:lnTo>
                  <a:lnTo>
                    <a:pt x="718" y="39"/>
                  </a:lnTo>
                  <a:lnTo>
                    <a:pt x="757" y="31"/>
                  </a:lnTo>
                  <a:lnTo>
                    <a:pt x="797" y="23"/>
                  </a:lnTo>
                  <a:lnTo>
                    <a:pt x="837" y="16"/>
                  </a:lnTo>
                  <a:lnTo>
                    <a:pt x="877" y="11"/>
                  </a:lnTo>
                  <a:lnTo>
                    <a:pt x="917" y="6"/>
                  </a:lnTo>
                  <a:lnTo>
                    <a:pt x="958" y="3"/>
                  </a:lnTo>
                  <a:lnTo>
                    <a:pt x="999" y="1"/>
                  </a:lnTo>
                  <a:lnTo>
                    <a:pt x="1041" y="0"/>
                  </a:lnTo>
                  <a:lnTo>
                    <a:pt x="1081" y="0"/>
                  </a:lnTo>
                  <a:lnTo>
                    <a:pt x="1123" y="1"/>
                  </a:lnTo>
                  <a:lnTo>
                    <a:pt x="1164" y="3"/>
                  </a:lnTo>
                  <a:lnTo>
                    <a:pt x="1205" y="6"/>
                  </a:lnTo>
                  <a:lnTo>
                    <a:pt x="1245" y="11"/>
                  </a:lnTo>
                  <a:lnTo>
                    <a:pt x="1286" y="16"/>
                  </a:lnTo>
                  <a:lnTo>
                    <a:pt x="1326" y="23"/>
                  </a:lnTo>
                  <a:lnTo>
                    <a:pt x="1365" y="31"/>
                  </a:lnTo>
                  <a:lnTo>
                    <a:pt x="1404" y="39"/>
                  </a:lnTo>
                  <a:lnTo>
                    <a:pt x="1443" y="50"/>
                  </a:lnTo>
                  <a:lnTo>
                    <a:pt x="1481" y="61"/>
                  </a:lnTo>
                  <a:lnTo>
                    <a:pt x="1519" y="72"/>
                  </a:lnTo>
                  <a:lnTo>
                    <a:pt x="1556" y="85"/>
                  </a:lnTo>
                  <a:lnTo>
                    <a:pt x="1592" y="99"/>
                  </a:lnTo>
                  <a:lnTo>
                    <a:pt x="1627" y="114"/>
                  </a:lnTo>
                  <a:lnTo>
                    <a:pt x="1661" y="130"/>
                  </a:lnTo>
                  <a:lnTo>
                    <a:pt x="1695" y="147"/>
                  </a:lnTo>
                  <a:lnTo>
                    <a:pt x="1727" y="165"/>
                  </a:lnTo>
                  <a:lnTo>
                    <a:pt x="1759" y="183"/>
                  </a:lnTo>
                  <a:lnTo>
                    <a:pt x="1789" y="202"/>
                  </a:lnTo>
                  <a:lnTo>
                    <a:pt x="1819" y="223"/>
                  </a:lnTo>
                  <a:lnTo>
                    <a:pt x="1847" y="244"/>
                  </a:lnTo>
                  <a:lnTo>
                    <a:pt x="1874" y="265"/>
                  </a:lnTo>
                  <a:lnTo>
                    <a:pt x="1900" y="288"/>
                  </a:lnTo>
                  <a:lnTo>
                    <a:pt x="1924" y="311"/>
                  </a:lnTo>
                  <a:lnTo>
                    <a:pt x="1948" y="335"/>
                  </a:lnTo>
                  <a:lnTo>
                    <a:pt x="1970" y="359"/>
                  </a:lnTo>
                  <a:lnTo>
                    <a:pt x="1990" y="384"/>
                  </a:lnTo>
                  <a:lnTo>
                    <a:pt x="2009" y="410"/>
                  </a:lnTo>
                  <a:lnTo>
                    <a:pt x="2027" y="436"/>
                  </a:lnTo>
                  <a:lnTo>
                    <a:pt x="2044" y="462"/>
                  </a:lnTo>
                  <a:lnTo>
                    <a:pt x="2058" y="489"/>
                  </a:lnTo>
                  <a:lnTo>
                    <a:pt x="2071" y="517"/>
                  </a:lnTo>
                  <a:lnTo>
                    <a:pt x="2083" y="544"/>
                  </a:lnTo>
                  <a:lnTo>
                    <a:pt x="2094" y="572"/>
                  </a:lnTo>
                  <a:lnTo>
                    <a:pt x="2102" y="600"/>
                  </a:lnTo>
                  <a:lnTo>
                    <a:pt x="2109" y="629"/>
                  </a:lnTo>
                  <a:lnTo>
                    <a:pt x="2115" y="658"/>
                  </a:lnTo>
                  <a:lnTo>
                    <a:pt x="2119" y="686"/>
                  </a:lnTo>
                  <a:lnTo>
                    <a:pt x="2122" y="715"/>
                  </a:lnTo>
                  <a:lnTo>
                    <a:pt x="2122" y="744"/>
                  </a:lnTo>
                  <a:lnTo>
                    <a:pt x="2122" y="773"/>
                  </a:lnTo>
                  <a:lnTo>
                    <a:pt x="2119" y="801"/>
                  </a:lnTo>
                  <a:lnTo>
                    <a:pt x="2115" y="830"/>
                  </a:lnTo>
                  <a:lnTo>
                    <a:pt x="2109" y="859"/>
                  </a:lnTo>
                  <a:lnTo>
                    <a:pt x="2102" y="887"/>
                  </a:lnTo>
                  <a:lnTo>
                    <a:pt x="2094" y="916"/>
                  </a:lnTo>
                  <a:lnTo>
                    <a:pt x="2083" y="943"/>
                  </a:lnTo>
                  <a:lnTo>
                    <a:pt x="2071" y="971"/>
                  </a:lnTo>
                  <a:lnTo>
                    <a:pt x="2058" y="999"/>
                  </a:lnTo>
                  <a:lnTo>
                    <a:pt x="2044" y="1025"/>
                  </a:lnTo>
                  <a:lnTo>
                    <a:pt x="2027" y="1052"/>
                  </a:lnTo>
                  <a:lnTo>
                    <a:pt x="2009" y="1078"/>
                  </a:lnTo>
                  <a:lnTo>
                    <a:pt x="1990" y="1103"/>
                  </a:lnTo>
                  <a:lnTo>
                    <a:pt x="1970" y="1128"/>
                  </a:lnTo>
                  <a:lnTo>
                    <a:pt x="1948" y="1153"/>
                  </a:lnTo>
                  <a:lnTo>
                    <a:pt x="1924" y="1177"/>
                  </a:lnTo>
                  <a:lnTo>
                    <a:pt x="1900" y="1200"/>
                  </a:lnTo>
                  <a:lnTo>
                    <a:pt x="1874" y="1222"/>
                  </a:lnTo>
                  <a:lnTo>
                    <a:pt x="1847" y="1244"/>
                  </a:lnTo>
                  <a:lnTo>
                    <a:pt x="1819" y="1265"/>
                  </a:lnTo>
                  <a:lnTo>
                    <a:pt x="1789" y="1285"/>
                  </a:lnTo>
                  <a:lnTo>
                    <a:pt x="1759" y="1304"/>
                  </a:lnTo>
                  <a:lnTo>
                    <a:pt x="1727" y="1323"/>
                  </a:lnTo>
                  <a:lnTo>
                    <a:pt x="1695" y="1341"/>
                  </a:lnTo>
                  <a:lnTo>
                    <a:pt x="1661" y="1357"/>
                  </a:lnTo>
                  <a:lnTo>
                    <a:pt x="1627" y="1374"/>
                  </a:lnTo>
                  <a:lnTo>
                    <a:pt x="1592" y="1388"/>
                  </a:lnTo>
                  <a:lnTo>
                    <a:pt x="1556" y="1402"/>
                  </a:lnTo>
                  <a:lnTo>
                    <a:pt x="1519" y="1415"/>
                  </a:lnTo>
                  <a:lnTo>
                    <a:pt x="1481" y="1427"/>
                  </a:lnTo>
                  <a:lnTo>
                    <a:pt x="1443" y="1438"/>
                  </a:lnTo>
                  <a:lnTo>
                    <a:pt x="1404" y="1448"/>
                  </a:lnTo>
                  <a:lnTo>
                    <a:pt x="1365" y="1457"/>
                  </a:lnTo>
                  <a:lnTo>
                    <a:pt x="1326" y="1464"/>
                  </a:lnTo>
                  <a:lnTo>
                    <a:pt x="1286" y="1471"/>
                  </a:lnTo>
                  <a:lnTo>
                    <a:pt x="1245" y="1477"/>
                  </a:lnTo>
                  <a:lnTo>
                    <a:pt x="1205" y="1481"/>
                  </a:lnTo>
                  <a:lnTo>
                    <a:pt x="1164" y="1485"/>
                  </a:lnTo>
                  <a:lnTo>
                    <a:pt x="1123" y="1487"/>
                  </a:lnTo>
                  <a:lnTo>
                    <a:pt x="1081" y="1488"/>
                  </a:lnTo>
                  <a:lnTo>
                    <a:pt x="1041" y="1488"/>
                  </a:lnTo>
                  <a:lnTo>
                    <a:pt x="999" y="1487"/>
                  </a:lnTo>
                  <a:lnTo>
                    <a:pt x="958" y="1485"/>
                  </a:lnTo>
                  <a:lnTo>
                    <a:pt x="917" y="1481"/>
                  </a:lnTo>
                  <a:lnTo>
                    <a:pt x="877" y="1477"/>
                  </a:lnTo>
                  <a:lnTo>
                    <a:pt x="837" y="1471"/>
                  </a:lnTo>
                  <a:lnTo>
                    <a:pt x="797" y="1464"/>
                  </a:lnTo>
                  <a:lnTo>
                    <a:pt x="757" y="1457"/>
                  </a:lnTo>
                  <a:lnTo>
                    <a:pt x="718" y="1448"/>
                  </a:lnTo>
                  <a:lnTo>
                    <a:pt x="679" y="1438"/>
                  </a:lnTo>
                  <a:lnTo>
                    <a:pt x="641" y="1427"/>
                  </a:lnTo>
                  <a:lnTo>
                    <a:pt x="603" y="1415"/>
                  </a:lnTo>
                  <a:lnTo>
                    <a:pt x="567" y="1402"/>
                  </a:lnTo>
                  <a:lnTo>
                    <a:pt x="531" y="1388"/>
                  </a:lnTo>
                  <a:lnTo>
                    <a:pt x="495" y="1374"/>
                  </a:lnTo>
                  <a:lnTo>
                    <a:pt x="461" y="1357"/>
                  </a:lnTo>
                  <a:lnTo>
                    <a:pt x="427" y="1341"/>
                  </a:lnTo>
                  <a:lnTo>
                    <a:pt x="395" y="1323"/>
                  </a:lnTo>
                  <a:lnTo>
                    <a:pt x="364" y="1304"/>
                  </a:lnTo>
                  <a:lnTo>
                    <a:pt x="333" y="1285"/>
                  </a:lnTo>
                  <a:lnTo>
                    <a:pt x="303" y="1265"/>
                  </a:lnTo>
                  <a:lnTo>
                    <a:pt x="275" y="1244"/>
                  </a:lnTo>
                  <a:lnTo>
                    <a:pt x="248" y="1222"/>
                  </a:lnTo>
                  <a:lnTo>
                    <a:pt x="223" y="1200"/>
                  </a:lnTo>
                  <a:lnTo>
                    <a:pt x="198" y="1177"/>
                  </a:lnTo>
                  <a:lnTo>
                    <a:pt x="174" y="1153"/>
                  </a:lnTo>
                  <a:lnTo>
                    <a:pt x="153" y="1128"/>
                  </a:lnTo>
                  <a:lnTo>
                    <a:pt x="132" y="1103"/>
                  </a:lnTo>
                  <a:lnTo>
                    <a:pt x="113" y="1078"/>
                  </a:lnTo>
                  <a:lnTo>
                    <a:pt x="95" y="1052"/>
                  </a:lnTo>
                  <a:lnTo>
                    <a:pt x="79" y="1025"/>
                  </a:lnTo>
                  <a:lnTo>
                    <a:pt x="64" y="999"/>
                  </a:lnTo>
                  <a:lnTo>
                    <a:pt x="51" y="971"/>
                  </a:lnTo>
                  <a:lnTo>
                    <a:pt x="39" y="943"/>
                  </a:lnTo>
                  <a:lnTo>
                    <a:pt x="29" y="916"/>
                  </a:lnTo>
                  <a:lnTo>
                    <a:pt x="20" y="887"/>
                  </a:lnTo>
                  <a:lnTo>
                    <a:pt x="13" y="859"/>
                  </a:lnTo>
                  <a:lnTo>
                    <a:pt x="7" y="830"/>
                  </a:lnTo>
                  <a:lnTo>
                    <a:pt x="3" y="801"/>
                  </a:lnTo>
                  <a:lnTo>
                    <a:pt x="1" y="773"/>
                  </a:lnTo>
                  <a:lnTo>
                    <a:pt x="0" y="744"/>
                  </a:lnTo>
                  <a:close/>
                </a:path>
              </a:pathLst>
            </a:custGeom>
            <a:solidFill>
              <a:srgbClr val="CCFFFF"/>
            </a:solidFill>
            <a:ln w="33338">
              <a:solidFill>
                <a:srgbClr val="000000"/>
              </a:solidFill>
              <a:round/>
              <a:headEnd/>
              <a:tailEnd/>
            </a:ln>
          </p:spPr>
          <p:txBody>
            <a:bodyPr/>
            <a:lstStyle/>
            <a:p>
              <a:pPr eaLnBrk="0" hangingPunct="0"/>
              <a:endParaRPr lang="en-US"/>
            </a:p>
          </p:txBody>
        </p:sp>
        <p:sp>
          <p:nvSpPr>
            <p:cNvPr id="47117" name="Freeform 10"/>
            <p:cNvSpPr>
              <a:spLocks noEditPoints="1"/>
            </p:cNvSpPr>
            <p:nvPr/>
          </p:nvSpPr>
          <p:spPr bwMode="auto">
            <a:xfrm>
              <a:off x="1294" y="968"/>
              <a:ext cx="303" cy="243"/>
            </a:xfrm>
            <a:custGeom>
              <a:avLst/>
              <a:gdLst>
                <a:gd name="T0" fmla="*/ 0 w 303"/>
                <a:gd name="T1" fmla="*/ 243 h 243"/>
                <a:gd name="T2" fmla="*/ 0 w 303"/>
                <a:gd name="T3" fmla="*/ 238 h 243"/>
                <a:gd name="T4" fmla="*/ 30 w 303"/>
                <a:gd name="T5" fmla="*/ 223 h 243"/>
                <a:gd name="T6" fmla="*/ 30 w 303"/>
                <a:gd name="T7" fmla="*/ 0 h 243"/>
                <a:gd name="T8" fmla="*/ 111 w 303"/>
                <a:gd name="T9" fmla="*/ 0 h 243"/>
                <a:gd name="T10" fmla="*/ 111 w 303"/>
                <a:gd name="T11" fmla="*/ 223 h 243"/>
                <a:gd name="T12" fmla="*/ 144 w 303"/>
                <a:gd name="T13" fmla="*/ 238 h 243"/>
                <a:gd name="T14" fmla="*/ 144 w 303"/>
                <a:gd name="T15" fmla="*/ 243 h 243"/>
                <a:gd name="T16" fmla="*/ 0 w 303"/>
                <a:gd name="T17" fmla="*/ 243 h 243"/>
                <a:gd name="T18" fmla="*/ 121 w 303"/>
                <a:gd name="T19" fmla="*/ 209 h 243"/>
                <a:gd name="T20" fmla="*/ 150 w 303"/>
                <a:gd name="T21" fmla="*/ 209 h 243"/>
                <a:gd name="T22" fmla="*/ 181 w 303"/>
                <a:gd name="T23" fmla="*/ 218 h 243"/>
                <a:gd name="T24" fmla="*/ 181 w 303"/>
                <a:gd name="T25" fmla="*/ 235 h 243"/>
                <a:gd name="T26" fmla="*/ 150 w 303"/>
                <a:gd name="T27" fmla="*/ 235 h 243"/>
                <a:gd name="T28" fmla="*/ 150 w 303"/>
                <a:gd name="T29" fmla="*/ 243 h 243"/>
                <a:gd name="T30" fmla="*/ 275 w 303"/>
                <a:gd name="T31" fmla="*/ 243 h 243"/>
                <a:gd name="T32" fmla="*/ 275 w 303"/>
                <a:gd name="T33" fmla="*/ 235 h 243"/>
                <a:gd name="T34" fmla="*/ 243 w 303"/>
                <a:gd name="T35" fmla="*/ 235 h 243"/>
                <a:gd name="T36" fmla="*/ 243 w 303"/>
                <a:gd name="T37" fmla="*/ 218 h 243"/>
                <a:gd name="T38" fmla="*/ 275 w 303"/>
                <a:gd name="T39" fmla="*/ 209 h 243"/>
                <a:gd name="T40" fmla="*/ 303 w 303"/>
                <a:gd name="T41" fmla="*/ 209 h 243"/>
                <a:gd name="T42" fmla="*/ 303 w 303"/>
                <a:gd name="T43" fmla="*/ 61 h 243"/>
                <a:gd name="T44" fmla="*/ 121 w 303"/>
                <a:gd name="T45" fmla="*/ 61 h 243"/>
                <a:gd name="T46" fmla="*/ 121 w 303"/>
                <a:gd name="T47" fmla="*/ 209 h 24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3"/>
                <a:gd name="T73" fmla="*/ 0 h 243"/>
                <a:gd name="T74" fmla="*/ 303 w 303"/>
                <a:gd name="T75" fmla="*/ 243 h 24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3" h="243">
                  <a:moveTo>
                    <a:pt x="0" y="243"/>
                  </a:moveTo>
                  <a:lnTo>
                    <a:pt x="0" y="238"/>
                  </a:lnTo>
                  <a:lnTo>
                    <a:pt x="30" y="223"/>
                  </a:lnTo>
                  <a:lnTo>
                    <a:pt x="30" y="0"/>
                  </a:lnTo>
                  <a:lnTo>
                    <a:pt x="111" y="0"/>
                  </a:lnTo>
                  <a:lnTo>
                    <a:pt x="111" y="223"/>
                  </a:lnTo>
                  <a:lnTo>
                    <a:pt x="144" y="238"/>
                  </a:lnTo>
                  <a:lnTo>
                    <a:pt x="144" y="243"/>
                  </a:lnTo>
                  <a:lnTo>
                    <a:pt x="0" y="243"/>
                  </a:lnTo>
                  <a:close/>
                  <a:moveTo>
                    <a:pt x="121" y="209"/>
                  </a:moveTo>
                  <a:lnTo>
                    <a:pt x="150" y="209"/>
                  </a:lnTo>
                  <a:lnTo>
                    <a:pt x="181" y="218"/>
                  </a:lnTo>
                  <a:lnTo>
                    <a:pt x="181" y="235"/>
                  </a:lnTo>
                  <a:lnTo>
                    <a:pt x="150" y="235"/>
                  </a:lnTo>
                  <a:lnTo>
                    <a:pt x="150" y="243"/>
                  </a:lnTo>
                  <a:lnTo>
                    <a:pt x="275" y="243"/>
                  </a:lnTo>
                  <a:lnTo>
                    <a:pt x="275" y="235"/>
                  </a:lnTo>
                  <a:lnTo>
                    <a:pt x="243" y="235"/>
                  </a:lnTo>
                  <a:lnTo>
                    <a:pt x="243" y="218"/>
                  </a:lnTo>
                  <a:lnTo>
                    <a:pt x="275" y="209"/>
                  </a:lnTo>
                  <a:lnTo>
                    <a:pt x="303" y="209"/>
                  </a:lnTo>
                  <a:lnTo>
                    <a:pt x="303" y="61"/>
                  </a:lnTo>
                  <a:lnTo>
                    <a:pt x="121" y="61"/>
                  </a:lnTo>
                  <a:lnTo>
                    <a:pt x="121" y="209"/>
                  </a:lnTo>
                  <a:close/>
                </a:path>
              </a:pathLst>
            </a:custGeom>
            <a:solidFill>
              <a:srgbClr val="FFFFFF"/>
            </a:solidFill>
            <a:ln w="9525">
              <a:noFill/>
              <a:round/>
              <a:headEnd/>
              <a:tailEnd/>
            </a:ln>
          </p:spPr>
          <p:txBody>
            <a:bodyPr/>
            <a:lstStyle/>
            <a:p>
              <a:pPr eaLnBrk="0" hangingPunct="0"/>
              <a:endParaRPr lang="en-US"/>
            </a:p>
          </p:txBody>
        </p:sp>
        <p:sp>
          <p:nvSpPr>
            <p:cNvPr id="47118" name="Line 11"/>
            <p:cNvSpPr>
              <a:spLocks noChangeShapeType="1"/>
            </p:cNvSpPr>
            <p:nvPr/>
          </p:nvSpPr>
          <p:spPr bwMode="auto">
            <a:xfrm>
              <a:off x="1324" y="1191"/>
              <a:ext cx="1" cy="20"/>
            </a:xfrm>
            <a:prstGeom prst="line">
              <a:avLst/>
            </a:prstGeom>
            <a:noFill/>
            <a:ln w="7938">
              <a:solidFill>
                <a:srgbClr val="000000"/>
              </a:solidFill>
              <a:round/>
              <a:headEnd/>
              <a:tailEnd/>
            </a:ln>
          </p:spPr>
          <p:txBody>
            <a:bodyPr/>
            <a:lstStyle/>
            <a:p>
              <a:endParaRPr lang="en-US"/>
            </a:p>
          </p:txBody>
        </p:sp>
        <p:sp>
          <p:nvSpPr>
            <p:cNvPr id="47119" name="Line 12"/>
            <p:cNvSpPr>
              <a:spLocks noChangeShapeType="1"/>
            </p:cNvSpPr>
            <p:nvPr/>
          </p:nvSpPr>
          <p:spPr bwMode="auto">
            <a:xfrm>
              <a:off x="1405" y="1191"/>
              <a:ext cx="1" cy="20"/>
            </a:xfrm>
            <a:prstGeom prst="line">
              <a:avLst/>
            </a:prstGeom>
            <a:noFill/>
            <a:ln w="7938">
              <a:solidFill>
                <a:srgbClr val="000000"/>
              </a:solidFill>
              <a:round/>
              <a:headEnd/>
              <a:tailEnd/>
            </a:ln>
          </p:spPr>
          <p:txBody>
            <a:bodyPr/>
            <a:lstStyle/>
            <a:p>
              <a:endParaRPr lang="en-US"/>
            </a:p>
          </p:txBody>
        </p:sp>
        <p:sp>
          <p:nvSpPr>
            <p:cNvPr id="47120" name="Line 13"/>
            <p:cNvSpPr>
              <a:spLocks noChangeShapeType="1"/>
            </p:cNvSpPr>
            <p:nvPr/>
          </p:nvSpPr>
          <p:spPr bwMode="auto">
            <a:xfrm>
              <a:off x="1350" y="1044"/>
              <a:ext cx="30" cy="1"/>
            </a:xfrm>
            <a:prstGeom prst="line">
              <a:avLst/>
            </a:prstGeom>
            <a:noFill/>
            <a:ln w="7938">
              <a:solidFill>
                <a:srgbClr val="000000"/>
              </a:solidFill>
              <a:round/>
              <a:headEnd/>
              <a:tailEnd/>
            </a:ln>
          </p:spPr>
          <p:txBody>
            <a:bodyPr/>
            <a:lstStyle/>
            <a:p>
              <a:endParaRPr lang="en-US"/>
            </a:p>
          </p:txBody>
        </p:sp>
        <p:sp>
          <p:nvSpPr>
            <p:cNvPr id="47121" name="Line 14"/>
            <p:cNvSpPr>
              <a:spLocks noChangeShapeType="1"/>
            </p:cNvSpPr>
            <p:nvPr/>
          </p:nvSpPr>
          <p:spPr bwMode="auto">
            <a:xfrm>
              <a:off x="1344" y="1019"/>
              <a:ext cx="41" cy="1"/>
            </a:xfrm>
            <a:prstGeom prst="line">
              <a:avLst/>
            </a:prstGeom>
            <a:noFill/>
            <a:ln w="7938">
              <a:solidFill>
                <a:srgbClr val="000000"/>
              </a:solidFill>
              <a:round/>
              <a:headEnd/>
              <a:tailEnd/>
            </a:ln>
          </p:spPr>
          <p:txBody>
            <a:bodyPr/>
            <a:lstStyle/>
            <a:p>
              <a:endParaRPr lang="en-US"/>
            </a:p>
          </p:txBody>
        </p:sp>
        <p:sp>
          <p:nvSpPr>
            <p:cNvPr id="47122" name="Rectangle 15"/>
            <p:cNvSpPr>
              <a:spLocks noChangeArrowheads="1"/>
            </p:cNvSpPr>
            <p:nvPr/>
          </p:nvSpPr>
          <p:spPr bwMode="auto">
            <a:xfrm>
              <a:off x="1334" y="978"/>
              <a:ext cx="61" cy="142"/>
            </a:xfrm>
            <a:prstGeom prst="rect">
              <a:avLst/>
            </a:prstGeom>
            <a:noFill/>
            <a:ln w="7938">
              <a:solidFill>
                <a:srgbClr val="000000"/>
              </a:solidFill>
              <a:miter lim="800000"/>
              <a:headEnd/>
              <a:tailEnd/>
            </a:ln>
          </p:spPr>
          <p:txBody>
            <a:bodyPr/>
            <a:lstStyle/>
            <a:p>
              <a:pPr eaLnBrk="0" hangingPunct="0"/>
              <a:endParaRPr lang="en-US"/>
            </a:p>
          </p:txBody>
        </p:sp>
        <p:sp>
          <p:nvSpPr>
            <p:cNvPr id="47123" name="Freeform 16"/>
            <p:cNvSpPr>
              <a:spLocks/>
            </p:cNvSpPr>
            <p:nvPr/>
          </p:nvSpPr>
          <p:spPr bwMode="auto">
            <a:xfrm>
              <a:off x="1294" y="968"/>
              <a:ext cx="144" cy="243"/>
            </a:xfrm>
            <a:custGeom>
              <a:avLst/>
              <a:gdLst>
                <a:gd name="T0" fmla="*/ 0 w 144"/>
                <a:gd name="T1" fmla="*/ 243 h 243"/>
                <a:gd name="T2" fmla="*/ 0 w 144"/>
                <a:gd name="T3" fmla="*/ 238 h 243"/>
                <a:gd name="T4" fmla="*/ 30 w 144"/>
                <a:gd name="T5" fmla="*/ 223 h 243"/>
                <a:gd name="T6" fmla="*/ 30 w 144"/>
                <a:gd name="T7" fmla="*/ 0 h 243"/>
                <a:gd name="T8" fmla="*/ 111 w 144"/>
                <a:gd name="T9" fmla="*/ 0 h 243"/>
                <a:gd name="T10" fmla="*/ 111 w 144"/>
                <a:gd name="T11" fmla="*/ 223 h 243"/>
                <a:gd name="T12" fmla="*/ 144 w 144"/>
                <a:gd name="T13" fmla="*/ 238 h 243"/>
                <a:gd name="T14" fmla="*/ 144 w 144"/>
                <a:gd name="T15" fmla="*/ 243 h 243"/>
                <a:gd name="T16" fmla="*/ 0 w 144"/>
                <a:gd name="T17" fmla="*/ 243 h 2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
                <a:gd name="T28" fmla="*/ 0 h 243"/>
                <a:gd name="T29" fmla="*/ 144 w 144"/>
                <a:gd name="T30" fmla="*/ 243 h 2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 h="243">
                  <a:moveTo>
                    <a:pt x="0" y="243"/>
                  </a:moveTo>
                  <a:lnTo>
                    <a:pt x="0" y="238"/>
                  </a:lnTo>
                  <a:lnTo>
                    <a:pt x="30" y="223"/>
                  </a:lnTo>
                  <a:lnTo>
                    <a:pt x="30" y="0"/>
                  </a:lnTo>
                  <a:lnTo>
                    <a:pt x="111" y="0"/>
                  </a:lnTo>
                  <a:lnTo>
                    <a:pt x="111" y="223"/>
                  </a:lnTo>
                  <a:lnTo>
                    <a:pt x="144" y="238"/>
                  </a:lnTo>
                  <a:lnTo>
                    <a:pt x="144" y="243"/>
                  </a:lnTo>
                  <a:lnTo>
                    <a:pt x="0" y="243"/>
                  </a:lnTo>
                </a:path>
              </a:pathLst>
            </a:custGeom>
            <a:noFill/>
            <a:ln w="7938">
              <a:solidFill>
                <a:srgbClr val="000000"/>
              </a:solidFill>
              <a:round/>
              <a:headEnd/>
              <a:tailEnd/>
            </a:ln>
          </p:spPr>
          <p:txBody>
            <a:bodyPr/>
            <a:lstStyle/>
            <a:p>
              <a:pPr eaLnBrk="0" hangingPunct="0"/>
              <a:endParaRPr lang="en-US"/>
            </a:p>
          </p:txBody>
        </p:sp>
        <p:sp>
          <p:nvSpPr>
            <p:cNvPr id="47124" name="Freeform 17"/>
            <p:cNvSpPr>
              <a:spLocks/>
            </p:cNvSpPr>
            <p:nvPr/>
          </p:nvSpPr>
          <p:spPr bwMode="auto">
            <a:xfrm>
              <a:off x="1415" y="1029"/>
              <a:ext cx="182" cy="182"/>
            </a:xfrm>
            <a:custGeom>
              <a:avLst/>
              <a:gdLst>
                <a:gd name="T0" fmla="*/ 0 w 182"/>
                <a:gd name="T1" fmla="*/ 148 h 182"/>
                <a:gd name="T2" fmla="*/ 29 w 182"/>
                <a:gd name="T3" fmla="*/ 148 h 182"/>
                <a:gd name="T4" fmla="*/ 60 w 182"/>
                <a:gd name="T5" fmla="*/ 157 h 182"/>
                <a:gd name="T6" fmla="*/ 60 w 182"/>
                <a:gd name="T7" fmla="*/ 174 h 182"/>
                <a:gd name="T8" fmla="*/ 29 w 182"/>
                <a:gd name="T9" fmla="*/ 174 h 182"/>
                <a:gd name="T10" fmla="*/ 29 w 182"/>
                <a:gd name="T11" fmla="*/ 182 h 182"/>
                <a:gd name="T12" fmla="*/ 154 w 182"/>
                <a:gd name="T13" fmla="*/ 182 h 182"/>
                <a:gd name="T14" fmla="*/ 154 w 182"/>
                <a:gd name="T15" fmla="*/ 174 h 182"/>
                <a:gd name="T16" fmla="*/ 122 w 182"/>
                <a:gd name="T17" fmla="*/ 174 h 182"/>
                <a:gd name="T18" fmla="*/ 122 w 182"/>
                <a:gd name="T19" fmla="*/ 157 h 182"/>
                <a:gd name="T20" fmla="*/ 154 w 182"/>
                <a:gd name="T21" fmla="*/ 148 h 182"/>
                <a:gd name="T22" fmla="*/ 182 w 182"/>
                <a:gd name="T23" fmla="*/ 148 h 182"/>
                <a:gd name="T24" fmla="*/ 182 w 182"/>
                <a:gd name="T25" fmla="*/ 0 h 182"/>
                <a:gd name="T26" fmla="*/ 0 w 182"/>
                <a:gd name="T27" fmla="*/ 0 h 182"/>
                <a:gd name="T28" fmla="*/ 0 w 182"/>
                <a:gd name="T29" fmla="*/ 148 h 1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2"/>
                <a:gd name="T46" fmla="*/ 0 h 182"/>
                <a:gd name="T47" fmla="*/ 182 w 182"/>
                <a:gd name="T48" fmla="*/ 182 h 1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2" h="182">
                  <a:moveTo>
                    <a:pt x="0" y="148"/>
                  </a:moveTo>
                  <a:lnTo>
                    <a:pt x="29" y="148"/>
                  </a:lnTo>
                  <a:lnTo>
                    <a:pt x="60" y="157"/>
                  </a:lnTo>
                  <a:lnTo>
                    <a:pt x="60" y="174"/>
                  </a:lnTo>
                  <a:lnTo>
                    <a:pt x="29" y="174"/>
                  </a:lnTo>
                  <a:lnTo>
                    <a:pt x="29" y="182"/>
                  </a:lnTo>
                  <a:lnTo>
                    <a:pt x="154" y="182"/>
                  </a:lnTo>
                  <a:lnTo>
                    <a:pt x="154" y="174"/>
                  </a:lnTo>
                  <a:lnTo>
                    <a:pt x="122" y="174"/>
                  </a:lnTo>
                  <a:lnTo>
                    <a:pt x="122" y="157"/>
                  </a:lnTo>
                  <a:lnTo>
                    <a:pt x="154" y="148"/>
                  </a:lnTo>
                  <a:lnTo>
                    <a:pt x="182" y="148"/>
                  </a:lnTo>
                  <a:lnTo>
                    <a:pt x="182" y="0"/>
                  </a:lnTo>
                  <a:lnTo>
                    <a:pt x="0" y="0"/>
                  </a:lnTo>
                  <a:lnTo>
                    <a:pt x="0" y="148"/>
                  </a:lnTo>
                </a:path>
              </a:pathLst>
            </a:custGeom>
            <a:noFill/>
            <a:ln w="7938">
              <a:solidFill>
                <a:srgbClr val="000000"/>
              </a:solidFill>
              <a:round/>
              <a:headEnd/>
              <a:tailEnd/>
            </a:ln>
          </p:spPr>
          <p:txBody>
            <a:bodyPr/>
            <a:lstStyle/>
            <a:p>
              <a:pPr eaLnBrk="0" hangingPunct="0"/>
              <a:endParaRPr lang="en-US"/>
            </a:p>
          </p:txBody>
        </p:sp>
        <p:sp>
          <p:nvSpPr>
            <p:cNvPr id="47125" name="Line 18"/>
            <p:cNvSpPr>
              <a:spLocks noChangeShapeType="1"/>
            </p:cNvSpPr>
            <p:nvPr/>
          </p:nvSpPr>
          <p:spPr bwMode="auto">
            <a:xfrm>
              <a:off x="1475" y="1203"/>
              <a:ext cx="62" cy="1"/>
            </a:xfrm>
            <a:prstGeom prst="line">
              <a:avLst/>
            </a:prstGeom>
            <a:noFill/>
            <a:ln w="7938">
              <a:solidFill>
                <a:srgbClr val="000000"/>
              </a:solidFill>
              <a:round/>
              <a:headEnd/>
              <a:tailEnd/>
            </a:ln>
          </p:spPr>
          <p:txBody>
            <a:bodyPr/>
            <a:lstStyle/>
            <a:p>
              <a:endParaRPr lang="en-US"/>
            </a:p>
          </p:txBody>
        </p:sp>
        <p:sp>
          <p:nvSpPr>
            <p:cNvPr id="47126" name="Line 19"/>
            <p:cNvSpPr>
              <a:spLocks noChangeShapeType="1"/>
            </p:cNvSpPr>
            <p:nvPr/>
          </p:nvSpPr>
          <p:spPr bwMode="auto">
            <a:xfrm>
              <a:off x="1475" y="1186"/>
              <a:ext cx="62" cy="1"/>
            </a:xfrm>
            <a:prstGeom prst="line">
              <a:avLst/>
            </a:prstGeom>
            <a:noFill/>
            <a:ln w="7938">
              <a:solidFill>
                <a:srgbClr val="000000"/>
              </a:solidFill>
              <a:round/>
              <a:headEnd/>
              <a:tailEnd/>
            </a:ln>
          </p:spPr>
          <p:txBody>
            <a:bodyPr/>
            <a:lstStyle/>
            <a:p>
              <a:endParaRPr lang="en-US"/>
            </a:p>
          </p:txBody>
        </p:sp>
        <p:sp>
          <p:nvSpPr>
            <p:cNvPr id="47127" name="Line 20"/>
            <p:cNvSpPr>
              <a:spLocks noChangeShapeType="1"/>
            </p:cNvSpPr>
            <p:nvPr/>
          </p:nvSpPr>
          <p:spPr bwMode="auto">
            <a:xfrm>
              <a:off x="1444" y="1177"/>
              <a:ext cx="125" cy="1"/>
            </a:xfrm>
            <a:prstGeom prst="line">
              <a:avLst/>
            </a:prstGeom>
            <a:noFill/>
            <a:ln w="7938">
              <a:solidFill>
                <a:srgbClr val="000000"/>
              </a:solidFill>
              <a:round/>
              <a:headEnd/>
              <a:tailEnd/>
            </a:ln>
          </p:spPr>
          <p:txBody>
            <a:bodyPr/>
            <a:lstStyle/>
            <a:p>
              <a:endParaRPr lang="en-US"/>
            </a:p>
          </p:txBody>
        </p:sp>
        <p:sp>
          <p:nvSpPr>
            <p:cNvPr id="47128" name="Freeform 21"/>
            <p:cNvSpPr>
              <a:spLocks noEditPoints="1"/>
            </p:cNvSpPr>
            <p:nvPr/>
          </p:nvSpPr>
          <p:spPr bwMode="auto">
            <a:xfrm>
              <a:off x="1332" y="1130"/>
              <a:ext cx="66" cy="66"/>
            </a:xfrm>
            <a:custGeom>
              <a:avLst/>
              <a:gdLst>
                <a:gd name="T0" fmla="*/ 5 w 66"/>
                <a:gd name="T1" fmla="*/ 41 h 66"/>
                <a:gd name="T2" fmla="*/ 0 w 66"/>
                <a:gd name="T3" fmla="*/ 0 h 66"/>
                <a:gd name="T4" fmla="*/ 10 w 66"/>
                <a:gd name="T5" fmla="*/ 41 h 66"/>
                <a:gd name="T6" fmla="*/ 15 w 66"/>
                <a:gd name="T7" fmla="*/ 0 h 66"/>
                <a:gd name="T8" fmla="*/ 10 w 66"/>
                <a:gd name="T9" fmla="*/ 41 h 66"/>
                <a:gd name="T10" fmla="*/ 25 w 66"/>
                <a:gd name="T11" fmla="*/ 41 h 66"/>
                <a:gd name="T12" fmla="*/ 20 w 66"/>
                <a:gd name="T13" fmla="*/ 0 h 66"/>
                <a:gd name="T14" fmla="*/ 30 w 66"/>
                <a:gd name="T15" fmla="*/ 41 h 66"/>
                <a:gd name="T16" fmla="*/ 35 w 66"/>
                <a:gd name="T17" fmla="*/ 0 h 66"/>
                <a:gd name="T18" fmla="*/ 30 w 66"/>
                <a:gd name="T19" fmla="*/ 41 h 66"/>
                <a:gd name="T20" fmla="*/ 45 w 66"/>
                <a:gd name="T21" fmla="*/ 41 h 66"/>
                <a:gd name="T22" fmla="*/ 40 w 66"/>
                <a:gd name="T23" fmla="*/ 0 h 66"/>
                <a:gd name="T24" fmla="*/ 50 w 66"/>
                <a:gd name="T25" fmla="*/ 41 h 66"/>
                <a:gd name="T26" fmla="*/ 56 w 66"/>
                <a:gd name="T27" fmla="*/ 0 h 66"/>
                <a:gd name="T28" fmla="*/ 50 w 66"/>
                <a:gd name="T29" fmla="*/ 41 h 66"/>
                <a:gd name="T30" fmla="*/ 66 w 66"/>
                <a:gd name="T31" fmla="*/ 41 h 66"/>
                <a:gd name="T32" fmla="*/ 60 w 66"/>
                <a:gd name="T33" fmla="*/ 0 h 66"/>
                <a:gd name="T34" fmla="*/ 60 w 66"/>
                <a:gd name="T35" fmla="*/ 66 h 66"/>
                <a:gd name="T36" fmla="*/ 66 w 66"/>
                <a:gd name="T37" fmla="*/ 46 h 66"/>
                <a:gd name="T38" fmla="*/ 60 w 66"/>
                <a:gd name="T39" fmla="*/ 66 h 66"/>
                <a:gd name="T40" fmla="*/ 56 w 66"/>
                <a:gd name="T41" fmla="*/ 66 h 66"/>
                <a:gd name="T42" fmla="*/ 50 w 66"/>
                <a:gd name="T43" fmla="*/ 46 h 66"/>
                <a:gd name="T44" fmla="*/ 40 w 66"/>
                <a:gd name="T45" fmla="*/ 66 h 66"/>
                <a:gd name="T46" fmla="*/ 45 w 66"/>
                <a:gd name="T47" fmla="*/ 46 h 66"/>
                <a:gd name="T48" fmla="*/ 40 w 66"/>
                <a:gd name="T49" fmla="*/ 66 h 66"/>
                <a:gd name="T50" fmla="*/ 35 w 66"/>
                <a:gd name="T51" fmla="*/ 66 h 66"/>
                <a:gd name="T52" fmla="*/ 30 w 66"/>
                <a:gd name="T53" fmla="*/ 46 h 66"/>
                <a:gd name="T54" fmla="*/ 20 w 66"/>
                <a:gd name="T55" fmla="*/ 66 h 66"/>
                <a:gd name="T56" fmla="*/ 25 w 66"/>
                <a:gd name="T57" fmla="*/ 46 h 66"/>
                <a:gd name="T58" fmla="*/ 20 w 66"/>
                <a:gd name="T59" fmla="*/ 66 h 66"/>
                <a:gd name="T60" fmla="*/ 15 w 66"/>
                <a:gd name="T61" fmla="*/ 66 h 66"/>
                <a:gd name="T62" fmla="*/ 10 w 66"/>
                <a:gd name="T63" fmla="*/ 46 h 66"/>
                <a:gd name="T64" fmla="*/ 0 w 66"/>
                <a:gd name="T65" fmla="*/ 66 h 66"/>
                <a:gd name="T66" fmla="*/ 5 w 66"/>
                <a:gd name="T67" fmla="*/ 46 h 66"/>
                <a:gd name="T68" fmla="*/ 0 w 66"/>
                <a:gd name="T69" fmla="*/ 66 h 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
                <a:gd name="T106" fmla="*/ 0 h 66"/>
                <a:gd name="T107" fmla="*/ 66 w 66"/>
                <a:gd name="T108" fmla="*/ 66 h 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 h="66">
                  <a:moveTo>
                    <a:pt x="0" y="41"/>
                  </a:moveTo>
                  <a:lnTo>
                    <a:pt x="5" y="41"/>
                  </a:lnTo>
                  <a:lnTo>
                    <a:pt x="5" y="0"/>
                  </a:lnTo>
                  <a:lnTo>
                    <a:pt x="0" y="0"/>
                  </a:lnTo>
                  <a:lnTo>
                    <a:pt x="0" y="41"/>
                  </a:lnTo>
                  <a:close/>
                  <a:moveTo>
                    <a:pt x="10" y="41"/>
                  </a:moveTo>
                  <a:lnTo>
                    <a:pt x="15" y="41"/>
                  </a:lnTo>
                  <a:lnTo>
                    <a:pt x="15" y="0"/>
                  </a:lnTo>
                  <a:lnTo>
                    <a:pt x="10" y="0"/>
                  </a:lnTo>
                  <a:lnTo>
                    <a:pt x="10" y="41"/>
                  </a:lnTo>
                  <a:close/>
                  <a:moveTo>
                    <a:pt x="20" y="41"/>
                  </a:moveTo>
                  <a:lnTo>
                    <a:pt x="25" y="41"/>
                  </a:lnTo>
                  <a:lnTo>
                    <a:pt x="25" y="0"/>
                  </a:lnTo>
                  <a:lnTo>
                    <a:pt x="20" y="0"/>
                  </a:lnTo>
                  <a:lnTo>
                    <a:pt x="20" y="41"/>
                  </a:lnTo>
                  <a:close/>
                  <a:moveTo>
                    <a:pt x="30" y="41"/>
                  </a:moveTo>
                  <a:lnTo>
                    <a:pt x="35" y="41"/>
                  </a:lnTo>
                  <a:lnTo>
                    <a:pt x="35" y="0"/>
                  </a:lnTo>
                  <a:lnTo>
                    <a:pt x="30" y="0"/>
                  </a:lnTo>
                  <a:lnTo>
                    <a:pt x="30" y="41"/>
                  </a:lnTo>
                  <a:close/>
                  <a:moveTo>
                    <a:pt x="40" y="41"/>
                  </a:moveTo>
                  <a:lnTo>
                    <a:pt x="45" y="41"/>
                  </a:lnTo>
                  <a:lnTo>
                    <a:pt x="45" y="0"/>
                  </a:lnTo>
                  <a:lnTo>
                    <a:pt x="40" y="0"/>
                  </a:lnTo>
                  <a:lnTo>
                    <a:pt x="40" y="41"/>
                  </a:lnTo>
                  <a:close/>
                  <a:moveTo>
                    <a:pt x="50" y="41"/>
                  </a:moveTo>
                  <a:lnTo>
                    <a:pt x="56" y="41"/>
                  </a:lnTo>
                  <a:lnTo>
                    <a:pt x="56" y="0"/>
                  </a:lnTo>
                  <a:lnTo>
                    <a:pt x="50" y="0"/>
                  </a:lnTo>
                  <a:lnTo>
                    <a:pt x="50" y="41"/>
                  </a:lnTo>
                  <a:close/>
                  <a:moveTo>
                    <a:pt x="60" y="41"/>
                  </a:moveTo>
                  <a:lnTo>
                    <a:pt x="66" y="41"/>
                  </a:lnTo>
                  <a:lnTo>
                    <a:pt x="66" y="0"/>
                  </a:lnTo>
                  <a:lnTo>
                    <a:pt x="60" y="0"/>
                  </a:lnTo>
                  <a:lnTo>
                    <a:pt x="60" y="41"/>
                  </a:lnTo>
                  <a:close/>
                  <a:moveTo>
                    <a:pt x="60" y="66"/>
                  </a:moveTo>
                  <a:lnTo>
                    <a:pt x="66" y="66"/>
                  </a:lnTo>
                  <a:lnTo>
                    <a:pt x="66" y="46"/>
                  </a:lnTo>
                  <a:lnTo>
                    <a:pt x="60" y="46"/>
                  </a:lnTo>
                  <a:lnTo>
                    <a:pt x="60" y="66"/>
                  </a:lnTo>
                  <a:close/>
                  <a:moveTo>
                    <a:pt x="50" y="66"/>
                  </a:moveTo>
                  <a:lnTo>
                    <a:pt x="56" y="66"/>
                  </a:lnTo>
                  <a:lnTo>
                    <a:pt x="56" y="46"/>
                  </a:lnTo>
                  <a:lnTo>
                    <a:pt x="50" y="46"/>
                  </a:lnTo>
                  <a:lnTo>
                    <a:pt x="50" y="66"/>
                  </a:lnTo>
                  <a:close/>
                  <a:moveTo>
                    <a:pt x="40" y="66"/>
                  </a:moveTo>
                  <a:lnTo>
                    <a:pt x="45" y="66"/>
                  </a:lnTo>
                  <a:lnTo>
                    <a:pt x="45" y="46"/>
                  </a:lnTo>
                  <a:lnTo>
                    <a:pt x="40" y="46"/>
                  </a:lnTo>
                  <a:lnTo>
                    <a:pt x="40" y="66"/>
                  </a:lnTo>
                  <a:close/>
                  <a:moveTo>
                    <a:pt x="30" y="66"/>
                  </a:moveTo>
                  <a:lnTo>
                    <a:pt x="35" y="66"/>
                  </a:lnTo>
                  <a:lnTo>
                    <a:pt x="35" y="46"/>
                  </a:lnTo>
                  <a:lnTo>
                    <a:pt x="30" y="46"/>
                  </a:lnTo>
                  <a:lnTo>
                    <a:pt x="30" y="66"/>
                  </a:lnTo>
                  <a:close/>
                  <a:moveTo>
                    <a:pt x="20" y="66"/>
                  </a:moveTo>
                  <a:lnTo>
                    <a:pt x="25" y="66"/>
                  </a:lnTo>
                  <a:lnTo>
                    <a:pt x="25" y="46"/>
                  </a:lnTo>
                  <a:lnTo>
                    <a:pt x="20" y="46"/>
                  </a:lnTo>
                  <a:lnTo>
                    <a:pt x="20" y="66"/>
                  </a:lnTo>
                  <a:close/>
                  <a:moveTo>
                    <a:pt x="10" y="66"/>
                  </a:moveTo>
                  <a:lnTo>
                    <a:pt x="15" y="66"/>
                  </a:lnTo>
                  <a:lnTo>
                    <a:pt x="15" y="46"/>
                  </a:lnTo>
                  <a:lnTo>
                    <a:pt x="10" y="46"/>
                  </a:lnTo>
                  <a:lnTo>
                    <a:pt x="10" y="66"/>
                  </a:lnTo>
                  <a:close/>
                  <a:moveTo>
                    <a:pt x="0" y="66"/>
                  </a:moveTo>
                  <a:lnTo>
                    <a:pt x="5" y="66"/>
                  </a:lnTo>
                  <a:lnTo>
                    <a:pt x="5" y="46"/>
                  </a:lnTo>
                  <a:lnTo>
                    <a:pt x="0" y="46"/>
                  </a:lnTo>
                  <a:lnTo>
                    <a:pt x="0" y="66"/>
                  </a:lnTo>
                  <a:close/>
                </a:path>
              </a:pathLst>
            </a:custGeom>
            <a:solidFill>
              <a:srgbClr val="FFFFFF"/>
            </a:solidFill>
            <a:ln w="9525">
              <a:noFill/>
              <a:round/>
              <a:headEnd/>
              <a:tailEnd/>
            </a:ln>
          </p:spPr>
          <p:txBody>
            <a:bodyPr/>
            <a:lstStyle/>
            <a:p>
              <a:pPr eaLnBrk="0" hangingPunct="0"/>
              <a:endParaRPr lang="en-US"/>
            </a:p>
          </p:txBody>
        </p:sp>
        <p:sp>
          <p:nvSpPr>
            <p:cNvPr id="47129" name="Rectangle 22"/>
            <p:cNvSpPr>
              <a:spLocks noChangeArrowheads="1"/>
            </p:cNvSpPr>
            <p:nvPr/>
          </p:nvSpPr>
          <p:spPr bwMode="auto">
            <a:xfrm>
              <a:off x="1339" y="984"/>
              <a:ext cx="51" cy="20"/>
            </a:xfrm>
            <a:prstGeom prst="rect">
              <a:avLst/>
            </a:prstGeom>
            <a:noFill/>
            <a:ln w="3175">
              <a:solidFill>
                <a:srgbClr val="000000"/>
              </a:solidFill>
              <a:miter lim="800000"/>
              <a:headEnd/>
              <a:tailEnd/>
            </a:ln>
          </p:spPr>
          <p:txBody>
            <a:bodyPr/>
            <a:lstStyle/>
            <a:p>
              <a:pPr eaLnBrk="0" hangingPunct="0"/>
              <a:endParaRPr lang="en-US"/>
            </a:p>
          </p:txBody>
        </p:sp>
        <p:sp>
          <p:nvSpPr>
            <p:cNvPr id="47130" name="Freeform 23"/>
            <p:cNvSpPr>
              <a:spLocks/>
            </p:cNvSpPr>
            <p:nvPr/>
          </p:nvSpPr>
          <p:spPr bwMode="auto">
            <a:xfrm>
              <a:off x="1339" y="984"/>
              <a:ext cx="51" cy="4"/>
            </a:xfrm>
            <a:custGeom>
              <a:avLst/>
              <a:gdLst>
                <a:gd name="T0" fmla="*/ 0 w 51"/>
                <a:gd name="T1" fmla="*/ 0 h 4"/>
                <a:gd name="T2" fmla="*/ 5 w 51"/>
                <a:gd name="T3" fmla="*/ 4 h 4"/>
                <a:gd name="T4" fmla="*/ 46 w 51"/>
                <a:gd name="T5" fmla="*/ 4 h 4"/>
                <a:gd name="T6" fmla="*/ 51 w 51"/>
                <a:gd name="T7" fmla="*/ 0 h 4"/>
                <a:gd name="T8" fmla="*/ 0 60000 65536"/>
                <a:gd name="T9" fmla="*/ 0 60000 65536"/>
                <a:gd name="T10" fmla="*/ 0 60000 65536"/>
                <a:gd name="T11" fmla="*/ 0 60000 65536"/>
                <a:gd name="T12" fmla="*/ 0 w 51"/>
                <a:gd name="T13" fmla="*/ 0 h 4"/>
                <a:gd name="T14" fmla="*/ 51 w 51"/>
                <a:gd name="T15" fmla="*/ 4 h 4"/>
              </a:gdLst>
              <a:ahLst/>
              <a:cxnLst>
                <a:cxn ang="T8">
                  <a:pos x="T0" y="T1"/>
                </a:cxn>
                <a:cxn ang="T9">
                  <a:pos x="T2" y="T3"/>
                </a:cxn>
                <a:cxn ang="T10">
                  <a:pos x="T4" y="T5"/>
                </a:cxn>
                <a:cxn ang="T11">
                  <a:pos x="T6" y="T7"/>
                </a:cxn>
              </a:cxnLst>
              <a:rect l="T12" t="T13" r="T14" b="T15"/>
              <a:pathLst>
                <a:path w="51" h="4">
                  <a:moveTo>
                    <a:pt x="0" y="0"/>
                  </a:moveTo>
                  <a:lnTo>
                    <a:pt x="5" y="4"/>
                  </a:lnTo>
                  <a:lnTo>
                    <a:pt x="46" y="4"/>
                  </a:lnTo>
                  <a:lnTo>
                    <a:pt x="51" y="0"/>
                  </a:lnTo>
                </a:path>
              </a:pathLst>
            </a:custGeom>
            <a:noFill/>
            <a:ln w="3175">
              <a:solidFill>
                <a:srgbClr val="000000"/>
              </a:solidFill>
              <a:round/>
              <a:headEnd/>
              <a:tailEnd/>
            </a:ln>
          </p:spPr>
          <p:txBody>
            <a:bodyPr/>
            <a:lstStyle/>
            <a:p>
              <a:pPr eaLnBrk="0" hangingPunct="0"/>
              <a:endParaRPr lang="en-US"/>
            </a:p>
          </p:txBody>
        </p:sp>
        <p:sp>
          <p:nvSpPr>
            <p:cNvPr id="47131" name="Rectangle 24"/>
            <p:cNvSpPr>
              <a:spLocks noChangeArrowheads="1"/>
            </p:cNvSpPr>
            <p:nvPr/>
          </p:nvSpPr>
          <p:spPr bwMode="auto">
            <a:xfrm>
              <a:off x="1339" y="1009"/>
              <a:ext cx="51" cy="20"/>
            </a:xfrm>
            <a:prstGeom prst="rect">
              <a:avLst/>
            </a:prstGeom>
            <a:noFill/>
            <a:ln w="3175">
              <a:solidFill>
                <a:srgbClr val="000000"/>
              </a:solidFill>
              <a:miter lim="800000"/>
              <a:headEnd/>
              <a:tailEnd/>
            </a:ln>
          </p:spPr>
          <p:txBody>
            <a:bodyPr/>
            <a:lstStyle/>
            <a:p>
              <a:pPr eaLnBrk="0" hangingPunct="0"/>
              <a:endParaRPr lang="en-US"/>
            </a:p>
          </p:txBody>
        </p:sp>
        <p:sp>
          <p:nvSpPr>
            <p:cNvPr id="47132" name="Rectangle 25"/>
            <p:cNvSpPr>
              <a:spLocks noChangeArrowheads="1"/>
            </p:cNvSpPr>
            <p:nvPr/>
          </p:nvSpPr>
          <p:spPr bwMode="auto">
            <a:xfrm>
              <a:off x="1339" y="1034"/>
              <a:ext cx="51" cy="20"/>
            </a:xfrm>
            <a:prstGeom prst="rect">
              <a:avLst/>
            </a:prstGeom>
            <a:noFill/>
            <a:ln w="3175">
              <a:solidFill>
                <a:srgbClr val="000000"/>
              </a:solidFill>
              <a:miter lim="800000"/>
              <a:headEnd/>
              <a:tailEnd/>
            </a:ln>
          </p:spPr>
          <p:txBody>
            <a:bodyPr/>
            <a:lstStyle/>
            <a:p>
              <a:pPr eaLnBrk="0" hangingPunct="0"/>
              <a:endParaRPr lang="en-US"/>
            </a:p>
          </p:txBody>
        </p:sp>
        <p:sp>
          <p:nvSpPr>
            <p:cNvPr id="47133" name="Rectangle 26"/>
            <p:cNvSpPr>
              <a:spLocks noChangeArrowheads="1"/>
            </p:cNvSpPr>
            <p:nvPr/>
          </p:nvSpPr>
          <p:spPr bwMode="auto">
            <a:xfrm>
              <a:off x="1339" y="1059"/>
              <a:ext cx="51" cy="21"/>
            </a:xfrm>
            <a:prstGeom prst="rect">
              <a:avLst/>
            </a:prstGeom>
            <a:noFill/>
            <a:ln w="3175">
              <a:solidFill>
                <a:srgbClr val="000000"/>
              </a:solidFill>
              <a:miter lim="800000"/>
              <a:headEnd/>
              <a:tailEnd/>
            </a:ln>
          </p:spPr>
          <p:txBody>
            <a:bodyPr/>
            <a:lstStyle/>
            <a:p>
              <a:pPr eaLnBrk="0" hangingPunct="0"/>
              <a:endParaRPr lang="en-US"/>
            </a:p>
          </p:txBody>
        </p:sp>
        <p:sp>
          <p:nvSpPr>
            <p:cNvPr id="47134" name="Rectangle 27"/>
            <p:cNvSpPr>
              <a:spLocks noChangeArrowheads="1"/>
            </p:cNvSpPr>
            <p:nvPr/>
          </p:nvSpPr>
          <p:spPr bwMode="auto">
            <a:xfrm>
              <a:off x="1339" y="1085"/>
              <a:ext cx="51" cy="20"/>
            </a:xfrm>
            <a:prstGeom prst="rect">
              <a:avLst/>
            </a:prstGeom>
            <a:noFill/>
            <a:ln w="3175">
              <a:solidFill>
                <a:srgbClr val="000000"/>
              </a:solidFill>
              <a:miter lim="800000"/>
              <a:headEnd/>
              <a:tailEnd/>
            </a:ln>
          </p:spPr>
          <p:txBody>
            <a:bodyPr/>
            <a:lstStyle/>
            <a:p>
              <a:pPr eaLnBrk="0" hangingPunct="0"/>
              <a:endParaRPr lang="en-US"/>
            </a:p>
          </p:txBody>
        </p:sp>
        <p:sp>
          <p:nvSpPr>
            <p:cNvPr id="47135" name="Rectangle 28"/>
            <p:cNvSpPr>
              <a:spLocks noChangeArrowheads="1"/>
            </p:cNvSpPr>
            <p:nvPr/>
          </p:nvSpPr>
          <p:spPr bwMode="auto">
            <a:xfrm>
              <a:off x="1332" y="1130"/>
              <a:ext cx="5" cy="41"/>
            </a:xfrm>
            <a:prstGeom prst="rect">
              <a:avLst/>
            </a:prstGeom>
            <a:noFill/>
            <a:ln w="3175">
              <a:solidFill>
                <a:srgbClr val="000000"/>
              </a:solidFill>
              <a:miter lim="800000"/>
              <a:headEnd/>
              <a:tailEnd/>
            </a:ln>
          </p:spPr>
          <p:txBody>
            <a:bodyPr/>
            <a:lstStyle/>
            <a:p>
              <a:pPr eaLnBrk="0" hangingPunct="0"/>
              <a:endParaRPr lang="en-US"/>
            </a:p>
          </p:txBody>
        </p:sp>
        <p:sp>
          <p:nvSpPr>
            <p:cNvPr id="47136" name="Rectangle 29"/>
            <p:cNvSpPr>
              <a:spLocks noChangeArrowheads="1"/>
            </p:cNvSpPr>
            <p:nvPr/>
          </p:nvSpPr>
          <p:spPr bwMode="auto">
            <a:xfrm>
              <a:off x="1342" y="1130"/>
              <a:ext cx="5" cy="41"/>
            </a:xfrm>
            <a:prstGeom prst="rect">
              <a:avLst/>
            </a:prstGeom>
            <a:noFill/>
            <a:ln w="3175">
              <a:solidFill>
                <a:srgbClr val="000000"/>
              </a:solidFill>
              <a:miter lim="800000"/>
              <a:headEnd/>
              <a:tailEnd/>
            </a:ln>
          </p:spPr>
          <p:txBody>
            <a:bodyPr/>
            <a:lstStyle/>
            <a:p>
              <a:pPr eaLnBrk="0" hangingPunct="0"/>
              <a:endParaRPr lang="en-US"/>
            </a:p>
          </p:txBody>
        </p:sp>
        <p:sp>
          <p:nvSpPr>
            <p:cNvPr id="47137" name="Rectangle 30"/>
            <p:cNvSpPr>
              <a:spLocks noChangeArrowheads="1"/>
            </p:cNvSpPr>
            <p:nvPr/>
          </p:nvSpPr>
          <p:spPr bwMode="auto">
            <a:xfrm>
              <a:off x="1352" y="1130"/>
              <a:ext cx="5" cy="41"/>
            </a:xfrm>
            <a:prstGeom prst="rect">
              <a:avLst/>
            </a:prstGeom>
            <a:noFill/>
            <a:ln w="3175">
              <a:solidFill>
                <a:srgbClr val="000000"/>
              </a:solidFill>
              <a:miter lim="800000"/>
              <a:headEnd/>
              <a:tailEnd/>
            </a:ln>
          </p:spPr>
          <p:txBody>
            <a:bodyPr/>
            <a:lstStyle/>
            <a:p>
              <a:pPr eaLnBrk="0" hangingPunct="0"/>
              <a:endParaRPr lang="en-US"/>
            </a:p>
          </p:txBody>
        </p:sp>
        <p:sp>
          <p:nvSpPr>
            <p:cNvPr id="47138" name="Rectangle 31"/>
            <p:cNvSpPr>
              <a:spLocks noChangeArrowheads="1"/>
            </p:cNvSpPr>
            <p:nvPr/>
          </p:nvSpPr>
          <p:spPr bwMode="auto">
            <a:xfrm>
              <a:off x="1362" y="1130"/>
              <a:ext cx="5" cy="41"/>
            </a:xfrm>
            <a:prstGeom prst="rect">
              <a:avLst/>
            </a:prstGeom>
            <a:noFill/>
            <a:ln w="3175">
              <a:solidFill>
                <a:srgbClr val="000000"/>
              </a:solidFill>
              <a:miter lim="800000"/>
              <a:headEnd/>
              <a:tailEnd/>
            </a:ln>
          </p:spPr>
          <p:txBody>
            <a:bodyPr/>
            <a:lstStyle/>
            <a:p>
              <a:pPr eaLnBrk="0" hangingPunct="0"/>
              <a:endParaRPr lang="en-US"/>
            </a:p>
          </p:txBody>
        </p:sp>
        <p:sp>
          <p:nvSpPr>
            <p:cNvPr id="47139" name="Rectangle 32"/>
            <p:cNvSpPr>
              <a:spLocks noChangeArrowheads="1"/>
            </p:cNvSpPr>
            <p:nvPr/>
          </p:nvSpPr>
          <p:spPr bwMode="auto">
            <a:xfrm>
              <a:off x="1372" y="1130"/>
              <a:ext cx="5" cy="41"/>
            </a:xfrm>
            <a:prstGeom prst="rect">
              <a:avLst/>
            </a:prstGeom>
            <a:noFill/>
            <a:ln w="3175">
              <a:solidFill>
                <a:srgbClr val="000000"/>
              </a:solidFill>
              <a:miter lim="800000"/>
              <a:headEnd/>
              <a:tailEnd/>
            </a:ln>
          </p:spPr>
          <p:txBody>
            <a:bodyPr/>
            <a:lstStyle/>
            <a:p>
              <a:pPr eaLnBrk="0" hangingPunct="0"/>
              <a:endParaRPr lang="en-US"/>
            </a:p>
          </p:txBody>
        </p:sp>
        <p:sp>
          <p:nvSpPr>
            <p:cNvPr id="47140" name="Rectangle 33"/>
            <p:cNvSpPr>
              <a:spLocks noChangeArrowheads="1"/>
            </p:cNvSpPr>
            <p:nvPr/>
          </p:nvSpPr>
          <p:spPr bwMode="auto">
            <a:xfrm>
              <a:off x="1382" y="1130"/>
              <a:ext cx="6" cy="41"/>
            </a:xfrm>
            <a:prstGeom prst="rect">
              <a:avLst/>
            </a:prstGeom>
            <a:noFill/>
            <a:ln w="3175">
              <a:solidFill>
                <a:srgbClr val="000000"/>
              </a:solidFill>
              <a:miter lim="800000"/>
              <a:headEnd/>
              <a:tailEnd/>
            </a:ln>
          </p:spPr>
          <p:txBody>
            <a:bodyPr/>
            <a:lstStyle/>
            <a:p>
              <a:pPr eaLnBrk="0" hangingPunct="0"/>
              <a:endParaRPr lang="en-US"/>
            </a:p>
          </p:txBody>
        </p:sp>
        <p:sp>
          <p:nvSpPr>
            <p:cNvPr id="47141" name="Rectangle 34"/>
            <p:cNvSpPr>
              <a:spLocks noChangeArrowheads="1"/>
            </p:cNvSpPr>
            <p:nvPr/>
          </p:nvSpPr>
          <p:spPr bwMode="auto">
            <a:xfrm>
              <a:off x="1392" y="1130"/>
              <a:ext cx="6" cy="41"/>
            </a:xfrm>
            <a:prstGeom prst="rect">
              <a:avLst/>
            </a:prstGeom>
            <a:noFill/>
            <a:ln w="3175">
              <a:solidFill>
                <a:srgbClr val="000000"/>
              </a:solidFill>
              <a:miter lim="800000"/>
              <a:headEnd/>
              <a:tailEnd/>
            </a:ln>
          </p:spPr>
          <p:txBody>
            <a:bodyPr/>
            <a:lstStyle/>
            <a:p>
              <a:pPr eaLnBrk="0" hangingPunct="0"/>
              <a:endParaRPr lang="en-US"/>
            </a:p>
          </p:txBody>
        </p:sp>
        <p:sp>
          <p:nvSpPr>
            <p:cNvPr id="47142" name="Rectangle 35"/>
            <p:cNvSpPr>
              <a:spLocks noChangeArrowheads="1"/>
            </p:cNvSpPr>
            <p:nvPr/>
          </p:nvSpPr>
          <p:spPr bwMode="auto">
            <a:xfrm>
              <a:off x="1392" y="1176"/>
              <a:ext cx="6" cy="20"/>
            </a:xfrm>
            <a:prstGeom prst="rect">
              <a:avLst/>
            </a:prstGeom>
            <a:noFill/>
            <a:ln w="3175">
              <a:solidFill>
                <a:srgbClr val="000000"/>
              </a:solidFill>
              <a:miter lim="800000"/>
              <a:headEnd/>
              <a:tailEnd/>
            </a:ln>
          </p:spPr>
          <p:txBody>
            <a:bodyPr/>
            <a:lstStyle/>
            <a:p>
              <a:pPr eaLnBrk="0" hangingPunct="0"/>
              <a:endParaRPr lang="en-US"/>
            </a:p>
          </p:txBody>
        </p:sp>
        <p:sp>
          <p:nvSpPr>
            <p:cNvPr id="47143" name="Rectangle 36"/>
            <p:cNvSpPr>
              <a:spLocks noChangeArrowheads="1"/>
            </p:cNvSpPr>
            <p:nvPr/>
          </p:nvSpPr>
          <p:spPr bwMode="auto">
            <a:xfrm>
              <a:off x="1382" y="1176"/>
              <a:ext cx="6" cy="20"/>
            </a:xfrm>
            <a:prstGeom prst="rect">
              <a:avLst/>
            </a:prstGeom>
            <a:noFill/>
            <a:ln w="3175">
              <a:solidFill>
                <a:srgbClr val="000000"/>
              </a:solidFill>
              <a:miter lim="800000"/>
              <a:headEnd/>
              <a:tailEnd/>
            </a:ln>
          </p:spPr>
          <p:txBody>
            <a:bodyPr/>
            <a:lstStyle/>
            <a:p>
              <a:pPr eaLnBrk="0" hangingPunct="0"/>
              <a:endParaRPr lang="en-US"/>
            </a:p>
          </p:txBody>
        </p:sp>
        <p:sp>
          <p:nvSpPr>
            <p:cNvPr id="47144" name="Rectangle 37"/>
            <p:cNvSpPr>
              <a:spLocks noChangeArrowheads="1"/>
            </p:cNvSpPr>
            <p:nvPr/>
          </p:nvSpPr>
          <p:spPr bwMode="auto">
            <a:xfrm>
              <a:off x="1372" y="1176"/>
              <a:ext cx="5" cy="20"/>
            </a:xfrm>
            <a:prstGeom prst="rect">
              <a:avLst/>
            </a:prstGeom>
            <a:noFill/>
            <a:ln w="3175">
              <a:solidFill>
                <a:srgbClr val="000000"/>
              </a:solidFill>
              <a:miter lim="800000"/>
              <a:headEnd/>
              <a:tailEnd/>
            </a:ln>
          </p:spPr>
          <p:txBody>
            <a:bodyPr/>
            <a:lstStyle/>
            <a:p>
              <a:pPr eaLnBrk="0" hangingPunct="0"/>
              <a:endParaRPr lang="en-US"/>
            </a:p>
          </p:txBody>
        </p:sp>
        <p:sp>
          <p:nvSpPr>
            <p:cNvPr id="47145" name="Rectangle 38"/>
            <p:cNvSpPr>
              <a:spLocks noChangeArrowheads="1"/>
            </p:cNvSpPr>
            <p:nvPr/>
          </p:nvSpPr>
          <p:spPr bwMode="auto">
            <a:xfrm>
              <a:off x="1362" y="1176"/>
              <a:ext cx="5" cy="20"/>
            </a:xfrm>
            <a:prstGeom prst="rect">
              <a:avLst/>
            </a:prstGeom>
            <a:noFill/>
            <a:ln w="3175">
              <a:solidFill>
                <a:srgbClr val="000000"/>
              </a:solidFill>
              <a:miter lim="800000"/>
              <a:headEnd/>
              <a:tailEnd/>
            </a:ln>
          </p:spPr>
          <p:txBody>
            <a:bodyPr/>
            <a:lstStyle/>
            <a:p>
              <a:pPr eaLnBrk="0" hangingPunct="0"/>
              <a:endParaRPr lang="en-US"/>
            </a:p>
          </p:txBody>
        </p:sp>
        <p:sp>
          <p:nvSpPr>
            <p:cNvPr id="47146" name="Rectangle 39"/>
            <p:cNvSpPr>
              <a:spLocks noChangeArrowheads="1"/>
            </p:cNvSpPr>
            <p:nvPr/>
          </p:nvSpPr>
          <p:spPr bwMode="auto">
            <a:xfrm>
              <a:off x="1352" y="1176"/>
              <a:ext cx="5" cy="20"/>
            </a:xfrm>
            <a:prstGeom prst="rect">
              <a:avLst/>
            </a:prstGeom>
            <a:noFill/>
            <a:ln w="3175">
              <a:solidFill>
                <a:srgbClr val="000000"/>
              </a:solidFill>
              <a:miter lim="800000"/>
              <a:headEnd/>
              <a:tailEnd/>
            </a:ln>
          </p:spPr>
          <p:txBody>
            <a:bodyPr/>
            <a:lstStyle/>
            <a:p>
              <a:pPr eaLnBrk="0" hangingPunct="0"/>
              <a:endParaRPr lang="en-US"/>
            </a:p>
          </p:txBody>
        </p:sp>
        <p:sp>
          <p:nvSpPr>
            <p:cNvPr id="47147" name="Rectangle 40"/>
            <p:cNvSpPr>
              <a:spLocks noChangeArrowheads="1"/>
            </p:cNvSpPr>
            <p:nvPr/>
          </p:nvSpPr>
          <p:spPr bwMode="auto">
            <a:xfrm>
              <a:off x="1342" y="1176"/>
              <a:ext cx="5" cy="20"/>
            </a:xfrm>
            <a:prstGeom prst="rect">
              <a:avLst/>
            </a:prstGeom>
            <a:noFill/>
            <a:ln w="3175">
              <a:solidFill>
                <a:srgbClr val="000000"/>
              </a:solidFill>
              <a:miter lim="800000"/>
              <a:headEnd/>
              <a:tailEnd/>
            </a:ln>
          </p:spPr>
          <p:txBody>
            <a:bodyPr/>
            <a:lstStyle/>
            <a:p>
              <a:pPr eaLnBrk="0" hangingPunct="0"/>
              <a:endParaRPr lang="en-US"/>
            </a:p>
          </p:txBody>
        </p:sp>
        <p:sp>
          <p:nvSpPr>
            <p:cNvPr id="47148" name="Rectangle 41"/>
            <p:cNvSpPr>
              <a:spLocks noChangeArrowheads="1"/>
            </p:cNvSpPr>
            <p:nvPr/>
          </p:nvSpPr>
          <p:spPr bwMode="auto">
            <a:xfrm>
              <a:off x="1332" y="1176"/>
              <a:ext cx="5" cy="20"/>
            </a:xfrm>
            <a:prstGeom prst="rect">
              <a:avLst/>
            </a:prstGeom>
            <a:noFill/>
            <a:ln w="3175">
              <a:solidFill>
                <a:srgbClr val="000000"/>
              </a:solidFill>
              <a:miter lim="800000"/>
              <a:headEnd/>
              <a:tailEnd/>
            </a:ln>
          </p:spPr>
          <p:txBody>
            <a:bodyPr/>
            <a:lstStyle/>
            <a:p>
              <a:pPr eaLnBrk="0" hangingPunct="0"/>
              <a:endParaRPr lang="en-US"/>
            </a:p>
          </p:txBody>
        </p:sp>
        <p:sp>
          <p:nvSpPr>
            <p:cNvPr id="47149" name="Line 42"/>
            <p:cNvSpPr>
              <a:spLocks noChangeShapeType="1"/>
            </p:cNvSpPr>
            <p:nvPr/>
          </p:nvSpPr>
          <p:spPr bwMode="auto">
            <a:xfrm flipV="1">
              <a:off x="1339" y="988"/>
              <a:ext cx="5" cy="16"/>
            </a:xfrm>
            <a:prstGeom prst="line">
              <a:avLst/>
            </a:prstGeom>
            <a:noFill/>
            <a:ln w="3175">
              <a:solidFill>
                <a:srgbClr val="000000"/>
              </a:solidFill>
              <a:round/>
              <a:headEnd/>
              <a:tailEnd/>
            </a:ln>
          </p:spPr>
          <p:txBody>
            <a:bodyPr/>
            <a:lstStyle/>
            <a:p>
              <a:endParaRPr lang="en-US"/>
            </a:p>
          </p:txBody>
        </p:sp>
        <p:sp>
          <p:nvSpPr>
            <p:cNvPr id="47150" name="Line 43"/>
            <p:cNvSpPr>
              <a:spLocks noChangeShapeType="1"/>
            </p:cNvSpPr>
            <p:nvPr/>
          </p:nvSpPr>
          <p:spPr bwMode="auto">
            <a:xfrm>
              <a:off x="1385" y="988"/>
              <a:ext cx="5" cy="16"/>
            </a:xfrm>
            <a:prstGeom prst="line">
              <a:avLst/>
            </a:prstGeom>
            <a:noFill/>
            <a:ln w="3175">
              <a:solidFill>
                <a:srgbClr val="000000"/>
              </a:solidFill>
              <a:round/>
              <a:headEnd/>
              <a:tailEnd/>
            </a:ln>
          </p:spPr>
          <p:txBody>
            <a:bodyPr/>
            <a:lstStyle/>
            <a:p>
              <a:endParaRPr lang="en-US"/>
            </a:p>
          </p:txBody>
        </p:sp>
        <p:sp>
          <p:nvSpPr>
            <p:cNvPr id="47151" name="Line 44"/>
            <p:cNvSpPr>
              <a:spLocks noChangeShapeType="1"/>
            </p:cNvSpPr>
            <p:nvPr/>
          </p:nvSpPr>
          <p:spPr bwMode="auto">
            <a:xfrm>
              <a:off x="1342" y="1077"/>
              <a:ext cx="33" cy="1"/>
            </a:xfrm>
            <a:prstGeom prst="line">
              <a:avLst/>
            </a:prstGeom>
            <a:noFill/>
            <a:ln w="3175">
              <a:solidFill>
                <a:srgbClr val="000000"/>
              </a:solidFill>
              <a:round/>
              <a:headEnd/>
              <a:tailEnd/>
            </a:ln>
          </p:spPr>
          <p:txBody>
            <a:bodyPr/>
            <a:lstStyle/>
            <a:p>
              <a:endParaRPr lang="en-US"/>
            </a:p>
          </p:txBody>
        </p:sp>
        <p:sp>
          <p:nvSpPr>
            <p:cNvPr id="47152" name="Line 45"/>
            <p:cNvSpPr>
              <a:spLocks noChangeShapeType="1"/>
            </p:cNvSpPr>
            <p:nvPr/>
          </p:nvSpPr>
          <p:spPr bwMode="auto">
            <a:xfrm>
              <a:off x="1342" y="1073"/>
              <a:ext cx="33" cy="1"/>
            </a:xfrm>
            <a:prstGeom prst="line">
              <a:avLst/>
            </a:prstGeom>
            <a:noFill/>
            <a:ln w="3175">
              <a:solidFill>
                <a:srgbClr val="000000"/>
              </a:solidFill>
              <a:round/>
              <a:headEnd/>
              <a:tailEnd/>
            </a:ln>
          </p:spPr>
          <p:txBody>
            <a:bodyPr/>
            <a:lstStyle/>
            <a:p>
              <a:endParaRPr lang="en-US"/>
            </a:p>
          </p:txBody>
        </p:sp>
        <p:sp>
          <p:nvSpPr>
            <p:cNvPr id="47153" name="Line 46"/>
            <p:cNvSpPr>
              <a:spLocks noChangeShapeType="1"/>
            </p:cNvSpPr>
            <p:nvPr/>
          </p:nvSpPr>
          <p:spPr bwMode="auto">
            <a:xfrm>
              <a:off x="1342" y="1069"/>
              <a:ext cx="33" cy="1"/>
            </a:xfrm>
            <a:prstGeom prst="line">
              <a:avLst/>
            </a:prstGeom>
            <a:noFill/>
            <a:ln w="3175">
              <a:solidFill>
                <a:srgbClr val="000000"/>
              </a:solidFill>
              <a:round/>
              <a:headEnd/>
              <a:tailEnd/>
            </a:ln>
          </p:spPr>
          <p:txBody>
            <a:bodyPr/>
            <a:lstStyle/>
            <a:p>
              <a:endParaRPr lang="en-US"/>
            </a:p>
          </p:txBody>
        </p:sp>
        <p:sp>
          <p:nvSpPr>
            <p:cNvPr id="47154" name="Line 47"/>
            <p:cNvSpPr>
              <a:spLocks noChangeShapeType="1"/>
            </p:cNvSpPr>
            <p:nvPr/>
          </p:nvSpPr>
          <p:spPr bwMode="auto">
            <a:xfrm>
              <a:off x="1342" y="1066"/>
              <a:ext cx="33" cy="1"/>
            </a:xfrm>
            <a:prstGeom prst="line">
              <a:avLst/>
            </a:prstGeom>
            <a:noFill/>
            <a:ln w="3175">
              <a:solidFill>
                <a:srgbClr val="000000"/>
              </a:solidFill>
              <a:round/>
              <a:headEnd/>
              <a:tailEnd/>
            </a:ln>
          </p:spPr>
          <p:txBody>
            <a:bodyPr/>
            <a:lstStyle/>
            <a:p>
              <a:endParaRPr lang="en-US"/>
            </a:p>
          </p:txBody>
        </p:sp>
        <p:sp>
          <p:nvSpPr>
            <p:cNvPr id="47155" name="Line 48"/>
            <p:cNvSpPr>
              <a:spLocks noChangeShapeType="1"/>
            </p:cNvSpPr>
            <p:nvPr/>
          </p:nvSpPr>
          <p:spPr bwMode="auto">
            <a:xfrm>
              <a:off x="1342" y="1062"/>
              <a:ext cx="33" cy="1"/>
            </a:xfrm>
            <a:prstGeom prst="line">
              <a:avLst/>
            </a:prstGeom>
            <a:noFill/>
            <a:ln w="3175">
              <a:solidFill>
                <a:srgbClr val="000000"/>
              </a:solidFill>
              <a:round/>
              <a:headEnd/>
              <a:tailEnd/>
            </a:ln>
          </p:spPr>
          <p:txBody>
            <a:bodyPr/>
            <a:lstStyle/>
            <a:p>
              <a:endParaRPr lang="en-US"/>
            </a:p>
          </p:txBody>
        </p:sp>
        <p:sp>
          <p:nvSpPr>
            <p:cNvPr id="47156" name="Rectangle 49"/>
            <p:cNvSpPr>
              <a:spLocks noChangeArrowheads="1"/>
            </p:cNvSpPr>
            <p:nvPr/>
          </p:nvSpPr>
          <p:spPr bwMode="auto">
            <a:xfrm>
              <a:off x="1364" y="1014"/>
              <a:ext cx="16" cy="10"/>
            </a:xfrm>
            <a:prstGeom prst="rect">
              <a:avLst/>
            </a:prstGeom>
            <a:noFill/>
            <a:ln w="3175">
              <a:solidFill>
                <a:srgbClr val="000000"/>
              </a:solidFill>
              <a:miter lim="800000"/>
              <a:headEnd/>
              <a:tailEnd/>
            </a:ln>
          </p:spPr>
          <p:txBody>
            <a:bodyPr/>
            <a:lstStyle/>
            <a:p>
              <a:pPr eaLnBrk="0" hangingPunct="0"/>
              <a:endParaRPr lang="en-US"/>
            </a:p>
          </p:txBody>
        </p:sp>
        <p:sp>
          <p:nvSpPr>
            <p:cNvPr id="47157" name="Rectangle 50"/>
            <p:cNvSpPr>
              <a:spLocks noChangeArrowheads="1"/>
            </p:cNvSpPr>
            <p:nvPr/>
          </p:nvSpPr>
          <p:spPr bwMode="auto">
            <a:xfrm>
              <a:off x="1379" y="1048"/>
              <a:ext cx="7" cy="3"/>
            </a:xfrm>
            <a:prstGeom prst="rect">
              <a:avLst/>
            </a:prstGeom>
            <a:noFill/>
            <a:ln w="3175">
              <a:solidFill>
                <a:srgbClr val="000000"/>
              </a:solidFill>
              <a:miter lim="800000"/>
              <a:headEnd/>
              <a:tailEnd/>
            </a:ln>
          </p:spPr>
          <p:txBody>
            <a:bodyPr/>
            <a:lstStyle/>
            <a:p>
              <a:pPr eaLnBrk="0" hangingPunct="0"/>
              <a:endParaRPr lang="en-US"/>
            </a:p>
          </p:txBody>
        </p:sp>
        <p:sp>
          <p:nvSpPr>
            <p:cNvPr id="47158" name="Rectangle 51"/>
            <p:cNvSpPr>
              <a:spLocks noChangeArrowheads="1"/>
            </p:cNvSpPr>
            <p:nvPr/>
          </p:nvSpPr>
          <p:spPr bwMode="auto">
            <a:xfrm>
              <a:off x="1379" y="1062"/>
              <a:ext cx="7" cy="3"/>
            </a:xfrm>
            <a:prstGeom prst="rect">
              <a:avLst/>
            </a:prstGeom>
            <a:noFill/>
            <a:ln w="3175">
              <a:solidFill>
                <a:srgbClr val="000000"/>
              </a:solidFill>
              <a:miter lim="800000"/>
              <a:headEnd/>
              <a:tailEnd/>
            </a:ln>
          </p:spPr>
          <p:txBody>
            <a:bodyPr/>
            <a:lstStyle/>
            <a:p>
              <a:pPr eaLnBrk="0" hangingPunct="0"/>
              <a:endParaRPr lang="en-US"/>
            </a:p>
          </p:txBody>
        </p:sp>
        <p:sp>
          <p:nvSpPr>
            <p:cNvPr id="47159" name="Rectangle 52"/>
            <p:cNvSpPr>
              <a:spLocks noChangeArrowheads="1"/>
            </p:cNvSpPr>
            <p:nvPr/>
          </p:nvSpPr>
          <p:spPr bwMode="auto">
            <a:xfrm>
              <a:off x="1379" y="1067"/>
              <a:ext cx="7" cy="3"/>
            </a:xfrm>
            <a:prstGeom prst="rect">
              <a:avLst/>
            </a:prstGeom>
            <a:noFill/>
            <a:ln w="3175">
              <a:solidFill>
                <a:srgbClr val="000000"/>
              </a:solidFill>
              <a:miter lim="800000"/>
              <a:headEnd/>
              <a:tailEnd/>
            </a:ln>
          </p:spPr>
          <p:txBody>
            <a:bodyPr/>
            <a:lstStyle/>
            <a:p>
              <a:pPr eaLnBrk="0" hangingPunct="0"/>
              <a:endParaRPr lang="en-US"/>
            </a:p>
          </p:txBody>
        </p:sp>
        <p:sp>
          <p:nvSpPr>
            <p:cNvPr id="47160" name="Freeform 53"/>
            <p:cNvSpPr>
              <a:spLocks noEditPoints="1"/>
            </p:cNvSpPr>
            <p:nvPr/>
          </p:nvSpPr>
          <p:spPr bwMode="auto">
            <a:xfrm>
              <a:off x="1357" y="1042"/>
              <a:ext cx="234" cy="129"/>
            </a:xfrm>
            <a:custGeom>
              <a:avLst/>
              <a:gdLst>
                <a:gd name="T0" fmla="*/ 0 w 234"/>
                <a:gd name="T1" fmla="*/ 5 h 129"/>
                <a:gd name="T2" fmla="*/ 15 w 234"/>
                <a:gd name="T3" fmla="*/ 5 h 129"/>
                <a:gd name="T4" fmla="*/ 15 w 234"/>
                <a:gd name="T5" fmla="*/ 0 h 129"/>
                <a:gd name="T6" fmla="*/ 0 w 234"/>
                <a:gd name="T7" fmla="*/ 0 h 129"/>
                <a:gd name="T8" fmla="*/ 0 w 234"/>
                <a:gd name="T9" fmla="*/ 5 h 129"/>
                <a:gd name="T10" fmla="*/ 226 w 234"/>
                <a:gd name="T11" fmla="*/ 129 h 129"/>
                <a:gd name="T12" fmla="*/ 234 w 234"/>
                <a:gd name="T13" fmla="*/ 129 h 129"/>
                <a:gd name="T14" fmla="*/ 234 w 234"/>
                <a:gd name="T15" fmla="*/ 127 h 129"/>
                <a:gd name="T16" fmla="*/ 226 w 234"/>
                <a:gd name="T17" fmla="*/ 127 h 129"/>
                <a:gd name="T18" fmla="*/ 226 w 234"/>
                <a:gd name="T19" fmla="*/ 129 h 129"/>
                <a:gd name="T20" fmla="*/ 87 w 234"/>
                <a:gd name="T21" fmla="*/ 101 h 129"/>
                <a:gd name="T22" fmla="*/ 87 w 234"/>
                <a:gd name="T23" fmla="*/ 16 h 129"/>
                <a:gd name="T24" fmla="*/ 212 w 234"/>
                <a:gd name="T25" fmla="*/ 16 h 129"/>
                <a:gd name="T26" fmla="*/ 212 w 234"/>
                <a:gd name="T27" fmla="*/ 101 h 129"/>
                <a:gd name="T28" fmla="*/ 87 w 234"/>
                <a:gd name="T29" fmla="*/ 101 h 129"/>
                <a:gd name="T30" fmla="*/ 81 w 234"/>
                <a:gd name="T31" fmla="*/ 107 h 129"/>
                <a:gd name="T32" fmla="*/ 217 w 234"/>
                <a:gd name="T33" fmla="*/ 107 h 129"/>
                <a:gd name="T34" fmla="*/ 217 w 234"/>
                <a:gd name="T35" fmla="*/ 10 h 129"/>
                <a:gd name="T36" fmla="*/ 223 w 234"/>
                <a:gd name="T37" fmla="*/ 10 h 129"/>
                <a:gd name="T38" fmla="*/ 223 w 234"/>
                <a:gd name="T39" fmla="*/ 4 h 129"/>
                <a:gd name="T40" fmla="*/ 75 w 234"/>
                <a:gd name="T41" fmla="*/ 4 h 129"/>
                <a:gd name="T42" fmla="*/ 75 w 234"/>
                <a:gd name="T43" fmla="*/ 112 h 129"/>
                <a:gd name="T44" fmla="*/ 81 w 234"/>
                <a:gd name="T45" fmla="*/ 112 h 129"/>
                <a:gd name="T46" fmla="*/ 81 w 234"/>
                <a:gd name="T47" fmla="*/ 107 h 1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4"/>
                <a:gd name="T73" fmla="*/ 0 h 129"/>
                <a:gd name="T74" fmla="*/ 234 w 234"/>
                <a:gd name="T75" fmla="*/ 129 h 1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4" h="129">
                  <a:moveTo>
                    <a:pt x="0" y="5"/>
                  </a:moveTo>
                  <a:lnTo>
                    <a:pt x="15" y="5"/>
                  </a:lnTo>
                  <a:lnTo>
                    <a:pt x="15" y="0"/>
                  </a:lnTo>
                  <a:lnTo>
                    <a:pt x="0" y="0"/>
                  </a:lnTo>
                  <a:lnTo>
                    <a:pt x="0" y="5"/>
                  </a:lnTo>
                  <a:close/>
                  <a:moveTo>
                    <a:pt x="226" y="129"/>
                  </a:moveTo>
                  <a:lnTo>
                    <a:pt x="234" y="129"/>
                  </a:lnTo>
                  <a:lnTo>
                    <a:pt x="234" y="127"/>
                  </a:lnTo>
                  <a:lnTo>
                    <a:pt x="226" y="127"/>
                  </a:lnTo>
                  <a:lnTo>
                    <a:pt x="226" y="129"/>
                  </a:lnTo>
                  <a:close/>
                  <a:moveTo>
                    <a:pt x="87" y="101"/>
                  </a:moveTo>
                  <a:lnTo>
                    <a:pt x="87" y="16"/>
                  </a:lnTo>
                  <a:lnTo>
                    <a:pt x="212" y="16"/>
                  </a:lnTo>
                  <a:lnTo>
                    <a:pt x="212" y="101"/>
                  </a:lnTo>
                  <a:lnTo>
                    <a:pt x="87" y="101"/>
                  </a:lnTo>
                  <a:close/>
                  <a:moveTo>
                    <a:pt x="81" y="107"/>
                  </a:moveTo>
                  <a:lnTo>
                    <a:pt x="217" y="107"/>
                  </a:lnTo>
                  <a:lnTo>
                    <a:pt x="217" y="10"/>
                  </a:lnTo>
                  <a:lnTo>
                    <a:pt x="223" y="10"/>
                  </a:lnTo>
                  <a:lnTo>
                    <a:pt x="223" y="4"/>
                  </a:lnTo>
                  <a:lnTo>
                    <a:pt x="75" y="4"/>
                  </a:lnTo>
                  <a:lnTo>
                    <a:pt x="75" y="112"/>
                  </a:lnTo>
                  <a:lnTo>
                    <a:pt x="81" y="112"/>
                  </a:lnTo>
                  <a:lnTo>
                    <a:pt x="81" y="107"/>
                  </a:lnTo>
                  <a:close/>
                </a:path>
              </a:pathLst>
            </a:custGeom>
            <a:solidFill>
              <a:srgbClr val="000000"/>
            </a:solidFill>
            <a:ln w="9525">
              <a:noFill/>
              <a:round/>
              <a:headEnd/>
              <a:tailEnd/>
            </a:ln>
          </p:spPr>
          <p:txBody>
            <a:bodyPr/>
            <a:lstStyle/>
            <a:p>
              <a:pPr eaLnBrk="0" hangingPunct="0"/>
              <a:endParaRPr lang="en-US"/>
            </a:p>
          </p:txBody>
        </p:sp>
        <p:sp>
          <p:nvSpPr>
            <p:cNvPr id="47161" name="Rectangle 54"/>
            <p:cNvSpPr>
              <a:spLocks noChangeArrowheads="1"/>
            </p:cNvSpPr>
            <p:nvPr/>
          </p:nvSpPr>
          <p:spPr bwMode="auto">
            <a:xfrm>
              <a:off x="1357" y="1042"/>
              <a:ext cx="15" cy="5"/>
            </a:xfrm>
            <a:prstGeom prst="rect">
              <a:avLst/>
            </a:prstGeom>
            <a:noFill/>
            <a:ln w="3175">
              <a:solidFill>
                <a:srgbClr val="000000"/>
              </a:solidFill>
              <a:miter lim="800000"/>
              <a:headEnd/>
              <a:tailEnd/>
            </a:ln>
          </p:spPr>
          <p:txBody>
            <a:bodyPr/>
            <a:lstStyle/>
            <a:p>
              <a:pPr eaLnBrk="0" hangingPunct="0"/>
              <a:endParaRPr lang="en-US"/>
            </a:p>
          </p:txBody>
        </p:sp>
        <p:sp>
          <p:nvSpPr>
            <p:cNvPr id="47162" name="Rectangle 55"/>
            <p:cNvSpPr>
              <a:spLocks noChangeArrowheads="1"/>
            </p:cNvSpPr>
            <p:nvPr/>
          </p:nvSpPr>
          <p:spPr bwMode="auto">
            <a:xfrm>
              <a:off x="1583" y="1169"/>
              <a:ext cx="8" cy="2"/>
            </a:xfrm>
            <a:prstGeom prst="rect">
              <a:avLst/>
            </a:prstGeom>
            <a:noFill/>
            <a:ln w="3175">
              <a:solidFill>
                <a:srgbClr val="000000"/>
              </a:solidFill>
              <a:miter lim="800000"/>
              <a:headEnd/>
              <a:tailEnd/>
            </a:ln>
          </p:spPr>
          <p:txBody>
            <a:bodyPr/>
            <a:lstStyle/>
            <a:p>
              <a:pPr eaLnBrk="0" hangingPunct="0"/>
              <a:endParaRPr lang="en-US"/>
            </a:p>
          </p:txBody>
        </p:sp>
        <p:sp>
          <p:nvSpPr>
            <p:cNvPr id="47163" name="Rectangle 56"/>
            <p:cNvSpPr>
              <a:spLocks noChangeArrowheads="1"/>
            </p:cNvSpPr>
            <p:nvPr/>
          </p:nvSpPr>
          <p:spPr bwMode="auto">
            <a:xfrm>
              <a:off x="1444" y="1058"/>
              <a:ext cx="125" cy="85"/>
            </a:xfrm>
            <a:prstGeom prst="rect">
              <a:avLst/>
            </a:prstGeom>
            <a:noFill/>
            <a:ln w="3175">
              <a:solidFill>
                <a:srgbClr val="000000"/>
              </a:solidFill>
              <a:miter lim="800000"/>
              <a:headEnd/>
              <a:tailEnd/>
            </a:ln>
          </p:spPr>
          <p:txBody>
            <a:bodyPr/>
            <a:lstStyle/>
            <a:p>
              <a:pPr eaLnBrk="0" hangingPunct="0"/>
              <a:endParaRPr lang="en-US"/>
            </a:p>
          </p:txBody>
        </p:sp>
        <p:sp>
          <p:nvSpPr>
            <p:cNvPr id="47164" name="Freeform 57"/>
            <p:cNvSpPr>
              <a:spLocks/>
            </p:cNvSpPr>
            <p:nvPr/>
          </p:nvSpPr>
          <p:spPr bwMode="auto">
            <a:xfrm>
              <a:off x="1432" y="1046"/>
              <a:ext cx="148" cy="108"/>
            </a:xfrm>
            <a:custGeom>
              <a:avLst/>
              <a:gdLst>
                <a:gd name="T0" fmla="*/ 6 w 148"/>
                <a:gd name="T1" fmla="*/ 103 h 108"/>
                <a:gd name="T2" fmla="*/ 142 w 148"/>
                <a:gd name="T3" fmla="*/ 103 h 108"/>
                <a:gd name="T4" fmla="*/ 142 w 148"/>
                <a:gd name="T5" fmla="*/ 6 h 108"/>
                <a:gd name="T6" fmla="*/ 148 w 148"/>
                <a:gd name="T7" fmla="*/ 6 h 108"/>
                <a:gd name="T8" fmla="*/ 148 w 148"/>
                <a:gd name="T9" fmla="*/ 0 h 108"/>
                <a:gd name="T10" fmla="*/ 0 w 148"/>
                <a:gd name="T11" fmla="*/ 0 h 108"/>
                <a:gd name="T12" fmla="*/ 0 w 148"/>
                <a:gd name="T13" fmla="*/ 108 h 108"/>
                <a:gd name="T14" fmla="*/ 6 w 148"/>
                <a:gd name="T15" fmla="*/ 108 h 108"/>
                <a:gd name="T16" fmla="*/ 6 w 148"/>
                <a:gd name="T17" fmla="*/ 103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108"/>
                <a:gd name="T29" fmla="*/ 148 w 148"/>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108">
                  <a:moveTo>
                    <a:pt x="6" y="103"/>
                  </a:moveTo>
                  <a:lnTo>
                    <a:pt x="142" y="103"/>
                  </a:lnTo>
                  <a:lnTo>
                    <a:pt x="142" y="6"/>
                  </a:lnTo>
                  <a:lnTo>
                    <a:pt x="148" y="6"/>
                  </a:lnTo>
                  <a:lnTo>
                    <a:pt x="148" y="0"/>
                  </a:lnTo>
                  <a:lnTo>
                    <a:pt x="0" y="0"/>
                  </a:lnTo>
                  <a:lnTo>
                    <a:pt x="0" y="108"/>
                  </a:lnTo>
                  <a:lnTo>
                    <a:pt x="6" y="108"/>
                  </a:lnTo>
                  <a:lnTo>
                    <a:pt x="6" y="103"/>
                  </a:lnTo>
                </a:path>
              </a:pathLst>
            </a:custGeom>
            <a:noFill/>
            <a:ln w="3175">
              <a:solidFill>
                <a:srgbClr val="000000"/>
              </a:solidFill>
              <a:round/>
              <a:headEnd/>
              <a:tailEnd/>
            </a:ln>
          </p:spPr>
          <p:txBody>
            <a:bodyPr/>
            <a:lstStyle/>
            <a:p>
              <a:pPr eaLnBrk="0" hangingPunct="0"/>
              <a:endParaRPr lang="en-US"/>
            </a:p>
          </p:txBody>
        </p:sp>
        <p:sp>
          <p:nvSpPr>
            <p:cNvPr id="47165" name="Freeform 58"/>
            <p:cNvSpPr>
              <a:spLocks/>
            </p:cNvSpPr>
            <p:nvPr/>
          </p:nvSpPr>
          <p:spPr bwMode="auto">
            <a:xfrm>
              <a:off x="1415" y="1169"/>
              <a:ext cx="91" cy="8"/>
            </a:xfrm>
            <a:custGeom>
              <a:avLst/>
              <a:gdLst>
                <a:gd name="T0" fmla="*/ 0 w 91"/>
                <a:gd name="T1" fmla="*/ 0 h 8"/>
                <a:gd name="T2" fmla="*/ 91 w 91"/>
                <a:gd name="T3" fmla="*/ 0 h 8"/>
                <a:gd name="T4" fmla="*/ 91 w 91"/>
                <a:gd name="T5" fmla="*/ 8 h 8"/>
                <a:gd name="T6" fmla="*/ 0 60000 65536"/>
                <a:gd name="T7" fmla="*/ 0 60000 65536"/>
                <a:gd name="T8" fmla="*/ 0 60000 65536"/>
                <a:gd name="T9" fmla="*/ 0 w 91"/>
                <a:gd name="T10" fmla="*/ 0 h 8"/>
                <a:gd name="T11" fmla="*/ 91 w 91"/>
                <a:gd name="T12" fmla="*/ 8 h 8"/>
              </a:gdLst>
              <a:ahLst/>
              <a:cxnLst>
                <a:cxn ang="T6">
                  <a:pos x="T0" y="T1"/>
                </a:cxn>
                <a:cxn ang="T7">
                  <a:pos x="T2" y="T3"/>
                </a:cxn>
                <a:cxn ang="T8">
                  <a:pos x="T4" y="T5"/>
                </a:cxn>
              </a:cxnLst>
              <a:rect l="T9" t="T10" r="T11" b="T12"/>
              <a:pathLst>
                <a:path w="91" h="8">
                  <a:moveTo>
                    <a:pt x="0" y="0"/>
                  </a:moveTo>
                  <a:lnTo>
                    <a:pt x="91" y="0"/>
                  </a:lnTo>
                  <a:lnTo>
                    <a:pt x="91" y="8"/>
                  </a:lnTo>
                </a:path>
              </a:pathLst>
            </a:custGeom>
            <a:noFill/>
            <a:ln w="3175">
              <a:solidFill>
                <a:srgbClr val="000000"/>
              </a:solidFill>
              <a:round/>
              <a:headEnd/>
              <a:tailEnd/>
            </a:ln>
          </p:spPr>
          <p:txBody>
            <a:bodyPr/>
            <a:lstStyle/>
            <a:p>
              <a:pPr eaLnBrk="0" hangingPunct="0"/>
              <a:endParaRPr lang="en-US"/>
            </a:p>
          </p:txBody>
        </p:sp>
        <p:sp>
          <p:nvSpPr>
            <p:cNvPr id="47166" name="Line 59"/>
            <p:cNvSpPr>
              <a:spLocks noChangeShapeType="1"/>
            </p:cNvSpPr>
            <p:nvPr/>
          </p:nvSpPr>
          <p:spPr bwMode="auto">
            <a:xfrm flipV="1">
              <a:off x="1461" y="1169"/>
              <a:ext cx="1" cy="8"/>
            </a:xfrm>
            <a:prstGeom prst="line">
              <a:avLst/>
            </a:prstGeom>
            <a:noFill/>
            <a:ln w="3175">
              <a:solidFill>
                <a:srgbClr val="000000"/>
              </a:solidFill>
              <a:round/>
              <a:headEnd/>
              <a:tailEnd/>
            </a:ln>
          </p:spPr>
          <p:txBody>
            <a:bodyPr/>
            <a:lstStyle/>
            <a:p>
              <a:endParaRPr lang="en-US"/>
            </a:p>
          </p:txBody>
        </p:sp>
        <p:sp>
          <p:nvSpPr>
            <p:cNvPr id="47167" name="Rectangle 60"/>
            <p:cNvSpPr>
              <a:spLocks noChangeArrowheads="1"/>
            </p:cNvSpPr>
            <p:nvPr/>
          </p:nvSpPr>
          <p:spPr bwMode="auto">
            <a:xfrm>
              <a:off x="1106" y="1216"/>
              <a:ext cx="774" cy="106"/>
            </a:xfrm>
            <a:prstGeom prst="rect">
              <a:avLst/>
            </a:prstGeom>
            <a:noFill/>
            <a:ln w="9525">
              <a:noFill/>
              <a:miter lim="800000"/>
              <a:headEnd/>
              <a:tailEnd/>
            </a:ln>
          </p:spPr>
          <p:txBody>
            <a:bodyPr wrap="none" lIns="0" tIns="0" rIns="0" bIns="0">
              <a:spAutoFit/>
            </a:bodyPr>
            <a:lstStyle/>
            <a:p>
              <a:pPr algn="ctr" eaLnBrk="0" hangingPunct="0"/>
              <a:r>
                <a:rPr lang="en-US" sz="500" b="1">
                  <a:solidFill>
                    <a:srgbClr val="000000"/>
                  </a:solidFill>
                </a:rPr>
                <a:t>Org. Certification</a:t>
              </a:r>
              <a:endParaRPr lang="en-US" sz="700" i="1">
                <a:solidFill>
                  <a:schemeClr val="tx2"/>
                </a:solidFill>
              </a:endParaRPr>
            </a:p>
          </p:txBody>
        </p:sp>
        <p:sp>
          <p:nvSpPr>
            <p:cNvPr id="47168" name="Freeform 61"/>
            <p:cNvSpPr>
              <a:spLocks noEditPoints="1"/>
            </p:cNvSpPr>
            <p:nvPr/>
          </p:nvSpPr>
          <p:spPr bwMode="auto">
            <a:xfrm>
              <a:off x="4083" y="968"/>
              <a:ext cx="303" cy="243"/>
            </a:xfrm>
            <a:custGeom>
              <a:avLst/>
              <a:gdLst>
                <a:gd name="T0" fmla="*/ 0 w 303"/>
                <a:gd name="T1" fmla="*/ 243 h 243"/>
                <a:gd name="T2" fmla="*/ 0 w 303"/>
                <a:gd name="T3" fmla="*/ 238 h 243"/>
                <a:gd name="T4" fmla="*/ 31 w 303"/>
                <a:gd name="T5" fmla="*/ 223 h 243"/>
                <a:gd name="T6" fmla="*/ 31 w 303"/>
                <a:gd name="T7" fmla="*/ 0 h 243"/>
                <a:gd name="T8" fmla="*/ 111 w 303"/>
                <a:gd name="T9" fmla="*/ 0 h 243"/>
                <a:gd name="T10" fmla="*/ 111 w 303"/>
                <a:gd name="T11" fmla="*/ 223 h 243"/>
                <a:gd name="T12" fmla="*/ 144 w 303"/>
                <a:gd name="T13" fmla="*/ 238 h 243"/>
                <a:gd name="T14" fmla="*/ 144 w 303"/>
                <a:gd name="T15" fmla="*/ 243 h 243"/>
                <a:gd name="T16" fmla="*/ 0 w 303"/>
                <a:gd name="T17" fmla="*/ 243 h 243"/>
                <a:gd name="T18" fmla="*/ 122 w 303"/>
                <a:gd name="T19" fmla="*/ 209 h 243"/>
                <a:gd name="T20" fmla="*/ 150 w 303"/>
                <a:gd name="T21" fmla="*/ 209 h 243"/>
                <a:gd name="T22" fmla="*/ 181 w 303"/>
                <a:gd name="T23" fmla="*/ 218 h 243"/>
                <a:gd name="T24" fmla="*/ 181 w 303"/>
                <a:gd name="T25" fmla="*/ 235 h 243"/>
                <a:gd name="T26" fmla="*/ 150 w 303"/>
                <a:gd name="T27" fmla="*/ 235 h 243"/>
                <a:gd name="T28" fmla="*/ 150 w 303"/>
                <a:gd name="T29" fmla="*/ 243 h 243"/>
                <a:gd name="T30" fmla="*/ 275 w 303"/>
                <a:gd name="T31" fmla="*/ 243 h 243"/>
                <a:gd name="T32" fmla="*/ 275 w 303"/>
                <a:gd name="T33" fmla="*/ 235 h 243"/>
                <a:gd name="T34" fmla="*/ 244 w 303"/>
                <a:gd name="T35" fmla="*/ 235 h 243"/>
                <a:gd name="T36" fmla="*/ 244 w 303"/>
                <a:gd name="T37" fmla="*/ 218 h 243"/>
                <a:gd name="T38" fmla="*/ 275 w 303"/>
                <a:gd name="T39" fmla="*/ 209 h 243"/>
                <a:gd name="T40" fmla="*/ 303 w 303"/>
                <a:gd name="T41" fmla="*/ 209 h 243"/>
                <a:gd name="T42" fmla="*/ 303 w 303"/>
                <a:gd name="T43" fmla="*/ 61 h 243"/>
                <a:gd name="T44" fmla="*/ 122 w 303"/>
                <a:gd name="T45" fmla="*/ 61 h 243"/>
                <a:gd name="T46" fmla="*/ 122 w 303"/>
                <a:gd name="T47" fmla="*/ 209 h 24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3"/>
                <a:gd name="T73" fmla="*/ 0 h 243"/>
                <a:gd name="T74" fmla="*/ 303 w 303"/>
                <a:gd name="T75" fmla="*/ 243 h 24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3" h="243">
                  <a:moveTo>
                    <a:pt x="0" y="243"/>
                  </a:moveTo>
                  <a:lnTo>
                    <a:pt x="0" y="238"/>
                  </a:lnTo>
                  <a:lnTo>
                    <a:pt x="31" y="223"/>
                  </a:lnTo>
                  <a:lnTo>
                    <a:pt x="31" y="0"/>
                  </a:lnTo>
                  <a:lnTo>
                    <a:pt x="111" y="0"/>
                  </a:lnTo>
                  <a:lnTo>
                    <a:pt x="111" y="223"/>
                  </a:lnTo>
                  <a:lnTo>
                    <a:pt x="144" y="238"/>
                  </a:lnTo>
                  <a:lnTo>
                    <a:pt x="144" y="243"/>
                  </a:lnTo>
                  <a:lnTo>
                    <a:pt x="0" y="243"/>
                  </a:lnTo>
                  <a:close/>
                  <a:moveTo>
                    <a:pt x="122" y="209"/>
                  </a:moveTo>
                  <a:lnTo>
                    <a:pt x="150" y="209"/>
                  </a:lnTo>
                  <a:lnTo>
                    <a:pt x="181" y="218"/>
                  </a:lnTo>
                  <a:lnTo>
                    <a:pt x="181" y="235"/>
                  </a:lnTo>
                  <a:lnTo>
                    <a:pt x="150" y="235"/>
                  </a:lnTo>
                  <a:lnTo>
                    <a:pt x="150" y="243"/>
                  </a:lnTo>
                  <a:lnTo>
                    <a:pt x="275" y="243"/>
                  </a:lnTo>
                  <a:lnTo>
                    <a:pt x="275" y="235"/>
                  </a:lnTo>
                  <a:lnTo>
                    <a:pt x="244" y="235"/>
                  </a:lnTo>
                  <a:lnTo>
                    <a:pt x="244" y="218"/>
                  </a:lnTo>
                  <a:lnTo>
                    <a:pt x="275" y="209"/>
                  </a:lnTo>
                  <a:lnTo>
                    <a:pt x="303" y="209"/>
                  </a:lnTo>
                  <a:lnTo>
                    <a:pt x="303" y="61"/>
                  </a:lnTo>
                  <a:lnTo>
                    <a:pt x="122" y="61"/>
                  </a:lnTo>
                  <a:lnTo>
                    <a:pt x="122" y="209"/>
                  </a:lnTo>
                  <a:close/>
                </a:path>
              </a:pathLst>
            </a:custGeom>
            <a:solidFill>
              <a:srgbClr val="FFFFFF"/>
            </a:solidFill>
            <a:ln w="9525">
              <a:noFill/>
              <a:round/>
              <a:headEnd/>
              <a:tailEnd/>
            </a:ln>
          </p:spPr>
          <p:txBody>
            <a:bodyPr/>
            <a:lstStyle/>
            <a:p>
              <a:pPr eaLnBrk="0" hangingPunct="0"/>
              <a:endParaRPr lang="en-US"/>
            </a:p>
          </p:txBody>
        </p:sp>
        <p:sp>
          <p:nvSpPr>
            <p:cNvPr id="47169" name="Line 62"/>
            <p:cNvSpPr>
              <a:spLocks noChangeShapeType="1"/>
            </p:cNvSpPr>
            <p:nvPr/>
          </p:nvSpPr>
          <p:spPr bwMode="auto">
            <a:xfrm>
              <a:off x="4114" y="1191"/>
              <a:ext cx="1" cy="20"/>
            </a:xfrm>
            <a:prstGeom prst="line">
              <a:avLst/>
            </a:prstGeom>
            <a:noFill/>
            <a:ln w="7938">
              <a:solidFill>
                <a:srgbClr val="000000"/>
              </a:solidFill>
              <a:round/>
              <a:headEnd/>
              <a:tailEnd/>
            </a:ln>
          </p:spPr>
          <p:txBody>
            <a:bodyPr/>
            <a:lstStyle/>
            <a:p>
              <a:endParaRPr lang="en-US"/>
            </a:p>
          </p:txBody>
        </p:sp>
        <p:sp>
          <p:nvSpPr>
            <p:cNvPr id="47170" name="Line 63"/>
            <p:cNvSpPr>
              <a:spLocks noChangeShapeType="1"/>
            </p:cNvSpPr>
            <p:nvPr/>
          </p:nvSpPr>
          <p:spPr bwMode="auto">
            <a:xfrm>
              <a:off x="4194" y="1191"/>
              <a:ext cx="1" cy="20"/>
            </a:xfrm>
            <a:prstGeom prst="line">
              <a:avLst/>
            </a:prstGeom>
            <a:noFill/>
            <a:ln w="7938">
              <a:solidFill>
                <a:srgbClr val="000000"/>
              </a:solidFill>
              <a:round/>
              <a:headEnd/>
              <a:tailEnd/>
            </a:ln>
          </p:spPr>
          <p:txBody>
            <a:bodyPr/>
            <a:lstStyle/>
            <a:p>
              <a:endParaRPr lang="en-US"/>
            </a:p>
          </p:txBody>
        </p:sp>
        <p:sp>
          <p:nvSpPr>
            <p:cNvPr id="47171" name="Line 64"/>
            <p:cNvSpPr>
              <a:spLocks noChangeShapeType="1"/>
            </p:cNvSpPr>
            <p:nvPr/>
          </p:nvSpPr>
          <p:spPr bwMode="auto">
            <a:xfrm>
              <a:off x="4139" y="1044"/>
              <a:ext cx="30" cy="1"/>
            </a:xfrm>
            <a:prstGeom prst="line">
              <a:avLst/>
            </a:prstGeom>
            <a:noFill/>
            <a:ln w="7938">
              <a:solidFill>
                <a:srgbClr val="000000"/>
              </a:solidFill>
              <a:round/>
              <a:headEnd/>
              <a:tailEnd/>
            </a:ln>
          </p:spPr>
          <p:txBody>
            <a:bodyPr/>
            <a:lstStyle/>
            <a:p>
              <a:endParaRPr lang="en-US"/>
            </a:p>
          </p:txBody>
        </p:sp>
        <p:sp>
          <p:nvSpPr>
            <p:cNvPr id="47172" name="Line 65"/>
            <p:cNvSpPr>
              <a:spLocks noChangeShapeType="1"/>
            </p:cNvSpPr>
            <p:nvPr/>
          </p:nvSpPr>
          <p:spPr bwMode="auto">
            <a:xfrm>
              <a:off x="4134" y="1019"/>
              <a:ext cx="40" cy="1"/>
            </a:xfrm>
            <a:prstGeom prst="line">
              <a:avLst/>
            </a:prstGeom>
            <a:noFill/>
            <a:ln w="7938">
              <a:solidFill>
                <a:srgbClr val="000000"/>
              </a:solidFill>
              <a:round/>
              <a:headEnd/>
              <a:tailEnd/>
            </a:ln>
          </p:spPr>
          <p:txBody>
            <a:bodyPr/>
            <a:lstStyle/>
            <a:p>
              <a:endParaRPr lang="en-US"/>
            </a:p>
          </p:txBody>
        </p:sp>
        <p:sp>
          <p:nvSpPr>
            <p:cNvPr id="47173" name="Rectangle 66"/>
            <p:cNvSpPr>
              <a:spLocks noChangeArrowheads="1"/>
            </p:cNvSpPr>
            <p:nvPr/>
          </p:nvSpPr>
          <p:spPr bwMode="auto">
            <a:xfrm>
              <a:off x="4124" y="978"/>
              <a:ext cx="60" cy="142"/>
            </a:xfrm>
            <a:prstGeom prst="rect">
              <a:avLst/>
            </a:prstGeom>
            <a:noFill/>
            <a:ln w="7938">
              <a:solidFill>
                <a:srgbClr val="000000"/>
              </a:solidFill>
              <a:miter lim="800000"/>
              <a:headEnd/>
              <a:tailEnd/>
            </a:ln>
          </p:spPr>
          <p:txBody>
            <a:bodyPr/>
            <a:lstStyle/>
            <a:p>
              <a:pPr eaLnBrk="0" hangingPunct="0"/>
              <a:endParaRPr lang="en-US"/>
            </a:p>
          </p:txBody>
        </p:sp>
        <p:sp>
          <p:nvSpPr>
            <p:cNvPr id="47174" name="Freeform 67"/>
            <p:cNvSpPr>
              <a:spLocks/>
            </p:cNvSpPr>
            <p:nvPr/>
          </p:nvSpPr>
          <p:spPr bwMode="auto">
            <a:xfrm>
              <a:off x="4083" y="968"/>
              <a:ext cx="144" cy="243"/>
            </a:xfrm>
            <a:custGeom>
              <a:avLst/>
              <a:gdLst>
                <a:gd name="T0" fmla="*/ 0 w 144"/>
                <a:gd name="T1" fmla="*/ 243 h 243"/>
                <a:gd name="T2" fmla="*/ 0 w 144"/>
                <a:gd name="T3" fmla="*/ 238 h 243"/>
                <a:gd name="T4" fmla="*/ 31 w 144"/>
                <a:gd name="T5" fmla="*/ 223 h 243"/>
                <a:gd name="T6" fmla="*/ 31 w 144"/>
                <a:gd name="T7" fmla="*/ 0 h 243"/>
                <a:gd name="T8" fmla="*/ 111 w 144"/>
                <a:gd name="T9" fmla="*/ 0 h 243"/>
                <a:gd name="T10" fmla="*/ 111 w 144"/>
                <a:gd name="T11" fmla="*/ 223 h 243"/>
                <a:gd name="T12" fmla="*/ 144 w 144"/>
                <a:gd name="T13" fmla="*/ 238 h 243"/>
                <a:gd name="T14" fmla="*/ 144 w 144"/>
                <a:gd name="T15" fmla="*/ 243 h 243"/>
                <a:gd name="T16" fmla="*/ 0 w 144"/>
                <a:gd name="T17" fmla="*/ 243 h 2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
                <a:gd name="T28" fmla="*/ 0 h 243"/>
                <a:gd name="T29" fmla="*/ 144 w 144"/>
                <a:gd name="T30" fmla="*/ 243 h 2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 h="243">
                  <a:moveTo>
                    <a:pt x="0" y="243"/>
                  </a:moveTo>
                  <a:lnTo>
                    <a:pt x="0" y="238"/>
                  </a:lnTo>
                  <a:lnTo>
                    <a:pt x="31" y="223"/>
                  </a:lnTo>
                  <a:lnTo>
                    <a:pt x="31" y="0"/>
                  </a:lnTo>
                  <a:lnTo>
                    <a:pt x="111" y="0"/>
                  </a:lnTo>
                  <a:lnTo>
                    <a:pt x="111" y="223"/>
                  </a:lnTo>
                  <a:lnTo>
                    <a:pt x="144" y="238"/>
                  </a:lnTo>
                  <a:lnTo>
                    <a:pt x="144" y="243"/>
                  </a:lnTo>
                  <a:lnTo>
                    <a:pt x="0" y="243"/>
                  </a:lnTo>
                </a:path>
              </a:pathLst>
            </a:custGeom>
            <a:noFill/>
            <a:ln w="7938">
              <a:solidFill>
                <a:srgbClr val="000000"/>
              </a:solidFill>
              <a:round/>
              <a:headEnd/>
              <a:tailEnd/>
            </a:ln>
          </p:spPr>
          <p:txBody>
            <a:bodyPr/>
            <a:lstStyle/>
            <a:p>
              <a:pPr eaLnBrk="0" hangingPunct="0"/>
              <a:endParaRPr lang="en-US"/>
            </a:p>
          </p:txBody>
        </p:sp>
        <p:sp>
          <p:nvSpPr>
            <p:cNvPr id="47175" name="Freeform 68"/>
            <p:cNvSpPr>
              <a:spLocks/>
            </p:cNvSpPr>
            <p:nvPr/>
          </p:nvSpPr>
          <p:spPr bwMode="auto">
            <a:xfrm>
              <a:off x="4205" y="1029"/>
              <a:ext cx="181" cy="182"/>
            </a:xfrm>
            <a:custGeom>
              <a:avLst/>
              <a:gdLst>
                <a:gd name="T0" fmla="*/ 0 w 181"/>
                <a:gd name="T1" fmla="*/ 148 h 182"/>
                <a:gd name="T2" fmla="*/ 28 w 181"/>
                <a:gd name="T3" fmla="*/ 148 h 182"/>
                <a:gd name="T4" fmla="*/ 59 w 181"/>
                <a:gd name="T5" fmla="*/ 157 h 182"/>
                <a:gd name="T6" fmla="*/ 59 w 181"/>
                <a:gd name="T7" fmla="*/ 174 h 182"/>
                <a:gd name="T8" fmla="*/ 28 w 181"/>
                <a:gd name="T9" fmla="*/ 174 h 182"/>
                <a:gd name="T10" fmla="*/ 28 w 181"/>
                <a:gd name="T11" fmla="*/ 182 h 182"/>
                <a:gd name="T12" fmla="*/ 153 w 181"/>
                <a:gd name="T13" fmla="*/ 182 h 182"/>
                <a:gd name="T14" fmla="*/ 153 w 181"/>
                <a:gd name="T15" fmla="*/ 174 h 182"/>
                <a:gd name="T16" fmla="*/ 122 w 181"/>
                <a:gd name="T17" fmla="*/ 174 h 182"/>
                <a:gd name="T18" fmla="*/ 122 w 181"/>
                <a:gd name="T19" fmla="*/ 157 h 182"/>
                <a:gd name="T20" fmla="*/ 153 w 181"/>
                <a:gd name="T21" fmla="*/ 148 h 182"/>
                <a:gd name="T22" fmla="*/ 181 w 181"/>
                <a:gd name="T23" fmla="*/ 148 h 182"/>
                <a:gd name="T24" fmla="*/ 181 w 181"/>
                <a:gd name="T25" fmla="*/ 0 h 182"/>
                <a:gd name="T26" fmla="*/ 0 w 181"/>
                <a:gd name="T27" fmla="*/ 0 h 182"/>
                <a:gd name="T28" fmla="*/ 0 w 181"/>
                <a:gd name="T29" fmla="*/ 148 h 1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1"/>
                <a:gd name="T46" fmla="*/ 0 h 182"/>
                <a:gd name="T47" fmla="*/ 181 w 181"/>
                <a:gd name="T48" fmla="*/ 182 h 1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1" h="182">
                  <a:moveTo>
                    <a:pt x="0" y="148"/>
                  </a:moveTo>
                  <a:lnTo>
                    <a:pt x="28" y="148"/>
                  </a:lnTo>
                  <a:lnTo>
                    <a:pt x="59" y="157"/>
                  </a:lnTo>
                  <a:lnTo>
                    <a:pt x="59" y="174"/>
                  </a:lnTo>
                  <a:lnTo>
                    <a:pt x="28" y="174"/>
                  </a:lnTo>
                  <a:lnTo>
                    <a:pt x="28" y="182"/>
                  </a:lnTo>
                  <a:lnTo>
                    <a:pt x="153" y="182"/>
                  </a:lnTo>
                  <a:lnTo>
                    <a:pt x="153" y="174"/>
                  </a:lnTo>
                  <a:lnTo>
                    <a:pt x="122" y="174"/>
                  </a:lnTo>
                  <a:lnTo>
                    <a:pt x="122" y="157"/>
                  </a:lnTo>
                  <a:lnTo>
                    <a:pt x="153" y="148"/>
                  </a:lnTo>
                  <a:lnTo>
                    <a:pt x="181" y="148"/>
                  </a:lnTo>
                  <a:lnTo>
                    <a:pt x="181" y="0"/>
                  </a:lnTo>
                  <a:lnTo>
                    <a:pt x="0" y="0"/>
                  </a:lnTo>
                  <a:lnTo>
                    <a:pt x="0" y="148"/>
                  </a:lnTo>
                </a:path>
              </a:pathLst>
            </a:custGeom>
            <a:noFill/>
            <a:ln w="7938">
              <a:solidFill>
                <a:srgbClr val="000000"/>
              </a:solidFill>
              <a:round/>
              <a:headEnd/>
              <a:tailEnd/>
            </a:ln>
          </p:spPr>
          <p:txBody>
            <a:bodyPr/>
            <a:lstStyle/>
            <a:p>
              <a:pPr eaLnBrk="0" hangingPunct="0"/>
              <a:endParaRPr lang="en-US"/>
            </a:p>
          </p:txBody>
        </p:sp>
        <p:sp>
          <p:nvSpPr>
            <p:cNvPr id="47176" name="Line 69"/>
            <p:cNvSpPr>
              <a:spLocks noChangeShapeType="1"/>
            </p:cNvSpPr>
            <p:nvPr/>
          </p:nvSpPr>
          <p:spPr bwMode="auto">
            <a:xfrm>
              <a:off x="4264" y="1203"/>
              <a:ext cx="63" cy="1"/>
            </a:xfrm>
            <a:prstGeom prst="line">
              <a:avLst/>
            </a:prstGeom>
            <a:noFill/>
            <a:ln w="7938">
              <a:solidFill>
                <a:srgbClr val="000000"/>
              </a:solidFill>
              <a:round/>
              <a:headEnd/>
              <a:tailEnd/>
            </a:ln>
          </p:spPr>
          <p:txBody>
            <a:bodyPr/>
            <a:lstStyle/>
            <a:p>
              <a:endParaRPr lang="en-US"/>
            </a:p>
          </p:txBody>
        </p:sp>
        <p:sp>
          <p:nvSpPr>
            <p:cNvPr id="47177" name="Line 70"/>
            <p:cNvSpPr>
              <a:spLocks noChangeShapeType="1"/>
            </p:cNvSpPr>
            <p:nvPr/>
          </p:nvSpPr>
          <p:spPr bwMode="auto">
            <a:xfrm>
              <a:off x="4264" y="1186"/>
              <a:ext cx="63" cy="1"/>
            </a:xfrm>
            <a:prstGeom prst="line">
              <a:avLst/>
            </a:prstGeom>
            <a:noFill/>
            <a:ln w="7938">
              <a:solidFill>
                <a:srgbClr val="000000"/>
              </a:solidFill>
              <a:round/>
              <a:headEnd/>
              <a:tailEnd/>
            </a:ln>
          </p:spPr>
          <p:txBody>
            <a:bodyPr/>
            <a:lstStyle/>
            <a:p>
              <a:endParaRPr lang="en-US"/>
            </a:p>
          </p:txBody>
        </p:sp>
        <p:sp>
          <p:nvSpPr>
            <p:cNvPr id="47178" name="Line 71"/>
            <p:cNvSpPr>
              <a:spLocks noChangeShapeType="1"/>
            </p:cNvSpPr>
            <p:nvPr/>
          </p:nvSpPr>
          <p:spPr bwMode="auto">
            <a:xfrm>
              <a:off x="4233" y="1177"/>
              <a:ext cx="125" cy="1"/>
            </a:xfrm>
            <a:prstGeom prst="line">
              <a:avLst/>
            </a:prstGeom>
            <a:noFill/>
            <a:ln w="7938">
              <a:solidFill>
                <a:srgbClr val="000000"/>
              </a:solidFill>
              <a:round/>
              <a:headEnd/>
              <a:tailEnd/>
            </a:ln>
          </p:spPr>
          <p:txBody>
            <a:bodyPr/>
            <a:lstStyle/>
            <a:p>
              <a:endParaRPr lang="en-US"/>
            </a:p>
          </p:txBody>
        </p:sp>
        <p:sp>
          <p:nvSpPr>
            <p:cNvPr id="47179" name="Freeform 72"/>
            <p:cNvSpPr>
              <a:spLocks noEditPoints="1"/>
            </p:cNvSpPr>
            <p:nvPr/>
          </p:nvSpPr>
          <p:spPr bwMode="auto">
            <a:xfrm>
              <a:off x="4121" y="1130"/>
              <a:ext cx="66" cy="66"/>
            </a:xfrm>
            <a:custGeom>
              <a:avLst/>
              <a:gdLst>
                <a:gd name="T0" fmla="*/ 5 w 66"/>
                <a:gd name="T1" fmla="*/ 41 h 66"/>
                <a:gd name="T2" fmla="*/ 0 w 66"/>
                <a:gd name="T3" fmla="*/ 0 h 66"/>
                <a:gd name="T4" fmla="*/ 10 w 66"/>
                <a:gd name="T5" fmla="*/ 41 h 66"/>
                <a:gd name="T6" fmla="*/ 15 w 66"/>
                <a:gd name="T7" fmla="*/ 0 h 66"/>
                <a:gd name="T8" fmla="*/ 10 w 66"/>
                <a:gd name="T9" fmla="*/ 41 h 66"/>
                <a:gd name="T10" fmla="*/ 25 w 66"/>
                <a:gd name="T11" fmla="*/ 41 h 66"/>
                <a:gd name="T12" fmla="*/ 20 w 66"/>
                <a:gd name="T13" fmla="*/ 0 h 66"/>
                <a:gd name="T14" fmla="*/ 30 w 66"/>
                <a:gd name="T15" fmla="*/ 41 h 66"/>
                <a:gd name="T16" fmla="*/ 35 w 66"/>
                <a:gd name="T17" fmla="*/ 0 h 66"/>
                <a:gd name="T18" fmla="*/ 30 w 66"/>
                <a:gd name="T19" fmla="*/ 41 h 66"/>
                <a:gd name="T20" fmla="*/ 46 w 66"/>
                <a:gd name="T21" fmla="*/ 41 h 66"/>
                <a:gd name="T22" fmla="*/ 40 w 66"/>
                <a:gd name="T23" fmla="*/ 0 h 66"/>
                <a:gd name="T24" fmla="*/ 50 w 66"/>
                <a:gd name="T25" fmla="*/ 41 h 66"/>
                <a:gd name="T26" fmla="*/ 56 w 66"/>
                <a:gd name="T27" fmla="*/ 0 h 66"/>
                <a:gd name="T28" fmla="*/ 50 w 66"/>
                <a:gd name="T29" fmla="*/ 41 h 66"/>
                <a:gd name="T30" fmla="*/ 66 w 66"/>
                <a:gd name="T31" fmla="*/ 41 h 66"/>
                <a:gd name="T32" fmla="*/ 60 w 66"/>
                <a:gd name="T33" fmla="*/ 0 h 66"/>
                <a:gd name="T34" fmla="*/ 60 w 66"/>
                <a:gd name="T35" fmla="*/ 66 h 66"/>
                <a:gd name="T36" fmla="*/ 66 w 66"/>
                <a:gd name="T37" fmla="*/ 46 h 66"/>
                <a:gd name="T38" fmla="*/ 60 w 66"/>
                <a:gd name="T39" fmla="*/ 66 h 66"/>
                <a:gd name="T40" fmla="*/ 56 w 66"/>
                <a:gd name="T41" fmla="*/ 66 h 66"/>
                <a:gd name="T42" fmla="*/ 50 w 66"/>
                <a:gd name="T43" fmla="*/ 46 h 66"/>
                <a:gd name="T44" fmla="*/ 40 w 66"/>
                <a:gd name="T45" fmla="*/ 66 h 66"/>
                <a:gd name="T46" fmla="*/ 46 w 66"/>
                <a:gd name="T47" fmla="*/ 46 h 66"/>
                <a:gd name="T48" fmla="*/ 40 w 66"/>
                <a:gd name="T49" fmla="*/ 66 h 66"/>
                <a:gd name="T50" fmla="*/ 35 w 66"/>
                <a:gd name="T51" fmla="*/ 66 h 66"/>
                <a:gd name="T52" fmla="*/ 30 w 66"/>
                <a:gd name="T53" fmla="*/ 46 h 66"/>
                <a:gd name="T54" fmla="*/ 20 w 66"/>
                <a:gd name="T55" fmla="*/ 66 h 66"/>
                <a:gd name="T56" fmla="*/ 25 w 66"/>
                <a:gd name="T57" fmla="*/ 46 h 66"/>
                <a:gd name="T58" fmla="*/ 20 w 66"/>
                <a:gd name="T59" fmla="*/ 66 h 66"/>
                <a:gd name="T60" fmla="*/ 15 w 66"/>
                <a:gd name="T61" fmla="*/ 66 h 66"/>
                <a:gd name="T62" fmla="*/ 10 w 66"/>
                <a:gd name="T63" fmla="*/ 46 h 66"/>
                <a:gd name="T64" fmla="*/ 0 w 66"/>
                <a:gd name="T65" fmla="*/ 66 h 66"/>
                <a:gd name="T66" fmla="*/ 5 w 66"/>
                <a:gd name="T67" fmla="*/ 46 h 66"/>
                <a:gd name="T68" fmla="*/ 0 w 66"/>
                <a:gd name="T69" fmla="*/ 66 h 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
                <a:gd name="T106" fmla="*/ 0 h 66"/>
                <a:gd name="T107" fmla="*/ 66 w 66"/>
                <a:gd name="T108" fmla="*/ 66 h 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 h="66">
                  <a:moveTo>
                    <a:pt x="0" y="41"/>
                  </a:moveTo>
                  <a:lnTo>
                    <a:pt x="5" y="41"/>
                  </a:lnTo>
                  <a:lnTo>
                    <a:pt x="5" y="0"/>
                  </a:lnTo>
                  <a:lnTo>
                    <a:pt x="0" y="0"/>
                  </a:lnTo>
                  <a:lnTo>
                    <a:pt x="0" y="41"/>
                  </a:lnTo>
                  <a:close/>
                  <a:moveTo>
                    <a:pt x="10" y="41"/>
                  </a:moveTo>
                  <a:lnTo>
                    <a:pt x="15" y="41"/>
                  </a:lnTo>
                  <a:lnTo>
                    <a:pt x="15" y="0"/>
                  </a:lnTo>
                  <a:lnTo>
                    <a:pt x="10" y="0"/>
                  </a:lnTo>
                  <a:lnTo>
                    <a:pt x="10" y="41"/>
                  </a:lnTo>
                  <a:close/>
                  <a:moveTo>
                    <a:pt x="20" y="41"/>
                  </a:moveTo>
                  <a:lnTo>
                    <a:pt x="25" y="41"/>
                  </a:lnTo>
                  <a:lnTo>
                    <a:pt x="25" y="0"/>
                  </a:lnTo>
                  <a:lnTo>
                    <a:pt x="20" y="0"/>
                  </a:lnTo>
                  <a:lnTo>
                    <a:pt x="20" y="41"/>
                  </a:lnTo>
                  <a:close/>
                  <a:moveTo>
                    <a:pt x="30" y="41"/>
                  </a:moveTo>
                  <a:lnTo>
                    <a:pt x="35" y="41"/>
                  </a:lnTo>
                  <a:lnTo>
                    <a:pt x="35" y="0"/>
                  </a:lnTo>
                  <a:lnTo>
                    <a:pt x="30" y="0"/>
                  </a:lnTo>
                  <a:lnTo>
                    <a:pt x="30" y="41"/>
                  </a:lnTo>
                  <a:close/>
                  <a:moveTo>
                    <a:pt x="40" y="41"/>
                  </a:moveTo>
                  <a:lnTo>
                    <a:pt x="46" y="41"/>
                  </a:lnTo>
                  <a:lnTo>
                    <a:pt x="46" y="0"/>
                  </a:lnTo>
                  <a:lnTo>
                    <a:pt x="40" y="0"/>
                  </a:lnTo>
                  <a:lnTo>
                    <a:pt x="40" y="41"/>
                  </a:lnTo>
                  <a:close/>
                  <a:moveTo>
                    <a:pt x="50" y="41"/>
                  </a:moveTo>
                  <a:lnTo>
                    <a:pt x="56" y="41"/>
                  </a:lnTo>
                  <a:lnTo>
                    <a:pt x="56" y="0"/>
                  </a:lnTo>
                  <a:lnTo>
                    <a:pt x="50" y="0"/>
                  </a:lnTo>
                  <a:lnTo>
                    <a:pt x="50" y="41"/>
                  </a:lnTo>
                  <a:close/>
                  <a:moveTo>
                    <a:pt x="60" y="41"/>
                  </a:moveTo>
                  <a:lnTo>
                    <a:pt x="66" y="41"/>
                  </a:lnTo>
                  <a:lnTo>
                    <a:pt x="66" y="0"/>
                  </a:lnTo>
                  <a:lnTo>
                    <a:pt x="60" y="0"/>
                  </a:lnTo>
                  <a:lnTo>
                    <a:pt x="60" y="41"/>
                  </a:lnTo>
                  <a:close/>
                  <a:moveTo>
                    <a:pt x="60" y="66"/>
                  </a:moveTo>
                  <a:lnTo>
                    <a:pt x="66" y="66"/>
                  </a:lnTo>
                  <a:lnTo>
                    <a:pt x="66" y="46"/>
                  </a:lnTo>
                  <a:lnTo>
                    <a:pt x="60" y="46"/>
                  </a:lnTo>
                  <a:lnTo>
                    <a:pt x="60" y="66"/>
                  </a:lnTo>
                  <a:close/>
                  <a:moveTo>
                    <a:pt x="50" y="66"/>
                  </a:moveTo>
                  <a:lnTo>
                    <a:pt x="56" y="66"/>
                  </a:lnTo>
                  <a:lnTo>
                    <a:pt x="56" y="46"/>
                  </a:lnTo>
                  <a:lnTo>
                    <a:pt x="50" y="46"/>
                  </a:lnTo>
                  <a:lnTo>
                    <a:pt x="50" y="66"/>
                  </a:lnTo>
                  <a:close/>
                  <a:moveTo>
                    <a:pt x="40" y="66"/>
                  </a:moveTo>
                  <a:lnTo>
                    <a:pt x="46" y="66"/>
                  </a:lnTo>
                  <a:lnTo>
                    <a:pt x="46" y="46"/>
                  </a:lnTo>
                  <a:lnTo>
                    <a:pt x="40" y="46"/>
                  </a:lnTo>
                  <a:lnTo>
                    <a:pt x="40" y="66"/>
                  </a:lnTo>
                  <a:close/>
                  <a:moveTo>
                    <a:pt x="30" y="66"/>
                  </a:moveTo>
                  <a:lnTo>
                    <a:pt x="35" y="66"/>
                  </a:lnTo>
                  <a:lnTo>
                    <a:pt x="35" y="46"/>
                  </a:lnTo>
                  <a:lnTo>
                    <a:pt x="30" y="46"/>
                  </a:lnTo>
                  <a:lnTo>
                    <a:pt x="30" y="66"/>
                  </a:lnTo>
                  <a:close/>
                  <a:moveTo>
                    <a:pt x="20" y="66"/>
                  </a:moveTo>
                  <a:lnTo>
                    <a:pt x="25" y="66"/>
                  </a:lnTo>
                  <a:lnTo>
                    <a:pt x="25" y="46"/>
                  </a:lnTo>
                  <a:lnTo>
                    <a:pt x="20" y="46"/>
                  </a:lnTo>
                  <a:lnTo>
                    <a:pt x="20" y="66"/>
                  </a:lnTo>
                  <a:close/>
                  <a:moveTo>
                    <a:pt x="10" y="66"/>
                  </a:moveTo>
                  <a:lnTo>
                    <a:pt x="15" y="66"/>
                  </a:lnTo>
                  <a:lnTo>
                    <a:pt x="15" y="46"/>
                  </a:lnTo>
                  <a:lnTo>
                    <a:pt x="10" y="46"/>
                  </a:lnTo>
                  <a:lnTo>
                    <a:pt x="10" y="66"/>
                  </a:lnTo>
                  <a:close/>
                  <a:moveTo>
                    <a:pt x="0" y="66"/>
                  </a:moveTo>
                  <a:lnTo>
                    <a:pt x="5" y="66"/>
                  </a:lnTo>
                  <a:lnTo>
                    <a:pt x="5" y="46"/>
                  </a:lnTo>
                  <a:lnTo>
                    <a:pt x="0" y="46"/>
                  </a:lnTo>
                  <a:lnTo>
                    <a:pt x="0" y="66"/>
                  </a:lnTo>
                  <a:close/>
                </a:path>
              </a:pathLst>
            </a:custGeom>
            <a:solidFill>
              <a:srgbClr val="FFFFFF"/>
            </a:solidFill>
            <a:ln w="9525">
              <a:noFill/>
              <a:round/>
              <a:headEnd/>
              <a:tailEnd/>
            </a:ln>
          </p:spPr>
          <p:txBody>
            <a:bodyPr/>
            <a:lstStyle/>
            <a:p>
              <a:pPr eaLnBrk="0" hangingPunct="0"/>
              <a:endParaRPr lang="en-US"/>
            </a:p>
          </p:txBody>
        </p:sp>
        <p:sp>
          <p:nvSpPr>
            <p:cNvPr id="47180" name="Rectangle 73"/>
            <p:cNvSpPr>
              <a:spLocks noChangeArrowheads="1"/>
            </p:cNvSpPr>
            <p:nvPr/>
          </p:nvSpPr>
          <p:spPr bwMode="auto">
            <a:xfrm>
              <a:off x="4129" y="984"/>
              <a:ext cx="50" cy="20"/>
            </a:xfrm>
            <a:prstGeom prst="rect">
              <a:avLst/>
            </a:prstGeom>
            <a:noFill/>
            <a:ln w="3175">
              <a:solidFill>
                <a:srgbClr val="000000"/>
              </a:solidFill>
              <a:miter lim="800000"/>
              <a:headEnd/>
              <a:tailEnd/>
            </a:ln>
          </p:spPr>
          <p:txBody>
            <a:bodyPr/>
            <a:lstStyle/>
            <a:p>
              <a:pPr eaLnBrk="0" hangingPunct="0"/>
              <a:endParaRPr lang="en-US"/>
            </a:p>
          </p:txBody>
        </p:sp>
        <p:sp>
          <p:nvSpPr>
            <p:cNvPr id="47181" name="Freeform 74"/>
            <p:cNvSpPr>
              <a:spLocks/>
            </p:cNvSpPr>
            <p:nvPr/>
          </p:nvSpPr>
          <p:spPr bwMode="auto">
            <a:xfrm>
              <a:off x="4129" y="984"/>
              <a:ext cx="50" cy="4"/>
            </a:xfrm>
            <a:custGeom>
              <a:avLst/>
              <a:gdLst>
                <a:gd name="T0" fmla="*/ 0 w 50"/>
                <a:gd name="T1" fmla="*/ 0 h 4"/>
                <a:gd name="T2" fmla="*/ 5 w 50"/>
                <a:gd name="T3" fmla="*/ 4 h 4"/>
                <a:gd name="T4" fmla="*/ 45 w 50"/>
                <a:gd name="T5" fmla="*/ 4 h 4"/>
                <a:gd name="T6" fmla="*/ 50 w 50"/>
                <a:gd name="T7" fmla="*/ 0 h 4"/>
                <a:gd name="T8" fmla="*/ 0 60000 65536"/>
                <a:gd name="T9" fmla="*/ 0 60000 65536"/>
                <a:gd name="T10" fmla="*/ 0 60000 65536"/>
                <a:gd name="T11" fmla="*/ 0 60000 65536"/>
                <a:gd name="T12" fmla="*/ 0 w 50"/>
                <a:gd name="T13" fmla="*/ 0 h 4"/>
                <a:gd name="T14" fmla="*/ 50 w 50"/>
                <a:gd name="T15" fmla="*/ 4 h 4"/>
              </a:gdLst>
              <a:ahLst/>
              <a:cxnLst>
                <a:cxn ang="T8">
                  <a:pos x="T0" y="T1"/>
                </a:cxn>
                <a:cxn ang="T9">
                  <a:pos x="T2" y="T3"/>
                </a:cxn>
                <a:cxn ang="T10">
                  <a:pos x="T4" y="T5"/>
                </a:cxn>
                <a:cxn ang="T11">
                  <a:pos x="T6" y="T7"/>
                </a:cxn>
              </a:cxnLst>
              <a:rect l="T12" t="T13" r="T14" b="T15"/>
              <a:pathLst>
                <a:path w="50" h="4">
                  <a:moveTo>
                    <a:pt x="0" y="0"/>
                  </a:moveTo>
                  <a:lnTo>
                    <a:pt x="5" y="4"/>
                  </a:lnTo>
                  <a:lnTo>
                    <a:pt x="45" y="4"/>
                  </a:lnTo>
                  <a:lnTo>
                    <a:pt x="50" y="0"/>
                  </a:lnTo>
                </a:path>
              </a:pathLst>
            </a:custGeom>
            <a:noFill/>
            <a:ln w="3175">
              <a:solidFill>
                <a:srgbClr val="000000"/>
              </a:solidFill>
              <a:round/>
              <a:headEnd/>
              <a:tailEnd/>
            </a:ln>
          </p:spPr>
          <p:txBody>
            <a:bodyPr/>
            <a:lstStyle/>
            <a:p>
              <a:pPr eaLnBrk="0" hangingPunct="0"/>
              <a:endParaRPr lang="en-US"/>
            </a:p>
          </p:txBody>
        </p:sp>
        <p:sp>
          <p:nvSpPr>
            <p:cNvPr id="47182" name="Rectangle 75"/>
            <p:cNvSpPr>
              <a:spLocks noChangeArrowheads="1"/>
            </p:cNvSpPr>
            <p:nvPr/>
          </p:nvSpPr>
          <p:spPr bwMode="auto">
            <a:xfrm>
              <a:off x="4129" y="1009"/>
              <a:ext cx="50" cy="20"/>
            </a:xfrm>
            <a:prstGeom prst="rect">
              <a:avLst/>
            </a:prstGeom>
            <a:noFill/>
            <a:ln w="3175">
              <a:solidFill>
                <a:srgbClr val="000000"/>
              </a:solidFill>
              <a:miter lim="800000"/>
              <a:headEnd/>
              <a:tailEnd/>
            </a:ln>
          </p:spPr>
          <p:txBody>
            <a:bodyPr/>
            <a:lstStyle/>
            <a:p>
              <a:pPr eaLnBrk="0" hangingPunct="0"/>
              <a:endParaRPr lang="en-US"/>
            </a:p>
          </p:txBody>
        </p:sp>
        <p:sp>
          <p:nvSpPr>
            <p:cNvPr id="47183" name="Rectangle 76"/>
            <p:cNvSpPr>
              <a:spLocks noChangeArrowheads="1"/>
            </p:cNvSpPr>
            <p:nvPr/>
          </p:nvSpPr>
          <p:spPr bwMode="auto">
            <a:xfrm>
              <a:off x="4129" y="1034"/>
              <a:ext cx="50" cy="20"/>
            </a:xfrm>
            <a:prstGeom prst="rect">
              <a:avLst/>
            </a:prstGeom>
            <a:noFill/>
            <a:ln w="3175">
              <a:solidFill>
                <a:srgbClr val="000000"/>
              </a:solidFill>
              <a:miter lim="800000"/>
              <a:headEnd/>
              <a:tailEnd/>
            </a:ln>
          </p:spPr>
          <p:txBody>
            <a:bodyPr/>
            <a:lstStyle/>
            <a:p>
              <a:pPr eaLnBrk="0" hangingPunct="0"/>
              <a:endParaRPr lang="en-US"/>
            </a:p>
          </p:txBody>
        </p:sp>
        <p:sp>
          <p:nvSpPr>
            <p:cNvPr id="47184" name="Rectangle 77"/>
            <p:cNvSpPr>
              <a:spLocks noChangeArrowheads="1"/>
            </p:cNvSpPr>
            <p:nvPr/>
          </p:nvSpPr>
          <p:spPr bwMode="auto">
            <a:xfrm>
              <a:off x="4129" y="1059"/>
              <a:ext cx="50" cy="21"/>
            </a:xfrm>
            <a:prstGeom prst="rect">
              <a:avLst/>
            </a:prstGeom>
            <a:noFill/>
            <a:ln w="3175">
              <a:solidFill>
                <a:srgbClr val="000000"/>
              </a:solidFill>
              <a:miter lim="800000"/>
              <a:headEnd/>
              <a:tailEnd/>
            </a:ln>
          </p:spPr>
          <p:txBody>
            <a:bodyPr/>
            <a:lstStyle/>
            <a:p>
              <a:pPr eaLnBrk="0" hangingPunct="0"/>
              <a:endParaRPr lang="en-US"/>
            </a:p>
          </p:txBody>
        </p:sp>
        <p:sp>
          <p:nvSpPr>
            <p:cNvPr id="47185" name="Rectangle 78"/>
            <p:cNvSpPr>
              <a:spLocks noChangeArrowheads="1"/>
            </p:cNvSpPr>
            <p:nvPr/>
          </p:nvSpPr>
          <p:spPr bwMode="auto">
            <a:xfrm>
              <a:off x="4129" y="1085"/>
              <a:ext cx="50" cy="20"/>
            </a:xfrm>
            <a:prstGeom prst="rect">
              <a:avLst/>
            </a:prstGeom>
            <a:noFill/>
            <a:ln w="3175">
              <a:solidFill>
                <a:srgbClr val="000000"/>
              </a:solidFill>
              <a:miter lim="800000"/>
              <a:headEnd/>
              <a:tailEnd/>
            </a:ln>
          </p:spPr>
          <p:txBody>
            <a:bodyPr/>
            <a:lstStyle/>
            <a:p>
              <a:pPr eaLnBrk="0" hangingPunct="0"/>
              <a:endParaRPr lang="en-US"/>
            </a:p>
          </p:txBody>
        </p:sp>
        <p:sp>
          <p:nvSpPr>
            <p:cNvPr id="47186" name="Rectangle 79"/>
            <p:cNvSpPr>
              <a:spLocks noChangeArrowheads="1"/>
            </p:cNvSpPr>
            <p:nvPr/>
          </p:nvSpPr>
          <p:spPr bwMode="auto">
            <a:xfrm>
              <a:off x="4121" y="1130"/>
              <a:ext cx="5" cy="41"/>
            </a:xfrm>
            <a:prstGeom prst="rect">
              <a:avLst/>
            </a:prstGeom>
            <a:noFill/>
            <a:ln w="3175">
              <a:solidFill>
                <a:srgbClr val="000000"/>
              </a:solidFill>
              <a:miter lim="800000"/>
              <a:headEnd/>
              <a:tailEnd/>
            </a:ln>
          </p:spPr>
          <p:txBody>
            <a:bodyPr/>
            <a:lstStyle/>
            <a:p>
              <a:pPr eaLnBrk="0" hangingPunct="0"/>
              <a:endParaRPr lang="en-US"/>
            </a:p>
          </p:txBody>
        </p:sp>
        <p:sp>
          <p:nvSpPr>
            <p:cNvPr id="47187" name="Rectangle 80"/>
            <p:cNvSpPr>
              <a:spLocks noChangeArrowheads="1"/>
            </p:cNvSpPr>
            <p:nvPr/>
          </p:nvSpPr>
          <p:spPr bwMode="auto">
            <a:xfrm>
              <a:off x="4131" y="1130"/>
              <a:ext cx="5" cy="41"/>
            </a:xfrm>
            <a:prstGeom prst="rect">
              <a:avLst/>
            </a:prstGeom>
            <a:noFill/>
            <a:ln w="3175">
              <a:solidFill>
                <a:srgbClr val="000000"/>
              </a:solidFill>
              <a:miter lim="800000"/>
              <a:headEnd/>
              <a:tailEnd/>
            </a:ln>
          </p:spPr>
          <p:txBody>
            <a:bodyPr/>
            <a:lstStyle/>
            <a:p>
              <a:pPr eaLnBrk="0" hangingPunct="0"/>
              <a:endParaRPr lang="en-US"/>
            </a:p>
          </p:txBody>
        </p:sp>
        <p:sp>
          <p:nvSpPr>
            <p:cNvPr id="47188" name="Rectangle 81"/>
            <p:cNvSpPr>
              <a:spLocks noChangeArrowheads="1"/>
            </p:cNvSpPr>
            <p:nvPr/>
          </p:nvSpPr>
          <p:spPr bwMode="auto">
            <a:xfrm>
              <a:off x="4141" y="1130"/>
              <a:ext cx="5" cy="41"/>
            </a:xfrm>
            <a:prstGeom prst="rect">
              <a:avLst/>
            </a:prstGeom>
            <a:noFill/>
            <a:ln w="3175">
              <a:solidFill>
                <a:srgbClr val="000000"/>
              </a:solidFill>
              <a:miter lim="800000"/>
              <a:headEnd/>
              <a:tailEnd/>
            </a:ln>
          </p:spPr>
          <p:txBody>
            <a:bodyPr/>
            <a:lstStyle/>
            <a:p>
              <a:pPr eaLnBrk="0" hangingPunct="0"/>
              <a:endParaRPr lang="en-US"/>
            </a:p>
          </p:txBody>
        </p:sp>
        <p:sp>
          <p:nvSpPr>
            <p:cNvPr id="47189" name="Rectangle 82"/>
            <p:cNvSpPr>
              <a:spLocks noChangeArrowheads="1"/>
            </p:cNvSpPr>
            <p:nvPr/>
          </p:nvSpPr>
          <p:spPr bwMode="auto">
            <a:xfrm>
              <a:off x="4151" y="1130"/>
              <a:ext cx="5" cy="41"/>
            </a:xfrm>
            <a:prstGeom prst="rect">
              <a:avLst/>
            </a:prstGeom>
            <a:noFill/>
            <a:ln w="3175">
              <a:solidFill>
                <a:srgbClr val="000000"/>
              </a:solidFill>
              <a:miter lim="800000"/>
              <a:headEnd/>
              <a:tailEnd/>
            </a:ln>
          </p:spPr>
          <p:txBody>
            <a:bodyPr/>
            <a:lstStyle/>
            <a:p>
              <a:pPr eaLnBrk="0" hangingPunct="0"/>
              <a:endParaRPr lang="en-US"/>
            </a:p>
          </p:txBody>
        </p:sp>
        <p:sp>
          <p:nvSpPr>
            <p:cNvPr id="47190" name="Rectangle 83"/>
            <p:cNvSpPr>
              <a:spLocks noChangeArrowheads="1"/>
            </p:cNvSpPr>
            <p:nvPr/>
          </p:nvSpPr>
          <p:spPr bwMode="auto">
            <a:xfrm>
              <a:off x="4161" y="1130"/>
              <a:ext cx="6" cy="41"/>
            </a:xfrm>
            <a:prstGeom prst="rect">
              <a:avLst/>
            </a:prstGeom>
            <a:noFill/>
            <a:ln w="3175">
              <a:solidFill>
                <a:srgbClr val="000000"/>
              </a:solidFill>
              <a:miter lim="800000"/>
              <a:headEnd/>
              <a:tailEnd/>
            </a:ln>
          </p:spPr>
          <p:txBody>
            <a:bodyPr/>
            <a:lstStyle/>
            <a:p>
              <a:pPr eaLnBrk="0" hangingPunct="0"/>
              <a:endParaRPr lang="en-US"/>
            </a:p>
          </p:txBody>
        </p:sp>
        <p:sp>
          <p:nvSpPr>
            <p:cNvPr id="47191" name="Rectangle 84"/>
            <p:cNvSpPr>
              <a:spLocks noChangeArrowheads="1"/>
            </p:cNvSpPr>
            <p:nvPr/>
          </p:nvSpPr>
          <p:spPr bwMode="auto">
            <a:xfrm>
              <a:off x="4171" y="1130"/>
              <a:ext cx="6" cy="41"/>
            </a:xfrm>
            <a:prstGeom prst="rect">
              <a:avLst/>
            </a:prstGeom>
            <a:noFill/>
            <a:ln w="3175">
              <a:solidFill>
                <a:srgbClr val="000000"/>
              </a:solidFill>
              <a:miter lim="800000"/>
              <a:headEnd/>
              <a:tailEnd/>
            </a:ln>
          </p:spPr>
          <p:txBody>
            <a:bodyPr/>
            <a:lstStyle/>
            <a:p>
              <a:pPr eaLnBrk="0" hangingPunct="0"/>
              <a:endParaRPr lang="en-US"/>
            </a:p>
          </p:txBody>
        </p:sp>
        <p:sp>
          <p:nvSpPr>
            <p:cNvPr id="47192" name="Rectangle 85"/>
            <p:cNvSpPr>
              <a:spLocks noChangeArrowheads="1"/>
            </p:cNvSpPr>
            <p:nvPr/>
          </p:nvSpPr>
          <p:spPr bwMode="auto">
            <a:xfrm>
              <a:off x="4181" y="1130"/>
              <a:ext cx="6" cy="41"/>
            </a:xfrm>
            <a:prstGeom prst="rect">
              <a:avLst/>
            </a:prstGeom>
            <a:noFill/>
            <a:ln w="3175">
              <a:solidFill>
                <a:srgbClr val="000000"/>
              </a:solidFill>
              <a:miter lim="800000"/>
              <a:headEnd/>
              <a:tailEnd/>
            </a:ln>
          </p:spPr>
          <p:txBody>
            <a:bodyPr/>
            <a:lstStyle/>
            <a:p>
              <a:pPr eaLnBrk="0" hangingPunct="0"/>
              <a:endParaRPr lang="en-US"/>
            </a:p>
          </p:txBody>
        </p:sp>
        <p:sp>
          <p:nvSpPr>
            <p:cNvPr id="47193" name="Rectangle 86"/>
            <p:cNvSpPr>
              <a:spLocks noChangeArrowheads="1"/>
            </p:cNvSpPr>
            <p:nvPr/>
          </p:nvSpPr>
          <p:spPr bwMode="auto">
            <a:xfrm>
              <a:off x="4181" y="1176"/>
              <a:ext cx="6" cy="20"/>
            </a:xfrm>
            <a:prstGeom prst="rect">
              <a:avLst/>
            </a:prstGeom>
            <a:noFill/>
            <a:ln w="3175">
              <a:solidFill>
                <a:srgbClr val="000000"/>
              </a:solidFill>
              <a:miter lim="800000"/>
              <a:headEnd/>
              <a:tailEnd/>
            </a:ln>
          </p:spPr>
          <p:txBody>
            <a:bodyPr/>
            <a:lstStyle/>
            <a:p>
              <a:pPr eaLnBrk="0" hangingPunct="0"/>
              <a:endParaRPr lang="en-US"/>
            </a:p>
          </p:txBody>
        </p:sp>
        <p:sp>
          <p:nvSpPr>
            <p:cNvPr id="47194" name="Rectangle 87"/>
            <p:cNvSpPr>
              <a:spLocks noChangeArrowheads="1"/>
            </p:cNvSpPr>
            <p:nvPr/>
          </p:nvSpPr>
          <p:spPr bwMode="auto">
            <a:xfrm>
              <a:off x="4171" y="1176"/>
              <a:ext cx="6" cy="20"/>
            </a:xfrm>
            <a:prstGeom prst="rect">
              <a:avLst/>
            </a:prstGeom>
            <a:noFill/>
            <a:ln w="3175">
              <a:solidFill>
                <a:srgbClr val="000000"/>
              </a:solidFill>
              <a:miter lim="800000"/>
              <a:headEnd/>
              <a:tailEnd/>
            </a:ln>
          </p:spPr>
          <p:txBody>
            <a:bodyPr/>
            <a:lstStyle/>
            <a:p>
              <a:pPr eaLnBrk="0" hangingPunct="0"/>
              <a:endParaRPr lang="en-US"/>
            </a:p>
          </p:txBody>
        </p:sp>
        <p:sp>
          <p:nvSpPr>
            <p:cNvPr id="47195" name="Rectangle 88"/>
            <p:cNvSpPr>
              <a:spLocks noChangeArrowheads="1"/>
            </p:cNvSpPr>
            <p:nvPr/>
          </p:nvSpPr>
          <p:spPr bwMode="auto">
            <a:xfrm>
              <a:off x="4161" y="1176"/>
              <a:ext cx="6" cy="20"/>
            </a:xfrm>
            <a:prstGeom prst="rect">
              <a:avLst/>
            </a:prstGeom>
            <a:noFill/>
            <a:ln w="3175">
              <a:solidFill>
                <a:srgbClr val="000000"/>
              </a:solidFill>
              <a:miter lim="800000"/>
              <a:headEnd/>
              <a:tailEnd/>
            </a:ln>
          </p:spPr>
          <p:txBody>
            <a:bodyPr/>
            <a:lstStyle/>
            <a:p>
              <a:pPr eaLnBrk="0" hangingPunct="0"/>
              <a:endParaRPr lang="en-US"/>
            </a:p>
          </p:txBody>
        </p:sp>
        <p:sp>
          <p:nvSpPr>
            <p:cNvPr id="47196" name="Rectangle 89"/>
            <p:cNvSpPr>
              <a:spLocks noChangeArrowheads="1"/>
            </p:cNvSpPr>
            <p:nvPr/>
          </p:nvSpPr>
          <p:spPr bwMode="auto">
            <a:xfrm>
              <a:off x="4151" y="1176"/>
              <a:ext cx="5" cy="20"/>
            </a:xfrm>
            <a:prstGeom prst="rect">
              <a:avLst/>
            </a:prstGeom>
            <a:noFill/>
            <a:ln w="3175">
              <a:solidFill>
                <a:srgbClr val="000000"/>
              </a:solidFill>
              <a:miter lim="800000"/>
              <a:headEnd/>
              <a:tailEnd/>
            </a:ln>
          </p:spPr>
          <p:txBody>
            <a:bodyPr/>
            <a:lstStyle/>
            <a:p>
              <a:pPr eaLnBrk="0" hangingPunct="0"/>
              <a:endParaRPr lang="en-US"/>
            </a:p>
          </p:txBody>
        </p:sp>
        <p:sp>
          <p:nvSpPr>
            <p:cNvPr id="47197" name="Rectangle 90"/>
            <p:cNvSpPr>
              <a:spLocks noChangeArrowheads="1"/>
            </p:cNvSpPr>
            <p:nvPr/>
          </p:nvSpPr>
          <p:spPr bwMode="auto">
            <a:xfrm>
              <a:off x="4141" y="1176"/>
              <a:ext cx="5" cy="20"/>
            </a:xfrm>
            <a:prstGeom prst="rect">
              <a:avLst/>
            </a:prstGeom>
            <a:noFill/>
            <a:ln w="3175">
              <a:solidFill>
                <a:srgbClr val="000000"/>
              </a:solidFill>
              <a:miter lim="800000"/>
              <a:headEnd/>
              <a:tailEnd/>
            </a:ln>
          </p:spPr>
          <p:txBody>
            <a:bodyPr/>
            <a:lstStyle/>
            <a:p>
              <a:pPr eaLnBrk="0" hangingPunct="0"/>
              <a:endParaRPr lang="en-US"/>
            </a:p>
          </p:txBody>
        </p:sp>
        <p:sp>
          <p:nvSpPr>
            <p:cNvPr id="47198" name="Rectangle 91"/>
            <p:cNvSpPr>
              <a:spLocks noChangeArrowheads="1"/>
            </p:cNvSpPr>
            <p:nvPr/>
          </p:nvSpPr>
          <p:spPr bwMode="auto">
            <a:xfrm>
              <a:off x="4131" y="1176"/>
              <a:ext cx="5" cy="20"/>
            </a:xfrm>
            <a:prstGeom prst="rect">
              <a:avLst/>
            </a:prstGeom>
            <a:noFill/>
            <a:ln w="3175">
              <a:solidFill>
                <a:srgbClr val="000000"/>
              </a:solidFill>
              <a:miter lim="800000"/>
              <a:headEnd/>
              <a:tailEnd/>
            </a:ln>
          </p:spPr>
          <p:txBody>
            <a:bodyPr/>
            <a:lstStyle/>
            <a:p>
              <a:pPr eaLnBrk="0" hangingPunct="0"/>
              <a:endParaRPr lang="en-US"/>
            </a:p>
          </p:txBody>
        </p:sp>
        <p:sp>
          <p:nvSpPr>
            <p:cNvPr id="47199" name="Rectangle 92"/>
            <p:cNvSpPr>
              <a:spLocks noChangeArrowheads="1"/>
            </p:cNvSpPr>
            <p:nvPr/>
          </p:nvSpPr>
          <p:spPr bwMode="auto">
            <a:xfrm>
              <a:off x="4121" y="1176"/>
              <a:ext cx="5" cy="20"/>
            </a:xfrm>
            <a:prstGeom prst="rect">
              <a:avLst/>
            </a:prstGeom>
            <a:noFill/>
            <a:ln w="3175">
              <a:solidFill>
                <a:srgbClr val="000000"/>
              </a:solidFill>
              <a:miter lim="800000"/>
              <a:headEnd/>
              <a:tailEnd/>
            </a:ln>
          </p:spPr>
          <p:txBody>
            <a:bodyPr/>
            <a:lstStyle/>
            <a:p>
              <a:pPr eaLnBrk="0" hangingPunct="0"/>
              <a:endParaRPr lang="en-US"/>
            </a:p>
          </p:txBody>
        </p:sp>
        <p:sp>
          <p:nvSpPr>
            <p:cNvPr id="47200" name="Line 93"/>
            <p:cNvSpPr>
              <a:spLocks noChangeShapeType="1"/>
            </p:cNvSpPr>
            <p:nvPr/>
          </p:nvSpPr>
          <p:spPr bwMode="auto">
            <a:xfrm flipV="1">
              <a:off x="4129" y="988"/>
              <a:ext cx="5" cy="16"/>
            </a:xfrm>
            <a:prstGeom prst="line">
              <a:avLst/>
            </a:prstGeom>
            <a:noFill/>
            <a:ln w="3175">
              <a:solidFill>
                <a:srgbClr val="000000"/>
              </a:solidFill>
              <a:round/>
              <a:headEnd/>
              <a:tailEnd/>
            </a:ln>
          </p:spPr>
          <p:txBody>
            <a:bodyPr/>
            <a:lstStyle/>
            <a:p>
              <a:endParaRPr lang="en-US"/>
            </a:p>
          </p:txBody>
        </p:sp>
        <p:sp>
          <p:nvSpPr>
            <p:cNvPr id="47201" name="Line 94"/>
            <p:cNvSpPr>
              <a:spLocks noChangeShapeType="1"/>
            </p:cNvSpPr>
            <p:nvPr/>
          </p:nvSpPr>
          <p:spPr bwMode="auto">
            <a:xfrm>
              <a:off x="4174" y="988"/>
              <a:ext cx="5" cy="16"/>
            </a:xfrm>
            <a:prstGeom prst="line">
              <a:avLst/>
            </a:prstGeom>
            <a:noFill/>
            <a:ln w="3175">
              <a:solidFill>
                <a:srgbClr val="000000"/>
              </a:solidFill>
              <a:round/>
              <a:headEnd/>
              <a:tailEnd/>
            </a:ln>
          </p:spPr>
          <p:txBody>
            <a:bodyPr/>
            <a:lstStyle/>
            <a:p>
              <a:endParaRPr lang="en-US"/>
            </a:p>
          </p:txBody>
        </p:sp>
        <p:sp>
          <p:nvSpPr>
            <p:cNvPr id="47202" name="Line 95"/>
            <p:cNvSpPr>
              <a:spLocks noChangeShapeType="1"/>
            </p:cNvSpPr>
            <p:nvPr/>
          </p:nvSpPr>
          <p:spPr bwMode="auto">
            <a:xfrm>
              <a:off x="4131" y="1077"/>
              <a:ext cx="33" cy="1"/>
            </a:xfrm>
            <a:prstGeom prst="line">
              <a:avLst/>
            </a:prstGeom>
            <a:noFill/>
            <a:ln w="3175">
              <a:solidFill>
                <a:srgbClr val="000000"/>
              </a:solidFill>
              <a:round/>
              <a:headEnd/>
              <a:tailEnd/>
            </a:ln>
          </p:spPr>
          <p:txBody>
            <a:bodyPr/>
            <a:lstStyle/>
            <a:p>
              <a:endParaRPr lang="en-US"/>
            </a:p>
          </p:txBody>
        </p:sp>
        <p:sp>
          <p:nvSpPr>
            <p:cNvPr id="47203" name="Line 96"/>
            <p:cNvSpPr>
              <a:spLocks noChangeShapeType="1"/>
            </p:cNvSpPr>
            <p:nvPr/>
          </p:nvSpPr>
          <p:spPr bwMode="auto">
            <a:xfrm>
              <a:off x="4131" y="1073"/>
              <a:ext cx="33" cy="1"/>
            </a:xfrm>
            <a:prstGeom prst="line">
              <a:avLst/>
            </a:prstGeom>
            <a:noFill/>
            <a:ln w="3175">
              <a:solidFill>
                <a:srgbClr val="000000"/>
              </a:solidFill>
              <a:round/>
              <a:headEnd/>
              <a:tailEnd/>
            </a:ln>
          </p:spPr>
          <p:txBody>
            <a:bodyPr/>
            <a:lstStyle/>
            <a:p>
              <a:endParaRPr lang="en-US"/>
            </a:p>
          </p:txBody>
        </p:sp>
        <p:sp>
          <p:nvSpPr>
            <p:cNvPr id="47204" name="Line 97"/>
            <p:cNvSpPr>
              <a:spLocks noChangeShapeType="1"/>
            </p:cNvSpPr>
            <p:nvPr/>
          </p:nvSpPr>
          <p:spPr bwMode="auto">
            <a:xfrm>
              <a:off x="4131" y="1069"/>
              <a:ext cx="33" cy="1"/>
            </a:xfrm>
            <a:prstGeom prst="line">
              <a:avLst/>
            </a:prstGeom>
            <a:noFill/>
            <a:ln w="3175">
              <a:solidFill>
                <a:srgbClr val="000000"/>
              </a:solidFill>
              <a:round/>
              <a:headEnd/>
              <a:tailEnd/>
            </a:ln>
          </p:spPr>
          <p:txBody>
            <a:bodyPr/>
            <a:lstStyle/>
            <a:p>
              <a:endParaRPr lang="en-US"/>
            </a:p>
          </p:txBody>
        </p:sp>
        <p:sp>
          <p:nvSpPr>
            <p:cNvPr id="47205" name="Line 98"/>
            <p:cNvSpPr>
              <a:spLocks noChangeShapeType="1"/>
            </p:cNvSpPr>
            <p:nvPr/>
          </p:nvSpPr>
          <p:spPr bwMode="auto">
            <a:xfrm>
              <a:off x="4131" y="1066"/>
              <a:ext cx="33" cy="1"/>
            </a:xfrm>
            <a:prstGeom prst="line">
              <a:avLst/>
            </a:prstGeom>
            <a:noFill/>
            <a:ln w="3175">
              <a:solidFill>
                <a:srgbClr val="000000"/>
              </a:solidFill>
              <a:round/>
              <a:headEnd/>
              <a:tailEnd/>
            </a:ln>
          </p:spPr>
          <p:txBody>
            <a:bodyPr/>
            <a:lstStyle/>
            <a:p>
              <a:endParaRPr lang="en-US"/>
            </a:p>
          </p:txBody>
        </p:sp>
        <p:sp>
          <p:nvSpPr>
            <p:cNvPr id="47206" name="Line 99"/>
            <p:cNvSpPr>
              <a:spLocks noChangeShapeType="1"/>
            </p:cNvSpPr>
            <p:nvPr/>
          </p:nvSpPr>
          <p:spPr bwMode="auto">
            <a:xfrm>
              <a:off x="4131" y="1062"/>
              <a:ext cx="33" cy="1"/>
            </a:xfrm>
            <a:prstGeom prst="line">
              <a:avLst/>
            </a:prstGeom>
            <a:noFill/>
            <a:ln w="3175">
              <a:solidFill>
                <a:srgbClr val="000000"/>
              </a:solidFill>
              <a:round/>
              <a:headEnd/>
              <a:tailEnd/>
            </a:ln>
          </p:spPr>
          <p:txBody>
            <a:bodyPr/>
            <a:lstStyle/>
            <a:p>
              <a:endParaRPr lang="en-US"/>
            </a:p>
          </p:txBody>
        </p:sp>
        <p:sp>
          <p:nvSpPr>
            <p:cNvPr id="47207" name="Rectangle 100"/>
            <p:cNvSpPr>
              <a:spLocks noChangeArrowheads="1"/>
            </p:cNvSpPr>
            <p:nvPr/>
          </p:nvSpPr>
          <p:spPr bwMode="auto">
            <a:xfrm>
              <a:off x="4154" y="1014"/>
              <a:ext cx="15" cy="10"/>
            </a:xfrm>
            <a:prstGeom prst="rect">
              <a:avLst/>
            </a:prstGeom>
            <a:noFill/>
            <a:ln w="3175">
              <a:solidFill>
                <a:srgbClr val="000000"/>
              </a:solidFill>
              <a:miter lim="800000"/>
              <a:headEnd/>
              <a:tailEnd/>
            </a:ln>
          </p:spPr>
          <p:txBody>
            <a:bodyPr/>
            <a:lstStyle/>
            <a:p>
              <a:pPr eaLnBrk="0" hangingPunct="0"/>
              <a:endParaRPr lang="en-US"/>
            </a:p>
          </p:txBody>
        </p:sp>
        <p:sp>
          <p:nvSpPr>
            <p:cNvPr id="47208" name="Rectangle 101"/>
            <p:cNvSpPr>
              <a:spLocks noChangeArrowheads="1"/>
            </p:cNvSpPr>
            <p:nvPr/>
          </p:nvSpPr>
          <p:spPr bwMode="auto">
            <a:xfrm>
              <a:off x="4168" y="1048"/>
              <a:ext cx="7" cy="3"/>
            </a:xfrm>
            <a:prstGeom prst="rect">
              <a:avLst/>
            </a:prstGeom>
            <a:noFill/>
            <a:ln w="3175">
              <a:solidFill>
                <a:srgbClr val="000000"/>
              </a:solidFill>
              <a:miter lim="800000"/>
              <a:headEnd/>
              <a:tailEnd/>
            </a:ln>
          </p:spPr>
          <p:txBody>
            <a:bodyPr/>
            <a:lstStyle/>
            <a:p>
              <a:pPr eaLnBrk="0" hangingPunct="0"/>
              <a:endParaRPr lang="en-US"/>
            </a:p>
          </p:txBody>
        </p:sp>
        <p:sp>
          <p:nvSpPr>
            <p:cNvPr id="47209" name="Rectangle 102"/>
            <p:cNvSpPr>
              <a:spLocks noChangeArrowheads="1"/>
            </p:cNvSpPr>
            <p:nvPr/>
          </p:nvSpPr>
          <p:spPr bwMode="auto">
            <a:xfrm>
              <a:off x="4168" y="1062"/>
              <a:ext cx="7" cy="3"/>
            </a:xfrm>
            <a:prstGeom prst="rect">
              <a:avLst/>
            </a:prstGeom>
            <a:noFill/>
            <a:ln w="3175">
              <a:solidFill>
                <a:srgbClr val="000000"/>
              </a:solidFill>
              <a:miter lim="800000"/>
              <a:headEnd/>
              <a:tailEnd/>
            </a:ln>
          </p:spPr>
          <p:txBody>
            <a:bodyPr/>
            <a:lstStyle/>
            <a:p>
              <a:pPr eaLnBrk="0" hangingPunct="0"/>
              <a:endParaRPr lang="en-US"/>
            </a:p>
          </p:txBody>
        </p:sp>
        <p:sp>
          <p:nvSpPr>
            <p:cNvPr id="47210" name="Rectangle 103"/>
            <p:cNvSpPr>
              <a:spLocks noChangeArrowheads="1"/>
            </p:cNvSpPr>
            <p:nvPr/>
          </p:nvSpPr>
          <p:spPr bwMode="auto">
            <a:xfrm>
              <a:off x="4168" y="1067"/>
              <a:ext cx="7" cy="3"/>
            </a:xfrm>
            <a:prstGeom prst="rect">
              <a:avLst/>
            </a:prstGeom>
            <a:noFill/>
            <a:ln w="3175">
              <a:solidFill>
                <a:srgbClr val="000000"/>
              </a:solidFill>
              <a:miter lim="800000"/>
              <a:headEnd/>
              <a:tailEnd/>
            </a:ln>
          </p:spPr>
          <p:txBody>
            <a:bodyPr/>
            <a:lstStyle/>
            <a:p>
              <a:pPr eaLnBrk="0" hangingPunct="0"/>
              <a:endParaRPr lang="en-US"/>
            </a:p>
          </p:txBody>
        </p:sp>
        <p:sp>
          <p:nvSpPr>
            <p:cNvPr id="47211" name="Freeform 104"/>
            <p:cNvSpPr>
              <a:spLocks noEditPoints="1"/>
            </p:cNvSpPr>
            <p:nvPr/>
          </p:nvSpPr>
          <p:spPr bwMode="auto">
            <a:xfrm>
              <a:off x="4146" y="1042"/>
              <a:ext cx="235" cy="129"/>
            </a:xfrm>
            <a:custGeom>
              <a:avLst/>
              <a:gdLst>
                <a:gd name="T0" fmla="*/ 0 w 235"/>
                <a:gd name="T1" fmla="*/ 5 h 129"/>
                <a:gd name="T2" fmla="*/ 15 w 235"/>
                <a:gd name="T3" fmla="*/ 5 h 129"/>
                <a:gd name="T4" fmla="*/ 15 w 235"/>
                <a:gd name="T5" fmla="*/ 0 h 129"/>
                <a:gd name="T6" fmla="*/ 0 w 235"/>
                <a:gd name="T7" fmla="*/ 0 h 129"/>
                <a:gd name="T8" fmla="*/ 0 w 235"/>
                <a:gd name="T9" fmla="*/ 5 h 129"/>
                <a:gd name="T10" fmla="*/ 226 w 235"/>
                <a:gd name="T11" fmla="*/ 129 h 129"/>
                <a:gd name="T12" fmla="*/ 235 w 235"/>
                <a:gd name="T13" fmla="*/ 129 h 129"/>
                <a:gd name="T14" fmla="*/ 235 w 235"/>
                <a:gd name="T15" fmla="*/ 127 h 129"/>
                <a:gd name="T16" fmla="*/ 226 w 235"/>
                <a:gd name="T17" fmla="*/ 127 h 129"/>
                <a:gd name="T18" fmla="*/ 226 w 235"/>
                <a:gd name="T19" fmla="*/ 129 h 129"/>
                <a:gd name="T20" fmla="*/ 87 w 235"/>
                <a:gd name="T21" fmla="*/ 101 h 129"/>
                <a:gd name="T22" fmla="*/ 87 w 235"/>
                <a:gd name="T23" fmla="*/ 16 h 129"/>
                <a:gd name="T24" fmla="*/ 212 w 235"/>
                <a:gd name="T25" fmla="*/ 16 h 129"/>
                <a:gd name="T26" fmla="*/ 212 w 235"/>
                <a:gd name="T27" fmla="*/ 101 h 129"/>
                <a:gd name="T28" fmla="*/ 87 w 235"/>
                <a:gd name="T29" fmla="*/ 101 h 129"/>
                <a:gd name="T30" fmla="*/ 81 w 235"/>
                <a:gd name="T31" fmla="*/ 107 h 129"/>
                <a:gd name="T32" fmla="*/ 217 w 235"/>
                <a:gd name="T33" fmla="*/ 107 h 129"/>
                <a:gd name="T34" fmla="*/ 217 w 235"/>
                <a:gd name="T35" fmla="*/ 10 h 129"/>
                <a:gd name="T36" fmla="*/ 223 w 235"/>
                <a:gd name="T37" fmla="*/ 10 h 129"/>
                <a:gd name="T38" fmla="*/ 223 w 235"/>
                <a:gd name="T39" fmla="*/ 4 h 129"/>
                <a:gd name="T40" fmla="*/ 75 w 235"/>
                <a:gd name="T41" fmla="*/ 4 h 129"/>
                <a:gd name="T42" fmla="*/ 75 w 235"/>
                <a:gd name="T43" fmla="*/ 112 h 129"/>
                <a:gd name="T44" fmla="*/ 81 w 235"/>
                <a:gd name="T45" fmla="*/ 112 h 129"/>
                <a:gd name="T46" fmla="*/ 81 w 235"/>
                <a:gd name="T47" fmla="*/ 107 h 1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5"/>
                <a:gd name="T73" fmla="*/ 0 h 129"/>
                <a:gd name="T74" fmla="*/ 235 w 235"/>
                <a:gd name="T75" fmla="*/ 129 h 1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5" h="129">
                  <a:moveTo>
                    <a:pt x="0" y="5"/>
                  </a:moveTo>
                  <a:lnTo>
                    <a:pt x="15" y="5"/>
                  </a:lnTo>
                  <a:lnTo>
                    <a:pt x="15" y="0"/>
                  </a:lnTo>
                  <a:lnTo>
                    <a:pt x="0" y="0"/>
                  </a:lnTo>
                  <a:lnTo>
                    <a:pt x="0" y="5"/>
                  </a:lnTo>
                  <a:close/>
                  <a:moveTo>
                    <a:pt x="226" y="129"/>
                  </a:moveTo>
                  <a:lnTo>
                    <a:pt x="235" y="129"/>
                  </a:lnTo>
                  <a:lnTo>
                    <a:pt x="235" y="127"/>
                  </a:lnTo>
                  <a:lnTo>
                    <a:pt x="226" y="127"/>
                  </a:lnTo>
                  <a:lnTo>
                    <a:pt x="226" y="129"/>
                  </a:lnTo>
                  <a:close/>
                  <a:moveTo>
                    <a:pt x="87" y="101"/>
                  </a:moveTo>
                  <a:lnTo>
                    <a:pt x="87" y="16"/>
                  </a:lnTo>
                  <a:lnTo>
                    <a:pt x="212" y="16"/>
                  </a:lnTo>
                  <a:lnTo>
                    <a:pt x="212" y="101"/>
                  </a:lnTo>
                  <a:lnTo>
                    <a:pt x="87" y="101"/>
                  </a:lnTo>
                  <a:close/>
                  <a:moveTo>
                    <a:pt x="81" y="107"/>
                  </a:moveTo>
                  <a:lnTo>
                    <a:pt x="217" y="107"/>
                  </a:lnTo>
                  <a:lnTo>
                    <a:pt x="217" y="10"/>
                  </a:lnTo>
                  <a:lnTo>
                    <a:pt x="223" y="10"/>
                  </a:lnTo>
                  <a:lnTo>
                    <a:pt x="223" y="4"/>
                  </a:lnTo>
                  <a:lnTo>
                    <a:pt x="75" y="4"/>
                  </a:lnTo>
                  <a:lnTo>
                    <a:pt x="75" y="112"/>
                  </a:lnTo>
                  <a:lnTo>
                    <a:pt x="81" y="112"/>
                  </a:lnTo>
                  <a:lnTo>
                    <a:pt x="81" y="107"/>
                  </a:lnTo>
                  <a:close/>
                </a:path>
              </a:pathLst>
            </a:custGeom>
            <a:solidFill>
              <a:srgbClr val="000000"/>
            </a:solidFill>
            <a:ln w="9525">
              <a:noFill/>
              <a:round/>
              <a:headEnd/>
              <a:tailEnd/>
            </a:ln>
          </p:spPr>
          <p:txBody>
            <a:bodyPr/>
            <a:lstStyle/>
            <a:p>
              <a:pPr eaLnBrk="0" hangingPunct="0"/>
              <a:endParaRPr lang="en-US"/>
            </a:p>
          </p:txBody>
        </p:sp>
        <p:sp>
          <p:nvSpPr>
            <p:cNvPr id="47212" name="Rectangle 105"/>
            <p:cNvSpPr>
              <a:spLocks noChangeArrowheads="1"/>
            </p:cNvSpPr>
            <p:nvPr/>
          </p:nvSpPr>
          <p:spPr bwMode="auto">
            <a:xfrm>
              <a:off x="4146" y="1042"/>
              <a:ext cx="15" cy="5"/>
            </a:xfrm>
            <a:prstGeom prst="rect">
              <a:avLst/>
            </a:prstGeom>
            <a:noFill/>
            <a:ln w="3175">
              <a:solidFill>
                <a:srgbClr val="000000"/>
              </a:solidFill>
              <a:miter lim="800000"/>
              <a:headEnd/>
              <a:tailEnd/>
            </a:ln>
          </p:spPr>
          <p:txBody>
            <a:bodyPr/>
            <a:lstStyle/>
            <a:p>
              <a:pPr eaLnBrk="0" hangingPunct="0"/>
              <a:endParaRPr lang="en-US"/>
            </a:p>
          </p:txBody>
        </p:sp>
        <p:sp>
          <p:nvSpPr>
            <p:cNvPr id="47213" name="Rectangle 106"/>
            <p:cNvSpPr>
              <a:spLocks noChangeArrowheads="1"/>
            </p:cNvSpPr>
            <p:nvPr/>
          </p:nvSpPr>
          <p:spPr bwMode="auto">
            <a:xfrm>
              <a:off x="4372" y="1169"/>
              <a:ext cx="9" cy="2"/>
            </a:xfrm>
            <a:prstGeom prst="rect">
              <a:avLst/>
            </a:prstGeom>
            <a:noFill/>
            <a:ln w="3175">
              <a:solidFill>
                <a:srgbClr val="000000"/>
              </a:solidFill>
              <a:miter lim="800000"/>
              <a:headEnd/>
              <a:tailEnd/>
            </a:ln>
          </p:spPr>
          <p:txBody>
            <a:bodyPr/>
            <a:lstStyle/>
            <a:p>
              <a:pPr eaLnBrk="0" hangingPunct="0"/>
              <a:endParaRPr lang="en-US"/>
            </a:p>
          </p:txBody>
        </p:sp>
        <p:sp>
          <p:nvSpPr>
            <p:cNvPr id="47214" name="Rectangle 107"/>
            <p:cNvSpPr>
              <a:spLocks noChangeArrowheads="1"/>
            </p:cNvSpPr>
            <p:nvPr/>
          </p:nvSpPr>
          <p:spPr bwMode="auto">
            <a:xfrm>
              <a:off x="4233" y="1058"/>
              <a:ext cx="125" cy="85"/>
            </a:xfrm>
            <a:prstGeom prst="rect">
              <a:avLst/>
            </a:prstGeom>
            <a:noFill/>
            <a:ln w="3175">
              <a:solidFill>
                <a:srgbClr val="000000"/>
              </a:solidFill>
              <a:miter lim="800000"/>
              <a:headEnd/>
              <a:tailEnd/>
            </a:ln>
          </p:spPr>
          <p:txBody>
            <a:bodyPr/>
            <a:lstStyle/>
            <a:p>
              <a:pPr eaLnBrk="0" hangingPunct="0"/>
              <a:endParaRPr lang="en-US"/>
            </a:p>
          </p:txBody>
        </p:sp>
        <p:sp>
          <p:nvSpPr>
            <p:cNvPr id="47215" name="Freeform 108"/>
            <p:cNvSpPr>
              <a:spLocks/>
            </p:cNvSpPr>
            <p:nvPr/>
          </p:nvSpPr>
          <p:spPr bwMode="auto">
            <a:xfrm>
              <a:off x="4221" y="1046"/>
              <a:ext cx="148" cy="108"/>
            </a:xfrm>
            <a:custGeom>
              <a:avLst/>
              <a:gdLst>
                <a:gd name="T0" fmla="*/ 6 w 148"/>
                <a:gd name="T1" fmla="*/ 103 h 108"/>
                <a:gd name="T2" fmla="*/ 142 w 148"/>
                <a:gd name="T3" fmla="*/ 103 h 108"/>
                <a:gd name="T4" fmla="*/ 142 w 148"/>
                <a:gd name="T5" fmla="*/ 6 h 108"/>
                <a:gd name="T6" fmla="*/ 148 w 148"/>
                <a:gd name="T7" fmla="*/ 6 h 108"/>
                <a:gd name="T8" fmla="*/ 148 w 148"/>
                <a:gd name="T9" fmla="*/ 0 h 108"/>
                <a:gd name="T10" fmla="*/ 0 w 148"/>
                <a:gd name="T11" fmla="*/ 0 h 108"/>
                <a:gd name="T12" fmla="*/ 0 w 148"/>
                <a:gd name="T13" fmla="*/ 108 h 108"/>
                <a:gd name="T14" fmla="*/ 6 w 148"/>
                <a:gd name="T15" fmla="*/ 108 h 108"/>
                <a:gd name="T16" fmla="*/ 6 w 148"/>
                <a:gd name="T17" fmla="*/ 103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108"/>
                <a:gd name="T29" fmla="*/ 148 w 148"/>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108">
                  <a:moveTo>
                    <a:pt x="6" y="103"/>
                  </a:moveTo>
                  <a:lnTo>
                    <a:pt x="142" y="103"/>
                  </a:lnTo>
                  <a:lnTo>
                    <a:pt x="142" y="6"/>
                  </a:lnTo>
                  <a:lnTo>
                    <a:pt x="148" y="6"/>
                  </a:lnTo>
                  <a:lnTo>
                    <a:pt x="148" y="0"/>
                  </a:lnTo>
                  <a:lnTo>
                    <a:pt x="0" y="0"/>
                  </a:lnTo>
                  <a:lnTo>
                    <a:pt x="0" y="108"/>
                  </a:lnTo>
                  <a:lnTo>
                    <a:pt x="6" y="108"/>
                  </a:lnTo>
                  <a:lnTo>
                    <a:pt x="6" y="103"/>
                  </a:lnTo>
                </a:path>
              </a:pathLst>
            </a:custGeom>
            <a:noFill/>
            <a:ln w="3175">
              <a:solidFill>
                <a:srgbClr val="000000"/>
              </a:solidFill>
              <a:round/>
              <a:headEnd/>
              <a:tailEnd/>
            </a:ln>
          </p:spPr>
          <p:txBody>
            <a:bodyPr/>
            <a:lstStyle/>
            <a:p>
              <a:pPr eaLnBrk="0" hangingPunct="0"/>
              <a:endParaRPr lang="en-US"/>
            </a:p>
          </p:txBody>
        </p:sp>
        <p:sp>
          <p:nvSpPr>
            <p:cNvPr id="47216" name="Freeform 109"/>
            <p:cNvSpPr>
              <a:spLocks/>
            </p:cNvSpPr>
            <p:nvPr/>
          </p:nvSpPr>
          <p:spPr bwMode="auto">
            <a:xfrm>
              <a:off x="4205" y="1169"/>
              <a:ext cx="90" cy="8"/>
            </a:xfrm>
            <a:custGeom>
              <a:avLst/>
              <a:gdLst>
                <a:gd name="T0" fmla="*/ 0 w 90"/>
                <a:gd name="T1" fmla="*/ 0 h 8"/>
                <a:gd name="T2" fmla="*/ 90 w 90"/>
                <a:gd name="T3" fmla="*/ 0 h 8"/>
                <a:gd name="T4" fmla="*/ 90 w 90"/>
                <a:gd name="T5" fmla="*/ 8 h 8"/>
                <a:gd name="T6" fmla="*/ 0 60000 65536"/>
                <a:gd name="T7" fmla="*/ 0 60000 65536"/>
                <a:gd name="T8" fmla="*/ 0 60000 65536"/>
                <a:gd name="T9" fmla="*/ 0 w 90"/>
                <a:gd name="T10" fmla="*/ 0 h 8"/>
                <a:gd name="T11" fmla="*/ 90 w 90"/>
                <a:gd name="T12" fmla="*/ 8 h 8"/>
              </a:gdLst>
              <a:ahLst/>
              <a:cxnLst>
                <a:cxn ang="T6">
                  <a:pos x="T0" y="T1"/>
                </a:cxn>
                <a:cxn ang="T7">
                  <a:pos x="T2" y="T3"/>
                </a:cxn>
                <a:cxn ang="T8">
                  <a:pos x="T4" y="T5"/>
                </a:cxn>
              </a:cxnLst>
              <a:rect l="T9" t="T10" r="T11" b="T12"/>
              <a:pathLst>
                <a:path w="90" h="8">
                  <a:moveTo>
                    <a:pt x="0" y="0"/>
                  </a:moveTo>
                  <a:lnTo>
                    <a:pt x="90" y="0"/>
                  </a:lnTo>
                  <a:lnTo>
                    <a:pt x="90" y="8"/>
                  </a:lnTo>
                </a:path>
              </a:pathLst>
            </a:custGeom>
            <a:noFill/>
            <a:ln w="3175">
              <a:solidFill>
                <a:srgbClr val="000000"/>
              </a:solidFill>
              <a:round/>
              <a:headEnd/>
              <a:tailEnd/>
            </a:ln>
          </p:spPr>
          <p:txBody>
            <a:bodyPr/>
            <a:lstStyle/>
            <a:p>
              <a:pPr eaLnBrk="0" hangingPunct="0"/>
              <a:endParaRPr lang="en-US"/>
            </a:p>
          </p:txBody>
        </p:sp>
        <p:sp>
          <p:nvSpPr>
            <p:cNvPr id="47217" name="Line 110"/>
            <p:cNvSpPr>
              <a:spLocks noChangeShapeType="1"/>
            </p:cNvSpPr>
            <p:nvPr/>
          </p:nvSpPr>
          <p:spPr bwMode="auto">
            <a:xfrm flipV="1">
              <a:off x="4250" y="1169"/>
              <a:ext cx="1" cy="8"/>
            </a:xfrm>
            <a:prstGeom prst="line">
              <a:avLst/>
            </a:prstGeom>
            <a:noFill/>
            <a:ln w="3175">
              <a:solidFill>
                <a:srgbClr val="000000"/>
              </a:solidFill>
              <a:round/>
              <a:headEnd/>
              <a:tailEnd/>
            </a:ln>
          </p:spPr>
          <p:txBody>
            <a:bodyPr/>
            <a:lstStyle/>
            <a:p>
              <a:endParaRPr lang="en-US"/>
            </a:p>
          </p:txBody>
        </p:sp>
        <p:sp>
          <p:nvSpPr>
            <p:cNvPr id="47218" name="Freeform 111"/>
            <p:cNvSpPr>
              <a:spLocks/>
            </p:cNvSpPr>
            <p:nvPr/>
          </p:nvSpPr>
          <p:spPr bwMode="auto">
            <a:xfrm>
              <a:off x="3902" y="918"/>
              <a:ext cx="103" cy="53"/>
            </a:xfrm>
            <a:custGeom>
              <a:avLst/>
              <a:gdLst>
                <a:gd name="T0" fmla="*/ 42 w 255"/>
                <a:gd name="T1" fmla="*/ 21 h 133"/>
                <a:gd name="T2" fmla="*/ 20 w 255"/>
                <a:gd name="T3" fmla="*/ 10 h 133"/>
                <a:gd name="T4" fmla="*/ 0 w 255"/>
                <a:gd name="T5" fmla="*/ 0 h 133"/>
                <a:gd name="T6" fmla="*/ 0 60000 65536"/>
                <a:gd name="T7" fmla="*/ 0 60000 65536"/>
                <a:gd name="T8" fmla="*/ 0 60000 65536"/>
                <a:gd name="T9" fmla="*/ 0 w 255"/>
                <a:gd name="T10" fmla="*/ 0 h 133"/>
                <a:gd name="T11" fmla="*/ 255 w 255"/>
                <a:gd name="T12" fmla="*/ 133 h 133"/>
              </a:gdLst>
              <a:ahLst/>
              <a:cxnLst>
                <a:cxn ang="T6">
                  <a:pos x="T0" y="T1"/>
                </a:cxn>
                <a:cxn ang="T7">
                  <a:pos x="T2" y="T3"/>
                </a:cxn>
                <a:cxn ang="T8">
                  <a:pos x="T4" y="T5"/>
                </a:cxn>
              </a:cxnLst>
              <a:rect l="T9" t="T10" r="T11" b="T12"/>
              <a:pathLst>
                <a:path w="255" h="133">
                  <a:moveTo>
                    <a:pt x="255" y="133"/>
                  </a:moveTo>
                  <a:lnTo>
                    <a:pt x="124" y="63"/>
                  </a:lnTo>
                  <a:lnTo>
                    <a:pt x="0" y="0"/>
                  </a:lnTo>
                </a:path>
              </a:pathLst>
            </a:custGeom>
            <a:noFill/>
            <a:ln w="23813">
              <a:solidFill>
                <a:srgbClr val="000000"/>
              </a:solidFill>
              <a:round/>
              <a:headEnd/>
              <a:tailEnd/>
            </a:ln>
          </p:spPr>
          <p:txBody>
            <a:bodyPr/>
            <a:lstStyle/>
            <a:p>
              <a:pPr eaLnBrk="0" hangingPunct="0"/>
              <a:endParaRPr lang="en-US"/>
            </a:p>
          </p:txBody>
        </p:sp>
        <p:sp>
          <p:nvSpPr>
            <p:cNvPr id="47219" name="Freeform 112"/>
            <p:cNvSpPr>
              <a:spLocks/>
            </p:cNvSpPr>
            <p:nvPr/>
          </p:nvSpPr>
          <p:spPr bwMode="auto">
            <a:xfrm>
              <a:off x="3730" y="839"/>
              <a:ext cx="106" cy="47"/>
            </a:xfrm>
            <a:custGeom>
              <a:avLst/>
              <a:gdLst>
                <a:gd name="T0" fmla="*/ 43 w 264"/>
                <a:gd name="T1" fmla="*/ 19 h 115"/>
                <a:gd name="T2" fmla="*/ 25 w 264"/>
                <a:gd name="T3" fmla="*/ 11 h 115"/>
                <a:gd name="T4" fmla="*/ 3 w 264"/>
                <a:gd name="T5" fmla="*/ 1 h 115"/>
                <a:gd name="T6" fmla="*/ 0 w 264"/>
                <a:gd name="T7" fmla="*/ 0 h 115"/>
                <a:gd name="T8" fmla="*/ 0 60000 65536"/>
                <a:gd name="T9" fmla="*/ 0 60000 65536"/>
                <a:gd name="T10" fmla="*/ 0 60000 65536"/>
                <a:gd name="T11" fmla="*/ 0 60000 65536"/>
                <a:gd name="T12" fmla="*/ 0 w 264"/>
                <a:gd name="T13" fmla="*/ 0 h 115"/>
                <a:gd name="T14" fmla="*/ 264 w 264"/>
                <a:gd name="T15" fmla="*/ 115 h 115"/>
              </a:gdLst>
              <a:ahLst/>
              <a:cxnLst>
                <a:cxn ang="T8">
                  <a:pos x="T0" y="T1"/>
                </a:cxn>
                <a:cxn ang="T9">
                  <a:pos x="T2" y="T3"/>
                </a:cxn>
                <a:cxn ang="T10">
                  <a:pos x="T4" y="T5"/>
                </a:cxn>
                <a:cxn ang="T11">
                  <a:pos x="T6" y="T7"/>
                </a:cxn>
              </a:cxnLst>
              <a:rect l="T12" t="T13" r="T14" b="T15"/>
              <a:pathLst>
                <a:path w="264" h="115">
                  <a:moveTo>
                    <a:pt x="264" y="115"/>
                  </a:moveTo>
                  <a:lnTo>
                    <a:pt x="154" y="65"/>
                  </a:lnTo>
                  <a:lnTo>
                    <a:pt x="21" y="8"/>
                  </a:lnTo>
                  <a:lnTo>
                    <a:pt x="0" y="0"/>
                  </a:lnTo>
                </a:path>
              </a:pathLst>
            </a:custGeom>
            <a:noFill/>
            <a:ln w="23813">
              <a:solidFill>
                <a:srgbClr val="000000"/>
              </a:solidFill>
              <a:round/>
              <a:headEnd/>
              <a:tailEnd/>
            </a:ln>
          </p:spPr>
          <p:txBody>
            <a:bodyPr/>
            <a:lstStyle/>
            <a:p>
              <a:pPr eaLnBrk="0" hangingPunct="0"/>
              <a:endParaRPr lang="en-US"/>
            </a:p>
          </p:txBody>
        </p:sp>
        <p:sp>
          <p:nvSpPr>
            <p:cNvPr id="47220" name="Freeform 113"/>
            <p:cNvSpPr>
              <a:spLocks/>
            </p:cNvSpPr>
            <p:nvPr/>
          </p:nvSpPr>
          <p:spPr bwMode="auto">
            <a:xfrm>
              <a:off x="3552" y="774"/>
              <a:ext cx="110" cy="39"/>
            </a:xfrm>
            <a:custGeom>
              <a:avLst/>
              <a:gdLst>
                <a:gd name="T0" fmla="*/ 44 w 272"/>
                <a:gd name="T1" fmla="*/ 16 h 95"/>
                <a:gd name="T2" fmla="*/ 32 w 272"/>
                <a:gd name="T3" fmla="*/ 11 h 95"/>
                <a:gd name="T4" fmla="*/ 10 w 272"/>
                <a:gd name="T5" fmla="*/ 3 h 95"/>
                <a:gd name="T6" fmla="*/ 0 w 272"/>
                <a:gd name="T7" fmla="*/ 0 h 95"/>
                <a:gd name="T8" fmla="*/ 0 60000 65536"/>
                <a:gd name="T9" fmla="*/ 0 60000 65536"/>
                <a:gd name="T10" fmla="*/ 0 60000 65536"/>
                <a:gd name="T11" fmla="*/ 0 60000 65536"/>
                <a:gd name="T12" fmla="*/ 0 w 272"/>
                <a:gd name="T13" fmla="*/ 0 h 95"/>
                <a:gd name="T14" fmla="*/ 272 w 272"/>
                <a:gd name="T15" fmla="*/ 95 h 95"/>
              </a:gdLst>
              <a:ahLst/>
              <a:cxnLst>
                <a:cxn ang="T8">
                  <a:pos x="T0" y="T1"/>
                </a:cxn>
                <a:cxn ang="T9">
                  <a:pos x="T2" y="T3"/>
                </a:cxn>
                <a:cxn ang="T10">
                  <a:pos x="T4" y="T5"/>
                </a:cxn>
                <a:cxn ang="T11">
                  <a:pos x="T6" y="T7"/>
                </a:cxn>
              </a:cxnLst>
              <a:rect l="T12" t="T13" r="T14" b="T15"/>
              <a:pathLst>
                <a:path w="272" h="95">
                  <a:moveTo>
                    <a:pt x="272" y="95"/>
                  </a:moveTo>
                  <a:lnTo>
                    <a:pt x="195" y="66"/>
                  </a:lnTo>
                  <a:lnTo>
                    <a:pt x="61" y="19"/>
                  </a:lnTo>
                  <a:lnTo>
                    <a:pt x="0" y="0"/>
                  </a:lnTo>
                </a:path>
              </a:pathLst>
            </a:custGeom>
            <a:noFill/>
            <a:ln w="23813">
              <a:solidFill>
                <a:srgbClr val="000000"/>
              </a:solidFill>
              <a:round/>
              <a:headEnd/>
              <a:tailEnd/>
            </a:ln>
          </p:spPr>
          <p:txBody>
            <a:bodyPr/>
            <a:lstStyle/>
            <a:p>
              <a:pPr eaLnBrk="0" hangingPunct="0"/>
              <a:endParaRPr lang="en-US"/>
            </a:p>
          </p:txBody>
        </p:sp>
        <p:sp>
          <p:nvSpPr>
            <p:cNvPr id="47221" name="Freeform 114"/>
            <p:cNvSpPr>
              <a:spLocks/>
            </p:cNvSpPr>
            <p:nvPr/>
          </p:nvSpPr>
          <p:spPr bwMode="auto">
            <a:xfrm>
              <a:off x="3369" y="724"/>
              <a:ext cx="113" cy="29"/>
            </a:xfrm>
            <a:custGeom>
              <a:avLst/>
              <a:gdLst>
                <a:gd name="T0" fmla="*/ 46 w 279"/>
                <a:gd name="T1" fmla="*/ 12 h 72"/>
                <a:gd name="T2" fmla="*/ 40 w 279"/>
                <a:gd name="T3" fmla="*/ 10 h 72"/>
                <a:gd name="T4" fmla="*/ 18 w 279"/>
                <a:gd name="T5" fmla="*/ 4 h 72"/>
                <a:gd name="T6" fmla="*/ 0 w 279"/>
                <a:gd name="T7" fmla="*/ 0 h 72"/>
                <a:gd name="T8" fmla="*/ 0 60000 65536"/>
                <a:gd name="T9" fmla="*/ 0 60000 65536"/>
                <a:gd name="T10" fmla="*/ 0 60000 65536"/>
                <a:gd name="T11" fmla="*/ 0 60000 65536"/>
                <a:gd name="T12" fmla="*/ 0 w 279"/>
                <a:gd name="T13" fmla="*/ 0 h 72"/>
                <a:gd name="T14" fmla="*/ 279 w 279"/>
                <a:gd name="T15" fmla="*/ 72 h 72"/>
              </a:gdLst>
              <a:ahLst/>
              <a:cxnLst>
                <a:cxn ang="T8">
                  <a:pos x="T0" y="T1"/>
                </a:cxn>
                <a:cxn ang="T9">
                  <a:pos x="T2" y="T3"/>
                </a:cxn>
                <a:cxn ang="T10">
                  <a:pos x="T4" y="T5"/>
                </a:cxn>
                <a:cxn ang="T11">
                  <a:pos x="T6" y="T7"/>
                </a:cxn>
              </a:cxnLst>
              <a:rect l="T12" t="T13" r="T14" b="T15"/>
              <a:pathLst>
                <a:path w="279" h="72">
                  <a:moveTo>
                    <a:pt x="279" y="72"/>
                  </a:moveTo>
                  <a:lnTo>
                    <a:pt x="244" y="62"/>
                  </a:lnTo>
                  <a:lnTo>
                    <a:pt x="109" y="26"/>
                  </a:lnTo>
                  <a:lnTo>
                    <a:pt x="0" y="0"/>
                  </a:lnTo>
                </a:path>
              </a:pathLst>
            </a:custGeom>
            <a:noFill/>
            <a:ln w="23813">
              <a:solidFill>
                <a:srgbClr val="000000"/>
              </a:solidFill>
              <a:round/>
              <a:headEnd/>
              <a:tailEnd/>
            </a:ln>
          </p:spPr>
          <p:txBody>
            <a:bodyPr/>
            <a:lstStyle/>
            <a:p>
              <a:pPr eaLnBrk="0" hangingPunct="0"/>
              <a:endParaRPr lang="en-US"/>
            </a:p>
          </p:txBody>
        </p:sp>
        <p:sp>
          <p:nvSpPr>
            <p:cNvPr id="47222" name="Freeform 115"/>
            <p:cNvSpPr>
              <a:spLocks/>
            </p:cNvSpPr>
            <p:nvPr/>
          </p:nvSpPr>
          <p:spPr bwMode="auto">
            <a:xfrm>
              <a:off x="3183" y="688"/>
              <a:ext cx="115" cy="20"/>
            </a:xfrm>
            <a:custGeom>
              <a:avLst/>
              <a:gdLst>
                <a:gd name="T0" fmla="*/ 47 w 284"/>
                <a:gd name="T1" fmla="*/ 8 h 48"/>
                <a:gd name="T2" fmla="*/ 27 w 284"/>
                <a:gd name="T3" fmla="*/ 4 h 48"/>
                <a:gd name="T4" fmla="*/ 4 w 284"/>
                <a:gd name="T5" fmla="*/ 0 h 48"/>
                <a:gd name="T6" fmla="*/ 0 w 284"/>
                <a:gd name="T7" fmla="*/ 0 h 48"/>
                <a:gd name="T8" fmla="*/ 0 60000 65536"/>
                <a:gd name="T9" fmla="*/ 0 60000 65536"/>
                <a:gd name="T10" fmla="*/ 0 60000 65536"/>
                <a:gd name="T11" fmla="*/ 0 60000 65536"/>
                <a:gd name="T12" fmla="*/ 0 w 284"/>
                <a:gd name="T13" fmla="*/ 0 h 48"/>
                <a:gd name="T14" fmla="*/ 284 w 284"/>
                <a:gd name="T15" fmla="*/ 48 h 48"/>
              </a:gdLst>
              <a:ahLst/>
              <a:cxnLst>
                <a:cxn ang="T8">
                  <a:pos x="T0" y="T1"/>
                </a:cxn>
                <a:cxn ang="T9">
                  <a:pos x="T2" y="T3"/>
                </a:cxn>
                <a:cxn ang="T10">
                  <a:pos x="T4" y="T5"/>
                </a:cxn>
                <a:cxn ang="T11">
                  <a:pos x="T6" y="T7"/>
                </a:cxn>
              </a:cxnLst>
              <a:rect l="T12" t="T13" r="T14" b="T15"/>
              <a:pathLst>
                <a:path w="284" h="48">
                  <a:moveTo>
                    <a:pt x="284" y="48"/>
                  </a:moveTo>
                  <a:lnTo>
                    <a:pt x="162" y="25"/>
                  </a:lnTo>
                  <a:lnTo>
                    <a:pt x="25" y="3"/>
                  </a:lnTo>
                  <a:lnTo>
                    <a:pt x="0" y="0"/>
                  </a:lnTo>
                </a:path>
              </a:pathLst>
            </a:custGeom>
            <a:noFill/>
            <a:ln w="23813">
              <a:solidFill>
                <a:srgbClr val="000000"/>
              </a:solidFill>
              <a:round/>
              <a:headEnd/>
              <a:tailEnd/>
            </a:ln>
          </p:spPr>
          <p:txBody>
            <a:bodyPr/>
            <a:lstStyle/>
            <a:p>
              <a:pPr eaLnBrk="0" hangingPunct="0"/>
              <a:endParaRPr lang="en-US"/>
            </a:p>
          </p:txBody>
        </p:sp>
        <p:sp>
          <p:nvSpPr>
            <p:cNvPr id="47223" name="Freeform 116"/>
            <p:cNvSpPr>
              <a:spLocks/>
            </p:cNvSpPr>
            <p:nvPr/>
          </p:nvSpPr>
          <p:spPr bwMode="auto">
            <a:xfrm>
              <a:off x="2995" y="669"/>
              <a:ext cx="117" cy="10"/>
            </a:xfrm>
            <a:custGeom>
              <a:avLst/>
              <a:gdLst>
                <a:gd name="T0" fmla="*/ 48 w 287"/>
                <a:gd name="T1" fmla="*/ 4 h 25"/>
                <a:gd name="T2" fmla="*/ 36 w 287"/>
                <a:gd name="T3" fmla="*/ 3 h 25"/>
                <a:gd name="T4" fmla="*/ 13 w 287"/>
                <a:gd name="T5" fmla="*/ 1 h 25"/>
                <a:gd name="T6" fmla="*/ 0 w 287"/>
                <a:gd name="T7" fmla="*/ 0 h 25"/>
                <a:gd name="T8" fmla="*/ 0 60000 65536"/>
                <a:gd name="T9" fmla="*/ 0 60000 65536"/>
                <a:gd name="T10" fmla="*/ 0 60000 65536"/>
                <a:gd name="T11" fmla="*/ 0 60000 65536"/>
                <a:gd name="T12" fmla="*/ 0 w 287"/>
                <a:gd name="T13" fmla="*/ 0 h 25"/>
                <a:gd name="T14" fmla="*/ 287 w 287"/>
                <a:gd name="T15" fmla="*/ 25 h 25"/>
              </a:gdLst>
              <a:ahLst/>
              <a:cxnLst>
                <a:cxn ang="T8">
                  <a:pos x="T0" y="T1"/>
                </a:cxn>
                <a:cxn ang="T9">
                  <a:pos x="T2" y="T3"/>
                </a:cxn>
                <a:cxn ang="T10">
                  <a:pos x="T4" y="T5"/>
                </a:cxn>
                <a:cxn ang="T11">
                  <a:pos x="T6" y="T7"/>
                </a:cxn>
              </a:cxnLst>
              <a:rect l="T12" t="T13" r="T14" b="T15"/>
              <a:pathLst>
                <a:path w="287" h="25">
                  <a:moveTo>
                    <a:pt x="287" y="25"/>
                  </a:moveTo>
                  <a:lnTo>
                    <a:pt x="216" y="17"/>
                  </a:lnTo>
                  <a:lnTo>
                    <a:pt x="79" y="5"/>
                  </a:lnTo>
                  <a:lnTo>
                    <a:pt x="0" y="0"/>
                  </a:lnTo>
                </a:path>
              </a:pathLst>
            </a:custGeom>
            <a:noFill/>
            <a:ln w="23813">
              <a:solidFill>
                <a:srgbClr val="000000"/>
              </a:solidFill>
              <a:round/>
              <a:headEnd/>
              <a:tailEnd/>
            </a:ln>
          </p:spPr>
          <p:txBody>
            <a:bodyPr/>
            <a:lstStyle/>
            <a:p>
              <a:pPr eaLnBrk="0" hangingPunct="0"/>
              <a:endParaRPr lang="en-US"/>
            </a:p>
          </p:txBody>
        </p:sp>
        <p:sp>
          <p:nvSpPr>
            <p:cNvPr id="47224" name="Freeform 117"/>
            <p:cNvSpPr>
              <a:spLocks/>
            </p:cNvSpPr>
            <p:nvPr/>
          </p:nvSpPr>
          <p:spPr bwMode="auto">
            <a:xfrm>
              <a:off x="2806" y="664"/>
              <a:ext cx="117" cy="2"/>
            </a:xfrm>
            <a:custGeom>
              <a:avLst/>
              <a:gdLst>
                <a:gd name="T0" fmla="*/ 48 w 288"/>
                <a:gd name="T1" fmla="*/ 1 h 3"/>
                <a:gd name="T2" fmla="*/ 45 w 288"/>
                <a:gd name="T3" fmla="*/ 1 h 3"/>
                <a:gd name="T4" fmla="*/ 22 w 288"/>
                <a:gd name="T5" fmla="*/ 0 h 3"/>
                <a:gd name="T6" fmla="*/ 0 w 288"/>
                <a:gd name="T7" fmla="*/ 1 h 3"/>
                <a:gd name="T8" fmla="*/ 0 60000 65536"/>
                <a:gd name="T9" fmla="*/ 0 60000 65536"/>
                <a:gd name="T10" fmla="*/ 0 60000 65536"/>
                <a:gd name="T11" fmla="*/ 0 60000 65536"/>
                <a:gd name="T12" fmla="*/ 0 w 288"/>
                <a:gd name="T13" fmla="*/ 0 h 3"/>
                <a:gd name="T14" fmla="*/ 288 w 288"/>
                <a:gd name="T15" fmla="*/ 3 h 3"/>
              </a:gdLst>
              <a:ahLst/>
              <a:cxnLst>
                <a:cxn ang="T8">
                  <a:pos x="T0" y="T1"/>
                </a:cxn>
                <a:cxn ang="T9">
                  <a:pos x="T2" y="T3"/>
                </a:cxn>
                <a:cxn ang="T10">
                  <a:pos x="T4" y="T5"/>
                </a:cxn>
                <a:cxn ang="T11">
                  <a:pos x="T6" y="T7"/>
                </a:cxn>
              </a:cxnLst>
              <a:rect l="T12" t="T13" r="T14" b="T15"/>
              <a:pathLst>
                <a:path w="288" h="3">
                  <a:moveTo>
                    <a:pt x="288" y="3"/>
                  </a:moveTo>
                  <a:lnTo>
                    <a:pt x="270" y="2"/>
                  </a:lnTo>
                  <a:lnTo>
                    <a:pt x="132" y="0"/>
                  </a:lnTo>
                  <a:lnTo>
                    <a:pt x="0" y="2"/>
                  </a:lnTo>
                </a:path>
              </a:pathLst>
            </a:custGeom>
            <a:noFill/>
            <a:ln w="23813">
              <a:solidFill>
                <a:srgbClr val="000000"/>
              </a:solidFill>
              <a:round/>
              <a:headEnd/>
              <a:tailEnd/>
            </a:ln>
          </p:spPr>
          <p:txBody>
            <a:bodyPr/>
            <a:lstStyle/>
            <a:p>
              <a:pPr eaLnBrk="0" hangingPunct="0"/>
              <a:endParaRPr lang="en-US"/>
            </a:p>
          </p:txBody>
        </p:sp>
        <p:sp>
          <p:nvSpPr>
            <p:cNvPr id="47225" name="Freeform 118"/>
            <p:cNvSpPr>
              <a:spLocks/>
            </p:cNvSpPr>
            <p:nvPr/>
          </p:nvSpPr>
          <p:spPr bwMode="auto">
            <a:xfrm>
              <a:off x="2618" y="668"/>
              <a:ext cx="116" cy="10"/>
            </a:xfrm>
            <a:custGeom>
              <a:avLst/>
              <a:gdLst>
                <a:gd name="T0" fmla="*/ 47 w 287"/>
                <a:gd name="T1" fmla="*/ 0 h 23"/>
                <a:gd name="T2" fmla="*/ 30 w 287"/>
                <a:gd name="T3" fmla="*/ 1 h 23"/>
                <a:gd name="T4" fmla="*/ 6 w 287"/>
                <a:gd name="T5" fmla="*/ 3 h 23"/>
                <a:gd name="T6" fmla="*/ 0 w 287"/>
                <a:gd name="T7" fmla="*/ 4 h 23"/>
                <a:gd name="T8" fmla="*/ 0 60000 65536"/>
                <a:gd name="T9" fmla="*/ 0 60000 65536"/>
                <a:gd name="T10" fmla="*/ 0 60000 65536"/>
                <a:gd name="T11" fmla="*/ 0 60000 65536"/>
                <a:gd name="T12" fmla="*/ 0 w 287"/>
                <a:gd name="T13" fmla="*/ 0 h 23"/>
                <a:gd name="T14" fmla="*/ 287 w 287"/>
                <a:gd name="T15" fmla="*/ 23 h 23"/>
              </a:gdLst>
              <a:ahLst/>
              <a:cxnLst>
                <a:cxn ang="T8">
                  <a:pos x="T0" y="T1"/>
                </a:cxn>
                <a:cxn ang="T9">
                  <a:pos x="T2" y="T3"/>
                </a:cxn>
                <a:cxn ang="T10">
                  <a:pos x="T4" y="T5"/>
                </a:cxn>
                <a:cxn ang="T11">
                  <a:pos x="T6" y="T7"/>
                </a:cxn>
              </a:cxnLst>
              <a:rect l="T12" t="T13" r="T14" b="T15"/>
              <a:pathLst>
                <a:path w="287" h="23">
                  <a:moveTo>
                    <a:pt x="287" y="0"/>
                  </a:moveTo>
                  <a:lnTo>
                    <a:pt x="180" y="6"/>
                  </a:lnTo>
                  <a:lnTo>
                    <a:pt x="40" y="19"/>
                  </a:lnTo>
                  <a:lnTo>
                    <a:pt x="0" y="23"/>
                  </a:lnTo>
                </a:path>
              </a:pathLst>
            </a:custGeom>
            <a:noFill/>
            <a:ln w="23813">
              <a:solidFill>
                <a:srgbClr val="000000"/>
              </a:solidFill>
              <a:round/>
              <a:headEnd/>
              <a:tailEnd/>
            </a:ln>
          </p:spPr>
          <p:txBody>
            <a:bodyPr/>
            <a:lstStyle/>
            <a:p>
              <a:pPr eaLnBrk="0" hangingPunct="0"/>
              <a:endParaRPr lang="en-US"/>
            </a:p>
          </p:txBody>
        </p:sp>
        <p:sp>
          <p:nvSpPr>
            <p:cNvPr id="47226" name="Freeform 119"/>
            <p:cNvSpPr>
              <a:spLocks/>
            </p:cNvSpPr>
            <p:nvPr/>
          </p:nvSpPr>
          <p:spPr bwMode="auto">
            <a:xfrm>
              <a:off x="2430" y="686"/>
              <a:ext cx="115" cy="19"/>
            </a:xfrm>
            <a:custGeom>
              <a:avLst/>
              <a:gdLst>
                <a:gd name="T0" fmla="*/ 47 w 284"/>
                <a:gd name="T1" fmla="*/ 0 h 47"/>
                <a:gd name="T2" fmla="*/ 36 w 284"/>
                <a:gd name="T3" fmla="*/ 2 h 47"/>
                <a:gd name="T4" fmla="*/ 13 w 284"/>
                <a:gd name="T5" fmla="*/ 5 h 47"/>
                <a:gd name="T6" fmla="*/ 0 w 284"/>
                <a:gd name="T7" fmla="*/ 8 h 47"/>
                <a:gd name="T8" fmla="*/ 0 60000 65536"/>
                <a:gd name="T9" fmla="*/ 0 60000 65536"/>
                <a:gd name="T10" fmla="*/ 0 60000 65536"/>
                <a:gd name="T11" fmla="*/ 0 60000 65536"/>
                <a:gd name="T12" fmla="*/ 0 w 284"/>
                <a:gd name="T13" fmla="*/ 0 h 47"/>
                <a:gd name="T14" fmla="*/ 284 w 284"/>
                <a:gd name="T15" fmla="*/ 47 h 47"/>
              </a:gdLst>
              <a:ahLst/>
              <a:cxnLst>
                <a:cxn ang="T8">
                  <a:pos x="T0" y="T1"/>
                </a:cxn>
                <a:cxn ang="T9">
                  <a:pos x="T2" y="T3"/>
                </a:cxn>
                <a:cxn ang="T10">
                  <a:pos x="T4" y="T5"/>
                </a:cxn>
                <a:cxn ang="T11">
                  <a:pos x="T6" y="T7"/>
                </a:cxn>
              </a:cxnLst>
              <a:rect l="T12" t="T13" r="T14" b="T15"/>
              <a:pathLst>
                <a:path w="284" h="47">
                  <a:moveTo>
                    <a:pt x="284" y="0"/>
                  </a:moveTo>
                  <a:lnTo>
                    <a:pt x="221" y="9"/>
                  </a:lnTo>
                  <a:lnTo>
                    <a:pt x="80" y="32"/>
                  </a:lnTo>
                  <a:lnTo>
                    <a:pt x="0" y="47"/>
                  </a:lnTo>
                </a:path>
              </a:pathLst>
            </a:custGeom>
            <a:noFill/>
            <a:ln w="23813">
              <a:solidFill>
                <a:srgbClr val="000000"/>
              </a:solidFill>
              <a:round/>
              <a:headEnd/>
              <a:tailEnd/>
            </a:ln>
          </p:spPr>
          <p:txBody>
            <a:bodyPr/>
            <a:lstStyle/>
            <a:p>
              <a:pPr eaLnBrk="0" hangingPunct="0"/>
              <a:endParaRPr lang="en-US"/>
            </a:p>
          </p:txBody>
        </p:sp>
        <p:sp>
          <p:nvSpPr>
            <p:cNvPr id="47227" name="Freeform 120"/>
            <p:cNvSpPr>
              <a:spLocks/>
            </p:cNvSpPr>
            <p:nvPr/>
          </p:nvSpPr>
          <p:spPr bwMode="auto">
            <a:xfrm>
              <a:off x="2246" y="719"/>
              <a:ext cx="113" cy="27"/>
            </a:xfrm>
            <a:custGeom>
              <a:avLst/>
              <a:gdLst>
                <a:gd name="T0" fmla="*/ 46 w 280"/>
                <a:gd name="T1" fmla="*/ 0 h 67"/>
                <a:gd name="T2" fmla="*/ 41 w 280"/>
                <a:gd name="T3" fmla="*/ 1 h 67"/>
                <a:gd name="T4" fmla="*/ 18 w 280"/>
                <a:gd name="T5" fmla="*/ 6 h 67"/>
                <a:gd name="T6" fmla="*/ 0 w 280"/>
                <a:gd name="T7" fmla="*/ 11 h 67"/>
                <a:gd name="T8" fmla="*/ 0 60000 65536"/>
                <a:gd name="T9" fmla="*/ 0 60000 65536"/>
                <a:gd name="T10" fmla="*/ 0 60000 65536"/>
                <a:gd name="T11" fmla="*/ 0 60000 65536"/>
                <a:gd name="T12" fmla="*/ 0 w 280"/>
                <a:gd name="T13" fmla="*/ 0 h 67"/>
                <a:gd name="T14" fmla="*/ 280 w 280"/>
                <a:gd name="T15" fmla="*/ 67 h 67"/>
              </a:gdLst>
              <a:ahLst/>
              <a:cxnLst>
                <a:cxn ang="T8">
                  <a:pos x="T0" y="T1"/>
                </a:cxn>
                <a:cxn ang="T9">
                  <a:pos x="T2" y="T3"/>
                </a:cxn>
                <a:cxn ang="T10">
                  <a:pos x="T4" y="T5"/>
                </a:cxn>
                <a:cxn ang="T11">
                  <a:pos x="T6" y="T7"/>
                </a:cxn>
              </a:cxnLst>
              <a:rect l="T12" t="T13" r="T14" b="T15"/>
              <a:pathLst>
                <a:path w="280" h="67">
                  <a:moveTo>
                    <a:pt x="280" y="0"/>
                  </a:moveTo>
                  <a:lnTo>
                    <a:pt x="253" y="6"/>
                  </a:lnTo>
                  <a:lnTo>
                    <a:pt x="110" y="39"/>
                  </a:lnTo>
                  <a:lnTo>
                    <a:pt x="0" y="67"/>
                  </a:lnTo>
                </a:path>
              </a:pathLst>
            </a:custGeom>
            <a:noFill/>
            <a:ln w="23813">
              <a:solidFill>
                <a:srgbClr val="000000"/>
              </a:solidFill>
              <a:round/>
              <a:headEnd/>
              <a:tailEnd/>
            </a:ln>
          </p:spPr>
          <p:txBody>
            <a:bodyPr/>
            <a:lstStyle/>
            <a:p>
              <a:pPr eaLnBrk="0" hangingPunct="0"/>
              <a:endParaRPr lang="en-US"/>
            </a:p>
          </p:txBody>
        </p:sp>
        <p:sp>
          <p:nvSpPr>
            <p:cNvPr id="47228" name="Freeform 121"/>
            <p:cNvSpPr>
              <a:spLocks/>
            </p:cNvSpPr>
            <p:nvPr/>
          </p:nvSpPr>
          <p:spPr bwMode="auto">
            <a:xfrm>
              <a:off x="2065" y="766"/>
              <a:ext cx="111" cy="34"/>
            </a:xfrm>
            <a:custGeom>
              <a:avLst/>
              <a:gdLst>
                <a:gd name="T0" fmla="*/ 45 w 275"/>
                <a:gd name="T1" fmla="*/ 0 h 85"/>
                <a:gd name="T2" fmla="*/ 44 w 275"/>
                <a:gd name="T3" fmla="*/ 0 h 85"/>
                <a:gd name="T4" fmla="*/ 21 w 275"/>
                <a:gd name="T5" fmla="*/ 7 h 85"/>
                <a:gd name="T6" fmla="*/ 0 w 275"/>
                <a:gd name="T7" fmla="*/ 14 h 85"/>
                <a:gd name="T8" fmla="*/ 0 60000 65536"/>
                <a:gd name="T9" fmla="*/ 0 60000 65536"/>
                <a:gd name="T10" fmla="*/ 0 60000 65536"/>
                <a:gd name="T11" fmla="*/ 0 60000 65536"/>
                <a:gd name="T12" fmla="*/ 0 w 275"/>
                <a:gd name="T13" fmla="*/ 0 h 85"/>
                <a:gd name="T14" fmla="*/ 275 w 275"/>
                <a:gd name="T15" fmla="*/ 85 h 85"/>
              </a:gdLst>
              <a:ahLst/>
              <a:cxnLst>
                <a:cxn ang="T8">
                  <a:pos x="T0" y="T1"/>
                </a:cxn>
                <a:cxn ang="T9">
                  <a:pos x="T2" y="T3"/>
                </a:cxn>
                <a:cxn ang="T10">
                  <a:pos x="T4" y="T5"/>
                </a:cxn>
                <a:cxn ang="T11">
                  <a:pos x="T6" y="T7"/>
                </a:cxn>
              </a:cxnLst>
              <a:rect l="T12" t="T13" r="T14" b="T15"/>
              <a:pathLst>
                <a:path w="275" h="85">
                  <a:moveTo>
                    <a:pt x="275" y="0"/>
                  </a:moveTo>
                  <a:lnTo>
                    <a:pt x="272" y="1"/>
                  </a:lnTo>
                  <a:lnTo>
                    <a:pt x="129" y="44"/>
                  </a:lnTo>
                  <a:lnTo>
                    <a:pt x="0" y="85"/>
                  </a:lnTo>
                </a:path>
              </a:pathLst>
            </a:custGeom>
            <a:noFill/>
            <a:ln w="23813">
              <a:solidFill>
                <a:srgbClr val="000000"/>
              </a:solidFill>
              <a:round/>
              <a:headEnd/>
              <a:tailEnd/>
            </a:ln>
          </p:spPr>
          <p:txBody>
            <a:bodyPr/>
            <a:lstStyle/>
            <a:p>
              <a:pPr eaLnBrk="0" hangingPunct="0"/>
              <a:endParaRPr lang="en-US"/>
            </a:p>
          </p:txBody>
        </p:sp>
        <p:sp>
          <p:nvSpPr>
            <p:cNvPr id="47229" name="Freeform 122"/>
            <p:cNvSpPr>
              <a:spLocks/>
            </p:cNvSpPr>
            <p:nvPr/>
          </p:nvSpPr>
          <p:spPr bwMode="auto">
            <a:xfrm>
              <a:off x="1887" y="824"/>
              <a:ext cx="109" cy="42"/>
            </a:xfrm>
            <a:custGeom>
              <a:avLst/>
              <a:gdLst>
                <a:gd name="T0" fmla="*/ 44 w 269"/>
                <a:gd name="T1" fmla="*/ 0 h 102"/>
                <a:gd name="T2" fmla="*/ 22 w 269"/>
                <a:gd name="T3" fmla="*/ 8 h 102"/>
                <a:gd name="T4" fmla="*/ 0 w 269"/>
                <a:gd name="T5" fmla="*/ 17 h 102"/>
                <a:gd name="T6" fmla="*/ 0 60000 65536"/>
                <a:gd name="T7" fmla="*/ 0 60000 65536"/>
                <a:gd name="T8" fmla="*/ 0 60000 65536"/>
                <a:gd name="T9" fmla="*/ 0 w 269"/>
                <a:gd name="T10" fmla="*/ 0 h 102"/>
                <a:gd name="T11" fmla="*/ 269 w 269"/>
                <a:gd name="T12" fmla="*/ 102 h 102"/>
              </a:gdLst>
              <a:ahLst/>
              <a:cxnLst>
                <a:cxn ang="T6">
                  <a:pos x="T0" y="T1"/>
                </a:cxn>
                <a:cxn ang="T7">
                  <a:pos x="T2" y="T3"/>
                </a:cxn>
                <a:cxn ang="T8">
                  <a:pos x="T4" y="T5"/>
                </a:cxn>
              </a:cxnLst>
              <a:rect l="T9" t="T10" r="T11" b="T12"/>
              <a:pathLst>
                <a:path w="269" h="102">
                  <a:moveTo>
                    <a:pt x="269" y="0"/>
                  </a:moveTo>
                  <a:lnTo>
                    <a:pt x="134" y="49"/>
                  </a:lnTo>
                  <a:lnTo>
                    <a:pt x="0" y="102"/>
                  </a:lnTo>
                </a:path>
              </a:pathLst>
            </a:custGeom>
            <a:noFill/>
            <a:ln w="23813">
              <a:solidFill>
                <a:srgbClr val="000000"/>
              </a:solidFill>
              <a:round/>
              <a:headEnd/>
              <a:tailEnd/>
            </a:ln>
          </p:spPr>
          <p:txBody>
            <a:bodyPr/>
            <a:lstStyle/>
            <a:p>
              <a:pPr eaLnBrk="0" hangingPunct="0"/>
              <a:endParaRPr lang="en-US"/>
            </a:p>
          </p:txBody>
        </p:sp>
        <p:sp>
          <p:nvSpPr>
            <p:cNvPr id="47230" name="Freeform 123"/>
            <p:cNvSpPr>
              <a:spLocks/>
            </p:cNvSpPr>
            <p:nvPr/>
          </p:nvSpPr>
          <p:spPr bwMode="auto">
            <a:xfrm>
              <a:off x="1714" y="894"/>
              <a:ext cx="106" cy="47"/>
            </a:xfrm>
            <a:custGeom>
              <a:avLst/>
              <a:gdLst>
                <a:gd name="T0" fmla="*/ 43 w 263"/>
                <a:gd name="T1" fmla="*/ 0 h 118"/>
                <a:gd name="T2" fmla="*/ 21 w 263"/>
                <a:gd name="T3" fmla="*/ 10 h 118"/>
                <a:gd name="T4" fmla="*/ 0 w 263"/>
                <a:gd name="T5" fmla="*/ 19 h 118"/>
                <a:gd name="T6" fmla="*/ 0 60000 65536"/>
                <a:gd name="T7" fmla="*/ 0 60000 65536"/>
                <a:gd name="T8" fmla="*/ 0 60000 65536"/>
                <a:gd name="T9" fmla="*/ 0 w 263"/>
                <a:gd name="T10" fmla="*/ 0 h 118"/>
                <a:gd name="T11" fmla="*/ 263 w 263"/>
                <a:gd name="T12" fmla="*/ 118 h 118"/>
              </a:gdLst>
              <a:ahLst/>
              <a:cxnLst>
                <a:cxn ang="T6">
                  <a:pos x="T0" y="T1"/>
                </a:cxn>
                <a:cxn ang="T7">
                  <a:pos x="T2" y="T3"/>
                </a:cxn>
                <a:cxn ang="T8">
                  <a:pos x="T4" y="T5"/>
                </a:cxn>
              </a:cxnLst>
              <a:rect l="T9" t="T10" r="T11" b="T12"/>
              <a:pathLst>
                <a:path w="263" h="118">
                  <a:moveTo>
                    <a:pt x="263" y="0"/>
                  </a:moveTo>
                  <a:lnTo>
                    <a:pt x="126" y="60"/>
                  </a:lnTo>
                  <a:lnTo>
                    <a:pt x="0" y="118"/>
                  </a:lnTo>
                </a:path>
              </a:pathLst>
            </a:custGeom>
            <a:noFill/>
            <a:ln w="23813">
              <a:solidFill>
                <a:srgbClr val="000000"/>
              </a:solidFill>
              <a:round/>
              <a:headEnd/>
              <a:tailEnd/>
            </a:ln>
          </p:spPr>
          <p:txBody>
            <a:bodyPr/>
            <a:lstStyle/>
            <a:p>
              <a:pPr eaLnBrk="0" hangingPunct="0"/>
              <a:endParaRPr lang="en-US"/>
            </a:p>
          </p:txBody>
        </p:sp>
        <p:sp>
          <p:nvSpPr>
            <p:cNvPr id="47231" name="Line 124"/>
            <p:cNvSpPr>
              <a:spLocks noChangeShapeType="1"/>
            </p:cNvSpPr>
            <p:nvPr/>
          </p:nvSpPr>
          <p:spPr bwMode="auto">
            <a:xfrm flipH="1">
              <a:off x="1646" y="973"/>
              <a:ext cx="2" cy="1"/>
            </a:xfrm>
            <a:prstGeom prst="line">
              <a:avLst/>
            </a:prstGeom>
            <a:noFill/>
            <a:ln w="23813">
              <a:solidFill>
                <a:srgbClr val="000000"/>
              </a:solidFill>
              <a:round/>
              <a:headEnd/>
              <a:tailEnd/>
            </a:ln>
          </p:spPr>
          <p:txBody>
            <a:bodyPr/>
            <a:lstStyle/>
            <a:p>
              <a:endParaRPr lang="en-US"/>
            </a:p>
          </p:txBody>
        </p:sp>
        <p:sp>
          <p:nvSpPr>
            <p:cNvPr id="47232" name="Freeform 125"/>
            <p:cNvSpPr>
              <a:spLocks/>
            </p:cNvSpPr>
            <p:nvPr/>
          </p:nvSpPr>
          <p:spPr bwMode="auto">
            <a:xfrm>
              <a:off x="3982" y="940"/>
              <a:ext cx="71" cy="59"/>
            </a:xfrm>
            <a:custGeom>
              <a:avLst/>
              <a:gdLst>
                <a:gd name="T0" fmla="*/ 0 w 71"/>
                <a:gd name="T1" fmla="*/ 55 h 59"/>
                <a:gd name="T2" fmla="*/ 71 w 71"/>
                <a:gd name="T3" fmla="*/ 59 h 59"/>
                <a:gd name="T4" fmla="*/ 31 w 71"/>
                <a:gd name="T5" fmla="*/ 0 h 59"/>
                <a:gd name="T6" fmla="*/ 0 w 71"/>
                <a:gd name="T7" fmla="*/ 55 h 59"/>
                <a:gd name="T8" fmla="*/ 0 60000 65536"/>
                <a:gd name="T9" fmla="*/ 0 60000 65536"/>
                <a:gd name="T10" fmla="*/ 0 60000 65536"/>
                <a:gd name="T11" fmla="*/ 0 60000 65536"/>
                <a:gd name="T12" fmla="*/ 0 w 71"/>
                <a:gd name="T13" fmla="*/ 0 h 59"/>
                <a:gd name="T14" fmla="*/ 71 w 71"/>
                <a:gd name="T15" fmla="*/ 59 h 59"/>
              </a:gdLst>
              <a:ahLst/>
              <a:cxnLst>
                <a:cxn ang="T8">
                  <a:pos x="T0" y="T1"/>
                </a:cxn>
                <a:cxn ang="T9">
                  <a:pos x="T2" y="T3"/>
                </a:cxn>
                <a:cxn ang="T10">
                  <a:pos x="T4" y="T5"/>
                </a:cxn>
                <a:cxn ang="T11">
                  <a:pos x="T6" y="T7"/>
                </a:cxn>
              </a:cxnLst>
              <a:rect l="T12" t="T13" r="T14" b="T15"/>
              <a:pathLst>
                <a:path w="71" h="59">
                  <a:moveTo>
                    <a:pt x="0" y="55"/>
                  </a:moveTo>
                  <a:lnTo>
                    <a:pt x="71" y="59"/>
                  </a:lnTo>
                  <a:lnTo>
                    <a:pt x="31" y="0"/>
                  </a:lnTo>
                  <a:lnTo>
                    <a:pt x="0" y="55"/>
                  </a:lnTo>
                  <a:close/>
                </a:path>
              </a:pathLst>
            </a:custGeom>
            <a:solidFill>
              <a:srgbClr val="000000"/>
            </a:solidFill>
            <a:ln w="9525">
              <a:noFill/>
              <a:round/>
              <a:headEnd/>
              <a:tailEnd/>
            </a:ln>
          </p:spPr>
          <p:txBody>
            <a:bodyPr/>
            <a:lstStyle/>
            <a:p>
              <a:pPr eaLnBrk="0" hangingPunct="0"/>
              <a:endParaRPr lang="en-US"/>
            </a:p>
          </p:txBody>
        </p:sp>
        <p:sp>
          <p:nvSpPr>
            <p:cNvPr id="47233" name="Freeform 126"/>
            <p:cNvSpPr>
              <a:spLocks/>
            </p:cNvSpPr>
            <p:nvPr/>
          </p:nvSpPr>
          <p:spPr bwMode="auto">
            <a:xfrm>
              <a:off x="1597" y="942"/>
              <a:ext cx="71" cy="57"/>
            </a:xfrm>
            <a:custGeom>
              <a:avLst/>
              <a:gdLst>
                <a:gd name="T0" fmla="*/ 42 w 71"/>
                <a:gd name="T1" fmla="*/ 0 h 57"/>
                <a:gd name="T2" fmla="*/ 0 w 71"/>
                <a:gd name="T3" fmla="*/ 57 h 57"/>
                <a:gd name="T4" fmla="*/ 71 w 71"/>
                <a:gd name="T5" fmla="*/ 57 h 57"/>
                <a:gd name="T6" fmla="*/ 42 w 71"/>
                <a:gd name="T7" fmla="*/ 0 h 57"/>
                <a:gd name="T8" fmla="*/ 0 60000 65536"/>
                <a:gd name="T9" fmla="*/ 0 60000 65536"/>
                <a:gd name="T10" fmla="*/ 0 60000 65536"/>
                <a:gd name="T11" fmla="*/ 0 60000 65536"/>
                <a:gd name="T12" fmla="*/ 0 w 71"/>
                <a:gd name="T13" fmla="*/ 0 h 57"/>
                <a:gd name="T14" fmla="*/ 71 w 71"/>
                <a:gd name="T15" fmla="*/ 57 h 57"/>
              </a:gdLst>
              <a:ahLst/>
              <a:cxnLst>
                <a:cxn ang="T8">
                  <a:pos x="T0" y="T1"/>
                </a:cxn>
                <a:cxn ang="T9">
                  <a:pos x="T2" y="T3"/>
                </a:cxn>
                <a:cxn ang="T10">
                  <a:pos x="T4" y="T5"/>
                </a:cxn>
                <a:cxn ang="T11">
                  <a:pos x="T6" y="T7"/>
                </a:cxn>
              </a:cxnLst>
              <a:rect l="T12" t="T13" r="T14" b="T15"/>
              <a:pathLst>
                <a:path w="71" h="57">
                  <a:moveTo>
                    <a:pt x="42" y="0"/>
                  </a:moveTo>
                  <a:lnTo>
                    <a:pt x="0" y="57"/>
                  </a:lnTo>
                  <a:lnTo>
                    <a:pt x="71" y="57"/>
                  </a:lnTo>
                  <a:lnTo>
                    <a:pt x="42" y="0"/>
                  </a:lnTo>
                  <a:close/>
                </a:path>
              </a:pathLst>
            </a:custGeom>
            <a:solidFill>
              <a:srgbClr val="000000"/>
            </a:solidFill>
            <a:ln w="9525">
              <a:noFill/>
              <a:round/>
              <a:headEnd/>
              <a:tailEnd/>
            </a:ln>
          </p:spPr>
          <p:txBody>
            <a:bodyPr/>
            <a:lstStyle/>
            <a:p>
              <a:pPr eaLnBrk="0" hangingPunct="0"/>
              <a:endParaRPr lang="en-US"/>
            </a:p>
          </p:txBody>
        </p:sp>
        <p:sp>
          <p:nvSpPr>
            <p:cNvPr id="47234" name="Freeform 127"/>
            <p:cNvSpPr>
              <a:spLocks noEditPoints="1"/>
            </p:cNvSpPr>
            <p:nvPr/>
          </p:nvSpPr>
          <p:spPr bwMode="auto">
            <a:xfrm>
              <a:off x="2628" y="482"/>
              <a:ext cx="424" cy="425"/>
            </a:xfrm>
            <a:custGeom>
              <a:avLst/>
              <a:gdLst>
                <a:gd name="T0" fmla="*/ 3 w 424"/>
                <a:gd name="T1" fmla="*/ 250 h 425"/>
                <a:gd name="T2" fmla="*/ 20 w 424"/>
                <a:gd name="T3" fmla="*/ 303 h 425"/>
                <a:gd name="T4" fmla="*/ 49 w 424"/>
                <a:gd name="T5" fmla="*/ 350 h 425"/>
                <a:gd name="T6" fmla="*/ 90 w 424"/>
                <a:gd name="T7" fmla="*/ 387 h 425"/>
                <a:gd name="T8" fmla="*/ 140 w 424"/>
                <a:gd name="T9" fmla="*/ 413 h 425"/>
                <a:gd name="T10" fmla="*/ 194 w 424"/>
                <a:gd name="T11" fmla="*/ 425 h 425"/>
                <a:gd name="T12" fmla="*/ 249 w 424"/>
                <a:gd name="T13" fmla="*/ 422 h 425"/>
                <a:gd name="T14" fmla="*/ 302 w 424"/>
                <a:gd name="T15" fmla="*/ 406 h 425"/>
                <a:gd name="T16" fmla="*/ 348 w 424"/>
                <a:gd name="T17" fmla="*/ 376 h 425"/>
                <a:gd name="T18" fmla="*/ 386 w 424"/>
                <a:gd name="T19" fmla="*/ 335 h 425"/>
                <a:gd name="T20" fmla="*/ 412 w 424"/>
                <a:gd name="T21" fmla="*/ 286 h 425"/>
                <a:gd name="T22" fmla="*/ 424 w 424"/>
                <a:gd name="T23" fmla="*/ 231 h 425"/>
                <a:gd name="T24" fmla="*/ 421 w 424"/>
                <a:gd name="T25" fmla="*/ 176 h 425"/>
                <a:gd name="T26" fmla="*/ 404 w 424"/>
                <a:gd name="T27" fmla="*/ 123 h 425"/>
                <a:gd name="T28" fmla="*/ 375 w 424"/>
                <a:gd name="T29" fmla="*/ 76 h 425"/>
                <a:gd name="T30" fmla="*/ 334 w 424"/>
                <a:gd name="T31" fmla="*/ 39 h 425"/>
                <a:gd name="T32" fmla="*/ 285 w 424"/>
                <a:gd name="T33" fmla="*/ 13 h 425"/>
                <a:gd name="T34" fmla="*/ 230 w 424"/>
                <a:gd name="T35" fmla="*/ 1 h 425"/>
                <a:gd name="T36" fmla="*/ 175 w 424"/>
                <a:gd name="T37" fmla="*/ 3 h 425"/>
                <a:gd name="T38" fmla="*/ 123 w 424"/>
                <a:gd name="T39" fmla="*/ 20 h 425"/>
                <a:gd name="T40" fmla="*/ 76 w 424"/>
                <a:gd name="T41" fmla="*/ 50 h 425"/>
                <a:gd name="T42" fmla="*/ 38 w 424"/>
                <a:gd name="T43" fmla="*/ 91 h 425"/>
                <a:gd name="T44" fmla="*/ 13 w 424"/>
                <a:gd name="T45" fmla="*/ 140 h 425"/>
                <a:gd name="T46" fmla="*/ 1 w 424"/>
                <a:gd name="T47" fmla="*/ 195 h 425"/>
                <a:gd name="T48" fmla="*/ 289 w 424"/>
                <a:gd name="T49" fmla="*/ 340 h 425"/>
                <a:gd name="T50" fmla="*/ 247 w 424"/>
                <a:gd name="T51" fmla="*/ 357 h 425"/>
                <a:gd name="T52" fmla="*/ 203 w 424"/>
                <a:gd name="T53" fmla="*/ 361 h 425"/>
                <a:gd name="T54" fmla="*/ 159 w 424"/>
                <a:gd name="T55" fmla="*/ 352 h 425"/>
                <a:gd name="T56" fmla="*/ 121 w 424"/>
                <a:gd name="T57" fmla="*/ 330 h 425"/>
                <a:gd name="T58" fmla="*/ 90 w 424"/>
                <a:gd name="T59" fmla="*/ 297 h 425"/>
                <a:gd name="T60" fmla="*/ 70 w 424"/>
                <a:gd name="T61" fmla="*/ 257 h 425"/>
                <a:gd name="T62" fmla="*/ 64 w 424"/>
                <a:gd name="T63" fmla="*/ 213 h 425"/>
                <a:gd name="T64" fmla="*/ 69 w 424"/>
                <a:gd name="T65" fmla="*/ 173 h 425"/>
                <a:gd name="T66" fmla="*/ 85 w 424"/>
                <a:gd name="T67" fmla="*/ 135 h 425"/>
                <a:gd name="T68" fmla="*/ 123 w 424"/>
                <a:gd name="T69" fmla="*/ 94 h 425"/>
                <a:gd name="T70" fmla="*/ 163 w 424"/>
                <a:gd name="T71" fmla="*/ 73 h 425"/>
                <a:gd name="T72" fmla="*/ 206 w 424"/>
                <a:gd name="T73" fmla="*/ 64 h 425"/>
                <a:gd name="T74" fmla="*/ 251 w 424"/>
                <a:gd name="T75" fmla="*/ 69 h 425"/>
                <a:gd name="T76" fmla="*/ 291 w 424"/>
                <a:gd name="T77" fmla="*/ 87 h 425"/>
                <a:gd name="T78" fmla="*/ 325 w 424"/>
                <a:gd name="T79" fmla="*/ 117 h 425"/>
                <a:gd name="T80" fmla="*/ 349 w 424"/>
                <a:gd name="T81" fmla="*/ 155 h 425"/>
                <a:gd name="T82" fmla="*/ 360 w 424"/>
                <a:gd name="T83" fmla="*/ 198 h 425"/>
                <a:gd name="T84" fmla="*/ 358 w 424"/>
                <a:gd name="T85" fmla="*/ 240 h 425"/>
                <a:gd name="T86" fmla="*/ 345 w 424"/>
                <a:gd name="T87" fmla="*/ 279 h 425"/>
                <a:gd name="T88" fmla="*/ 123 w 424"/>
                <a:gd name="T89" fmla="*/ 94 h 42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24"/>
                <a:gd name="T136" fmla="*/ 0 h 425"/>
                <a:gd name="T137" fmla="*/ 424 w 424"/>
                <a:gd name="T138" fmla="*/ 425 h 42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24" h="425">
                  <a:moveTo>
                    <a:pt x="0" y="213"/>
                  </a:moveTo>
                  <a:lnTo>
                    <a:pt x="1" y="231"/>
                  </a:lnTo>
                  <a:lnTo>
                    <a:pt x="3" y="250"/>
                  </a:lnTo>
                  <a:lnTo>
                    <a:pt x="7" y="268"/>
                  </a:lnTo>
                  <a:lnTo>
                    <a:pt x="13" y="286"/>
                  </a:lnTo>
                  <a:lnTo>
                    <a:pt x="20" y="303"/>
                  </a:lnTo>
                  <a:lnTo>
                    <a:pt x="28" y="319"/>
                  </a:lnTo>
                  <a:lnTo>
                    <a:pt x="38" y="335"/>
                  </a:lnTo>
                  <a:lnTo>
                    <a:pt x="49" y="350"/>
                  </a:lnTo>
                  <a:lnTo>
                    <a:pt x="62" y="363"/>
                  </a:lnTo>
                  <a:lnTo>
                    <a:pt x="76" y="376"/>
                  </a:lnTo>
                  <a:lnTo>
                    <a:pt x="90" y="387"/>
                  </a:lnTo>
                  <a:lnTo>
                    <a:pt x="106" y="397"/>
                  </a:lnTo>
                  <a:lnTo>
                    <a:pt x="123" y="406"/>
                  </a:lnTo>
                  <a:lnTo>
                    <a:pt x="140" y="413"/>
                  </a:lnTo>
                  <a:lnTo>
                    <a:pt x="157" y="419"/>
                  </a:lnTo>
                  <a:lnTo>
                    <a:pt x="175" y="422"/>
                  </a:lnTo>
                  <a:lnTo>
                    <a:pt x="194" y="425"/>
                  </a:lnTo>
                  <a:lnTo>
                    <a:pt x="212" y="425"/>
                  </a:lnTo>
                  <a:lnTo>
                    <a:pt x="230" y="425"/>
                  </a:lnTo>
                  <a:lnTo>
                    <a:pt x="249" y="422"/>
                  </a:lnTo>
                  <a:lnTo>
                    <a:pt x="267" y="419"/>
                  </a:lnTo>
                  <a:lnTo>
                    <a:pt x="285" y="413"/>
                  </a:lnTo>
                  <a:lnTo>
                    <a:pt x="302" y="406"/>
                  </a:lnTo>
                  <a:lnTo>
                    <a:pt x="318" y="397"/>
                  </a:lnTo>
                  <a:lnTo>
                    <a:pt x="334" y="387"/>
                  </a:lnTo>
                  <a:lnTo>
                    <a:pt x="348" y="376"/>
                  </a:lnTo>
                  <a:lnTo>
                    <a:pt x="362" y="363"/>
                  </a:lnTo>
                  <a:lnTo>
                    <a:pt x="375" y="350"/>
                  </a:lnTo>
                  <a:lnTo>
                    <a:pt x="386" y="335"/>
                  </a:lnTo>
                  <a:lnTo>
                    <a:pt x="396" y="319"/>
                  </a:lnTo>
                  <a:lnTo>
                    <a:pt x="404" y="303"/>
                  </a:lnTo>
                  <a:lnTo>
                    <a:pt x="412" y="286"/>
                  </a:lnTo>
                  <a:lnTo>
                    <a:pt x="417" y="268"/>
                  </a:lnTo>
                  <a:lnTo>
                    <a:pt x="421" y="250"/>
                  </a:lnTo>
                  <a:lnTo>
                    <a:pt x="424" y="231"/>
                  </a:lnTo>
                  <a:lnTo>
                    <a:pt x="424" y="213"/>
                  </a:lnTo>
                  <a:lnTo>
                    <a:pt x="424" y="195"/>
                  </a:lnTo>
                  <a:lnTo>
                    <a:pt x="421" y="176"/>
                  </a:lnTo>
                  <a:lnTo>
                    <a:pt x="417" y="158"/>
                  </a:lnTo>
                  <a:lnTo>
                    <a:pt x="412" y="140"/>
                  </a:lnTo>
                  <a:lnTo>
                    <a:pt x="404" y="123"/>
                  </a:lnTo>
                  <a:lnTo>
                    <a:pt x="396" y="107"/>
                  </a:lnTo>
                  <a:lnTo>
                    <a:pt x="386" y="91"/>
                  </a:lnTo>
                  <a:lnTo>
                    <a:pt x="375" y="76"/>
                  </a:lnTo>
                  <a:lnTo>
                    <a:pt x="362" y="63"/>
                  </a:lnTo>
                  <a:lnTo>
                    <a:pt x="348" y="50"/>
                  </a:lnTo>
                  <a:lnTo>
                    <a:pt x="334" y="39"/>
                  </a:lnTo>
                  <a:lnTo>
                    <a:pt x="318" y="29"/>
                  </a:lnTo>
                  <a:lnTo>
                    <a:pt x="302" y="20"/>
                  </a:lnTo>
                  <a:lnTo>
                    <a:pt x="285" y="13"/>
                  </a:lnTo>
                  <a:lnTo>
                    <a:pt x="267" y="7"/>
                  </a:lnTo>
                  <a:lnTo>
                    <a:pt x="249" y="3"/>
                  </a:lnTo>
                  <a:lnTo>
                    <a:pt x="230" y="1"/>
                  </a:lnTo>
                  <a:lnTo>
                    <a:pt x="212" y="0"/>
                  </a:lnTo>
                  <a:lnTo>
                    <a:pt x="194" y="1"/>
                  </a:lnTo>
                  <a:lnTo>
                    <a:pt x="175" y="3"/>
                  </a:lnTo>
                  <a:lnTo>
                    <a:pt x="157" y="7"/>
                  </a:lnTo>
                  <a:lnTo>
                    <a:pt x="140" y="13"/>
                  </a:lnTo>
                  <a:lnTo>
                    <a:pt x="123" y="20"/>
                  </a:lnTo>
                  <a:lnTo>
                    <a:pt x="106" y="29"/>
                  </a:lnTo>
                  <a:lnTo>
                    <a:pt x="90" y="39"/>
                  </a:lnTo>
                  <a:lnTo>
                    <a:pt x="76" y="50"/>
                  </a:lnTo>
                  <a:lnTo>
                    <a:pt x="62" y="63"/>
                  </a:lnTo>
                  <a:lnTo>
                    <a:pt x="49" y="76"/>
                  </a:lnTo>
                  <a:lnTo>
                    <a:pt x="38" y="91"/>
                  </a:lnTo>
                  <a:lnTo>
                    <a:pt x="28" y="107"/>
                  </a:lnTo>
                  <a:lnTo>
                    <a:pt x="20" y="123"/>
                  </a:lnTo>
                  <a:lnTo>
                    <a:pt x="13" y="140"/>
                  </a:lnTo>
                  <a:lnTo>
                    <a:pt x="7" y="158"/>
                  </a:lnTo>
                  <a:lnTo>
                    <a:pt x="3" y="176"/>
                  </a:lnTo>
                  <a:lnTo>
                    <a:pt x="1" y="195"/>
                  </a:lnTo>
                  <a:lnTo>
                    <a:pt x="0" y="213"/>
                  </a:lnTo>
                  <a:close/>
                  <a:moveTo>
                    <a:pt x="301" y="332"/>
                  </a:moveTo>
                  <a:lnTo>
                    <a:pt x="289" y="340"/>
                  </a:lnTo>
                  <a:lnTo>
                    <a:pt x="275" y="348"/>
                  </a:lnTo>
                  <a:lnTo>
                    <a:pt x="262" y="353"/>
                  </a:lnTo>
                  <a:lnTo>
                    <a:pt x="247" y="357"/>
                  </a:lnTo>
                  <a:lnTo>
                    <a:pt x="233" y="360"/>
                  </a:lnTo>
                  <a:lnTo>
                    <a:pt x="218" y="362"/>
                  </a:lnTo>
                  <a:lnTo>
                    <a:pt x="203" y="361"/>
                  </a:lnTo>
                  <a:lnTo>
                    <a:pt x="188" y="360"/>
                  </a:lnTo>
                  <a:lnTo>
                    <a:pt x="173" y="357"/>
                  </a:lnTo>
                  <a:lnTo>
                    <a:pt x="159" y="352"/>
                  </a:lnTo>
                  <a:lnTo>
                    <a:pt x="146" y="346"/>
                  </a:lnTo>
                  <a:lnTo>
                    <a:pt x="133" y="339"/>
                  </a:lnTo>
                  <a:lnTo>
                    <a:pt x="121" y="330"/>
                  </a:lnTo>
                  <a:lnTo>
                    <a:pt x="109" y="320"/>
                  </a:lnTo>
                  <a:lnTo>
                    <a:pt x="99" y="309"/>
                  </a:lnTo>
                  <a:lnTo>
                    <a:pt x="90" y="297"/>
                  </a:lnTo>
                  <a:lnTo>
                    <a:pt x="82" y="285"/>
                  </a:lnTo>
                  <a:lnTo>
                    <a:pt x="75" y="271"/>
                  </a:lnTo>
                  <a:lnTo>
                    <a:pt x="70" y="257"/>
                  </a:lnTo>
                  <a:lnTo>
                    <a:pt x="66" y="243"/>
                  </a:lnTo>
                  <a:lnTo>
                    <a:pt x="64" y="228"/>
                  </a:lnTo>
                  <a:lnTo>
                    <a:pt x="64" y="213"/>
                  </a:lnTo>
                  <a:lnTo>
                    <a:pt x="64" y="199"/>
                  </a:lnTo>
                  <a:lnTo>
                    <a:pt x="66" y="186"/>
                  </a:lnTo>
                  <a:lnTo>
                    <a:pt x="69" y="173"/>
                  </a:lnTo>
                  <a:lnTo>
                    <a:pt x="73" y="160"/>
                  </a:lnTo>
                  <a:lnTo>
                    <a:pt x="79" y="147"/>
                  </a:lnTo>
                  <a:lnTo>
                    <a:pt x="85" y="135"/>
                  </a:lnTo>
                  <a:lnTo>
                    <a:pt x="93" y="124"/>
                  </a:lnTo>
                  <a:lnTo>
                    <a:pt x="301" y="332"/>
                  </a:lnTo>
                  <a:close/>
                  <a:moveTo>
                    <a:pt x="123" y="94"/>
                  </a:moveTo>
                  <a:lnTo>
                    <a:pt x="135" y="85"/>
                  </a:lnTo>
                  <a:lnTo>
                    <a:pt x="149" y="78"/>
                  </a:lnTo>
                  <a:lnTo>
                    <a:pt x="163" y="73"/>
                  </a:lnTo>
                  <a:lnTo>
                    <a:pt x="177" y="68"/>
                  </a:lnTo>
                  <a:lnTo>
                    <a:pt x="192" y="65"/>
                  </a:lnTo>
                  <a:lnTo>
                    <a:pt x="206" y="64"/>
                  </a:lnTo>
                  <a:lnTo>
                    <a:pt x="221" y="65"/>
                  </a:lnTo>
                  <a:lnTo>
                    <a:pt x="236" y="66"/>
                  </a:lnTo>
                  <a:lnTo>
                    <a:pt x="251" y="69"/>
                  </a:lnTo>
                  <a:lnTo>
                    <a:pt x="265" y="74"/>
                  </a:lnTo>
                  <a:lnTo>
                    <a:pt x="279" y="80"/>
                  </a:lnTo>
                  <a:lnTo>
                    <a:pt x="291" y="87"/>
                  </a:lnTo>
                  <a:lnTo>
                    <a:pt x="304" y="96"/>
                  </a:lnTo>
                  <a:lnTo>
                    <a:pt x="315" y="106"/>
                  </a:lnTo>
                  <a:lnTo>
                    <a:pt x="325" y="117"/>
                  </a:lnTo>
                  <a:lnTo>
                    <a:pt x="334" y="129"/>
                  </a:lnTo>
                  <a:lnTo>
                    <a:pt x="342" y="141"/>
                  </a:lnTo>
                  <a:lnTo>
                    <a:pt x="349" y="155"/>
                  </a:lnTo>
                  <a:lnTo>
                    <a:pt x="354" y="169"/>
                  </a:lnTo>
                  <a:lnTo>
                    <a:pt x="358" y="183"/>
                  </a:lnTo>
                  <a:lnTo>
                    <a:pt x="360" y="198"/>
                  </a:lnTo>
                  <a:lnTo>
                    <a:pt x="361" y="213"/>
                  </a:lnTo>
                  <a:lnTo>
                    <a:pt x="360" y="227"/>
                  </a:lnTo>
                  <a:lnTo>
                    <a:pt x="358" y="240"/>
                  </a:lnTo>
                  <a:lnTo>
                    <a:pt x="355" y="253"/>
                  </a:lnTo>
                  <a:lnTo>
                    <a:pt x="351" y="266"/>
                  </a:lnTo>
                  <a:lnTo>
                    <a:pt x="345" y="279"/>
                  </a:lnTo>
                  <a:lnTo>
                    <a:pt x="339" y="291"/>
                  </a:lnTo>
                  <a:lnTo>
                    <a:pt x="331" y="302"/>
                  </a:lnTo>
                  <a:lnTo>
                    <a:pt x="123" y="94"/>
                  </a:lnTo>
                  <a:close/>
                </a:path>
              </a:pathLst>
            </a:custGeom>
            <a:solidFill>
              <a:srgbClr val="FF0000"/>
            </a:solidFill>
            <a:ln w="9525">
              <a:noFill/>
              <a:round/>
              <a:headEnd/>
              <a:tailEnd/>
            </a:ln>
          </p:spPr>
          <p:txBody>
            <a:bodyPr/>
            <a:lstStyle/>
            <a:p>
              <a:pPr eaLnBrk="0" hangingPunct="0"/>
              <a:endParaRPr lang="en-US"/>
            </a:p>
          </p:txBody>
        </p:sp>
        <p:sp>
          <p:nvSpPr>
            <p:cNvPr id="47235" name="Line 128"/>
            <p:cNvSpPr>
              <a:spLocks noChangeShapeType="1"/>
            </p:cNvSpPr>
            <p:nvPr/>
          </p:nvSpPr>
          <p:spPr bwMode="auto">
            <a:xfrm>
              <a:off x="506" y="2601"/>
              <a:ext cx="16" cy="1"/>
            </a:xfrm>
            <a:prstGeom prst="line">
              <a:avLst/>
            </a:prstGeom>
            <a:noFill/>
            <a:ln w="12700">
              <a:solidFill>
                <a:srgbClr val="000000"/>
              </a:solidFill>
              <a:round/>
              <a:headEnd/>
              <a:tailEnd/>
            </a:ln>
          </p:spPr>
          <p:txBody>
            <a:bodyPr/>
            <a:lstStyle/>
            <a:p>
              <a:endParaRPr lang="en-US"/>
            </a:p>
          </p:txBody>
        </p:sp>
        <p:sp>
          <p:nvSpPr>
            <p:cNvPr id="47236" name="Line 129"/>
            <p:cNvSpPr>
              <a:spLocks noChangeShapeType="1"/>
            </p:cNvSpPr>
            <p:nvPr/>
          </p:nvSpPr>
          <p:spPr bwMode="auto">
            <a:xfrm>
              <a:off x="538" y="2601"/>
              <a:ext cx="16" cy="1"/>
            </a:xfrm>
            <a:prstGeom prst="line">
              <a:avLst/>
            </a:prstGeom>
            <a:noFill/>
            <a:ln w="12700">
              <a:solidFill>
                <a:srgbClr val="000000"/>
              </a:solidFill>
              <a:round/>
              <a:headEnd/>
              <a:tailEnd/>
            </a:ln>
          </p:spPr>
          <p:txBody>
            <a:bodyPr/>
            <a:lstStyle/>
            <a:p>
              <a:endParaRPr lang="en-US"/>
            </a:p>
          </p:txBody>
        </p:sp>
        <p:sp>
          <p:nvSpPr>
            <p:cNvPr id="47237" name="Line 130"/>
            <p:cNvSpPr>
              <a:spLocks noChangeShapeType="1"/>
            </p:cNvSpPr>
            <p:nvPr/>
          </p:nvSpPr>
          <p:spPr bwMode="auto">
            <a:xfrm>
              <a:off x="570" y="2601"/>
              <a:ext cx="16" cy="1"/>
            </a:xfrm>
            <a:prstGeom prst="line">
              <a:avLst/>
            </a:prstGeom>
            <a:noFill/>
            <a:ln w="12700">
              <a:solidFill>
                <a:srgbClr val="000000"/>
              </a:solidFill>
              <a:round/>
              <a:headEnd/>
              <a:tailEnd/>
            </a:ln>
          </p:spPr>
          <p:txBody>
            <a:bodyPr/>
            <a:lstStyle/>
            <a:p>
              <a:endParaRPr lang="en-US"/>
            </a:p>
          </p:txBody>
        </p:sp>
        <p:sp>
          <p:nvSpPr>
            <p:cNvPr id="47238" name="Line 131"/>
            <p:cNvSpPr>
              <a:spLocks noChangeShapeType="1"/>
            </p:cNvSpPr>
            <p:nvPr/>
          </p:nvSpPr>
          <p:spPr bwMode="auto">
            <a:xfrm>
              <a:off x="603" y="2601"/>
              <a:ext cx="16" cy="1"/>
            </a:xfrm>
            <a:prstGeom prst="line">
              <a:avLst/>
            </a:prstGeom>
            <a:noFill/>
            <a:ln w="12700">
              <a:solidFill>
                <a:srgbClr val="000000"/>
              </a:solidFill>
              <a:round/>
              <a:headEnd/>
              <a:tailEnd/>
            </a:ln>
          </p:spPr>
          <p:txBody>
            <a:bodyPr/>
            <a:lstStyle/>
            <a:p>
              <a:endParaRPr lang="en-US"/>
            </a:p>
          </p:txBody>
        </p:sp>
        <p:sp>
          <p:nvSpPr>
            <p:cNvPr id="47239" name="Line 132"/>
            <p:cNvSpPr>
              <a:spLocks noChangeShapeType="1"/>
            </p:cNvSpPr>
            <p:nvPr/>
          </p:nvSpPr>
          <p:spPr bwMode="auto">
            <a:xfrm>
              <a:off x="635" y="2601"/>
              <a:ext cx="16" cy="1"/>
            </a:xfrm>
            <a:prstGeom prst="line">
              <a:avLst/>
            </a:prstGeom>
            <a:noFill/>
            <a:ln w="12700">
              <a:solidFill>
                <a:srgbClr val="000000"/>
              </a:solidFill>
              <a:round/>
              <a:headEnd/>
              <a:tailEnd/>
            </a:ln>
          </p:spPr>
          <p:txBody>
            <a:bodyPr/>
            <a:lstStyle/>
            <a:p>
              <a:endParaRPr lang="en-US"/>
            </a:p>
          </p:txBody>
        </p:sp>
        <p:sp>
          <p:nvSpPr>
            <p:cNvPr id="47240" name="Line 133"/>
            <p:cNvSpPr>
              <a:spLocks noChangeShapeType="1"/>
            </p:cNvSpPr>
            <p:nvPr/>
          </p:nvSpPr>
          <p:spPr bwMode="auto">
            <a:xfrm>
              <a:off x="667" y="2601"/>
              <a:ext cx="16" cy="1"/>
            </a:xfrm>
            <a:prstGeom prst="line">
              <a:avLst/>
            </a:prstGeom>
            <a:noFill/>
            <a:ln w="12700">
              <a:solidFill>
                <a:srgbClr val="000000"/>
              </a:solidFill>
              <a:round/>
              <a:headEnd/>
              <a:tailEnd/>
            </a:ln>
          </p:spPr>
          <p:txBody>
            <a:bodyPr/>
            <a:lstStyle/>
            <a:p>
              <a:endParaRPr lang="en-US"/>
            </a:p>
          </p:txBody>
        </p:sp>
        <p:sp>
          <p:nvSpPr>
            <p:cNvPr id="47241" name="Line 134"/>
            <p:cNvSpPr>
              <a:spLocks noChangeShapeType="1"/>
            </p:cNvSpPr>
            <p:nvPr/>
          </p:nvSpPr>
          <p:spPr bwMode="auto">
            <a:xfrm>
              <a:off x="700" y="2601"/>
              <a:ext cx="16" cy="1"/>
            </a:xfrm>
            <a:prstGeom prst="line">
              <a:avLst/>
            </a:prstGeom>
            <a:noFill/>
            <a:ln w="12700">
              <a:solidFill>
                <a:srgbClr val="000000"/>
              </a:solidFill>
              <a:round/>
              <a:headEnd/>
              <a:tailEnd/>
            </a:ln>
          </p:spPr>
          <p:txBody>
            <a:bodyPr/>
            <a:lstStyle/>
            <a:p>
              <a:endParaRPr lang="en-US"/>
            </a:p>
          </p:txBody>
        </p:sp>
        <p:sp>
          <p:nvSpPr>
            <p:cNvPr id="47242" name="Line 135"/>
            <p:cNvSpPr>
              <a:spLocks noChangeShapeType="1"/>
            </p:cNvSpPr>
            <p:nvPr/>
          </p:nvSpPr>
          <p:spPr bwMode="auto">
            <a:xfrm>
              <a:off x="732" y="2601"/>
              <a:ext cx="16" cy="1"/>
            </a:xfrm>
            <a:prstGeom prst="line">
              <a:avLst/>
            </a:prstGeom>
            <a:noFill/>
            <a:ln w="12700">
              <a:solidFill>
                <a:srgbClr val="000000"/>
              </a:solidFill>
              <a:round/>
              <a:headEnd/>
              <a:tailEnd/>
            </a:ln>
          </p:spPr>
          <p:txBody>
            <a:bodyPr/>
            <a:lstStyle/>
            <a:p>
              <a:endParaRPr lang="en-US"/>
            </a:p>
          </p:txBody>
        </p:sp>
        <p:sp>
          <p:nvSpPr>
            <p:cNvPr id="47243" name="Line 136"/>
            <p:cNvSpPr>
              <a:spLocks noChangeShapeType="1"/>
            </p:cNvSpPr>
            <p:nvPr/>
          </p:nvSpPr>
          <p:spPr bwMode="auto">
            <a:xfrm>
              <a:off x="764" y="2601"/>
              <a:ext cx="16" cy="1"/>
            </a:xfrm>
            <a:prstGeom prst="line">
              <a:avLst/>
            </a:prstGeom>
            <a:noFill/>
            <a:ln w="12700">
              <a:solidFill>
                <a:srgbClr val="000000"/>
              </a:solidFill>
              <a:round/>
              <a:headEnd/>
              <a:tailEnd/>
            </a:ln>
          </p:spPr>
          <p:txBody>
            <a:bodyPr/>
            <a:lstStyle/>
            <a:p>
              <a:endParaRPr lang="en-US"/>
            </a:p>
          </p:txBody>
        </p:sp>
        <p:sp>
          <p:nvSpPr>
            <p:cNvPr id="47244" name="Line 137"/>
            <p:cNvSpPr>
              <a:spLocks noChangeShapeType="1"/>
            </p:cNvSpPr>
            <p:nvPr/>
          </p:nvSpPr>
          <p:spPr bwMode="auto">
            <a:xfrm>
              <a:off x="797" y="2601"/>
              <a:ext cx="16" cy="1"/>
            </a:xfrm>
            <a:prstGeom prst="line">
              <a:avLst/>
            </a:prstGeom>
            <a:noFill/>
            <a:ln w="12700">
              <a:solidFill>
                <a:srgbClr val="000000"/>
              </a:solidFill>
              <a:round/>
              <a:headEnd/>
              <a:tailEnd/>
            </a:ln>
          </p:spPr>
          <p:txBody>
            <a:bodyPr/>
            <a:lstStyle/>
            <a:p>
              <a:endParaRPr lang="en-US"/>
            </a:p>
          </p:txBody>
        </p:sp>
        <p:sp>
          <p:nvSpPr>
            <p:cNvPr id="47245" name="Line 138"/>
            <p:cNvSpPr>
              <a:spLocks noChangeShapeType="1"/>
            </p:cNvSpPr>
            <p:nvPr/>
          </p:nvSpPr>
          <p:spPr bwMode="auto">
            <a:xfrm>
              <a:off x="829" y="2601"/>
              <a:ext cx="16" cy="1"/>
            </a:xfrm>
            <a:prstGeom prst="line">
              <a:avLst/>
            </a:prstGeom>
            <a:noFill/>
            <a:ln w="12700">
              <a:solidFill>
                <a:srgbClr val="000000"/>
              </a:solidFill>
              <a:round/>
              <a:headEnd/>
              <a:tailEnd/>
            </a:ln>
          </p:spPr>
          <p:txBody>
            <a:bodyPr/>
            <a:lstStyle/>
            <a:p>
              <a:endParaRPr lang="en-US"/>
            </a:p>
          </p:txBody>
        </p:sp>
        <p:sp>
          <p:nvSpPr>
            <p:cNvPr id="47246" name="Line 139"/>
            <p:cNvSpPr>
              <a:spLocks noChangeShapeType="1"/>
            </p:cNvSpPr>
            <p:nvPr/>
          </p:nvSpPr>
          <p:spPr bwMode="auto">
            <a:xfrm>
              <a:off x="861" y="2601"/>
              <a:ext cx="16" cy="1"/>
            </a:xfrm>
            <a:prstGeom prst="line">
              <a:avLst/>
            </a:prstGeom>
            <a:noFill/>
            <a:ln w="12700">
              <a:solidFill>
                <a:srgbClr val="000000"/>
              </a:solidFill>
              <a:round/>
              <a:headEnd/>
              <a:tailEnd/>
            </a:ln>
          </p:spPr>
          <p:txBody>
            <a:bodyPr/>
            <a:lstStyle/>
            <a:p>
              <a:endParaRPr lang="en-US"/>
            </a:p>
          </p:txBody>
        </p:sp>
        <p:sp>
          <p:nvSpPr>
            <p:cNvPr id="47247" name="Line 140"/>
            <p:cNvSpPr>
              <a:spLocks noChangeShapeType="1"/>
            </p:cNvSpPr>
            <p:nvPr/>
          </p:nvSpPr>
          <p:spPr bwMode="auto">
            <a:xfrm>
              <a:off x="894" y="2601"/>
              <a:ext cx="16" cy="1"/>
            </a:xfrm>
            <a:prstGeom prst="line">
              <a:avLst/>
            </a:prstGeom>
            <a:noFill/>
            <a:ln w="12700">
              <a:solidFill>
                <a:srgbClr val="000000"/>
              </a:solidFill>
              <a:round/>
              <a:headEnd/>
              <a:tailEnd/>
            </a:ln>
          </p:spPr>
          <p:txBody>
            <a:bodyPr/>
            <a:lstStyle/>
            <a:p>
              <a:endParaRPr lang="en-US"/>
            </a:p>
          </p:txBody>
        </p:sp>
        <p:sp>
          <p:nvSpPr>
            <p:cNvPr id="47248" name="Line 141"/>
            <p:cNvSpPr>
              <a:spLocks noChangeShapeType="1"/>
            </p:cNvSpPr>
            <p:nvPr/>
          </p:nvSpPr>
          <p:spPr bwMode="auto">
            <a:xfrm>
              <a:off x="926" y="2601"/>
              <a:ext cx="16" cy="1"/>
            </a:xfrm>
            <a:prstGeom prst="line">
              <a:avLst/>
            </a:prstGeom>
            <a:noFill/>
            <a:ln w="12700">
              <a:solidFill>
                <a:srgbClr val="000000"/>
              </a:solidFill>
              <a:round/>
              <a:headEnd/>
              <a:tailEnd/>
            </a:ln>
          </p:spPr>
          <p:txBody>
            <a:bodyPr/>
            <a:lstStyle/>
            <a:p>
              <a:endParaRPr lang="en-US"/>
            </a:p>
          </p:txBody>
        </p:sp>
        <p:sp>
          <p:nvSpPr>
            <p:cNvPr id="47249" name="Line 142"/>
            <p:cNvSpPr>
              <a:spLocks noChangeShapeType="1"/>
            </p:cNvSpPr>
            <p:nvPr/>
          </p:nvSpPr>
          <p:spPr bwMode="auto">
            <a:xfrm>
              <a:off x="958" y="2601"/>
              <a:ext cx="16" cy="1"/>
            </a:xfrm>
            <a:prstGeom prst="line">
              <a:avLst/>
            </a:prstGeom>
            <a:noFill/>
            <a:ln w="12700">
              <a:solidFill>
                <a:srgbClr val="000000"/>
              </a:solidFill>
              <a:round/>
              <a:headEnd/>
              <a:tailEnd/>
            </a:ln>
          </p:spPr>
          <p:txBody>
            <a:bodyPr/>
            <a:lstStyle/>
            <a:p>
              <a:endParaRPr lang="en-US"/>
            </a:p>
          </p:txBody>
        </p:sp>
        <p:sp>
          <p:nvSpPr>
            <p:cNvPr id="47250" name="Line 143"/>
            <p:cNvSpPr>
              <a:spLocks noChangeShapeType="1"/>
            </p:cNvSpPr>
            <p:nvPr/>
          </p:nvSpPr>
          <p:spPr bwMode="auto">
            <a:xfrm>
              <a:off x="991" y="2601"/>
              <a:ext cx="16" cy="1"/>
            </a:xfrm>
            <a:prstGeom prst="line">
              <a:avLst/>
            </a:prstGeom>
            <a:noFill/>
            <a:ln w="12700">
              <a:solidFill>
                <a:srgbClr val="000000"/>
              </a:solidFill>
              <a:round/>
              <a:headEnd/>
              <a:tailEnd/>
            </a:ln>
          </p:spPr>
          <p:txBody>
            <a:bodyPr/>
            <a:lstStyle/>
            <a:p>
              <a:endParaRPr lang="en-US"/>
            </a:p>
          </p:txBody>
        </p:sp>
        <p:sp>
          <p:nvSpPr>
            <p:cNvPr id="47251" name="Line 144"/>
            <p:cNvSpPr>
              <a:spLocks noChangeShapeType="1"/>
            </p:cNvSpPr>
            <p:nvPr/>
          </p:nvSpPr>
          <p:spPr bwMode="auto">
            <a:xfrm>
              <a:off x="1023" y="2601"/>
              <a:ext cx="16" cy="1"/>
            </a:xfrm>
            <a:prstGeom prst="line">
              <a:avLst/>
            </a:prstGeom>
            <a:noFill/>
            <a:ln w="12700">
              <a:solidFill>
                <a:srgbClr val="000000"/>
              </a:solidFill>
              <a:round/>
              <a:headEnd/>
              <a:tailEnd/>
            </a:ln>
          </p:spPr>
          <p:txBody>
            <a:bodyPr/>
            <a:lstStyle/>
            <a:p>
              <a:endParaRPr lang="en-US"/>
            </a:p>
          </p:txBody>
        </p:sp>
        <p:sp>
          <p:nvSpPr>
            <p:cNvPr id="47252" name="Line 145"/>
            <p:cNvSpPr>
              <a:spLocks noChangeShapeType="1"/>
            </p:cNvSpPr>
            <p:nvPr/>
          </p:nvSpPr>
          <p:spPr bwMode="auto">
            <a:xfrm>
              <a:off x="1055" y="2601"/>
              <a:ext cx="16" cy="1"/>
            </a:xfrm>
            <a:prstGeom prst="line">
              <a:avLst/>
            </a:prstGeom>
            <a:noFill/>
            <a:ln w="12700">
              <a:solidFill>
                <a:srgbClr val="000000"/>
              </a:solidFill>
              <a:round/>
              <a:headEnd/>
              <a:tailEnd/>
            </a:ln>
          </p:spPr>
          <p:txBody>
            <a:bodyPr/>
            <a:lstStyle/>
            <a:p>
              <a:endParaRPr lang="en-US"/>
            </a:p>
          </p:txBody>
        </p:sp>
        <p:sp>
          <p:nvSpPr>
            <p:cNvPr id="47253" name="Line 146"/>
            <p:cNvSpPr>
              <a:spLocks noChangeShapeType="1"/>
            </p:cNvSpPr>
            <p:nvPr/>
          </p:nvSpPr>
          <p:spPr bwMode="auto">
            <a:xfrm flipV="1">
              <a:off x="1082" y="2578"/>
              <a:ext cx="1" cy="17"/>
            </a:xfrm>
            <a:prstGeom prst="line">
              <a:avLst/>
            </a:prstGeom>
            <a:noFill/>
            <a:ln w="12700">
              <a:solidFill>
                <a:srgbClr val="000000"/>
              </a:solidFill>
              <a:round/>
              <a:headEnd/>
              <a:tailEnd/>
            </a:ln>
          </p:spPr>
          <p:txBody>
            <a:bodyPr/>
            <a:lstStyle/>
            <a:p>
              <a:endParaRPr lang="en-US"/>
            </a:p>
          </p:txBody>
        </p:sp>
        <p:sp>
          <p:nvSpPr>
            <p:cNvPr id="47254" name="Line 147"/>
            <p:cNvSpPr>
              <a:spLocks noChangeShapeType="1"/>
            </p:cNvSpPr>
            <p:nvPr/>
          </p:nvSpPr>
          <p:spPr bwMode="auto">
            <a:xfrm flipV="1">
              <a:off x="1082" y="2546"/>
              <a:ext cx="1" cy="16"/>
            </a:xfrm>
            <a:prstGeom prst="line">
              <a:avLst/>
            </a:prstGeom>
            <a:noFill/>
            <a:ln w="12700">
              <a:solidFill>
                <a:srgbClr val="000000"/>
              </a:solidFill>
              <a:round/>
              <a:headEnd/>
              <a:tailEnd/>
            </a:ln>
          </p:spPr>
          <p:txBody>
            <a:bodyPr/>
            <a:lstStyle/>
            <a:p>
              <a:endParaRPr lang="en-US"/>
            </a:p>
          </p:txBody>
        </p:sp>
        <p:sp>
          <p:nvSpPr>
            <p:cNvPr id="47255" name="Line 148"/>
            <p:cNvSpPr>
              <a:spLocks noChangeShapeType="1"/>
            </p:cNvSpPr>
            <p:nvPr/>
          </p:nvSpPr>
          <p:spPr bwMode="auto">
            <a:xfrm flipV="1">
              <a:off x="1082" y="2514"/>
              <a:ext cx="1" cy="16"/>
            </a:xfrm>
            <a:prstGeom prst="line">
              <a:avLst/>
            </a:prstGeom>
            <a:noFill/>
            <a:ln w="12700">
              <a:solidFill>
                <a:srgbClr val="000000"/>
              </a:solidFill>
              <a:round/>
              <a:headEnd/>
              <a:tailEnd/>
            </a:ln>
          </p:spPr>
          <p:txBody>
            <a:bodyPr/>
            <a:lstStyle/>
            <a:p>
              <a:endParaRPr lang="en-US"/>
            </a:p>
          </p:txBody>
        </p:sp>
        <p:sp>
          <p:nvSpPr>
            <p:cNvPr id="47256" name="Line 149"/>
            <p:cNvSpPr>
              <a:spLocks noChangeShapeType="1"/>
            </p:cNvSpPr>
            <p:nvPr/>
          </p:nvSpPr>
          <p:spPr bwMode="auto">
            <a:xfrm flipV="1">
              <a:off x="1082" y="2481"/>
              <a:ext cx="1" cy="16"/>
            </a:xfrm>
            <a:prstGeom prst="line">
              <a:avLst/>
            </a:prstGeom>
            <a:noFill/>
            <a:ln w="12700">
              <a:solidFill>
                <a:srgbClr val="000000"/>
              </a:solidFill>
              <a:round/>
              <a:headEnd/>
              <a:tailEnd/>
            </a:ln>
          </p:spPr>
          <p:txBody>
            <a:bodyPr/>
            <a:lstStyle/>
            <a:p>
              <a:endParaRPr lang="en-US"/>
            </a:p>
          </p:txBody>
        </p:sp>
        <p:sp>
          <p:nvSpPr>
            <p:cNvPr id="47257" name="Line 150"/>
            <p:cNvSpPr>
              <a:spLocks noChangeShapeType="1"/>
            </p:cNvSpPr>
            <p:nvPr/>
          </p:nvSpPr>
          <p:spPr bwMode="auto">
            <a:xfrm flipV="1">
              <a:off x="1082" y="2449"/>
              <a:ext cx="1" cy="16"/>
            </a:xfrm>
            <a:prstGeom prst="line">
              <a:avLst/>
            </a:prstGeom>
            <a:noFill/>
            <a:ln w="12700">
              <a:solidFill>
                <a:srgbClr val="000000"/>
              </a:solidFill>
              <a:round/>
              <a:headEnd/>
              <a:tailEnd/>
            </a:ln>
          </p:spPr>
          <p:txBody>
            <a:bodyPr/>
            <a:lstStyle/>
            <a:p>
              <a:endParaRPr lang="en-US"/>
            </a:p>
          </p:txBody>
        </p:sp>
        <p:sp>
          <p:nvSpPr>
            <p:cNvPr id="47258" name="Line 151"/>
            <p:cNvSpPr>
              <a:spLocks noChangeShapeType="1"/>
            </p:cNvSpPr>
            <p:nvPr/>
          </p:nvSpPr>
          <p:spPr bwMode="auto">
            <a:xfrm flipH="1">
              <a:off x="1064" y="2434"/>
              <a:ext cx="16" cy="1"/>
            </a:xfrm>
            <a:prstGeom prst="line">
              <a:avLst/>
            </a:prstGeom>
            <a:noFill/>
            <a:ln w="12700">
              <a:solidFill>
                <a:srgbClr val="000000"/>
              </a:solidFill>
              <a:round/>
              <a:headEnd/>
              <a:tailEnd/>
            </a:ln>
          </p:spPr>
          <p:txBody>
            <a:bodyPr/>
            <a:lstStyle/>
            <a:p>
              <a:endParaRPr lang="en-US"/>
            </a:p>
          </p:txBody>
        </p:sp>
        <p:sp>
          <p:nvSpPr>
            <p:cNvPr id="47259" name="Line 152"/>
            <p:cNvSpPr>
              <a:spLocks noChangeShapeType="1"/>
            </p:cNvSpPr>
            <p:nvPr/>
          </p:nvSpPr>
          <p:spPr bwMode="auto">
            <a:xfrm flipH="1">
              <a:off x="1031" y="2434"/>
              <a:ext cx="17" cy="1"/>
            </a:xfrm>
            <a:prstGeom prst="line">
              <a:avLst/>
            </a:prstGeom>
            <a:noFill/>
            <a:ln w="12700">
              <a:solidFill>
                <a:srgbClr val="000000"/>
              </a:solidFill>
              <a:round/>
              <a:headEnd/>
              <a:tailEnd/>
            </a:ln>
          </p:spPr>
          <p:txBody>
            <a:bodyPr/>
            <a:lstStyle/>
            <a:p>
              <a:endParaRPr lang="en-US"/>
            </a:p>
          </p:txBody>
        </p:sp>
        <p:sp>
          <p:nvSpPr>
            <p:cNvPr id="47260" name="Line 153"/>
            <p:cNvSpPr>
              <a:spLocks noChangeShapeType="1"/>
            </p:cNvSpPr>
            <p:nvPr/>
          </p:nvSpPr>
          <p:spPr bwMode="auto">
            <a:xfrm flipH="1">
              <a:off x="999" y="2434"/>
              <a:ext cx="16" cy="1"/>
            </a:xfrm>
            <a:prstGeom prst="line">
              <a:avLst/>
            </a:prstGeom>
            <a:noFill/>
            <a:ln w="12700">
              <a:solidFill>
                <a:srgbClr val="000000"/>
              </a:solidFill>
              <a:round/>
              <a:headEnd/>
              <a:tailEnd/>
            </a:ln>
          </p:spPr>
          <p:txBody>
            <a:bodyPr/>
            <a:lstStyle/>
            <a:p>
              <a:endParaRPr lang="en-US"/>
            </a:p>
          </p:txBody>
        </p:sp>
        <p:sp>
          <p:nvSpPr>
            <p:cNvPr id="47261" name="Line 154"/>
            <p:cNvSpPr>
              <a:spLocks noChangeShapeType="1"/>
            </p:cNvSpPr>
            <p:nvPr/>
          </p:nvSpPr>
          <p:spPr bwMode="auto">
            <a:xfrm flipH="1">
              <a:off x="967" y="2434"/>
              <a:ext cx="16" cy="1"/>
            </a:xfrm>
            <a:prstGeom prst="line">
              <a:avLst/>
            </a:prstGeom>
            <a:noFill/>
            <a:ln w="12700">
              <a:solidFill>
                <a:srgbClr val="000000"/>
              </a:solidFill>
              <a:round/>
              <a:headEnd/>
              <a:tailEnd/>
            </a:ln>
          </p:spPr>
          <p:txBody>
            <a:bodyPr/>
            <a:lstStyle/>
            <a:p>
              <a:endParaRPr lang="en-US"/>
            </a:p>
          </p:txBody>
        </p:sp>
        <p:sp>
          <p:nvSpPr>
            <p:cNvPr id="47262" name="Line 155"/>
            <p:cNvSpPr>
              <a:spLocks noChangeShapeType="1"/>
            </p:cNvSpPr>
            <p:nvPr/>
          </p:nvSpPr>
          <p:spPr bwMode="auto">
            <a:xfrm flipH="1">
              <a:off x="934" y="2434"/>
              <a:ext cx="17" cy="1"/>
            </a:xfrm>
            <a:prstGeom prst="line">
              <a:avLst/>
            </a:prstGeom>
            <a:noFill/>
            <a:ln w="12700">
              <a:solidFill>
                <a:srgbClr val="000000"/>
              </a:solidFill>
              <a:round/>
              <a:headEnd/>
              <a:tailEnd/>
            </a:ln>
          </p:spPr>
          <p:txBody>
            <a:bodyPr/>
            <a:lstStyle/>
            <a:p>
              <a:endParaRPr lang="en-US"/>
            </a:p>
          </p:txBody>
        </p:sp>
        <p:sp>
          <p:nvSpPr>
            <p:cNvPr id="47263" name="Line 156"/>
            <p:cNvSpPr>
              <a:spLocks noChangeShapeType="1"/>
            </p:cNvSpPr>
            <p:nvPr/>
          </p:nvSpPr>
          <p:spPr bwMode="auto">
            <a:xfrm flipH="1">
              <a:off x="902" y="2434"/>
              <a:ext cx="16" cy="1"/>
            </a:xfrm>
            <a:prstGeom prst="line">
              <a:avLst/>
            </a:prstGeom>
            <a:noFill/>
            <a:ln w="12700">
              <a:solidFill>
                <a:srgbClr val="000000"/>
              </a:solidFill>
              <a:round/>
              <a:headEnd/>
              <a:tailEnd/>
            </a:ln>
          </p:spPr>
          <p:txBody>
            <a:bodyPr/>
            <a:lstStyle/>
            <a:p>
              <a:endParaRPr lang="en-US"/>
            </a:p>
          </p:txBody>
        </p:sp>
        <p:sp>
          <p:nvSpPr>
            <p:cNvPr id="47264" name="Line 157"/>
            <p:cNvSpPr>
              <a:spLocks noChangeShapeType="1"/>
            </p:cNvSpPr>
            <p:nvPr/>
          </p:nvSpPr>
          <p:spPr bwMode="auto">
            <a:xfrm flipH="1">
              <a:off x="870" y="2434"/>
              <a:ext cx="16" cy="1"/>
            </a:xfrm>
            <a:prstGeom prst="line">
              <a:avLst/>
            </a:prstGeom>
            <a:noFill/>
            <a:ln w="12700">
              <a:solidFill>
                <a:srgbClr val="000000"/>
              </a:solidFill>
              <a:round/>
              <a:headEnd/>
              <a:tailEnd/>
            </a:ln>
          </p:spPr>
          <p:txBody>
            <a:bodyPr/>
            <a:lstStyle/>
            <a:p>
              <a:endParaRPr lang="en-US"/>
            </a:p>
          </p:txBody>
        </p:sp>
        <p:sp>
          <p:nvSpPr>
            <p:cNvPr id="47265" name="Line 158"/>
            <p:cNvSpPr>
              <a:spLocks noChangeShapeType="1"/>
            </p:cNvSpPr>
            <p:nvPr/>
          </p:nvSpPr>
          <p:spPr bwMode="auto">
            <a:xfrm flipH="1">
              <a:off x="837" y="2434"/>
              <a:ext cx="17" cy="1"/>
            </a:xfrm>
            <a:prstGeom prst="line">
              <a:avLst/>
            </a:prstGeom>
            <a:noFill/>
            <a:ln w="12700">
              <a:solidFill>
                <a:srgbClr val="000000"/>
              </a:solidFill>
              <a:round/>
              <a:headEnd/>
              <a:tailEnd/>
            </a:ln>
          </p:spPr>
          <p:txBody>
            <a:bodyPr/>
            <a:lstStyle/>
            <a:p>
              <a:endParaRPr lang="en-US"/>
            </a:p>
          </p:txBody>
        </p:sp>
        <p:sp>
          <p:nvSpPr>
            <p:cNvPr id="47266" name="Line 159"/>
            <p:cNvSpPr>
              <a:spLocks noChangeShapeType="1"/>
            </p:cNvSpPr>
            <p:nvPr/>
          </p:nvSpPr>
          <p:spPr bwMode="auto">
            <a:xfrm flipH="1">
              <a:off x="805" y="2434"/>
              <a:ext cx="16" cy="1"/>
            </a:xfrm>
            <a:prstGeom prst="line">
              <a:avLst/>
            </a:prstGeom>
            <a:noFill/>
            <a:ln w="12700">
              <a:solidFill>
                <a:srgbClr val="000000"/>
              </a:solidFill>
              <a:round/>
              <a:headEnd/>
              <a:tailEnd/>
            </a:ln>
          </p:spPr>
          <p:txBody>
            <a:bodyPr/>
            <a:lstStyle/>
            <a:p>
              <a:endParaRPr lang="en-US"/>
            </a:p>
          </p:txBody>
        </p:sp>
        <p:sp>
          <p:nvSpPr>
            <p:cNvPr id="47267" name="Line 160"/>
            <p:cNvSpPr>
              <a:spLocks noChangeShapeType="1"/>
            </p:cNvSpPr>
            <p:nvPr/>
          </p:nvSpPr>
          <p:spPr bwMode="auto">
            <a:xfrm flipH="1">
              <a:off x="773" y="2434"/>
              <a:ext cx="16" cy="1"/>
            </a:xfrm>
            <a:prstGeom prst="line">
              <a:avLst/>
            </a:prstGeom>
            <a:noFill/>
            <a:ln w="12700">
              <a:solidFill>
                <a:srgbClr val="000000"/>
              </a:solidFill>
              <a:round/>
              <a:headEnd/>
              <a:tailEnd/>
            </a:ln>
          </p:spPr>
          <p:txBody>
            <a:bodyPr/>
            <a:lstStyle/>
            <a:p>
              <a:endParaRPr lang="en-US"/>
            </a:p>
          </p:txBody>
        </p:sp>
        <p:sp>
          <p:nvSpPr>
            <p:cNvPr id="47268" name="Line 161"/>
            <p:cNvSpPr>
              <a:spLocks noChangeShapeType="1"/>
            </p:cNvSpPr>
            <p:nvPr/>
          </p:nvSpPr>
          <p:spPr bwMode="auto">
            <a:xfrm flipH="1">
              <a:off x="740" y="2434"/>
              <a:ext cx="17" cy="1"/>
            </a:xfrm>
            <a:prstGeom prst="line">
              <a:avLst/>
            </a:prstGeom>
            <a:noFill/>
            <a:ln w="12700">
              <a:solidFill>
                <a:srgbClr val="000000"/>
              </a:solidFill>
              <a:round/>
              <a:headEnd/>
              <a:tailEnd/>
            </a:ln>
          </p:spPr>
          <p:txBody>
            <a:bodyPr/>
            <a:lstStyle/>
            <a:p>
              <a:endParaRPr lang="en-US"/>
            </a:p>
          </p:txBody>
        </p:sp>
        <p:sp>
          <p:nvSpPr>
            <p:cNvPr id="47269" name="Line 162"/>
            <p:cNvSpPr>
              <a:spLocks noChangeShapeType="1"/>
            </p:cNvSpPr>
            <p:nvPr/>
          </p:nvSpPr>
          <p:spPr bwMode="auto">
            <a:xfrm flipH="1">
              <a:off x="708" y="2434"/>
              <a:ext cx="16" cy="1"/>
            </a:xfrm>
            <a:prstGeom prst="line">
              <a:avLst/>
            </a:prstGeom>
            <a:noFill/>
            <a:ln w="12700">
              <a:solidFill>
                <a:srgbClr val="000000"/>
              </a:solidFill>
              <a:round/>
              <a:headEnd/>
              <a:tailEnd/>
            </a:ln>
          </p:spPr>
          <p:txBody>
            <a:bodyPr/>
            <a:lstStyle/>
            <a:p>
              <a:endParaRPr lang="en-US"/>
            </a:p>
          </p:txBody>
        </p:sp>
        <p:sp>
          <p:nvSpPr>
            <p:cNvPr id="47270" name="Line 163"/>
            <p:cNvSpPr>
              <a:spLocks noChangeShapeType="1"/>
            </p:cNvSpPr>
            <p:nvPr/>
          </p:nvSpPr>
          <p:spPr bwMode="auto">
            <a:xfrm flipH="1">
              <a:off x="676" y="2434"/>
              <a:ext cx="16" cy="1"/>
            </a:xfrm>
            <a:prstGeom prst="line">
              <a:avLst/>
            </a:prstGeom>
            <a:noFill/>
            <a:ln w="12700">
              <a:solidFill>
                <a:srgbClr val="000000"/>
              </a:solidFill>
              <a:round/>
              <a:headEnd/>
              <a:tailEnd/>
            </a:ln>
          </p:spPr>
          <p:txBody>
            <a:bodyPr/>
            <a:lstStyle/>
            <a:p>
              <a:endParaRPr lang="en-US"/>
            </a:p>
          </p:txBody>
        </p:sp>
        <p:sp>
          <p:nvSpPr>
            <p:cNvPr id="47271" name="Line 164"/>
            <p:cNvSpPr>
              <a:spLocks noChangeShapeType="1"/>
            </p:cNvSpPr>
            <p:nvPr/>
          </p:nvSpPr>
          <p:spPr bwMode="auto">
            <a:xfrm flipH="1">
              <a:off x="643" y="2434"/>
              <a:ext cx="17" cy="1"/>
            </a:xfrm>
            <a:prstGeom prst="line">
              <a:avLst/>
            </a:prstGeom>
            <a:noFill/>
            <a:ln w="12700">
              <a:solidFill>
                <a:srgbClr val="000000"/>
              </a:solidFill>
              <a:round/>
              <a:headEnd/>
              <a:tailEnd/>
            </a:ln>
          </p:spPr>
          <p:txBody>
            <a:bodyPr/>
            <a:lstStyle/>
            <a:p>
              <a:endParaRPr lang="en-US"/>
            </a:p>
          </p:txBody>
        </p:sp>
        <p:sp>
          <p:nvSpPr>
            <p:cNvPr id="47272" name="Line 165"/>
            <p:cNvSpPr>
              <a:spLocks noChangeShapeType="1"/>
            </p:cNvSpPr>
            <p:nvPr/>
          </p:nvSpPr>
          <p:spPr bwMode="auto">
            <a:xfrm flipH="1">
              <a:off x="611" y="2434"/>
              <a:ext cx="16" cy="1"/>
            </a:xfrm>
            <a:prstGeom prst="line">
              <a:avLst/>
            </a:prstGeom>
            <a:noFill/>
            <a:ln w="12700">
              <a:solidFill>
                <a:srgbClr val="000000"/>
              </a:solidFill>
              <a:round/>
              <a:headEnd/>
              <a:tailEnd/>
            </a:ln>
          </p:spPr>
          <p:txBody>
            <a:bodyPr/>
            <a:lstStyle/>
            <a:p>
              <a:endParaRPr lang="en-US"/>
            </a:p>
          </p:txBody>
        </p:sp>
        <p:sp>
          <p:nvSpPr>
            <p:cNvPr id="47273" name="Line 166"/>
            <p:cNvSpPr>
              <a:spLocks noChangeShapeType="1"/>
            </p:cNvSpPr>
            <p:nvPr/>
          </p:nvSpPr>
          <p:spPr bwMode="auto">
            <a:xfrm flipH="1">
              <a:off x="579" y="2434"/>
              <a:ext cx="16" cy="1"/>
            </a:xfrm>
            <a:prstGeom prst="line">
              <a:avLst/>
            </a:prstGeom>
            <a:noFill/>
            <a:ln w="12700">
              <a:solidFill>
                <a:srgbClr val="000000"/>
              </a:solidFill>
              <a:round/>
              <a:headEnd/>
              <a:tailEnd/>
            </a:ln>
          </p:spPr>
          <p:txBody>
            <a:bodyPr/>
            <a:lstStyle/>
            <a:p>
              <a:endParaRPr lang="en-US"/>
            </a:p>
          </p:txBody>
        </p:sp>
        <p:sp>
          <p:nvSpPr>
            <p:cNvPr id="47274" name="Line 167"/>
            <p:cNvSpPr>
              <a:spLocks noChangeShapeType="1"/>
            </p:cNvSpPr>
            <p:nvPr/>
          </p:nvSpPr>
          <p:spPr bwMode="auto">
            <a:xfrm flipH="1">
              <a:off x="546" y="2434"/>
              <a:ext cx="17" cy="1"/>
            </a:xfrm>
            <a:prstGeom prst="line">
              <a:avLst/>
            </a:prstGeom>
            <a:noFill/>
            <a:ln w="12700">
              <a:solidFill>
                <a:srgbClr val="000000"/>
              </a:solidFill>
              <a:round/>
              <a:headEnd/>
              <a:tailEnd/>
            </a:ln>
          </p:spPr>
          <p:txBody>
            <a:bodyPr/>
            <a:lstStyle/>
            <a:p>
              <a:endParaRPr lang="en-US"/>
            </a:p>
          </p:txBody>
        </p:sp>
        <p:sp>
          <p:nvSpPr>
            <p:cNvPr id="47275" name="Line 168"/>
            <p:cNvSpPr>
              <a:spLocks noChangeShapeType="1"/>
            </p:cNvSpPr>
            <p:nvPr/>
          </p:nvSpPr>
          <p:spPr bwMode="auto">
            <a:xfrm flipH="1">
              <a:off x="514" y="2434"/>
              <a:ext cx="16" cy="1"/>
            </a:xfrm>
            <a:prstGeom prst="line">
              <a:avLst/>
            </a:prstGeom>
            <a:noFill/>
            <a:ln w="12700">
              <a:solidFill>
                <a:srgbClr val="000000"/>
              </a:solidFill>
              <a:round/>
              <a:headEnd/>
              <a:tailEnd/>
            </a:ln>
          </p:spPr>
          <p:txBody>
            <a:bodyPr/>
            <a:lstStyle/>
            <a:p>
              <a:endParaRPr lang="en-US"/>
            </a:p>
          </p:txBody>
        </p:sp>
        <p:sp>
          <p:nvSpPr>
            <p:cNvPr id="47276" name="Line 169"/>
            <p:cNvSpPr>
              <a:spLocks noChangeShapeType="1"/>
            </p:cNvSpPr>
            <p:nvPr/>
          </p:nvSpPr>
          <p:spPr bwMode="auto">
            <a:xfrm>
              <a:off x="506" y="2442"/>
              <a:ext cx="1" cy="16"/>
            </a:xfrm>
            <a:prstGeom prst="line">
              <a:avLst/>
            </a:prstGeom>
            <a:noFill/>
            <a:ln w="12700">
              <a:solidFill>
                <a:srgbClr val="000000"/>
              </a:solidFill>
              <a:round/>
              <a:headEnd/>
              <a:tailEnd/>
            </a:ln>
          </p:spPr>
          <p:txBody>
            <a:bodyPr/>
            <a:lstStyle/>
            <a:p>
              <a:endParaRPr lang="en-US"/>
            </a:p>
          </p:txBody>
        </p:sp>
        <p:sp>
          <p:nvSpPr>
            <p:cNvPr id="47277" name="Line 170"/>
            <p:cNvSpPr>
              <a:spLocks noChangeShapeType="1"/>
            </p:cNvSpPr>
            <p:nvPr/>
          </p:nvSpPr>
          <p:spPr bwMode="auto">
            <a:xfrm>
              <a:off x="506" y="2474"/>
              <a:ext cx="1" cy="17"/>
            </a:xfrm>
            <a:prstGeom prst="line">
              <a:avLst/>
            </a:prstGeom>
            <a:noFill/>
            <a:ln w="12700">
              <a:solidFill>
                <a:srgbClr val="000000"/>
              </a:solidFill>
              <a:round/>
              <a:headEnd/>
              <a:tailEnd/>
            </a:ln>
          </p:spPr>
          <p:txBody>
            <a:bodyPr/>
            <a:lstStyle/>
            <a:p>
              <a:endParaRPr lang="en-US"/>
            </a:p>
          </p:txBody>
        </p:sp>
        <p:sp>
          <p:nvSpPr>
            <p:cNvPr id="47278" name="Line 171"/>
            <p:cNvSpPr>
              <a:spLocks noChangeShapeType="1"/>
            </p:cNvSpPr>
            <p:nvPr/>
          </p:nvSpPr>
          <p:spPr bwMode="auto">
            <a:xfrm>
              <a:off x="506" y="2507"/>
              <a:ext cx="1" cy="16"/>
            </a:xfrm>
            <a:prstGeom prst="line">
              <a:avLst/>
            </a:prstGeom>
            <a:noFill/>
            <a:ln w="12700">
              <a:solidFill>
                <a:srgbClr val="000000"/>
              </a:solidFill>
              <a:round/>
              <a:headEnd/>
              <a:tailEnd/>
            </a:ln>
          </p:spPr>
          <p:txBody>
            <a:bodyPr/>
            <a:lstStyle/>
            <a:p>
              <a:endParaRPr lang="en-US"/>
            </a:p>
          </p:txBody>
        </p:sp>
        <p:sp>
          <p:nvSpPr>
            <p:cNvPr id="47279" name="Line 172"/>
            <p:cNvSpPr>
              <a:spLocks noChangeShapeType="1"/>
            </p:cNvSpPr>
            <p:nvPr/>
          </p:nvSpPr>
          <p:spPr bwMode="auto">
            <a:xfrm>
              <a:off x="506" y="2539"/>
              <a:ext cx="1" cy="16"/>
            </a:xfrm>
            <a:prstGeom prst="line">
              <a:avLst/>
            </a:prstGeom>
            <a:noFill/>
            <a:ln w="12700">
              <a:solidFill>
                <a:srgbClr val="000000"/>
              </a:solidFill>
              <a:round/>
              <a:headEnd/>
              <a:tailEnd/>
            </a:ln>
          </p:spPr>
          <p:txBody>
            <a:bodyPr/>
            <a:lstStyle/>
            <a:p>
              <a:endParaRPr lang="en-US"/>
            </a:p>
          </p:txBody>
        </p:sp>
        <p:sp>
          <p:nvSpPr>
            <p:cNvPr id="47280" name="Line 173"/>
            <p:cNvSpPr>
              <a:spLocks noChangeShapeType="1"/>
            </p:cNvSpPr>
            <p:nvPr/>
          </p:nvSpPr>
          <p:spPr bwMode="auto">
            <a:xfrm>
              <a:off x="506" y="2572"/>
              <a:ext cx="1" cy="16"/>
            </a:xfrm>
            <a:prstGeom prst="line">
              <a:avLst/>
            </a:prstGeom>
            <a:noFill/>
            <a:ln w="12700">
              <a:solidFill>
                <a:srgbClr val="000000"/>
              </a:solidFill>
              <a:round/>
              <a:headEnd/>
              <a:tailEnd/>
            </a:ln>
          </p:spPr>
          <p:txBody>
            <a:bodyPr/>
            <a:lstStyle/>
            <a:p>
              <a:endParaRPr lang="en-US"/>
            </a:p>
          </p:txBody>
        </p:sp>
        <p:sp>
          <p:nvSpPr>
            <p:cNvPr id="47281" name="Rectangle 174"/>
            <p:cNvSpPr>
              <a:spLocks noChangeArrowheads="1"/>
            </p:cNvSpPr>
            <p:nvPr/>
          </p:nvSpPr>
          <p:spPr bwMode="auto">
            <a:xfrm>
              <a:off x="567" y="2452"/>
              <a:ext cx="517" cy="127"/>
            </a:xfrm>
            <a:prstGeom prst="rect">
              <a:avLst/>
            </a:prstGeom>
            <a:noFill/>
            <a:ln w="9525">
              <a:noFill/>
              <a:miter lim="800000"/>
              <a:headEnd/>
              <a:tailEnd/>
            </a:ln>
          </p:spPr>
          <p:txBody>
            <a:bodyPr wrap="none" lIns="0" tIns="0" rIns="0" bIns="0">
              <a:spAutoFit/>
            </a:bodyPr>
            <a:lstStyle/>
            <a:p>
              <a:pPr algn="ctr" eaLnBrk="0" hangingPunct="0"/>
              <a:r>
                <a:rPr lang="en-US" sz="600" b="1">
                  <a:solidFill>
                    <a:srgbClr val="000000"/>
                  </a:solidFill>
                </a:rPr>
                <a:t>Domain A</a:t>
              </a:r>
              <a:endParaRPr lang="en-US" sz="700" i="1">
                <a:solidFill>
                  <a:schemeClr val="tx2"/>
                </a:solidFill>
              </a:endParaRPr>
            </a:p>
          </p:txBody>
        </p:sp>
        <p:sp>
          <p:nvSpPr>
            <p:cNvPr id="47282" name="Freeform 175"/>
            <p:cNvSpPr>
              <a:spLocks/>
            </p:cNvSpPr>
            <p:nvPr/>
          </p:nvSpPr>
          <p:spPr bwMode="auto">
            <a:xfrm>
              <a:off x="2431" y="1395"/>
              <a:ext cx="104" cy="53"/>
            </a:xfrm>
            <a:custGeom>
              <a:avLst/>
              <a:gdLst>
                <a:gd name="T0" fmla="*/ 0 w 256"/>
                <a:gd name="T1" fmla="*/ 0 h 131"/>
                <a:gd name="T2" fmla="*/ 9 w 256"/>
                <a:gd name="T3" fmla="*/ 4 h 131"/>
                <a:gd name="T4" fmla="*/ 22 w 256"/>
                <a:gd name="T5" fmla="*/ 10 h 131"/>
                <a:gd name="T6" fmla="*/ 35 w 256"/>
                <a:gd name="T7" fmla="*/ 17 h 131"/>
                <a:gd name="T8" fmla="*/ 42 w 256"/>
                <a:gd name="T9" fmla="*/ 21 h 131"/>
                <a:gd name="T10" fmla="*/ 0 60000 65536"/>
                <a:gd name="T11" fmla="*/ 0 60000 65536"/>
                <a:gd name="T12" fmla="*/ 0 60000 65536"/>
                <a:gd name="T13" fmla="*/ 0 60000 65536"/>
                <a:gd name="T14" fmla="*/ 0 60000 65536"/>
                <a:gd name="T15" fmla="*/ 0 w 256"/>
                <a:gd name="T16" fmla="*/ 0 h 131"/>
                <a:gd name="T17" fmla="*/ 256 w 256"/>
                <a:gd name="T18" fmla="*/ 131 h 131"/>
              </a:gdLst>
              <a:ahLst/>
              <a:cxnLst>
                <a:cxn ang="T10">
                  <a:pos x="T0" y="T1"/>
                </a:cxn>
                <a:cxn ang="T11">
                  <a:pos x="T2" y="T3"/>
                </a:cxn>
                <a:cxn ang="T12">
                  <a:pos x="T4" y="T5"/>
                </a:cxn>
                <a:cxn ang="T13">
                  <a:pos x="T6" y="T7"/>
                </a:cxn>
                <a:cxn ang="T14">
                  <a:pos x="T8" y="T9"/>
                </a:cxn>
              </a:cxnLst>
              <a:rect l="T15" t="T16" r="T17" b="T18"/>
              <a:pathLst>
                <a:path w="256" h="131">
                  <a:moveTo>
                    <a:pt x="0" y="0"/>
                  </a:moveTo>
                  <a:lnTo>
                    <a:pt x="53" y="23"/>
                  </a:lnTo>
                  <a:lnTo>
                    <a:pt x="131" y="61"/>
                  </a:lnTo>
                  <a:lnTo>
                    <a:pt x="209" y="103"/>
                  </a:lnTo>
                  <a:lnTo>
                    <a:pt x="256" y="131"/>
                  </a:lnTo>
                </a:path>
              </a:pathLst>
            </a:custGeom>
            <a:noFill/>
            <a:ln w="23813">
              <a:solidFill>
                <a:srgbClr val="000000"/>
              </a:solidFill>
              <a:round/>
              <a:headEnd/>
              <a:tailEnd/>
            </a:ln>
          </p:spPr>
          <p:txBody>
            <a:bodyPr/>
            <a:lstStyle/>
            <a:p>
              <a:pPr eaLnBrk="0" hangingPunct="0"/>
              <a:endParaRPr lang="en-US"/>
            </a:p>
          </p:txBody>
        </p:sp>
        <p:sp>
          <p:nvSpPr>
            <p:cNvPr id="47283" name="Freeform 176"/>
            <p:cNvSpPr>
              <a:spLocks/>
            </p:cNvSpPr>
            <p:nvPr/>
          </p:nvSpPr>
          <p:spPr bwMode="auto">
            <a:xfrm>
              <a:off x="2595" y="1489"/>
              <a:ext cx="89" cy="74"/>
            </a:xfrm>
            <a:custGeom>
              <a:avLst/>
              <a:gdLst>
                <a:gd name="T0" fmla="*/ 0 w 221"/>
                <a:gd name="T1" fmla="*/ 0 h 184"/>
                <a:gd name="T2" fmla="*/ 4 w 221"/>
                <a:gd name="T3" fmla="*/ 3 h 184"/>
                <a:gd name="T4" fmla="*/ 16 w 221"/>
                <a:gd name="T5" fmla="*/ 12 h 184"/>
                <a:gd name="T6" fmla="*/ 27 w 221"/>
                <a:gd name="T7" fmla="*/ 22 h 184"/>
                <a:gd name="T8" fmla="*/ 36 w 221"/>
                <a:gd name="T9" fmla="*/ 30 h 184"/>
                <a:gd name="T10" fmla="*/ 0 60000 65536"/>
                <a:gd name="T11" fmla="*/ 0 60000 65536"/>
                <a:gd name="T12" fmla="*/ 0 60000 65536"/>
                <a:gd name="T13" fmla="*/ 0 60000 65536"/>
                <a:gd name="T14" fmla="*/ 0 60000 65536"/>
                <a:gd name="T15" fmla="*/ 0 w 221"/>
                <a:gd name="T16" fmla="*/ 0 h 184"/>
                <a:gd name="T17" fmla="*/ 221 w 221"/>
                <a:gd name="T18" fmla="*/ 184 h 184"/>
              </a:gdLst>
              <a:ahLst/>
              <a:cxnLst>
                <a:cxn ang="T10">
                  <a:pos x="T0" y="T1"/>
                </a:cxn>
                <a:cxn ang="T11">
                  <a:pos x="T2" y="T3"/>
                </a:cxn>
                <a:cxn ang="T12">
                  <a:pos x="T4" y="T5"/>
                </a:cxn>
                <a:cxn ang="T13">
                  <a:pos x="T6" y="T7"/>
                </a:cxn>
                <a:cxn ang="T14">
                  <a:pos x="T8" y="T9"/>
                </a:cxn>
              </a:cxnLst>
              <a:rect l="T15" t="T16" r="T17" b="T18"/>
              <a:pathLst>
                <a:path w="221" h="184">
                  <a:moveTo>
                    <a:pt x="0" y="0"/>
                  </a:moveTo>
                  <a:lnTo>
                    <a:pt x="27" y="19"/>
                  </a:lnTo>
                  <a:lnTo>
                    <a:pt x="98" y="75"/>
                  </a:lnTo>
                  <a:lnTo>
                    <a:pt x="167" y="135"/>
                  </a:lnTo>
                  <a:lnTo>
                    <a:pt x="221" y="184"/>
                  </a:lnTo>
                </a:path>
              </a:pathLst>
            </a:custGeom>
            <a:noFill/>
            <a:ln w="23813">
              <a:solidFill>
                <a:srgbClr val="000000"/>
              </a:solidFill>
              <a:round/>
              <a:headEnd/>
              <a:tailEnd/>
            </a:ln>
          </p:spPr>
          <p:txBody>
            <a:bodyPr/>
            <a:lstStyle/>
            <a:p>
              <a:pPr eaLnBrk="0" hangingPunct="0"/>
              <a:endParaRPr lang="en-US"/>
            </a:p>
          </p:txBody>
        </p:sp>
        <p:sp>
          <p:nvSpPr>
            <p:cNvPr id="47284" name="Freeform 177"/>
            <p:cNvSpPr>
              <a:spLocks/>
            </p:cNvSpPr>
            <p:nvPr/>
          </p:nvSpPr>
          <p:spPr bwMode="auto">
            <a:xfrm>
              <a:off x="2735" y="1616"/>
              <a:ext cx="73" cy="90"/>
            </a:xfrm>
            <a:custGeom>
              <a:avLst/>
              <a:gdLst>
                <a:gd name="T0" fmla="*/ 0 w 181"/>
                <a:gd name="T1" fmla="*/ 0 h 224"/>
                <a:gd name="T2" fmla="*/ 3 w 181"/>
                <a:gd name="T3" fmla="*/ 3 h 224"/>
                <a:gd name="T4" fmla="*/ 13 w 181"/>
                <a:gd name="T5" fmla="*/ 14 h 224"/>
                <a:gd name="T6" fmla="*/ 23 w 181"/>
                <a:gd name="T7" fmla="*/ 27 h 224"/>
                <a:gd name="T8" fmla="*/ 29 w 181"/>
                <a:gd name="T9" fmla="*/ 36 h 224"/>
                <a:gd name="T10" fmla="*/ 0 60000 65536"/>
                <a:gd name="T11" fmla="*/ 0 60000 65536"/>
                <a:gd name="T12" fmla="*/ 0 60000 65536"/>
                <a:gd name="T13" fmla="*/ 0 60000 65536"/>
                <a:gd name="T14" fmla="*/ 0 60000 65536"/>
                <a:gd name="T15" fmla="*/ 0 w 181"/>
                <a:gd name="T16" fmla="*/ 0 h 224"/>
                <a:gd name="T17" fmla="*/ 181 w 181"/>
                <a:gd name="T18" fmla="*/ 224 h 224"/>
              </a:gdLst>
              <a:ahLst/>
              <a:cxnLst>
                <a:cxn ang="T10">
                  <a:pos x="T0" y="T1"/>
                </a:cxn>
                <a:cxn ang="T11">
                  <a:pos x="T2" y="T3"/>
                </a:cxn>
                <a:cxn ang="T12">
                  <a:pos x="T4" y="T5"/>
                </a:cxn>
                <a:cxn ang="T13">
                  <a:pos x="T6" y="T7"/>
                </a:cxn>
                <a:cxn ang="T14">
                  <a:pos x="T8" y="T9"/>
                </a:cxn>
              </a:cxnLst>
              <a:rect l="T15" t="T16" r="T17" b="T18"/>
              <a:pathLst>
                <a:path w="181" h="224">
                  <a:moveTo>
                    <a:pt x="0" y="0"/>
                  </a:moveTo>
                  <a:lnTo>
                    <a:pt x="17" y="19"/>
                  </a:lnTo>
                  <a:lnTo>
                    <a:pt x="79" y="90"/>
                  </a:lnTo>
                  <a:lnTo>
                    <a:pt x="138" y="165"/>
                  </a:lnTo>
                  <a:lnTo>
                    <a:pt x="181" y="224"/>
                  </a:lnTo>
                </a:path>
              </a:pathLst>
            </a:custGeom>
            <a:noFill/>
            <a:ln w="23813">
              <a:solidFill>
                <a:srgbClr val="000000"/>
              </a:solidFill>
              <a:round/>
              <a:headEnd/>
              <a:tailEnd/>
            </a:ln>
          </p:spPr>
          <p:txBody>
            <a:bodyPr/>
            <a:lstStyle/>
            <a:p>
              <a:pPr eaLnBrk="0" hangingPunct="0"/>
              <a:endParaRPr lang="en-US"/>
            </a:p>
          </p:txBody>
        </p:sp>
        <p:sp>
          <p:nvSpPr>
            <p:cNvPr id="47285" name="Freeform 178"/>
            <p:cNvSpPr>
              <a:spLocks/>
            </p:cNvSpPr>
            <p:nvPr/>
          </p:nvSpPr>
          <p:spPr bwMode="auto">
            <a:xfrm>
              <a:off x="2849" y="1767"/>
              <a:ext cx="56" cy="102"/>
            </a:xfrm>
            <a:custGeom>
              <a:avLst/>
              <a:gdLst>
                <a:gd name="T0" fmla="*/ 0 w 139"/>
                <a:gd name="T1" fmla="*/ 0 h 252"/>
                <a:gd name="T2" fmla="*/ 3 w 139"/>
                <a:gd name="T3" fmla="*/ 5 h 252"/>
                <a:gd name="T4" fmla="*/ 11 w 139"/>
                <a:gd name="T5" fmla="*/ 19 h 252"/>
                <a:gd name="T6" fmla="*/ 19 w 139"/>
                <a:gd name="T7" fmla="*/ 33 h 252"/>
                <a:gd name="T8" fmla="*/ 23 w 139"/>
                <a:gd name="T9" fmla="*/ 41 h 252"/>
                <a:gd name="T10" fmla="*/ 0 60000 65536"/>
                <a:gd name="T11" fmla="*/ 0 60000 65536"/>
                <a:gd name="T12" fmla="*/ 0 60000 65536"/>
                <a:gd name="T13" fmla="*/ 0 60000 65536"/>
                <a:gd name="T14" fmla="*/ 0 60000 65536"/>
                <a:gd name="T15" fmla="*/ 0 w 139"/>
                <a:gd name="T16" fmla="*/ 0 h 252"/>
                <a:gd name="T17" fmla="*/ 139 w 139"/>
                <a:gd name="T18" fmla="*/ 252 h 252"/>
              </a:gdLst>
              <a:ahLst/>
              <a:cxnLst>
                <a:cxn ang="T10">
                  <a:pos x="T0" y="T1"/>
                </a:cxn>
                <a:cxn ang="T11">
                  <a:pos x="T2" y="T3"/>
                </a:cxn>
                <a:cxn ang="T12">
                  <a:pos x="T4" y="T5"/>
                </a:cxn>
                <a:cxn ang="T13">
                  <a:pos x="T6" y="T7"/>
                </a:cxn>
                <a:cxn ang="T14">
                  <a:pos x="T8" y="T9"/>
                </a:cxn>
              </a:cxnLst>
              <a:rect l="T15" t="T16" r="T17" b="T18"/>
              <a:pathLst>
                <a:path w="139" h="252">
                  <a:moveTo>
                    <a:pt x="0" y="0"/>
                  </a:moveTo>
                  <a:lnTo>
                    <a:pt x="19" y="31"/>
                  </a:lnTo>
                  <a:lnTo>
                    <a:pt x="68" y="116"/>
                  </a:lnTo>
                  <a:lnTo>
                    <a:pt x="115" y="203"/>
                  </a:lnTo>
                  <a:lnTo>
                    <a:pt x="139" y="252"/>
                  </a:lnTo>
                </a:path>
              </a:pathLst>
            </a:custGeom>
            <a:noFill/>
            <a:ln w="23813">
              <a:solidFill>
                <a:srgbClr val="000000"/>
              </a:solidFill>
              <a:round/>
              <a:headEnd/>
              <a:tailEnd/>
            </a:ln>
          </p:spPr>
          <p:txBody>
            <a:bodyPr/>
            <a:lstStyle/>
            <a:p>
              <a:pPr eaLnBrk="0" hangingPunct="0"/>
              <a:endParaRPr lang="en-US"/>
            </a:p>
          </p:txBody>
        </p:sp>
        <p:sp>
          <p:nvSpPr>
            <p:cNvPr id="47286" name="Freeform 179"/>
            <p:cNvSpPr>
              <a:spLocks/>
            </p:cNvSpPr>
            <p:nvPr/>
          </p:nvSpPr>
          <p:spPr bwMode="auto">
            <a:xfrm>
              <a:off x="2936" y="1935"/>
              <a:ext cx="40" cy="110"/>
            </a:xfrm>
            <a:custGeom>
              <a:avLst/>
              <a:gdLst>
                <a:gd name="T0" fmla="*/ 0 w 99"/>
                <a:gd name="T1" fmla="*/ 0 h 270"/>
                <a:gd name="T2" fmla="*/ 4 w 99"/>
                <a:gd name="T3" fmla="*/ 10 h 270"/>
                <a:gd name="T4" fmla="*/ 10 w 99"/>
                <a:gd name="T5" fmla="*/ 26 h 270"/>
                <a:gd name="T6" fmla="*/ 15 w 99"/>
                <a:gd name="T7" fmla="*/ 42 h 270"/>
                <a:gd name="T8" fmla="*/ 16 w 99"/>
                <a:gd name="T9" fmla="*/ 45 h 270"/>
                <a:gd name="T10" fmla="*/ 0 60000 65536"/>
                <a:gd name="T11" fmla="*/ 0 60000 65536"/>
                <a:gd name="T12" fmla="*/ 0 60000 65536"/>
                <a:gd name="T13" fmla="*/ 0 60000 65536"/>
                <a:gd name="T14" fmla="*/ 0 60000 65536"/>
                <a:gd name="T15" fmla="*/ 0 w 99"/>
                <a:gd name="T16" fmla="*/ 0 h 270"/>
                <a:gd name="T17" fmla="*/ 99 w 99"/>
                <a:gd name="T18" fmla="*/ 270 h 270"/>
              </a:gdLst>
              <a:ahLst/>
              <a:cxnLst>
                <a:cxn ang="T10">
                  <a:pos x="T0" y="T1"/>
                </a:cxn>
                <a:cxn ang="T11">
                  <a:pos x="T2" y="T3"/>
                </a:cxn>
                <a:cxn ang="T12">
                  <a:pos x="T4" y="T5"/>
                </a:cxn>
                <a:cxn ang="T13">
                  <a:pos x="T6" y="T7"/>
                </a:cxn>
                <a:cxn ang="T14">
                  <a:pos x="T8" y="T9"/>
                </a:cxn>
              </a:cxnLst>
              <a:rect l="T15" t="T16" r="T17" b="T18"/>
              <a:pathLst>
                <a:path w="99" h="270">
                  <a:moveTo>
                    <a:pt x="0" y="0"/>
                  </a:moveTo>
                  <a:lnTo>
                    <a:pt x="25" y="59"/>
                  </a:lnTo>
                  <a:lnTo>
                    <a:pt x="60" y="154"/>
                  </a:lnTo>
                  <a:lnTo>
                    <a:pt x="93" y="250"/>
                  </a:lnTo>
                  <a:lnTo>
                    <a:pt x="99" y="270"/>
                  </a:lnTo>
                </a:path>
              </a:pathLst>
            </a:custGeom>
            <a:noFill/>
            <a:ln w="23813">
              <a:solidFill>
                <a:srgbClr val="000000"/>
              </a:solidFill>
              <a:round/>
              <a:headEnd/>
              <a:tailEnd/>
            </a:ln>
          </p:spPr>
          <p:txBody>
            <a:bodyPr/>
            <a:lstStyle/>
            <a:p>
              <a:pPr eaLnBrk="0" hangingPunct="0"/>
              <a:endParaRPr lang="en-US"/>
            </a:p>
          </p:txBody>
        </p:sp>
        <p:sp>
          <p:nvSpPr>
            <p:cNvPr id="47287" name="Freeform 180"/>
            <p:cNvSpPr>
              <a:spLocks/>
            </p:cNvSpPr>
            <p:nvPr/>
          </p:nvSpPr>
          <p:spPr bwMode="auto">
            <a:xfrm>
              <a:off x="2996" y="2115"/>
              <a:ext cx="23" cy="114"/>
            </a:xfrm>
            <a:custGeom>
              <a:avLst/>
              <a:gdLst>
                <a:gd name="T0" fmla="*/ 0 w 58"/>
                <a:gd name="T1" fmla="*/ 0 h 282"/>
                <a:gd name="T2" fmla="*/ 0 w 58"/>
                <a:gd name="T3" fmla="*/ 1 h 282"/>
                <a:gd name="T4" fmla="*/ 4 w 58"/>
                <a:gd name="T5" fmla="*/ 17 h 282"/>
                <a:gd name="T6" fmla="*/ 7 w 58"/>
                <a:gd name="T7" fmla="*/ 34 h 282"/>
                <a:gd name="T8" fmla="*/ 9 w 58"/>
                <a:gd name="T9" fmla="*/ 46 h 282"/>
                <a:gd name="T10" fmla="*/ 0 60000 65536"/>
                <a:gd name="T11" fmla="*/ 0 60000 65536"/>
                <a:gd name="T12" fmla="*/ 0 60000 65536"/>
                <a:gd name="T13" fmla="*/ 0 60000 65536"/>
                <a:gd name="T14" fmla="*/ 0 60000 65536"/>
                <a:gd name="T15" fmla="*/ 0 w 58"/>
                <a:gd name="T16" fmla="*/ 0 h 282"/>
                <a:gd name="T17" fmla="*/ 58 w 58"/>
                <a:gd name="T18" fmla="*/ 282 h 282"/>
              </a:gdLst>
              <a:ahLst/>
              <a:cxnLst>
                <a:cxn ang="T10">
                  <a:pos x="T0" y="T1"/>
                </a:cxn>
                <a:cxn ang="T11">
                  <a:pos x="T2" y="T3"/>
                </a:cxn>
                <a:cxn ang="T12">
                  <a:pos x="T4" y="T5"/>
                </a:cxn>
                <a:cxn ang="T13">
                  <a:pos x="T6" y="T7"/>
                </a:cxn>
                <a:cxn ang="T14">
                  <a:pos x="T8" y="T9"/>
                </a:cxn>
              </a:cxnLst>
              <a:rect l="T15" t="T16" r="T17" b="T18"/>
              <a:pathLst>
                <a:path w="58" h="282">
                  <a:moveTo>
                    <a:pt x="0" y="0"/>
                  </a:moveTo>
                  <a:lnTo>
                    <a:pt x="1" y="4"/>
                  </a:lnTo>
                  <a:lnTo>
                    <a:pt x="24" y="104"/>
                  </a:lnTo>
                  <a:lnTo>
                    <a:pt x="45" y="205"/>
                  </a:lnTo>
                  <a:lnTo>
                    <a:pt x="58" y="282"/>
                  </a:lnTo>
                </a:path>
              </a:pathLst>
            </a:custGeom>
            <a:noFill/>
            <a:ln w="23813">
              <a:solidFill>
                <a:srgbClr val="000000"/>
              </a:solidFill>
              <a:round/>
              <a:headEnd/>
              <a:tailEnd/>
            </a:ln>
          </p:spPr>
          <p:txBody>
            <a:bodyPr/>
            <a:lstStyle/>
            <a:p>
              <a:pPr eaLnBrk="0" hangingPunct="0"/>
              <a:endParaRPr lang="en-US"/>
            </a:p>
          </p:txBody>
        </p:sp>
        <p:sp>
          <p:nvSpPr>
            <p:cNvPr id="47288" name="Freeform 181"/>
            <p:cNvSpPr>
              <a:spLocks/>
            </p:cNvSpPr>
            <p:nvPr/>
          </p:nvSpPr>
          <p:spPr bwMode="auto">
            <a:xfrm>
              <a:off x="3029" y="2301"/>
              <a:ext cx="8" cy="116"/>
            </a:xfrm>
            <a:custGeom>
              <a:avLst/>
              <a:gdLst>
                <a:gd name="T0" fmla="*/ 0 w 19"/>
                <a:gd name="T1" fmla="*/ 0 h 287"/>
                <a:gd name="T2" fmla="*/ 1 w 19"/>
                <a:gd name="T3" fmla="*/ 8 h 287"/>
                <a:gd name="T4" fmla="*/ 3 w 19"/>
                <a:gd name="T5" fmla="*/ 25 h 287"/>
                <a:gd name="T6" fmla="*/ 3 w 19"/>
                <a:gd name="T7" fmla="*/ 42 h 287"/>
                <a:gd name="T8" fmla="*/ 3 w 19"/>
                <a:gd name="T9" fmla="*/ 47 h 287"/>
                <a:gd name="T10" fmla="*/ 0 60000 65536"/>
                <a:gd name="T11" fmla="*/ 0 60000 65536"/>
                <a:gd name="T12" fmla="*/ 0 60000 65536"/>
                <a:gd name="T13" fmla="*/ 0 60000 65536"/>
                <a:gd name="T14" fmla="*/ 0 60000 65536"/>
                <a:gd name="T15" fmla="*/ 0 w 19"/>
                <a:gd name="T16" fmla="*/ 0 h 287"/>
                <a:gd name="T17" fmla="*/ 19 w 19"/>
                <a:gd name="T18" fmla="*/ 287 h 287"/>
              </a:gdLst>
              <a:ahLst/>
              <a:cxnLst>
                <a:cxn ang="T10">
                  <a:pos x="T0" y="T1"/>
                </a:cxn>
                <a:cxn ang="T11">
                  <a:pos x="T2" y="T3"/>
                </a:cxn>
                <a:cxn ang="T12">
                  <a:pos x="T4" y="T5"/>
                </a:cxn>
                <a:cxn ang="T13">
                  <a:pos x="T6" y="T7"/>
                </a:cxn>
                <a:cxn ang="T14">
                  <a:pos x="T8" y="T9"/>
                </a:cxn>
              </a:cxnLst>
              <a:rect l="T15" t="T16" r="T17" b="T18"/>
              <a:pathLst>
                <a:path w="19" h="287">
                  <a:moveTo>
                    <a:pt x="0" y="0"/>
                  </a:moveTo>
                  <a:lnTo>
                    <a:pt x="6" y="53"/>
                  </a:lnTo>
                  <a:lnTo>
                    <a:pt x="14" y="157"/>
                  </a:lnTo>
                  <a:lnTo>
                    <a:pt x="18" y="261"/>
                  </a:lnTo>
                  <a:lnTo>
                    <a:pt x="19" y="287"/>
                  </a:lnTo>
                </a:path>
              </a:pathLst>
            </a:custGeom>
            <a:noFill/>
            <a:ln w="23813">
              <a:solidFill>
                <a:srgbClr val="000000"/>
              </a:solidFill>
              <a:round/>
              <a:headEnd/>
              <a:tailEnd/>
            </a:ln>
          </p:spPr>
          <p:txBody>
            <a:bodyPr/>
            <a:lstStyle/>
            <a:p>
              <a:pPr eaLnBrk="0" hangingPunct="0"/>
              <a:endParaRPr lang="en-US"/>
            </a:p>
          </p:txBody>
        </p:sp>
        <p:sp>
          <p:nvSpPr>
            <p:cNvPr id="47289" name="Freeform 182"/>
            <p:cNvSpPr>
              <a:spLocks/>
            </p:cNvSpPr>
            <p:nvPr/>
          </p:nvSpPr>
          <p:spPr bwMode="auto">
            <a:xfrm>
              <a:off x="3028" y="2490"/>
              <a:ext cx="8" cy="116"/>
            </a:xfrm>
            <a:custGeom>
              <a:avLst/>
              <a:gdLst>
                <a:gd name="T0" fmla="*/ 3 w 20"/>
                <a:gd name="T1" fmla="*/ 0 h 287"/>
                <a:gd name="T2" fmla="*/ 3 w 20"/>
                <a:gd name="T3" fmla="*/ 0 h 287"/>
                <a:gd name="T4" fmla="*/ 2 w 20"/>
                <a:gd name="T5" fmla="*/ 17 h 287"/>
                <a:gd name="T6" fmla="*/ 1 w 20"/>
                <a:gd name="T7" fmla="*/ 34 h 287"/>
                <a:gd name="T8" fmla="*/ 0 w 20"/>
                <a:gd name="T9" fmla="*/ 47 h 287"/>
                <a:gd name="T10" fmla="*/ 0 60000 65536"/>
                <a:gd name="T11" fmla="*/ 0 60000 65536"/>
                <a:gd name="T12" fmla="*/ 0 60000 65536"/>
                <a:gd name="T13" fmla="*/ 0 60000 65536"/>
                <a:gd name="T14" fmla="*/ 0 60000 65536"/>
                <a:gd name="T15" fmla="*/ 0 w 20"/>
                <a:gd name="T16" fmla="*/ 0 h 287"/>
                <a:gd name="T17" fmla="*/ 20 w 20"/>
                <a:gd name="T18" fmla="*/ 287 h 287"/>
              </a:gdLst>
              <a:ahLst/>
              <a:cxnLst>
                <a:cxn ang="T10">
                  <a:pos x="T0" y="T1"/>
                </a:cxn>
                <a:cxn ang="T11">
                  <a:pos x="T2" y="T3"/>
                </a:cxn>
                <a:cxn ang="T12">
                  <a:pos x="T4" y="T5"/>
                </a:cxn>
                <a:cxn ang="T13">
                  <a:pos x="T6" y="T7"/>
                </a:cxn>
                <a:cxn ang="T14">
                  <a:pos x="T8" y="T9"/>
                </a:cxn>
              </a:cxnLst>
              <a:rect l="T15" t="T16" r="T17" b="T18"/>
              <a:pathLst>
                <a:path w="20" h="287">
                  <a:moveTo>
                    <a:pt x="20" y="0"/>
                  </a:moveTo>
                  <a:lnTo>
                    <a:pt x="20" y="3"/>
                  </a:lnTo>
                  <a:lnTo>
                    <a:pt x="16" y="107"/>
                  </a:lnTo>
                  <a:lnTo>
                    <a:pt x="8" y="211"/>
                  </a:lnTo>
                  <a:lnTo>
                    <a:pt x="0" y="287"/>
                  </a:lnTo>
                </a:path>
              </a:pathLst>
            </a:custGeom>
            <a:noFill/>
            <a:ln w="23813">
              <a:solidFill>
                <a:srgbClr val="000000"/>
              </a:solidFill>
              <a:round/>
              <a:headEnd/>
              <a:tailEnd/>
            </a:ln>
          </p:spPr>
          <p:txBody>
            <a:bodyPr/>
            <a:lstStyle/>
            <a:p>
              <a:pPr eaLnBrk="0" hangingPunct="0"/>
              <a:endParaRPr lang="en-US"/>
            </a:p>
          </p:txBody>
        </p:sp>
        <p:sp>
          <p:nvSpPr>
            <p:cNvPr id="47290" name="Freeform 183"/>
            <p:cNvSpPr>
              <a:spLocks/>
            </p:cNvSpPr>
            <p:nvPr/>
          </p:nvSpPr>
          <p:spPr bwMode="auto">
            <a:xfrm>
              <a:off x="2993" y="2678"/>
              <a:ext cx="25" cy="115"/>
            </a:xfrm>
            <a:custGeom>
              <a:avLst/>
              <a:gdLst>
                <a:gd name="T0" fmla="*/ 10 w 60"/>
                <a:gd name="T1" fmla="*/ 0 h 282"/>
                <a:gd name="T2" fmla="*/ 9 w 60"/>
                <a:gd name="T3" fmla="*/ 9 h 282"/>
                <a:gd name="T4" fmla="*/ 5 w 60"/>
                <a:gd name="T5" fmla="*/ 26 h 282"/>
                <a:gd name="T6" fmla="*/ 1 w 60"/>
                <a:gd name="T7" fmla="*/ 42 h 282"/>
                <a:gd name="T8" fmla="*/ 0 w 60"/>
                <a:gd name="T9" fmla="*/ 47 h 282"/>
                <a:gd name="T10" fmla="*/ 0 60000 65536"/>
                <a:gd name="T11" fmla="*/ 0 60000 65536"/>
                <a:gd name="T12" fmla="*/ 0 60000 65536"/>
                <a:gd name="T13" fmla="*/ 0 60000 65536"/>
                <a:gd name="T14" fmla="*/ 0 60000 65536"/>
                <a:gd name="T15" fmla="*/ 0 w 60"/>
                <a:gd name="T16" fmla="*/ 0 h 282"/>
                <a:gd name="T17" fmla="*/ 60 w 60"/>
                <a:gd name="T18" fmla="*/ 282 h 282"/>
              </a:gdLst>
              <a:ahLst/>
              <a:cxnLst>
                <a:cxn ang="T10">
                  <a:pos x="T0" y="T1"/>
                </a:cxn>
                <a:cxn ang="T11">
                  <a:pos x="T2" y="T3"/>
                </a:cxn>
                <a:cxn ang="T12">
                  <a:pos x="T4" y="T5"/>
                </a:cxn>
                <a:cxn ang="T13">
                  <a:pos x="T6" y="T7"/>
                </a:cxn>
                <a:cxn ang="T14">
                  <a:pos x="T8" y="T9"/>
                </a:cxn>
              </a:cxnLst>
              <a:rect l="T15" t="T16" r="T17" b="T18"/>
              <a:pathLst>
                <a:path w="60" h="282">
                  <a:moveTo>
                    <a:pt x="60" y="0"/>
                  </a:moveTo>
                  <a:lnTo>
                    <a:pt x="51" y="54"/>
                  </a:lnTo>
                  <a:lnTo>
                    <a:pt x="30" y="156"/>
                  </a:lnTo>
                  <a:lnTo>
                    <a:pt x="7" y="256"/>
                  </a:lnTo>
                  <a:lnTo>
                    <a:pt x="0" y="282"/>
                  </a:lnTo>
                </a:path>
              </a:pathLst>
            </a:custGeom>
            <a:noFill/>
            <a:ln w="23813">
              <a:solidFill>
                <a:srgbClr val="000000"/>
              </a:solidFill>
              <a:round/>
              <a:headEnd/>
              <a:tailEnd/>
            </a:ln>
          </p:spPr>
          <p:txBody>
            <a:bodyPr/>
            <a:lstStyle/>
            <a:p>
              <a:pPr eaLnBrk="0" hangingPunct="0"/>
              <a:endParaRPr lang="en-US"/>
            </a:p>
          </p:txBody>
        </p:sp>
        <p:sp>
          <p:nvSpPr>
            <p:cNvPr id="47291" name="Freeform 184"/>
            <p:cNvSpPr>
              <a:spLocks/>
            </p:cNvSpPr>
            <p:nvPr/>
          </p:nvSpPr>
          <p:spPr bwMode="auto">
            <a:xfrm>
              <a:off x="2932" y="2863"/>
              <a:ext cx="41" cy="109"/>
            </a:xfrm>
            <a:custGeom>
              <a:avLst/>
              <a:gdLst>
                <a:gd name="T0" fmla="*/ 17 w 101"/>
                <a:gd name="T1" fmla="*/ 0 h 270"/>
                <a:gd name="T2" fmla="*/ 11 w 101"/>
                <a:gd name="T3" fmla="*/ 15 h 270"/>
                <a:gd name="T4" fmla="*/ 6 w 101"/>
                <a:gd name="T5" fmla="*/ 31 h 270"/>
                <a:gd name="T6" fmla="*/ 0 w 101"/>
                <a:gd name="T7" fmla="*/ 44 h 270"/>
                <a:gd name="T8" fmla="*/ 0 60000 65536"/>
                <a:gd name="T9" fmla="*/ 0 60000 65536"/>
                <a:gd name="T10" fmla="*/ 0 60000 65536"/>
                <a:gd name="T11" fmla="*/ 0 60000 65536"/>
                <a:gd name="T12" fmla="*/ 0 w 101"/>
                <a:gd name="T13" fmla="*/ 0 h 270"/>
                <a:gd name="T14" fmla="*/ 101 w 101"/>
                <a:gd name="T15" fmla="*/ 270 h 270"/>
              </a:gdLst>
              <a:ahLst/>
              <a:cxnLst>
                <a:cxn ang="T8">
                  <a:pos x="T0" y="T1"/>
                </a:cxn>
                <a:cxn ang="T9">
                  <a:pos x="T2" y="T3"/>
                </a:cxn>
                <a:cxn ang="T10">
                  <a:pos x="T4" y="T5"/>
                </a:cxn>
                <a:cxn ang="T11">
                  <a:pos x="T6" y="T7"/>
                </a:cxn>
              </a:cxnLst>
              <a:rect l="T12" t="T13" r="T14" b="T15"/>
              <a:pathLst>
                <a:path w="101" h="270">
                  <a:moveTo>
                    <a:pt x="101" y="0"/>
                  </a:moveTo>
                  <a:lnTo>
                    <a:pt x="69" y="93"/>
                  </a:lnTo>
                  <a:lnTo>
                    <a:pt x="34" y="188"/>
                  </a:lnTo>
                  <a:lnTo>
                    <a:pt x="0" y="270"/>
                  </a:lnTo>
                </a:path>
              </a:pathLst>
            </a:custGeom>
            <a:noFill/>
            <a:ln w="23813">
              <a:solidFill>
                <a:srgbClr val="000000"/>
              </a:solidFill>
              <a:round/>
              <a:headEnd/>
              <a:tailEnd/>
            </a:ln>
          </p:spPr>
          <p:txBody>
            <a:bodyPr/>
            <a:lstStyle/>
            <a:p>
              <a:pPr eaLnBrk="0" hangingPunct="0"/>
              <a:endParaRPr lang="en-US"/>
            </a:p>
          </p:txBody>
        </p:sp>
        <p:sp>
          <p:nvSpPr>
            <p:cNvPr id="47292" name="Freeform 185"/>
            <p:cNvSpPr>
              <a:spLocks/>
            </p:cNvSpPr>
            <p:nvPr/>
          </p:nvSpPr>
          <p:spPr bwMode="auto">
            <a:xfrm>
              <a:off x="2844" y="3038"/>
              <a:ext cx="57" cy="101"/>
            </a:xfrm>
            <a:custGeom>
              <a:avLst/>
              <a:gdLst>
                <a:gd name="T0" fmla="*/ 23 w 142"/>
                <a:gd name="T1" fmla="*/ 0 h 250"/>
                <a:gd name="T2" fmla="*/ 20 w 142"/>
                <a:gd name="T3" fmla="*/ 4 h 250"/>
                <a:gd name="T4" fmla="*/ 13 w 142"/>
                <a:gd name="T5" fmla="*/ 19 h 250"/>
                <a:gd name="T6" fmla="*/ 5 w 142"/>
                <a:gd name="T7" fmla="*/ 32 h 250"/>
                <a:gd name="T8" fmla="*/ 0 w 142"/>
                <a:gd name="T9" fmla="*/ 41 h 250"/>
                <a:gd name="T10" fmla="*/ 0 60000 65536"/>
                <a:gd name="T11" fmla="*/ 0 60000 65536"/>
                <a:gd name="T12" fmla="*/ 0 60000 65536"/>
                <a:gd name="T13" fmla="*/ 0 60000 65536"/>
                <a:gd name="T14" fmla="*/ 0 60000 65536"/>
                <a:gd name="T15" fmla="*/ 0 w 142"/>
                <a:gd name="T16" fmla="*/ 0 h 250"/>
                <a:gd name="T17" fmla="*/ 142 w 142"/>
                <a:gd name="T18" fmla="*/ 250 h 250"/>
              </a:gdLst>
              <a:ahLst/>
              <a:cxnLst>
                <a:cxn ang="T10">
                  <a:pos x="T0" y="T1"/>
                </a:cxn>
                <a:cxn ang="T11">
                  <a:pos x="T2" y="T3"/>
                </a:cxn>
                <a:cxn ang="T12">
                  <a:pos x="T4" y="T5"/>
                </a:cxn>
                <a:cxn ang="T13">
                  <a:pos x="T6" y="T7"/>
                </a:cxn>
                <a:cxn ang="T14">
                  <a:pos x="T8" y="T9"/>
                </a:cxn>
              </a:cxnLst>
              <a:rect l="T15" t="T16" r="T17" b="T18"/>
              <a:pathLst>
                <a:path w="142" h="250">
                  <a:moveTo>
                    <a:pt x="142" y="0"/>
                  </a:moveTo>
                  <a:lnTo>
                    <a:pt x="128" y="28"/>
                  </a:lnTo>
                  <a:lnTo>
                    <a:pt x="81" y="115"/>
                  </a:lnTo>
                  <a:lnTo>
                    <a:pt x="32" y="199"/>
                  </a:lnTo>
                  <a:lnTo>
                    <a:pt x="0" y="250"/>
                  </a:lnTo>
                </a:path>
              </a:pathLst>
            </a:custGeom>
            <a:noFill/>
            <a:ln w="23813">
              <a:solidFill>
                <a:srgbClr val="000000"/>
              </a:solidFill>
              <a:round/>
              <a:headEnd/>
              <a:tailEnd/>
            </a:ln>
          </p:spPr>
          <p:txBody>
            <a:bodyPr/>
            <a:lstStyle/>
            <a:p>
              <a:pPr eaLnBrk="0" hangingPunct="0"/>
              <a:endParaRPr lang="en-US"/>
            </a:p>
          </p:txBody>
        </p:sp>
        <p:sp>
          <p:nvSpPr>
            <p:cNvPr id="47293" name="Freeform 186"/>
            <p:cNvSpPr>
              <a:spLocks/>
            </p:cNvSpPr>
            <p:nvPr/>
          </p:nvSpPr>
          <p:spPr bwMode="auto">
            <a:xfrm>
              <a:off x="2729" y="3199"/>
              <a:ext cx="74" cy="90"/>
            </a:xfrm>
            <a:custGeom>
              <a:avLst/>
              <a:gdLst>
                <a:gd name="T0" fmla="*/ 30 w 183"/>
                <a:gd name="T1" fmla="*/ 0 h 222"/>
                <a:gd name="T2" fmla="*/ 25 w 183"/>
                <a:gd name="T3" fmla="*/ 7 h 222"/>
                <a:gd name="T4" fmla="*/ 15 w 183"/>
                <a:gd name="T5" fmla="*/ 19 h 222"/>
                <a:gd name="T6" fmla="*/ 5 w 183"/>
                <a:gd name="T7" fmla="*/ 31 h 222"/>
                <a:gd name="T8" fmla="*/ 0 w 183"/>
                <a:gd name="T9" fmla="*/ 36 h 222"/>
                <a:gd name="T10" fmla="*/ 0 60000 65536"/>
                <a:gd name="T11" fmla="*/ 0 60000 65536"/>
                <a:gd name="T12" fmla="*/ 0 60000 65536"/>
                <a:gd name="T13" fmla="*/ 0 60000 65536"/>
                <a:gd name="T14" fmla="*/ 0 60000 65536"/>
                <a:gd name="T15" fmla="*/ 0 w 183"/>
                <a:gd name="T16" fmla="*/ 0 h 222"/>
                <a:gd name="T17" fmla="*/ 183 w 183"/>
                <a:gd name="T18" fmla="*/ 222 h 222"/>
              </a:gdLst>
              <a:ahLst/>
              <a:cxnLst>
                <a:cxn ang="T10">
                  <a:pos x="T0" y="T1"/>
                </a:cxn>
                <a:cxn ang="T11">
                  <a:pos x="T2" y="T3"/>
                </a:cxn>
                <a:cxn ang="T12">
                  <a:pos x="T4" y="T5"/>
                </a:cxn>
                <a:cxn ang="T13">
                  <a:pos x="T6" y="T7"/>
                </a:cxn>
                <a:cxn ang="T14">
                  <a:pos x="T8" y="T9"/>
                </a:cxn>
              </a:cxnLst>
              <a:rect l="T15" t="T16" r="T17" b="T18"/>
              <a:pathLst>
                <a:path w="183" h="222">
                  <a:moveTo>
                    <a:pt x="183" y="0"/>
                  </a:moveTo>
                  <a:lnTo>
                    <a:pt x="154" y="41"/>
                  </a:lnTo>
                  <a:lnTo>
                    <a:pt x="95" y="115"/>
                  </a:lnTo>
                  <a:lnTo>
                    <a:pt x="33" y="187"/>
                  </a:lnTo>
                  <a:lnTo>
                    <a:pt x="0" y="222"/>
                  </a:lnTo>
                </a:path>
              </a:pathLst>
            </a:custGeom>
            <a:noFill/>
            <a:ln w="23813">
              <a:solidFill>
                <a:srgbClr val="000000"/>
              </a:solidFill>
              <a:round/>
              <a:headEnd/>
              <a:tailEnd/>
            </a:ln>
          </p:spPr>
          <p:txBody>
            <a:bodyPr/>
            <a:lstStyle/>
            <a:p>
              <a:pPr eaLnBrk="0" hangingPunct="0"/>
              <a:endParaRPr lang="en-US"/>
            </a:p>
          </p:txBody>
        </p:sp>
        <p:sp>
          <p:nvSpPr>
            <p:cNvPr id="47294" name="Freeform 187"/>
            <p:cNvSpPr>
              <a:spLocks/>
            </p:cNvSpPr>
            <p:nvPr/>
          </p:nvSpPr>
          <p:spPr bwMode="auto">
            <a:xfrm>
              <a:off x="2587" y="3341"/>
              <a:ext cx="90" cy="74"/>
            </a:xfrm>
            <a:custGeom>
              <a:avLst/>
              <a:gdLst>
                <a:gd name="T0" fmla="*/ 36 w 223"/>
                <a:gd name="T1" fmla="*/ 0 h 182"/>
                <a:gd name="T2" fmla="*/ 30 w 223"/>
                <a:gd name="T3" fmla="*/ 6 h 182"/>
                <a:gd name="T4" fmla="*/ 19 w 223"/>
                <a:gd name="T5" fmla="*/ 15 h 182"/>
                <a:gd name="T6" fmla="*/ 8 w 223"/>
                <a:gd name="T7" fmla="*/ 25 h 182"/>
                <a:gd name="T8" fmla="*/ 0 w 223"/>
                <a:gd name="T9" fmla="*/ 30 h 182"/>
                <a:gd name="T10" fmla="*/ 0 60000 65536"/>
                <a:gd name="T11" fmla="*/ 0 60000 65536"/>
                <a:gd name="T12" fmla="*/ 0 60000 65536"/>
                <a:gd name="T13" fmla="*/ 0 60000 65536"/>
                <a:gd name="T14" fmla="*/ 0 60000 65536"/>
                <a:gd name="T15" fmla="*/ 0 w 223"/>
                <a:gd name="T16" fmla="*/ 0 h 182"/>
                <a:gd name="T17" fmla="*/ 223 w 223"/>
                <a:gd name="T18" fmla="*/ 182 h 182"/>
              </a:gdLst>
              <a:ahLst/>
              <a:cxnLst>
                <a:cxn ang="T10">
                  <a:pos x="T0" y="T1"/>
                </a:cxn>
                <a:cxn ang="T11">
                  <a:pos x="T2" y="T3"/>
                </a:cxn>
                <a:cxn ang="T12">
                  <a:pos x="T4" y="T5"/>
                </a:cxn>
                <a:cxn ang="T13">
                  <a:pos x="T6" y="T7"/>
                </a:cxn>
                <a:cxn ang="T14">
                  <a:pos x="T8" y="T9"/>
                </a:cxn>
              </a:cxnLst>
              <a:rect l="T15" t="T16" r="T17" b="T18"/>
              <a:pathLst>
                <a:path w="223" h="182">
                  <a:moveTo>
                    <a:pt x="223" y="0"/>
                  </a:moveTo>
                  <a:lnTo>
                    <a:pt x="186" y="34"/>
                  </a:lnTo>
                  <a:lnTo>
                    <a:pt x="117" y="93"/>
                  </a:lnTo>
                  <a:lnTo>
                    <a:pt x="46" y="149"/>
                  </a:lnTo>
                  <a:lnTo>
                    <a:pt x="0" y="182"/>
                  </a:lnTo>
                </a:path>
              </a:pathLst>
            </a:custGeom>
            <a:noFill/>
            <a:ln w="23813">
              <a:solidFill>
                <a:srgbClr val="000000"/>
              </a:solidFill>
              <a:round/>
              <a:headEnd/>
              <a:tailEnd/>
            </a:ln>
          </p:spPr>
          <p:txBody>
            <a:bodyPr/>
            <a:lstStyle/>
            <a:p>
              <a:pPr eaLnBrk="0" hangingPunct="0"/>
              <a:endParaRPr lang="en-US"/>
            </a:p>
          </p:txBody>
        </p:sp>
        <p:sp>
          <p:nvSpPr>
            <p:cNvPr id="47295" name="Freeform 188"/>
            <p:cNvSpPr>
              <a:spLocks/>
            </p:cNvSpPr>
            <p:nvPr/>
          </p:nvSpPr>
          <p:spPr bwMode="auto">
            <a:xfrm>
              <a:off x="2423" y="3455"/>
              <a:ext cx="104" cy="52"/>
            </a:xfrm>
            <a:custGeom>
              <a:avLst/>
              <a:gdLst>
                <a:gd name="T0" fmla="*/ 42 w 257"/>
                <a:gd name="T1" fmla="*/ 0 h 129"/>
                <a:gd name="T2" fmla="*/ 38 w 257"/>
                <a:gd name="T3" fmla="*/ 2 h 129"/>
                <a:gd name="T4" fmla="*/ 25 w 257"/>
                <a:gd name="T5" fmla="*/ 9 h 129"/>
                <a:gd name="T6" fmla="*/ 12 w 257"/>
                <a:gd name="T7" fmla="*/ 16 h 129"/>
                <a:gd name="T8" fmla="*/ 0 w 257"/>
                <a:gd name="T9" fmla="*/ 21 h 129"/>
                <a:gd name="T10" fmla="*/ 0 60000 65536"/>
                <a:gd name="T11" fmla="*/ 0 60000 65536"/>
                <a:gd name="T12" fmla="*/ 0 60000 65536"/>
                <a:gd name="T13" fmla="*/ 0 60000 65536"/>
                <a:gd name="T14" fmla="*/ 0 60000 65536"/>
                <a:gd name="T15" fmla="*/ 0 w 257"/>
                <a:gd name="T16" fmla="*/ 0 h 129"/>
                <a:gd name="T17" fmla="*/ 257 w 257"/>
                <a:gd name="T18" fmla="*/ 129 h 129"/>
              </a:gdLst>
              <a:ahLst/>
              <a:cxnLst>
                <a:cxn ang="T10">
                  <a:pos x="T0" y="T1"/>
                </a:cxn>
                <a:cxn ang="T11">
                  <a:pos x="T2" y="T3"/>
                </a:cxn>
                <a:cxn ang="T12">
                  <a:pos x="T4" y="T5"/>
                </a:cxn>
                <a:cxn ang="T13">
                  <a:pos x="T6" y="T7"/>
                </a:cxn>
                <a:cxn ang="T14">
                  <a:pos x="T8" y="T9"/>
                </a:cxn>
              </a:cxnLst>
              <a:rect l="T15" t="T16" r="T17" b="T18"/>
              <a:pathLst>
                <a:path w="257" h="129">
                  <a:moveTo>
                    <a:pt x="257" y="0"/>
                  </a:moveTo>
                  <a:lnTo>
                    <a:pt x="230" y="16"/>
                  </a:lnTo>
                  <a:lnTo>
                    <a:pt x="152" y="58"/>
                  </a:lnTo>
                  <a:lnTo>
                    <a:pt x="74" y="97"/>
                  </a:lnTo>
                  <a:lnTo>
                    <a:pt x="0" y="129"/>
                  </a:lnTo>
                </a:path>
              </a:pathLst>
            </a:custGeom>
            <a:noFill/>
            <a:ln w="23813">
              <a:solidFill>
                <a:srgbClr val="000000"/>
              </a:solidFill>
              <a:round/>
              <a:headEnd/>
              <a:tailEnd/>
            </a:ln>
          </p:spPr>
          <p:txBody>
            <a:bodyPr/>
            <a:lstStyle/>
            <a:p>
              <a:pPr eaLnBrk="0" hangingPunct="0"/>
              <a:endParaRPr lang="en-US"/>
            </a:p>
          </p:txBody>
        </p:sp>
        <p:grpSp>
          <p:nvGrpSpPr>
            <p:cNvPr id="47296" name="Group 189"/>
            <p:cNvGrpSpPr>
              <a:grpSpLocks/>
            </p:cNvGrpSpPr>
            <p:nvPr/>
          </p:nvGrpSpPr>
          <p:grpSpPr bwMode="auto">
            <a:xfrm>
              <a:off x="1999" y="1333"/>
              <a:ext cx="2327" cy="2202"/>
              <a:chOff x="2167" y="1693"/>
              <a:chExt cx="2327" cy="2202"/>
            </a:xfrm>
          </p:grpSpPr>
          <p:sp>
            <p:nvSpPr>
              <p:cNvPr id="49072" name="Freeform 190"/>
              <p:cNvSpPr>
                <a:spLocks/>
              </p:cNvSpPr>
              <p:nvPr/>
            </p:nvSpPr>
            <p:spPr bwMode="auto">
              <a:xfrm>
                <a:off x="2379" y="3435"/>
                <a:ext cx="6" cy="10"/>
              </a:xfrm>
              <a:custGeom>
                <a:avLst/>
                <a:gdLst>
                  <a:gd name="T0" fmla="*/ 6 w 6"/>
                  <a:gd name="T1" fmla="*/ 0 h 10"/>
                  <a:gd name="T2" fmla="*/ 4 w 6"/>
                  <a:gd name="T3" fmla="*/ 1 h 10"/>
                  <a:gd name="T4" fmla="*/ 3 w 6"/>
                  <a:gd name="T5" fmla="*/ 2 h 10"/>
                  <a:gd name="T6" fmla="*/ 2 w 6"/>
                  <a:gd name="T7" fmla="*/ 3 h 10"/>
                  <a:gd name="T8" fmla="*/ 0 w 6"/>
                  <a:gd name="T9" fmla="*/ 5 h 10"/>
                  <a:gd name="T10" fmla="*/ 0 w 6"/>
                  <a:gd name="T11" fmla="*/ 8 h 10"/>
                  <a:gd name="T12" fmla="*/ 0 w 6"/>
                  <a:gd name="T13" fmla="*/ 10 h 10"/>
                  <a:gd name="T14" fmla="*/ 0 w 6"/>
                  <a:gd name="T15" fmla="*/ 10 h 10"/>
                  <a:gd name="T16" fmla="*/ 1 w 6"/>
                  <a:gd name="T17" fmla="*/ 8 h 10"/>
                  <a:gd name="T18" fmla="*/ 1 w 6"/>
                  <a:gd name="T19" fmla="*/ 6 h 10"/>
                  <a:gd name="T20" fmla="*/ 2 w 6"/>
                  <a:gd name="T21" fmla="*/ 4 h 10"/>
                  <a:gd name="T22" fmla="*/ 3 w 6"/>
                  <a:gd name="T23" fmla="*/ 3 h 10"/>
                  <a:gd name="T24" fmla="*/ 4 w 6"/>
                  <a:gd name="T25" fmla="*/ 2 h 10"/>
                  <a:gd name="T26" fmla="*/ 6 w 6"/>
                  <a:gd name="T27" fmla="*/ 2 h 10"/>
                  <a:gd name="T28" fmla="*/ 6 w 6"/>
                  <a:gd name="T29" fmla="*/ 0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
                  <a:gd name="T46" fmla="*/ 0 h 10"/>
                  <a:gd name="T47" fmla="*/ 6 w 6"/>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 h="10">
                    <a:moveTo>
                      <a:pt x="6" y="0"/>
                    </a:moveTo>
                    <a:lnTo>
                      <a:pt x="4" y="1"/>
                    </a:lnTo>
                    <a:lnTo>
                      <a:pt x="3" y="2"/>
                    </a:lnTo>
                    <a:lnTo>
                      <a:pt x="2" y="3"/>
                    </a:lnTo>
                    <a:lnTo>
                      <a:pt x="0" y="5"/>
                    </a:lnTo>
                    <a:lnTo>
                      <a:pt x="0" y="8"/>
                    </a:lnTo>
                    <a:lnTo>
                      <a:pt x="0" y="10"/>
                    </a:lnTo>
                    <a:lnTo>
                      <a:pt x="1" y="8"/>
                    </a:lnTo>
                    <a:lnTo>
                      <a:pt x="1" y="6"/>
                    </a:lnTo>
                    <a:lnTo>
                      <a:pt x="2" y="4"/>
                    </a:lnTo>
                    <a:lnTo>
                      <a:pt x="3" y="3"/>
                    </a:lnTo>
                    <a:lnTo>
                      <a:pt x="4" y="2"/>
                    </a:lnTo>
                    <a:lnTo>
                      <a:pt x="6" y="2"/>
                    </a:lnTo>
                    <a:lnTo>
                      <a:pt x="6" y="0"/>
                    </a:lnTo>
                    <a:close/>
                  </a:path>
                </a:pathLst>
              </a:custGeom>
              <a:solidFill>
                <a:srgbClr val="DFDFDF"/>
              </a:solidFill>
              <a:ln w="9525">
                <a:noFill/>
                <a:round/>
                <a:headEnd/>
                <a:tailEnd/>
              </a:ln>
            </p:spPr>
            <p:txBody>
              <a:bodyPr/>
              <a:lstStyle/>
              <a:p>
                <a:pPr eaLnBrk="0" hangingPunct="0"/>
                <a:endParaRPr lang="en-US"/>
              </a:p>
            </p:txBody>
          </p:sp>
          <p:sp>
            <p:nvSpPr>
              <p:cNvPr id="49073" name="Freeform 191"/>
              <p:cNvSpPr>
                <a:spLocks/>
              </p:cNvSpPr>
              <p:nvPr/>
            </p:nvSpPr>
            <p:spPr bwMode="auto">
              <a:xfrm>
                <a:off x="2379" y="3437"/>
                <a:ext cx="6" cy="8"/>
              </a:xfrm>
              <a:custGeom>
                <a:avLst/>
                <a:gdLst>
                  <a:gd name="T0" fmla="*/ 6 w 6"/>
                  <a:gd name="T1" fmla="*/ 0 h 8"/>
                  <a:gd name="T2" fmla="*/ 4 w 6"/>
                  <a:gd name="T3" fmla="*/ 0 h 8"/>
                  <a:gd name="T4" fmla="*/ 3 w 6"/>
                  <a:gd name="T5" fmla="*/ 1 h 8"/>
                  <a:gd name="T6" fmla="*/ 2 w 6"/>
                  <a:gd name="T7" fmla="*/ 2 h 8"/>
                  <a:gd name="T8" fmla="*/ 1 w 6"/>
                  <a:gd name="T9" fmla="*/ 4 h 8"/>
                  <a:gd name="T10" fmla="*/ 1 w 6"/>
                  <a:gd name="T11" fmla="*/ 6 h 8"/>
                  <a:gd name="T12" fmla="*/ 0 w 6"/>
                  <a:gd name="T13" fmla="*/ 8 h 8"/>
                  <a:gd name="T14" fmla="*/ 1 w 6"/>
                  <a:gd name="T15" fmla="*/ 8 h 8"/>
                  <a:gd name="T16" fmla="*/ 2 w 6"/>
                  <a:gd name="T17" fmla="*/ 6 h 8"/>
                  <a:gd name="T18" fmla="*/ 2 w 6"/>
                  <a:gd name="T19" fmla="*/ 4 h 8"/>
                  <a:gd name="T20" fmla="*/ 3 w 6"/>
                  <a:gd name="T21" fmla="*/ 2 h 8"/>
                  <a:gd name="T22" fmla="*/ 4 w 6"/>
                  <a:gd name="T23" fmla="*/ 1 h 8"/>
                  <a:gd name="T24" fmla="*/ 6 w 6"/>
                  <a:gd name="T25" fmla="*/ 1 h 8"/>
                  <a:gd name="T26" fmla="*/ 6 w 6"/>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8"/>
                  <a:gd name="T44" fmla="*/ 6 w 6"/>
                  <a:gd name="T45" fmla="*/ 8 h 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8">
                    <a:moveTo>
                      <a:pt x="6" y="0"/>
                    </a:moveTo>
                    <a:lnTo>
                      <a:pt x="4" y="0"/>
                    </a:lnTo>
                    <a:lnTo>
                      <a:pt x="3" y="1"/>
                    </a:lnTo>
                    <a:lnTo>
                      <a:pt x="2" y="2"/>
                    </a:lnTo>
                    <a:lnTo>
                      <a:pt x="1" y="4"/>
                    </a:lnTo>
                    <a:lnTo>
                      <a:pt x="1" y="6"/>
                    </a:lnTo>
                    <a:lnTo>
                      <a:pt x="0" y="8"/>
                    </a:lnTo>
                    <a:lnTo>
                      <a:pt x="1" y="8"/>
                    </a:lnTo>
                    <a:lnTo>
                      <a:pt x="2" y="6"/>
                    </a:lnTo>
                    <a:lnTo>
                      <a:pt x="2" y="4"/>
                    </a:lnTo>
                    <a:lnTo>
                      <a:pt x="3" y="2"/>
                    </a:lnTo>
                    <a:lnTo>
                      <a:pt x="4" y="1"/>
                    </a:lnTo>
                    <a:lnTo>
                      <a:pt x="6" y="1"/>
                    </a:lnTo>
                    <a:lnTo>
                      <a:pt x="6" y="0"/>
                    </a:lnTo>
                    <a:close/>
                  </a:path>
                </a:pathLst>
              </a:custGeom>
              <a:solidFill>
                <a:srgbClr val="E1E1E1"/>
              </a:solidFill>
              <a:ln w="9525">
                <a:noFill/>
                <a:round/>
                <a:headEnd/>
                <a:tailEnd/>
              </a:ln>
            </p:spPr>
            <p:txBody>
              <a:bodyPr/>
              <a:lstStyle/>
              <a:p>
                <a:pPr eaLnBrk="0" hangingPunct="0"/>
                <a:endParaRPr lang="en-US"/>
              </a:p>
            </p:txBody>
          </p:sp>
          <p:sp>
            <p:nvSpPr>
              <p:cNvPr id="49074" name="Freeform 192"/>
              <p:cNvSpPr>
                <a:spLocks/>
              </p:cNvSpPr>
              <p:nvPr/>
            </p:nvSpPr>
            <p:spPr bwMode="auto">
              <a:xfrm>
                <a:off x="2380" y="3438"/>
                <a:ext cx="5" cy="7"/>
              </a:xfrm>
              <a:custGeom>
                <a:avLst/>
                <a:gdLst>
                  <a:gd name="T0" fmla="*/ 5 w 5"/>
                  <a:gd name="T1" fmla="*/ 0 h 7"/>
                  <a:gd name="T2" fmla="*/ 3 w 5"/>
                  <a:gd name="T3" fmla="*/ 0 h 7"/>
                  <a:gd name="T4" fmla="*/ 2 w 5"/>
                  <a:gd name="T5" fmla="*/ 1 h 7"/>
                  <a:gd name="T6" fmla="*/ 1 w 5"/>
                  <a:gd name="T7" fmla="*/ 3 h 7"/>
                  <a:gd name="T8" fmla="*/ 1 w 5"/>
                  <a:gd name="T9" fmla="*/ 5 h 7"/>
                  <a:gd name="T10" fmla="*/ 0 w 5"/>
                  <a:gd name="T11" fmla="*/ 7 h 7"/>
                  <a:gd name="T12" fmla="*/ 1 w 5"/>
                  <a:gd name="T13" fmla="*/ 7 h 7"/>
                  <a:gd name="T14" fmla="*/ 1 w 5"/>
                  <a:gd name="T15" fmla="*/ 5 h 7"/>
                  <a:gd name="T16" fmla="*/ 2 w 5"/>
                  <a:gd name="T17" fmla="*/ 3 h 7"/>
                  <a:gd name="T18" fmla="*/ 3 w 5"/>
                  <a:gd name="T19" fmla="*/ 2 h 7"/>
                  <a:gd name="T20" fmla="*/ 3 w 5"/>
                  <a:gd name="T21" fmla="*/ 1 h 7"/>
                  <a:gd name="T22" fmla="*/ 5 w 5"/>
                  <a:gd name="T23" fmla="*/ 1 h 7"/>
                  <a:gd name="T24" fmla="*/ 5 w 5"/>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7"/>
                  <a:gd name="T41" fmla="*/ 5 w 5"/>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7">
                    <a:moveTo>
                      <a:pt x="5" y="0"/>
                    </a:moveTo>
                    <a:lnTo>
                      <a:pt x="3" y="0"/>
                    </a:lnTo>
                    <a:lnTo>
                      <a:pt x="2" y="1"/>
                    </a:lnTo>
                    <a:lnTo>
                      <a:pt x="1" y="3"/>
                    </a:lnTo>
                    <a:lnTo>
                      <a:pt x="1" y="5"/>
                    </a:lnTo>
                    <a:lnTo>
                      <a:pt x="0" y="7"/>
                    </a:lnTo>
                    <a:lnTo>
                      <a:pt x="1" y="7"/>
                    </a:lnTo>
                    <a:lnTo>
                      <a:pt x="1" y="5"/>
                    </a:lnTo>
                    <a:lnTo>
                      <a:pt x="2" y="3"/>
                    </a:lnTo>
                    <a:lnTo>
                      <a:pt x="3" y="2"/>
                    </a:lnTo>
                    <a:lnTo>
                      <a:pt x="3" y="1"/>
                    </a:lnTo>
                    <a:lnTo>
                      <a:pt x="5" y="1"/>
                    </a:lnTo>
                    <a:lnTo>
                      <a:pt x="5" y="0"/>
                    </a:lnTo>
                    <a:close/>
                  </a:path>
                </a:pathLst>
              </a:custGeom>
              <a:solidFill>
                <a:srgbClr val="E2E2E2"/>
              </a:solidFill>
              <a:ln w="9525">
                <a:noFill/>
                <a:round/>
                <a:headEnd/>
                <a:tailEnd/>
              </a:ln>
            </p:spPr>
            <p:txBody>
              <a:bodyPr/>
              <a:lstStyle/>
              <a:p>
                <a:pPr eaLnBrk="0" hangingPunct="0"/>
                <a:endParaRPr lang="en-US"/>
              </a:p>
            </p:txBody>
          </p:sp>
          <p:sp>
            <p:nvSpPr>
              <p:cNvPr id="49075" name="Freeform 193"/>
              <p:cNvSpPr>
                <a:spLocks/>
              </p:cNvSpPr>
              <p:nvPr/>
            </p:nvSpPr>
            <p:spPr bwMode="auto">
              <a:xfrm>
                <a:off x="2381" y="3439"/>
                <a:ext cx="4" cy="6"/>
              </a:xfrm>
              <a:custGeom>
                <a:avLst/>
                <a:gdLst>
                  <a:gd name="T0" fmla="*/ 4 w 4"/>
                  <a:gd name="T1" fmla="*/ 0 h 6"/>
                  <a:gd name="T2" fmla="*/ 2 w 4"/>
                  <a:gd name="T3" fmla="*/ 0 h 6"/>
                  <a:gd name="T4" fmla="*/ 2 w 4"/>
                  <a:gd name="T5" fmla="*/ 1 h 6"/>
                  <a:gd name="T6" fmla="*/ 1 w 4"/>
                  <a:gd name="T7" fmla="*/ 2 h 6"/>
                  <a:gd name="T8" fmla="*/ 0 w 4"/>
                  <a:gd name="T9" fmla="*/ 4 h 6"/>
                  <a:gd name="T10" fmla="*/ 0 w 4"/>
                  <a:gd name="T11" fmla="*/ 6 h 6"/>
                  <a:gd name="T12" fmla="*/ 1 w 4"/>
                  <a:gd name="T13" fmla="*/ 6 h 6"/>
                  <a:gd name="T14" fmla="*/ 1 w 4"/>
                  <a:gd name="T15" fmla="*/ 4 h 6"/>
                  <a:gd name="T16" fmla="*/ 2 w 4"/>
                  <a:gd name="T17" fmla="*/ 3 h 6"/>
                  <a:gd name="T18" fmla="*/ 2 w 4"/>
                  <a:gd name="T19" fmla="*/ 2 h 6"/>
                  <a:gd name="T20" fmla="*/ 4 w 4"/>
                  <a:gd name="T21" fmla="*/ 1 h 6"/>
                  <a:gd name="T22" fmla="*/ 4 w 4"/>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6"/>
                  <a:gd name="T38" fmla="*/ 4 w 4"/>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6">
                    <a:moveTo>
                      <a:pt x="4" y="0"/>
                    </a:moveTo>
                    <a:lnTo>
                      <a:pt x="2" y="0"/>
                    </a:lnTo>
                    <a:lnTo>
                      <a:pt x="2" y="1"/>
                    </a:lnTo>
                    <a:lnTo>
                      <a:pt x="1" y="2"/>
                    </a:lnTo>
                    <a:lnTo>
                      <a:pt x="0" y="4"/>
                    </a:lnTo>
                    <a:lnTo>
                      <a:pt x="0" y="6"/>
                    </a:lnTo>
                    <a:lnTo>
                      <a:pt x="1" y="6"/>
                    </a:lnTo>
                    <a:lnTo>
                      <a:pt x="1" y="4"/>
                    </a:lnTo>
                    <a:lnTo>
                      <a:pt x="2" y="3"/>
                    </a:lnTo>
                    <a:lnTo>
                      <a:pt x="2" y="2"/>
                    </a:lnTo>
                    <a:lnTo>
                      <a:pt x="4" y="1"/>
                    </a:lnTo>
                    <a:lnTo>
                      <a:pt x="4" y="0"/>
                    </a:lnTo>
                    <a:close/>
                  </a:path>
                </a:pathLst>
              </a:custGeom>
              <a:solidFill>
                <a:srgbClr val="E4E4E4"/>
              </a:solidFill>
              <a:ln w="9525">
                <a:noFill/>
                <a:round/>
                <a:headEnd/>
                <a:tailEnd/>
              </a:ln>
            </p:spPr>
            <p:txBody>
              <a:bodyPr/>
              <a:lstStyle/>
              <a:p>
                <a:pPr eaLnBrk="0" hangingPunct="0"/>
                <a:endParaRPr lang="en-US"/>
              </a:p>
            </p:txBody>
          </p:sp>
          <p:sp>
            <p:nvSpPr>
              <p:cNvPr id="49076" name="Freeform 194"/>
              <p:cNvSpPr>
                <a:spLocks/>
              </p:cNvSpPr>
              <p:nvPr/>
            </p:nvSpPr>
            <p:spPr bwMode="auto">
              <a:xfrm>
                <a:off x="2382" y="3440"/>
                <a:ext cx="3" cy="5"/>
              </a:xfrm>
              <a:custGeom>
                <a:avLst/>
                <a:gdLst>
                  <a:gd name="T0" fmla="*/ 3 w 3"/>
                  <a:gd name="T1" fmla="*/ 0 h 5"/>
                  <a:gd name="T2" fmla="*/ 1 w 3"/>
                  <a:gd name="T3" fmla="*/ 1 h 5"/>
                  <a:gd name="T4" fmla="*/ 1 w 3"/>
                  <a:gd name="T5" fmla="*/ 2 h 5"/>
                  <a:gd name="T6" fmla="*/ 0 w 3"/>
                  <a:gd name="T7" fmla="*/ 3 h 5"/>
                  <a:gd name="T8" fmla="*/ 0 w 3"/>
                  <a:gd name="T9" fmla="*/ 5 h 5"/>
                  <a:gd name="T10" fmla="*/ 1 w 3"/>
                  <a:gd name="T11" fmla="*/ 5 h 5"/>
                  <a:gd name="T12" fmla="*/ 1 w 3"/>
                  <a:gd name="T13" fmla="*/ 4 h 5"/>
                  <a:gd name="T14" fmla="*/ 1 w 3"/>
                  <a:gd name="T15" fmla="*/ 3 h 5"/>
                  <a:gd name="T16" fmla="*/ 2 w 3"/>
                  <a:gd name="T17" fmla="*/ 2 h 5"/>
                  <a:gd name="T18" fmla="*/ 3 w 3"/>
                  <a:gd name="T19" fmla="*/ 1 h 5"/>
                  <a:gd name="T20" fmla="*/ 3 w 3"/>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5"/>
                  <a:gd name="T35" fmla="*/ 3 w 3"/>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5">
                    <a:moveTo>
                      <a:pt x="3" y="0"/>
                    </a:moveTo>
                    <a:lnTo>
                      <a:pt x="1" y="1"/>
                    </a:lnTo>
                    <a:lnTo>
                      <a:pt x="1" y="2"/>
                    </a:lnTo>
                    <a:lnTo>
                      <a:pt x="0" y="3"/>
                    </a:lnTo>
                    <a:lnTo>
                      <a:pt x="0" y="5"/>
                    </a:lnTo>
                    <a:lnTo>
                      <a:pt x="1" y="5"/>
                    </a:lnTo>
                    <a:lnTo>
                      <a:pt x="1" y="4"/>
                    </a:lnTo>
                    <a:lnTo>
                      <a:pt x="1" y="3"/>
                    </a:lnTo>
                    <a:lnTo>
                      <a:pt x="2" y="2"/>
                    </a:lnTo>
                    <a:lnTo>
                      <a:pt x="3" y="1"/>
                    </a:lnTo>
                    <a:lnTo>
                      <a:pt x="3" y="0"/>
                    </a:lnTo>
                    <a:close/>
                  </a:path>
                </a:pathLst>
              </a:custGeom>
              <a:solidFill>
                <a:srgbClr val="E5E5E5"/>
              </a:solidFill>
              <a:ln w="9525">
                <a:noFill/>
                <a:round/>
                <a:headEnd/>
                <a:tailEnd/>
              </a:ln>
            </p:spPr>
            <p:txBody>
              <a:bodyPr/>
              <a:lstStyle/>
              <a:p>
                <a:pPr eaLnBrk="0" hangingPunct="0"/>
                <a:endParaRPr lang="en-US"/>
              </a:p>
            </p:txBody>
          </p:sp>
          <p:sp>
            <p:nvSpPr>
              <p:cNvPr id="49077" name="Freeform 195"/>
              <p:cNvSpPr>
                <a:spLocks/>
              </p:cNvSpPr>
              <p:nvPr/>
            </p:nvSpPr>
            <p:spPr bwMode="auto">
              <a:xfrm>
                <a:off x="2383" y="3441"/>
                <a:ext cx="2" cy="4"/>
              </a:xfrm>
              <a:custGeom>
                <a:avLst/>
                <a:gdLst>
                  <a:gd name="T0" fmla="*/ 2 w 2"/>
                  <a:gd name="T1" fmla="*/ 0 h 4"/>
                  <a:gd name="T2" fmla="*/ 1 w 2"/>
                  <a:gd name="T3" fmla="*/ 1 h 4"/>
                  <a:gd name="T4" fmla="*/ 0 w 2"/>
                  <a:gd name="T5" fmla="*/ 2 h 4"/>
                  <a:gd name="T6" fmla="*/ 0 w 2"/>
                  <a:gd name="T7" fmla="*/ 3 h 4"/>
                  <a:gd name="T8" fmla="*/ 0 w 2"/>
                  <a:gd name="T9" fmla="*/ 4 h 4"/>
                  <a:gd name="T10" fmla="*/ 0 w 2"/>
                  <a:gd name="T11" fmla="*/ 4 h 4"/>
                  <a:gd name="T12" fmla="*/ 0 w 2"/>
                  <a:gd name="T13" fmla="*/ 3 h 4"/>
                  <a:gd name="T14" fmla="*/ 1 w 2"/>
                  <a:gd name="T15" fmla="*/ 2 h 4"/>
                  <a:gd name="T16" fmla="*/ 2 w 2"/>
                  <a:gd name="T17" fmla="*/ 2 h 4"/>
                  <a:gd name="T18" fmla="*/ 2 w 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4"/>
                  <a:gd name="T32" fmla="*/ 2 w 2"/>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4">
                    <a:moveTo>
                      <a:pt x="2" y="0"/>
                    </a:moveTo>
                    <a:lnTo>
                      <a:pt x="1" y="1"/>
                    </a:lnTo>
                    <a:lnTo>
                      <a:pt x="0" y="2"/>
                    </a:lnTo>
                    <a:lnTo>
                      <a:pt x="0" y="3"/>
                    </a:lnTo>
                    <a:lnTo>
                      <a:pt x="0" y="4"/>
                    </a:lnTo>
                    <a:lnTo>
                      <a:pt x="0" y="3"/>
                    </a:lnTo>
                    <a:lnTo>
                      <a:pt x="1" y="2"/>
                    </a:lnTo>
                    <a:lnTo>
                      <a:pt x="2" y="2"/>
                    </a:lnTo>
                    <a:lnTo>
                      <a:pt x="2" y="0"/>
                    </a:lnTo>
                    <a:close/>
                  </a:path>
                </a:pathLst>
              </a:custGeom>
              <a:solidFill>
                <a:srgbClr val="E6E6E6"/>
              </a:solidFill>
              <a:ln w="9525">
                <a:noFill/>
                <a:round/>
                <a:headEnd/>
                <a:tailEnd/>
              </a:ln>
            </p:spPr>
            <p:txBody>
              <a:bodyPr/>
              <a:lstStyle/>
              <a:p>
                <a:pPr eaLnBrk="0" hangingPunct="0"/>
                <a:endParaRPr lang="en-US"/>
              </a:p>
            </p:txBody>
          </p:sp>
          <p:sp>
            <p:nvSpPr>
              <p:cNvPr id="49078" name="Freeform 196"/>
              <p:cNvSpPr>
                <a:spLocks/>
              </p:cNvSpPr>
              <p:nvPr/>
            </p:nvSpPr>
            <p:spPr bwMode="auto">
              <a:xfrm>
                <a:off x="2383" y="3443"/>
                <a:ext cx="2" cy="2"/>
              </a:xfrm>
              <a:custGeom>
                <a:avLst/>
                <a:gdLst>
                  <a:gd name="T0" fmla="*/ 2 w 2"/>
                  <a:gd name="T1" fmla="*/ 0 h 2"/>
                  <a:gd name="T2" fmla="*/ 1 w 2"/>
                  <a:gd name="T3" fmla="*/ 0 h 2"/>
                  <a:gd name="T4" fmla="*/ 0 w 2"/>
                  <a:gd name="T5" fmla="*/ 1 h 2"/>
                  <a:gd name="T6" fmla="*/ 0 w 2"/>
                  <a:gd name="T7" fmla="*/ 2 h 2"/>
                  <a:gd name="T8" fmla="*/ 1 w 2"/>
                  <a:gd name="T9" fmla="*/ 2 h 2"/>
                  <a:gd name="T10" fmla="*/ 1 w 2"/>
                  <a:gd name="T11" fmla="*/ 1 h 2"/>
                  <a:gd name="T12" fmla="*/ 2 w 2"/>
                  <a:gd name="T13" fmla="*/ 1 h 2"/>
                  <a:gd name="T14" fmla="*/ 2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2" y="0"/>
                    </a:moveTo>
                    <a:lnTo>
                      <a:pt x="1" y="0"/>
                    </a:lnTo>
                    <a:lnTo>
                      <a:pt x="0" y="1"/>
                    </a:lnTo>
                    <a:lnTo>
                      <a:pt x="0" y="2"/>
                    </a:lnTo>
                    <a:lnTo>
                      <a:pt x="1" y="2"/>
                    </a:lnTo>
                    <a:lnTo>
                      <a:pt x="1" y="1"/>
                    </a:lnTo>
                    <a:lnTo>
                      <a:pt x="2" y="1"/>
                    </a:lnTo>
                    <a:lnTo>
                      <a:pt x="2" y="0"/>
                    </a:lnTo>
                    <a:close/>
                  </a:path>
                </a:pathLst>
              </a:custGeom>
              <a:solidFill>
                <a:srgbClr val="E6E6E6"/>
              </a:solidFill>
              <a:ln w="9525">
                <a:noFill/>
                <a:round/>
                <a:headEnd/>
                <a:tailEnd/>
              </a:ln>
            </p:spPr>
            <p:txBody>
              <a:bodyPr/>
              <a:lstStyle/>
              <a:p>
                <a:pPr eaLnBrk="0" hangingPunct="0"/>
                <a:endParaRPr lang="en-US"/>
              </a:p>
            </p:txBody>
          </p:sp>
          <p:sp>
            <p:nvSpPr>
              <p:cNvPr id="49079" name="Freeform 197"/>
              <p:cNvSpPr>
                <a:spLocks/>
              </p:cNvSpPr>
              <p:nvPr/>
            </p:nvSpPr>
            <p:spPr bwMode="auto">
              <a:xfrm>
                <a:off x="2384" y="3444"/>
                <a:ext cx="1" cy="1"/>
              </a:xfrm>
              <a:custGeom>
                <a:avLst/>
                <a:gdLst>
                  <a:gd name="T0" fmla="*/ 1 w 1"/>
                  <a:gd name="T1" fmla="*/ 0 h 1"/>
                  <a:gd name="T2" fmla="*/ 0 w 1"/>
                  <a:gd name="T3" fmla="*/ 0 h 1"/>
                  <a:gd name="T4" fmla="*/ 0 w 1"/>
                  <a:gd name="T5" fmla="*/ 1 h 1"/>
                  <a:gd name="T6" fmla="*/ 1 w 1"/>
                  <a:gd name="T7" fmla="*/ 1 h 1"/>
                  <a:gd name="T8" fmla="*/ 1 w 1"/>
                  <a:gd name="T9" fmla="*/ 1 h 1"/>
                  <a:gd name="T10" fmla="*/ 1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lnTo>
                      <a:pt x="0" y="0"/>
                    </a:lnTo>
                    <a:lnTo>
                      <a:pt x="0" y="1"/>
                    </a:lnTo>
                    <a:lnTo>
                      <a:pt x="1" y="1"/>
                    </a:lnTo>
                    <a:lnTo>
                      <a:pt x="1" y="0"/>
                    </a:lnTo>
                    <a:close/>
                  </a:path>
                </a:pathLst>
              </a:custGeom>
              <a:solidFill>
                <a:srgbClr val="E6E6E6"/>
              </a:solidFill>
              <a:ln w="9525">
                <a:noFill/>
                <a:round/>
                <a:headEnd/>
                <a:tailEnd/>
              </a:ln>
            </p:spPr>
            <p:txBody>
              <a:bodyPr/>
              <a:lstStyle/>
              <a:p>
                <a:pPr eaLnBrk="0" hangingPunct="0"/>
                <a:endParaRPr lang="en-US"/>
              </a:p>
            </p:txBody>
          </p:sp>
          <p:sp>
            <p:nvSpPr>
              <p:cNvPr id="49080" name="Rectangle 198"/>
              <p:cNvSpPr>
                <a:spLocks noChangeArrowheads="1"/>
              </p:cNvSpPr>
              <p:nvPr/>
            </p:nvSpPr>
            <p:spPr bwMode="auto">
              <a:xfrm>
                <a:off x="2385" y="3445"/>
                <a:ext cx="1" cy="1"/>
              </a:xfrm>
              <a:prstGeom prst="rect">
                <a:avLst/>
              </a:prstGeom>
              <a:solidFill>
                <a:srgbClr val="E6E6E6"/>
              </a:solidFill>
              <a:ln w="9525">
                <a:noFill/>
                <a:miter lim="800000"/>
                <a:headEnd/>
                <a:tailEnd/>
              </a:ln>
            </p:spPr>
            <p:txBody>
              <a:bodyPr/>
              <a:lstStyle/>
              <a:p>
                <a:pPr eaLnBrk="0" hangingPunct="0"/>
                <a:endParaRPr lang="en-US"/>
              </a:p>
            </p:txBody>
          </p:sp>
          <p:sp>
            <p:nvSpPr>
              <p:cNvPr id="49081" name="Rectangle 199"/>
              <p:cNvSpPr>
                <a:spLocks noChangeArrowheads="1"/>
              </p:cNvSpPr>
              <p:nvPr/>
            </p:nvSpPr>
            <p:spPr bwMode="auto">
              <a:xfrm>
                <a:off x="2373" y="3295"/>
                <a:ext cx="4" cy="197"/>
              </a:xfrm>
              <a:prstGeom prst="rect">
                <a:avLst/>
              </a:prstGeom>
              <a:solidFill>
                <a:srgbClr val="666666"/>
              </a:solidFill>
              <a:ln w="9525">
                <a:noFill/>
                <a:miter lim="800000"/>
                <a:headEnd/>
                <a:tailEnd/>
              </a:ln>
            </p:spPr>
            <p:txBody>
              <a:bodyPr/>
              <a:lstStyle/>
              <a:p>
                <a:pPr eaLnBrk="0" hangingPunct="0"/>
                <a:endParaRPr lang="en-US"/>
              </a:p>
            </p:txBody>
          </p:sp>
          <p:sp>
            <p:nvSpPr>
              <p:cNvPr id="49082" name="Rectangle 200"/>
              <p:cNvSpPr>
                <a:spLocks noChangeArrowheads="1"/>
              </p:cNvSpPr>
              <p:nvPr/>
            </p:nvSpPr>
            <p:spPr bwMode="auto">
              <a:xfrm>
                <a:off x="2372" y="3295"/>
                <a:ext cx="3" cy="197"/>
              </a:xfrm>
              <a:prstGeom prst="rect">
                <a:avLst/>
              </a:prstGeom>
              <a:solidFill>
                <a:srgbClr val="9A9A9A"/>
              </a:solidFill>
              <a:ln w="9525">
                <a:noFill/>
                <a:miter lim="800000"/>
                <a:headEnd/>
                <a:tailEnd/>
              </a:ln>
            </p:spPr>
            <p:txBody>
              <a:bodyPr/>
              <a:lstStyle/>
              <a:p>
                <a:pPr eaLnBrk="0" hangingPunct="0"/>
                <a:endParaRPr lang="en-US"/>
              </a:p>
            </p:txBody>
          </p:sp>
          <p:sp>
            <p:nvSpPr>
              <p:cNvPr id="49083" name="Freeform 201"/>
              <p:cNvSpPr>
                <a:spLocks/>
              </p:cNvSpPr>
              <p:nvPr/>
            </p:nvSpPr>
            <p:spPr bwMode="auto">
              <a:xfrm>
                <a:off x="2367" y="3458"/>
                <a:ext cx="13" cy="13"/>
              </a:xfrm>
              <a:custGeom>
                <a:avLst/>
                <a:gdLst>
                  <a:gd name="T0" fmla="*/ 0 w 13"/>
                  <a:gd name="T1" fmla="*/ 13 h 13"/>
                  <a:gd name="T2" fmla="*/ 3 w 13"/>
                  <a:gd name="T3" fmla="*/ 13 h 13"/>
                  <a:gd name="T4" fmla="*/ 5 w 13"/>
                  <a:gd name="T5" fmla="*/ 12 h 13"/>
                  <a:gd name="T6" fmla="*/ 8 w 13"/>
                  <a:gd name="T7" fmla="*/ 10 h 13"/>
                  <a:gd name="T8" fmla="*/ 10 w 13"/>
                  <a:gd name="T9" fmla="*/ 8 h 13"/>
                  <a:gd name="T10" fmla="*/ 12 w 13"/>
                  <a:gd name="T11" fmla="*/ 6 h 13"/>
                  <a:gd name="T12" fmla="*/ 12 w 13"/>
                  <a:gd name="T13" fmla="*/ 3 h 13"/>
                  <a:gd name="T14" fmla="*/ 13 w 13"/>
                  <a:gd name="T15" fmla="*/ 0 h 13"/>
                  <a:gd name="T16" fmla="*/ 13 w 13"/>
                  <a:gd name="T17" fmla="*/ 13 h 13"/>
                  <a:gd name="T18" fmla="*/ 0 w 13"/>
                  <a:gd name="T19" fmla="*/ 13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3"/>
                  <a:gd name="T32" fmla="*/ 13 w 13"/>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3">
                    <a:moveTo>
                      <a:pt x="0" y="13"/>
                    </a:moveTo>
                    <a:lnTo>
                      <a:pt x="3" y="13"/>
                    </a:lnTo>
                    <a:lnTo>
                      <a:pt x="5" y="12"/>
                    </a:lnTo>
                    <a:lnTo>
                      <a:pt x="8" y="10"/>
                    </a:lnTo>
                    <a:lnTo>
                      <a:pt x="10" y="8"/>
                    </a:lnTo>
                    <a:lnTo>
                      <a:pt x="12" y="6"/>
                    </a:lnTo>
                    <a:lnTo>
                      <a:pt x="12" y="3"/>
                    </a:lnTo>
                    <a:lnTo>
                      <a:pt x="13" y="0"/>
                    </a:lnTo>
                    <a:lnTo>
                      <a:pt x="13" y="13"/>
                    </a:lnTo>
                    <a:lnTo>
                      <a:pt x="0" y="13"/>
                    </a:lnTo>
                    <a:close/>
                  </a:path>
                </a:pathLst>
              </a:custGeom>
              <a:solidFill>
                <a:srgbClr val="9A9A9A"/>
              </a:solidFill>
              <a:ln w="9525">
                <a:noFill/>
                <a:round/>
                <a:headEnd/>
                <a:tailEnd/>
              </a:ln>
            </p:spPr>
            <p:txBody>
              <a:bodyPr/>
              <a:lstStyle/>
              <a:p>
                <a:pPr eaLnBrk="0" hangingPunct="0"/>
                <a:endParaRPr lang="en-US"/>
              </a:p>
            </p:txBody>
          </p:sp>
          <p:sp>
            <p:nvSpPr>
              <p:cNvPr id="49084" name="Freeform 202"/>
              <p:cNvSpPr>
                <a:spLocks/>
              </p:cNvSpPr>
              <p:nvPr/>
            </p:nvSpPr>
            <p:spPr bwMode="auto">
              <a:xfrm>
                <a:off x="2367" y="3458"/>
                <a:ext cx="13" cy="13"/>
              </a:xfrm>
              <a:custGeom>
                <a:avLst/>
                <a:gdLst>
                  <a:gd name="T0" fmla="*/ 0 w 13"/>
                  <a:gd name="T1" fmla="*/ 13 h 13"/>
                  <a:gd name="T2" fmla="*/ 3 w 13"/>
                  <a:gd name="T3" fmla="*/ 13 h 13"/>
                  <a:gd name="T4" fmla="*/ 5 w 13"/>
                  <a:gd name="T5" fmla="*/ 12 h 13"/>
                  <a:gd name="T6" fmla="*/ 8 w 13"/>
                  <a:gd name="T7" fmla="*/ 10 h 13"/>
                  <a:gd name="T8" fmla="*/ 10 w 13"/>
                  <a:gd name="T9" fmla="*/ 8 h 13"/>
                  <a:gd name="T10" fmla="*/ 12 w 13"/>
                  <a:gd name="T11" fmla="*/ 6 h 13"/>
                  <a:gd name="T12" fmla="*/ 12 w 13"/>
                  <a:gd name="T13" fmla="*/ 3 h 13"/>
                  <a:gd name="T14" fmla="*/ 13 w 13"/>
                  <a:gd name="T15" fmla="*/ 0 h 13"/>
                  <a:gd name="T16" fmla="*/ 12 w 13"/>
                  <a:gd name="T17" fmla="*/ 0 h 13"/>
                  <a:gd name="T18" fmla="*/ 11 w 13"/>
                  <a:gd name="T19" fmla="*/ 3 h 13"/>
                  <a:gd name="T20" fmla="*/ 10 w 13"/>
                  <a:gd name="T21" fmla="*/ 6 h 13"/>
                  <a:gd name="T22" fmla="*/ 8 w 13"/>
                  <a:gd name="T23" fmla="*/ 9 h 13"/>
                  <a:gd name="T24" fmla="*/ 6 w 13"/>
                  <a:gd name="T25" fmla="*/ 10 h 13"/>
                  <a:gd name="T26" fmla="*/ 3 w 13"/>
                  <a:gd name="T27" fmla="*/ 11 h 13"/>
                  <a:gd name="T28" fmla="*/ 0 w 13"/>
                  <a:gd name="T29" fmla="*/ 12 h 13"/>
                  <a:gd name="T30" fmla="*/ 0 w 13"/>
                  <a:gd name="T31" fmla="*/ 13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13"/>
                  <a:gd name="T50" fmla="*/ 13 w 13"/>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13">
                    <a:moveTo>
                      <a:pt x="0" y="13"/>
                    </a:moveTo>
                    <a:lnTo>
                      <a:pt x="3" y="13"/>
                    </a:lnTo>
                    <a:lnTo>
                      <a:pt x="5" y="12"/>
                    </a:lnTo>
                    <a:lnTo>
                      <a:pt x="8" y="10"/>
                    </a:lnTo>
                    <a:lnTo>
                      <a:pt x="10" y="8"/>
                    </a:lnTo>
                    <a:lnTo>
                      <a:pt x="12" y="6"/>
                    </a:lnTo>
                    <a:lnTo>
                      <a:pt x="12" y="3"/>
                    </a:lnTo>
                    <a:lnTo>
                      <a:pt x="13" y="0"/>
                    </a:lnTo>
                    <a:lnTo>
                      <a:pt x="12" y="0"/>
                    </a:lnTo>
                    <a:lnTo>
                      <a:pt x="11" y="3"/>
                    </a:lnTo>
                    <a:lnTo>
                      <a:pt x="10" y="6"/>
                    </a:lnTo>
                    <a:lnTo>
                      <a:pt x="8" y="9"/>
                    </a:lnTo>
                    <a:lnTo>
                      <a:pt x="6" y="10"/>
                    </a:lnTo>
                    <a:lnTo>
                      <a:pt x="3" y="11"/>
                    </a:lnTo>
                    <a:lnTo>
                      <a:pt x="0" y="12"/>
                    </a:lnTo>
                    <a:lnTo>
                      <a:pt x="0" y="13"/>
                    </a:lnTo>
                    <a:close/>
                  </a:path>
                </a:pathLst>
              </a:custGeom>
              <a:solidFill>
                <a:srgbClr val="9A9A9A"/>
              </a:solidFill>
              <a:ln w="9525">
                <a:noFill/>
                <a:round/>
                <a:headEnd/>
                <a:tailEnd/>
              </a:ln>
            </p:spPr>
            <p:txBody>
              <a:bodyPr/>
              <a:lstStyle/>
              <a:p>
                <a:pPr eaLnBrk="0" hangingPunct="0"/>
                <a:endParaRPr lang="en-US"/>
              </a:p>
            </p:txBody>
          </p:sp>
          <p:sp>
            <p:nvSpPr>
              <p:cNvPr id="49085" name="Freeform 203"/>
              <p:cNvSpPr>
                <a:spLocks/>
              </p:cNvSpPr>
              <p:nvPr/>
            </p:nvSpPr>
            <p:spPr bwMode="auto">
              <a:xfrm>
                <a:off x="2367" y="3458"/>
                <a:ext cx="12" cy="12"/>
              </a:xfrm>
              <a:custGeom>
                <a:avLst/>
                <a:gdLst>
                  <a:gd name="T0" fmla="*/ 0 w 12"/>
                  <a:gd name="T1" fmla="*/ 12 h 12"/>
                  <a:gd name="T2" fmla="*/ 3 w 12"/>
                  <a:gd name="T3" fmla="*/ 11 h 12"/>
                  <a:gd name="T4" fmla="*/ 6 w 12"/>
                  <a:gd name="T5" fmla="*/ 10 h 12"/>
                  <a:gd name="T6" fmla="*/ 8 w 12"/>
                  <a:gd name="T7" fmla="*/ 9 h 12"/>
                  <a:gd name="T8" fmla="*/ 10 w 12"/>
                  <a:gd name="T9" fmla="*/ 6 h 12"/>
                  <a:gd name="T10" fmla="*/ 11 w 12"/>
                  <a:gd name="T11" fmla="*/ 3 h 12"/>
                  <a:gd name="T12" fmla="*/ 12 w 12"/>
                  <a:gd name="T13" fmla="*/ 0 h 12"/>
                  <a:gd name="T14" fmla="*/ 10 w 12"/>
                  <a:gd name="T15" fmla="*/ 0 h 12"/>
                  <a:gd name="T16" fmla="*/ 10 w 12"/>
                  <a:gd name="T17" fmla="*/ 3 h 12"/>
                  <a:gd name="T18" fmla="*/ 9 w 12"/>
                  <a:gd name="T19" fmla="*/ 5 h 12"/>
                  <a:gd name="T20" fmla="*/ 7 w 12"/>
                  <a:gd name="T21" fmla="*/ 8 h 12"/>
                  <a:gd name="T22" fmla="*/ 5 w 12"/>
                  <a:gd name="T23" fmla="*/ 9 h 12"/>
                  <a:gd name="T24" fmla="*/ 3 w 12"/>
                  <a:gd name="T25" fmla="*/ 10 h 12"/>
                  <a:gd name="T26" fmla="*/ 0 w 12"/>
                  <a:gd name="T27" fmla="*/ 11 h 12"/>
                  <a:gd name="T28" fmla="*/ 0 w 12"/>
                  <a:gd name="T29" fmla="*/ 12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12"/>
                  <a:gd name="T47" fmla="*/ 12 w 12"/>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12">
                    <a:moveTo>
                      <a:pt x="0" y="12"/>
                    </a:moveTo>
                    <a:lnTo>
                      <a:pt x="3" y="11"/>
                    </a:lnTo>
                    <a:lnTo>
                      <a:pt x="6" y="10"/>
                    </a:lnTo>
                    <a:lnTo>
                      <a:pt x="8" y="9"/>
                    </a:lnTo>
                    <a:lnTo>
                      <a:pt x="10" y="6"/>
                    </a:lnTo>
                    <a:lnTo>
                      <a:pt x="11" y="3"/>
                    </a:lnTo>
                    <a:lnTo>
                      <a:pt x="12" y="0"/>
                    </a:lnTo>
                    <a:lnTo>
                      <a:pt x="10" y="0"/>
                    </a:lnTo>
                    <a:lnTo>
                      <a:pt x="10" y="3"/>
                    </a:lnTo>
                    <a:lnTo>
                      <a:pt x="9" y="5"/>
                    </a:lnTo>
                    <a:lnTo>
                      <a:pt x="7" y="8"/>
                    </a:lnTo>
                    <a:lnTo>
                      <a:pt x="5" y="9"/>
                    </a:lnTo>
                    <a:lnTo>
                      <a:pt x="3" y="10"/>
                    </a:lnTo>
                    <a:lnTo>
                      <a:pt x="0" y="11"/>
                    </a:lnTo>
                    <a:lnTo>
                      <a:pt x="0" y="12"/>
                    </a:lnTo>
                    <a:close/>
                  </a:path>
                </a:pathLst>
              </a:custGeom>
              <a:solidFill>
                <a:srgbClr val="A1A1A1"/>
              </a:solidFill>
              <a:ln w="9525">
                <a:noFill/>
                <a:round/>
                <a:headEnd/>
                <a:tailEnd/>
              </a:ln>
            </p:spPr>
            <p:txBody>
              <a:bodyPr/>
              <a:lstStyle/>
              <a:p>
                <a:pPr eaLnBrk="0" hangingPunct="0"/>
                <a:endParaRPr lang="en-US"/>
              </a:p>
            </p:txBody>
          </p:sp>
          <p:sp>
            <p:nvSpPr>
              <p:cNvPr id="49086" name="Freeform 204"/>
              <p:cNvSpPr>
                <a:spLocks/>
              </p:cNvSpPr>
              <p:nvPr/>
            </p:nvSpPr>
            <p:spPr bwMode="auto">
              <a:xfrm>
                <a:off x="2367" y="3458"/>
                <a:ext cx="10" cy="11"/>
              </a:xfrm>
              <a:custGeom>
                <a:avLst/>
                <a:gdLst>
                  <a:gd name="T0" fmla="*/ 0 w 10"/>
                  <a:gd name="T1" fmla="*/ 11 h 11"/>
                  <a:gd name="T2" fmla="*/ 3 w 10"/>
                  <a:gd name="T3" fmla="*/ 10 h 11"/>
                  <a:gd name="T4" fmla="*/ 5 w 10"/>
                  <a:gd name="T5" fmla="*/ 9 h 11"/>
                  <a:gd name="T6" fmla="*/ 7 w 10"/>
                  <a:gd name="T7" fmla="*/ 8 h 11"/>
                  <a:gd name="T8" fmla="*/ 9 w 10"/>
                  <a:gd name="T9" fmla="*/ 5 h 11"/>
                  <a:gd name="T10" fmla="*/ 10 w 10"/>
                  <a:gd name="T11" fmla="*/ 3 h 11"/>
                  <a:gd name="T12" fmla="*/ 10 w 10"/>
                  <a:gd name="T13" fmla="*/ 0 h 11"/>
                  <a:gd name="T14" fmla="*/ 9 w 10"/>
                  <a:gd name="T15" fmla="*/ 0 h 11"/>
                  <a:gd name="T16" fmla="*/ 9 w 10"/>
                  <a:gd name="T17" fmla="*/ 3 h 11"/>
                  <a:gd name="T18" fmla="*/ 8 w 10"/>
                  <a:gd name="T19" fmla="*/ 5 h 11"/>
                  <a:gd name="T20" fmla="*/ 6 w 10"/>
                  <a:gd name="T21" fmla="*/ 7 h 11"/>
                  <a:gd name="T22" fmla="*/ 5 w 10"/>
                  <a:gd name="T23" fmla="*/ 8 h 11"/>
                  <a:gd name="T24" fmla="*/ 2 w 10"/>
                  <a:gd name="T25" fmla="*/ 9 h 11"/>
                  <a:gd name="T26" fmla="*/ 0 w 10"/>
                  <a:gd name="T27" fmla="*/ 9 h 11"/>
                  <a:gd name="T28" fmla="*/ 0 w 10"/>
                  <a:gd name="T29" fmla="*/ 11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1"/>
                  <a:gd name="T47" fmla="*/ 10 w 10"/>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1">
                    <a:moveTo>
                      <a:pt x="0" y="11"/>
                    </a:moveTo>
                    <a:lnTo>
                      <a:pt x="3" y="10"/>
                    </a:lnTo>
                    <a:lnTo>
                      <a:pt x="5" y="9"/>
                    </a:lnTo>
                    <a:lnTo>
                      <a:pt x="7" y="8"/>
                    </a:lnTo>
                    <a:lnTo>
                      <a:pt x="9" y="5"/>
                    </a:lnTo>
                    <a:lnTo>
                      <a:pt x="10" y="3"/>
                    </a:lnTo>
                    <a:lnTo>
                      <a:pt x="10" y="0"/>
                    </a:lnTo>
                    <a:lnTo>
                      <a:pt x="9" y="0"/>
                    </a:lnTo>
                    <a:lnTo>
                      <a:pt x="9" y="3"/>
                    </a:lnTo>
                    <a:lnTo>
                      <a:pt x="8" y="5"/>
                    </a:lnTo>
                    <a:lnTo>
                      <a:pt x="6" y="7"/>
                    </a:lnTo>
                    <a:lnTo>
                      <a:pt x="5" y="8"/>
                    </a:lnTo>
                    <a:lnTo>
                      <a:pt x="2" y="9"/>
                    </a:lnTo>
                    <a:lnTo>
                      <a:pt x="0" y="9"/>
                    </a:lnTo>
                    <a:lnTo>
                      <a:pt x="0" y="11"/>
                    </a:lnTo>
                    <a:close/>
                  </a:path>
                </a:pathLst>
              </a:custGeom>
              <a:solidFill>
                <a:srgbClr val="A9A9A9"/>
              </a:solidFill>
              <a:ln w="9525">
                <a:noFill/>
                <a:round/>
                <a:headEnd/>
                <a:tailEnd/>
              </a:ln>
            </p:spPr>
            <p:txBody>
              <a:bodyPr/>
              <a:lstStyle/>
              <a:p>
                <a:pPr eaLnBrk="0" hangingPunct="0"/>
                <a:endParaRPr lang="en-US"/>
              </a:p>
            </p:txBody>
          </p:sp>
          <p:sp>
            <p:nvSpPr>
              <p:cNvPr id="49087" name="Freeform 205"/>
              <p:cNvSpPr>
                <a:spLocks/>
              </p:cNvSpPr>
              <p:nvPr/>
            </p:nvSpPr>
            <p:spPr bwMode="auto">
              <a:xfrm>
                <a:off x="2367" y="3458"/>
                <a:ext cx="9" cy="9"/>
              </a:xfrm>
              <a:custGeom>
                <a:avLst/>
                <a:gdLst>
                  <a:gd name="T0" fmla="*/ 0 w 9"/>
                  <a:gd name="T1" fmla="*/ 9 h 9"/>
                  <a:gd name="T2" fmla="*/ 2 w 9"/>
                  <a:gd name="T3" fmla="*/ 9 h 9"/>
                  <a:gd name="T4" fmla="*/ 5 w 9"/>
                  <a:gd name="T5" fmla="*/ 8 h 9"/>
                  <a:gd name="T6" fmla="*/ 6 w 9"/>
                  <a:gd name="T7" fmla="*/ 7 h 9"/>
                  <a:gd name="T8" fmla="*/ 8 w 9"/>
                  <a:gd name="T9" fmla="*/ 5 h 9"/>
                  <a:gd name="T10" fmla="*/ 9 w 9"/>
                  <a:gd name="T11" fmla="*/ 3 h 9"/>
                  <a:gd name="T12" fmla="*/ 9 w 9"/>
                  <a:gd name="T13" fmla="*/ 0 h 9"/>
                  <a:gd name="T14" fmla="*/ 7 w 9"/>
                  <a:gd name="T15" fmla="*/ 0 h 9"/>
                  <a:gd name="T16" fmla="*/ 7 w 9"/>
                  <a:gd name="T17" fmla="*/ 3 h 9"/>
                  <a:gd name="T18" fmla="*/ 6 w 9"/>
                  <a:gd name="T19" fmla="*/ 5 h 9"/>
                  <a:gd name="T20" fmla="*/ 5 w 9"/>
                  <a:gd name="T21" fmla="*/ 7 h 9"/>
                  <a:gd name="T22" fmla="*/ 2 w 9"/>
                  <a:gd name="T23" fmla="*/ 8 h 9"/>
                  <a:gd name="T24" fmla="*/ 0 w 9"/>
                  <a:gd name="T25" fmla="*/ 8 h 9"/>
                  <a:gd name="T26" fmla="*/ 0 w 9"/>
                  <a:gd name="T27" fmla="*/ 9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9"/>
                  <a:gd name="T44" fmla="*/ 9 w 9"/>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9">
                    <a:moveTo>
                      <a:pt x="0" y="9"/>
                    </a:moveTo>
                    <a:lnTo>
                      <a:pt x="2" y="9"/>
                    </a:lnTo>
                    <a:lnTo>
                      <a:pt x="5" y="8"/>
                    </a:lnTo>
                    <a:lnTo>
                      <a:pt x="6" y="7"/>
                    </a:lnTo>
                    <a:lnTo>
                      <a:pt x="8" y="5"/>
                    </a:lnTo>
                    <a:lnTo>
                      <a:pt x="9" y="3"/>
                    </a:lnTo>
                    <a:lnTo>
                      <a:pt x="9" y="0"/>
                    </a:lnTo>
                    <a:lnTo>
                      <a:pt x="7" y="0"/>
                    </a:lnTo>
                    <a:lnTo>
                      <a:pt x="7" y="3"/>
                    </a:lnTo>
                    <a:lnTo>
                      <a:pt x="6" y="5"/>
                    </a:lnTo>
                    <a:lnTo>
                      <a:pt x="5" y="7"/>
                    </a:lnTo>
                    <a:lnTo>
                      <a:pt x="2" y="8"/>
                    </a:lnTo>
                    <a:lnTo>
                      <a:pt x="0" y="8"/>
                    </a:lnTo>
                    <a:lnTo>
                      <a:pt x="0" y="9"/>
                    </a:lnTo>
                    <a:close/>
                  </a:path>
                </a:pathLst>
              </a:custGeom>
              <a:solidFill>
                <a:srgbClr val="B3B3B3"/>
              </a:solidFill>
              <a:ln w="9525">
                <a:noFill/>
                <a:round/>
                <a:headEnd/>
                <a:tailEnd/>
              </a:ln>
            </p:spPr>
            <p:txBody>
              <a:bodyPr/>
              <a:lstStyle/>
              <a:p>
                <a:pPr eaLnBrk="0" hangingPunct="0"/>
                <a:endParaRPr lang="en-US"/>
              </a:p>
            </p:txBody>
          </p:sp>
          <p:sp>
            <p:nvSpPr>
              <p:cNvPr id="49088" name="Freeform 206"/>
              <p:cNvSpPr>
                <a:spLocks/>
              </p:cNvSpPr>
              <p:nvPr/>
            </p:nvSpPr>
            <p:spPr bwMode="auto">
              <a:xfrm>
                <a:off x="2367" y="3458"/>
                <a:ext cx="7" cy="8"/>
              </a:xfrm>
              <a:custGeom>
                <a:avLst/>
                <a:gdLst>
                  <a:gd name="T0" fmla="*/ 0 w 7"/>
                  <a:gd name="T1" fmla="*/ 8 h 8"/>
                  <a:gd name="T2" fmla="*/ 2 w 7"/>
                  <a:gd name="T3" fmla="*/ 8 h 8"/>
                  <a:gd name="T4" fmla="*/ 5 w 7"/>
                  <a:gd name="T5" fmla="*/ 7 h 8"/>
                  <a:gd name="T6" fmla="*/ 6 w 7"/>
                  <a:gd name="T7" fmla="*/ 5 h 8"/>
                  <a:gd name="T8" fmla="*/ 7 w 7"/>
                  <a:gd name="T9" fmla="*/ 3 h 8"/>
                  <a:gd name="T10" fmla="*/ 7 w 7"/>
                  <a:gd name="T11" fmla="*/ 0 h 8"/>
                  <a:gd name="T12" fmla="*/ 6 w 7"/>
                  <a:gd name="T13" fmla="*/ 0 h 8"/>
                  <a:gd name="T14" fmla="*/ 6 w 7"/>
                  <a:gd name="T15" fmla="*/ 2 h 8"/>
                  <a:gd name="T16" fmla="*/ 5 w 7"/>
                  <a:gd name="T17" fmla="*/ 4 h 8"/>
                  <a:gd name="T18" fmla="*/ 4 w 7"/>
                  <a:gd name="T19" fmla="*/ 6 h 8"/>
                  <a:gd name="T20" fmla="*/ 2 w 7"/>
                  <a:gd name="T21" fmla="*/ 7 h 8"/>
                  <a:gd name="T22" fmla="*/ 0 w 7"/>
                  <a:gd name="T23" fmla="*/ 7 h 8"/>
                  <a:gd name="T24" fmla="*/ 0 w 7"/>
                  <a:gd name="T25" fmla="*/ 8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8"/>
                  <a:gd name="T41" fmla="*/ 7 w 7"/>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8">
                    <a:moveTo>
                      <a:pt x="0" y="8"/>
                    </a:moveTo>
                    <a:lnTo>
                      <a:pt x="2" y="8"/>
                    </a:lnTo>
                    <a:lnTo>
                      <a:pt x="5" y="7"/>
                    </a:lnTo>
                    <a:lnTo>
                      <a:pt x="6" y="5"/>
                    </a:lnTo>
                    <a:lnTo>
                      <a:pt x="7" y="3"/>
                    </a:lnTo>
                    <a:lnTo>
                      <a:pt x="7" y="0"/>
                    </a:lnTo>
                    <a:lnTo>
                      <a:pt x="6" y="0"/>
                    </a:lnTo>
                    <a:lnTo>
                      <a:pt x="6" y="2"/>
                    </a:lnTo>
                    <a:lnTo>
                      <a:pt x="5" y="4"/>
                    </a:lnTo>
                    <a:lnTo>
                      <a:pt x="4" y="6"/>
                    </a:lnTo>
                    <a:lnTo>
                      <a:pt x="2" y="7"/>
                    </a:lnTo>
                    <a:lnTo>
                      <a:pt x="0" y="7"/>
                    </a:lnTo>
                    <a:lnTo>
                      <a:pt x="0" y="8"/>
                    </a:lnTo>
                    <a:close/>
                  </a:path>
                </a:pathLst>
              </a:custGeom>
              <a:solidFill>
                <a:srgbClr val="BEBEBE"/>
              </a:solidFill>
              <a:ln w="9525">
                <a:noFill/>
                <a:round/>
                <a:headEnd/>
                <a:tailEnd/>
              </a:ln>
            </p:spPr>
            <p:txBody>
              <a:bodyPr/>
              <a:lstStyle/>
              <a:p>
                <a:pPr eaLnBrk="0" hangingPunct="0"/>
                <a:endParaRPr lang="en-US"/>
              </a:p>
            </p:txBody>
          </p:sp>
          <p:sp>
            <p:nvSpPr>
              <p:cNvPr id="49089" name="Freeform 207"/>
              <p:cNvSpPr>
                <a:spLocks/>
              </p:cNvSpPr>
              <p:nvPr/>
            </p:nvSpPr>
            <p:spPr bwMode="auto">
              <a:xfrm>
                <a:off x="2367" y="3458"/>
                <a:ext cx="6" cy="7"/>
              </a:xfrm>
              <a:custGeom>
                <a:avLst/>
                <a:gdLst>
                  <a:gd name="T0" fmla="*/ 0 w 6"/>
                  <a:gd name="T1" fmla="*/ 7 h 7"/>
                  <a:gd name="T2" fmla="*/ 2 w 6"/>
                  <a:gd name="T3" fmla="*/ 7 h 7"/>
                  <a:gd name="T4" fmla="*/ 4 w 6"/>
                  <a:gd name="T5" fmla="*/ 6 h 7"/>
                  <a:gd name="T6" fmla="*/ 5 w 6"/>
                  <a:gd name="T7" fmla="*/ 4 h 7"/>
                  <a:gd name="T8" fmla="*/ 6 w 6"/>
                  <a:gd name="T9" fmla="*/ 2 h 7"/>
                  <a:gd name="T10" fmla="*/ 6 w 6"/>
                  <a:gd name="T11" fmla="*/ 0 h 7"/>
                  <a:gd name="T12" fmla="*/ 5 w 6"/>
                  <a:gd name="T13" fmla="*/ 0 h 7"/>
                  <a:gd name="T14" fmla="*/ 5 w 6"/>
                  <a:gd name="T15" fmla="*/ 2 h 7"/>
                  <a:gd name="T16" fmla="*/ 3 w 6"/>
                  <a:gd name="T17" fmla="*/ 4 h 7"/>
                  <a:gd name="T18" fmla="*/ 2 w 6"/>
                  <a:gd name="T19" fmla="*/ 5 h 7"/>
                  <a:gd name="T20" fmla="*/ 0 w 6"/>
                  <a:gd name="T21" fmla="*/ 5 h 7"/>
                  <a:gd name="T22" fmla="*/ 0 w 6"/>
                  <a:gd name="T23" fmla="*/ 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7"/>
                  <a:gd name="T38" fmla="*/ 6 w 6"/>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7">
                    <a:moveTo>
                      <a:pt x="0" y="7"/>
                    </a:moveTo>
                    <a:lnTo>
                      <a:pt x="2" y="7"/>
                    </a:lnTo>
                    <a:lnTo>
                      <a:pt x="4" y="6"/>
                    </a:lnTo>
                    <a:lnTo>
                      <a:pt x="5" y="4"/>
                    </a:lnTo>
                    <a:lnTo>
                      <a:pt x="6" y="2"/>
                    </a:lnTo>
                    <a:lnTo>
                      <a:pt x="6" y="0"/>
                    </a:lnTo>
                    <a:lnTo>
                      <a:pt x="5" y="0"/>
                    </a:lnTo>
                    <a:lnTo>
                      <a:pt x="5" y="2"/>
                    </a:lnTo>
                    <a:lnTo>
                      <a:pt x="3" y="4"/>
                    </a:lnTo>
                    <a:lnTo>
                      <a:pt x="2" y="5"/>
                    </a:lnTo>
                    <a:lnTo>
                      <a:pt x="0" y="5"/>
                    </a:lnTo>
                    <a:lnTo>
                      <a:pt x="0" y="7"/>
                    </a:lnTo>
                    <a:close/>
                  </a:path>
                </a:pathLst>
              </a:custGeom>
              <a:solidFill>
                <a:srgbClr val="CACACA"/>
              </a:solidFill>
              <a:ln w="9525">
                <a:noFill/>
                <a:round/>
                <a:headEnd/>
                <a:tailEnd/>
              </a:ln>
            </p:spPr>
            <p:txBody>
              <a:bodyPr/>
              <a:lstStyle/>
              <a:p>
                <a:pPr eaLnBrk="0" hangingPunct="0"/>
                <a:endParaRPr lang="en-US"/>
              </a:p>
            </p:txBody>
          </p:sp>
          <p:sp>
            <p:nvSpPr>
              <p:cNvPr id="49090" name="Freeform 208"/>
              <p:cNvSpPr>
                <a:spLocks/>
              </p:cNvSpPr>
              <p:nvPr/>
            </p:nvSpPr>
            <p:spPr bwMode="auto">
              <a:xfrm>
                <a:off x="2367" y="3458"/>
                <a:ext cx="5" cy="5"/>
              </a:xfrm>
              <a:custGeom>
                <a:avLst/>
                <a:gdLst>
                  <a:gd name="T0" fmla="*/ 0 w 5"/>
                  <a:gd name="T1" fmla="*/ 5 h 5"/>
                  <a:gd name="T2" fmla="*/ 2 w 5"/>
                  <a:gd name="T3" fmla="*/ 5 h 5"/>
                  <a:gd name="T4" fmla="*/ 3 w 5"/>
                  <a:gd name="T5" fmla="*/ 4 h 5"/>
                  <a:gd name="T6" fmla="*/ 5 w 5"/>
                  <a:gd name="T7" fmla="*/ 2 h 5"/>
                  <a:gd name="T8" fmla="*/ 5 w 5"/>
                  <a:gd name="T9" fmla="*/ 0 h 5"/>
                  <a:gd name="T10" fmla="*/ 4 w 5"/>
                  <a:gd name="T11" fmla="*/ 0 h 5"/>
                  <a:gd name="T12" fmla="*/ 3 w 5"/>
                  <a:gd name="T13" fmla="*/ 2 h 5"/>
                  <a:gd name="T14" fmla="*/ 3 w 5"/>
                  <a:gd name="T15" fmla="*/ 3 h 5"/>
                  <a:gd name="T16" fmla="*/ 1 w 5"/>
                  <a:gd name="T17" fmla="*/ 4 h 5"/>
                  <a:gd name="T18" fmla="*/ 0 w 5"/>
                  <a:gd name="T19" fmla="*/ 4 h 5"/>
                  <a:gd name="T20" fmla="*/ 0 w 5"/>
                  <a:gd name="T21" fmla="*/ 5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0" y="5"/>
                    </a:moveTo>
                    <a:lnTo>
                      <a:pt x="2" y="5"/>
                    </a:lnTo>
                    <a:lnTo>
                      <a:pt x="3" y="4"/>
                    </a:lnTo>
                    <a:lnTo>
                      <a:pt x="5" y="2"/>
                    </a:lnTo>
                    <a:lnTo>
                      <a:pt x="5" y="0"/>
                    </a:lnTo>
                    <a:lnTo>
                      <a:pt x="4" y="0"/>
                    </a:lnTo>
                    <a:lnTo>
                      <a:pt x="3" y="2"/>
                    </a:lnTo>
                    <a:lnTo>
                      <a:pt x="3" y="3"/>
                    </a:lnTo>
                    <a:lnTo>
                      <a:pt x="1" y="4"/>
                    </a:lnTo>
                    <a:lnTo>
                      <a:pt x="0" y="4"/>
                    </a:lnTo>
                    <a:lnTo>
                      <a:pt x="0" y="5"/>
                    </a:lnTo>
                    <a:close/>
                  </a:path>
                </a:pathLst>
              </a:custGeom>
              <a:solidFill>
                <a:srgbClr val="D4D4D4"/>
              </a:solidFill>
              <a:ln w="9525">
                <a:noFill/>
                <a:round/>
                <a:headEnd/>
                <a:tailEnd/>
              </a:ln>
            </p:spPr>
            <p:txBody>
              <a:bodyPr/>
              <a:lstStyle/>
              <a:p>
                <a:pPr eaLnBrk="0" hangingPunct="0"/>
                <a:endParaRPr lang="en-US"/>
              </a:p>
            </p:txBody>
          </p:sp>
          <p:sp>
            <p:nvSpPr>
              <p:cNvPr id="49091" name="Freeform 209"/>
              <p:cNvSpPr>
                <a:spLocks/>
              </p:cNvSpPr>
              <p:nvPr/>
            </p:nvSpPr>
            <p:spPr bwMode="auto">
              <a:xfrm>
                <a:off x="2367" y="3458"/>
                <a:ext cx="4" cy="4"/>
              </a:xfrm>
              <a:custGeom>
                <a:avLst/>
                <a:gdLst>
                  <a:gd name="T0" fmla="*/ 0 w 4"/>
                  <a:gd name="T1" fmla="*/ 4 h 4"/>
                  <a:gd name="T2" fmla="*/ 1 w 4"/>
                  <a:gd name="T3" fmla="*/ 4 h 4"/>
                  <a:gd name="T4" fmla="*/ 3 w 4"/>
                  <a:gd name="T5" fmla="*/ 3 h 4"/>
                  <a:gd name="T6" fmla="*/ 3 w 4"/>
                  <a:gd name="T7" fmla="*/ 2 h 4"/>
                  <a:gd name="T8" fmla="*/ 4 w 4"/>
                  <a:gd name="T9" fmla="*/ 0 h 4"/>
                  <a:gd name="T10" fmla="*/ 3 w 4"/>
                  <a:gd name="T11" fmla="*/ 0 h 4"/>
                  <a:gd name="T12" fmla="*/ 2 w 4"/>
                  <a:gd name="T13" fmla="*/ 2 h 4"/>
                  <a:gd name="T14" fmla="*/ 1 w 4"/>
                  <a:gd name="T15" fmla="*/ 2 h 4"/>
                  <a:gd name="T16" fmla="*/ 0 w 4"/>
                  <a:gd name="T17" fmla="*/ 3 h 4"/>
                  <a:gd name="T18" fmla="*/ 0 w 4"/>
                  <a:gd name="T19" fmla="*/ 4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
                  <a:gd name="T32" fmla="*/ 4 w 4"/>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
                    <a:moveTo>
                      <a:pt x="0" y="4"/>
                    </a:moveTo>
                    <a:lnTo>
                      <a:pt x="1" y="4"/>
                    </a:lnTo>
                    <a:lnTo>
                      <a:pt x="3" y="3"/>
                    </a:lnTo>
                    <a:lnTo>
                      <a:pt x="3" y="2"/>
                    </a:lnTo>
                    <a:lnTo>
                      <a:pt x="4" y="0"/>
                    </a:lnTo>
                    <a:lnTo>
                      <a:pt x="3" y="0"/>
                    </a:lnTo>
                    <a:lnTo>
                      <a:pt x="2" y="2"/>
                    </a:lnTo>
                    <a:lnTo>
                      <a:pt x="1" y="2"/>
                    </a:lnTo>
                    <a:lnTo>
                      <a:pt x="0" y="3"/>
                    </a:lnTo>
                    <a:lnTo>
                      <a:pt x="0" y="4"/>
                    </a:lnTo>
                    <a:close/>
                  </a:path>
                </a:pathLst>
              </a:custGeom>
              <a:solidFill>
                <a:srgbClr val="DBDBDB"/>
              </a:solidFill>
              <a:ln w="9525">
                <a:noFill/>
                <a:round/>
                <a:headEnd/>
                <a:tailEnd/>
              </a:ln>
            </p:spPr>
            <p:txBody>
              <a:bodyPr/>
              <a:lstStyle/>
              <a:p>
                <a:pPr eaLnBrk="0" hangingPunct="0"/>
                <a:endParaRPr lang="en-US"/>
              </a:p>
            </p:txBody>
          </p:sp>
          <p:sp>
            <p:nvSpPr>
              <p:cNvPr id="49092" name="Freeform 210"/>
              <p:cNvSpPr>
                <a:spLocks/>
              </p:cNvSpPr>
              <p:nvPr/>
            </p:nvSpPr>
            <p:spPr bwMode="auto">
              <a:xfrm>
                <a:off x="2367" y="3458"/>
                <a:ext cx="3" cy="3"/>
              </a:xfrm>
              <a:custGeom>
                <a:avLst/>
                <a:gdLst>
                  <a:gd name="T0" fmla="*/ 0 w 3"/>
                  <a:gd name="T1" fmla="*/ 3 h 3"/>
                  <a:gd name="T2" fmla="*/ 1 w 3"/>
                  <a:gd name="T3" fmla="*/ 2 h 3"/>
                  <a:gd name="T4" fmla="*/ 2 w 3"/>
                  <a:gd name="T5" fmla="*/ 2 h 3"/>
                  <a:gd name="T6" fmla="*/ 3 w 3"/>
                  <a:gd name="T7" fmla="*/ 0 h 3"/>
                  <a:gd name="T8" fmla="*/ 1 w 3"/>
                  <a:gd name="T9" fmla="*/ 0 h 3"/>
                  <a:gd name="T10" fmla="*/ 1 w 3"/>
                  <a:gd name="T11" fmla="*/ 1 h 3"/>
                  <a:gd name="T12" fmla="*/ 0 w 3"/>
                  <a:gd name="T13" fmla="*/ 2 h 3"/>
                  <a:gd name="T14" fmla="*/ 0 w 3"/>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0" y="3"/>
                    </a:moveTo>
                    <a:lnTo>
                      <a:pt x="1" y="2"/>
                    </a:lnTo>
                    <a:lnTo>
                      <a:pt x="2" y="2"/>
                    </a:lnTo>
                    <a:lnTo>
                      <a:pt x="3" y="0"/>
                    </a:lnTo>
                    <a:lnTo>
                      <a:pt x="1" y="0"/>
                    </a:lnTo>
                    <a:lnTo>
                      <a:pt x="1" y="1"/>
                    </a:lnTo>
                    <a:lnTo>
                      <a:pt x="0" y="2"/>
                    </a:lnTo>
                    <a:lnTo>
                      <a:pt x="0" y="3"/>
                    </a:lnTo>
                    <a:close/>
                  </a:path>
                </a:pathLst>
              </a:custGeom>
              <a:solidFill>
                <a:srgbClr val="E0E0E0"/>
              </a:solidFill>
              <a:ln w="9525">
                <a:noFill/>
                <a:round/>
                <a:headEnd/>
                <a:tailEnd/>
              </a:ln>
            </p:spPr>
            <p:txBody>
              <a:bodyPr/>
              <a:lstStyle/>
              <a:p>
                <a:pPr eaLnBrk="0" hangingPunct="0"/>
                <a:endParaRPr lang="en-US"/>
              </a:p>
            </p:txBody>
          </p:sp>
          <p:sp>
            <p:nvSpPr>
              <p:cNvPr id="49093" name="Freeform 211"/>
              <p:cNvSpPr>
                <a:spLocks/>
              </p:cNvSpPr>
              <p:nvPr/>
            </p:nvSpPr>
            <p:spPr bwMode="auto">
              <a:xfrm>
                <a:off x="2367" y="3458"/>
                <a:ext cx="1" cy="2"/>
              </a:xfrm>
              <a:custGeom>
                <a:avLst/>
                <a:gdLst>
                  <a:gd name="T0" fmla="*/ 0 w 1"/>
                  <a:gd name="T1" fmla="*/ 2 h 2"/>
                  <a:gd name="T2" fmla="*/ 1 w 1"/>
                  <a:gd name="T3" fmla="*/ 1 h 2"/>
                  <a:gd name="T4" fmla="*/ 1 w 1"/>
                  <a:gd name="T5" fmla="*/ 0 h 2"/>
                  <a:gd name="T6" fmla="*/ 0 w 1"/>
                  <a:gd name="T7" fmla="*/ 0 h 2"/>
                  <a:gd name="T8" fmla="*/ 0 w 1"/>
                  <a:gd name="T9" fmla="*/ 0 h 2"/>
                  <a:gd name="T10" fmla="*/ 0 w 1"/>
                  <a:gd name="T11" fmla="*/ 2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1" y="1"/>
                    </a:lnTo>
                    <a:lnTo>
                      <a:pt x="1" y="0"/>
                    </a:lnTo>
                    <a:lnTo>
                      <a:pt x="0" y="0"/>
                    </a:lnTo>
                    <a:lnTo>
                      <a:pt x="0" y="2"/>
                    </a:lnTo>
                    <a:close/>
                  </a:path>
                </a:pathLst>
              </a:custGeom>
              <a:solidFill>
                <a:srgbClr val="E4E4E4"/>
              </a:solidFill>
              <a:ln w="9525">
                <a:noFill/>
                <a:round/>
                <a:headEnd/>
                <a:tailEnd/>
              </a:ln>
            </p:spPr>
            <p:txBody>
              <a:bodyPr/>
              <a:lstStyle/>
              <a:p>
                <a:pPr eaLnBrk="0" hangingPunct="0"/>
                <a:endParaRPr lang="en-US"/>
              </a:p>
            </p:txBody>
          </p:sp>
          <p:sp>
            <p:nvSpPr>
              <p:cNvPr id="49094" name="Rectangle 212"/>
              <p:cNvSpPr>
                <a:spLocks noChangeArrowheads="1"/>
              </p:cNvSpPr>
              <p:nvPr/>
            </p:nvSpPr>
            <p:spPr bwMode="auto">
              <a:xfrm>
                <a:off x="2367" y="3458"/>
                <a:ext cx="1" cy="1"/>
              </a:xfrm>
              <a:prstGeom prst="rect">
                <a:avLst/>
              </a:prstGeom>
              <a:solidFill>
                <a:srgbClr val="E6E6E6"/>
              </a:solidFill>
              <a:ln w="9525">
                <a:noFill/>
                <a:miter lim="800000"/>
                <a:headEnd/>
                <a:tailEnd/>
              </a:ln>
            </p:spPr>
            <p:txBody>
              <a:bodyPr/>
              <a:lstStyle/>
              <a:p>
                <a:pPr eaLnBrk="0" hangingPunct="0"/>
                <a:endParaRPr lang="en-US"/>
              </a:p>
            </p:txBody>
          </p:sp>
          <p:sp>
            <p:nvSpPr>
              <p:cNvPr id="49095" name="Freeform 213"/>
              <p:cNvSpPr>
                <a:spLocks/>
              </p:cNvSpPr>
              <p:nvPr/>
            </p:nvSpPr>
            <p:spPr bwMode="auto">
              <a:xfrm>
                <a:off x="2370" y="3461"/>
                <a:ext cx="7" cy="8"/>
              </a:xfrm>
              <a:custGeom>
                <a:avLst/>
                <a:gdLst>
                  <a:gd name="T0" fmla="*/ 7 w 7"/>
                  <a:gd name="T1" fmla="*/ 0 h 8"/>
                  <a:gd name="T2" fmla="*/ 5 w 7"/>
                  <a:gd name="T3" fmla="*/ 0 h 8"/>
                  <a:gd name="T4" fmla="*/ 3 w 7"/>
                  <a:gd name="T5" fmla="*/ 1 h 8"/>
                  <a:gd name="T6" fmla="*/ 1 w 7"/>
                  <a:gd name="T7" fmla="*/ 3 h 8"/>
                  <a:gd name="T8" fmla="*/ 0 w 7"/>
                  <a:gd name="T9" fmla="*/ 5 h 8"/>
                  <a:gd name="T10" fmla="*/ 0 w 7"/>
                  <a:gd name="T11" fmla="*/ 8 h 8"/>
                  <a:gd name="T12" fmla="*/ 0 w 7"/>
                  <a:gd name="T13" fmla="*/ 0 h 8"/>
                  <a:gd name="T14" fmla="*/ 7 w 7"/>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8"/>
                  <a:gd name="T26" fmla="*/ 7 w 7"/>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8">
                    <a:moveTo>
                      <a:pt x="7" y="0"/>
                    </a:moveTo>
                    <a:lnTo>
                      <a:pt x="5" y="0"/>
                    </a:lnTo>
                    <a:lnTo>
                      <a:pt x="3" y="1"/>
                    </a:lnTo>
                    <a:lnTo>
                      <a:pt x="1" y="3"/>
                    </a:lnTo>
                    <a:lnTo>
                      <a:pt x="0" y="5"/>
                    </a:lnTo>
                    <a:lnTo>
                      <a:pt x="0" y="8"/>
                    </a:lnTo>
                    <a:lnTo>
                      <a:pt x="0" y="0"/>
                    </a:lnTo>
                    <a:lnTo>
                      <a:pt x="7" y="0"/>
                    </a:lnTo>
                    <a:close/>
                  </a:path>
                </a:pathLst>
              </a:custGeom>
              <a:solidFill>
                <a:srgbClr val="9A9A9A"/>
              </a:solidFill>
              <a:ln w="9525">
                <a:noFill/>
                <a:round/>
                <a:headEnd/>
                <a:tailEnd/>
              </a:ln>
            </p:spPr>
            <p:txBody>
              <a:bodyPr/>
              <a:lstStyle/>
              <a:p>
                <a:pPr eaLnBrk="0" hangingPunct="0"/>
                <a:endParaRPr lang="en-US"/>
              </a:p>
            </p:txBody>
          </p:sp>
          <p:sp>
            <p:nvSpPr>
              <p:cNvPr id="49096" name="Freeform 214"/>
              <p:cNvSpPr>
                <a:spLocks/>
              </p:cNvSpPr>
              <p:nvPr/>
            </p:nvSpPr>
            <p:spPr bwMode="auto">
              <a:xfrm>
                <a:off x="2370" y="3461"/>
                <a:ext cx="7" cy="8"/>
              </a:xfrm>
              <a:custGeom>
                <a:avLst/>
                <a:gdLst>
                  <a:gd name="T0" fmla="*/ 7 w 7"/>
                  <a:gd name="T1" fmla="*/ 0 h 8"/>
                  <a:gd name="T2" fmla="*/ 5 w 7"/>
                  <a:gd name="T3" fmla="*/ 0 h 8"/>
                  <a:gd name="T4" fmla="*/ 3 w 7"/>
                  <a:gd name="T5" fmla="*/ 1 h 8"/>
                  <a:gd name="T6" fmla="*/ 1 w 7"/>
                  <a:gd name="T7" fmla="*/ 3 h 8"/>
                  <a:gd name="T8" fmla="*/ 0 w 7"/>
                  <a:gd name="T9" fmla="*/ 5 h 8"/>
                  <a:gd name="T10" fmla="*/ 0 w 7"/>
                  <a:gd name="T11" fmla="*/ 8 h 8"/>
                  <a:gd name="T12" fmla="*/ 1 w 7"/>
                  <a:gd name="T13" fmla="*/ 8 h 8"/>
                  <a:gd name="T14" fmla="*/ 1 w 7"/>
                  <a:gd name="T15" fmla="*/ 6 h 8"/>
                  <a:gd name="T16" fmla="*/ 2 w 7"/>
                  <a:gd name="T17" fmla="*/ 4 h 8"/>
                  <a:gd name="T18" fmla="*/ 3 w 7"/>
                  <a:gd name="T19" fmla="*/ 2 h 8"/>
                  <a:gd name="T20" fmla="*/ 5 w 7"/>
                  <a:gd name="T21" fmla="*/ 1 h 8"/>
                  <a:gd name="T22" fmla="*/ 7 w 7"/>
                  <a:gd name="T23" fmla="*/ 1 h 8"/>
                  <a:gd name="T24" fmla="*/ 7 w 7"/>
                  <a:gd name="T25" fmla="*/ 0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8"/>
                  <a:gd name="T41" fmla="*/ 7 w 7"/>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8">
                    <a:moveTo>
                      <a:pt x="7" y="0"/>
                    </a:moveTo>
                    <a:lnTo>
                      <a:pt x="5" y="0"/>
                    </a:lnTo>
                    <a:lnTo>
                      <a:pt x="3" y="1"/>
                    </a:lnTo>
                    <a:lnTo>
                      <a:pt x="1" y="3"/>
                    </a:lnTo>
                    <a:lnTo>
                      <a:pt x="0" y="5"/>
                    </a:lnTo>
                    <a:lnTo>
                      <a:pt x="0" y="8"/>
                    </a:lnTo>
                    <a:lnTo>
                      <a:pt x="1" y="8"/>
                    </a:lnTo>
                    <a:lnTo>
                      <a:pt x="1" y="6"/>
                    </a:lnTo>
                    <a:lnTo>
                      <a:pt x="2" y="4"/>
                    </a:lnTo>
                    <a:lnTo>
                      <a:pt x="3" y="2"/>
                    </a:lnTo>
                    <a:lnTo>
                      <a:pt x="5" y="1"/>
                    </a:lnTo>
                    <a:lnTo>
                      <a:pt x="7" y="1"/>
                    </a:lnTo>
                    <a:lnTo>
                      <a:pt x="7" y="0"/>
                    </a:lnTo>
                    <a:close/>
                  </a:path>
                </a:pathLst>
              </a:custGeom>
              <a:solidFill>
                <a:srgbClr val="9A9A9A"/>
              </a:solidFill>
              <a:ln w="9525">
                <a:noFill/>
                <a:round/>
                <a:headEnd/>
                <a:tailEnd/>
              </a:ln>
            </p:spPr>
            <p:txBody>
              <a:bodyPr/>
              <a:lstStyle/>
              <a:p>
                <a:pPr eaLnBrk="0" hangingPunct="0"/>
                <a:endParaRPr lang="en-US"/>
              </a:p>
            </p:txBody>
          </p:sp>
          <p:sp>
            <p:nvSpPr>
              <p:cNvPr id="49097" name="Freeform 215"/>
              <p:cNvSpPr>
                <a:spLocks/>
              </p:cNvSpPr>
              <p:nvPr/>
            </p:nvSpPr>
            <p:spPr bwMode="auto">
              <a:xfrm>
                <a:off x="2371" y="3462"/>
                <a:ext cx="6" cy="7"/>
              </a:xfrm>
              <a:custGeom>
                <a:avLst/>
                <a:gdLst>
                  <a:gd name="T0" fmla="*/ 6 w 6"/>
                  <a:gd name="T1" fmla="*/ 0 h 7"/>
                  <a:gd name="T2" fmla="*/ 4 w 6"/>
                  <a:gd name="T3" fmla="*/ 0 h 7"/>
                  <a:gd name="T4" fmla="*/ 2 w 6"/>
                  <a:gd name="T5" fmla="*/ 1 h 7"/>
                  <a:gd name="T6" fmla="*/ 1 w 6"/>
                  <a:gd name="T7" fmla="*/ 3 h 7"/>
                  <a:gd name="T8" fmla="*/ 0 w 6"/>
                  <a:gd name="T9" fmla="*/ 5 h 7"/>
                  <a:gd name="T10" fmla="*/ 0 w 6"/>
                  <a:gd name="T11" fmla="*/ 7 h 7"/>
                  <a:gd name="T12" fmla="*/ 1 w 6"/>
                  <a:gd name="T13" fmla="*/ 7 h 7"/>
                  <a:gd name="T14" fmla="*/ 1 w 6"/>
                  <a:gd name="T15" fmla="*/ 5 h 7"/>
                  <a:gd name="T16" fmla="*/ 3 w 6"/>
                  <a:gd name="T17" fmla="*/ 3 h 7"/>
                  <a:gd name="T18" fmla="*/ 4 w 6"/>
                  <a:gd name="T19" fmla="*/ 2 h 7"/>
                  <a:gd name="T20" fmla="*/ 6 w 6"/>
                  <a:gd name="T21" fmla="*/ 1 h 7"/>
                  <a:gd name="T22" fmla="*/ 6 w 6"/>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7"/>
                  <a:gd name="T38" fmla="*/ 6 w 6"/>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7">
                    <a:moveTo>
                      <a:pt x="6" y="0"/>
                    </a:moveTo>
                    <a:lnTo>
                      <a:pt x="4" y="0"/>
                    </a:lnTo>
                    <a:lnTo>
                      <a:pt x="2" y="1"/>
                    </a:lnTo>
                    <a:lnTo>
                      <a:pt x="1" y="3"/>
                    </a:lnTo>
                    <a:lnTo>
                      <a:pt x="0" y="5"/>
                    </a:lnTo>
                    <a:lnTo>
                      <a:pt x="0" y="7"/>
                    </a:lnTo>
                    <a:lnTo>
                      <a:pt x="1" y="7"/>
                    </a:lnTo>
                    <a:lnTo>
                      <a:pt x="1" y="5"/>
                    </a:lnTo>
                    <a:lnTo>
                      <a:pt x="3" y="3"/>
                    </a:lnTo>
                    <a:lnTo>
                      <a:pt x="4" y="2"/>
                    </a:lnTo>
                    <a:lnTo>
                      <a:pt x="6" y="1"/>
                    </a:lnTo>
                    <a:lnTo>
                      <a:pt x="6" y="0"/>
                    </a:lnTo>
                    <a:close/>
                  </a:path>
                </a:pathLst>
              </a:custGeom>
              <a:solidFill>
                <a:srgbClr val="A6A6A6"/>
              </a:solidFill>
              <a:ln w="9525">
                <a:noFill/>
                <a:round/>
                <a:headEnd/>
                <a:tailEnd/>
              </a:ln>
            </p:spPr>
            <p:txBody>
              <a:bodyPr/>
              <a:lstStyle/>
              <a:p>
                <a:pPr eaLnBrk="0" hangingPunct="0"/>
                <a:endParaRPr lang="en-US"/>
              </a:p>
            </p:txBody>
          </p:sp>
          <p:sp>
            <p:nvSpPr>
              <p:cNvPr id="49098" name="Freeform 216"/>
              <p:cNvSpPr>
                <a:spLocks/>
              </p:cNvSpPr>
              <p:nvPr/>
            </p:nvSpPr>
            <p:spPr bwMode="auto">
              <a:xfrm>
                <a:off x="2372" y="3463"/>
                <a:ext cx="5" cy="6"/>
              </a:xfrm>
              <a:custGeom>
                <a:avLst/>
                <a:gdLst>
                  <a:gd name="T0" fmla="*/ 5 w 5"/>
                  <a:gd name="T1" fmla="*/ 0 h 6"/>
                  <a:gd name="T2" fmla="*/ 3 w 5"/>
                  <a:gd name="T3" fmla="*/ 1 h 6"/>
                  <a:gd name="T4" fmla="*/ 2 w 5"/>
                  <a:gd name="T5" fmla="*/ 2 h 6"/>
                  <a:gd name="T6" fmla="*/ 0 w 5"/>
                  <a:gd name="T7" fmla="*/ 4 h 6"/>
                  <a:gd name="T8" fmla="*/ 0 w 5"/>
                  <a:gd name="T9" fmla="*/ 6 h 6"/>
                  <a:gd name="T10" fmla="*/ 1 w 5"/>
                  <a:gd name="T11" fmla="*/ 6 h 6"/>
                  <a:gd name="T12" fmla="*/ 2 w 5"/>
                  <a:gd name="T13" fmla="*/ 4 h 6"/>
                  <a:gd name="T14" fmla="*/ 2 w 5"/>
                  <a:gd name="T15" fmla="*/ 3 h 6"/>
                  <a:gd name="T16" fmla="*/ 4 w 5"/>
                  <a:gd name="T17" fmla="*/ 2 h 6"/>
                  <a:gd name="T18" fmla="*/ 5 w 5"/>
                  <a:gd name="T19" fmla="*/ 2 h 6"/>
                  <a:gd name="T20" fmla="*/ 5 w 5"/>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6"/>
                  <a:gd name="T35" fmla="*/ 5 w 5"/>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6">
                    <a:moveTo>
                      <a:pt x="5" y="0"/>
                    </a:moveTo>
                    <a:lnTo>
                      <a:pt x="3" y="1"/>
                    </a:lnTo>
                    <a:lnTo>
                      <a:pt x="2" y="2"/>
                    </a:lnTo>
                    <a:lnTo>
                      <a:pt x="0" y="4"/>
                    </a:lnTo>
                    <a:lnTo>
                      <a:pt x="0" y="6"/>
                    </a:lnTo>
                    <a:lnTo>
                      <a:pt x="1" y="6"/>
                    </a:lnTo>
                    <a:lnTo>
                      <a:pt x="2" y="4"/>
                    </a:lnTo>
                    <a:lnTo>
                      <a:pt x="2" y="3"/>
                    </a:lnTo>
                    <a:lnTo>
                      <a:pt x="4" y="2"/>
                    </a:lnTo>
                    <a:lnTo>
                      <a:pt x="5" y="2"/>
                    </a:lnTo>
                    <a:lnTo>
                      <a:pt x="5" y="0"/>
                    </a:lnTo>
                    <a:close/>
                  </a:path>
                </a:pathLst>
              </a:custGeom>
              <a:solidFill>
                <a:srgbClr val="B5B5B5"/>
              </a:solidFill>
              <a:ln w="9525">
                <a:noFill/>
                <a:round/>
                <a:headEnd/>
                <a:tailEnd/>
              </a:ln>
            </p:spPr>
            <p:txBody>
              <a:bodyPr/>
              <a:lstStyle/>
              <a:p>
                <a:pPr eaLnBrk="0" hangingPunct="0"/>
                <a:endParaRPr lang="en-US"/>
              </a:p>
            </p:txBody>
          </p:sp>
          <p:sp>
            <p:nvSpPr>
              <p:cNvPr id="49099" name="Freeform 217"/>
              <p:cNvSpPr>
                <a:spLocks/>
              </p:cNvSpPr>
              <p:nvPr/>
            </p:nvSpPr>
            <p:spPr bwMode="auto">
              <a:xfrm>
                <a:off x="2373" y="3465"/>
                <a:ext cx="4" cy="4"/>
              </a:xfrm>
              <a:custGeom>
                <a:avLst/>
                <a:gdLst>
                  <a:gd name="T0" fmla="*/ 4 w 4"/>
                  <a:gd name="T1" fmla="*/ 0 h 4"/>
                  <a:gd name="T2" fmla="*/ 3 w 4"/>
                  <a:gd name="T3" fmla="*/ 0 h 4"/>
                  <a:gd name="T4" fmla="*/ 1 w 4"/>
                  <a:gd name="T5" fmla="*/ 1 h 4"/>
                  <a:gd name="T6" fmla="*/ 1 w 4"/>
                  <a:gd name="T7" fmla="*/ 2 h 4"/>
                  <a:gd name="T8" fmla="*/ 0 w 4"/>
                  <a:gd name="T9" fmla="*/ 4 h 4"/>
                  <a:gd name="T10" fmla="*/ 1 w 4"/>
                  <a:gd name="T11" fmla="*/ 4 h 4"/>
                  <a:gd name="T12" fmla="*/ 2 w 4"/>
                  <a:gd name="T13" fmla="*/ 2 h 4"/>
                  <a:gd name="T14" fmla="*/ 3 w 4"/>
                  <a:gd name="T15" fmla="*/ 2 h 4"/>
                  <a:gd name="T16" fmla="*/ 4 w 4"/>
                  <a:gd name="T17" fmla="*/ 1 h 4"/>
                  <a:gd name="T18" fmla="*/ 4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
                  <a:gd name="T32" fmla="*/ 4 w 4"/>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
                    <a:moveTo>
                      <a:pt x="4" y="0"/>
                    </a:moveTo>
                    <a:lnTo>
                      <a:pt x="3" y="0"/>
                    </a:lnTo>
                    <a:lnTo>
                      <a:pt x="1" y="1"/>
                    </a:lnTo>
                    <a:lnTo>
                      <a:pt x="1" y="2"/>
                    </a:lnTo>
                    <a:lnTo>
                      <a:pt x="0" y="4"/>
                    </a:lnTo>
                    <a:lnTo>
                      <a:pt x="1" y="4"/>
                    </a:lnTo>
                    <a:lnTo>
                      <a:pt x="2" y="2"/>
                    </a:lnTo>
                    <a:lnTo>
                      <a:pt x="3" y="2"/>
                    </a:lnTo>
                    <a:lnTo>
                      <a:pt x="4" y="1"/>
                    </a:lnTo>
                    <a:lnTo>
                      <a:pt x="4" y="0"/>
                    </a:lnTo>
                    <a:close/>
                  </a:path>
                </a:pathLst>
              </a:custGeom>
              <a:solidFill>
                <a:srgbClr val="C7C7C7"/>
              </a:solidFill>
              <a:ln w="9525">
                <a:noFill/>
                <a:round/>
                <a:headEnd/>
                <a:tailEnd/>
              </a:ln>
            </p:spPr>
            <p:txBody>
              <a:bodyPr/>
              <a:lstStyle/>
              <a:p>
                <a:pPr eaLnBrk="0" hangingPunct="0"/>
                <a:endParaRPr lang="en-US"/>
              </a:p>
            </p:txBody>
          </p:sp>
          <p:sp>
            <p:nvSpPr>
              <p:cNvPr id="49100" name="Freeform 218"/>
              <p:cNvSpPr>
                <a:spLocks/>
              </p:cNvSpPr>
              <p:nvPr/>
            </p:nvSpPr>
            <p:spPr bwMode="auto">
              <a:xfrm>
                <a:off x="2374" y="3466"/>
                <a:ext cx="3" cy="3"/>
              </a:xfrm>
              <a:custGeom>
                <a:avLst/>
                <a:gdLst>
                  <a:gd name="T0" fmla="*/ 3 w 3"/>
                  <a:gd name="T1" fmla="*/ 0 h 3"/>
                  <a:gd name="T2" fmla="*/ 2 w 3"/>
                  <a:gd name="T3" fmla="*/ 1 h 3"/>
                  <a:gd name="T4" fmla="*/ 1 w 3"/>
                  <a:gd name="T5" fmla="*/ 1 h 3"/>
                  <a:gd name="T6" fmla="*/ 0 w 3"/>
                  <a:gd name="T7" fmla="*/ 3 h 3"/>
                  <a:gd name="T8" fmla="*/ 2 w 3"/>
                  <a:gd name="T9" fmla="*/ 3 h 3"/>
                  <a:gd name="T10" fmla="*/ 2 w 3"/>
                  <a:gd name="T11" fmla="*/ 2 h 3"/>
                  <a:gd name="T12" fmla="*/ 3 w 3"/>
                  <a:gd name="T13" fmla="*/ 1 h 3"/>
                  <a:gd name="T14" fmla="*/ 3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1"/>
                    </a:lnTo>
                    <a:lnTo>
                      <a:pt x="1" y="1"/>
                    </a:lnTo>
                    <a:lnTo>
                      <a:pt x="0" y="3"/>
                    </a:lnTo>
                    <a:lnTo>
                      <a:pt x="2" y="3"/>
                    </a:lnTo>
                    <a:lnTo>
                      <a:pt x="2" y="2"/>
                    </a:lnTo>
                    <a:lnTo>
                      <a:pt x="3" y="1"/>
                    </a:lnTo>
                    <a:lnTo>
                      <a:pt x="3" y="0"/>
                    </a:lnTo>
                    <a:close/>
                  </a:path>
                </a:pathLst>
              </a:custGeom>
              <a:solidFill>
                <a:srgbClr val="D6D6D6"/>
              </a:solidFill>
              <a:ln w="9525">
                <a:noFill/>
                <a:round/>
                <a:headEnd/>
                <a:tailEnd/>
              </a:ln>
            </p:spPr>
            <p:txBody>
              <a:bodyPr/>
              <a:lstStyle/>
              <a:p>
                <a:pPr eaLnBrk="0" hangingPunct="0"/>
                <a:endParaRPr lang="en-US"/>
              </a:p>
            </p:txBody>
          </p:sp>
          <p:sp>
            <p:nvSpPr>
              <p:cNvPr id="49101" name="Freeform 219"/>
              <p:cNvSpPr>
                <a:spLocks/>
              </p:cNvSpPr>
              <p:nvPr/>
            </p:nvSpPr>
            <p:spPr bwMode="auto">
              <a:xfrm>
                <a:off x="2376" y="3467"/>
                <a:ext cx="1" cy="2"/>
              </a:xfrm>
              <a:custGeom>
                <a:avLst/>
                <a:gdLst>
                  <a:gd name="T0" fmla="*/ 1 w 1"/>
                  <a:gd name="T1" fmla="*/ 0 h 2"/>
                  <a:gd name="T2" fmla="*/ 0 w 1"/>
                  <a:gd name="T3" fmla="*/ 1 h 2"/>
                  <a:gd name="T4" fmla="*/ 0 w 1"/>
                  <a:gd name="T5" fmla="*/ 2 h 2"/>
                  <a:gd name="T6" fmla="*/ 1 w 1"/>
                  <a:gd name="T7" fmla="*/ 2 h 2"/>
                  <a:gd name="T8" fmla="*/ 1 w 1"/>
                  <a:gd name="T9" fmla="*/ 2 h 2"/>
                  <a:gd name="T10" fmla="*/ 1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1" y="0"/>
                    </a:moveTo>
                    <a:lnTo>
                      <a:pt x="0" y="1"/>
                    </a:lnTo>
                    <a:lnTo>
                      <a:pt x="0" y="2"/>
                    </a:lnTo>
                    <a:lnTo>
                      <a:pt x="1" y="2"/>
                    </a:lnTo>
                    <a:lnTo>
                      <a:pt x="1" y="0"/>
                    </a:lnTo>
                    <a:close/>
                  </a:path>
                </a:pathLst>
              </a:custGeom>
              <a:solidFill>
                <a:srgbClr val="DFDFDF"/>
              </a:solidFill>
              <a:ln w="9525">
                <a:noFill/>
                <a:round/>
                <a:headEnd/>
                <a:tailEnd/>
              </a:ln>
            </p:spPr>
            <p:txBody>
              <a:bodyPr/>
              <a:lstStyle/>
              <a:p>
                <a:pPr eaLnBrk="0" hangingPunct="0"/>
                <a:endParaRPr lang="en-US"/>
              </a:p>
            </p:txBody>
          </p:sp>
          <p:sp>
            <p:nvSpPr>
              <p:cNvPr id="49102" name="Rectangle 220"/>
              <p:cNvSpPr>
                <a:spLocks noChangeArrowheads="1"/>
              </p:cNvSpPr>
              <p:nvPr/>
            </p:nvSpPr>
            <p:spPr bwMode="auto">
              <a:xfrm>
                <a:off x="2377" y="3469"/>
                <a:ext cx="1" cy="1"/>
              </a:xfrm>
              <a:prstGeom prst="rect">
                <a:avLst/>
              </a:prstGeom>
              <a:solidFill>
                <a:srgbClr val="E6E6E6"/>
              </a:solidFill>
              <a:ln w="9525">
                <a:noFill/>
                <a:miter lim="800000"/>
                <a:headEnd/>
                <a:tailEnd/>
              </a:ln>
            </p:spPr>
            <p:txBody>
              <a:bodyPr/>
              <a:lstStyle/>
              <a:p>
                <a:pPr eaLnBrk="0" hangingPunct="0"/>
                <a:endParaRPr lang="en-US"/>
              </a:p>
            </p:txBody>
          </p:sp>
          <p:sp>
            <p:nvSpPr>
              <p:cNvPr id="49103" name="Freeform 221"/>
              <p:cNvSpPr>
                <a:spLocks/>
              </p:cNvSpPr>
              <p:nvPr/>
            </p:nvSpPr>
            <p:spPr bwMode="auto">
              <a:xfrm>
                <a:off x="2372" y="3464"/>
                <a:ext cx="2" cy="2"/>
              </a:xfrm>
              <a:custGeom>
                <a:avLst/>
                <a:gdLst>
                  <a:gd name="T0" fmla="*/ 0 w 2"/>
                  <a:gd name="T1" fmla="*/ 1 h 2"/>
                  <a:gd name="T2" fmla="*/ 1 w 2"/>
                  <a:gd name="T3" fmla="*/ 0 h 2"/>
                  <a:gd name="T4" fmla="*/ 2 w 2"/>
                  <a:gd name="T5" fmla="*/ 0 h 2"/>
                  <a:gd name="T6" fmla="*/ 2 w 2"/>
                  <a:gd name="T7" fmla="*/ 1 h 2"/>
                  <a:gd name="T8" fmla="*/ 2 w 2"/>
                  <a:gd name="T9" fmla="*/ 2 h 2"/>
                  <a:gd name="T10" fmla="*/ 1 w 2"/>
                  <a:gd name="T11" fmla="*/ 2 h 2"/>
                  <a:gd name="T12" fmla="*/ 0 w 2"/>
                  <a:gd name="T13" fmla="*/ 1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0" y="1"/>
                    </a:moveTo>
                    <a:lnTo>
                      <a:pt x="1" y="0"/>
                    </a:lnTo>
                    <a:lnTo>
                      <a:pt x="2" y="0"/>
                    </a:lnTo>
                    <a:lnTo>
                      <a:pt x="2" y="1"/>
                    </a:lnTo>
                    <a:lnTo>
                      <a:pt x="2" y="2"/>
                    </a:lnTo>
                    <a:lnTo>
                      <a:pt x="1" y="2"/>
                    </a:lnTo>
                    <a:lnTo>
                      <a:pt x="0" y="1"/>
                    </a:lnTo>
                    <a:close/>
                  </a:path>
                </a:pathLst>
              </a:custGeom>
              <a:solidFill>
                <a:srgbClr val="00FF00"/>
              </a:solidFill>
              <a:ln w="9525">
                <a:noFill/>
                <a:round/>
                <a:headEnd/>
                <a:tailEnd/>
              </a:ln>
            </p:spPr>
            <p:txBody>
              <a:bodyPr/>
              <a:lstStyle/>
              <a:p>
                <a:pPr eaLnBrk="0" hangingPunct="0"/>
                <a:endParaRPr lang="en-US"/>
              </a:p>
            </p:txBody>
          </p:sp>
          <p:sp>
            <p:nvSpPr>
              <p:cNvPr id="49104" name="Freeform 222"/>
              <p:cNvSpPr>
                <a:spLocks/>
              </p:cNvSpPr>
              <p:nvPr/>
            </p:nvSpPr>
            <p:spPr bwMode="auto">
              <a:xfrm>
                <a:off x="2371" y="3464"/>
                <a:ext cx="2" cy="2"/>
              </a:xfrm>
              <a:custGeom>
                <a:avLst/>
                <a:gdLst>
                  <a:gd name="T0" fmla="*/ 2 w 2"/>
                  <a:gd name="T1" fmla="*/ 1 h 2"/>
                  <a:gd name="T2" fmla="*/ 1 w 2"/>
                  <a:gd name="T3" fmla="*/ 0 h 2"/>
                  <a:gd name="T4" fmla="*/ 0 w 2"/>
                  <a:gd name="T5" fmla="*/ 1 h 2"/>
                  <a:gd name="T6" fmla="*/ 1 w 2"/>
                  <a:gd name="T7" fmla="*/ 2 h 2"/>
                  <a:gd name="T8" fmla="*/ 2 w 2"/>
                  <a:gd name="T9" fmla="*/ 1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lnTo>
                      <a:pt x="1" y="0"/>
                    </a:lnTo>
                    <a:lnTo>
                      <a:pt x="0" y="1"/>
                    </a:lnTo>
                    <a:lnTo>
                      <a:pt x="1" y="2"/>
                    </a:lnTo>
                    <a:lnTo>
                      <a:pt x="2" y="1"/>
                    </a:lnTo>
                    <a:close/>
                  </a:path>
                </a:pathLst>
              </a:custGeom>
              <a:solidFill>
                <a:srgbClr val="00FF00"/>
              </a:solidFill>
              <a:ln w="9525">
                <a:noFill/>
                <a:round/>
                <a:headEnd/>
                <a:tailEnd/>
              </a:ln>
            </p:spPr>
            <p:txBody>
              <a:bodyPr/>
              <a:lstStyle/>
              <a:p>
                <a:pPr eaLnBrk="0" hangingPunct="0"/>
                <a:endParaRPr lang="en-US"/>
              </a:p>
            </p:txBody>
          </p:sp>
          <p:sp>
            <p:nvSpPr>
              <p:cNvPr id="49105" name="Freeform 223"/>
              <p:cNvSpPr>
                <a:spLocks/>
              </p:cNvSpPr>
              <p:nvPr/>
            </p:nvSpPr>
            <p:spPr bwMode="auto">
              <a:xfrm>
                <a:off x="2372" y="3464"/>
                <a:ext cx="1" cy="1"/>
              </a:xfrm>
              <a:custGeom>
                <a:avLst/>
                <a:gdLst>
                  <a:gd name="T0" fmla="*/ 1 w 1"/>
                  <a:gd name="T1" fmla="*/ 1 h 1"/>
                  <a:gd name="T2" fmla="*/ 1 w 1"/>
                  <a:gd name="T3" fmla="*/ 1 h 1"/>
                  <a:gd name="T4" fmla="*/ 0 w 1"/>
                  <a:gd name="T5" fmla="*/ 0 h 1"/>
                  <a:gd name="T6" fmla="*/ 0 w 1"/>
                  <a:gd name="T7" fmla="*/ 0 h 1"/>
                  <a:gd name="T8" fmla="*/ 1 w 1"/>
                  <a:gd name="T9" fmla="*/ 1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1"/>
                    </a:moveTo>
                    <a:lnTo>
                      <a:pt x="1" y="1"/>
                    </a:lnTo>
                    <a:lnTo>
                      <a:pt x="0" y="0"/>
                    </a:lnTo>
                    <a:lnTo>
                      <a:pt x="1" y="1"/>
                    </a:lnTo>
                    <a:close/>
                  </a:path>
                </a:pathLst>
              </a:custGeom>
              <a:solidFill>
                <a:srgbClr val="00FF00"/>
              </a:solidFill>
              <a:ln w="9525">
                <a:noFill/>
                <a:round/>
                <a:headEnd/>
                <a:tailEnd/>
              </a:ln>
            </p:spPr>
            <p:txBody>
              <a:bodyPr/>
              <a:lstStyle/>
              <a:p>
                <a:pPr eaLnBrk="0" hangingPunct="0"/>
                <a:endParaRPr lang="en-US"/>
              </a:p>
            </p:txBody>
          </p:sp>
          <p:sp>
            <p:nvSpPr>
              <p:cNvPr id="49106" name="Freeform 224"/>
              <p:cNvSpPr>
                <a:spLocks/>
              </p:cNvSpPr>
              <p:nvPr/>
            </p:nvSpPr>
            <p:spPr bwMode="auto">
              <a:xfrm>
                <a:off x="2372" y="3463"/>
                <a:ext cx="1" cy="2"/>
              </a:xfrm>
              <a:custGeom>
                <a:avLst/>
                <a:gdLst>
                  <a:gd name="T0" fmla="*/ 1 w 1"/>
                  <a:gd name="T1" fmla="*/ 2 h 2"/>
                  <a:gd name="T2" fmla="*/ 1 w 1"/>
                  <a:gd name="T3" fmla="*/ 0 h 2"/>
                  <a:gd name="T4" fmla="*/ 0 w 1"/>
                  <a:gd name="T5" fmla="*/ 0 h 2"/>
                  <a:gd name="T6" fmla="*/ 0 w 1"/>
                  <a:gd name="T7" fmla="*/ 1 h 2"/>
                  <a:gd name="T8" fmla="*/ 1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lnTo>
                      <a:pt x="1" y="0"/>
                    </a:lnTo>
                    <a:lnTo>
                      <a:pt x="0" y="0"/>
                    </a:lnTo>
                    <a:lnTo>
                      <a:pt x="0" y="1"/>
                    </a:lnTo>
                    <a:lnTo>
                      <a:pt x="1" y="2"/>
                    </a:lnTo>
                    <a:close/>
                  </a:path>
                </a:pathLst>
              </a:custGeom>
              <a:solidFill>
                <a:srgbClr val="00FF00"/>
              </a:solidFill>
              <a:ln w="9525">
                <a:noFill/>
                <a:round/>
                <a:headEnd/>
                <a:tailEnd/>
              </a:ln>
            </p:spPr>
            <p:txBody>
              <a:bodyPr/>
              <a:lstStyle/>
              <a:p>
                <a:pPr eaLnBrk="0" hangingPunct="0"/>
                <a:endParaRPr lang="en-US"/>
              </a:p>
            </p:txBody>
          </p:sp>
          <p:sp>
            <p:nvSpPr>
              <p:cNvPr id="49107" name="Rectangle 225"/>
              <p:cNvSpPr>
                <a:spLocks noChangeArrowheads="1"/>
              </p:cNvSpPr>
              <p:nvPr/>
            </p:nvSpPr>
            <p:spPr bwMode="auto">
              <a:xfrm>
                <a:off x="2373" y="3463"/>
                <a:ext cx="1" cy="2"/>
              </a:xfrm>
              <a:prstGeom prst="rect">
                <a:avLst/>
              </a:prstGeom>
              <a:solidFill>
                <a:srgbClr val="00FF00"/>
              </a:solidFill>
              <a:ln w="9525">
                <a:noFill/>
                <a:miter lim="800000"/>
                <a:headEnd/>
                <a:tailEnd/>
              </a:ln>
            </p:spPr>
            <p:txBody>
              <a:bodyPr/>
              <a:lstStyle/>
              <a:p>
                <a:pPr eaLnBrk="0" hangingPunct="0"/>
                <a:endParaRPr lang="en-US"/>
              </a:p>
            </p:txBody>
          </p:sp>
          <p:sp>
            <p:nvSpPr>
              <p:cNvPr id="49108" name="Freeform 226"/>
              <p:cNvSpPr>
                <a:spLocks/>
              </p:cNvSpPr>
              <p:nvPr/>
            </p:nvSpPr>
            <p:spPr bwMode="auto">
              <a:xfrm>
                <a:off x="2374" y="3463"/>
                <a:ext cx="1" cy="2"/>
              </a:xfrm>
              <a:custGeom>
                <a:avLst/>
                <a:gdLst>
                  <a:gd name="T0" fmla="*/ 0 w 1"/>
                  <a:gd name="T1" fmla="*/ 2 h 2"/>
                  <a:gd name="T2" fmla="*/ 1 w 1"/>
                  <a:gd name="T3" fmla="*/ 1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1" y="1"/>
                    </a:lnTo>
                    <a:lnTo>
                      <a:pt x="0" y="0"/>
                    </a:lnTo>
                    <a:lnTo>
                      <a:pt x="0" y="2"/>
                    </a:lnTo>
                    <a:close/>
                  </a:path>
                </a:pathLst>
              </a:custGeom>
              <a:solidFill>
                <a:srgbClr val="00FF00"/>
              </a:solidFill>
              <a:ln w="9525">
                <a:noFill/>
                <a:round/>
                <a:headEnd/>
                <a:tailEnd/>
              </a:ln>
            </p:spPr>
            <p:txBody>
              <a:bodyPr/>
              <a:lstStyle/>
              <a:p>
                <a:pPr eaLnBrk="0" hangingPunct="0"/>
                <a:endParaRPr lang="en-US"/>
              </a:p>
            </p:txBody>
          </p:sp>
          <p:sp>
            <p:nvSpPr>
              <p:cNvPr id="49109" name="Freeform 227"/>
              <p:cNvSpPr>
                <a:spLocks/>
              </p:cNvSpPr>
              <p:nvPr/>
            </p:nvSpPr>
            <p:spPr bwMode="auto">
              <a:xfrm>
                <a:off x="2374" y="3464"/>
                <a:ext cx="1" cy="1"/>
              </a:xfrm>
              <a:custGeom>
                <a:avLst/>
                <a:gdLst>
                  <a:gd name="T0" fmla="*/ 0 w 1"/>
                  <a:gd name="T1" fmla="*/ 1 h 1"/>
                  <a:gd name="T2" fmla="*/ 0 w 1"/>
                  <a:gd name="T3" fmla="*/ 1 h 1"/>
                  <a:gd name="T4" fmla="*/ 1 w 1"/>
                  <a:gd name="T5" fmla="*/ 0 h 1"/>
                  <a:gd name="T6" fmla="*/ 1 w 1"/>
                  <a:gd name="T7" fmla="*/ 1 h 1"/>
                  <a:gd name="T8" fmla="*/ 0 w 1"/>
                  <a:gd name="T9" fmla="*/ 1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1"/>
                    </a:moveTo>
                    <a:lnTo>
                      <a:pt x="0" y="1"/>
                    </a:lnTo>
                    <a:lnTo>
                      <a:pt x="1" y="0"/>
                    </a:lnTo>
                    <a:lnTo>
                      <a:pt x="1" y="1"/>
                    </a:lnTo>
                    <a:lnTo>
                      <a:pt x="0" y="1"/>
                    </a:lnTo>
                    <a:close/>
                  </a:path>
                </a:pathLst>
              </a:custGeom>
              <a:solidFill>
                <a:srgbClr val="00FF00"/>
              </a:solidFill>
              <a:ln w="9525">
                <a:noFill/>
                <a:round/>
                <a:headEnd/>
                <a:tailEnd/>
              </a:ln>
            </p:spPr>
            <p:txBody>
              <a:bodyPr/>
              <a:lstStyle/>
              <a:p>
                <a:pPr eaLnBrk="0" hangingPunct="0"/>
                <a:endParaRPr lang="en-US"/>
              </a:p>
            </p:txBody>
          </p:sp>
          <p:sp>
            <p:nvSpPr>
              <p:cNvPr id="49110" name="Freeform 228"/>
              <p:cNvSpPr>
                <a:spLocks/>
              </p:cNvSpPr>
              <p:nvPr/>
            </p:nvSpPr>
            <p:spPr bwMode="auto">
              <a:xfrm>
                <a:off x="2374" y="3465"/>
                <a:ext cx="1" cy="1"/>
              </a:xfrm>
              <a:custGeom>
                <a:avLst/>
                <a:gdLst>
                  <a:gd name="T0" fmla="*/ 0 w 1"/>
                  <a:gd name="T1" fmla="*/ 0 h 1"/>
                  <a:gd name="T2" fmla="*/ 1 w 1"/>
                  <a:gd name="T3" fmla="*/ 1 h 1"/>
                  <a:gd name="T4" fmla="*/ 1 w 1"/>
                  <a:gd name="T5" fmla="*/ 0 h 1"/>
                  <a:gd name="T6" fmla="*/ 1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lnTo>
                      <a:pt x="1" y="1"/>
                    </a:lnTo>
                    <a:lnTo>
                      <a:pt x="1" y="0"/>
                    </a:lnTo>
                    <a:lnTo>
                      <a:pt x="0" y="0"/>
                    </a:lnTo>
                    <a:close/>
                  </a:path>
                </a:pathLst>
              </a:custGeom>
              <a:solidFill>
                <a:srgbClr val="00FF00"/>
              </a:solidFill>
              <a:ln w="9525">
                <a:noFill/>
                <a:round/>
                <a:headEnd/>
                <a:tailEnd/>
              </a:ln>
            </p:spPr>
            <p:txBody>
              <a:bodyPr/>
              <a:lstStyle/>
              <a:p>
                <a:pPr eaLnBrk="0" hangingPunct="0"/>
                <a:endParaRPr lang="en-US"/>
              </a:p>
            </p:txBody>
          </p:sp>
          <p:sp>
            <p:nvSpPr>
              <p:cNvPr id="49111" name="Freeform 229"/>
              <p:cNvSpPr>
                <a:spLocks/>
              </p:cNvSpPr>
              <p:nvPr/>
            </p:nvSpPr>
            <p:spPr bwMode="auto">
              <a:xfrm>
                <a:off x="2374" y="3465"/>
                <a:ext cx="1" cy="1"/>
              </a:xfrm>
              <a:custGeom>
                <a:avLst/>
                <a:gdLst>
                  <a:gd name="T0" fmla="*/ 0 w 1"/>
                  <a:gd name="T1" fmla="*/ 0 h 1"/>
                  <a:gd name="T2" fmla="*/ 0 w 1"/>
                  <a:gd name="T3" fmla="*/ 0 h 1"/>
                  <a:gd name="T4" fmla="*/ 1 w 1"/>
                  <a:gd name="T5" fmla="*/ 1 h 1"/>
                  <a:gd name="T6" fmla="*/ 1 w 1"/>
                  <a:gd name="T7" fmla="*/ 1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lnTo>
                      <a:pt x="0" y="0"/>
                    </a:lnTo>
                    <a:lnTo>
                      <a:pt x="1" y="1"/>
                    </a:lnTo>
                    <a:lnTo>
                      <a:pt x="0" y="0"/>
                    </a:lnTo>
                    <a:close/>
                  </a:path>
                </a:pathLst>
              </a:custGeom>
              <a:solidFill>
                <a:srgbClr val="00FF00"/>
              </a:solidFill>
              <a:ln w="9525">
                <a:noFill/>
                <a:round/>
                <a:headEnd/>
                <a:tailEnd/>
              </a:ln>
            </p:spPr>
            <p:txBody>
              <a:bodyPr/>
              <a:lstStyle/>
              <a:p>
                <a:pPr eaLnBrk="0" hangingPunct="0"/>
                <a:endParaRPr lang="en-US"/>
              </a:p>
            </p:txBody>
          </p:sp>
          <p:sp>
            <p:nvSpPr>
              <p:cNvPr id="49112" name="Freeform 230"/>
              <p:cNvSpPr>
                <a:spLocks/>
              </p:cNvSpPr>
              <p:nvPr/>
            </p:nvSpPr>
            <p:spPr bwMode="auto">
              <a:xfrm>
                <a:off x="2374" y="3465"/>
                <a:ext cx="1" cy="2"/>
              </a:xfrm>
              <a:custGeom>
                <a:avLst/>
                <a:gdLst>
                  <a:gd name="T0" fmla="*/ 0 w 1"/>
                  <a:gd name="T1" fmla="*/ 0 h 2"/>
                  <a:gd name="T2" fmla="*/ 0 w 1"/>
                  <a:gd name="T3" fmla="*/ 2 h 2"/>
                  <a:gd name="T4" fmla="*/ 0 w 1"/>
                  <a:gd name="T5" fmla="*/ 2 h 2"/>
                  <a:gd name="T6" fmla="*/ 1 w 1"/>
                  <a:gd name="T7" fmla="*/ 1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lnTo>
                      <a:pt x="0" y="2"/>
                    </a:lnTo>
                    <a:lnTo>
                      <a:pt x="1" y="1"/>
                    </a:lnTo>
                    <a:lnTo>
                      <a:pt x="0" y="0"/>
                    </a:lnTo>
                    <a:close/>
                  </a:path>
                </a:pathLst>
              </a:custGeom>
              <a:solidFill>
                <a:srgbClr val="00FF00"/>
              </a:solidFill>
              <a:ln w="9525">
                <a:noFill/>
                <a:round/>
                <a:headEnd/>
                <a:tailEnd/>
              </a:ln>
            </p:spPr>
            <p:txBody>
              <a:bodyPr/>
              <a:lstStyle/>
              <a:p>
                <a:pPr eaLnBrk="0" hangingPunct="0"/>
                <a:endParaRPr lang="en-US"/>
              </a:p>
            </p:txBody>
          </p:sp>
          <p:sp>
            <p:nvSpPr>
              <p:cNvPr id="49113" name="Rectangle 231"/>
              <p:cNvSpPr>
                <a:spLocks noChangeArrowheads="1"/>
              </p:cNvSpPr>
              <p:nvPr/>
            </p:nvSpPr>
            <p:spPr bwMode="auto">
              <a:xfrm>
                <a:off x="2373" y="3465"/>
                <a:ext cx="1" cy="2"/>
              </a:xfrm>
              <a:prstGeom prst="rect">
                <a:avLst/>
              </a:prstGeom>
              <a:solidFill>
                <a:srgbClr val="00FF00"/>
              </a:solidFill>
              <a:ln w="9525">
                <a:noFill/>
                <a:miter lim="800000"/>
                <a:headEnd/>
                <a:tailEnd/>
              </a:ln>
            </p:spPr>
            <p:txBody>
              <a:bodyPr/>
              <a:lstStyle/>
              <a:p>
                <a:pPr eaLnBrk="0" hangingPunct="0"/>
                <a:endParaRPr lang="en-US"/>
              </a:p>
            </p:txBody>
          </p:sp>
          <p:sp>
            <p:nvSpPr>
              <p:cNvPr id="49114" name="Freeform 232"/>
              <p:cNvSpPr>
                <a:spLocks/>
              </p:cNvSpPr>
              <p:nvPr/>
            </p:nvSpPr>
            <p:spPr bwMode="auto">
              <a:xfrm>
                <a:off x="2372" y="3465"/>
                <a:ext cx="1" cy="2"/>
              </a:xfrm>
              <a:custGeom>
                <a:avLst/>
                <a:gdLst>
                  <a:gd name="T0" fmla="*/ 1 w 1"/>
                  <a:gd name="T1" fmla="*/ 0 h 2"/>
                  <a:gd name="T2" fmla="*/ 0 w 1"/>
                  <a:gd name="T3" fmla="*/ 1 h 2"/>
                  <a:gd name="T4" fmla="*/ 0 w 1"/>
                  <a:gd name="T5" fmla="*/ 2 h 2"/>
                  <a:gd name="T6" fmla="*/ 1 w 1"/>
                  <a:gd name="T7" fmla="*/ 2 h 2"/>
                  <a:gd name="T8" fmla="*/ 1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0"/>
                    </a:moveTo>
                    <a:lnTo>
                      <a:pt x="0" y="1"/>
                    </a:lnTo>
                    <a:lnTo>
                      <a:pt x="0" y="2"/>
                    </a:lnTo>
                    <a:lnTo>
                      <a:pt x="1" y="2"/>
                    </a:lnTo>
                    <a:lnTo>
                      <a:pt x="1" y="0"/>
                    </a:lnTo>
                    <a:close/>
                  </a:path>
                </a:pathLst>
              </a:custGeom>
              <a:solidFill>
                <a:srgbClr val="00FF00"/>
              </a:solidFill>
              <a:ln w="9525">
                <a:noFill/>
                <a:round/>
                <a:headEnd/>
                <a:tailEnd/>
              </a:ln>
            </p:spPr>
            <p:txBody>
              <a:bodyPr/>
              <a:lstStyle/>
              <a:p>
                <a:pPr eaLnBrk="0" hangingPunct="0"/>
                <a:endParaRPr lang="en-US"/>
              </a:p>
            </p:txBody>
          </p:sp>
          <p:sp>
            <p:nvSpPr>
              <p:cNvPr id="49115" name="Freeform 233"/>
              <p:cNvSpPr>
                <a:spLocks/>
              </p:cNvSpPr>
              <p:nvPr/>
            </p:nvSpPr>
            <p:spPr bwMode="auto">
              <a:xfrm>
                <a:off x="2372" y="3465"/>
                <a:ext cx="1" cy="1"/>
              </a:xfrm>
              <a:custGeom>
                <a:avLst/>
                <a:gdLst>
                  <a:gd name="T0" fmla="*/ 1 w 1"/>
                  <a:gd name="T1" fmla="*/ 0 h 1"/>
                  <a:gd name="T2" fmla="*/ 0 w 1"/>
                  <a:gd name="T3" fmla="*/ 1 h 1"/>
                  <a:gd name="T4" fmla="*/ 0 w 1"/>
                  <a:gd name="T5" fmla="*/ 1 h 1"/>
                  <a:gd name="T6" fmla="*/ 1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lnTo>
                      <a:pt x="0" y="1"/>
                    </a:lnTo>
                    <a:lnTo>
                      <a:pt x="1" y="0"/>
                    </a:lnTo>
                    <a:close/>
                  </a:path>
                </a:pathLst>
              </a:custGeom>
              <a:solidFill>
                <a:srgbClr val="00FF00"/>
              </a:solidFill>
              <a:ln w="9525">
                <a:noFill/>
                <a:round/>
                <a:headEnd/>
                <a:tailEnd/>
              </a:ln>
            </p:spPr>
            <p:txBody>
              <a:bodyPr/>
              <a:lstStyle/>
              <a:p>
                <a:pPr eaLnBrk="0" hangingPunct="0"/>
                <a:endParaRPr lang="en-US"/>
              </a:p>
            </p:txBody>
          </p:sp>
          <p:sp>
            <p:nvSpPr>
              <p:cNvPr id="49116" name="Freeform 234"/>
              <p:cNvSpPr>
                <a:spLocks/>
              </p:cNvSpPr>
              <p:nvPr/>
            </p:nvSpPr>
            <p:spPr bwMode="auto">
              <a:xfrm>
                <a:off x="2235" y="3227"/>
                <a:ext cx="197" cy="273"/>
              </a:xfrm>
              <a:custGeom>
                <a:avLst/>
                <a:gdLst>
                  <a:gd name="T0" fmla="*/ 8 w 197"/>
                  <a:gd name="T1" fmla="*/ 273 h 273"/>
                  <a:gd name="T2" fmla="*/ 8 w 197"/>
                  <a:gd name="T3" fmla="*/ 265 h 273"/>
                  <a:gd name="T4" fmla="*/ 0 w 197"/>
                  <a:gd name="T5" fmla="*/ 265 h 273"/>
                  <a:gd name="T6" fmla="*/ 0 w 197"/>
                  <a:gd name="T7" fmla="*/ 30 h 273"/>
                  <a:gd name="T8" fmla="*/ 30 w 197"/>
                  <a:gd name="T9" fmla="*/ 0 h 273"/>
                  <a:gd name="T10" fmla="*/ 197 w 197"/>
                  <a:gd name="T11" fmla="*/ 0 h 273"/>
                  <a:gd name="T12" fmla="*/ 197 w 197"/>
                  <a:gd name="T13" fmla="*/ 235 h 273"/>
                  <a:gd name="T14" fmla="*/ 193 w 197"/>
                  <a:gd name="T15" fmla="*/ 239 h 273"/>
                  <a:gd name="T16" fmla="*/ 193 w 197"/>
                  <a:gd name="T17" fmla="*/ 243 h 273"/>
                  <a:gd name="T18" fmla="*/ 163 w 197"/>
                  <a:gd name="T19" fmla="*/ 273 h 273"/>
                  <a:gd name="T20" fmla="*/ 8 w 197"/>
                  <a:gd name="T21" fmla="*/ 273 h 2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7"/>
                  <a:gd name="T34" fmla="*/ 0 h 273"/>
                  <a:gd name="T35" fmla="*/ 197 w 197"/>
                  <a:gd name="T36" fmla="*/ 273 h 2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7" h="273">
                    <a:moveTo>
                      <a:pt x="8" y="273"/>
                    </a:moveTo>
                    <a:lnTo>
                      <a:pt x="8" y="265"/>
                    </a:lnTo>
                    <a:lnTo>
                      <a:pt x="0" y="265"/>
                    </a:lnTo>
                    <a:lnTo>
                      <a:pt x="0" y="30"/>
                    </a:lnTo>
                    <a:lnTo>
                      <a:pt x="30" y="0"/>
                    </a:lnTo>
                    <a:lnTo>
                      <a:pt x="197" y="0"/>
                    </a:lnTo>
                    <a:lnTo>
                      <a:pt x="197" y="235"/>
                    </a:lnTo>
                    <a:lnTo>
                      <a:pt x="193" y="239"/>
                    </a:lnTo>
                    <a:lnTo>
                      <a:pt x="193" y="243"/>
                    </a:lnTo>
                    <a:lnTo>
                      <a:pt x="163" y="273"/>
                    </a:lnTo>
                    <a:lnTo>
                      <a:pt x="8" y="273"/>
                    </a:lnTo>
                  </a:path>
                </a:pathLst>
              </a:custGeom>
              <a:noFill/>
              <a:ln w="7938">
                <a:solidFill>
                  <a:srgbClr val="000000"/>
                </a:solidFill>
                <a:round/>
                <a:headEnd/>
                <a:tailEnd/>
              </a:ln>
            </p:spPr>
            <p:txBody>
              <a:bodyPr/>
              <a:lstStyle/>
              <a:p>
                <a:pPr eaLnBrk="0" hangingPunct="0"/>
                <a:endParaRPr lang="en-US"/>
              </a:p>
            </p:txBody>
          </p:sp>
          <p:sp>
            <p:nvSpPr>
              <p:cNvPr id="49117" name="Rectangle 235"/>
              <p:cNvSpPr>
                <a:spLocks noChangeArrowheads="1"/>
              </p:cNvSpPr>
              <p:nvPr/>
            </p:nvSpPr>
            <p:spPr bwMode="auto">
              <a:xfrm>
                <a:off x="2167" y="3504"/>
                <a:ext cx="386" cy="105"/>
              </a:xfrm>
              <a:prstGeom prst="rect">
                <a:avLst/>
              </a:prstGeom>
              <a:noFill/>
              <a:ln w="9525">
                <a:noFill/>
                <a:miter lim="800000"/>
                <a:headEnd/>
                <a:tailEnd/>
              </a:ln>
            </p:spPr>
            <p:txBody>
              <a:bodyPr wrap="none" lIns="0" tIns="0" rIns="0" bIns="0">
                <a:spAutoFit/>
              </a:bodyPr>
              <a:lstStyle/>
              <a:p>
                <a:pPr algn="ctr" eaLnBrk="0" hangingPunct="0"/>
                <a:r>
                  <a:rPr lang="en-US" sz="500" b="1">
                    <a:solidFill>
                      <a:srgbClr val="000000"/>
                    </a:solidFill>
                  </a:rPr>
                  <a:t>Server X</a:t>
                </a:r>
                <a:endParaRPr lang="en-US" sz="700" i="1">
                  <a:solidFill>
                    <a:schemeClr val="tx2"/>
                  </a:solidFill>
                </a:endParaRPr>
              </a:p>
            </p:txBody>
          </p:sp>
          <p:sp>
            <p:nvSpPr>
              <p:cNvPr id="49118" name="Freeform 236"/>
              <p:cNvSpPr>
                <a:spLocks/>
              </p:cNvSpPr>
              <p:nvPr/>
            </p:nvSpPr>
            <p:spPr bwMode="auto">
              <a:xfrm>
                <a:off x="2811" y="2677"/>
                <a:ext cx="5" cy="117"/>
              </a:xfrm>
              <a:custGeom>
                <a:avLst/>
                <a:gdLst>
                  <a:gd name="T0" fmla="*/ 0 w 12"/>
                  <a:gd name="T1" fmla="*/ 48 h 288"/>
                  <a:gd name="T2" fmla="*/ 0 w 12"/>
                  <a:gd name="T3" fmla="*/ 30 h 288"/>
                  <a:gd name="T4" fmla="*/ 1 w 12"/>
                  <a:gd name="T5" fmla="*/ 13 h 288"/>
                  <a:gd name="T6" fmla="*/ 2 w 12"/>
                  <a:gd name="T7" fmla="*/ 0 h 288"/>
                  <a:gd name="T8" fmla="*/ 0 60000 65536"/>
                  <a:gd name="T9" fmla="*/ 0 60000 65536"/>
                  <a:gd name="T10" fmla="*/ 0 60000 65536"/>
                  <a:gd name="T11" fmla="*/ 0 60000 65536"/>
                  <a:gd name="T12" fmla="*/ 0 w 12"/>
                  <a:gd name="T13" fmla="*/ 0 h 288"/>
                  <a:gd name="T14" fmla="*/ 12 w 12"/>
                  <a:gd name="T15" fmla="*/ 288 h 288"/>
                </a:gdLst>
                <a:ahLst/>
                <a:cxnLst>
                  <a:cxn ang="T8">
                    <a:pos x="T0" y="T1"/>
                  </a:cxn>
                  <a:cxn ang="T9">
                    <a:pos x="T2" y="T3"/>
                  </a:cxn>
                  <a:cxn ang="T10">
                    <a:pos x="T4" y="T5"/>
                  </a:cxn>
                  <a:cxn ang="T11">
                    <a:pos x="T6" y="T7"/>
                  </a:cxn>
                </a:cxnLst>
                <a:rect l="T12" t="T13" r="T14" b="T15"/>
                <a:pathLst>
                  <a:path w="12" h="288">
                    <a:moveTo>
                      <a:pt x="0" y="288"/>
                    </a:moveTo>
                    <a:lnTo>
                      <a:pt x="2" y="184"/>
                    </a:lnTo>
                    <a:lnTo>
                      <a:pt x="6" y="80"/>
                    </a:lnTo>
                    <a:lnTo>
                      <a:pt x="12" y="0"/>
                    </a:lnTo>
                  </a:path>
                </a:pathLst>
              </a:custGeom>
              <a:noFill/>
              <a:ln w="23813">
                <a:solidFill>
                  <a:srgbClr val="000000"/>
                </a:solidFill>
                <a:round/>
                <a:headEnd/>
                <a:tailEnd/>
              </a:ln>
            </p:spPr>
            <p:txBody>
              <a:bodyPr/>
              <a:lstStyle/>
              <a:p>
                <a:pPr eaLnBrk="0" hangingPunct="0"/>
                <a:endParaRPr lang="en-US"/>
              </a:p>
            </p:txBody>
          </p:sp>
          <p:sp>
            <p:nvSpPr>
              <p:cNvPr id="49119" name="Freeform 237"/>
              <p:cNvSpPr>
                <a:spLocks/>
              </p:cNvSpPr>
              <p:nvPr/>
            </p:nvSpPr>
            <p:spPr bwMode="auto">
              <a:xfrm>
                <a:off x="2824" y="2490"/>
                <a:ext cx="20" cy="115"/>
              </a:xfrm>
              <a:custGeom>
                <a:avLst/>
                <a:gdLst>
                  <a:gd name="T0" fmla="*/ 0 w 50"/>
                  <a:gd name="T1" fmla="*/ 47 h 284"/>
                  <a:gd name="T2" fmla="*/ 1 w 50"/>
                  <a:gd name="T3" fmla="*/ 38 h 284"/>
                  <a:gd name="T4" fmla="*/ 4 w 50"/>
                  <a:gd name="T5" fmla="*/ 21 h 284"/>
                  <a:gd name="T6" fmla="*/ 7 w 50"/>
                  <a:gd name="T7" fmla="*/ 5 h 284"/>
                  <a:gd name="T8" fmla="*/ 8 w 50"/>
                  <a:gd name="T9" fmla="*/ 0 h 284"/>
                  <a:gd name="T10" fmla="*/ 0 60000 65536"/>
                  <a:gd name="T11" fmla="*/ 0 60000 65536"/>
                  <a:gd name="T12" fmla="*/ 0 60000 65536"/>
                  <a:gd name="T13" fmla="*/ 0 60000 65536"/>
                  <a:gd name="T14" fmla="*/ 0 60000 65536"/>
                  <a:gd name="T15" fmla="*/ 0 w 50"/>
                  <a:gd name="T16" fmla="*/ 0 h 284"/>
                  <a:gd name="T17" fmla="*/ 50 w 50"/>
                  <a:gd name="T18" fmla="*/ 284 h 284"/>
                </a:gdLst>
                <a:ahLst/>
                <a:cxnLst>
                  <a:cxn ang="T10">
                    <a:pos x="T0" y="T1"/>
                  </a:cxn>
                  <a:cxn ang="T11">
                    <a:pos x="T2" y="T3"/>
                  </a:cxn>
                  <a:cxn ang="T12">
                    <a:pos x="T4" y="T5"/>
                  </a:cxn>
                  <a:cxn ang="T13">
                    <a:pos x="T6" y="T7"/>
                  </a:cxn>
                  <a:cxn ang="T14">
                    <a:pos x="T8" y="T9"/>
                  </a:cxn>
                </a:cxnLst>
                <a:rect l="T15" t="T16" r="T17" b="T18"/>
                <a:pathLst>
                  <a:path w="50" h="284">
                    <a:moveTo>
                      <a:pt x="0" y="284"/>
                    </a:moveTo>
                    <a:lnTo>
                      <a:pt x="7" y="234"/>
                    </a:lnTo>
                    <a:lnTo>
                      <a:pt x="24" y="132"/>
                    </a:lnTo>
                    <a:lnTo>
                      <a:pt x="43" y="31"/>
                    </a:lnTo>
                    <a:lnTo>
                      <a:pt x="50" y="0"/>
                    </a:lnTo>
                  </a:path>
                </a:pathLst>
              </a:custGeom>
              <a:noFill/>
              <a:ln w="23813">
                <a:solidFill>
                  <a:srgbClr val="000000"/>
                </a:solidFill>
                <a:round/>
                <a:headEnd/>
                <a:tailEnd/>
              </a:ln>
            </p:spPr>
            <p:txBody>
              <a:bodyPr/>
              <a:lstStyle/>
              <a:p>
                <a:pPr eaLnBrk="0" hangingPunct="0"/>
                <a:endParaRPr lang="en-US"/>
              </a:p>
            </p:txBody>
          </p:sp>
          <p:sp>
            <p:nvSpPr>
              <p:cNvPr id="49120" name="Freeform 238"/>
              <p:cNvSpPr>
                <a:spLocks/>
              </p:cNvSpPr>
              <p:nvPr/>
            </p:nvSpPr>
            <p:spPr bwMode="auto">
              <a:xfrm>
                <a:off x="2862" y="2308"/>
                <a:ext cx="36" cy="111"/>
              </a:xfrm>
              <a:custGeom>
                <a:avLst/>
                <a:gdLst>
                  <a:gd name="T0" fmla="*/ 0 w 89"/>
                  <a:gd name="T1" fmla="*/ 45 h 274"/>
                  <a:gd name="T2" fmla="*/ 4 w 89"/>
                  <a:gd name="T3" fmla="*/ 30 h 274"/>
                  <a:gd name="T4" fmla="*/ 9 w 89"/>
                  <a:gd name="T5" fmla="*/ 15 h 274"/>
                  <a:gd name="T6" fmla="*/ 15 w 89"/>
                  <a:gd name="T7" fmla="*/ 0 h 274"/>
                  <a:gd name="T8" fmla="*/ 0 60000 65536"/>
                  <a:gd name="T9" fmla="*/ 0 60000 65536"/>
                  <a:gd name="T10" fmla="*/ 0 60000 65536"/>
                  <a:gd name="T11" fmla="*/ 0 60000 65536"/>
                  <a:gd name="T12" fmla="*/ 0 w 89"/>
                  <a:gd name="T13" fmla="*/ 0 h 274"/>
                  <a:gd name="T14" fmla="*/ 89 w 89"/>
                  <a:gd name="T15" fmla="*/ 274 h 274"/>
                </a:gdLst>
                <a:ahLst/>
                <a:cxnLst>
                  <a:cxn ang="T8">
                    <a:pos x="T0" y="T1"/>
                  </a:cxn>
                  <a:cxn ang="T9">
                    <a:pos x="T2" y="T3"/>
                  </a:cxn>
                  <a:cxn ang="T10">
                    <a:pos x="T4" y="T5"/>
                  </a:cxn>
                  <a:cxn ang="T11">
                    <a:pos x="T6" y="T7"/>
                  </a:cxn>
                </a:cxnLst>
                <a:rect l="T12" t="T13" r="T14" b="T15"/>
                <a:pathLst>
                  <a:path w="89" h="274">
                    <a:moveTo>
                      <a:pt x="0" y="274"/>
                    </a:moveTo>
                    <a:lnTo>
                      <a:pt x="26" y="184"/>
                    </a:lnTo>
                    <a:lnTo>
                      <a:pt x="57" y="88"/>
                    </a:lnTo>
                    <a:lnTo>
                      <a:pt x="89" y="0"/>
                    </a:lnTo>
                  </a:path>
                </a:pathLst>
              </a:custGeom>
              <a:noFill/>
              <a:ln w="23813">
                <a:solidFill>
                  <a:srgbClr val="000000"/>
                </a:solidFill>
                <a:round/>
                <a:headEnd/>
                <a:tailEnd/>
              </a:ln>
            </p:spPr>
            <p:txBody>
              <a:bodyPr/>
              <a:lstStyle/>
              <a:p>
                <a:pPr eaLnBrk="0" hangingPunct="0"/>
                <a:endParaRPr lang="en-US"/>
              </a:p>
            </p:txBody>
          </p:sp>
          <p:sp>
            <p:nvSpPr>
              <p:cNvPr id="49121" name="Freeform 239"/>
              <p:cNvSpPr>
                <a:spLocks/>
              </p:cNvSpPr>
              <p:nvPr/>
            </p:nvSpPr>
            <p:spPr bwMode="auto">
              <a:xfrm>
                <a:off x="2925" y="2136"/>
                <a:ext cx="53" cy="104"/>
              </a:xfrm>
              <a:custGeom>
                <a:avLst/>
                <a:gdLst>
                  <a:gd name="T0" fmla="*/ 0 w 130"/>
                  <a:gd name="T1" fmla="*/ 42 h 257"/>
                  <a:gd name="T2" fmla="*/ 2 w 130"/>
                  <a:gd name="T3" fmla="*/ 38 h 257"/>
                  <a:gd name="T4" fmla="*/ 9 w 130"/>
                  <a:gd name="T5" fmla="*/ 24 h 257"/>
                  <a:gd name="T6" fmla="*/ 16 w 130"/>
                  <a:gd name="T7" fmla="*/ 10 h 257"/>
                  <a:gd name="T8" fmla="*/ 22 w 130"/>
                  <a:gd name="T9" fmla="*/ 0 h 257"/>
                  <a:gd name="T10" fmla="*/ 0 60000 65536"/>
                  <a:gd name="T11" fmla="*/ 0 60000 65536"/>
                  <a:gd name="T12" fmla="*/ 0 60000 65536"/>
                  <a:gd name="T13" fmla="*/ 0 60000 65536"/>
                  <a:gd name="T14" fmla="*/ 0 60000 65536"/>
                  <a:gd name="T15" fmla="*/ 0 w 130"/>
                  <a:gd name="T16" fmla="*/ 0 h 257"/>
                  <a:gd name="T17" fmla="*/ 130 w 130"/>
                  <a:gd name="T18" fmla="*/ 257 h 257"/>
                </a:gdLst>
                <a:ahLst/>
                <a:cxnLst>
                  <a:cxn ang="T10">
                    <a:pos x="T0" y="T1"/>
                  </a:cxn>
                  <a:cxn ang="T11">
                    <a:pos x="T2" y="T3"/>
                  </a:cxn>
                  <a:cxn ang="T12">
                    <a:pos x="T4" y="T5"/>
                  </a:cxn>
                  <a:cxn ang="T13">
                    <a:pos x="T6" y="T7"/>
                  </a:cxn>
                  <a:cxn ang="T14">
                    <a:pos x="T8" y="T9"/>
                  </a:cxn>
                </a:cxnLst>
                <a:rect l="T15" t="T16" r="T17" b="T18"/>
                <a:pathLst>
                  <a:path w="130" h="257">
                    <a:moveTo>
                      <a:pt x="0" y="257"/>
                    </a:moveTo>
                    <a:lnTo>
                      <a:pt x="10" y="235"/>
                    </a:lnTo>
                    <a:lnTo>
                      <a:pt x="52" y="146"/>
                    </a:lnTo>
                    <a:lnTo>
                      <a:pt x="97" y="60"/>
                    </a:lnTo>
                    <a:lnTo>
                      <a:pt x="130" y="0"/>
                    </a:lnTo>
                  </a:path>
                </a:pathLst>
              </a:custGeom>
              <a:noFill/>
              <a:ln w="23813">
                <a:solidFill>
                  <a:srgbClr val="000000"/>
                </a:solidFill>
                <a:round/>
                <a:headEnd/>
                <a:tailEnd/>
              </a:ln>
            </p:spPr>
            <p:txBody>
              <a:bodyPr/>
              <a:lstStyle/>
              <a:p>
                <a:pPr eaLnBrk="0" hangingPunct="0"/>
                <a:endParaRPr lang="en-US"/>
              </a:p>
            </p:txBody>
          </p:sp>
          <p:sp>
            <p:nvSpPr>
              <p:cNvPr id="49122" name="Freeform 240"/>
              <p:cNvSpPr>
                <a:spLocks/>
              </p:cNvSpPr>
              <p:nvPr/>
            </p:nvSpPr>
            <p:spPr bwMode="auto">
              <a:xfrm>
                <a:off x="3016" y="1981"/>
                <a:ext cx="69" cy="93"/>
              </a:xfrm>
              <a:custGeom>
                <a:avLst/>
                <a:gdLst>
                  <a:gd name="T0" fmla="*/ 0 w 172"/>
                  <a:gd name="T1" fmla="*/ 37 h 231"/>
                  <a:gd name="T2" fmla="*/ 3 w 172"/>
                  <a:gd name="T3" fmla="*/ 32 h 231"/>
                  <a:gd name="T4" fmla="*/ 12 w 172"/>
                  <a:gd name="T5" fmla="*/ 20 h 231"/>
                  <a:gd name="T6" fmla="*/ 21 w 172"/>
                  <a:gd name="T7" fmla="*/ 8 h 231"/>
                  <a:gd name="T8" fmla="*/ 28 w 172"/>
                  <a:gd name="T9" fmla="*/ 0 h 231"/>
                  <a:gd name="T10" fmla="*/ 0 60000 65536"/>
                  <a:gd name="T11" fmla="*/ 0 60000 65536"/>
                  <a:gd name="T12" fmla="*/ 0 60000 65536"/>
                  <a:gd name="T13" fmla="*/ 0 60000 65536"/>
                  <a:gd name="T14" fmla="*/ 0 60000 65536"/>
                  <a:gd name="T15" fmla="*/ 0 w 172"/>
                  <a:gd name="T16" fmla="*/ 0 h 231"/>
                  <a:gd name="T17" fmla="*/ 172 w 172"/>
                  <a:gd name="T18" fmla="*/ 231 h 231"/>
                </a:gdLst>
                <a:ahLst/>
                <a:cxnLst>
                  <a:cxn ang="T10">
                    <a:pos x="T0" y="T1"/>
                  </a:cxn>
                  <a:cxn ang="T11">
                    <a:pos x="T2" y="T3"/>
                  </a:cxn>
                  <a:cxn ang="T12">
                    <a:pos x="T4" y="T5"/>
                  </a:cxn>
                  <a:cxn ang="T13">
                    <a:pos x="T6" y="T7"/>
                  </a:cxn>
                  <a:cxn ang="T14">
                    <a:pos x="T8" y="T9"/>
                  </a:cxn>
                </a:cxnLst>
                <a:rect l="T15" t="T16" r="T17" b="T18"/>
                <a:pathLst>
                  <a:path w="172" h="231">
                    <a:moveTo>
                      <a:pt x="0" y="231"/>
                    </a:moveTo>
                    <a:lnTo>
                      <a:pt x="21" y="199"/>
                    </a:lnTo>
                    <a:lnTo>
                      <a:pt x="75" y="123"/>
                    </a:lnTo>
                    <a:lnTo>
                      <a:pt x="131" y="49"/>
                    </a:lnTo>
                    <a:lnTo>
                      <a:pt x="172" y="0"/>
                    </a:lnTo>
                  </a:path>
                </a:pathLst>
              </a:custGeom>
              <a:noFill/>
              <a:ln w="23813">
                <a:solidFill>
                  <a:srgbClr val="000000"/>
                </a:solidFill>
                <a:round/>
                <a:headEnd/>
                <a:tailEnd/>
              </a:ln>
            </p:spPr>
            <p:txBody>
              <a:bodyPr/>
              <a:lstStyle/>
              <a:p>
                <a:pPr eaLnBrk="0" hangingPunct="0"/>
                <a:endParaRPr lang="en-US"/>
              </a:p>
            </p:txBody>
          </p:sp>
          <p:sp>
            <p:nvSpPr>
              <p:cNvPr id="49123" name="Freeform 241"/>
              <p:cNvSpPr>
                <a:spLocks/>
              </p:cNvSpPr>
              <p:nvPr/>
            </p:nvSpPr>
            <p:spPr bwMode="auto">
              <a:xfrm>
                <a:off x="3134" y="1849"/>
                <a:ext cx="87" cy="78"/>
              </a:xfrm>
              <a:custGeom>
                <a:avLst/>
                <a:gdLst>
                  <a:gd name="T0" fmla="*/ 0 w 214"/>
                  <a:gd name="T1" fmla="*/ 32 h 193"/>
                  <a:gd name="T2" fmla="*/ 3 w 214"/>
                  <a:gd name="T3" fmla="*/ 28 h 193"/>
                  <a:gd name="T4" fmla="*/ 14 w 214"/>
                  <a:gd name="T5" fmla="*/ 18 h 193"/>
                  <a:gd name="T6" fmla="*/ 25 w 214"/>
                  <a:gd name="T7" fmla="*/ 8 h 193"/>
                  <a:gd name="T8" fmla="*/ 35 w 214"/>
                  <a:gd name="T9" fmla="*/ 0 h 193"/>
                  <a:gd name="T10" fmla="*/ 0 60000 65536"/>
                  <a:gd name="T11" fmla="*/ 0 60000 65536"/>
                  <a:gd name="T12" fmla="*/ 0 60000 65536"/>
                  <a:gd name="T13" fmla="*/ 0 60000 65536"/>
                  <a:gd name="T14" fmla="*/ 0 60000 65536"/>
                  <a:gd name="T15" fmla="*/ 0 w 214"/>
                  <a:gd name="T16" fmla="*/ 0 h 193"/>
                  <a:gd name="T17" fmla="*/ 214 w 214"/>
                  <a:gd name="T18" fmla="*/ 193 h 193"/>
                </a:gdLst>
                <a:ahLst/>
                <a:cxnLst>
                  <a:cxn ang="T10">
                    <a:pos x="T0" y="T1"/>
                  </a:cxn>
                  <a:cxn ang="T11">
                    <a:pos x="T2" y="T3"/>
                  </a:cxn>
                  <a:cxn ang="T12">
                    <a:pos x="T4" y="T5"/>
                  </a:cxn>
                  <a:cxn ang="T13">
                    <a:pos x="T6" y="T7"/>
                  </a:cxn>
                  <a:cxn ang="T14">
                    <a:pos x="T8" y="T9"/>
                  </a:cxn>
                </a:cxnLst>
                <a:rect l="T15" t="T16" r="T17" b="T18"/>
                <a:pathLst>
                  <a:path w="214" h="193">
                    <a:moveTo>
                      <a:pt x="0" y="193"/>
                    </a:moveTo>
                    <a:lnTo>
                      <a:pt x="20" y="172"/>
                    </a:lnTo>
                    <a:lnTo>
                      <a:pt x="84" y="110"/>
                    </a:lnTo>
                    <a:lnTo>
                      <a:pt x="150" y="52"/>
                    </a:lnTo>
                    <a:lnTo>
                      <a:pt x="214" y="0"/>
                    </a:lnTo>
                  </a:path>
                </a:pathLst>
              </a:custGeom>
              <a:noFill/>
              <a:ln w="23813">
                <a:solidFill>
                  <a:srgbClr val="000000"/>
                </a:solidFill>
                <a:round/>
                <a:headEnd/>
                <a:tailEnd/>
              </a:ln>
            </p:spPr>
            <p:txBody>
              <a:bodyPr/>
              <a:lstStyle/>
              <a:p>
                <a:pPr eaLnBrk="0" hangingPunct="0"/>
                <a:endParaRPr lang="en-US"/>
              </a:p>
            </p:txBody>
          </p:sp>
          <p:sp>
            <p:nvSpPr>
              <p:cNvPr id="49124" name="Freeform 242"/>
              <p:cNvSpPr>
                <a:spLocks/>
              </p:cNvSpPr>
              <p:nvPr/>
            </p:nvSpPr>
            <p:spPr bwMode="auto">
              <a:xfrm>
                <a:off x="3280" y="1751"/>
                <a:ext cx="103" cy="55"/>
              </a:xfrm>
              <a:custGeom>
                <a:avLst/>
                <a:gdLst>
                  <a:gd name="T0" fmla="*/ 0 w 253"/>
                  <a:gd name="T1" fmla="*/ 22 h 137"/>
                  <a:gd name="T2" fmla="*/ 11 w 253"/>
                  <a:gd name="T3" fmla="*/ 15 h 137"/>
                  <a:gd name="T4" fmla="*/ 24 w 253"/>
                  <a:gd name="T5" fmla="*/ 9 h 137"/>
                  <a:gd name="T6" fmla="*/ 36 w 253"/>
                  <a:gd name="T7" fmla="*/ 2 h 137"/>
                  <a:gd name="T8" fmla="*/ 42 w 253"/>
                  <a:gd name="T9" fmla="*/ 0 h 137"/>
                  <a:gd name="T10" fmla="*/ 0 60000 65536"/>
                  <a:gd name="T11" fmla="*/ 0 60000 65536"/>
                  <a:gd name="T12" fmla="*/ 0 60000 65536"/>
                  <a:gd name="T13" fmla="*/ 0 60000 65536"/>
                  <a:gd name="T14" fmla="*/ 0 60000 65536"/>
                  <a:gd name="T15" fmla="*/ 0 w 253"/>
                  <a:gd name="T16" fmla="*/ 0 h 137"/>
                  <a:gd name="T17" fmla="*/ 253 w 253"/>
                  <a:gd name="T18" fmla="*/ 137 h 137"/>
                </a:gdLst>
                <a:ahLst/>
                <a:cxnLst>
                  <a:cxn ang="T10">
                    <a:pos x="T0" y="T1"/>
                  </a:cxn>
                  <a:cxn ang="T11">
                    <a:pos x="T2" y="T3"/>
                  </a:cxn>
                  <a:cxn ang="T12">
                    <a:pos x="T4" y="T5"/>
                  </a:cxn>
                  <a:cxn ang="T13">
                    <a:pos x="T6" y="T7"/>
                  </a:cxn>
                  <a:cxn ang="T14">
                    <a:pos x="T8" y="T9"/>
                  </a:cxn>
                </a:cxnLst>
                <a:rect l="T15" t="T16" r="T17" b="T18"/>
                <a:pathLst>
                  <a:path w="253" h="137">
                    <a:moveTo>
                      <a:pt x="0" y="137"/>
                    </a:moveTo>
                    <a:lnTo>
                      <a:pt x="69" y="94"/>
                    </a:lnTo>
                    <a:lnTo>
                      <a:pt x="142" y="54"/>
                    </a:lnTo>
                    <a:lnTo>
                      <a:pt x="217" y="16"/>
                    </a:lnTo>
                    <a:lnTo>
                      <a:pt x="253" y="0"/>
                    </a:lnTo>
                  </a:path>
                </a:pathLst>
              </a:custGeom>
              <a:noFill/>
              <a:ln w="23813">
                <a:solidFill>
                  <a:srgbClr val="000000"/>
                </a:solidFill>
                <a:round/>
                <a:headEnd/>
                <a:tailEnd/>
              </a:ln>
            </p:spPr>
            <p:txBody>
              <a:bodyPr/>
              <a:lstStyle/>
              <a:p>
                <a:pPr eaLnBrk="0" hangingPunct="0"/>
                <a:endParaRPr lang="en-US"/>
              </a:p>
            </p:txBody>
          </p:sp>
          <p:sp>
            <p:nvSpPr>
              <p:cNvPr id="49125" name="Freeform 243"/>
              <p:cNvSpPr>
                <a:spLocks/>
              </p:cNvSpPr>
              <p:nvPr/>
            </p:nvSpPr>
            <p:spPr bwMode="auto">
              <a:xfrm>
                <a:off x="3450" y="1699"/>
                <a:ext cx="114" cy="26"/>
              </a:xfrm>
              <a:custGeom>
                <a:avLst/>
                <a:gdLst>
                  <a:gd name="T0" fmla="*/ 0 w 280"/>
                  <a:gd name="T1" fmla="*/ 11 h 64"/>
                  <a:gd name="T2" fmla="*/ 4 w 280"/>
                  <a:gd name="T3" fmla="*/ 9 h 64"/>
                  <a:gd name="T4" fmla="*/ 17 w 280"/>
                  <a:gd name="T5" fmla="*/ 6 h 64"/>
                  <a:gd name="T6" fmla="*/ 30 w 280"/>
                  <a:gd name="T7" fmla="*/ 3 h 64"/>
                  <a:gd name="T8" fmla="*/ 43 w 280"/>
                  <a:gd name="T9" fmla="*/ 0 h 64"/>
                  <a:gd name="T10" fmla="*/ 46 w 280"/>
                  <a:gd name="T11" fmla="*/ 0 h 64"/>
                  <a:gd name="T12" fmla="*/ 0 60000 65536"/>
                  <a:gd name="T13" fmla="*/ 0 60000 65536"/>
                  <a:gd name="T14" fmla="*/ 0 60000 65536"/>
                  <a:gd name="T15" fmla="*/ 0 60000 65536"/>
                  <a:gd name="T16" fmla="*/ 0 60000 65536"/>
                  <a:gd name="T17" fmla="*/ 0 60000 65536"/>
                  <a:gd name="T18" fmla="*/ 0 w 280"/>
                  <a:gd name="T19" fmla="*/ 0 h 64"/>
                  <a:gd name="T20" fmla="*/ 280 w 280"/>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280" h="64">
                    <a:moveTo>
                      <a:pt x="0" y="64"/>
                    </a:moveTo>
                    <a:lnTo>
                      <a:pt x="25" y="56"/>
                    </a:lnTo>
                    <a:lnTo>
                      <a:pt x="103" y="34"/>
                    </a:lnTo>
                    <a:lnTo>
                      <a:pt x="182" y="16"/>
                    </a:lnTo>
                    <a:lnTo>
                      <a:pt x="261" y="2"/>
                    </a:lnTo>
                    <a:lnTo>
                      <a:pt x="280" y="0"/>
                    </a:lnTo>
                  </a:path>
                </a:pathLst>
              </a:custGeom>
              <a:noFill/>
              <a:ln w="23813">
                <a:solidFill>
                  <a:srgbClr val="000000"/>
                </a:solidFill>
                <a:round/>
                <a:headEnd/>
                <a:tailEnd/>
              </a:ln>
            </p:spPr>
            <p:txBody>
              <a:bodyPr/>
              <a:lstStyle/>
              <a:p>
                <a:pPr eaLnBrk="0" hangingPunct="0"/>
                <a:endParaRPr lang="en-US"/>
              </a:p>
            </p:txBody>
          </p:sp>
          <p:sp>
            <p:nvSpPr>
              <p:cNvPr id="49126" name="Freeform 244"/>
              <p:cNvSpPr>
                <a:spLocks/>
              </p:cNvSpPr>
              <p:nvPr/>
            </p:nvSpPr>
            <p:spPr bwMode="auto">
              <a:xfrm>
                <a:off x="3636" y="1693"/>
                <a:ext cx="116" cy="7"/>
              </a:xfrm>
              <a:custGeom>
                <a:avLst/>
                <a:gdLst>
                  <a:gd name="T0" fmla="*/ 0 w 287"/>
                  <a:gd name="T1" fmla="*/ 0 h 19"/>
                  <a:gd name="T2" fmla="*/ 6 w 287"/>
                  <a:gd name="T3" fmla="*/ 0 h 19"/>
                  <a:gd name="T4" fmla="*/ 20 w 287"/>
                  <a:gd name="T5" fmla="*/ 0 h 19"/>
                  <a:gd name="T6" fmla="*/ 33 w 287"/>
                  <a:gd name="T7" fmla="*/ 1 h 19"/>
                  <a:gd name="T8" fmla="*/ 46 w 287"/>
                  <a:gd name="T9" fmla="*/ 3 h 19"/>
                  <a:gd name="T10" fmla="*/ 47 w 287"/>
                  <a:gd name="T11" fmla="*/ 3 h 19"/>
                  <a:gd name="T12" fmla="*/ 0 60000 65536"/>
                  <a:gd name="T13" fmla="*/ 0 60000 65536"/>
                  <a:gd name="T14" fmla="*/ 0 60000 65536"/>
                  <a:gd name="T15" fmla="*/ 0 60000 65536"/>
                  <a:gd name="T16" fmla="*/ 0 60000 65536"/>
                  <a:gd name="T17" fmla="*/ 0 60000 65536"/>
                  <a:gd name="T18" fmla="*/ 0 w 287"/>
                  <a:gd name="T19" fmla="*/ 0 h 19"/>
                  <a:gd name="T20" fmla="*/ 287 w 28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87" h="19">
                    <a:moveTo>
                      <a:pt x="0" y="1"/>
                    </a:moveTo>
                    <a:lnTo>
                      <a:pt x="40" y="0"/>
                    </a:lnTo>
                    <a:lnTo>
                      <a:pt x="120" y="2"/>
                    </a:lnTo>
                    <a:lnTo>
                      <a:pt x="200" y="8"/>
                    </a:lnTo>
                    <a:lnTo>
                      <a:pt x="279" y="18"/>
                    </a:lnTo>
                    <a:lnTo>
                      <a:pt x="287" y="19"/>
                    </a:lnTo>
                  </a:path>
                </a:pathLst>
              </a:custGeom>
              <a:noFill/>
              <a:ln w="23813">
                <a:solidFill>
                  <a:srgbClr val="000000"/>
                </a:solidFill>
                <a:round/>
                <a:headEnd/>
                <a:tailEnd/>
              </a:ln>
            </p:spPr>
            <p:txBody>
              <a:bodyPr/>
              <a:lstStyle/>
              <a:p>
                <a:pPr eaLnBrk="0" hangingPunct="0"/>
                <a:endParaRPr lang="en-US"/>
              </a:p>
            </p:txBody>
          </p:sp>
          <p:sp>
            <p:nvSpPr>
              <p:cNvPr id="49127" name="Freeform 245"/>
              <p:cNvSpPr>
                <a:spLocks/>
              </p:cNvSpPr>
              <p:nvPr/>
            </p:nvSpPr>
            <p:spPr bwMode="auto">
              <a:xfrm>
                <a:off x="3823" y="1716"/>
                <a:ext cx="109" cy="39"/>
              </a:xfrm>
              <a:custGeom>
                <a:avLst/>
                <a:gdLst>
                  <a:gd name="T0" fmla="*/ 0 w 270"/>
                  <a:gd name="T1" fmla="*/ 0 h 98"/>
                  <a:gd name="T2" fmla="*/ 8 w 270"/>
                  <a:gd name="T3" fmla="*/ 2 h 98"/>
                  <a:gd name="T4" fmla="*/ 21 w 270"/>
                  <a:gd name="T5" fmla="*/ 6 h 98"/>
                  <a:gd name="T6" fmla="*/ 34 w 270"/>
                  <a:gd name="T7" fmla="*/ 11 h 98"/>
                  <a:gd name="T8" fmla="*/ 44 w 270"/>
                  <a:gd name="T9" fmla="*/ 16 h 98"/>
                  <a:gd name="T10" fmla="*/ 0 60000 65536"/>
                  <a:gd name="T11" fmla="*/ 0 60000 65536"/>
                  <a:gd name="T12" fmla="*/ 0 60000 65536"/>
                  <a:gd name="T13" fmla="*/ 0 60000 65536"/>
                  <a:gd name="T14" fmla="*/ 0 60000 65536"/>
                  <a:gd name="T15" fmla="*/ 0 w 270"/>
                  <a:gd name="T16" fmla="*/ 0 h 98"/>
                  <a:gd name="T17" fmla="*/ 270 w 270"/>
                  <a:gd name="T18" fmla="*/ 98 h 98"/>
                </a:gdLst>
                <a:ahLst/>
                <a:cxnLst>
                  <a:cxn ang="T10">
                    <a:pos x="T0" y="T1"/>
                  </a:cxn>
                  <a:cxn ang="T11">
                    <a:pos x="T2" y="T3"/>
                  </a:cxn>
                  <a:cxn ang="T12">
                    <a:pos x="T4" y="T5"/>
                  </a:cxn>
                  <a:cxn ang="T13">
                    <a:pos x="T6" y="T7"/>
                  </a:cxn>
                  <a:cxn ang="T14">
                    <a:pos x="T8" y="T9"/>
                  </a:cxn>
                </a:cxnLst>
                <a:rect l="T15" t="T16" r="T17" b="T18"/>
                <a:pathLst>
                  <a:path w="270" h="98">
                    <a:moveTo>
                      <a:pt x="0" y="0"/>
                    </a:moveTo>
                    <a:lnTo>
                      <a:pt x="52" y="15"/>
                    </a:lnTo>
                    <a:lnTo>
                      <a:pt x="129" y="41"/>
                    </a:lnTo>
                    <a:lnTo>
                      <a:pt x="205" y="70"/>
                    </a:lnTo>
                    <a:lnTo>
                      <a:pt x="270" y="98"/>
                    </a:lnTo>
                  </a:path>
                </a:pathLst>
              </a:custGeom>
              <a:noFill/>
              <a:ln w="23813">
                <a:solidFill>
                  <a:srgbClr val="000000"/>
                </a:solidFill>
                <a:round/>
                <a:headEnd/>
                <a:tailEnd/>
              </a:ln>
            </p:spPr>
            <p:txBody>
              <a:bodyPr/>
              <a:lstStyle/>
              <a:p>
                <a:pPr eaLnBrk="0" hangingPunct="0"/>
                <a:endParaRPr lang="en-US"/>
              </a:p>
            </p:txBody>
          </p:sp>
          <p:sp>
            <p:nvSpPr>
              <p:cNvPr id="49128" name="Freeform 246"/>
              <p:cNvSpPr>
                <a:spLocks/>
              </p:cNvSpPr>
              <p:nvPr/>
            </p:nvSpPr>
            <p:spPr bwMode="auto">
              <a:xfrm>
                <a:off x="3997" y="1789"/>
                <a:ext cx="95" cy="66"/>
              </a:xfrm>
              <a:custGeom>
                <a:avLst/>
                <a:gdLst>
                  <a:gd name="T0" fmla="*/ 0 w 236"/>
                  <a:gd name="T1" fmla="*/ 0 h 164"/>
                  <a:gd name="T2" fmla="*/ 12 w 236"/>
                  <a:gd name="T3" fmla="*/ 7 h 164"/>
                  <a:gd name="T4" fmla="*/ 23 w 236"/>
                  <a:gd name="T5" fmla="*/ 15 h 164"/>
                  <a:gd name="T6" fmla="*/ 34 w 236"/>
                  <a:gd name="T7" fmla="*/ 23 h 164"/>
                  <a:gd name="T8" fmla="*/ 38 w 236"/>
                  <a:gd name="T9" fmla="*/ 27 h 164"/>
                  <a:gd name="T10" fmla="*/ 0 60000 65536"/>
                  <a:gd name="T11" fmla="*/ 0 60000 65536"/>
                  <a:gd name="T12" fmla="*/ 0 60000 65536"/>
                  <a:gd name="T13" fmla="*/ 0 60000 65536"/>
                  <a:gd name="T14" fmla="*/ 0 60000 65536"/>
                  <a:gd name="T15" fmla="*/ 0 w 236"/>
                  <a:gd name="T16" fmla="*/ 0 h 164"/>
                  <a:gd name="T17" fmla="*/ 236 w 236"/>
                  <a:gd name="T18" fmla="*/ 164 h 164"/>
                </a:gdLst>
                <a:ahLst/>
                <a:cxnLst>
                  <a:cxn ang="T10">
                    <a:pos x="T0" y="T1"/>
                  </a:cxn>
                  <a:cxn ang="T11">
                    <a:pos x="T2" y="T3"/>
                  </a:cxn>
                  <a:cxn ang="T12">
                    <a:pos x="T4" y="T5"/>
                  </a:cxn>
                  <a:cxn ang="T13">
                    <a:pos x="T6" y="T7"/>
                  </a:cxn>
                  <a:cxn ang="T14">
                    <a:pos x="T8" y="T9"/>
                  </a:cxn>
                </a:cxnLst>
                <a:rect l="T15" t="T16" r="T17" b="T18"/>
                <a:pathLst>
                  <a:path w="236" h="164">
                    <a:moveTo>
                      <a:pt x="0" y="0"/>
                    </a:moveTo>
                    <a:lnTo>
                      <a:pt x="71" y="45"/>
                    </a:lnTo>
                    <a:lnTo>
                      <a:pt x="142" y="93"/>
                    </a:lnTo>
                    <a:lnTo>
                      <a:pt x="211" y="144"/>
                    </a:lnTo>
                    <a:lnTo>
                      <a:pt x="236" y="164"/>
                    </a:lnTo>
                  </a:path>
                </a:pathLst>
              </a:custGeom>
              <a:noFill/>
              <a:ln w="23813">
                <a:solidFill>
                  <a:srgbClr val="000000"/>
                </a:solidFill>
                <a:round/>
                <a:headEnd/>
                <a:tailEnd/>
              </a:ln>
            </p:spPr>
            <p:txBody>
              <a:bodyPr/>
              <a:lstStyle/>
              <a:p>
                <a:pPr eaLnBrk="0" hangingPunct="0"/>
                <a:endParaRPr lang="en-US"/>
              </a:p>
            </p:txBody>
          </p:sp>
          <p:sp>
            <p:nvSpPr>
              <p:cNvPr id="49129" name="Freeform 247"/>
              <p:cNvSpPr>
                <a:spLocks/>
              </p:cNvSpPr>
              <p:nvPr/>
            </p:nvSpPr>
            <p:spPr bwMode="auto">
              <a:xfrm>
                <a:off x="4147" y="1904"/>
                <a:ext cx="79" cy="85"/>
              </a:xfrm>
              <a:custGeom>
                <a:avLst/>
                <a:gdLst>
                  <a:gd name="T0" fmla="*/ 0 w 196"/>
                  <a:gd name="T1" fmla="*/ 0 h 211"/>
                  <a:gd name="T2" fmla="*/ 6 w 196"/>
                  <a:gd name="T3" fmla="*/ 6 h 211"/>
                  <a:gd name="T4" fmla="*/ 17 w 196"/>
                  <a:gd name="T5" fmla="*/ 17 h 211"/>
                  <a:gd name="T6" fmla="*/ 26 w 196"/>
                  <a:gd name="T7" fmla="*/ 27 h 211"/>
                  <a:gd name="T8" fmla="*/ 32 w 196"/>
                  <a:gd name="T9" fmla="*/ 34 h 211"/>
                  <a:gd name="T10" fmla="*/ 0 60000 65536"/>
                  <a:gd name="T11" fmla="*/ 0 60000 65536"/>
                  <a:gd name="T12" fmla="*/ 0 60000 65536"/>
                  <a:gd name="T13" fmla="*/ 0 60000 65536"/>
                  <a:gd name="T14" fmla="*/ 0 60000 65536"/>
                  <a:gd name="T15" fmla="*/ 0 w 196"/>
                  <a:gd name="T16" fmla="*/ 0 h 211"/>
                  <a:gd name="T17" fmla="*/ 196 w 196"/>
                  <a:gd name="T18" fmla="*/ 211 h 211"/>
                </a:gdLst>
                <a:ahLst/>
                <a:cxnLst>
                  <a:cxn ang="T10">
                    <a:pos x="T0" y="T1"/>
                  </a:cxn>
                  <a:cxn ang="T11">
                    <a:pos x="T2" y="T3"/>
                  </a:cxn>
                  <a:cxn ang="T12">
                    <a:pos x="T4" y="T5"/>
                  </a:cxn>
                  <a:cxn ang="T13">
                    <a:pos x="T6" y="T7"/>
                  </a:cxn>
                  <a:cxn ang="T14">
                    <a:pos x="T8" y="T9"/>
                  </a:cxn>
                </a:cxnLst>
                <a:rect l="T15" t="T16" r="T17" b="T18"/>
                <a:pathLst>
                  <a:path w="196" h="211">
                    <a:moveTo>
                      <a:pt x="0" y="0"/>
                    </a:moveTo>
                    <a:lnTo>
                      <a:pt x="38" y="36"/>
                    </a:lnTo>
                    <a:lnTo>
                      <a:pt x="101" y="101"/>
                    </a:lnTo>
                    <a:lnTo>
                      <a:pt x="161" y="169"/>
                    </a:lnTo>
                    <a:lnTo>
                      <a:pt x="196" y="211"/>
                    </a:lnTo>
                  </a:path>
                </a:pathLst>
              </a:custGeom>
              <a:noFill/>
              <a:ln w="23813">
                <a:solidFill>
                  <a:srgbClr val="000000"/>
                </a:solidFill>
                <a:round/>
                <a:headEnd/>
                <a:tailEnd/>
              </a:ln>
            </p:spPr>
            <p:txBody>
              <a:bodyPr/>
              <a:lstStyle/>
              <a:p>
                <a:pPr eaLnBrk="0" hangingPunct="0"/>
                <a:endParaRPr lang="en-US"/>
              </a:p>
            </p:txBody>
          </p:sp>
          <p:sp>
            <p:nvSpPr>
              <p:cNvPr id="49130" name="Freeform 248"/>
              <p:cNvSpPr>
                <a:spLocks/>
              </p:cNvSpPr>
              <p:nvPr/>
            </p:nvSpPr>
            <p:spPr bwMode="auto">
              <a:xfrm>
                <a:off x="4270" y="2047"/>
                <a:ext cx="62" cy="98"/>
              </a:xfrm>
              <a:custGeom>
                <a:avLst/>
                <a:gdLst>
                  <a:gd name="T0" fmla="*/ 0 w 154"/>
                  <a:gd name="T1" fmla="*/ 0 h 243"/>
                  <a:gd name="T2" fmla="*/ 4 w 154"/>
                  <a:gd name="T3" fmla="*/ 6 h 243"/>
                  <a:gd name="T4" fmla="*/ 12 w 154"/>
                  <a:gd name="T5" fmla="*/ 19 h 243"/>
                  <a:gd name="T6" fmla="*/ 21 w 154"/>
                  <a:gd name="T7" fmla="*/ 32 h 243"/>
                  <a:gd name="T8" fmla="*/ 25 w 154"/>
                  <a:gd name="T9" fmla="*/ 40 h 243"/>
                  <a:gd name="T10" fmla="*/ 0 60000 65536"/>
                  <a:gd name="T11" fmla="*/ 0 60000 65536"/>
                  <a:gd name="T12" fmla="*/ 0 60000 65536"/>
                  <a:gd name="T13" fmla="*/ 0 60000 65536"/>
                  <a:gd name="T14" fmla="*/ 0 60000 65536"/>
                  <a:gd name="T15" fmla="*/ 0 w 154"/>
                  <a:gd name="T16" fmla="*/ 0 h 243"/>
                  <a:gd name="T17" fmla="*/ 154 w 154"/>
                  <a:gd name="T18" fmla="*/ 243 h 243"/>
                </a:gdLst>
                <a:ahLst/>
                <a:cxnLst>
                  <a:cxn ang="T10">
                    <a:pos x="T0" y="T1"/>
                  </a:cxn>
                  <a:cxn ang="T11">
                    <a:pos x="T2" y="T3"/>
                  </a:cxn>
                  <a:cxn ang="T12">
                    <a:pos x="T4" y="T5"/>
                  </a:cxn>
                  <a:cxn ang="T13">
                    <a:pos x="T6" y="T7"/>
                  </a:cxn>
                  <a:cxn ang="T14">
                    <a:pos x="T8" y="T9"/>
                  </a:cxn>
                </a:cxnLst>
                <a:rect l="T15" t="T16" r="T17" b="T18"/>
                <a:pathLst>
                  <a:path w="154" h="243">
                    <a:moveTo>
                      <a:pt x="0" y="0"/>
                    </a:moveTo>
                    <a:lnTo>
                      <a:pt x="25" y="35"/>
                    </a:lnTo>
                    <a:lnTo>
                      <a:pt x="77" y="114"/>
                    </a:lnTo>
                    <a:lnTo>
                      <a:pt x="127" y="196"/>
                    </a:lnTo>
                    <a:lnTo>
                      <a:pt x="154" y="243"/>
                    </a:lnTo>
                  </a:path>
                </a:pathLst>
              </a:custGeom>
              <a:noFill/>
              <a:ln w="23813">
                <a:solidFill>
                  <a:srgbClr val="000000"/>
                </a:solidFill>
                <a:round/>
                <a:headEnd/>
                <a:tailEnd/>
              </a:ln>
            </p:spPr>
            <p:txBody>
              <a:bodyPr/>
              <a:lstStyle/>
              <a:p>
                <a:pPr eaLnBrk="0" hangingPunct="0"/>
                <a:endParaRPr lang="en-US"/>
              </a:p>
            </p:txBody>
          </p:sp>
          <p:sp>
            <p:nvSpPr>
              <p:cNvPr id="49131" name="Freeform 249"/>
              <p:cNvSpPr>
                <a:spLocks/>
              </p:cNvSpPr>
              <p:nvPr/>
            </p:nvSpPr>
            <p:spPr bwMode="auto">
              <a:xfrm>
                <a:off x="4366" y="2210"/>
                <a:ext cx="45" cy="108"/>
              </a:xfrm>
              <a:custGeom>
                <a:avLst/>
                <a:gdLst>
                  <a:gd name="T0" fmla="*/ 0 w 112"/>
                  <a:gd name="T1" fmla="*/ 0 h 265"/>
                  <a:gd name="T2" fmla="*/ 4 w 112"/>
                  <a:gd name="T3" fmla="*/ 9 h 265"/>
                  <a:gd name="T4" fmla="*/ 10 w 112"/>
                  <a:gd name="T5" fmla="*/ 24 h 265"/>
                  <a:gd name="T6" fmla="*/ 16 w 112"/>
                  <a:gd name="T7" fmla="*/ 39 h 265"/>
                  <a:gd name="T8" fmla="*/ 18 w 112"/>
                  <a:gd name="T9" fmla="*/ 44 h 265"/>
                  <a:gd name="T10" fmla="*/ 0 60000 65536"/>
                  <a:gd name="T11" fmla="*/ 0 60000 65536"/>
                  <a:gd name="T12" fmla="*/ 0 60000 65536"/>
                  <a:gd name="T13" fmla="*/ 0 60000 65536"/>
                  <a:gd name="T14" fmla="*/ 0 60000 65536"/>
                  <a:gd name="T15" fmla="*/ 0 w 112"/>
                  <a:gd name="T16" fmla="*/ 0 h 265"/>
                  <a:gd name="T17" fmla="*/ 112 w 112"/>
                  <a:gd name="T18" fmla="*/ 265 h 265"/>
                </a:gdLst>
                <a:ahLst/>
                <a:cxnLst>
                  <a:cxn ang="T10">
                    <a:pos x="T0" y="T1"/>
                  </a:cxn>
                  <a:cxn ang="T11">
                    <a:pos x="T2" y="T3"/>
                  </a:cxn>
                  <a:cxn ang="T12">
                    <a:pos x="T4" y="T5"/>
                  </a:cxn>
                  <a:cxn ang="T13">
                    <a:pos x="T6" y="T7"/>
                  </a:cxn>
                  <a:cxn ang="T14">
                    <a:pos x="T8" y="T9"/>
                  </a:cxn>
                </a:cxnLst>
                <a:rect l="T15" t="T16" r="T17" b="T18"/>
                <a:pathLst>
                  <a:path w="112" h="265">
                    <a:moveTo>
                      <a:pt x="0" y="0"/>
                    </a:moveTo>
                    <a:lnTo>
                      <a:pt x="24" y="52"/>
                    </a:lnTo>
                    <a:lnTo>
                      <a:pt x="64" y="142"/>
                    </a:lnTo>
                    <a:lnTo>
                      <a:pt x="101" y="235"/>
                    </a:lnTo>
                    <a:lnTo>
                      <a:pt x="112" y="265"/>
                    </a:lnTo>
                  </a:path>
                </a:pathLst>
              </a:custGeom>
              <a:noFill/>
              <a:ln w="23813">
                <a:solidFill>
                  <a:srgbClr val="000000"/>
                </a:solidFill>
                <a:round/>
                <a:headEnd/>
                <a:tailEnd/>
              </a:ln>
            </p:spPr>
            <p:txBody>
              <a:bodyPr/>
              <a:lstStyle/>
              <a:p>
                <a:pPr eaLnBrk="0" hangingPunct="0"/>
                <a:endParaRPr lang="en-US"/>
              </a:p>
            </p:txBody>
          </p:sp>
          <p:sp>
            <p:nvSpPr>
              <p:cNvPr id="49132" name="Freeform 250"/>
              <p:cNvSpPr>
                <a:spLocks/>
              </p:cNvSpPr>
              <p:nvPr/>
            </p:nvSpPr>
            <p:spPr bwMode="auto">
              <a:xfrm>
                <a:off x="4434" y="2387"/>
                <a:ext cx="29" cy="113"/>
              </a:xfrm>
              <a:custGeom>
                <a:avLst/>
                <a:gdLst>
                  <a:gd name="T0" fmla="*/ 0 w 72"/>
                  <a:gd name="T1" fmla="*/ 0 h 279"/>
                  <a:gd name="T2" fmla="*/ 4 w 72"/>
                  <a:gd name="T3" fmla="*/ 14 h 279"/>
                  <a:gd name="T4" fmla="*/ 8 w 72"/>
                  <a:gd name="T5" fmla="*/ 30 h 279"/>
                  <a:gd name="T6" fmla="*/ 12 w 72"/>
                  <a:gd name="T7" fmla="*/ 46 h 279"/>
                  <a:gd name="T8" fmla="*/ 0 60000 65536"/>
                  <a:gd name="T9" fmla="*/ 0 60000 65536"/>
                  <a:gd name="T10" fmla="*/ 0 60000 65536"/>
                  <a:gd name="T11" fmla="*/ 0 60000 65536"/>
                  <a:gd name="T12" fmla="*/ 0 w 72"/>
                  <a:gd name="T13" fmla="*/ 0 h 279"/>
                  <a:gd name="T14" fmla="*/ 72 w 72"/>
                  <a:gd name="T15" fmla="*/ 279 h 279"/>
                </a:gdLst>
                <a:ahLst/>
                <a:cxnLst>
                  <a:cxn ang="T8">
                    <a:pos x="T0" y="T1"/>
                  </a:cxn>
                  <a:cxn ang="T9">
                    <a:pos x="T2" y="T3"/>
                  </a:cxn>
                  <a:cxn ang="T10">
                    <a:pos x="T4" y="T5"/>
                  </a:cxn>
                  <a:cxn ang="T11">
                    <a:pos x="T6" y="T7"/>
                  </a:cxn>
                </a:cxnLst>
                <a:rect l="T12" t="T13" r="T14" b="T15"/>
                <a:pathLst>
                  <a:path w="72" h="279">
                    <a:moveTo>
                      <a:pt x="0" y="0"/>
                    </a:moveTo>
                    <a:lnTo>
                      <a:pt x="25" y="86"/>
                    </a:lnTo>
                    <a:lnTo>
                      <a:pt x="51" y="185"/>
                    </a:lnTo>
                    <a:lnTo>
                      <a:pt x="72" y="279"/>
                    </a:lnTo>
                  </a:path>
                </a:pathLst>
              </a:custGeom>
              <a:noFill/>
              <a:ln w="23813">
                <a:solidFill>
                  <a:srgbClr val="000000"/>
                </a:solidFill>
                <a:round/>
                <a:headEnd/>
                <a:tailEnd/>
              </a:ln>
            </p:spPr>
            <p:txBody>
              <a:bodyPr/>
              <a:lstStyle/>
              <a:p>
                <a:pPr eaLnBrk="0" hangingPunct="0"/>
                <a:endParaRPr lang="en-US"/>
              </a:p>
            </p:txBody>
          </p:sp>
          <p:sp>
            <p:nvSpPr>
              <p:cNvPr id="49133" name="Freeform 251"/>
              <p:cNvSpPr>
                <a:spLocks/>
              </p:cNvSpPr>
              <p:nvPr/>
            </p:nvSpPr>
            <p:spPr bwMode="auto">
              <a:xfrm>
                <a:off x="4476" y="2571"/>
                <a:ext cx="14" cy="116"/>
              </a:xfrm>
              <a:custGeom>
                <a:avLst/>
                <a:gdLst>
                  <a:gd name="T0" fmla="*/ 0 w 33"/>
                  <a:gd name="T1" fmla="*/ 0 h 286"/>
                  <a:gd name="T2" fmla="*/ 1 w 33"/>
                  <a:gd name="T3" fmla="*/ 5 h 286"/>
                  <a:gd name="T4" fmla="*/ 3 w 33"/>
                  <a:gd name="T5" fmla="*/ 22 h 286"/>
                  <a:gd name="T6" fmla="*/ 5 w 33"/>
                  <a:gd name="T7" fmla="*/ 39 h 286"/>
                  <a:gd name="T8" fmla="*/ 6 w 33"/>
                  <a:gd name="T9" fmla="*/ 47 h 286"/>
                  <a:gd name="T10" fmla="*/ 0 60000 65536"/>
                  <a:gd name="T11" fmla="*/ 0 60000 65536"/>
                  <a:gd name="T12" fmla="*/ 0 60000 65536"/>
                  <a:gd name="T13" fmla="*/ 0 60000 65536"/>
                  <a:gd name="T14" fmla="*/ 0 60000 65536"/>
                  <a:gd name="T15" fmla="*/ 0 w 33"/>
                  <a:gd name="T16" fmla="*/ 0 h 286"/>
                  <a:gd name="T17" fmla="*/ 33 w 33"/>
                  <a:gd name="T18" fmla="*/ 286 h 286"/>
                </a:gdLst>
                <a:ahLst/>
                <a:cxnLst>
                  <a:cxn ang="T10">
                    <a:pos x="T0" y="T1"/>
                  </a:cxn>
                  <a:cxn ang="T11">
                    <a:pos x="T2" y="T3"/>
                  </a:cxn>
                  <a:cxn ang="T12">
                    <a:pos x="T4" y="T5"/>
                  </a:cxn>
                  <a:cxn ang="T13">
                    <a:pos x="T6" y="T7"/>
                  </a:cxn>
                  <a:cxn ang="T14">
                    <a:pos x="T8" y="T9"/>
                  </a:cxn>
                </a:cxnLst>
                <a:rect l="T15" t="T16" r="T17" b="T18"/>
                <a:pathLst>
                  <a:path w="33" h="286">
                    <a:moveTo>
                      <a:pt x="0" y="0"/>
                    </a:moveTo>
                    <a:lnTo>
                      <a:pt x="5" y="32"/>
                    </a:lnTo>
                    <a:lnTo>
                      <a:pt x="18" y="134"/>
                    </a:lnTo>
                    <a:lnTo>
                      <a:pt x="29" y="237"/>
                    </a:lnTo>
                    <a:lnTo>
                      <a:pt x="33" y="286"/>
                    </a:lnTo>
                  </a:path>
                </a:pathLst>
              </a:custGeom>
              <a:noFill/>
              <a:ln w="23813">
                <a:solidFill>
                  <a:srgbClr val="000000"/>
                </a:solidFill>
                <a:round/>
                <a:headEnd/>
                <a:tailEnd/>
              </a:ln>
            </p:spPr>
            <p:txBody>
              <a:bodyPr/>
              <a:lstStyle/>
              <a:p>
                <a:pPr eaLnBrk="0" hangingPunct="0"/>
                <a:endParaRPr lang="en-US"/>
              </a:p>
            </p:txBody>
          </p:sp>
          <p:sp>
            <p:nvSpPr>
              <p:cNvPr id="49134" name="Freeform 252"/>
              <p:cNvSpPr>
                <a:spLocks/>
              </p:cNvSpPr>
              <p:nvPr/>
            </p:nvSpPr>
            <p:spPr bwMode="auto">
              <a:xfrm>
                <a:off x="4491" y="2760"/>
                <a:ext cx="3" cy="117"/>
              </a:xfrm>
              <a:custGeom>
                <a:avLst/>
                <a:gdLst>
                  <a:gd name="T0" fmla="*/ 1 w 6"/>
                  <a:gd name="T1" fmla="*/ 0 h 288"/>
                  <a:gd name="T2" fmla="*/ 2 w 6"/>
                  <a:gd name="T3" fmla="*/ 14 h 288"/>
                  <a:gd name="T4" fmla="*/ 1 w 6"/>
                  <a:gd name="T5" fmla="*/ 31 h 288"/>
                  <a:gd name="T6" fmla="*/ 0 w 6"/>
                  <a:gd name="T7" fmla="*/ 48 h 288"/>
                  <a:gd name="T8" fmla="*/ 0 60000 65536"/>
                  <a:gd name="T9" fmla="*/ 0 60000 65536"/>
                  <a:gd name="T10" fmla="*/ 0 60000 65536"/>
                  <a:gd name="T11" fmla="*/ 0 60000 65536"/>
                  <a:gd name="T12" fmla="*/ 0 w 6"/>
                  <a:gd name="T13" fmla="*/ 0 h 288"/>
                  <a:gd name="T14" fmla="*/ 6 w 6"/>
                  <a:gd name="T15" fmla="*/ 288 h 288"/>
                </a:gdLst>
                <a:ahLst/>
                <a:cxnLst>
                  <a:cxn ang="T8">
                    <a:pos x="T0" y="T1"/>
                  </a:cxn>
                  <a:cxn ang="T9">
                    <a:pos x="T2" y="T3"/>
                  </a:cxn>
                  <a:cxn ang="T10">
                    <a:pos x="T4" y="T5"/>
                  </a:cxn>
                  <a:cxn ang="T11">
                    <a:pos x="T6" y="T7"/>
                  </a:cxn>
                </a:cxnLst>
                <a:rect l="T12" t="T13" r="T14" b="T15"/>
                <a:pathLst>
                  <a:path w="6" h="288">
                    <a:moveTo>
                      <a:pt x="4" y="0"/>
                    </a:moveTo>
                    <a:lnTo>
                      <a:pt x="6" y="83"/>
                    </a:lnTo>
                    <a:lnTo>
                      <a:pt x="4" y="187"/>
                    </a:lnTo>
                    <a:lnTo>
                      <a:pt x="0" y="288"/>
                    </a:lnTo>
                  </a:path>
                </a:pathLst>
              </a:custGeom>
              <a:noFill/>
              <a:ln w="23813">
                <a:solidFill>
                  <a:srgbClr val="000000"/>
                </a:solidFill>
                <a:round/>
                <a:headEnd/>
                <a:tailEnd/>
              </a:ln>
            </p:spPr>
            <p:txBody>
              <a:bodyPr/>
              <a:lstStyle/>
              <a:p>
                <a:pPr eaLnBrk="0" hangingPunct="0"/>
                <a:endParaRPr lang="en-US"/>
              </a:p>
            </p:txBody>
          </p:sp>
          <p:sp>
            <p:nvSpPr>
              <p:cNvPr id="49135" name="Freeform 253"/>
              <p:cNvSpPr>
                <a:spLocks/>
              </p:cNvSpPr>
              <p:nvPr/>
            </p:nvSpPr>
            <p:spPr bwMode="auto">
              <a:xfrm>
                <a:off x="4467" y="2949"/>
                <a:ext cx="18" cy="116"/>
              </a:xfrm>
              <a:custGeom>
                <a:avLst/>
                <a:gdLst>
                  <a:gd name="T0" fmla="*/ 8 w 43"/>
                  <a:gd name="T1" fmla="*/ 0 h 285"/>
                  <a:gd name="T2" fmla="*/ 7 w 43"/>
                  <a:gd name="T3" fmla="*/ 5 h 285"/>
                  <a:gd name="T4" fmla="*/ 5 w 43"/>
                  <a:gd name="T5" fmla="*/ 22 h 285"/>
                  <a:gd name="T6" fmla="*/ 2 w 43"/>
                  <a:gd name="T7" fmla="*/ 39 h 285"/>
                  <a:gd name="T8" fmla="*/ 0 w 43"/>
                  <a:gd name="T9" fmla="*/ 47 h 285"/>
                  <a:gd name="T10" fmla="*/ 0 60000 65536"/>
                  <a:gd name="T11" fmla="*/ 0 60000 65536"/>
                  <a:gd name="T12" fmla="*/ 0 60000 65536"/>
                  <a:gd name="T13" fmla="*/ 0 60000 65536"/>
                  <a:gd name="T14" fmla="*/ 0 60000 65536"/>
                  <a:gd name="T15" fmla="*/ 0 w 43"/>
                  <a:gd name="T16" fmla="*/ 0 h 285"/>
                  <a:gd name="T17" fmla="*/ 43 w 43"/>
                  <a:gd name="T18" fmla="*/ 285 h 285"/>
                </a:gdLst>
                <a:ahLst/>
                <a:cxnLst>
                  <a:cxn ang="T10">
                    <a:pos x="T0" y="T1"/>
                  </a:cxn>
                  <a:cxn ang="T11">
                    <a:pos x="T2" y="T3"/>
                  </a:cxn>
                  <a:cxn ang="T12">
                    <a:pos x="T4" y="T5"/>
                  </a:cxn>
                  <a:cxn ang="T13">
                    <a:pos x="T6" y="T7"/>
                  </a:cxn>
                  <a:cxn ang="T14">
                    <a:pos x="T8" y="T9"/>
                  </a:cxn>
                </a:cxnLst>
                <a:rect l="T15" t="T16" r="T17" b="T18"/>
                <a:pathLst>
                  <a:path w="43" h="285">
                    <a:moveTo>
                      <a:pt x="43" y="0"/>
                    </a:moveTo>
                    <a:lnTo>
                      <a:pt x="40" y="31"/>
                    </a:lnTo>
                    <a:lnTo>
                      <a:pt x="27" y="134"/>
                    </a:lnTo>
                    <a:lnTo>
                      <a:pt x="10" y="236"/>
                    </a:lnTo>
                    <a:lnTo>
                      <a:pt x="0" y="285"/>
                    </a:lnTo>
                  </a:path>
                </a:pathLst>
              </a:custGeom>
              <a:noFill/>
              <a:ln w="23813">
                <a:solidFill>
                  <a:srgbClr val="000000"/>
                </a:solidFill>
                <a:round/>
                <a:headEnd/>
                <a:tailEnd/>
              </a:ln>
            </p:spPr>
            <p:txBody>
              <a:bodyPr/>
              <a:lstStyle/>
              <a:p>
                <a:pPr eaLnBrk="0" hangingPunct="0"/>
                <a:endParaRPr lang="en-US"/>
              </a:p>
            </p:txBody>
          </p:sp>
          <p:sp>
            <p:nvSpPr>
              <p:cNvPr id="49136" name="Freeform 254"/>
              <p:cNvSpPr>
                <a:spLocks/>
              </p:cNvSpPr>
              <p:nvPr/>
            </p:nvSpPr>
            <p:spPr bwMode="auto">
              <a:xfrm>
                <a:off x="4419" y="3136"/>
                <a:ext cx="33" cy="112"/>
              </a:xfrm>
              <a:custGeom>
                <a:avLst/>
                <a:gdLst>
                  <a:gd name="T0" fmla="*/ 13 w 82"/>
                  <a:gd name="T1" fmla="*/ 0 h 276"/>
                  <a:gd name="T2" fmla="*/ 10 w 82"/>
                  <a:gd name="T3" fmla="*/ 12 h 276"/>
                  <a:gd name="T4" fmla="*/ 6 w 82"/>
                  <a:gd name="T5" fmla="*/ 28 h 276"/>
                  <a:gd name="T6" fmla="*/ 0 w 82"/>
                  <a:gd name="T7" fmla="*/ 44 h 276"/>
                  <a:gd name="T8" fmla="*/ 0 w 82"/>
                  <a:gd name="T9" fmla="*/ 45 h 276"/>
                  <a:gd name="T10" fmla="*/ 0 60000 65536"/>
                  <a:gd name="T11" fmla="*/ 0 60000 65536"/>
                  <a:gd name="T12" fmla="*/ 0 60000 65536"/>
                  <a:gd name="T13" fmla="*/ 0 60000 65536"/>
                  <a:gd name="T14" fmla="*/ 0 60000 65536"/>
                  <a:gd name="T15" fmla="*/ 0 w 82"/>
                  <a:gd name="T16" fmla="*/ 0 h 276"/>
                  <a:gd name="T17" fmla="*/ 82 w 82"/>
                  <a:gd name="T18" fmla="*/ 276 h 276"/>
                </a:gdLst>
                <a:ahLst/>
                <a:cxnLst>
                  <a:cxn ang="T10">
                    <a:pos x="T0" y="T1"/>
                  </a:cxn>
                  <a:cxn ang="T11">
                    <a:pos x="T2" y="T3"/>
                  </a:cxn>
                  <a:cxn ang="T12">
                    <a:pos x="T4" y="T5"/>
                  </a:cxn>
                  <a:cxn ang="T13">
                    <a:pos x="T6" y="T7"/>
                  </a:cxn>
                  <a:cxn ang="T14">
                    <a:pos x="T8" y="T9"/>
                  </a:cxn>
                </a:cxnLst>
                <a:rect l="T15" t="T16" r="T17" b="T18"/>
                <a:pathLst>
                  <a:path w="82" h="276">
                    <a:moveTo>
                      <a:pt x="82" y="0"/>
                    </a:moveTo>
                    <a:lnTo>
                      <a:pt x="62" y="74"/>
                    </a:lnTo>
                    <a:lnTo>
                      <a:pt x="34" y="172"/>
                    </a:lnTo>
                    <a:lnTo>
                      <a:pt x="3" y="267"/>
                    </a:lnTo>
                    <a:lnTo>
                      <a:pt x="0" y="276"/>
                    </a:lnTo>
                  </a:path>
                </a:pathLst>
              </a:custGeom>
              <a:noFill/>
              <a:ln w="23813">
                <a:solidFill>
                  <a:srgbClr val="000000"/>
                </a:solidFill>
                <a:round/>
                <a:headEnd/>
                <a:tailEnd/>
              </a:ln>
            </p:spPr>
            <p:txBody>
              <a:bodyPr/>
              <a:lstStyle/>
              <a:p>
                <a:pPr eaLnBrk="0" hangingPunct="0"/>
                <a:endParaRPr lang="en-US"/>
              </a:p>
            </p:txBody>
          </p:sp>
          <p:sp>
            <p:nvSpPr>
              <p:cNvPr id="49137" name="Freeform 255"/>
              <p:cNvSpPr>
                <a:spLocks/>
              </p:cNvSpPr>
              <p:nvPr/>
            </p:nvSpPr>
            <p:spPr bwMode="auto">
              <a:xfrm>
                <a:off x="4343" y="3316"/>
                <a:ext cx="50" cy="106"/>
              </a:xfrm>
              <a:custGeom>
                <a:avLst/>
                <a:gdLst>
                  <a:gd name="T0" fmla="*/ 20 w 123"/>
                  <a:gd name="T1" fmla="*/ 0 h 261"/>
                  <a:gd name="T2" fmla="*/ 20 w 123"/>
                  <a:gd name="T3" fmla="*/ 2 h 261"/>
                  <a:gd name="T4" fmla="*/ 13 w 123"/>
                  <a:gd name="T5" fmla="*/ 17 h 261"/>
                  <a:gd name="T6" fmla="*/ 6 w 123"/>
                  <a:gd name="T7" fmla="*/ 31 h 261"/>
                  <a:gd name="T8" fmla="*/ 0 w 123"/>
                  <a:gd name="T9" fmla="*/ 43 h 261"/>
                  <a:gd name="T10" fmla="*/ 0 60000 65536"/>
                  <a:gd name="T11" fmla="*/ 0 60000 65536"/>
                  <a:gd name="T12" fmla="*/ 0 60000 65536"/>
                  <a:gd name="T13" fmla="*/ 0 60000 65536"/>
                  <a:gd name="T14" fmla="*/ 0 60000 65536"/>
                  <a:gd name="T15" fmla="*/ 0 w 123"/>
                  <a:gd name="T16" fmla="*/ 0 h 261"/>
                  <a:gd name="T17" fmla="*/ 123 w 123"/>
                  <a:gd name="T18" fmla="*/ 261 h 261"/>
                </a:gdLst>
                <a:ahLst/>
                <a:cxnLst>
                  <a:cxn ang="T10">
                    <a:pos x="T0" y="T1"/>
                  </a:cxn>
                  <a:cxn ang="T11">
                    <a:pos x="T2" y="T3"/>
                  </a:cxn>
                  <a:cxn ang="T12">
                    <a:pos x="T4" y="T5"/>
                  </a:cxn>
                  <a:cxn ang="T13">
                    <a:pos x="T6" y="T7"/>
                  </a:cxn>
                  <a:cxn ang="T14">
                    <a:pos x="T8" y="T9"/>
                  </a:cxn>
                </a:cxnLst>
                <a:rect l="T15" t="T16" r="T17" b="T18"/>
                <a:pathLst>
                  <a:path w="123" h="261">
                    <a:moveTo>
                      <a:pt x="123" y="0"/>
                    </a:moveTo>
                    <a:lnTo>
                      <a:pt x="119" y="10"/>
                    </a:lnTo>
                    <a:lnTo>
                      <a:pt x="79" y="101"/>
                    </a:lnTo>
                    <a:lnTo>
                      <a:pt x="37" y="189"/>
                    </a:lnTo>
                    <a:lnTo>
                      <a:pt x="0" y="261"/>
                    </a:lnTo>
                  </a:path>
                </a:pathLst>
              </a:custGeom>
              <a:noFill/>
              <a:ln w="23813">
                <a:solidFill>
                  <a:srgbClr val="000000"/>
                </a:solidFill>
                <a:round/>
                <a:headEnd/>
                <a:tailEnd/>
              </a:ln>
            </p:spPr>
            <p:txBody>
              <a:bodyPr/>
              <a:lstStyle/>
              <a:p>
                <a:pPr eaLnBrk="0" hangingPunct="0"/>
                <a:endParaRPr lang="en-US"/>
              </a:p>
            </p:txBody>
          </p:sp>
          <p:sp>
            <p:nvSpPr>
              <p:cNvPr id="49138" name="Freeform 256"/>
              <p:cNvSpPr>
                <a:spLocks/>
              </p:cNvSpPr>
              <p:nvPr/>
            </p:nvSpPr>
            <p:spPr bwMode="auto">
              <a:xfrm>
                <a:off x="4241" y="3485"/>
                <a:ext cx="66" cy="95"/>
              </a:xfrm>
              <a:custGeom>
                <a:avLst/>
                <a:gdLst>
                  <a:gd name="T0" fmla="*/ 27 w 164"/>
                  <a:gd name="T1" fmla="*/ 0 h 236"/>
                  <a:gd name="T2" fmla="*/ 24 w 164"/>
                  <a:gd name="T3" fmla="*/ 4 h 236"/>
                  <a:gd name="T4" fmla="*/ 16 w 164"/>
                  <a:gd name="T5" fmla="*/ 17 h 236"/>
                  <a:gd name="T6" fmla="*/ 7 w 164"/>
                  <a:gd name="T7" fmla="*/ 29 h 236"/>
                  <a:gd name="T8" fmla="*/ 0 w 164"/>
                  <a:gd name="T9" fmla="*/ 38 h 236"/>
                  <a:gd name="T10" fmla="*/ 0 60000 65536"/>
                  <a:gd name="T11" fmla="*/ 0 60000 65536"/>
                  <a:gd name="T12" fmla="*/ 0 60000 65536"/>
                  <a:gd name="T13" fmla="*/ 0 60000 65536"/>
                  <a:gd name="T14" fmla="*/ 0 60000 65536"/>
                  <a:gd name="T15" fmla="*/ 0 w 164"/>
                  <a:gd name="T16" fmla="*/ 0 h 236"/>
                  <a:gd name="T17" fmla="*/ 164 w 164"/>
                  <a:gd name="T18" fmla="*/ 236 h 236"/>
                </a:gdLst>
                <a:ahLst/>
                <a:cxnLst>
                  <a:cxn ang="T10">
                    <a:pos x="T0" y="T1"/>
                  </a:cxn>
                  <a:cxn ang="T11">
                    <a:pos x="T2" y="T3"/>
                  </a:cxn>
                  <a:cxn ang="T12">
                    <a:pos x="T4" y="T5"/>
                  </a:cxn>
                  <a:cxn ang="T13">
                    <a:pos x="T6" y="T7"/>
                  </a:cxn>
                  <a:cxn ang="T14">
                    <a:pos x="T8" y="T9"/>
                  </a:cxn>
                </a:cxnLst>
                <a:rect l="T15" t="T16" r="T17" b="T18"/>
                <a:pathLst>
                  <a:path w="164" h="236">
                    <a:moveTo>
                      <a:pt x="164" y="0"/>
                    </a:moveTo>
                    <a:lnTo>
                      <a:pt x="149" y="24"/>
                    </a:lnTo>
                    <a:lnTo>
                      <a:pt x="97" y="103"/>
                    </a:lnTo>
                    <a:lnTo>
                      <a:pt x="43" y="180"/>
                    </a:lnTo>
                    <a:lnTo>
                      <a:pt x="0" y="236"/>
                    </a:lnTo>
                  </a:path>
                </a:pathLst>
              </a:custGeom>
              <a:noFill/>
              <a:ln w="23813">
                <a:solidFill>
                  <a:srgbClr val="000000"/>
                </a:solidFill>
                <a:round/>
                <a:headEnd/>
                <a:tailEnd/>
              </a:ln>
            </p:spPr>
            <p:txBody>
              <a:bodyPr/>
              <a:lstStyle/>
              <a:p>
                <a:pPr eaLnBrk="0" hangingPunct="0"/>
                <a:endParaRPr lang="en-US"/>
              </a:p>
            </p:txBody>
          </p:sp>
          <p:sp>
            <p:nvSpPr>
              <p:cNvPr id="49139" name="Freeform 257"/>
              <p:cNvSpPr>
                <a:spLocks/>
              </p:cNvSpPr>
              <p:nvPr/>
            </p:nvSpPr>
            <p:spPr bwMode="auto">
              <a:xfrm>
                <a:off x="4111" y="3636"/>
                <a:ext cx="83" cy="81"/>
              </a:xfrm>
              <a:custGeom>
                <a:avLst/>
                <a:gdLst>
                  <a:gd name="T0" fmla="*/ 33 w 207"/>
                  <a:gd name="T1" fmla="*/ 0 h 200"/>
                  <a:gd name="T2" fmla="*/ 31 w 207"/>
                  <a:gd name="T3" fmla="*/ 3 h 200"/>
                  <a:gd name="T4" fmla="*/ 20 w 207"/>
                  <a:gd name="T5" fmla="*/ 14 h 200"/>
                  <a:gd name="T6" fmla="*/ 10 w 207"/>
                  <a:gd name="T7" fmla="*/ 23 h 200"/>
                  <a:gd name="T8" fmla="*/ 0 w 207"/>
                  <a:gd name="T9" fmla="*/ 33 h 200"/>
                  <a:gd name="T10" fmla="*/ 0 60000 65536"/>
                  <a:gd name="T11" fmla="*/ 0 60000 65536"/>
                  <a:gd name="T12" fmla="*/ 0 60000 65536"/>
                  <a:gd name="T13" fmla="*/ 0 60000 65536"/>
                  <a:gd name="T14" fmla="*/ 0 60000 65536"/>
                  <a:gd name="T15" fmla="*/ 0 w 207"/>
                  <a:gd name="T16" fmla="*/ 0 h 200"/>
                  <a:gd name="T17" fmla="*/ 207 w 207"/>
                  <a:gd name="T18" fmla="*/ 200 h 200"/>
                </a:gdLst>
                <a:ahLst/>
                <a:cxnLst>
                  <a:cxn ang="T10">
                    <a:pos x="T0" y="T1"/>
                  </a:cxn>
                  <a:cxn ang="T11">
                    <a:pos x="T2" y="T3"/>
                  </a:cxn>
                  <a:cxn ang="T12">
                    <a:pos x="T4" y="T5"/>
                  </a:cxn>
                  <a:cxn ang="T13">
                    <a:pos x="T6" y="T7"/>
                  </a:cxn>
                  <a:cxn ang="T14">
                    <a:pos x="T8" y="T9"/>
                  </a:cxn>
                </a:cxnLst>
                <a:rect l="T15" t="T16" r="T17" b="T18"/>
                <a:pathLst>
                  <a:path w="207" h="200">
                    <a:moveTo>
                      <a:pt x="207" y="0"/>
                    </a:moveTo>
                    <a:lnTo>
                      <a:pt x="191" y="18"/>
                    </a:lnTo>
                    <a:lnTo>
                      <a:pt x="128" y="83"/>
                    </a:lnTo>
                    <a:lnTo>
                      <a:pt x="64" y="144"/>
                    </a:lnTo>
                    <a:lnTo>
                      <a:pt x="0" y="200"/>
                    </a:lnTo>
                  </a:path>
                </a:pathLst>
              </a:custGeom>
              <a:noFill/>
              <a:ln w="23813">
                <a:solidFill>
                  <a:srgbClr val="000000"/>
                </a:solidFill>
                <a:round/>
                <a:headEnd/>
                <a:tailEnd/>
              </a:ln>
            </p:spPr>
            <p:txBody>
              <a:bodyPr/>
              <a:lstStyle/>
              <a:p>
                <a:pPr eaLnBrk="0" hangingPunct="0"/>
                <a:endParaRPr lang="en-US"/>
              </a:p>
            </p:txBody>
          </p:sp>
          <p:sp>
            <p:nvSpPr>
              <p:cNvPr id="49140" name="Freeform 258"/>
              <p:cNvSpPr>
                <a:spLocks/>
              </p:cNvSpPr>
              <p:nvPr/>
            </p:nvSpPr>
            <p:spPr bwMode="auto">
              <a:xfrm>
                <a:off x="3953" y="3762"/>
                <a:ext cx="100" cy="60"/>
              </a:xfrm>
              <a:custGeom>
                <a:avLst/>
                <a:gdLst>
                  <a:gd name="T0" fmla="*/ 40 w 247"/>
                  <a:gd name="T1" fmla="*/ 0 h 148"/>
                  <a:gd name="T2" fmla="*/ 29 w 247"/>
                  <a:gd name="T3" fmla="*/ 8 h 148"/>
                  <a:gd name="T4" fmla="*/ 17 w 247"/>
                  <a:gd name="T5" fmla="*/ 15 h 148"/>
                  <a:gd name="T6" fmla="*/ 5 w 247"/>
                  <a:gd name="T7" fmla="*/ 21 h 148"/>
                  <a:gd name="T8" fmla="*/ 0 w 247"/>
                  <a:gd name="T9" fmla="*/ 24 h 148"/>
                  <a:gd name="T10" fmla="*/ 0 60000 65536"/>
                  <a:gd name="T11" fmla="*/ 0 60000 65536"/>
                  <a:gd name="T12" fmla="*/ 0 60000 65536"/>
                  <a:gd name="T13" fmla="*/ 0 60000 65536"/>
                  <a:gd name="T14" fmla="*/ 0 60000 65536"/>
                  <a:gd name="T15" fmla="*/ 0 w 247"/>
                  <a:gd name="T16" fmla="*/ 0 h 148"/>
                  <a:gd name="T17" fmla="*/ 247 w 247"/>
                  <a:gd name="T18" fmla="*/ 148 h 148"/>
                </a:gdLst>
                <a:ahLst/>
                <a:cxnLst>
                  <a:cxn ang="T10">
                    <a:pos x="T0" y="T1"/>
                  </a:cxn>
                  <a:cxn ang="T11">
                    <a:pos x="T2" y="T3"/>
                  </a:cxn>
                  <a:cxn ang="T12">
                    <a:pos x="T4" y="T5"/>
                  </a:cxn>
                  <a:cxn ang="T13">
                    <a:pos x="T6" y="T7"/>
                  </a:cxn>
                  <a:cxn ang="T14">
                    <a:pos x="T8" y="T9"/>
                  </a:cxn>
                </a:cxnLst>
                <a:rect l="T15" t="T16" r="T17" b="T18"/>
                <a:pathLst>
                  <a:path w="247" h="148">
                    <a:moveTo>
                      <a:pt x="247" y="0"/>
                    </a:moveTo>
                    <a:lnTo>
                      <a:pt x="179" y="46"/>
                    </a:lnTo>
                    <a:lnTo>
                      <a:pt x="107" y="90"/>
                    </a:lnTo>
                    <a:lnTo>
                      <a:pt x="33" y="131"/>
                    </a:lnTo>
                    <a:lnTo>
                      <a:pt x="0" y="148"/>
                    </a:lnTo>
                  </a:path>
                </a:pathLst>
              </a:custGeom>
              <a:noFill/>
              <a:ln w="23813">
                <a:solidFill>
                  <a:srgbClr val="000000"/>
                </a:solidFill>
                <a:round/>
                <a:headEnd/>
                <a:tailEnd/>
              </a:ln>
            </p:spPr>
            <p:txBody>
              <a:bodyPr/>
              <a:lstStyle/>
              <a:p>
                <a:pPr eaLnBrk="0" hangingPunct="0"/>
                <a:endParaRPr lang="en-US"/>
              </a:p>
            </p:txBody>
          </p:sp>
          <p:sp>
            <p:nvSpPr>
              <p:cNvPr id="49141" name="Freeform 259"/>
              <p:cNvSpPr>
                <a:spLocks/>
              </p:cNvSpPr>
              <p:nvPr/>
            </p:nvSpPr>
            <p:spPr bwMode="auto">
              <a:xfrm>
                <a:off x="3775" y="3851"/>
                <a:ext cx="112" cy="32"/>
              </a:xfrm>
              <a:custGeom>
                <a:avLst/>
                <a:gdLst>
                  <a:gd name="T0" fmla="*/ 45 w 277"/>
                  <a:gd name="T1" fmla="*/ 0 h 79"/>
                  <a:gd name="T2" fmla="*/ 41 w 277"/>
                  <a:gd name="T3" fmla="*/ 2 h 79"/>
                  <a:gd name="T4" fmla="*/ 28 w 277"/>
                  <a:gd name="T5" fmla="*/ 6 h 79"/>
                  <a:gd name="T6" fmla="*/ 15 w 277"/>
                  <a:gd name="T7" fmla="*/ 9 h 79"/>
                  <a:gd name="T8" fmla="*/ 2 w 277"/>
                  <a:gd name="T9" fmla="*/ 13 h 79"/>
                  <a:gd name="T10" fmla="*/ 0 w 277"/>
                  <a:gd name="T11" fmla="*/ 13 h 79"/>
                  <a:gd name="T12" fmla="*/ 0 60000 65536"/>
                  <a:gd name="T13" fmla="*/ 0 60000 65536"/>
                  <a:gd name="T14" fmla="*/ 0 60000 65536"/>
                  <a:gd name="T15" fmla="*/ 0 60000 65536"/>
                  <a:gd name="T16" fmla="*/ 0 60000 65536"/>
                  <a:gd name="T17" fmla="*/ 0 60000 65536"/>
                  <a:gd name="T18" fmla="*/ 0 w 277"/>
                  <a:gd name="T19" fmla="*/ 0 h 79"/>
                  <a:gd name="T20" fmla="*/ 277 w 277"/>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77" h="79">
                    <a:moveTo>
                      <a:pt x="277" y="0"/>
                    </a:moveTo>
                    <a:lnTo>
                      <a:pt x="249" y="11"/>
                    </a:lnTo>
                    <a:lnTo>
                      <a:pt x="172" y="37"/>
                    </a:lnTo>
                    <a:lnTo>
                      <a:pt x="94" y="58"/>
                    </a:lnTo>
                    <a:lnTo>
                      <a:pt x="15" y="76"/>
                    </a:lnTo>
                    <a:lnTo>
                      <a:pt x="0" y="79"/>
                    </a:lnTo>
                  </a:path>
                </a:pathLst>
              </a:custGeom>
              <a:noFill/>
              <a:ln w="23813">
                <a:solidFill>
                  <a:srgbClr val="000000"/>
                </a:solidFill>
                <a:round/>
                <a:headEnd/>
                <a:tailEnd/>
              </a:ln>
            </p:spPr>
            <p:txBody>
              <a:bodyPr/>
              <a:lstStyle/>
              <a:p>
                <a:pPr eaLnBrk="0" hangingPunct="0"/>
                <a:endParaRPr lang="en-US"/>
              </a:p>
            </p:txBody>
          </p:sp>
          <p:sp>
            <p:nvSpPr>
              <p:cNvPr id="49142" name="Freeform 260"/>
              <p:cNvSpPr>
                <a:spLocks/>
              </p:cNvSpPr>
              <p:nvPr/>
            </p:nvSpPr>
            <p:spPr bwMode="auto">
              <a:xfrm>
                <a:off x="3586" y="3892"/>
                <a:ext cx="117" cy="3"/>
              </a:xfrm>
              <a:custGeom>
                <a:avLst/>
                <a:gdLst>
                  <a:gd name="T0" fmla="*/ 48 w 288"/>
                  <a:gd name="T1" fmla="*/ 0 h 8"/>
                  <a:gd name="T2" fmla="*/ 40 w 288"/>
                  <a:gd name="T3" fmla="*/ 1 h 8"/>
                  <a:gd name="T4" fmla="*/ 27 w 288"/>
                  <a:gd name="T5" fmla="*/ 1 h 8"/>
                  <a:gd name="T6" fmla="*/ 14 w 288"/>
                  <a:gd name="T7" fmla="*/ 1 h 8"/>
                  <a:gd name="T8" fmla="*/ 1 w 288"/>
                  <a:gd name="T9" fmla="*/ 0 h 8"/>
                  <a:gd name="T10" fmla="*/ 0 w 288"/>
                  <a:gd name="T11" fmla="*/ 0 h 8"/>
                  <a:gd name="T12" fmla="*/ 0 60000 65536"/>
                  <a:gd name="T13" fmla="*/ 0 60000 65536"/>
                  <a:gd name="T14" fmla="*/ 0 60000 65536"/>
                  <a:gd name="T15" fmla="*/ 0 60000 65536"/>
                  <a:gd name="T16" fmla="*/ 0 60000 65536"/>
                  <a:gd name="T17" fmla="*/ 0 60000 65536"/>
                  <a:gd name="T18" fmla="*/ 0 w 288"/>
                  <a:gd name="T19" fmla="*/ 0 h 8"/>
                  <a:gd name="T20" fmla="*/ 288 w 288"/>
                  <a:gd name="T21" fmla="*/ 8 h 8"/>
                </a:gdLst>
                <a:ahLst/>
                <a:cxnLst>
                  <a:cxn ang="T12">
                    <a:pos x="T0" y="T1"/>
                  </a:cxn>
                  <a:cxn ang="T13">
                    <a:pos x="T2" y="T3"/>
                  </a:cxn>
                  <a:cxn ang="T14">
                    <a:pos x="T4" y="T5"/>
                  </a:cxn>
                  <a:cxn ang="T15">
                    <a:pos x="T6" y="T7"/>
                  </a:cxn>
                  <a:cxn ang="T16">
                    <a:pos x="T8" y="T9"/>
                  </a:cxn>
                  <a:cxn ang="T17">
                    <a:pos x="T10" y="T11"/>
                  </a:cxn>
                </a:cxnLst>
                <a:rect l="T18" t="T19" r="T20" b="T21"/>
                <a:pathLst>
                  <a:path w="288" h="8">
                    <a:moveTo>
                      <a:pt x="288" y="3"/>
                    </a:moveTo>
                    <a:lnTo>
                      <a:pt x="243" y="6"/>
                    </a:lnTo>
                    <a:lnTo>
                      <a:pt x="163" y="8"/>
                    </a:lnTo>
                    <a:lnTo>
                      <a:pt x="84" y="6"/>
                    </a:lnTo>
                    <a:lnTo>
                      <a:pt x="4" y="0"/>
                    </a:lnTo>
                    <a:lnTo>
                      <a:pt x="0" y="0"/>
                    </a:lnTo>
                  </a:path>
                </a:pathLst>
              </a:custGeom>
              <a:noFill/>
              <a:ln w="23813">
                <a:solidFill>
                  <a:srgbClr val="000000"/>
                </a:solidFill>
                <a:round/>
                <a:headEnd/>
                <a:tailEnd/>
              </a:ln>
            </p:spPr>
            <p:txBody>
              <a:bodyPr/>
              <a:lstStyle/>
              <a:p>
                <a:pPr eaLnBrk="0" hangingPunct="0"/>
                <a:endParaRPr lang="en-US"/>
              </a:p>
            </p:txBody>
          </p:sp>
          <p:sp>
            <p:nvSpPr>
              <p:cNvPr id="49143" name="Freeform 261"/>
              <p:cNvSpPr>
                <a:spLocks/>
              </p:cNvSpPr>
              <p:nvPr/>
            </p:nvSpPr>
            <p:spPr bwMode="auto">
              <a:xfrm>
                <a:off x="3403" y="3846"/>
                <a:ext cx="111" cy="34"/>
              </a:xfrm>
              <a:custGeom>
                <a:avLst/>
                <a:gdLst>
                  <a:gd name="T0" fmla="*/ 45 w 275"/>
                  <a:gd name="T1" fmla="*/ 14 h 85"/>
                  <a:gd name="T2" fmla="*/ 36 w 275"/>
                  <a:gd name="T3" fmla="*/ 12 h 85"/>
                  <a:gd name="T4" fmla="*/ 23 w 275"/>
                  <a:gd name="T5" fmla="*/ 8 h 85"/>
                  <a:gd name="T6" fmla="*/ 10 w 275"/>
                  <a:gd name="T7" fmla="*/ 4 h 85"/>
                  <a:gd name="T8" fmla="*/ 0 w 275"/>
                  <a:gd name="T9" fmla="*/ 0 h 85"/>
                  <a:gd name="T10" fmla="*/ 0 60000 65536"/>
                  <a:gd name="T11" fmla="*/ 0 60000 65536"/>
                  <a:gd name="T12" fmla="*/ 0 60000 65536"/>
                  <a:gd name="T13" fmla="*/ 0 60000 65536"/>
                  <a:gd name="T14" fmla="*/ 0 60000 65536"/>
                  <a:gd name="T15" fmla="*/ 0 w 275"/>
                  <a:gd name="T16" fmla="*/ 0 h 85"/>
                  <a:gd name="T17" fmla="*/ 275 w 275"/>
                  <a:gd name="T18" fmla="*/ 85 h 85"/>
                </a:gdLst>
                <a:ahLst/>
                <a:cxnLst>
                  <a:cxn ang="T10">
                    <a:pos x="T0" y="T1"/>
                  </a:cxn>
                  <a:cxn ang="T11">
                    <a:pos x="T2" y="T3"/>
                  </a:cxn>
                  <a:cxn ang="T12">
                    <a:pos x="T4" y="T5"/>
                  </a:cxn>
                  <a:cxn ang="T13">
                    <a:pos x="T6" y="T7"/>
                  </a:cxn>
                  <a:cxn ang="T14">
                    <a:pos x="T8" y="T9"/>
                  </a:cxn>
                </a:cxnLst>
                <a:rect l="T15" t="T16" r="T17" b="T18"/>
                <a:pathLst>
                  <a:path w="275" h="85">
                    <a:moveTo>
                      <a:pt x="275" y="85"/>
                    </a:moveTo>
                    <a:lnTo>
                      <a:pt x="220" y="72"/>
                    </a:lnTo>
                    <a:lnTo>
                      <a:pt x="142" y="51"/>
                    </a:lnTo>
                    <a:lnTo>
                      <a:pt x="65" y="25"/>
                    </a:lnTo>
                    <a:lnTo>
                      <a:pt x="0" y="0"/>
                    </a:lnTo>
                  </a:path>
                </a:pathLst>
              </a:custGeom>
              <a:noFill/>
              <a:ln w="23813">
                <a:solidFill>
                  <a:srgbClr val="000000"/>
                </a:solidFill>
                <a:round/>
                <a:headEnd/>
                <a:tailEnd/>
              </a:ln>
            </p:spPr>
            <p:txBody>
              <a:bodyPr/>
              <a:lstStyle/>
              <a:p>
                <a:pPr eaLnBrk="0" hangingPunct="0"/>
                <a:endParaRPr lang="en-US"/>
              </a:p>
            </p:txBody>
          </p:sp>
          <p:sp>
            <p:nvSpPr>
              <p:cNvPr id="49144" name="Freeform 262"/>
              <p:cNvSpPr>
                <a:spLocks/>
              </p:cNvSpPr>
              <p:nvPr/>
            </p:nvSpPr>
            <p:spPr bwMode="auto">
              <a:xfrm>
                <a:off x="3239" y="3753"/>
                <a:ext cx="98" cy="62"/>
              </a:xfrm>
              <a:custGeom>
                <a:avLst/>
                <a:gdLst>
                  <a:gd name="T0" fmla="*/ 40 w 243"/>
                  <a:gd name="T1" fmla="*/ 25 h 153"/>
                  <a:gd name="T2" fmla="*/ 28 w 243"/>
                  <a:gd name="T3" fmla="*/ 19 h 153"/>
                  <a:gd name="T4" fmla="*/ 16 w 243"/>
                  <a:gd name="T5" fmla="*/ 11 h 153"/>
                  <a:gd name="T6" fmla="*/ 4 w 243"/>
                  <a:gd name="T7" fmla="*/ 4 h 153"/>
                  <a:gd name="T8" fmla="*/ 0 w 243"/>
                  <a:gd name="T9" fmla="*/ 0 h 153"/>
                  <a:gd name="T10" fmla="*/ 0 60000 65536"/>
                  <a:gd name="T11" fmla="*/ 0 60000 65536"/>
                  <a:gd name="T12" fmla="*/ 0 60000 65536"/>
                  <a:gd name="T13" fmla="*/ 0 60000 65536"/>
                  <a:gd name="T14" fmla="*/ 0 60000 65536"/>
                  <a:gd name="T15" fmla="*/ 0 w 243"/>
                  <a:gd name="T16" fmla="*/ 0 h 153"/>
                  <a:gd name="T17" fmla="*/ 243 w 243"/>
                  <a:gd name="T18" fmla="*/ 153 h 153"/>
                </a:gdLst>
                <a:ahLst/>
                <a:cxnLst>
                  <a:cxn ang="T10">
                    <a:pos x="T0" y="T1"/>
                  </a:cxn>
                  <a:cxn ang="T11">
                    <a:pos x="T2" y="T3"/>
                  </a:cxn>
                  <a:cxn ang="T12">
                    <a:pos x="T4" y="T5"/>
                  </a:cxn>
                  <a:cxn ang="T13">
                    <a:pos x="T6" y="T7"/>
                  </a:cxn>
                  <a:cxn ang="T14">
                    <a:pos x="T8" y="T9"/>
                  </a:cxn>
                </a:cxnLst>
                <a:rect l="T15" t="T16" r="T17" b="T18"/>
                <a:pathLst>
                  <a:path w="243" h="153">
                    <a:moveTo>
                      <a:pt x="243" y="153"/>
                    </a:moveTo>
                    <a:lnTo>
                      <a:pt x="171" y="113"/>
                    </a:lnTo>
                    <a:lnTo>
                      <a:pt x="99" y="69"/>
                    </a:lnTo>
                    <a:lnTo>
                      <a:pt x="28" y="21"/>
                    </a:lnTo>
                    <a:lnTo>
                      <a:pt x="0" y="0"/>
                    </a:lnTo>
                  </a:path>
                </a:pathLst>
              </a:custGeom>
              <a:noFill/>
              <a:ln w="23813">
                <a:solidFill>
                  <a:srgbClr val="000000"/>
                </a:solidFill>
                <a:round/>
                <a:headEnd/>
                <a:tailEnd/>
              </a:ln>
            </p:spPr>
            <p:txBody>
              <a:bodyPr/>
              <a:lstStyle/>
              <a:p>
                <a:pPr eaLnBrk="0" hangingPunct="0"/>
                <a:endParaRPr lang="en-US"/>
              </a:p>
            </p:txBody>
          </p:sp>
          <p:sp>
            <p:nvSpPr>
              <p:cNvPr id="49145" name="Freeform 263"/>
              <p:cNvSpPr>
                <a:spLocks/>
              </p:cNvSpPr>
              <p:nvPr/>
            </p:nvSpPr>
            <p:spPr bwMode="auto">
              <a:xfrm>
                <a:off x="3100" y="3624"/>
                <a:ext cx="82" cy="83"/>
              </a:xfrm>
              <a:custGeom>
                <a:avLst/>
                <a:gdLst>
                  <a:gd name="T0" fmla="*/ 33 w 203"/>
                  <a:gd name="T1" fmla="*/ 34 h 204"/>
                  <a:gd name="T2" fmla="*/ 27 w 203"/>
                  <a:gd name="T3" fmla="*/ 28 h 204"/>
                  <a:gd name="T4" fmla="*/ 17 w 203"/>
                  <a:gd name="T5" fmla="*/ 19 h 204"/>
                  <a:gd name="T6" fmla="*/ 7 w 203"/>
                  <a:gd name="T7" fmla="*/ 8 h 204"/>
                  <a:gd name="T8" fmla="*/ 0 w 203"/>
                  <a:gd name="T9" fmla="*/ 0 h 204"/>
                  <a:gd name="T10" fmla="*/ 0 60000 65536"/>
                  <a:gd name="T11" fmla="*/ 0 60000 65536"/>
                  <a:gd name="T12" fmla="*/ 0 60000 65536"/>
                  <a:gd name="T13" fmla="*/ 0 60000 65536"/>
                  <a:gd name="T14" fmla="*/ 0 60000 65536"/>
                  <a:gd name="T15" fmla="*/ 0 w 203"/>
                  <a:gd name="T16" fmla="*/ 0 h 204"/>
                  <a:gd name="T17" fmla="*/ 203 w 203"/>
                  <a:gd name="T18" fmla="*/ 204 h 204"/>
                </a:gdLst>
                <a:ahLst/>
                <a:cxnLst>
                  <a:cxn ang="T10">
                    <a:pos x="T0" y="T1"/>
                  </a:cxn>
                  <a:cxn ang="T11">
                    <a:pos x="T2" y="T3"/>
                  </a:cxn>
                  <a:cxn ang="T12">
                    <a:pos x="T4" y="T5"/>
                  </a:cxn>
                  <a:cxn ang="T13">
                    <a:pos x="T6" y="T7"/>
                  </a:cxn>
                  <a:cxn ang="T14">
                    <a:pos x="T8" y="T9"/>
                  </a:cxn>
                </a:cxnLst>
                <a:rect l="T15" t="T16" r="T17" b="T18"/>
                <a:pathLst>
                  <a:path w="203" h="204">
                    <a:moveTo>
                      <a:pt x="203" y="204"/>
                    </a:moveTo>
                    <a:lnTo>
                      <a:pt x="168" y="173"/>
                    </a:lnTo>
                    <a:lnTo>
                      <a:pt x="104" y="112"/>
                    </a:lnTo>
                    <a:lnTo>
                      <a:pt x="41" y="47"/>
                    </a:lnTo>
                    <a:lnTo>
                      <a:pt x="0" y="0"/>
                    </a:lnTo>
                  </a:path>
                </a:pathLst>
              </a:custGeom>
              <a:noFill/>
              <a:ln w="23813">
                <a:solidFill>
                  <a:srgbClr val="000000"/>
                </a:solidFill>
                <a:round/>
                <a:headEnd/>
                <a:tailEnd/>
              </a:ln>
            </p:spPr>
            <p:txBody>
              <a:bodyPr/>
              <a:lstStyle/>
              <a:p>
                <a:pPr eaLnBrk="0" hangingPunct="0"/>
                <a:endParaRPr lang="en-US"/>
              </a:p>
            </p:txBody>
          </p:sp>
          <p:sp>
            <p:nvSpPr>
              <p:cNvPr id="49146" name="Freeform 264"/>
              <p:cNvSpPr>
                <a:spLocks/>
              </p:cNvSpPr>
              <p:nvPr/>
            </p:nvSpPr>
            <p:spPr bwMode="auto">
              <a:xfrm>
                <a:off x="2989" y="3471"/>
                <a:ext cx="65" cy="97"/>
              </a:xfrm>
              <a:custGeom>
                <a:avLst/>
                <a:gdLst>
                  <a:gd name="T0" fmla="*/ 26 w 161"/>
                  <a:gd name="T1" fmla="*/ 39 h 239"/>
                  <a:gd name="T2" fmla="*/ 23 w 161"/>
                  <a:gd name="T3" fmla="*/ 35 h 239"/>
                  <a:gd name="T4" fmla="*/ 14 w 161"/>
                  <a:gd name="T5" fmla="*/ 22 h 239"/>
                  <a:gd name="T6" fmla="*/ 6 w 161"/>
                  <a:gd name="T7" fmla="*/ 9 h 239"/>
                  <a:gd name="T8" fmla="*/ 0 w 161"/>
                  <a:gd name="T9" fmla="*/ 0 h 239"/>
                  <a:gd name="T10" fmla="*/ 0 60000 65536"/>
                  <a:gd name="T11" fmla="*/ 0 60000 65536"/>
                  <a:gd name="T12" fmla="*/ 0 60000 65536"/>
                  <a:gd name="T13" fmla="*/ 0 60000 65536"/>
                  <a:gd name="T14" fmla="*/ 0 60000 65536"/>
                  <a:gd name="T15" fmla="*/ 0 w 161"/>
                  <a:gd name="T16" fmla="*/ 0 h 239"/>
                  <a:gd name="T17" fmla="*/ 161 w 161"/>
                  <a:gd name="T18" fmla="*/ 239 h 239"/>
                </a:gdLst>
                <a:ahLst/>
                <a:cxnLst>
                  <a:cxn ang="T10">
                    <a:pos x="T0" y="T1"/>
                  </a:cxn>
                  <a:cxn ang="T11">
                    <a:pos x="T2" y="T3"/>
                  </a:cxn>
                  <a:cxn ang="T12">
                    <a:pos x="T4" y="T5"/>
                  </a:cxn>
                  <a:cxn ang="T13">
                    <a:pos x="T6" y="T7"/>
                  </a:cxn>
                  <a:cxn ang="T14">
                    <a:pos x="T8" y="T9"/>
                  </a:cxn>
                </a:cxnLst>
                <a:rect l="T15" t="T16" r="T17" b="T18"/>
                <a:pathLst>
                  <a:path w="161" h="239">
                    <a:moveTo>
                      <a:pt x="161" y="239"/>
                    </a:moveTo>
                    <a:lnTo>
                      <a:pt x="141" y="213"/>
                    </a:lnTo>
                    <a:lnTo>
                      <a:pt x="87" y="136"/>
                    </a:lnTo>
                    <a:lnTo>
                      <a:pt x="35" y="57"/>
                    </a:lnTo>
                    <a:lnTo>
                      <a:pt x="0" y="0"/>
                    </a:lnTo>
                  </a:path>
                </a:pathLst>
              </a:custGeom>
              <a:noFill/>
              <a:ln w="23813">
                <a:solidFill>
                  <a:srgbClr val="000000"/>
                </a:solidFill>
                <a:round/>
                <a:headEnd/>
                <a:tailEnd/>
              </a:ln>
            </p:spPr>
            <p:txBody>
              <a:bodyPr/>
              <a:lstStyle/>
              <a:p>
                <a:pPr eaLnBrk="0" hangingPunct="0"/>
                <a:endParaRPr lang="en-US"/>
              </a:p>
            </p:txBody>
          </p:sp>
          <p:sp>
            <p:nvSpPr>
              <p:cNvPr id="49147" name="Freeform 265"/>
              <p:cNvSpPr>
                <a:spLocks/>
              </p:cNvSpPr>
              <p:nvPr/>
            </p:nvSpPr>
            <p:spPr bwMode="auto">
              <a:xfrm>
                <a:off x="2906" y="3302"/>
                <a:ext cx="48" cy="106"/>
              </a:xfrm>
              <a:custGeom>
                <a:avLst/>
                <a:gdLst>
                  <a:gd name="T0" fmla="*/ 19 w 119"/>
                  <a:gd name="T1" fmla="*/ 43 h 262"/>
                  <a:gd name="T2" fmla="*/ 16 w 119"/>
                  <a:gd name="T3" fmla="*/ 37 h 262"/>
                  <a:gd name="T4" fmla="*/ 9 w 119"/>
                  <a:gd name="T5" fmla="*/ 22 h 262"/>
                  <a:gd name="T6" fmla="*/ 3 w 119"/>
                  <a:gd name="T7" fmla="*/ 7 h 262"/>
                  <a:gd name="T8" fmla="*/ 0 w 119"/>
                  <a:gd name="T9" fmla="*/ 0 h 262"/>
                  <a:gd name="T10" fmla="*/ 0 60000 65536"/>
                  <a:gd name="T11" fmla="*/ 0 60000 65536"/>
                  <a:gd name="T12" fmla="*/ 0 60000 65536"/>
                  <a:gd name="T13" fmla="*/ 0 60000 65536"/>
                  <a:gd name="T14" fmla="*/ 0 60000 65536"/>
                  <a:gd name="T15" fmla="*/ 0 w 119"/>
                  <a:gd name="T16" fmla="*/ 0 h 262"/>
                  <a:gd name="T17" fmla="*/ 119 w 119"/>
                  <a:gd name="T18" fmla="*/ 262 h 262"/>
                </a:gdLst>
                <a:ahLst/>
                <a:cxnLst>
                  <a:cxn ang="T10">
                    <a:pos x="T0" y="T1"/>
                  </a:cxn>
                  <a:cxn ang="T11">
                    <a:pos x="T2" y="T3"/>
                  </a:cxn>
                  <a:cxn ang="T12">
                    <a:pos x="T4" y="T5"/>
                  </a:cxn>
                  <a:cxn ang="T13">
                    <a:pos x="T6" y="T7"/>
                  </a:cxn>
                  <a:cxn ang="T14">
                    <a:pos x="T8" y="T9"/>
                  </a:cxn>
                </a:cxnLst>
                <a:rect l="T15" t="T16" r="T17" b="T18"/>
                <a:pathLst>
                  <a:path w="119" h="262">
                    <a:moveTo>
                      <a:pt x="119" y="262"/>
                    </a:moveTo>
                    <a:lnTo>
                      <a:pt x="99" y="224"/>
                    </a:lnTo>
                    <a:lnTo>
                      <a:pt x="57" y="136"/>
                    </a:lnTo>
                    <a:lnTo>
                      <a:pt x="18" y="45"/>
                    </a:lnTo>
                    <a:lnTo>
                      <a:pt x="0" y="0"/>
                    </a:lnTo>
                  </a:path>
                </a:pathLst>
              </a:custGeom>
              <a:noFill/>
              <a:ln w="23813">
                <a:solidFill>
                  <a:srgbClr val="000000"/>
                </a:solidFill>
                <a:round/>
                <a:headEnd/>
                <a:tailEnd/>
              </a:ln>
            </p:spPr>
            <p:txBody>
              <a:bodyPr/>
              <a:lstStyle/>
              <a:p>
                <a:pPr eaLnBrk="0" hangingPunct="0"/>
                <a:endParaRPr lang="en-US"/>
              </a:p>
            </p:txBody>
          </p:sp>
          <p:sp>
            <p:nvSpPr>
              <p:cNvPr id="49148" name="Freeform 266"/>
              <p:cNvSpPr>
                <a:spLocks/>
              </p:cNvSpPr>
              <p:nvPr/>
            </p:nvSpPr>
            <p:spPr bwMode="auto">
              <a:xfrm>
                <a:off x="2849" y="3121"/>
                <a:ext cx="32" cy="112"/>
              </a:xfrm>
              <a:custGeom>
                <a:avLst/>
                <a:gdLst>
                  <a:gd name="T0" fmla="*/ 13 w 79"/>
                  <a:gd name="T1" fmla="*/ 45 h 277"/>
                  <a:gd name="T2" fmla="*/ 9 w 79"/>
                  <a:gd name="T3" fmla="*/ 34 h 277"/>
                  <a:gd name="T4" fmla="*/ 5 w 79"/>
                  <a:gd name="T5" fmla="*/ 18 h 277"/>
                  <a:gd name="T6" fmla="*/ 0 w 79"/>
                  <a:gd name="T7" fmla="*/ 2 h 277"/>
                  <a:gd name="T8" fmla="*/ 0 w 79"/>
                  <a:gd name="T9" fmla="*/ 0 h 277"/>
                  <a:gd name="T10" fmla="*/ 0 60000 65536"/>
                  <a:gd name="T11" fmla="*/ 0 60000 65536"/>
                  <a:gd name="T12" fmla="*/ 0 60000 65536"/>
                  <a:gd name="T13" fmla="*/ 0 60000 65536"/>
                  <a:gd name="T14" fmla="*/ 0 60000 65536"/>
                  <a:gd name="T15" fmla="*/ 0 w 79"/>
                  <a:gd name="T16" fmla="*/ 0 h 277"/>
                  <a:gd name="T17" fmla="*/ 79 w 79"/>
                  <a:gd name="T18" fmla="*/ 277 h 277"/>
                </a:gdLst>
                <a:ahLst/>
                <a:cxnLst>
                  <a:cxn ang="T10">
                    <a:pos x="T0" y="T1"/>
                  </a:cxn>
                  <a:cxn ang="T11">
                    <a:pos x="T2" y="T3"/>
                  </a:cxn>
                  <a:cxn ang="T12">
                    <a:pos x="T4" y="T5"/>
                  </a:cxn>
                  <a:cxn ang="T13">
                    <a:pos x="T6" y="T7"/>
                  </a:cxn>
                  <a:cxn ang="T14">
                    <a:pos x="T8" y="T9"/>
                  </a:cxn>
                </a:cxnLst>
                <a:rect l="T15" t="T16" r="T17" b="T18"/>
                <a:pathLst>
                  <a:path w="79" h="277">
                    <a:moveTo>
                      <a:pt x="79" y="277"/>
                    </a:moveTo>
                    <a:lnTo>
                      <a:pt x="57" y="209"/>
                    </a:lnTo>
                    <a:lnTo>
                      <a:pt x="29" y="111"/>
                    </a:lnTo>
                    <a:lnTo>
                      <a:pt x="3" y="13"/>
                    </a:lnTo>
                    <a:lnTo>
                      <a:pt x="0" y="0"/>
                    </a:lnTo>
                  </a:path>
                </a:pathLst>
              </a:custGeom>
              <a:noFill/>
              <a:ln w="23813">
                <a:solidFill>
                  <a:srgbClr val="000000"/>
                </a:solidFill>
                <a:round/>
                <a:headEnd/>
                <a:tailEnd/>
              </a:ln>
            </p:spPr>
            <p:txBody>
              <a:bodyPr/>
              <a:lstStyle/>
              <a:p>
                <a:pPr eaLnBrk="0" hangingPunct="0"/>
                <a:endParaRPr lang="en-US"/>
              </a:p>
            </p:txBody>
          </p:sp>
          <p:sp>
            <p:nvSpPr>
              <p:cNvPr id="49149" name="Freeform 267"/>
              <p:cNvSpPr>
                <a:spLocks/>
              </p:cNvSpPr>
              <p:nvPr/>
            </p:nvSpPr>
            <p:spPr bwMode="auto">
              <a:xfrm>
                <a:off x="2818" y="2934"/>
                <a:ext cx="16" cy="116"/>
              </a:xfrm>
              <a:custGeom>
                <a:avLst/>
                <a:gdLst>
                  <a:gd name="T0" fmla="*/ 6 w 40"/>
                  <a:gd name="T1" fmla="*/ 47 h 285"/>
                  <a:gd name="T2" fmla="*/ 6 w 40"/>
                  <a:gd name="T3" fmla="*/ 45 h 285"/>
                  <a:gd name="T4" fmla="*/ 3 w 40"/>
                  <a:gd name="T5" fmla="*/ 28 h 285"/>
                  <a:gd name="T6" fmla="*/ 1 w 40"/>
                  <a:gd name="T7" fmla="*/ 11 h 285"/>
                  <a:gd name="T8" fmla="*/ 0 w 40"/>
                  <a:gd name="T9" fmla="*/ 0 h 285"/>
                  <a:gd name="T10" fmla="*/ 0 60000 65536"/>
                  <a:gd name="T11" fmla="*/ 0 60000 65536"/>
                  <a:gd name="T12" fmla="*/ 0 60000 65536"/>
                  <a:gd name="T13" fmla="*/ 0 60000 65536"/>
                  <a:gd name="T14" fmla="*/ 0 60000 65536"/>
                  <a:gd name="T15" fmla="*/ 0 w 40"/>
                  <a:gd name="T16" fmla="*/ 0 h 285"/>
                  <a:gd name="T17" fmla="*/ 40 w 40"/>
                  <a:gd name="T18" fmla="*/ 285 h 285"/>
                </a:gdLst>
                <a:ahLst/>
                <a:cxnLst>
                  <a:cxn ang="T10">
                    <a:pos x="T0" y="T1"/>
                  </a:cxn>
                  <a:cxn ang="T11">
                    <a:pos x="T2" y="T3"/>
                  </a:cxn>
                  <a:cxn ang="T12">
                    <a:pos x="T4" y="T5"/>
                  </a:cxn>
                  <a:cxn ang="T13">
                    <a:pos x="T6" y="T7"/>
                  </a:cxn>
                  <a:cxn ang="T14">
                    <a:pos x="T8" y="T9"/>
                  </a:cxn>
                </a:cxnLst>
                <a:rect l="T15" t="T16" r="T17" b="T18"/>
                <a:pathLst>
                  <a:path w="40" h="285">
                    <a:moveTo>
                      <a:pt x="40" y="285"/>
                    </a:moveTo>
                    <a:lnTo>
                      <a:pt x="38" y="273"/>
                    </a:lnTo>
                    <a:lnTo>
                      <a:pt x="21" y="171"/>
                    </a:lnTo>
                    <a:lnTo>
                      <a:pt x="7" y="68"/>
                    </a:lnTo>
                    <a:lnTo>
                      <a:pt x="0" y="0"/>
                    </a:lnTo>
                  </a:path>
                </a:pathLst>
              </a:custGeom>
              <a:noFill/>
              <a:ln w="23813">
                <a:solidFill>
                  <a:srgbClr val="000000"/>
                </a:solidFill>
                <a:round/>
                <a:headEnd/>
                <a:tailEnd/>
              </a:ln>
            </p:spPr>
            <p:txBody>
              <a:bodyPr/>
              <a:lstStyle/>
              <a:p>
                <a:pPr eaLnBrk="0" hangingPunct="0"/>
                <a:endParaRPr lang="en-US"/>
              </a:p>
            </p:txBody>
          </p:sp>
          <p:sp>
            <p:nvSpPr>
              <p:cNvPr id="49150" name="Freeform 268"/>
              <p:cNvSpPr>
                <a:spLocks/>
              </p:cNvSpPr>
              <p:nvPr/>
            </p:nvSpPr>
            <p:spPr bwMode="auto">
              <a:xfrm>
                <a:off x="2811" y="2794"/>
                <a:ext cx="2" cy="67"/>
              </a:xfrm>
              <a:custGeom>
                <a:avLst/>
                <a:gdLst>
                  <a:gd name="T0" fmla="*/ 1 w 4"/>
                  <a:gd name="T1" fmla="*/ 27 h 167"/>
                  <a:gd name="T2" fmla="*/ 1 w 4"/>
                  <a:gd name="T3" fmla="*/ 17 h 167"/>
                  <a:gd name="T4" fmla="*/ 0 w 4"/>
                  <a:gd name="T5" fmla="*/ 0 h 167"/>
                  <a:gd name="T6" fmla="*/ 0 60000 65536"/>
                  <a:gd name="T7" fmla="*/ 0 60000 65536"/>
                  <a:gd name="T8" fmla="*/ 0 60000 65536"/>
                  <a:gd name="T9" fmla="*/ 0 w 4"/>
                  <a:gd name="T10" fmla="*/ 0 h 167"/>
                  <a:gd name="T11" fmla="*/ 4 w 4"/>
                  <a:gd name="T12" fmla="*/ 167 h 167"/>
                </a:gdLst>
                <a:ahLst/>
                <a:cxnLst>
                  <a:cxn ang="T6">
                    <a:pos x="T0" y="T1"/>
                  </a:cxn>
                  <a:cxn ang="T7">
                    <a:pos x="T2" y="T3"/>
                  </a:cxn>
                  <a:cxn ang="T8">
                    <a:pos x="T4" y="T5"/>
                  </a:cxn>
                </a:cxnLst>
                <a:rect l="T9" t="T10" r="T11" b="T12"/>
                <a:pathLst>
                  <a:path w="4" h="167">
                    <a:moveTo>
                      <a:pt x="4" y="167"/>
                    </a:moveTo>
                    <a:lnTo>
                      <a:pt x="2" y="104"/>
                    </a:lnTo>
                    <a:lnTo>
                      <a:pt x="0" y="0"/>
                    </a:lnTo>
                  </a:path>
                </a:pathLst>
              </a:custGeom>
              <a:noFill/>
              <a:ln w="23813">
                <a:solidFill>
                  <a:srgbClr val="000000"/>
                </a:solidFill>
                <a:round/>
                <a:headEnd/>
                <a:tailEnd/>
              </a:ln>
            </p:spPr>
            <p:txBody>
              <a:bodyPr/>
              <a:lstStyle/>
              <a:p>
                <a:pPr eaLnBrk="0" hangingPunct="0"/>
                <a:endParaRPr lang="en-US"/>
              </a:p>
            </p:txBody>
          </p:sp>
          <p:sp>
            <p:nvSpPr>
              <p:cNvPr id="49151" name="Freeform 269"/>
              <p:cNvSpPr>
                <a:spLocks noEditPoints="1"/>
              </p:cNvSpPr>
              <p:nvPr/>
            </p:nvSpPr>
            <p:spPr bwMode="auto">
              <a:xfrm>
                <a:off x="3645" y="3462"/>
                <a:ext cx="185" cy="38"/>
              </a:xfrm>
              <a:custGeom>
                <a:avLst/>
                <a:gdLst>
                  <a:gd name="T0" fmla="*/ 0 w 185"/>
                  <a:gd name="T1" fmla="*/ 38 h 38"/>
                  <a:gd name="T2" fmla="*/ 155 w 185"/>
                  <a:gd name="T3" fmla="*/ 38 h 38"/>
                  <a:gd name="T4" fmla="*/ 155 w 185"/>
                  <a:gd name="T5" fmla="*/ 30 h 38"/>
                  <a:gd name="T6" fmla="*/ 0 w 185"/>
                  <a:gd name="T7" fmla="*/ 30 h 38"/>
                  <a:gd name="T8" fmla="*/ 0 w 185"/>
                  <a:gd name="T9" fmla="*/ 38 h 38"/>
                  <a:gd name="T10" fmla="*/ 155 w 185"/>
                  <a:gd name="T11" fmla="*/ 38 h 38"/>
                  <a:gd name="T12" fmla="*/ 185 w 185"/>
                  <a:gd name="T13" fmla="*/ 8 h 38"/>
                  <a:gd name="T14" fmla="*/ 185 w 185"/>
                  <a:gd name="T15" fmla="*/ 0 h 38"/>
                  <a:gd name="T16" fmla="*/ 155 w 185"/>
                  <a:gd name="T17" fmla="*/ 30 h 38"/>
                  <a:gd name="T18" fmla="*/ 155 w 185"/>
                  <a:gd name="T19" fmla="*/ 38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5"/>
                  <a:gd name="T31" fmla="*/ 0 h 38"/>
                  <a:gd name="T32" fmla="*/ 185 w 185"/>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5" h="38">
                    <a:moveTo>
                      <a:pt x="0" y="38"/>
                    </a:moveTo>
                    <a:lnTo>
                      <a:pt x="155" y="38"/>
                    </a:lnTo>
                    <a:lnTo>
                      <a:pt x="155" y="30"/>
                    </a:lnTo>
                    <a:lnTo>
                      <a:pt x="0" y="30"/>
                    </a:lnTo>
                    <a:lnTo>
                      <a:pt x="0" y="38"/>
                    </a:lnTo>
                    <a:close/>
                    <a:moveTo>
                      <a:pt x="155" y="38"/>
                    </a:moveTo>
                    <a:lnTo>
                      <a:pt x="185" y="8"/>
                    </a:lnTo>
                    <a:lnTo>
                      <a:pt x="185" y="0"/>
                    </a:lnTo>
                    <a:lnTo>
                      <a:pt x="155" y="30"/>
                    </a:lnTo>
                    <a:lnTo>
                      <a:pt x="155" y="38"/>
                    </a:lnTo>
                    <a:close/>
                  </a:path>
                </a:pathLst>
              </a:custGeom>
              <a:solidFill>
                <a:srgbClr val="9A9A9A"/>
              </a:solidFill>
              <a:ln w="9525">
                <a:noFill/>
                <a:round/>
                <a:headEnd/>
                <a:tailEnd/>
              </a:ln>
            </p:spPr>
            <p:txBody>
              <a:bodyPr/>
              <a:lstStyle/>
              <a:p>
                <a:pPr eaLnBrk="0" hangingPunct="0"/>
                <a:endParaRPr lang="en-US"/>
              </a:p>
            </p:txBody>
          </p:sp>
          <p:sp>
            <p:nvSpPr>
              <p:cNvPr id="49152" name="Freeform 270"/>
              <p:cNvSpPr>
                <a:spLocks/>
              </p:cNvSpPr>
              <p:nvPr/>
            </p:nvSpPr>
            <p:spPr bwMode="auto">
              <a:xfrm>
                <a:off x="3804" y="3227"/>
                <a:ext cx="30" cy="265"/>
              </a:xfrm>
              <a:custGeom>
                <a:avLst/>
                <a:gdLst>
                  <a:gd name="T0" fmla="*/ 0 w 30"/>
                  <a:gd name="T1" fmla="*/ 265 h 265"/>
                  <a:gd name="T2" fmla="*/ 30 w 30"/>
                  <a:gd name="T3" fmla="*/ 235 h 265"/>
                  <a:gd name="T4" fmla="*/ 30 w 30"/>
                  <a:gd name="T5" fmla="*/ 0 h 265"/>
                  <a:gd name="T6" fmla="*/ 0 w 30"/>
                  <a:gd name="T7" fmla="*/ 30 h 265"/>
                  <a:gd name="T8" fmla="*/ 0 w 30"/>
                  <a:gd name="T9" fmla="*/ 265 h 265"/>
                  <a:gd name="T10" fmla="*/ 0 60000 65536"/>
                  <a:gd name="T11" fmla="*/ 0 60000 65536"/>
                  <a:gd name="T12" fmla="*/ 0 60000 65536"/>
                  <a:gd name="T13" fmla="*/ 0 60000 65536"/>
                  <a:gd name="T14" fmla="*/ 0 60000 65536"/>
                  <a:gd name="T15" fmla="*/ 0 w 30"/>
                  <a:gd name="T16" fmla="*/ 0 h 265"/>
                  <a:gd name="T17" fmla="*/ 30 w 30"/>
                  <a:gd name="T18" fmla="*/ 265 h 265"/>
                </a:gdLst>
                <a:ahLst/>
                <a:cxnLst>
                  <a:cxn ang="T10">
                    <a:pos x="T0" y="T1"/>
                  </a:cxn>
                  <a:cxn ang="T11">
                    <a:pos x="T2" y="T3"/>
                  </a:cxn>
                  <a:cxn ang="T12">
                    <a:pos x="T4" y="T5"/>
                  </a:cxn>
                  <a:cxn ang="T13">
                    <a:pos x="T6" y="T7"/>
                  </a:cxn>
                  <a:cxn ang="T14">
                    <a:pos x="T8" y="T9"/>
                  </a:cxn>
                </a:cxnLst>
                <a:rect l="T15" t="T16" r="T17" b="T18"/>
                <a:pathLst>
                  <a:path w="30" h="265">
                    <a:moveTo>
                      <a:pt x="0" y="265"/>
                    </a:moveTo>
                    <a:lnTo>
                      <a:pt x="30" y="235"/>
                    </a:lnTo>
                    <a:lnTo>
                      <a:pt x="30" y="0"/>
                    </a:lnTo>
                    <a:lnTo>
                      <a:pt x="0" y="30"/>
                    </a:lnTo>
                    <a:lnTo>
                      <a:pt x="0" y="265"/>
                    </a:lnTo>
                    <a:close/>
                  </a:path>
                </a:pathLst>
              </a:custGeom>
              <a:solidFill>
                <a:srgbClr val="9A9A9A"/>
              </a:solidFill>
              <a:ln w="9525">
                <a:noFill/>
                <a:round/>
                <a:headEnd/>
                <a:tailEnd/>
              </a:ln>
            </p:spPr>
            <p:txBody>
              <a:bodyPr/>
              <a:lstStyle/>
              <a:p>
                <a:pPr eaLnBrk="0" hangingPunct="0"/>
                <a:endParaRPr lang="en-US"/>
              </a:p>
            </p:txBody>
          </p:sp>
          <p:sp>
            <p:nvSpPr>
              <p:cNvPr id="49153" name="Freeform 271"/>
              <p:cNvSpPr>
                <a:spLocks/>
              </p:cNvSpPr>
              <p:nvPr/>
            </p:nvSpPr>
            <p:spPr bwMode="auto">
              <a:xfrm>
                <a:off x="3637" y="3227"/>
                <a:ext cx="197" cy="30"/>
              </a:xfrm>
              <a:custGeom>
                <a:avLst/>
                <a:gdLst>
                  <a:gd name="T0" fmla="*/ 0 w 197"/>
                  <a:gd name="T1" fmla="*/ 30 h 30"/>
                  <a:gd name="T2" fmla="*/ 31 w 197"/>
                  <a:gd name="T3" fmla="*/ 0 h 30"/>
                  <a:gd name="T4" fmla="*/ 197 w 197"/>
                  <a:gd name="T5" fmla="*/ 0 h 30"/>
                  <a:gd name="T6" fmla="*/ 167 w 197"/>
                  <a:gd name="T7" fmla="*/ 30 h 30"/>
                  <a:gd name="T8" fmla="*/ 0 w 197"/>
                  <a:gd name="T9" fmla="*/ 30 h 30"/>
                  <a:gd name="T10" fmla="*/ 0 60000 65536"/>
                  <a:gd name="T11" fmla="*/ 0 60000 65536"/>
                  <a:gd name="T12" fmla="*/ 0 60000 65536"/>
                  <a:gd name="T13" fmla="*/ 0 60000 65536"/>
                  <a:gd name="T14" fmla="*/ 0 60000 65536"/>
                  <a:gd name="T15" fmla="*/ 0 w 197"/>
                  <a:gd name="T16" fmla="*/ 0 h 30"/>
                  <a:gd name="T17" fmla="*/ 197 w 197"/>
                  <a:gd name="T18" fmla="*/ 30 h 30"/>
                </a:gdLst>
                <a:ahLst/>
                <a:cxnLst>
                  <a:cxn ang="T10">
                    <a:pos x="T0" y="T1"/>
                  </a:cxn>
                  <a:cxn ang="T11">
                    <a:pos x="T2" y="T3"/>
                  </a:cxn>
                  <a:cxn ang="T12">
                    <a:pos x="T4" y="T5"/>
                  </a:cxn>
                  <a:cxn ang="T13">
                    <a:pos x="T6" y="T7"/>
                  </a:cxn>
                  <a:cxn ang="T14">
                    <a:pos x="T8" y="T9"/>
                  </a:cxn>
                </a:cxnLst>
                <a:rect l="T15" t="T16" r="T17" b="T18"/>
                <a:pathLst>
                  <a:path w="197" h="30">
                    <a:moveTo>
                      <a:pt x="0" y="30"/>
                    </a:moveTo>
                    <a:lnTo>
                      <a:pt x="31" y="0"/>
                    </a:lnTo>
                    <a:lnTo>
                      <a:pt x="197" y="0"/>
                    </a:lnTo>
                    <a:lnTo>
                      <a:pt x="167" y="30"/>
                    </a:lnTo>
                    <a:lnTo>
                      <a:pt x="0" y="30"/>
                    </a:lnTo>
                    <a:close/>
                  </a:path>
                </a:pathLst>
              </a:custGeom>
              <a:solidFill>
                <a:srgbClr val="E6E6E6"/>
              </a:solidFill>
              <a:ln w="9525">
                <a:noFill/>
                <a:round/>
                <a:headEnd/>
                <a:tailEnd/>
              </a:ln>
            </p:spPr>
            <p:txBody>
              <a:bodyPr/>
              <a:lstStyle/>
              <a:p>
                <a:pPr eaLnBrk="0" hangingPunct="0"/>
                <a:endParaRPr lang="en-US"/>
              </a:p>
            </p:txBody>
          </p:sp>
          <p:sp>
            <p:nvSpPr>
              <p:cNvPr id="49154" name="Rectangle 272"/>
              <p:cNvSpPr>
                <a:spLocks noChangeArrowheads="1"/>
              </p:cNvSpPr>
              <p:nvPr/>
            </p:nvSpPr>
            <p:spPr bwMode="auto">
              <a:xfrm>
                <a:off x="3637" y="3257"/>
                <a:ext cx="167" cy="235"/>
              </a:xfrm>
              <a:prstGeom prst="rect">
                <a:avLst/>
              </a:prstGeom>
              <a:solidFill>
                <a:srgbClr val="C0C0C0"/>
              </a:solidFill>
              <a:ln w="3175">
                <a:solidFill>
                  <a:srgbClr val="000000"/>
                </a:solidFill>
                <a:miter lim="800000"/>
                <a:headEnd/>
                <a:tailEnd/>
              </a:ln>
            </p:spPr>
            <p:txBody>
              <a:bodyPr/>
              <a:lstStyle/>
              <a:p>
                <a:pPr eaLnBrk="0" hangingPunct="0"/>
                <a:endParaRPr lang="en-US"/>
              </a:p>
            </p:txBody>
          </p:sp>
          <p:sp>
            <p:nvSpPr>
              <p:cNvPr id="49155" name="Freeform 273"/>
              <p:cNvSpPr>
                <a:spLocks noEditPoints="1"/>
              </p:cNvSpPr>
              <p:nvPr/>
            </p:nvSpPr>
            <p:spPr bwMode="auto">
              <a:xfrm>
                <a:off x="3651" y="3327"/>
                <a:ext cx="140" cy="152"/>
              </a:xfrm>
              <a:custGeom>
                <a:avLst/>
                <a:gdLst>
                  <a:gd name="T0" fmla="*/ 0 w 140"/>
                  <a:gd name="T1" fmla="*/ 0 h 152"/>
                  <a:gd name="T2" fmla="*/ 140 w 140"/>
                  <a:gd name="T3" fmla="*/ 0 h 152"/>
                  <a:gd name="T4" fmla="*/ 140 w 140"/>
                  <a:gd name="T5" fmla="*/ 152 h 152"/>
                  <a:gd name="T6" fmla="*/ 0 w 140"/>
                  <a:gd name="T7" fmla="*/ 152 h 152"/>
                  <a:gd name="T8" fmla="*/ 0 w 140"/>
                  <a:gd name="T9" fmla="*/ 0 h 152"/>
                  <a:gd name="T10" fmla="*/ 0 w 140"/>
                  <a:gd name="T11" fmla="*/ 0 h 152"/>
                  <a:gd name="T12" fmla="*/ 140 w 140"/>
                  <a:gd name="T13" fmla="*/ 0 h 152"/>
                  <a:gd name="T14" fmla="*/ 140 w 140"/>
                  <a:gd name="T15" fmla="*/ 148 h 152"/>
                  <a:gd name="T16" fmla="*/ 0 w 140"/>
                  <a:gd name="T17" fmla="*/ 148 h 152"/>
                  <a:gd name="T18" fmla="*/ 0 w 140"/>
                  <a:gd name="T19" fmla="*/ 0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52"/>
                  <a:gd name="T32" fmla="*/ 140 w 140"/>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52">
                    <a:moveTo>
                      <a:pt x="0" y="0"/>
                    </a:moveTo>
                    <a:lnTo>
                      <a:pt x="140" y="0"/>
                    </a:lnTo>
                    <a:lnTo>
                      <a:pt x="140" y="152"/>
                    </a:lnTo>
                    <a:lnTo>
                      <a:pt x="0" y="152"/>
                    </a:lnTo>
                    <a:lnTo>
                      <a:pt x="0" y="0"/>
                    </a:lnTo>
                    <a:close/>
                    <a:moveTo>
                      <a:pt x="0" y="0"/>
                    </a:moveTo>
                    <a:lnTo>
                      <a:pt x="140" y="0"/>
                    </a:lnTo>
                    <a:lnTo>
                      <a:pt x="140" y="148"/>
                    </a:lnTo>
                    <a:lnTo>
                      <a:pt x="0" y="148"/>
                    </a:lnTo>
                    <a:lnTo>
                      <a:pt x="0" y="0"/>
                    </a:lnTo>
                    <a:close/>
                  </a:path>
                </a:pathLst>
              </a:custGeom>
              <a:solidFill>
                <a:srgbClr val="E6E6E6"/>
              </a:solidFill>
              <a:ln w="9525">
                <a:noFill/>
                <a:round/>
                <a:headEnd/>
                <a:tailEnd/>
              </a:ln>
            </p:spPr>
            <p:txBody>
              <a:bodyPr/>
              <a:lstStyle/>
              <a:p>
                <a:pPr eaLnBrk="0" hangingPunct="0"/>
                <a:endParaRPr lang="en-US"/>
              </a:p>
            </p:txBody>
          </p:sp>
          <p:sp>
            <p:nvSpPr>
              <p:cNvPr id="49156" name="Freeform 274"/>
              <p:cNvSpPr>
                <a:spLocks noEditPoints="1"/>
              </p:cNvSpPr>
              <p:nvPr/>
            </p:nvSpPr>
            <p:spPr bwMode="auto">
              <a:xfrm>
                <a:off x="3651" y="3327"/>
                <a:ext cx="140" cy="148"/>
              </a:xfrm>
              <a:custGeom>
                <a:avLst/>
                <a:gdLst>
                  <a:gd name="T0" fmla="*/ 0 w 140"/>
                  <a:gd name="T1" fmla="*/ 0 h 148"/>
                  <a:gd name="T2" fmla="*/ 140 w 140"/>
                  <a:gd name="T3" fmla="*/ 0 h 148"/>
                  <a:gd name="T4" fmla="*/ 140 w 140"/>
                  <a:gd name="T5" fmla="*/ 148 h 148"/>
                  <a:gd name="T6" fmla="*/ 0 w 140"/>
                  <a:gd name="T7" fmla="*/ 148 h 148"/>
                  <a:gd name="T8" fmla="*/ 0 w 140"/>
                  <a:gd name="T9" fmla="*/ 0 h 148"/>
                  <a:gd name="T10" fmla="*/ 0 w 140"/>
                  <a:gd name="T11" fmla="*/ 0 h 148"/>
                  <a:gd name="T12" fmla="*/ 140 w 140"/>
                  <a:gd name="T13" fmla="*/ 0 h 148"/>
                  <a:gd name="T14" fmla="*/ 140 w 140"/>
                  <a:gd name="T15" fmla="*/ 144 h 148"/>
                  <a:gd name="T16" fmla="*/ 0 w 140"/>
                  <a:gd name="T17" fmla="*/ 144 h 148"/>
                  <a:gd name="T18" fmla="*/ 0 w 140"/>
                  <a:gd name="T19" fmla="*/ 0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48"/>
                  <a:gd name="T32" fmla="*/ 140 w 140"/>
                  <a:gd name="T33" fmla="*/ 148 h 1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48">
                    <a:moveTo>
                      <a:pt x="0" y="0"/>
                    </a:moveTo>
                    <a:lnTo>
                      <a:pt x="140" y="0"/>
                    </a:lnTo>
                    <a:lnTo>
                      <a:pt x="140" y="148"/>
                    </a:lnTo>
                    <a:lnTo>
                      <a:pt x="0" y="148"/>
                    </a:lnTo>
                    <a:lnTo>
                      <a:pt x="0" y="0"/>
                    </a:lnTo>
                    <a:close/>
                    <a:moveTo>
                      <a:pt x="0" y="0"/>
                    </a:moveTo>
                    <a:lnTo>
                      <a:pt x="140" y="0"/>
                    </a:lnTo>
                    <a:lnTo>
                      <a:pt x="140" y="144"/>
                    </a:lnTo>
                    <a:lnTo>
                      <a:pt x="0" y="144"/>
                    </a:lnTo>
                    <a:lnTo>
                      <a:pt x="0" y="0"/>
                    </a:lnTo>
                    <a:close/>
                  </a:path>
                </a:pathLst>
              </a:custGeom>
              <a:solidFill>
                <a:srgbClr val="E5E5E5"/>
              </a:solidFill>
              <a:ln w="9525">
                <a:noFill/>
                <a:round/>
                <a:headEnd/>
                <a:tailEnd/>
              </a:ln>
            </p:spPr>
            <p:txBody>
              <a:bodyPr/>
              <a:lstStyle/>
              <a:p>
                <a:pPr eaLnBrk="0" hangingPunct="0"/>
                <a:endParaRPr lang="en-US"/>
              </a:p>
            </p:txBody>
          </p:sp>
          <p:sp>
            <p:nvSpPr>
              <p:cNvPr id="49157" name="Freeform 275"/>
              <p:cNvSpPr>
                <a:spLocks noEditPoints="1"/>
              </p:cNvSpPr>
              <p:nvPr/>
            </p:nvSpPr>
            <p:spPr bwMode="auto">
              <a:xfrm>
                <a:off x="3651" y="3327"/>
                <a:ext cx="140" cy="144"/>
              </a:xfrm>
              <a:custGeom>
                <a:avLst/>
                <a:gdLst>
                  <a:gd name="T0" fmla="*/ 0 w 140"/>
                  <a:gd name="T1" fmla="*/ 0 h 144"/>
                  <a:gd name="T2" fmla="*/ 140 w 140"/>
                  <a:gd name="T3" fmla="*/ 0 h 144"/>
                  <a:gd name="T4" fmla="*/ 140 w 140"/>
                  <a:gd name="T5" fmla="*/ 144 h 144"/>
                  <a:gd name="T6" fmla="*/ 0 w 140"/>
                  <a:gd name="T7" fmla="*/ 144 h 144"/>
                  <a:gd name="T8" fmla="*/ 0 w 140"/>
                  <a:gd name="T9" fmla="*/ 0 h 144"/>
                  <a:gd name="T10" fmla="*/ 0 w 140"/>
                  <a:gd name="T11" fmla="*/ 0 h 144"/>
                  <a:gd name="T12" fmla="*/ 140 w 140"/>
                  <a:gd name="T13" fmla="*/ 0 h 144"/>
                  <a:gd name="T14" fmla="*/ 140 w 140"/>
                  <a:gd name="T15" fmla="*/ 140 h 144"/>
                  <a:gd name="T16" fmla="*/ 0 w 140"/>
                  <a:gd name="T17" fmla="*/ 140 h 144"/>
                  <a:gd name="T18" fmla="*/ 0 w 140"/>
                  <a:gd name="T19" fmla="*/ 0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44"/>
                  <a:gd name="T32" fmla="*/ 140 w 140"/>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44">
                    <a:moveTo>
                      <a:pt x="0" y="0"/>
                    </a:moveTo>
                    <a:lnTo>
                      <a:pt x="140" y="0"/>
                    </a:lnTo>
                    <a:lnTo>
                      <a:pt x="140" y="144"/>
                    </a:lnTo>
                    <a:lnTo>
                      <a:pt x="0" y="144"/>
                    </a:lnTo>
                    <a:lnTo>
                      <a:pt x="0" y="0"/>
                    </a:lnTo>
                    <a:close/>
                    <a:moveTo>
                      <a:pt x="0" y="0"/>
                    </a:moveTo>
                    <a:lnTo>
                      <a:pt x="140" y="0"/>
                    </a:lnTo>
                    <a:lnTo>
                      <a:pt x="140" y="140"/>
                    </a:lnTo>
                    <a:lnTo>
                      <a:pt x="0" y="140"/>
                    </a:lnTo>
                    <a:lnTo>
                      <a:pt x="0" y="0"/>
                    </a:lnTo>
                    <a:close/>
                  </a:path>
                </a:pathLst>
              </a:custGeom>
              <a:solidFill>
                <a:srgbClr val="E4E4E4"/>
              </a:solidFill>
              <a:ln w="9525">
                <a:noFill/>
                <a:round/>
                <a:headEnd/>
                <a:tailEnd/>
              </a:ln>
            </p:spPr>
            <p:txBody>
              <a:bodyPr/>
              <a:lstStyle/>
              <a:p>
                <a:pPr eaLnBrk="0" hangingPunct="0"/>
                <a:endParaRPr lang="en-US"/>
              </a:p>
            </p:txBody>
          </p:sp>
          <p:sp>
            <p:nvSpPr>
              <p:cNvPr id="49158" name="Freeform 276"/>
              <p:cNvSpPr>
                <a:spLocks noEditPoints="1"/>
              </p:cNvSpPr>
              <p:nvPr/>
            </p:nvSpPr>
            <p:spPr bwMode="auto">
              <a:xfrm>
                <a:off x="3651" y="3327"/>
                <a:ext cx="140" cy="140"/>
              </a:xfrm>
              <a:custGeom>
                <a:avLst/>
                <a:gdLst>
                  <a:gd name="T0" fmla="*/ 0 w 140"/>
                  <a:gd name="T1" fmla="*/ 0 h 140"/>
                  <a:gd name="T2" fmla="*/ 140 w 140"/>
                  <a:gd name="T3" fmla="*/ 0 h 140"/>
                  <a:gd name="T4" fmla="*/ 140 w 140"/>
                  <a:gd name="T5" fmla="*/ 140 h 140"/>
                  <a:gd name="T6" fmla="*/ 0 w 140"/>
                  <a:gd name="T7" fmla="*/ 140 h 140"/>
                  <a:gd name="T8" fmla="*/ 0 w 140"/>
                  <a:gd name="T9" fmla="*/ 0 h 140"/>
                  <a:gd name="T10" fmla="*/ 0 w 140"/>
                  <a:gd name="T11" fmla="*/ 0 h 140"/>
                  <a:gd name="T12" fmla="*/ 140 w 140"/>
                  <a:gd name="T13" fmla="*/ 0 h 140"/>
                  <a:gd name="T14" fmla="*/ 140 w 140"/>
                  <a:gd name="T15" fmla="*/ 136 h 140"/>
                  <a:gd name="T16" fmla="*/ 0 w 140"/>
                  <a:gd name="T17" fmla="*/ 136 h 140"/>
                  <a:gd name="T18" fmla="*/ 0 w 140"/>
                  <a:gd name="T19" fmla="*/ 0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40"/>
                  <a:gd name="T32" fmla="*/ 140 w 140"/>
                  <a:gd name="T33" fmla="*/ 140 h 1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40">
                    <a:moveTo>
                      <a:pt x="0" y="0"/>
                    </a:moveTo>
                    <a:lnTo>
                      <a:pt x="140" y="0"/>
                    </a:lnTo>
                    <a:lnTo>
                      <a:pt x="140" y="140"/>
                    </a:lnTo>
                    <a:lnTo>
                      <a:pt x="0" y="140"/>
                    </a:lnTo>
                    <a:lnTo>
                      <a:pt x="0" y="0"/>
                    </a:lnTo>
                    <a:close/>
                    <a:moveTo>
                      <a:pt x="0" y="0"/>
                    </a:moveTo>
                    <a:lnTo>
                      <a:pt x="140" y="0"/>
                    </a:lnTo>
                    <a:lnTo>
                      <a:pt x="140" y="136"/>
                    </a:lnTo>
                    <a:lnTo>
                      <a:pt x="0" y="136"/>
                    </a:lnTo>
                    <a:lnTo>
                      <a:pt x="0" y="0"/>
                    </a:lnTo>
                    <a:close/>
                  </a:path>
                </a:pathLst>
              </a:custGeom>
              <a:solidFill>
                <a:srgbClr val="E3E3E3"/>
              </a:solidFill>
              <a:ln w="9525">
                <a:noFill/>
                <a:round/>
                <a:headEnd/>
                <a:tailEnd/>
              </a:ln>
            </p:spPr>
            <p:txBody>
              <a:bodyPr/>
              <a:lstStyle/>
              <a:p>
                <a:pPr eaLnBrk="0" hangingPunct="0"/>
                <a:endParaRPr lang="en-US"/>
              </a:p>
            </p:txBody>
          </p:sp>
          <p:sp>
            <p:nvSpPr>
              <p:cNvPr id="49159" name="Freeform 277"/>
              <p:cNvSpPr>
                <a:spLocks noEditPoints="1"/>
              </p:cNvSpPr>
              <p:nvPr/>
            </p:nvSpPr>
            <p:spPr bwMode="auto">
              <a:xfrm>
                <a:off x="3651" y="3327"/>
                <a:ext cx="140" cy="136"/>
              </a:xfrm>
              <a:custGeom>
                <a:avLst/>
                <a:gdLst>
                  <a:gd name="T0" fmla="*/ 0 w 140"/>
                  <a:gd name="T1" fmla="*/ 0 h 136"/>
                  <a:gd name="T2" fmla="*/ 140 w 140"/>
                  <a:gd name="T3" fmla="*/ 0 h 136"/>
                  <a:gd name="T4" fmla="*/ 140 w 140"/>
                  <a:gd name="T5" fmla="*/ 136 h 136"/>
                  <a:gd name="T6" fmla="*/ 0 w 140"/>
                  <a:gd name="T7" fmla="*/ 136 h 136"/>
                  <a:gd name="T8" fmla="*/ 0 w 140"/>
                  <a:gd name="T9" fmla="*/ 0 h 136"/>
                  <a:gd name="T10" fmla="*/ 0 w 140"/>
                  <a:gd name="T11" fmla="*/ 0 h 136"/>
                  <a:gd name="T12" fmla="*/ 140 w 140"/>
                  <a:gd name="T13" fmla="*/ 0 h 136"/>
                  <a:gd name="T14" fmla="*/ 140 w 140"/>
                  <a:gd name="T15" fmla="*/ 132 h 136"/>
                  <a:gd name="T16" fmla="*/ 0 w 140"/>
                  <a:gd name="T17" fmla="*/ 132 h 136"/>
                  <a:gd name="T18" fmla="*/ 0 w 140"/>
                  <a:gd name="T19" fmla="*/ 0 h 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36"/>
                  <a:gd name="T32" fmla="*/ 140 w 140"/>
                  <a:gd name="T33" fmla="*/ 136 h 1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36">
                    <a:moveTo>
                      <a:pt x="0" y="0"/>
                    </a:moveTo>
                    <a:lnTo>
                      <a:pt x="140" y="0"/>
                    </a:lnTo>
                    <a:lnTo>
                      <a:pt x="140" y="136"/>
                    </a:lnTo>
                    <a:lnTo>
                      <a:pt x="0" y="136"/>
                    </a:lnTo>
                    <a:lnTo>
                      <a:pt x="0" y="0"/>
                    </a:lnTo>
                    <a:close/>
                    <a:moveTo>
                      <a:pt x="0" y="0"/>
                    </a:moveTo>
                    <a:lnTo>
                      <a:pt x="140" y="0"/>
                    </a:lnTo>
                    <a:lnTo>
                      <a:pt x="140" y="132"/>
                    </a:lnTo>
                    <a:lnTo>
                      <a:pt x="0" y="132"/>
                    </a:lnTo>
                    <a:lnTo>
                      <a:pt x="0" y="0"/>
                    </a:lnTo>
                    <a:close/>
                  </a:path>
                </a:pathLst>
              </a:custGeom>
              <a:solidFill>
                <a:srgbClr val="E2E2E2"/>
              </a:solidFill>
              <a:ln w="9525">
                <a:noFill/>
                <a:round/>
                <a:headEnd/>
                <a:tailEnd/>
              </a:ln>
            </p:spPr>
            <p:txBody>
              <a:bodyPr/>
              <a:lstStyle/>
              <a:p>
                <a:pPr eaLnBrk="0" hangingPunct="0"/>
                <a:endParaRPr lang="en-US"/>
              </a:p>
            </p:txBody>
          </p:sp>
          <p:sp>
            <p:nvSpPr>
              <p:cNvPr id="49160" name="Freeform 278"/>
              <p:cNvSpPr>
                <a:spLocks noEditPoints="1"/>
              </p:cNvSpPr>
              <p:nvPr/>
            </p:nvSpPr>
            <p:spPr bwMode="auto">
              <a:xfrm>
                <a:off x="3651" y="3327"/>
                <a:ext cx="140" cy="132"/>
              </a:xfrm>
              <a:custGeom>
                <a:avLst/>
                <a:gdLst>
                  <a:gd name="T0" fmla="*/ 0 w 140"/>
                  <a:gd name="T1" fmla="*/ 0 h 132"/>
                  <a:gd name="T2" fmla="*/ 140 w 140"/>
                  <a:gd name="T3" fmla="*/ 0 h 132"/>
                  <a:gd name="T4" fmla="*/ 140 w 140"/>
                  <a:gd name="T5" fmla="*/ 132 h 132"/>
                  <a:gd name="T6" fmla="*/ 0 w 140"/>
                  <a:gd name="T7" fmla="*/ 132 h 132"/>
                  <a:gd name="T8" fmla="*/ 0 w 140"/>
                  <a:gd name="T9" fmla="*/ 0 h 132"/>
                  <a:gd name="T10" fmla="*/ 0 w 140"/>
                  <a:gd name="T11" fmla="*/ 0 h 132"/>
                  <a:gd name="T12" fmla="*/ 140 w 140"/>
                  <a:gd name="T13" fmla="*/ 0 h 132"/>
                  <a:gd name="T14" fmla="*/ 140 w 140"/>
                  <a:gd name="T15" fmla="*/ 128 h 132"/>
                  <a:gd name="T16" fmla="*/ 0 w 140"/>
                  <a:gd name="T17" fmla="*/ 128 h 132"/>
                  <a:gd name="T18" fmla="*/ 0 w 140"/>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32"/>
                  <a:gd name="T32" fmla="*/ 140 w 140"/>
                  <a:gd name="T33" fmla="*/ 132 h 1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32">
                    <a:moveTo>
                      <a:pt x="0" y="0"/>
                    </a:moveTo>
                    <a:lnTo>
                      <a:pt x="140" y="0"/>
                    </a:lnTo>
                    <a:lnTo>
                      <a:pt x="140" y="132"/>
                    </a:lnTo>
                    <a:lnTo>
                      <a:pt x="0" y="132"/>
                    </a:lnTo>
                    <a:lnTo>
                      <a:pt x="0" y="0"/>
                    </a:lnTo>
                    <a:close/>
                    <a:moveTo>
                      <a:pt x="0" y="0"/>
                    </a:moveTo>
                    <a:lnTo>
                      <a:pt x="140" y="0"/>
                    </a:lnTo>
                    <a:lnTo>
                      <a:pt x="140" y="128"/>
                    </a:lnTo>
                    <a:lnTo>
                      <a:pt x="0" y="128"/>
                    </a:lnTo>
                    <a:lnTo>
                      <a:pt x="0" y="0"/>
                    </a:lnTo>
                    <a:close/>
                  </a:path>
                </a:pathLst>
              </a:custGeom>
              <a:solidFill>
                <a:srgbClr val="E1E1E1"/>
              </a:solidFill>
              <a:ln w="9525">
                <a:noFill/>
                <a:round/>
                <a:headEnd/>
                <a:tailEnd/>
              </a:ln>
            </p:spPr>
            <p:txBody>
              <a:bodyPr/>
              <a:lstStyle/>
              <a:p>
                <a:pPr eaLnBrk="0" hangingPunct="0"/>
                <a:endParaRPr lang="en-US"/>
              </a:p>
            </p:txBody>
          </p:sp>
          <p:sp>
            <p:nvSpPr>
              <p:cNvPr id="49161" name="Freeform 279"/>
              <p:cNvSpPr>
                <a:spLocks noEditPoints="1"/>
              </p:cNvSpPr>
              <p:nvPr/>
            </p:nvSpPr>
            <p:spPr bwMode="auto">
              <a:xfrm>
                <a:off x="3651" y="3327"/>
                <a:ext cx="140" cy="128"/>
              </a:xfrm>
              <a:custGeom>
                <a:avLst/>
                <a:gdLst>
                  <a:gd name="T0" fmla="*/ 0 w 140"/>
                  <a:gd name="T1" fmla="*/ 0 h 128"/>
                  <a:gd name="T2" fmla="*/ 140 w 140"/>
                  <a:gd name="T3" fmla="*/ 0 h 128"/>
                  <a:gd name="T4" fmla="*/ 140 w 140"/>
                  <a:gd name="T5" fmla="*/ 128 h 128"/>
                  <a:gd name="T6" fmla="*/ 0 w 140"/>
                  <a:gd name="T7" fmla="*/ 128 h 128"/>
                  <a:gd name="T8" fmla="*/ 0 w 140"/>
                  <a:gd name="T9" fmla="*/ 0 h 128"/>
                  <a:gd name="T10" fmla="*/ 0 w 140"/>
                  <a:gd name="T11" fmla="*/ 0 h 128"/>
                  <a:gd name="T12" fmla="*/ 140 w 140"/>
                  <a:gd name="T13" fmla="*/ 0 h 128"/>
                  <a:gd name="T14" fmla="*/ 140 w 140"/>
                  <a:gd name="T15" fmla="*/ 124 h 128"/>
                  <a:gd name="T16" fmla="*/ 0 w 140"/>
                  <a:gd name="T17" fmla="*/ 124 h 128"/>
                  <a:gd name="T18" fmla="*/ 0 w 140"/>
                  <a:gd name="T19" fmla="*/ 0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28"/>
                  <a:gd name="T32" fmla="*/ 140 w 140"/>
                  <a:gd name="T33" fmla="*/ 128 h 1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28">
                    <a:moveTo>
                      <a:pt x="0" y="0"/>
                    </a:moveTo>
                    <a:lnTo>
                      <a:pt x="140" y="0"/>
                    </a:lnTo>
                    <a:lnTo>
                      <a:pt x="140" y="128"/>
                    </a:lnTo>
                    <a:lnTo>
                      <a:pt x="0" y="128"/>
                    </a:lnTo>
                    <a:lnTo>
                      <a:pt x="0" y="0"/>
                    </a:lnTo>
                    <a:close/>
                    <a:moveTo>
                      <a:pt x="0" y="0"/>
                    </a:moveTo>
                    <a:lnTo>
                      <a:pt x="140" y="0"/>
                    </a:lnTo>
                    <a:lnTo>
                      <a:pt x="140" y="124"/>
                    </a:lnTo>
                    <a:lnTo>
                      <a:pt x="0" y="124"/>
                    </a:lnTo>
                    <a:lnTo>
                      <a:pt x="0" y="0"/>
                    </a:lnTo>
                    <a:close/>
                  </a:path>
                </a:pathLst>
              </a:custGeom>
              <a:solidFill>
                <a:srgbClr val="E0E0E0"/>
              </a:solidFill>
              <a:ln w="9525">
                <a:noFill/>
                <a:round/>
                <a:headEnd/>
                <a:tailEnd/>
              </a:ln>
            </p:spPr>
            <p:txBody>
              <a:bodyPr/>
              <a:lstStyle/>
              <a:p>
                <a:pPr eaLnBrk="0" hangingPunct="0"/>
                <a:endParaRPr lang="en-US"/>
              </a:p>
            </p:txBody>
          </p:sp>
          <p:sp>
            <p:nvSpPr>
              <p:cNvPr id="49162" name="Freeform 280"/>
              <p:cNvSpPr>
                <a:spLocks noEditPoints="1"/>
              </p:cNvSpPr>
              <p:nvPr/>
            </p:nvSpPr>
            <p:spPr bwMode="auto">
              <a:xfrm>
                <a:off x="3651" y="3327"/>
                <a:ext cx="140" cy="124"/>
              </a:xfrm>
              <a:custGeom>
                <a:avLst/>
                <a:gdLst>
                  <a:gd name="T0" fmla="*/ 0 w 140"/>
                  <a:gd name="T1" fmla="*/ 0 h 124"/>
                  <a:gd name="T2" fmla="*/ 140 w 140"/>
                  <a:gd name="T3" fmla="*/ 0 h 124"/>
                  <a:gd name="T4" fmla="*/ 140 w 140"/>
                  <a:gd name="T5" fmla="*/ 124 h 124"/>
                  <a:gd name="T6" fmla="*/ 0 w 140"/>
                  <a:gd name="T7" fmla="*/ 124 h 124"/>
                  <a:gd name="T8" fmla="*/ 0 w 140"/>
                  <a:gd name="T9" fmla="*/ 0 h 124"/>
                  <a:gd name="T10" fmla="*/ 0 w 140"/>
                  <a:gd name="T11" fmla="*/ 0 h 124"/>
                  <a:gd name="T12" fmla="*/ 140 w 140"/>
                  <a:gd name="T13" fmla="*/ 0 h 124"/>
                  <a:gd name="T14" fmla="*/ 140 w 140"/>
                  <a:gd name="T15" fmla="*/ 121 h 124"/>
                  <a:gd name="T16" fmla="*/ 0 w 140"/>
                  <a:gd name="T17" fmla="*/ 121 h 124"/>
                  <a:gd name="T18" fmla="*/ 0 w 140"/>
                  <a:gd name="T19" fmla="*/ 0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24"/>
                  <a:gd name="T32" fmla="*/ 140 w 14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24">
                    <a:moveTo>
                      <a:pt x="0" y="0"/>
                    </a:moveTo>
                    <a:lnTo>
                      <a:pt x="140" y="0"/>
                    </a:lnTo>
                    <a:lnTo>
                      <a:pt x="140" y="124"/>
                    </a:lnTo>
                    <a:lnTo>
                      <a:pt x="0" y="124"/>
                    </a:lnTo>
                    <a:lnTo>
                      <a:pt x="0" y="0"/>
                    </a:lnTo>
                    <a:close/>
                    <a:moveTo>
                      <a:pt x="0" y="0"/>
                    </a:moveTo>
                    <a:lnTo>
                      <a:pt x="140" y="0"/>
                    </a:lnTo>
                    <a:lnTo>
                      <a:pt x="140" y="121"/>
                    </a:lnTo>
                    <a:lnTo>
                      <a:pt x="0" y="121"/>
                    </a:lnTo>
                    <a:lnTo>
                      <a:pt x="0" y="0"/>
                    </a:lnTo>
                    <a:close/>
                  </a:path>
                </a:pathLst>
              </a:custGeom>
              <a:solidFill>
                <a:srgbClr val="DFDFDF"/>
              </a:solidFill>
              <a:ln w="9525">
                <a:noFill/>
                <a:round/>
                <a:headEnd/>
                <a:tailEnd/>
              </a:ln>
            </p:spPr>
            <p:txBody>
              <a:bodyPr/>
              <a:lstStyle/>
              <a:p>
                <a:pPr eaLnBrk="0" hangingPunct="0"/>
                <a:endParaRPr lang="en-US"/>
              </a:p>
            </p:txBody>
          </p:sp>
          <p:sp>
            <p:nvSpPr>
              <p:cNvPr id="49163" name="Freeform 281"/>
              <p:cNvSpPr>
                <a:spLocks noEditPoints="1"/>
              </p:cNvSpPr>
              <p:nvPr/>
            </p:nvSpPr>
            <p:spPr bwMode="auto">
              <a:xfrm>
                <a:off x="3651" y="3327"/>
                <a:ext cx="140" cy="121"/>
              </a:xfrm>
              <a:custGeom>
                <a:avLst/>
                <a:gdLst>
                  <a:gd name="T0" fmla="*/ 0 w 140"/>
                  <a:gd name="T1" fmla="*/ 0 h 121"/>
                  <a:gd name="T2" fmla="*/ 140 w 140"/>
                  <a:gd name="T3" fmla="*/ 0 h 121"/>
                  <a:gd name="T4" fmla="*/ 140 w 140"/>
                  <a:gd name="T5" fmla="*/ 121 h 121"/>
                  <a:gd name="T6" fmla="*/ 0 w 140"/>
                  <a:gd name="T7" fmla="*/ 121 h 121"/>
                  <a:gd name="T8" fmla="*/ 0 w 140"/>
                  <a:gd name="T9" fmla="*/ 0 h 121"/>
                  <a:gd name="T10" fmla="*/ 0 w 140"/>
                  <a:gd name="T11" fmla="*/ 0 h 121"/>
                  <a:gd name="T12" fmla="*/ 140 w 140"/>
                  <a:gd name="T13" fmla="*/ 0 h 121"/>
                  <a:gd name="T14" fmla="*/ 140 w 140"/>
                  <a:gd name="T15" fmla="*/ 116 h 121"/>
                  <a:gd name="T16" fmla="*/ 0 w 140"/>
                  <a:gd name="T17" fmla="*/ 116 h 121"/>
                  <a:gd name="T18" fmla="*/ 0 w 140"/>
                  <a:gd name="T19" fmla="*/ 0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21"/>
                  <a:gd name="T32" fmla="*/ 140 w 140"/>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21">
                    <a:moveTo>
                      <a:pt x="0" y="0"/>
                    </a:moveTo>
                    <a:lnTo>
                      <a:pt x="140" y="0"/>
                    </a:lnTo>
                    <a:lnTo>
                      <a:pt x="140" y="121"/>
                    </a:lnTo>
                    <a:lnTo>
                      <a:pt x="0" y="121"/>
                    </a:lnTo>
                    <a:lnTo>
                      <a:pt x="0" y="0"/>
                    </a:lnTo>
                    <a:close/>
                    <a:moveTo>
                      <a:pt x="0" y="0"/>
                    </a:moveTo>
                    <a:lnTo>
                      <a:pt x="140" y="0"/>
                    </a:lnTo>
                    <a:lnTo>
                      <a:pt x="140" y="116"/>
                    </a:lnTo>
                    <a:lnTo>
                      <a:pt x="0" y="116"/>
                    </a:lnTo>
                    <a:lnTo>
                      <a:pt x="0" y="0"/>
                    </a:lnTo>
                    <a:close/>
                  </a:path>
                </a:pathLst>
              </a:custGeom>
              <a:solidFill>
                <a:srgbClr val="DEDEDE"/>
              </a:solidFill>
              <a:ln w="9525">
                <a:noFill/>
                <a:round/>
                <a:headEnd/>
                <a:tailEnd/>
              </a:ln>
            </p:spPr>
            <p:txBody>
              <a:bodyPr/>
              <a:lstStyle/>
              <a:p>
                <a:pPr eaLnBrk="0" hangingPunct="0"/>
                <a:endParaRPr lang="en-US"/>
              </a:p>
            </p:txBody>
          </p:sp>
          <p:sp>
            <p:nvSpPr>
              <p:cNvPr id="49164" name="Freeform 282"/>
              <p:cNvSpPr>
                <a:spLocks noEditPoints="1"/>
              </p:cNvSpPr>
              <p:nvPr/>
            </p:nvSpPr>
            <p:spPr bwMode="auto">
              <a:xfrm>
                <a:off x="3651" y="3327"/>
                <a:ext cx="140" cy="116"/>
              </a:xfrm>
              <a:custGeom>
                <a:avLst/>
                <a:gdLst>
                  <a:gd name="T0" fmla="*/ 0 w 140"/>
                  <a:gd name="T1" fmla="*/ 0 h 116"/>
                  <a:gd name="T2" fmla="*/ 140 w 140"/>
                  <a:gd name="T3" fmla="*/ 0 h 116"/>
                  <a:gd name="T4" fmla="*/ 140 w 140"/>
                  <a:gd name="T5" fmla="*/ 116 h 116"/>
                  <a:gd name="T6" fmla="*/ 0 w 140"/>
                  <a:gd name="T7" fmla="*/ 116 h 116"/>
                  <a:gd name="T8" fmla="*/ 0 w 140"/>
                  <a:gd name="T9" fmla="*/ 0 h 116"/>
                  <a:gd name="T10" fmla="*/ 0 w 140"/>
                  <a:gd name="T11" fmla="*/ 0 h 116"/>
                  <a:gd name="T12" fmla="*/ 140 w 140"/>
                  <a:gd name="T13" fmla="*/ 0 h 116"/>
                  <a:gd name="T14" fmla="*/ 140 w 140"/>
                  <a:gd name="T15" fmla="*/ 112 h 116"/>
                  <a:gd name="T16" fmla="*/ 0 w 140"/>
                  <a:gd name="T17" fmla="*/ 112 h 116"/>
                  <a:gd name="T18" fmla="*/ 0 w 140"/>
                  <a:gd name="T19" fmla="*/ 0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16"/>
                  <a:gd name="T32" fmla="*/ 140 w 140"/>
                  <a:gd name="T33" fmla="*/ 116 h 1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16">
                    <a:moveTo>
                      <a:pt x="0" y="0"/>
                    </a:moveTo>
                    <a:lnTo>
                      <a:pt x="140" y="0"/>
                    </a:lnTo>
                    <a:lnTo>
                      <a:pt x="140" y="116"/>
                    </a:lnTo>
                    <a:lnTo>
                      <a:pt x="0" y="116"/>
                    </a:lnTo>
                    <a:lnTo>
                      <a:pt x="0" y="0"/>
                    </a:lnTo>
                    <a:close/>
                    <a:moveTo>
                      <a:pt x="0" y="0"/>
                    </a:moveTo>
                    <a:lnTo>
                      <a:pt x="140" y="0"/>
                    </a:lnTo>
                    <a:lnTo>
                      <a:pt x="140" y="112"/>
                    </a:lnTo>
                    <a:lnTo>
                      <a:pt x="0" y="112"/>
                    </a:lnTo>
                    <a:lnTo>
                      <a:pt x="0" y="0"/>
                    </a:lnTo>
                    <a:close/>
                  </a:path>
                </a:pathLst>
              </a:custGeom>
              <a:solidFill>
                <a:srgbClr val="DDDDDD"/>
              </a:solidFill>
              <a:ln w="9525">
                <a:noFill/>
                <a:round/>
                <a:headEnd/>
                <a:tailEnd/>
              </a:ln>
            </p:spPr>
            <p:txBody>
              <a:bodyPr/>
              <a:lstStyle/>
              <a:p>
                <a:pPr eaLnBrk="0" hangingPunct="0"/>
                <a:endParaRPr lang="en-US"/>
              </a:p>
            </p:txBody>
          </p:sp>
          <p:sp>
            <p:nvSpPr>
              <p:cNvPr id="49165" name="Freeform 283"/>
              <p:cNvSpPr>
                <a:spLocks noEditPoints="1"/>
              </p:cNvSpPr>
              <p:nvPr/>
            </p:nvSpPr>
            <p:spPr bwMode="auto">
              <a:xfrm>
                <a:off x="3651" y="3327"/>
                <a:ext cx="140" cy="112"/>
              </a:xfrm>
              <a:custGeom>
                <a:avLst/>
                <a:gdLst>
                  <a:gd name="T0" fmla="*/ 0 w 140"/>
                  <a:gd name="T1" fmla="*/ 0 h 112"/>
                  <a:gd name="T2" fmla="*/ 140 w 140"/>
                  <a:gd name="T3" fmla="*/ 0 h 112"/>
                  <a:gd name="T4" fmla="*/ 140 w 140"/>
                  <a:gd name="T5" fmla="*/ 112 h 112"/>
                  <a:gd name="T6" fmla="*/ 0 w 140"/>
                  <a:gd name="T7" fmla="*/ 112 h 112"/>
                  <a:gd name="T8" fmla="*/ 0 w 140"/>
                  <a:gd name="T9" fmla="*/ 0 h 112"/>
                  <a:gd name="T10" fmla="*/ 0 w 140"/>
                  <a:gd name="T11" fmla="*/ 0 h 112"/>
                  <a:gd name="T12" fmla="*/ 140 w 140"/>
                  <a:gd name="T13" fmla="*/ 0 h 112"/>
                  <a:gd name="T14" fmla="*/ 140 w 140"/>
                  <a:gd name="T15" fmla="*/ 108 h 112"/>
                  <a:gd name="T16" fmla="*/ 0 w 140"/>
                  <a:gd name="T17" fmla="*/ 108 h 112"/>
                  <a:gd name="T18" fmla="*/ 0 w 140"/>
                  <a:gd name="T19" fmla="*/ 0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12"/>
                  <a:gd name="T32" fmla="*/ 140 w 140"/>
                  <a:gd name="T33" fmla="*/ 112 h 1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12">
                    <a:moveTo>
                      <a:pt x="0" y="0"/>
                    </a:moveTo>
                    <a:lnTo>
                      <a:pt x="140" y="0"/>
                    </a:lnTo>
                    <a:lnTo>
                      <a:pt x="140" y="112"/>
                    </a:lnTo>
                    <a:lnTo>
                      <a:pt x="0" y="112"/>
                    </a:lnTo>
                    <a:lnTo>
                      <a:pt x="0" y="0"/>
                    </a:lnTo>
                    <a:close/>
                    <a:moveTo>
                      <a:pt x="0" y="0"/>
                    </a:moveTo>
                    <a:lnTo>
                      <a:pt x="140" y="0"/>
                    </a:lnTo>
                    <a:lnTo>
                      <a:pt x="140" y="108"/>
                    </a:lnTo>
                    <a:lnTo>
                      <a:pt x="0" y="108"/>
                    </a:lnTo>
                    <a:lnTo>
                      <a:pt x="0" y="0"/>
                    </a:lnTo>
                    <a:close/>
                  </a:path>
                </a:pathLst>
              </a:custGeom>
              <a:solidFill>
                <a:srgbClr val="DCDCDC"/>
              </a:solidFill>
              <a:ln w="9525">
                <a:noFill/>
                <a:round/>
                <a:headEnd/>
                <a:tailEnd/>
              </a:ln>
            </p:spPr>
            <p:txBody>
              <a:bodyPr/>
              <a:lstStyle/>
              <a:p>
                <a:pPr eaLnBrk="0" hangingPunct="0"/>
                <a:endParaRPr lang="en-US"/>
              </a:p>
            </p:txBody>
          </p:sp>
          <p:sp>
            <p:nvSpPr>
              <p:cNvPr id="49166" name="Freeform 284"/>
              <p:cNvSpPr>
                <a:spLocks noEditPoints="1"/>
              </p:cNvSpPr>
              <p:nvPr/>
            </p:nvSpPr>
            <p:spPr bwMode="auto">
              <a:xfrm>
                <a:off x="3651" y="3327"/>
                <a:ext cx="140" cy="108"/>
              </a:xfrm>
              <a:custGeom>
                <a:avLst/>
                <a:gdLst>
                  <a:gd name="T0" fmla="*/ 0 w 140"/>
                  <a:gd name="T1" fmla="*/ 0 h 108"/>
                  <a:gd name="T2" fmla="*/ 140 w 140"/>
                  <a:gd name="T3" fmla="*/ 0 h 108"/>
                  <a:gd name="T4" fmla="*/ 140 w 140"/>
                  <a:gd name="T5" fmla="*/ 108 h 108"/>
                  <a:gd name="T6" fmla="*/ 0 w 140"/>
                  <a:gd name="T7" fmla="*/ 108 h 108"/>
                  <a:gd name="T8" fmla="*/ 0 w 140"/>
                  <a:gd name="T9" fmla="*/ 0 h 108"/>
                  <a:gd name="T10" fmla="*/ 0 w 140"/>
                  <a:gd name="T11" fmla="*/ 0 h 108"/>
                  <a:gd name="T12" fmla="*/ 140 w 140"/>
                  <a:gd name="T13" fmla="*/ 0 h 108"/>
                  <a:gd name="T14" fmla="*/ 140 w 140"/>
                  <a:gd name="T15" fmla="*/ 104 h 108"/>
                  <a:gd name="T16" fmla="*/ 0 w 140"/>
                  <a:gd name="T17" fmla="*/ 104 h 108"/>
                  <a:gd name="T18" fmla="*/ 0 w 140"/>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08"/>
                  <a:gd name="T32" fmla="*/ 140 w 140"/>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08">
                    <a:moveTo>
                      <a:pt x="0" y="0"/>
                    </a:moveTo>
                    <a:lnTo>
                      <a:pt x="140" y="0"/>
                    </a:lnTo>
                    <a:lnTo>
                      <a:pt x="140" y="108"/>
                    </a:lnTo>
                    <a:lnTo>
                      <a:pt x="0" y="108"/>
                    </a:lnTo>
                    <a:lnTo>
                      <a:pt x="0" y="0"/>
                    </a:lnTo>
                    <a:close/>
                    <a:moveTo>
                      <a:pt x="0" y="0"/>
                    </a:moveTo>
                    <a:lnTo>
                      <a:pt x="140" y="0"/>
                    </a:lnTo>
                    <a:lnTo>
                      <a:pt x="140" y="104"/>
                    </a:lnTo>
                    <a:lnTo>
                      <a:pt x="0" y="104"/>
                    </a:lnTo>
                    <a:lnTo>
                      <a:pt x="0" y="0"/>
                    </a:lnTo>
                    <a:close/>
                  </a:path>
                </a:pathLst>
              </a:custGeom>
              <a:solidFill>
                <a:srgbClr val="DBDBDB"/>
              </a:solidFill>
              <a:ln w="9525">
                <a:noFill/>
                <a:round/>
                <a:headEnd/>
                <a:tailEnd/>
              </a:ln>
            </p:spPr>
            <p:txBody>
              <a:bodyPr/>
              <a:lstStyle/>
              <a:p>
                <a:pPr eaLnBrk="0" hangingPunct="0"/>
                <a:endParaRPr lang="en-US"/>
              </a:p>
            </p:txBody>
          </p:sp>
          <p:sp>
            <p:nvSpPr>
              <p:cNvPr id="49167" name="Freeform 285"/>
              <p:cNvSpPr>
                <a:spLocks noEditPoints="1"/>
              </p:cNvSpPr>
              <p:nvPr/>
            </p:nvSpPr>
            <p:spPr bwMode="auto">
              <a:xfrm>
                <a:off x="3651" y="3327"/>
                <a:ext cx="140" cy="104"/>
              </a:xfrm>
              <a:custGeom>
                <a:avLst/>
                <a:gdLst>
                  <a:gd name="T0" fmla="*/ 0 w 140"/>
                  <a:gd name="T1" fmla="*/ 0 h 104"/>
                  <a:gd name="T2" fmla="*/ 140 w 140"/>
                  <a:gd name="T3" fmla="*/ 0 h 104"/>
                  <a:gd name="T4" fmla="*/ 140 w 140"/>
                  <a:gd name="T5" fmla="*/ 104 h 104"/>
                  <a:gd name="T6" fmla="*/ 0 w 140"/>
                  <a:gd name="T7" fmla="*/ 104 h 104"/>
                  <a:gd name="T8" fmla="*/ 0 w 140"/>
                  <a:gd name="T9" fmla="*/ 0 h 104"/>
                  <a:gd name="T10" fmla="*/ 0 w 140"/>
                  <a:gd name="T11" fmla="*/ 0 h 104"/>
                  <a:gd name="T12" fmla="*/ 140 w 140"/>
                  <a:gd name="T13" fmla="*/ 0 h 104"/>
                  <a:gd name="T14" fmla="*/ 140 w 140"/>
                  <a:gd name="T15" fmla="*/ 100 h 104"/>
                  <a:gd name="T16" fmla="*/ 0 w 140"/>
                  <a:gd name="T17" fmla="*/ 100 h 104"/>
                  <a:gd name="T18" fmla="*/ 0 w 140"/>
                  <a:gd name="T19" fmla="*/ 0 h 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04"/>
                  <a:gd name="T32" fmla="*/ 140 w 140"/>
                  <a:gd name="T33" fmla="*/ 104 h 1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04">
                    <a:moveTo>
                      <a:pt x="0" y="0"/>
                    </a:moveTo>
                    <a:lnTo>
                      <a:pt x="140" y="0"/>
                    </a:lnTo>
                    <a:lnTo>
                      <a:pt x="140" y="104"/>
                    </a:lnTo>
                    <a:lnTo>
                      <a:pt x="0" y="104"/>
                    </a:lnTo>
                    <a:lnTo>
                      <a:pt x="0" y="0"/>
                    </a:lnTo>
                    <a:close/>
                    <a:moveTo>
                      <a:pt x="0" y="0"/>
                    </a:moveTo>
                    <a:lnTo>
                      <a:pt x="140" y="0"/>
                    </a:lnTo>
                    <a:lnTo>
                      <a:pt x="140" y="100"/>
                    </a:lnTo>
                    <a:lnTo>
                      <a:pt x="0" y="100"/>
                    </a:lnTo>
                    <a:lnTo>
                      <a:pt x="0" y="0"/>
                    </a:lnTo>
                    <a:close/>
                  </a:path>
                </a:pathLst>
              </a:custGeom>
              <a:solidFill>
                <a:srgbClr val="DADADA"/>
              </a:solidFill>
              <a:ln w="9525">
                <a:noFill/>
                <a:round/>
                <a:headEnd/>
                <a:tailEnd/>
              </a:ln>
            </p:spPr>
            <p:txBody>
              <a:bodyPr/>
              <a:lstStyle/>
              <a:p>
                <a:pPr eaLnBrk="0" hangingPunct="0"/>
                <a:endParaRPr lang="en-US"/>
              </a:p>
            </p:txBody>
          </p:sp>
          <p:sp>
            <p:nvSpPr>
              <p:cNvPr id="49168" name="Freeform 286"/>
              <p:cNvSpPr>
                <a:spLocks noEditPoints="1"/>
              </p:cNvSpPr>
              <p:nvPr/>
            </p:nvSpPr>
            <p:spPr bwMode="auto">
              <a:xfrm>
                <a:off x="3651" y="3327"/>
                <a:ext cx="140" cy="100"/>
              </a:xfrm>
              <a:custGeom>
                <a:avLst/>
                <a:gdLst>
                  <a:gd name="T0" fmla="*/ 0 w 140"/>
                  <a:gd name="T1" fmla="*/ 0 h 100"/>
                  <a:gd name="T2" fmla="*/ 140 w 140"/>
                  <a:gd name="T3" fmla="*/ 0 h 100"/>
                  <a:gd name="T4" fmla="*/ 140 w 140"/>
                  <a:gd name="T5" fmla="*/ 100 h 100"/>
                  <a:gd name="T6" fmla="*/ 0 w 140"/>
                  <a:gd name="T7" fmla="*/ 100 h 100"/>
                  <a:gd name="T8" fmla="*/ 0 w 140"/>
                  <a:gd name="T9" fmla="*/ 0 h 100"/>
                  <a:gd name="T10" fmla="*/ 0 w 140"/>
                  <a:gd name="T11" fmla="*/ 0 h 100"/>
                  <a:gd name="T12" fmla="*/ 140 w 140"/>
                  <a:gd name="T13" fmla="*/ 0 h 100"/>
                  <a:gd name="T14" fmla="*/ 140 w 140"/>
                  <a:gd name="T15" fmla="*/ 96 h 100"/>
                  <a:gd name="T16" fmla="*/ 0 w 140"/>
                  <a:gd name="T17" fmla="*/ 96 h 100"/>
                  <a:gd name="T18" fmla="*/ 0 w 14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00"/>
                  <a:gd name="T32" fmla="*/ 140 w 14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00">
                    <a:moveTo>
                      <a:pt x="0" y="0"/>
                    </a:moveTo>
                    <a:lnTo>
                      <a:pt x="140" y="0"/>
                    </a:lnTo>
                    <a:lnTo>
                      <a:pt x="140" y="100"/>
                    </a:lnTo>
                    <a:lnTo>
                      <a:pt x="0" y="100"/>
                    </a:lnTo>
                    <a:lnTo>
                      <a:pt x="0" y="0"/>
                    </a:lnTo>
                    <a:close/>
                    <a:moveTo>
                      <a:pt x="0" y="0"/>
                    </a:moveTo>
                    <a:lnTo>
                      <a:pt x="140" y="0"/>
                    </a:lnTo>
                    <a:lnTo>
                      <a:pt x="140" y="96"/>
                    </a:lnTo>
                    <a:lnTo>
                      <a:pt x="0" y="96"/>
                    </a:lnTo>
                    <a:lnTo>
                      <a:pt x="0" y="0"/>
                    </a:lnTo>
                    <a:close/>
                  </a:path>
                </a:pathLst>
              </a:custGeom>
              <a:solidFill>
                <a:srgbClr val="D9D9D9"/>
              </a:solidFill>
              <a:ln w="9525">
                <a:noFill/>
                <a:round/>
                <a:headEnd/>
                <a:tailEnd/>
              </a:ln>
            </p:spPr>
            <p:txBody>
              <a:bodyPr/>
              <a:lstStyle/>
              <a:p>
                <a:pPr eaLnBrk="0" hangingPunct="0"/>
                <a:endParaRPr lang="en-US"/>
              </a:p>
            </p:txBody>
          </p:sp>
          <p:sp>
            <p:nvSpPr>
              <p:cNvPr id="49169" name="Freeform 287"/>
              <p:cNvSpPr>
                <a:spLocks noEditPoints="1"/>
              </p:cNvSpPr>
              <p:nvPr/>
            </p:nvSpPr>
            <p:spPr bwMode="auto">
              <a:xfrm>
                <a:off x="3651" y="3327"/>
                <a:ext cx="140" cy="96"/>
              </a:xfrm>
              <a:custGeom>
                <a:avLst/>
                <a:gdLst>
                  <a:gd name="T0" fmla="*/ 0 w 140"/>
                  <a:gd name="T1" fmla="*/ 0 h 96"/>
                  <a:gd name="T2" fmla="*/ 140 w 140"/>
                  <a:gd name="T3" fmla="*/ 0 h 96"/>
                  <a:gd name="T4" fmla="*/ 140 w 140"/>
                  <a:gd name="T5" fmla="*/ 96 h 96"/>
                  <a:gd name="T6" fmla="*/ 0 w 140"/>
                  <a:gd name="T7" fmla="*/ 96 h 96"/>
                  <a:gd name="T8" fmla="*/ 0 w 140"/>
                  <a:gd name="T9" fmla="*/ 0 h 96"/>
                  <a:gd name="T10" fmla="*/ 0 w 140"/>
                  <a:gd name="T11" fmla="*/ 0 h 96"/>
                  <a:gd name="T12" fmla="*/ 140 w 140"/>
                  <a:gd name="T13" fmla="*/ 0 h 96"/>
                  <a:gd name="T14" fmla="*/ 140 w 140"/>
                  <a:gd name="T15" fmla="*/ 92 h 96"/>
                  <a:gd name="T16" fmla="*/ 0 w 140"/>
                  <a:gd name="T17" fmla="*/ 92 h 96"/>
                  <a:gd name="T18" fmla="*/ 0 w 140"/>
                  <a:gd name="T19" fmla="*/ 0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96"/>
                  <a:gd name="T32" fmla="*/ 140 w 140"/>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96">
                    <a:moveTo>
                      <a:pt x="0" y="0"/>
                    </a:moveTo>
                    <a:lnTo>
                      <a:pt x="140" y="0"/>
                    </a:lnTo>
                    <a:lnTo>
                      <a:pt x="140" y="96"/>
                    </a:lnTo>
                    <a:lnTo>
                      <a:pt x="0" y="96"/>
                    </a:lnTo>
                    <a:lnTo>
                      <a:pt x="0" y="0"/>
                    </a:lnTo>
                    <a:close/>
                    <a:moveTo>
                      <a:pt x="0" y="0"/>
                    </a:moveTo>
                    <a:lnTo>
                      <a:pt x="140" y="0"/>
                    </a:lnTo>
                    <a:lnTo>
                      <a:pt x="140" y="92"/>
                    </a:lnTo>
                    <a:lnTo>
                      <a:pt x="0" y="92"/>
                    </a:lnTo>
                    <a:lnTo>
                      <a:pt x="0" y="0"/>
                    </a:lnTo>
                    <a:close/>
                  </a:path>
                </a:pathLst>
              </a:custGeom>
              <a:solidFill>
                <a:srgbClr val="D8D8D8"/>
              </a:solidFill>
              <a:ln w="9525">
                <a:noFill/>
                <a:round/>
                <a:headEnd/>
                <a:tailEnd/>
              </a:ln>
            </p:spPr>
            <p:txBody>
              <a:bodyPr/>
              <a:lstStyle/>
              <a:p>
                <a:pPr eaLnBrk="0" hangingPunct="0"/>
                <a:endParaRPr lang="en-US"/>
              </a:p>
            </p:txBody>
          </p:sp>
          <p:sp>
            <p:nvSpPr>
              <p:cNvPr id="49170" name="Freeform 288"/>
              <p:cNvSpPr>
                <a:spLocks noEditPoints="1"/>
              </p:cNvSpPr>
              <p:nvPr/>
            </p:nvSpPr>
            <p:spPr bwMode="auto">
              <a:xfrm>
                <a:off x="3651" y="3327"/>
                <a:ext cx="140" cy="92"/>
              </a:xfrm>
              <a:custGeom>
                <a:avLst/>
                <a:gdLst>
                  <a:gd name="T0" fmla="*/ 0 w 140"/>
                  <a:gd name="T1" fmla="*/ 0 h 92"/>
                  <a:gd name="T2" fmla="*/ 140 w 140"/>
                  <a:gd name="T3" fmla="*/ 0 h 92"/>
                  <a:gd name="T4" fmla="*/ 140 w 140"/>
                  <a:gd name="T5" fmla="*/ 92 h 92"/>
                  <a:gd name="T6" fmla="*/ 0 w 140"/>
                  <a:gd name="T7" fmla="*/ 92 h 92"/>
                  <a:gd name="T8" fmla="*/ 0 w 140"/>
                  <a:gd name="T9" fmla="*/ 0 h 92"/>
                  <a:gd name="T10" fmla="*/ 0 w 140"/>
                  <a:gd name="T11" fmla="*/ 0 h 92"/>
                  <a:gd name="T12" fmla="*/ 140 w 140"/>
                  <a:gd name="T13" fmla="*/ 0 h 92"/>
                  <a:gd name="T14" fmla="*/ 140 w 140"/>
                  <a:gd name="T15" fmla="*/ 89 h 92"/>
                  <a:gd name="T16" fmla="*/ 0 w 140"/>
                  <a:gd name="T17" fmla="*/ 89 h 92"/>
                  <a:gd name="T18" fmla="*/ 0 w 140"/>
                  <a:gd name="T19" fmla="*/ 0 h 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92"/>
                  <a:gd name="T32" fmla="*/ 140 w 140"/>
                  <a:gd name="T33" fmla="*/ 92 h 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92">
                    <a:moveTo>
                      <a:pt x="0" y="0"/>
                    </a:moveTo>
                    <a:lnTo>
                      <a:pt x="140" y="0"/>
                    </a:lnTo>
                    <a:lnTo>
                      <a:pt x="140" y="92"/>
                    </a:lnTo>
                    <a:lnTo>
                      <a:pt x="0" y="92"/>
                    </a:lnTo>
                    <a:lnTo>
                      <a:pt x="0" y="0"/>
                    </a:lnTo>
                    <a:close/>
                    <a:moveTo>
                      <a:pt x="0" y="0"/>
                    </a:moveTo>
                    <a:lnTo>
                      <a:pt x="140" y="0"/>
                    </a:lnTo>
                    <a:lnTo>
                      <a:pt x="140" y="89"/>
                    </a:lnTo>
                    <a:lnTo>
                      <a:pt x="0" y="89"/>
                    </a:lnTo>
                    <a:lnTo>
                      <a:pt x="0" y="0"/>
                    </a:lnTo>
                    <a:close/>
                  </a:path>
                </a:pathLst>
              </a:custGeom>
              <a:solidFill>
                <a:srgbClr val="D7D7D7"/>
              </a:solidFill>
              <a:ln w="9525">
                <a:noFill/>
                <a:round/>
                <a:headEnd/>
                <a:tailEnd/>
              </a:ln>
            </p:spPr>
            <p:txBody>
              <a:bodyPr/>
              <a:lstStyle/>
              <a:p>
                <a:pPr eaLnBrk="0" hangingPunct="0"/>
                <a:endParaRPr lang="en-US"/>
              </a:p>
            </p:txBody>
          </p:sp>
          <p:sp>
            <p:nvSpPr>
              <p:cNvPr id="49171" name="Freeform 289"/>
              <p:cNvSpPr>
                <a:spLocks noEditPoints="1"/>
              </p:cNvSpPr>
              <p:nvPr/>
            </p:nvSpPr>
            <p:spPr bwMode="auto">
              <a:xfrm>
                <a:off x="3651" y="3327"/>
                <a:ext cx="140" cy="89"/>
              </a:xfrm>
              <a:custGeom>
                <a:avLst/>
                <a:gdLst>
                  <a:gd name="T0" fmla="*/ 0 w 140"/>
                  <a:gd name="T1" fmla="*/ 0 h 89"/>
                  <a:gd name="T2" fmla="*/ 140 w 140"/>
                  <a:gd name="T3" fmla="*/ 0 h 89"/>
                  <a:gd name="T4" fmla="*/ 140 w 140"/>
                  <a:gd name="T5" fmla="*/ 89 h 89"/>
                  <a:gd name="T6" fmla="*/ 0 w 140"/>
                  <a:gd name="T7" fmla="*/ 89 h 89"/>
                  <a:gd name="T8" fmla="*/ 0 w 140"/>
                  <a:gd name="T9" fmla="*/ 0 h 89"/>
                  <a:gd name="T10" fmla="*/ 0 w 140"/>
                  <a:gd name="T11" fmla="*/ 0 h 89"/>
                  <a:gd name="T12" fmla="*/ 140 w 140"/>
                  <a:gd name="T13" fmla="*/ 0 h 89"/>
                  <a:gd name="T14" fmla="*/ 140 w 140"/>
                  <a:gd name="T15" fmla="*/ 84 h 89"/>
                  <a:gd name="T16" fmla="*/ 0 w 140"/>
                  <a:gd name="T17" fmla="*/ 84 h 89"/>
                  <a:gd name="T18" fmla="*/ 0 w 140"/>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89"/>
                  <a:gd name="T32" fmla="*/ 140 w 140"/>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89">
                    <a:moveTo>
                      <a:pt x="0" y="0"/>
                    </a:moveTo>
                    <a:lnTo>
                      <a:pt x="140" y="0"/>
                    </a:lnTo>
                    <a:lnTo>
                      <a:pt x="140" y="89"/>
                    </a:lnTo>
                    <a:lnTo>
                      <a:pt x="0" y="89"/>
                    </a:lnTo>
                    <a:lnTo>
                      <a:pt x="0" y="0"/>
                    </a:lnTo>
                    <a:close/>
                    <a:moveTo>
                      <a:pt x="0" y="0"/>
                    </a:moveTo>
                    <a:lnTo>
                      <a:pt x="140" y="0"/>
                    </a:lnTo>
                    <a:lnTo>
                      <a:pt x="140" y="84"/>
                    </a:lnTo>
                    <a:lnTo>
                      <a:pt x="0" y="84"/>
                    </a:lnTo>
                    <a:lnTo>
                      <a:pt x="0" y="0"/>
                    </a:lnTo>
                    <a:close/>
                  </a:path>
                </a:pathLst>
              </a:custGeom>
              <a:solidFill>
                <a:srgbClr val="D6D6D6"/>
              </a:solidFill>
              <a:ln w="9525">
                <a:noFill/>
                <a:round/>
                <a:headEnd/>
                <a:tailEnd/>
              </a:ln>
            </p:spPr>
            <p:txBody>
              <a:bodyPr/>
              <a:lstStyle/>
              <a:p>
                <a:pPr eaLnBrk="0" hangingPunct="0"/>
                <a:endParaRPr lang="en-US"/>
              </a:p>
            </p:txBody>
          </p:sp>
          <p:sp>
            <p:nvSpPr>
              <p:cNvPr id="49172" name="Freeform 290"/>
              <p:cNvSpPr>
                <a:spLocks noEditPoints="1"/>
              </p:cNvSpPr>
              <p:nvPr/>
            </p:nvSpPr>
            <p:spPr bwMode="auto">
              <a:xfrm>
                <a:off x="3651" y="3327"/>
                <a:ext cx="140" cy="84"/>
              </a:xfrm>
              <a:custGeom>
                <a:avLst/>
                <a:gdLst>
                  <a:gd name="T0" fmla="*/ 0 w 140"/>
                  <a:gd name="T1" fmla="*/ 0 h 84"/>
                  <a:gd name="T2" fmla="*/ 140 w 140"/>
                  <a:gd name="T3" fmla="*/ 0 h 84"/>
                  <a:gd name="T4" fmla="*/ 140 w 140"/>
                  <a:gd name="T5" fmla="*/ 84 h 84"/>
                  <a:gd name="T6" fmla="*/ 0 w 140"/>
                  <a:gd name="T7" fmla="*/ 84 h 84"/>
                  <a:gd name="T8" fmla="*/ 0 w 140"/>
                  <a:gd name="T9" fmla="*/ 0 h 84"/>
                  <a:gd name="T10" fmla="*/ 0 w 140"/>
                  <a:gd name="T11" fmla="*/ 0 h 84"/>
                  <a:gd name="T12" fmla="*/ 140 w 140"/>
                  <a:gd name="T13" fmla="*/ 0 h 84"/>
                  <a:gd name="T14" fmla="*/ 140 w 140"/>
                  <a:gd name="T15" fmla="*/ 80 h 84"/>
                  <a:gd name="T16" fmla="*/ 0 w 140"/>
                  <a:gd name="T17" fmla="*/ 80 h 84"/>
                  <a:gd name="T18" fmla="*/ 0 w 140"/>
                  <a:gd name="T19" fmla="*/ 0 h 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84"/>
                  <a:gd name="T32" fmla="*/ 140 w 140"/>
                  <a:gd name="T33" fmla="*/ 84 h 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84">
                    <a:moveTo>
                      <a:pt x="0" y="0"/>
                    </a:moveTo>
                    <a:lnTo>
                      <a:pt x="140" y="0"/>
                    </a:lnTo>
                    <a:lnTo>
                      <a:pt x="140" y="84"/>
                    </a:lnTo>
                    <a:lnTo>
                      <a:pt x="0" y="84"/>
                    </a:lnTo>
                    <a:lnTo>
                      <a:pt x="0" y="0"/>
                    </a:lnTo>
                    <a:close/>
                    <a:moveTo>
                      <a:pt x="0" y="0"/>
                    </a:moveTo>
                    <a:lnTo>
                      <a:pt x="140" y="0"/>
                    </a:lnTo>
                    <a:lnTo>
                      <a:pt x="140" y="80"/>
                    </a:lnTo>
                    <a:lnTo>
                      <a:pt x="0" y="80"/>
                    </a:lnTo>
                    <a:lnTo>
                      <a:pt x="0" y="0"/>
                    </a:lnTo>
                    <a:close/>
                  </a:path>
                </a:pathLst>
              </a:custGeom>
              <a:solidFill>
                <a:srgbClr val="D5D5D5"/>
              </a:solidFill>
              <a:ln w="9525">
                <a:noFill/>
                <a:round/>
                <a:headEnd/>
                <a:tailEnd/>
              </a:ln>
            </p:spPr>
            <p:txBody>
              <a:bodyPr/>
              <a:lstStyle/>
              <a:p>
                <a:pPr eaLnBrk="0" hangingPunct="0"/>
                <a:endParaRPr lang="en-US"/>
              </a:p>
            </p:txBody>
          </p:sp>
          <p:sp>
            <p:nvSpPr>
              <p:cNvPr id="49173" name="Freeform 291"/>
              <p:cNvSpPr>
                <a:spLocks noEditPoints="1"/>
              </p:cNvSpPr>
              <p:nvPr/>
            </p:nvSpPr>
            <p:spPr bwMode="auto">
              <a:xfrm>
                <a:off x="3651" y="3327"/>
                <a:ext cx="140" cy="80"/>
              </a:xfrm>
              <a:custGeom>
                <a:avLst/>
                <a:gdLst>
                  <a:gd name="T0" fmla="*/ 0 w 140"/>
                  <a:gd name="T1" fmla="*/ 0 h 80"/>
                  <a:gd name="T2" fmla="*/ 140 w 140"/>
                  <a:gd name="T3" fmla="*/ 0 h 80"/>
                  <a:gd name="T4" fmla="*/ 140 w 140"/>
                  <a:gd name="T5" fmla="*/ 80 h 80"/>
                  <a:gd name="T6" fmla="*/ 0 w 140"/>
                  <a:gd name="T7" fmla="*/ 80 h 80"/>
                  <a:gd name="T8" fmla="*/ 0 w 140"/>
                  <a:gd name="T9" fmla="*/ 0 h 80"/>
                  <a:gd name="T10" fmla="*/ 0 w 140"/>
                  <a:gd name="T11" fmla="*/ 0 h 80"/>
                  <a:gd name="T12" fmla="*/ 140 w 140"/>
                  <a:gd name="T13" fmla="*/ 0 h 80"/>
                  <a:gd name="T14" fmla="*/ 140 w 140"/>
                  <a:gd name="T15" fmla="*/ 76 h 80"/>
                  <a:gd name="T16" fmla="*/ 0 w 140"/>
                  <a:gd name="T17" fmla="*/ 76 h 80"/>
                  <a:gd name="T18" fmla="*/ 0 w 140"/>
                  <a:gd name="T19" fmla="*/ 0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80"/>
                  <a:gd name="T32" fmla="*/ 140 w 140"/>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80">
                    <a:moveTo>
                      <a:pt x="0" y="0"/>
                    </a:moveTo>
                    <a:lnTo>
                      <a:pt x="140" y="0"/>
                    </a:lnTo>
                    <a:lnTo>
                      <a:pt x="140" y="80"/>
                    </a:lnTo>
                    <a:lnTo>
                      <a:pt x="0" y="80"/>
                    </a:lnTo>
                    <a:lnTo>
                      <a:pt x="0" y="0"/>
                    </a:lnTo>
                    <a:close/>
                    <a:moveTo>
                      <a:pt x="0" y="0"/>
                    </a:moveTo>
                    <a:lnTo>
                      <a:pt x="140" y="0"/>
                    </a:lnTo>
                    <a:lnTo>
                      <a:pt x="140" y="76"/>
                    </a:lnTo>
                    <a:lnTo>
                      <a:pt x="0" y="76"/>
                    </a:lnTo>
                    <a:lnTo>
                      <a:pt x="0" y="0"/>
                    </a:lnTo>
                    <a:close/>
                  </a:path>
                </a:pathLst>
              </a:custGeom>
              <a:solidFill>
                <a:srgbClr val="D4D4D4"/>
              </a:solidFill>
              <a:ln w="9525">
                <a:noFill/>
                <a:round/>
                <a:headEnd/>
                <a:tailEnd/>
              </a:ln>
            </p:spPr>
            <p:txBody>
              <a:bodyPr/>
              <a:lstStyle/>
              <a:p>
                <a:pPr eaLnBrk="0" hangingPunct="0"/>
                <a:endParaRPr lang="en-US"/>
              </a:p>
            </p:txBody>
          </p:sp>
          <p:sp>
            <p:nvSpPr>
              <p:cNvPr id="49174" name="Freeform 292"/>
              <p:cNvSpPr>
                <a:spLocks noEditPoints="1"/>
              </p:cNvSpPr>
              <p:nvPr/>
            </p:nvSpPr>
            <p:spPr bwMode="auto">
              <a:xfrm>
                <a:off x="3651" y="3327"/>
                <a:ext cx="140" cy="76"/>
              </a:xfrm>
              <a:custGeom>
                <a:avLst/>
                <a:gdLst>
                  <a:gd name="T0" fmla="*/ 0 w 140"/>
                  <a:gd name="T1" fmla="*/ 0 h 76"/>
                  <a:gd name="T2" fmla="*/ 140 w 140"/>
                  <a:gd name="T3" fmla="*/ 0 h 76"/>
                  <a:gd name="T4" fmla="*/ 140 w 140"/>
                  <a:gd name="T5" fmla="*/ 76 h 76"/>
                  <a:gd name="T6" fmla="*/ 0 w 140"/>
                  <a:gd name="T7" fmla="*/ 76 h 76"/>
                  <a:gd name="T8" fmla="*/ 0 w 140"/>
                  <a:gd name="T9" fmla="*/ 0 h 76"/>
                  <a:gd name="T10" fmla="*/ 0 w 140"/>
                  <a:gd name="T11" fmla="*/ 0 h 76"/>
                  <a:gd name="T12" fmla="*/ 140 w 140"/>
                  <a:gd name="T13" fmla="*/ 0 h 76"/>
                  <a:gd name="T14" fmla="*/ 140 w 140"/>
                  <a:gd name="T15" fmla="*/ 72 h 76"/>
                  <a:gd name="T16" fmla="*/ 0 w 140"/>
                  <a:gd name="T17" fmla="*/ 72 h 76"/>
                  <a:gd name="T18" fmla="*/ 0 w 140"/>
                  <a:gd name="T19" fmla="*/ 0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76"/>
                  <a:gd name="T32" fmla="*/ 140 w 140"/>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76">
                    <a:moveTo>
                      <a:pt x="0" y="0"/>
                    </a:moveTo>
                    <a:lnTo>
                      <a:pt x="140" y="0"/>
                    </a:lnTo>
                    <a:lnTo>
                      <a:pt x="140" y="76"/>
                    </a:lnTo>
                    <a:lnTo>
                      <a:pt x="0" y="76"/>
                    </a:lnTo>
                    <a:lnTo>
                      <a:pt x="0" y="0"/>
                    </a:lnTo>
                    <a:close/>
                    <a:moveTo>
                      <a:pt x="0" y="0"/>
                    </a:moveTo>
                    <a:lnTo>
                      <a:pt x="140" y="0"/>
                    </a:lnTo>
                    <a:lnTo>
                      <a:pt x="140" y="72"/>
                    </a:lnTo>
                    <a:lnTo>
                      <a:pt x="0" y="72"/>
                    </a:lnTo>
                    <a:lnTo>
                      <a:pt x="0" y="0"/>
                    </a:lnTo>
                    <a:close/>
                  </a:path>
                </a:pathLst>
              </a:custGeom>
              <a:solidFill>
                <a:srgbClr val="D3D3D3"/>
              </a:solidFill>
              <a:ln w="9525">
                <a:noFill/>
                <a:round/>
                <a:headEnd/>
                <a:tailEnd/>
              </a:ln>
            </p:spPr>
            <p:txBody>
              <a:bodyPr/>
              <a:lstStyle/>
              <a:p>
                <a:pPr eaLnBrk="0" hangingPunct="0"/>
                <a:endParaRPr lang="en-US"/>
              </a:p>
            </p:txBody>
          </p:sp>
          <p:sp>
            <p:nvSpPr>
              <p:cNvPr id="49175" name="Freeform 293"/>
              <p:cNvSpPr>
                <a:spLocks noEditPoints="1"/>
              </p:cNvSpPr>
              <p:nvPr/>
            </p:nvSpPr>
            <p:spPr bwMode="auto">
              <a:xfrm>
                <a:off x="3651" y="3327"/>
                <a:ext cx="140" cy="72"/>
              </a:xfrm>
              <a:custGeom>
                <a:avLst/>
                <a:gdLst>
                  <a:gd name="T0" fmla="*/ 0 w 140"/>
                  <a:gd name="T1" fmla="*/ 0 h 72"/>
                  <a:gd name="T2" fmla="*/ 140 w 140"/>
                  <a:gd name="T3" fmla="*/ 0 h 72"/>
                  <a:gd name="T4" fmla="*/ 140 w 140"/>
                  <a:gd name="T5" fmla="*/ 72 h 72"/>
                  <a:gd name="T6" fmla="*/ 0 w 140"/>
                  <a:gd name="T7" fmla="*/ 72 h 72"/>
                  <a:gd name="T8" fmla="*/ 0 w 140"/>
                  <a:gd name="T9" fmla="*/ 0 h 72"/>
                  <a:gd name="T10" fmla="*/ 0 w 140"/>
                  <a:gd name="T11" fmla="*/ 0 h 72"/>
                  <a:gd name="T12" fmla="*/ 140 w 140"/>
                  <a:gd name="T13" fmla="*/ 0 h 72"/>
                  <a:gd name="T14" fmla="*/ 140 w 140"/>
                  <a:gd name="T15" fmla="*/ 68 h 72"/>
                  <a:gd name="T16" fmla="*/ 0 w 140"/>
                  <a:gd name="T17" fmla="*/ 68 h 72"/>
                  <a:gd name="T18" fmla="*/ 0 w 140"/>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72"/>
                  <a:gd name="T32" fmla="*/ 140 w 140"/>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72">
                    <a:moveTo>
                      <a:pt x="0" y="0"/>
                    </a:moveTo>
                    <a:lnTo>
                      <a:pt x="140" y="0"/>
                    </a:lnTo>
                    <a:lnTo>
                      <a:pt x="140" y="72"/>
                    </a:lnTo>
                    <a:lnTo>
                      <a:pt x="0" y="72"/>
                    </a:lnTo>
                    <a:lnTo>
                      <a:pt x="0" y="0"/>
                    </a:lnTo>
                    <a:close/>
                    <a:moveTo>
                      <a:pt x="0" y="0"/>
                    </a:moveTo>
                    <a:lnTo>
                      <a:pt x="140" y="0"/>
                    </a:lnTo>
                    <a:lnTo>
                      <a:pt x="140" y="68"/>
                    </a:lnTo>
                    <a:lnTo>
                      <a:pt x="0" y="68"/>
                    </a:lnTo>
                    <a:lnTo>
                      <a:pt x="0" y="0"/>
                    </a:lnTo>
                    <a:close/>
                  </a:path>
                </a:pathLst>
              </a:custGeom>
              <a:solidFill>
                <a:srgbClr val="D2D2D2"/>
              </a:solidFill>
              <a:ln w="9525">
                <a:noFill/>
                <a:round/>
                <a:headEnd/>
                <a:tailEnd/>
              </a:ln>
            </p:spPr>
            <p:txBody>
              <a:bodyPr/>
              <a:lstStyle/>
              <a:p>
                <a:pPr eaLnBrk="0" hangingPunct="0"/>
                <a:endParaRPr lang="en-US"/>
              </a:p>
            </p:txBody>
          </p:sp>
          <p:sp>
            <p:nvSpPr>
              <p:cNvPr id="49176" name="Freeform 294"/>
              <p:cNvSpPr>
                <a:spLocks noEditPoints="1"/>
              </p:cNvSpPr>
              <p:nvPr/>
            </p:nvSpPr>
            <p:spPr bwMode="auto">
              <a:xfrm>
                <a:off x="3651" y="3327"/>
                <a:ext cx="140" cy="68"/>
              </a:xfrm>
              <a:custGeom>
                <a:avLst/>
                <a:gdLst>
                  <a:gd name="T0" fmla="*/ 0 w 140"/>
                  <a:gd name="T1" fmla="*/ 0 h 68"/>
                  <a:gd name="T2" fmla="*/ 140 w 140"/>
                  <a:gd name="T3" fmla="*/ 0 h 68"/>
                  <a:gd name="T4" fmla="*/ 140 w 140"/>
                  <a:gd name="T5" fmla="*/ 68 h 68"/>
                  <a:gd name="T6" fmla="*/ 0 w 140"/>
                  <a:gd name="T7" fmla="*/ 68 h 68"/>
                  <a:gd name="T8" fmla="*/ 0 w 140"/>
                  <a:gd name="T9" fmla="*/ 0 h 68"/>
                  <a:gd name="T10" fmla="*/ 0 w 140"/>
                  <a:gd name="T11" fmla="*/ 0 h 68"/>
                  <a:gd name="T12" fmla="*/ 140 w 140"/>
                  <a:gd name="T13" fmla="*/ 0 h 68"/>
                  <a:gd name="T14" fmla="*/ 140 w 140"/>
                  <a:gd name="T15" fmla="*/ 64 h 68"/>
                  <a:gd name="T16" fmla="*/ 0 w 140"/>
                  <a:gd name="T17" fmla="*/ 64 h 68"/>
                  <a:gd name="T18" fmla="*/ 0 w 140"/>
                  <a:gd name="T19" fmla="*/ 0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68"/>
                  <a:gd name="T32" fmla="*/ 140 w 140"/>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68">
                    <a:moveTo>
                      <a:pt x="0" y="0"/>
                    </a:moveTo>
                    <a:lnTo>
                      <a:pt x="140" y="0"/>
                    </a:lnTo>
                    <a:lnTo>
                      <a:pt x="140" y="68"/>
                    </a:lnTo>
                    <a:lnTo>
                      <a:pt x="0" y="68"/>
                    </a:lnTo>
                    <a:lnTo>
                      <a:pt x="0" y="0"/>
                    </a:lnTo>
                    <a:close/>
                    <a:moveTo>
                      <a:pt x="0" y="0"/>
                    </a:moveTo>
                    <a:lnTo>
                      <a:pt x="140" y="0"/>
                    </a:lnTo>
                    <a:lnTo>
                      <a:pt x="140" y="64"/>
                    </a:lnTo>
                    <a:lnTo>
                      <a:pt x="0" y="64"/>
                    </a:lnTo>
                    <a:lnTo>
                      <a:pt x="0" y="0"/>
                    </a:lnTo>
                    <a:close/>
                  </a:path>
                </a:pathLst>
              </a:custGeom>
              <a:solidFill>
                <a:srgbClr val="D1D1D1"/>
              </a:solidFill>
              <a:ln w="9525">
                <a:noFill/>
                <a:round/>
                <a:headEnd/>
                <a:tailEnd/>
              </a:ln>
            </p:spPr>
            <p:txBody>
              <a:bodyPr/>
              <a:lstStyle/>
              <a:p>
                <a:pPr eaLnBrk="0" hangingPunct="0"/>
                <a:endParaRPr lang="en-US"/>
              </a:p>
            </p:txBody>
          </p:sp>
          <p:sp>
            <p:nvSpPr>
              <p:cNvPr id="49177" name="Freeform 295"/>
              <p:cNvSpPr>
                <a:spLocks noEditPoints="1"/>
              </p:cNvSpPr>
              <p:nvPr/>
            </p:nvSpPr>
            <p:spPr bwMode="auto">
              <a:xfrm>
                <a:off x="3651" y="3327"/>
                <a:ext cx="140" cy="64"/>
              </a:xfrm>
              <a:custGeom>
                <a:avLst/>
                <a:gdLst>
                  <a:gd name="T0" fmla="*/ 0 w 140"/>
                  <a:gd name="T1" fmla="*/ 0 h 64"/>
                  <a:gd name="T2" fmla="*/ 140 w 140"/>
                  <a:gd name="T3" fmla="*/ 0 h 64"/>
                  <a:gd name="T4" fmla="*/ 140 w 140"/>
                  <a:gd name="T5" fmla="*/ 64 h 64"/>
                  <a:gd name="T6" fmla="*/ 0 w 140"/>
                  <a:gd name="T7" fmla="*/ 64 h 64"/>
                  <a:gd name="T8" fmla="*/ 0 w 140"/>
                  <a:gd name="T9" fmla="*/ 0 h 64"/>
                  <a:gd name="T10" fmla="*/ 0 w 140"/>
                  <a:gd name="T11" fmla="*/ 0 h 64"/>
                  <a:gd name="T12" fmla="*/ 140 w 140"/>
                  <a:gd name="T13" fmla="*/ 0 h 64"/>
                  <a:gd name="T14" fmla="*/ 140 w 140"/>
                  <a:gd name="T15" fmla="*/ 61 h 64"/>
                  <a:gd name="T16" fmla="*/ 0 w 140"/>
                  <a:gd name="T17" fmla="*/ 61 h 64"/>
                  <a:gd name="T18" fmla="*/ 0 w 140"/>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64"/>
                  <a:gd name="T32" fmla="*/ 140 w 140"/>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64">
                    <a:moveTo>
                      <a:pt x="0" y="0"/>
                    </a:moveTo>
                    <a:lnTo>
                      <a:pt x="140" y="0"/>
                    </a:lnTo>
                    <a:lnTo>
                      <a:pt x="140" y="64"/>
                    </a:lnTo>
                    <a:lnTo>
                      <a:pt x="0" y="64"/>
                    </a:lnTo>
                    <a:lnTo>
                      <a:pt x="0" y="0"/>
                    </a:lnTo>
                    <a:close/>
                    <a:moveTo>
                      <a:pt x="0" y="0"/>
                    </a:moveTo>
                    <a:lnTo>
                      <a:pt x="140" y="0"/>
                    </a:lnTo>
                    <a:lnTo>
                      <a:pt x="140" y="61"/>
                    </a:lnTo>
                    <a:lnTo>
                      <a:pt x="0" y="61"/>
                    </a:lnTo>
                    <a:lnTo>
                      <a:pt x="0" y="0"/>
                    </a:lnTo>
                    <a:close/>
                  </a:path>
                </a:pathLst>
              </a:custGeom>
              <a:solidFill>
                <a:srgbClr val="D0D0D0"/>
              </a:solidFill>
              <a:ln w="9525">
                <a:noFill/>
                <a:round/>
                <a:headEnd/>
                <a:tailEnd/>
              </a:ln>
            </p:spPr>
            <p:txBody>
              <a:bodyPr/>
              <a:lstStyle/>
              <a:p>
                <a:pPr eaLnBrk="0" hangingPunct="0"/>
                <a:endParaRPr lang="en-US"/>
              </a:p>
            </p:txBody>
          </p:sp>
          <p:sp>
            <p:nvSpPr>
              <p:cNvPr id="49178" name="Freeform 296"/>
              <p:cNvSpPr>
                <a:spLocks noEditPoints="1"/>
              </p:cNvSpPr>
              <p:nvPr/>
            </p:nvSpPr>
            <p:spPr bwMode="auto">
              <a:xfrm>
                <a:off x="3651" y="3327"/>
                <a:ext cx="140" cy="61"/>
              </a:xfrm>
              <a:custGeom>
                <a:avLst/>
                <a:gdLst>
                  <a:gd name="T0" fmla="*/ 0 w 140"/>
                  <a:gd name="T1" fmla="*/ 0 h 61"/>
                  <a:gd name="T2" fmla="*/ 140 w 140"/>
                  <a:gd name="T3" fmla="*/ 0 h 61"/>
                  <a:gd name="T4" fmla="*/ 140 w 140"/>
                  <a:gd name="T5" fmla="*/ 61 h 61"/>
                  <a:gd name="T6" fmla="*/ 0 w 140"/>
                  <a:gd name="T7" fmla="*/ 61 h 61"/>
                  <a:gd name="T8" fmla="*/ 0 w 140"/>
                  <a:gd name="T9" fmla="*/ 0 h 61"/>
                  <a:gd name="T10" fmla="*/ 0 w 140"/>
                  <a:gd name="T11" fmla="*/ 0 h 61"/>
                  <a:gd name="T12" fmla="*/ 140 w 140"/>
                  <a:gd name="T13" fmla="*/ 0 h 61"/>
                  <a:gd name="T14" fmla="*/ 140 w 140"/>
                  <a:gd name="T15" fmla="*/ 57 h 61"/>
                  <a:gd name="T16" fmla="*/ 0 w 140"/>
                  <a:gd name="T17" fmla="*/ 57 h 61"/>
                  <a:gd name="T18" fmla="*/ 0 w 140"/>
                  <a:gd name="T19" fmla="*/ 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61"/>
                  <a:gd name="T32" fmla="*/ 140 w 140"/>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61">
                    <a:moveTo>
                      <a:pt x="0" y="0"/>
                    </a:moveTo>
                    <a:lnTo>
                      <a:pt x="140" y="0"/>
                    </a:lnTo>
                    <a:lnTo>
                      <a:pt x="140" y="61"/>
                    </a:lnTo>
                    <a:lnTo>
                      <a:pt x="0" y="61"/>
                    </a:lnTo>
                    <a:lnTo>
                      <a:pt x="0" y="0"/>
                    </a:lnTo>
                    <a:close/>
                    <a:moveTo>
                      <a:pt x="0" y="0"/>
                    </a:moveTo>
                    <a:lnTo>
                      <a:pt x="140" y="0"/>
                    </a:lnTo>
                    <a:lnTo>
                      <a:pt x="140" y="57"/>
                    </a:lnTo>
                    <a:lnTo>
                      <a:pt x="0" y="57"/>
                    </a:lnTo>
                    <a:lnTo>
                      <a:pt x="0" y="0"/>
                    </a:lnTo>
                    <a:close/>
                  </a:path>
                </a:pathLst>
              </a:custGeom>
              <a:solidFill>
                <a:srgbClr val="CFCFCF"/>
              </a:solidFill>
              <a:ln w="9525">
                <a:noFill/>
                <a:round/>
                <a:headEnd/>
                <a:tailEnd/>
              </a:ln>
            </p:spPr>
            <p:txBody>
              <a:bodyPr/>
              <a:lstStyle/>
              <a:p>
                <a:pPr eaLnBrk="0" hangingPunct="0"/>
                <a:endParaRPr lang="en-US"/>
              </a:p>
            </p:txBody>
          </p:sp>
          <p:sp>
            <p:nvSpPr>
              <p:cNvPr id="49179" name="Freeform 297"/>
              <p:cNvSpPr>
                <a:spLocks noEditPoints="1"/>
              </p:cNvSpPr>
              <p:nvPr/>
            </p:nvSpPr>
            <p:spPr bwMode="auto">
              <a:xfrm>
                <a:off x="3651" y="3327"/>
                <a:ext cx="140" cy="57"/>
              </a:xfrm>
              <a:custGeom>
                <a:avLst/>
                <a:gdLst>
                  <a:gd name="T0" fmla="*/ 0 w 140"/>
                  <a:gd name="T1" fmla="*/ 0 h 57"/>
                  <a:gd name="T2" fmla="*/ 140 w 140"/>
                  <a:gd name="T3" fmla="*/ 0 h 57"/>
                  <a:gd name="T4" fmla="*/ 140 w 140"/>
                  <a:gd name="T5" fmla="*/ 57 h 57"/>
                  <a:gd name="T6" fmla="*/ 0 w 140"/>
                  <a:gd name="T7" fmla="*/ 57 h 57"/>
                  <a:gd name="T8" fmla="*/ 0 w 140"/>
                  <a:gd name="T9" fmla="*/ 0 h 57"/>
                  <a:gd name="T10" fmla="*/ 0 w 140"/>
                  <a:gd name="T11" fmla="*/ 0 h 57"/>
                  <a:gd name="T12" fmla="*/ 140 w 140"/>
                  <a:gd name="T13" fmla="*/ 0 h 57"/>
                  <a:gd name="T14" fmla="*/ 140 w 140"/>
                  <a:gd name="T15" fmla="*/ 52 h 57"/>
                  <a:gd name="T16" fmla="*/ 0 w 140"/>
                  <a:gd name="T17" fmla="*/ 52 h 57"/>
                  <a:gd name="T18" fmla="*/ 0 w 140"/>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57"/>
                  <a:gd name="T32" fmla="*/ 140 w 140"/>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57">
                    <a:moveTo>
                      <a:pt x="0" y="0"/>
                    </a:moveTo>
                    <a:lnTo>
                      <a:pt x="140" y="0"/>
                    </a:lnTo>
                    <a:lnTo>
                      <a:pt x="140" y="57"/>
                    </a:lnTo>
                    <a:lnTo>
                      <a:pt x="0" y="57"/>
                    </a:lnTo>
                    <a:lnTo>
                      <a:pt x="0" y="0"/>
                    </a:lnTo>
                    <a:close/>
                    <a:moveTo>
                      <a:pt x="0" y="0"/>
                    </a:moveTo>
                    <a:lnTo>
                      <a:pt x="140" y="0"/>
                    </a:lnTo>
                    <a:lnTo>
                      <a:pt x="140" y="52"/>
                    </a:lnTo>
                    <a:lnTo>
                      <a:pt x="0" y="52"/>
                    </a:lnTo>
                    <a:lnTo>
                      <a:pt x="0" y="0"/>
                    </a:lnTo>
                    <a:close/>
                  </a:path>
                </a:pathLst>
              </a:custGeom>
              <a:solidFill>
                <a:srgbClr val="CECECE"/>
              </a:solidFill>
              <a:ln w="9525">
                <a:noFill/>
                <a:round/>
                <a:headEnd/>
                <a:tailEnd/>
              </a:ln>
            </p:spPr>
            <p:txBody>
              <a:bodyPr/>
              <a:lstStyle/>
              <a:p>
                <a:pPr eaLnBrk="0" hangingPunct="0"/>
                <a:endParaRPr lang="en-US"/>
              </a:p>
            </p:txBody>
          </p:sp>
          <p:sp>
            <p:nvSpPr>
              <p:cNvPr id="49180" name="Freeform 298"/>
              <p:cNvSpPr>
                <a:spLocks noEditPoints="1"/>
              </p:cNvSpPr>
              <p:nvPr/>
            </p:nvSpPr>
            <p:spPr bwMode="auto">
              <a:xfrm>
                <a:off x="3651" y="3327"/>
                <a:ext cx="140" cy="52"/>
              </a:xfrm>
              <a:custGeom>
                <a:avLst/>
                <a:gdLst>
                  <a:gd name="T0" fmla="*/ 0 w 140"/>
                  <a:gd name="T1" fmla="*/ 0 h 52"/>
                  <a:gd name="T2" fmla="*/ 140 w 140"/>
                  <a:gd name="T3" fmla="*/ 0 h 52"/>
                  <a:gd name="T4" fmla="*/ 140 w 140"/>
                  <a:gd name="T5" fmla="*/ 52 h 52"/>
                  <a:gd name="T6" fmla="*/ 0 w 140"/>
                  <a:gd name="T7" fmla="*/ 52 h 52"/>
                  <a:gd name="T8" fmla="*/ 0 w 140"/>
                  <a:gd name="T9" fmla="*/ 0 h 52"/>
                  <a:gd name="T10" fmla="*/ 0 w 140"/>
                  <a:gd name="T11" fmla="*/ 0 h 52"/>
                  <a:gd name="T12" fmla="*/ 140 w 140"/>
                  <a:gd name="T13" fmla="*/ 0 h 52"/>
                  <a:gd name="T14" fmla="*/ 140 w 140"/>
                  <a:gd name="T15" fmla="*/ 48 h 52"/>
                  <a:gd name="T16" fmla="*/ 0 w 140"/>
                  <a:gd name="T17" fmla="*/ 48 h 52"/>
                  <a:gd name="T18" fmla="*/ 0 w 140"/>
                  <a:gd name="T19" fmla="*/ 0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52"/>
                  <a:gd name="T32" fmla="*/ 140 w 140"/>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52">
                    <a:moveTo>
                      <a:pt x="0" y="0"/>
                    </a:moveTo>
                    <a:lnTo>
                      <a:pt x="140" y="0"/>
                    </a:lnTo>
                    <a:lnTo>
                      <a:pt x="140" y="52"/>
                    </a:lnTo>
                    <a:lnTo>
                      <a:pt x="0" y="52"/>
                    </a:lnTo>
                    <a:lnTo>
                      <a:pt x="0" y="0"/>
                    </a:lnTo>
                    <a:close/>
                    <a:moveTo>
                      <a:pt x="0" y="0"/>
                    </a:moveTo>
                    <a:lnTo>
                      <a:pt x="140" y="0"/>
                    </a:lnTo>
                    <a:lnTo>
                      <a:pt x="140" y="48"/>
                    </a:lnTo>
                    <a:lnTo>
                      <a:pt x="0" y="48"/>
                    </a:lnTo>
                    <a:lnTo>
                      <a:pt x="0" y="0"/>
                    </a:lnTo>
                    <a:close/>
                  </a:path>
                </a:pathLst>
              </a:custGeom>
              <a:solidFill>
                <a:srgbClr val="CDCDCD"/>
              </a:solidFill>
              <a:ln w="9525">
                <a:noFill/>
                <a:round/>
                <a:headEnd/>
                <a:tailEnd/>
              </a:ln>
            </p:spPr>
            <p:txBody>
              <a:bodyPr/>
              <a:lstStyle/>
              <a:p>
                <a:pPr eaLnBrk="0" hangingPunct="0"/>
                <a:endParaRPr lang="en-US"/>
              </a:p>
            </p:txBody>
          </p:sp>
          <p:sp>
            <p:nvSpPr>
              <p:cNvPr id="49181" name="Freeform 299"/>
              <p:cNvSpPr>
                <a:spLocks noEditPoints="1"/>
              </p:cNvSpPr>
              <p:nvPr/>
            </p:nvSpPr>
            <p:spPr bwMode="auto">
              <a:xfrm>
                <a:off x="3651" y="3327"/>
                <a:ext cx="140" cy="48"/>
              </a:xfrm>
              <a:custGeom>
                <a:avLst/>
                <a:gdLst>
                  <a:gd name="T0" fmla="*/ 0 w 140"/>
                  <a:gd name="T1" fmla="*/ 0 h 48"/>
                  <a:gd name="T2" fmla="*/ 140 w 140"/>
                  <a:gd name="T3" fmla="*/ 0 h 48"/>
                  <a:gd name="T4" fmla="*/ 140 w 140"/>
                  <a:gd name="T5" fmla="*/ 48 h 48"/>
                  <a:gd name="T6" fmla="*/ 0 w 140"/>
                  <a:gd name="T7" fmla="*/ 48 h 48"/>
                  <a:gd name="T8" fmla="*/ 0 w 140"/>
                  <a:gd name="T9" fmla="*/ 0 h 48"/>
                  <a:gd name="T10" fmla="*/ 0 w 140"/>
                  <a:gd name="T11" fmla="*/ 0 h 48"/>
                  <a:gd name="T12" fmla="*/ 140 w 140"/>
                  <a:gd name="T13" fmla="*/ 0 h 48"/>
                  <a:gd name="T14" fmla="*/ 140 w 140"/>
                  <a:gd name="T15" fmla="*/ 44 h 48"/>
                  <a:gd name="T16" fmla="*/ 0 w 140"/>
                  <a:gd name="T17" fmla="*/ 44 h 48"/>
                  <a:gd name="T18" fmla="*/ 0 w 140"/>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48"/>
                  <a:gd name="T32" fmla="*/ 140 w 140"/>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48">
                    <a:moveTo>
                      <a:pt x="0" y="0"/>
                    </a:moveTo>
                    <a:lnTo>
                      <a:pt x="140" y="0"/>
                    </a:lnTo>
                    <a:lnTo>
                      <a:pt x="140" y="48"/>
                    </a:lnTo>
                    <a:lnTo>
                      <a:pt x="0" y="48"/>
                    </a:lnTo>
                    <a:lnTo>
                      <a:pt x="0" y="0"/>
                    </a:lnTo>
                    <a:close/>
                    <a:moveTo>
                      <a:pt x="0" y="0"/>
                    </a:moveTo>
                    <a:lnTo>
                      <a:pt x="140" y="0"/>
                    </a:lnTo>
                    <a:lnTo>
                      <a:pt x="140" y="44"/>
                    </a:lnTo>
                    <a:lnTo>
                      <a:pt x="0" y="44"/>
                    </a:lnTo>
                    <a:lnTo>
                      <a:pt x="0" y="0"/>
                    </a:lnTo>
                    <a:close/>
                  </a:path>
                </a:pathLst>
              </a:custGeom>
              <a:solidFill>
                <a:srgbClr val="CCCCCC"/>
              </a:solidFill>
              <a:ln w="9525">
                <a:noFill/>
                <a:round/>
                <a:headEnd/>
                <a:tailEnd/>
              </a:ln>
            </p:spPr>
            <p:txBody>
              <a:bodyPr/>
              <a:lstStyle/>
              <a:p>
                <a:pPr eaLnBrk="0" hangingPunct="0"/>
                <a:endParaRPr lang="en-US"/>
              </a:p>
            </p:txBody>
          </p:sp>
          <p:sp>
            <p:nvSpPr>
              <p:cNvPr id="49182" name="Freeform 300"/>
              <p:cNvSpPr>
                <a:spLocks noEditPoints="1"/>
              </p:cNvSpPr>
              <p:nvPr/>
            </p:nvSpPr>
            <p:spPr bwMode="auto">
              <a:xfrm>
                <a:off x="3651" y="3327"/>
                <a:ext cx="140" cy="44"/>
              </a:xfrm>
              <a:custGeom>
                <a:avLst/>
                <a:gdLst>
                  <a:gd name="T0" fmla="*/ 0 w 140"/>
                  <a:gd name="T1" fmla="*/ 0 h 44"/>
                  <a:gd name="T2" fmla="*/ 140 w 140"/>
                  <a:gd name="T3" fmla="*/ 0 h 44"/>
                  <a:gd name="T4" fmla="*/ 140 w 140"/>
                  <a:gd name="T5" fmla="*/ 44 h 44"/>
                  <a:gd name="T6" fmla="*/ 0 w 140"/>
                  <a:gd name="T7" fmla="*/ 44 h 44"/>
                  <a:gd name="T8" fmla="*/ 0 w 140"/>
                  <a:gd name="T9" fmla="*/ 0 h 44"/>
                  <a:gd name="T10" fmla="*/ 0 w 140"/>
                  <a:gd name="T11" fmla="*/ 0 h 44"/>
                  <a:gd name="T12" fmla="*/ 140 w 140"/>
                  <a:gd name="T13" fmla="*/ 0 h 44"/>
                  <a:gd name="T14" fmla="*/ 140 w 140"/>
                  <a:gd name="T15" fmla="*/ 40 h 44"/>
                  <a:gd name="T16" fmla="*/ 0 w 140"/>
                  <a:gd name="T17" fmla="*/ 40 h 44"/>
                  <a:gd name="T18" fmla="*/ 0 w 140"/>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44"/>
                  <a:gd name="T32" fmla="*/ 140 w 140"/>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44">
                    <a:moveTo>
                      <a:pt x="0" y="0"/>
                    </a:moveTo>
                    <a:lnTo>
                      <a:pt x="140" y="0"/>
                    </a:lnTo>
                    <a:lnTo>
                      <a:pt x="140" y="44"/>
                    </a:lnTo>
                    <a:lnTo>
                      <a:pt x="0" y="44"/>
                    </a:lnTo>
                    <a:lnTo>
                      <a:pt x="0" y="0"/>
                    </a:lnTo>
                    <a:close/>
                    <a:moveTo>
                      <a:pt x="0" y="0"/>
                    </a:moveTo>
                    <a:lnTo>
                      <a:pt x="140" y="0"/>
                    </a:lnTo>
                    <a:lnTo>
                      <a:pt x="140" y="40"/>
                    </a:lnTo>
                    <a:lnTo>
                      <a:pt x="0" y="40"/>
                    </a:lnTo>
                    <a:lnTo>
                      <a:pt x="0" y="0"/>
                    </a:lnTo>
                    <a:close/>
                  </a:path>
                </a:pathLst>
              </a:custGeom>
              <a:solidFill>
                <a:srgbClr val="CBCBCB"/>
              </a:solidFill>
              <a:ln w="9525">
                <a:noFill/>
                <a:round/>
                <a:headEnd/>
                <a:tailEnd/>
              </a:ln>
            </p:spPr>
            <p:txBody>
              <a:bodyPr/>
              <a:lstStyle/>
              <a:p>
                <a:pPr eaLnBrk="0" hangingPunct="0"/>
                <a:endParaRPr lang="en-US"/>
              </a:p>
            </p:txBody>
          </p:sp>
          <p:sp>
            <p:nvSpPr>
              <p:cNvPr id="49183" name="Freeform 301"/>
              <p:cNvSpPr>
                <a:spLocks noEditPoints="1"/>
              </p:cNvSpPr>
              <p:nvPr/>
            </p:nvSpPr>
            <p:spPr bwMode="auto">
              <a:xfrm>
                <a:off x="3651" y="3327"/>
                <a:ext cx="140" cy="40"/>
              </a:xfrm>
              <a:custGeom>
                <a:avLst/>
                <a:gdLst>
                  <a:gd name="T0" fmla="*/ 0 w 140"/>
                  <a:gd name="T1" fmla="*/ 0 h 40"/>
                  <a:gd name="T2" fmla="*/ 140 w 140"/>
                  <a:gd name="T3" fmla="*/ 0 h 40"/>
                  <a:gd name="T4" fmla="*/ 140 w 140"/>
                  <a:gd name="T5" fmla="*/ 40 h 40"/>
                  <a:gd name="T6" fmla="*/ 0 w 140"/>
                  <a:gd name="T7" fmla="*/ 40 h 40"/>
                  <a:gd name="T8" fmla="*/ 0 w 140"/>
                  <a:gd name="T9" fmla="*/ 0 h 40"/>
                  <a:gd name="T10" fmla="*/ 0 w 140"/>
                  <a:gd name="T11" fmla="*/ 0 h 40"/>
                  <a:gd name="T12" fmla="*/ 140 w 140"/>
                  <a:gd name="T13" fmla="*/ 0 h 40"/>
                  <a:gd name="T14" fmla="*/ 140 w 140"/>
                  <a:gd name="T15" fmla="*/ 36 h 40"/>
                  <a:gd name="T16" fmla="*/ 0 w 140"/>
                  <a:gd name="T17" fmla="*/ 36 h 40"/>
                  <a:gd name="T18" fmla="*/ 0 w 140"/>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40"/>
                  <a:gd name="T32" fmla="*/ 140 w 140"/>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40">
                    <a:moveTo>
                      <a:pt x="0" y="0"/>
                    </a:moveTo>
                    <a:lnTo>
                      <a:pt x="140" y="0"/>
                    </a:lnTo>
                    <a:lnTo>
                      <a:pt x="140" y="40"/>
                    </a:lnTo>
                    <a:lnTo>
                      <a:pt x="0" y="40"/>
                    </a:lnTo>
                    <a:lnTo>
                      <a:pt x="0" y="0"/>
                    </a:lnTo>
                    <a:close/>
                    <a:moveTo>
                      <a:pt x="0" y="0"/>
                    </a:moveTo>
                    <a:lnTo>
                      <a:pt x="140" y="0"/>
                    </a:lnTo>
                    <a:lnTo>
                      <a:pt x="140" y="36"/>
                    </a:lnTo>
                    <a:lnTo>
                      <a:pt x="0" y="36"/>
                    </a:lnTo>
                    <a:lnTo>
                      <a:pt x="0" y="0"/>
                    </a:lnTo>
                    <a:close/>
                  </a:path>
                </a:pathLst>
              </a:custGeom>
              <a:solidFill>
                <a:srgbClr val="CACACA"/>
              </a:solidFill>
              <a:ln w="9525">
                <a:noFill/>
                <a:round/>
                <a:headEnd/>
                <a:tailEnd/>
              </a:ln>
            </p:spPr>
            <p:txBody>
              <a:bodyPr/>
              <a:lstStyle/>
              <a:p>
                <a:pPr eaLnBrk="0" hangingPunct="0"/>
                <a:endParaRPr lang="en-US"/>
              </a:p>
            </p:txBody>
          </p:sp>
          <p:sp>
            <p:nvSpPr>
              <p:cNvPr id="49184" name="Freeform 302"/>
              <p:cNvSpPr>
                <a:spLocks noEditPoints="1"/>
              </p:cNvSpPr>
              <p:nvPr/>
            </p:nvSpPr>
            <p:spPr bwMode="auto">
              <a:xfrm>
                <a:off x="3651" y="3327"/>
                <a:ext cx="140" cy="36"/>
              </a:xfrm>
              <a:custGeom>
                <a:avLst/>
                <a:gdLst>
                  <a:gd name="T0" fmla="*/ 0 w 140"/>
                  <a:gd name="T1" fmla="*/ 0 h 36"/>
                  <a:gd name="T2" fmla="*/ 140 w 140"/>
                  <a:gd name="T3" fmla="*/ 0 h 36"/>
                  <a:gd name="T4" fmla="*/ 140 w 140"/>
                  <a:gd name="T5" fmla="*/ 36 h 36"/>
                  <a:gd name="T6" fmla="*/ 0 w 140"/>
                  <a:gd name="T7" fmla="*/ 36 h 36"/>
                  <a:gd name="T8" fmla="*/ 0 w 140"/>
                  <a:gd name="T9" fmla="*/ 0 h 36"/>
                  <a:gd name="T10" fmla="*/ 0 w 140"/>
                  <a:gd name="T11" fmla="*/ 0 h 36"/>
                  <a:gd name="T12" fmla="*/ 140 w 140"/>
                  <a:gd name="T13" fmla="*/ 0 h 36"/>
                  <a:gd name="T14" fmla="*/ 140 w 140"/>
                  <a:gd name="T15" fmla="*/ 32 h 36"/>
                  <a:gd name="T16" fmla="*/ 0 w 140"/>
                  <a:gd name="T17" fmla="*/ 32 h 36"/>
                  <a:gd name="T18" fmla="*/ 0 w 140"/>
                  <a:gd name="T19" fmla="*/ 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36"/>
                  <a:gd name="T32" fmla="*/ 140 w 140"/>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36">
                    <a:moveTo>
                      <a:pt x="0" y="0"/>
                    </a:moveTo>
                    <a:lnTo>
                      <a:pt x="140" y="0"/>
                    </a:lnTo>
                    <a:lnTo>
                      <a:pt x="140" y="36"/>
                    </a:lnTo>
                    <a:lnTo>
                      <a:pt x="0" y="36"/>
                    </a:lnTo>
                    <a:lnTo>
                      <a:pt x="0" y="0"/>
                    </a:lnTo>
                    <a:close/>
                    <a:moveTo>
                      <a:pt x="0" y="0"/>
                    </a:moveTo>
                    <a:lnTo>
                      <a:pt x="140" y="0"/>
                    </a:lnTo>
                    <a:lnTo>
                      <a:pt x="140" y="32"/>
                    </a:lnTo>
                    <a:lnTo>
                      <a:pt x="0" y="32"/>
                    </a:lnTo>
                    <a:lnTo>
                      <a:pt x="0" y="0"/>
                    </a:lnTo>
                    <a:close/>
                  </a:path>
                </a:pathLst>
              </a:custGeom>
              <a:solidFill>
                <a:srgbClr val="C9C9C9"/>
              </a:solidFill>
              <a:ln w="9525">
                <a:noFill/>
                <a:round/>
                <a:headEnd/>
                <a:tailEnd/>
              </a:ln>
            </p:spPr>
            <p:txBody>
              <a:bodyPr/>
              <a:lstStyle/>
              <a:p>
                <a:pPr eaLnBrk="0" hangingPunct="0"/>
                <a:endParaRPr lang="en-US"/>
              </a:p>
            </p:txBody>
          </p:sp>
          <p:sp>
            <p:nvSpPr>
              <p:cNvPr id="49185" name="Freeform 303"/>
              <p:cNvSpPr>
                <a:spLocks noEditPoints="1"/>
              </p:cNvSpPr>
              <p:nvPr/>
            </p:nvSpPr>
            <p:spPr bwMode="auto">
              <a:xfrm>
                <a:off x="3651" y="3327"/>
                <a:ext cx="140" cy="32"/>
              </a:xfrm>
              <a:custGeom>
                <a:avLst/>
                <a:gdLst>
                  <a:gd name="T0" fmla="*/ 0 w 140"/>
                  <a:gd name="T1" fmla="*/ 0 h 32"/>
                  <a:gd name="T2" fmla="*/ 140 w 140"/>
                  <a:gd name="T3" fmla="*/ 0 h 32"/>
                  <a:gd name="T4" fmla="*/ 140 w 140"/>
                  <a:gd name="T5" fmla="*/ 32 h 32"/>
                  <a:gd name="T6" fmla="*/ 0 w 140"/>
                  <a:gd name="T7" fmla="*/ 32 h 32"/>
                  <a:gd name="T8" fmla="*/ 0 w 140"/>
                  <a:gd name="T9" fmla="*/ 0 h 32"/>
                  <a:gd name="T10" fmla="*/ 0 w 140"/>
                  <a:gd name="T11" fmla="*/ 0 h 32"/>
                  <a:gd name="T12" fmla="*/ 140 w 140"/>
                  <a:gd name="T13" fmla="*/ 0 h 32"/>
                  <a:gd name="T14" fmla="*/ 140 w 140"/>
                  <a:gd name="T15" fmla="*/ 29 h 32"/>
                  <a:gd name="T16" fmla="*/ 0 w 140"/>
                  <a:gd name="T17" fmla="*/ 29 h 32"/>
                  <a:gd name="T18" fmla="*/ 0 w 140"/>
                  <a:gd name="T19" fmla="*/ 0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32"/>
                  <a:gd name="T32" fmla="*/ 140 w 140"/>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32">
                    <a:moveTo>
                      <a:pt x="0" y="0"/>
                    </a:moveTo>
                    <a:lnTo>
                      <a:pt x="140" y="0"/>
                    </a:lnTo>
                    <a:lnTo>
                      <a:pt x="140" y="32"/>
                    </a:lnTo>
                    <a:lnTo>
                      <a:pt x="0" y="32"/>
                    </a:lnTo>
                    <a:lnTo>
                      <a:pt x="0" y="0"/>
                    </a:lnTo>
                    <a:close/>
                    <a:moveTo>
                      <a:pt x="0" y="0"/>
                    </a:moveTo>
                    <a:lnTo>
                      <a:pt x="140" y="0"/>
                    </a:lnTo>
                    <a:lnTo>
                      <a:pt x="140" y="29"/>
                    </a:lnTo>
                    <a:lnTo>
                      <a:pt x="0" y="29"/>
                    </a:lnTo>
                    <a:lnTo>
                      <a:pt x="0" y="0"/>
                    </a:lnTo>
                    <a:close/>
                  </a:path>
                </a:pathLst>
              </a:custGeom>
              <a:solidFill>
                <a:srgbClr val="C8C8C8"/>
              </a:solidFill>
              <a:ln w="9525">
                <a:noFill/>
                <a:round/>
                <a:headEnd/>
                <a:tailEnd/>
              </a:ln>
            </p:spPr>
            <p:txBody>
              <a:bodyPr/>
              <a:lstStyle/>
              <a:p>
                <a:pPr eaLnBrk="0" hangingPunct="0"/>
                <a:endParaRPr lang="en-US"/>
              </a:p>
            </p:txBody>
          </p:sp>
          <p:sp>
            <p:nvSpPr>
              <p:cNvPr id="49186" name="Freeform 304"/>
              <p:cNvSpPr>
                <a:spLocks noEditPoints="1"/>
              </p:cNvSpPr>
              <p:nvPr/>
            </p:nvSpPr>
            <p:spPr bwMode="auto">
              <a:xfrm>
                <a:off x="3651" y="3327"/>
                <a:ext cx="140" cy="29"/>
              </a:xfrm>
              <a:custGeom>
                <a:avLst/>
                <a:gdLst>
                  <a:gd name="T0" fmla="*/ 0 w 140"/>
                  <a:gd name="T1" fmla="*/ 0 h 29"/>
                  <a:gd name="T2" fmla="*/ 140 w 140"/>
                  <a:gd name="T3" fmla="*/ 0 h 29"/>
                  <a:gd name="T4" fmla="*/ 140 w 140"/>
                  <a:gd name="T5" fmla="*/ 29 h 29"/>
                  <a:gd name="T6" fmla="*/ 0 w 140"/>
                  <a:gd name="T7" fmla="*/ 29 h 29"/>
                  <a:gd name="T8" fmla="*/ 0 w 140"/>
                  <a:gd name="T9" fmla="*/ 0 h 29"/>
                  <a:gd name="T10" fmla="*/ 0 w 140"/>
                  <a:gd name="T11" fmla="*/ 0 h 29"/>
                  <a:gd name="T12" fmla="*/ 140 w 140"/>
                  <a:gd name="T13" fmla="*/ 0 h 29"/>
                  <a:gd name="T14" fmla="*/ 140 w 140"/>
                  <a:gd name="T15" fmla="*/ 25 h 29"/>
                  <a:gd name="T16" fmla="*/ 0 w 140"/>
                  <a:gd name="T17" fmla="*/ 25 h 29"/>
                  <a:gd name="T18" fmla="*/ 0 w 140"/>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29"/>
                  <a:gd name="T32" fmla="*/ 140 w 140"/>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29">
                    <a:moveTo>
                      <a:pt x="0" y="0"/>
                    </a:moveTo>
                    <a:lnTo>
                      <a:pt x="140" y="0"/>
                    </a:lnTo>
                    <a:lnTo>
                      <a:pt x="140" y="29"/>
                    </a:lnTo>
                    <a:lnTo>
                      <a:pt x="0" y="29"/>
                    </a:lnTo>
                    <a:lnTo>
                      <a:pt x="0" y="0"/>
                    </a:lnTo>
                    <a:close/>
                    <a:moveTo>
                      <a:pt x="0" y="0"/>
                    </a:moveTo>
                    <a:lnTo>
                      <a:pt x="140" y="0"/>
                    </a:lnTo>
                    <a:lnTo>
                      <a:pt x="140" y="25"/>
                    </a:lnTo>
                    <a:lnTo>
                      <a:pt x="0" y="25"/>
                    </a:lnTo>
                    <a:lnTo>
                      <a:pt x="0" y="0"/>
                    </a:lnTo>
                    <a:close/>
                  </a:path>
                </a:pathLst>
              </a:custGeom>
              <a:solidFill>
                <a:srgbClr val="C7C7C7"/>
              </a:solidFill>
              <a:ln w="9525">
                <a:noFill/>
                <a:round/>
                <a:headEnd/>
                <a:tailEnd/>
              </a:ln>
            </p:spPr>
            <p:txBody>
              <a:bodyPr/>
              <a:lstStyle/>
              <a:p>
                <a:pPr eaLnBrk="0" hangingPunct="0"/>
                <a:endParaRPr lang="en-US"/>
              </a:p>
            </p:txBody>
          </p:sp>
          <p:sp>
            <p:nvSpPr>
              <p:cNvPr id="49187" name="Freeform 305"/>
              <p:cNvSpPr>
                <a:spLocks noEditPoints="1"/>
              </p:cNvSpPr>
              <p:nvPr/>
            </p:nvSpPr>
            <p:spPr bwMode="auto">
              <a:xfrm>
                <a:off x="3651" y="3327"/>
                <a:ext cx="140" cy="25"/>
              </a:xfrm>
              <a:custGeom>
                <a:avLst/>
                <a:gdLst>
                  <a:gd name="T0" fmla="*/ 0 w 140"/>
                  <a:gd name="T1" fmla="*/ 0 h 25"/>
                  <a:gd name="T2" fmla="*/ 140 w 140"/>
                  <a:gd name="T3" fmla="*/ 0 h 25"/>
                  <a:gd name="T4" fmla="*/ 140 w 140"/>
                  <a:gd name="T5" fmla="*/ 25 h 25"/>
                  <a:gd name="T6" fmla="*/ 0 w 140"/>
                  <a:gd name="T7" fmla="*/ 25 h 25"/>
                  <a:gd name="T8" fmla="*/ 0 w 140"/>
                  <a:gd name="T9" fmla="*/ 0 h 25"/>
                  <a:gd name="T10" fmla="*/ 0 w 140"/>
                  <a:gd name="T11" fmla="*/ 0 h 25"/>
                  <a:gd name="T12" fmla="*/ 140 w 140"/>
                  <a:gd name="T13" fmla="*/ 0 h 25"/>
                  <a:gd name="T14" fmla="*/ 140 w 140"/>
                  <a:gd name="T15" fmla="*/ 20 h 25"/>
                  <a:gd name="T16" fmla="*/ 0 w 140"/>
                  <a:gd name="T17" fmla="*/ 20 h 25"/>
                  <a:gd name="T18" fmla="*/ 0 w 140"/>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25"/>
                  <a:gd name="T32" fmla="*/ 140 w 140"/>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25">
                    <a:moveTo>
                      <a:pt x="0" y="0"/>
                    </a:moveTo>
                    <a:lnTo>
                      <a:pt x="140" y="0"/>
                    </a:lnTo>
                    <a:lnTo>
                      <a:pt x="140" y="25"/>
                    </a:lnTo>
                    <a:lnTo>
                      <a:pt x="0" y="25"/>
                    </a:lnTo>
                    <a:lnTo>
                      <a:pt x="0" y="0"/>
                    </a:lnTo>
                    <a:close/>
                    <a:moveTo>
                      <a:pt x="0" y="0"/>
                    </a:moveTo>
                    <a:lnTo>
                      <a:pt x="140" y="0"/>
                    </a:lnTo>
                    <a:lnTo>
                      <a:pt x="140" y="20"/>
                    </a:lnTo>
                    <a:lnTo>
                      <a:pt x="0" y="20"/>
                    </a:lnTo>
                    <a:lnTo>
                      <a:pt x="0" y="0"/>
                    </a:lnTo>
                    <a:close/>
                  </a:path>
                </a:pathLst>
              </a:custGeom>
              <a:solidFill>
                <a:srgbClr val="C6C6C6"/>
              </a:solidFill>
              <a:ln w="9525">
                <a:noFill/>
                <a:round/>
                <a:headEnd/>
                <a:tailEnd/>
              </a:ln>
            </p:spPr>
            <p:txBody>
              <a:bodyPr/>
              <a:lstStyle/>
              <a:p>
                <a:pPr eaLnBrk="0" hangingPunct="0"/>
                <a:endParaRPr lang="en-US"/>
              </a:p>
            </p:txBody>
          </p:sp>
          <p:sp>
            <p:nvSpPr>
              <p:cNvPr id="49188" name="Freeform 306"/>
              <p:cNvSpPr>
                <a:spLocks noEditPoints="1"/>
              </p:cNvSpPr>
              <p:nvPr/>
            </p:nvSpPr>
            <p:spPr bwMode="auto">
              <a:xfrm>
                <a:off x="3651" y="3327"/>
                <a:ext cx="140" cy="20"/>
              </a:xfrm>
              <a:custGeom>
                <a:avLst/>
                <a:gdLst>
                  <a:gd name="T0" fmla="*/ 0 w 140"/>
                  <a:gd name="T1" fmla="*/ 0 h 20"/>
                  <a:gd name="T2" fmla="*/ 140 w 140"/>
                  <a:gd name="T3" fmla="*/ 0 h 20"/>
                  <a:gd name="T4" fmla="*/ 140 w 140"/>
                  <a:gd name="T5" fmla="*/ 20 h 20"/>
                  <a:gd name="T6" fmla="*/ 0 w 140"/>
                  <a:gd name="T7" fmla="*/ 20 h 20"/>
                  <a:gd name="T8" fmla="*/ 0 w 140"/>
                  <a:gd name="T9" fmla="*/ 0 h 20"/>
                  <a:gd name="T10" fmla="*/ 0 w 140"/>
                  <a:gd name="T11" fmla="*/ 0 h 20"/>
                  <a:gd name="T12" fmla="*/ 140 w 140"/>
                  <a:gd name="T13" fmla="*/ 0 h 20"/>
                  <a:gd name="T14" fmla="*/ 140 w 140"/>
                  <a:gd name="T15" fmla="*/ 16 h 20"/>
                  <a:gd name="T16" fmla="*/ 0 w 140"/>
                  <a:gd name="T17" fmla="*/ 16 h 20"/>
                  <a:gd name="T18" fmla="*/ 0 w 140"/>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20"/>
                  <a:gd name="T32" fmla="*/ 140 w 140"/>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20">
                    <a:moveTo>
                      <a:pt x="0" y="0"/>
                    </a:moveTo>
                    <a:lnTo>
                      <a:pt x="140" y="0"/>
                    </a:lnTo>
                    <a:lnTo>
                      <a:pt x="140" y="20"/>
                    </a:lnTo>
                    <a:lnTo>
                      <a:pt x="0" y="20"/>
                    </a:lnTo>
                    <a:lnTo>
                      <a:pt x="0" y="0"/>
                    </a:lnTo>
                    <a:close/>
                    <a:moveTo>
                      <a:pt x="0" y="0"/>
                    </a:moveTo>
                    <a:lnTo>
                      <a:pt x="140" y="0"/>
                    </a:lnTo>
                    <a:lnTo>
                      <a:pt x="140" y="16"/>
                    </a:lnTo>
                    <a:lnTo>
                      <a:pt x="0" y="16"/>
                    </a:lnTo>
                    <a:lnTo>
                      <a:pt x="0" y="0"/>
                    </a:lnTo>
                    <a:close/>
                  </a:path>
                </a:pathLst>
              </a:custGeom>
              <a:solidFill>
                <a:srgbClr val="C5C5C5"/>
              </a:solidFill>
              <a:ln w="9525">
                <a:noFill/>
                <a:round/>
                <a:headEnd/>
                <a:tailEnd/>
              </a:ln>
            </p:spPr>
            <p:txBody>
              <a:bodyPr/>
              <a:lstStyle/>
              <a:p>
                <a:pPr eaLnBrk="0" hangingPunct="0"/>
                <a:endParaRPr lang="en-US"/>
              </a:p>
            </p:txBody>
          </p:sp>
          <p:sp>
            <p:nvSpPr>
              <p:cNvPr id="49189" name="Freeform 307"/>
              <p:cNvSpPr>
                <a:spLocks noEditPoints="1"/>
              </p:cNvSpPr>
              <p:nvPr/>
            </p:nvSpPr>
            <p:spPr bwMode="auto">
              <a:xfrm>
                <a:off x="3651" y="3327"/>
                <a:ext cx="140" cy="16"/>
              </a:xfrm>
              <a:custGeom>
                <a:avLst/>
                <a:gdLst>
                  <a:gd name="T0" fmla="*/ 0 w 140"/>
                  <a:gd name="T1" fmla="*/ 0 h 16"/>
                  <a:gd name="T2" fmla="*/ 140 w 140"/>
                  <a:gd name="T3" fmla="*/ 0 h 16"/>
                  <a:gd name="T4" fmla="*/ 140 w 140"/>
                  <a:gd name="T5" fmla="*/ 16 h 16"/>
                  <a:gd name="T6" fmla="*/ 0 w 140"/>
                  <a:gd name="T7" fmla="*/ 16 h 16"/>
                  <a:gd name="T8" fmla="*/ 0 w 140"/>
                  <a:gd name="T9" fmla="*/ 0 h 16"/>
                  <a:gd name="T10" fmla="*/ 0 w 140"/>
                  <a:gd name="T11" fmla="*/ 0 h 16"/>
                  <a:gd name="T12" fmla="*/ 140 w 140"/>
                  <a:gd name="T13" fmla="*/ 0 h 16"/>
                  <a:gd name="T14" fmla="*/ 140 w 140"/>
                  <a:gd name="T15" fmla="*/ 12 h 16"/>
                  <a:gd name="T16" fmla="*/ 0 w 140"/>
                  <a:gd name="T17" fmla="*/ 12 h 16"/>
                  <a:gd name="T18" fmla="*/ 0 w 140"/>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6"/>
                  <a:gd name="T32" fmla="*/ 140 w 140"/>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6">
                    <a:moveTo>
                      <a:pt x="0" y="0"/>
                    </a:moveTo>
                    <a:lnTo>
                      <a:pt x="140" y="0"/>
                    </a:lnTo>
                    <a:lnTo>
                      <a:pt x="140" y="16"/>
                    </a:lnTo>
                    <a:lnTo>
                      <a:pt x="0" y="16"/>
                    </a:lnTo>
                    <a:lnTo>
                      <a:pt x="0" y="0"/>
                    </a:lnTo>
                    <a:close/>
                    <a:moveTo>
                      <a:pt x="0" y="0"/>
                    </a:moveTo>
                    <a:lnTo>
                      <a:pt x="140" y="0"/>
                    </a:lnTo>
                    <a:lnTo>
                      <a:pt x="140" y="12"/>
                    </a:lnTo>
                    <a:lnTo>
                      <a:pt x="0" y="12"/>
                    </a:lnTo>
                    <a:lnTo>
                      <a:pt x="0" y="0"/>
                    </a:lnTo>
                    <a:close/>
                  </a:path>
                </a:pathLst>
              </a:custGeom>
              <a:solidFill>
                <a:srgbClr val="C4C4C4"/>
              </a:solidFill>
              <a:ln w="9525">
                <a:noFill/>
                <a:round/>
                <a:headEnd/>
                <a:tailEnd/>
              </a:ln>
            </p:spPr>
            <p:txBody>
              <a:bodyPr/>
              <a:lstStyle/>
              <a:p>
                <a:pPr eaLnBrk="0" hangingPunct="0"/>
                <a:endParaRPr lang="en-US"/>
              </a:p>
            </p:txBody>
          </p:sp>
          <p:sp>
            <p:nvSpPr>
              <p:cNvPr id="49190" name="Freeform 308"/>
              <p:cNvSpPr>
                <a:spLocks noEditPoints="1"/>
              </p:cNvSpPr>
              <p:nvPr/>
            </p:nvSpPr>
            <p:spPr bwMode="auto">
              <a:xfrm>
                <a:off x="3651" y="3327"/>
                <a:ext cx="140" cy="12"/>
              </a:xfrm>
              <a:custGeom>
                <a:avLst/>
                <a:gdLst>
                  <a:gd name="T0" fmla="*/ 0 w 140"/>
                  <a:gd name="T1" fmla="*/ 0 h 12"/>
                  <a:gd name="T2" fmla="*/ 140 w 140"/>
                  <a:gd name="T3" fmla="*/ 0 h 12"/>
                  <a:gd name="T4" fmla="*/ 140 w 140"/>
                  <a:gd name="T5" fmla="*/ 12 h 12"/>
                  <a:gd name="T6" fmla="*/ 0 w 140"/>
                  <a:gd name="T7" fmla="*/ 12 h 12"/>
                  <a:gd name="T8" fmla="*/ 0 w 140"/>
                  <a:gd name="T9" fmla="*/ 0 h 12"/>
                  <a:gd name="T10" fmla="*/ 0 w 140"/>
                  <a:gd name="T11" fmla="*/ 0 h 12"/>
                  <a:gd name="T12" fmla="*/ 140 w 140"/>
                  <a:gd name="T13" fmla="*/ 0 h 12"/>
                  <a:gd name="T14" fmla="*/ 140 w 140"/>
                  <a:gd name="T15" fmla="*/ 8 h 12"/>
                  <a:gd name="T16" fmla="*/ 0 w 140"/>
                  <a:gd name="T17" fmla="*/ 8 h 12"/>
                  <a:gd name="T18" fmla="*/ 0 w 140"/>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2"/>
                  <a:gd name="T32" fmla="*/ 140 w 140"/>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2">
                    <a:moveTo>
                      <a:pt x="0" y="0"/>
                    </a:moveTo>
                    <a:lnTo>
                      <a:pt x="140" y="0"/>
                    </a:lnTo>
                    <a:lnTo>
                      <a:pt x="140" y="12"/>
                    </a:lnTo>
                    <a:lnTo>
                      <a:pt x="0" y="12"/>
                    </a:lnTo>
                    <a:lnTo>
                      <a:pt x="0" y="0"/>
                    </a:lnTo>
                    <a:close/>
                    <a:moveTo>
                      <a:pt x="0" y="0"/>
                    </a:moveTo>
                    <a:lnTo>
                      <a:pt x="140" y="0"/>
                    </a:lnTo>
                    <a:lnTo>
                      <a:pt x="140" y="8"/>
                    </a:lnTo>
                    <a:lnTo>
                      <a:pt x="0" y="8"/>
                    </a:lnTo>
                    <a:lnTo>
                      <a:pt x="0" y="0"/>
                    </a:lnTo>
                    <a:close/>
                  </a:path>
                </a:pathLst>
              </a:custGeom>
              <a:solidFill>
                <a:srgbClr val="C3C3C3"/>
              </a:solidFill>
              <a:ln w="9525">
                <a:noFill/>
                <a:round/>
                <a:headEnd/>
                <a:tailEnd/>
              </a:ln>
            </p:spPr>
            <p:txBody>
              <a:bodyPr/>
              <a:lstStyle/>
              <a:p>
                <a:pPr eaLnBrk="0" hangingPunct="0"/>
                <a:endParaRPr lang="en-US"/>
              </a:p>
            </p:txBody>
          </p:sp>
          <p:sp>
            <p:nvSpPr>
              <p:cNvPr id="49191" name="Freeform 309"/>
              <p:cNvSpPr>
                <a:spLocks noEditPoints="1"/>
              </p:cNvSpPr>
              <p:nvPr/>
            </p:nvSpPr>
            <p:spPr bwMode="auto">
              <a:xfrm>
                <a:off x="3651" y="3327"/>
                <a:ext cx="140" cy="8"/>
              </a:xfrm>
              <a:custGeom>
                <a:avLst/>
                <a:gdLst>
                  <a:gd name="T0" fmla="*/ 0 w 140"/>
                  <a:gd name="T1" fmla="*/ 0 h 8"/>
                  <a:gd name="T2" fmla="*/ 140 w 140"/>
                  <a:gd name="T3" fmla="*/ 0 h 8"/>
                  <a:gd name="T4" fmla="*/ 140 w 140"/>
                  <a:gd name="T5" fmla="*/ 8 h 8"/>
                  <a:gd name="T6" fmla="*/ 0 w 140"/>
                  <a:gd name="T7" fmla="*/ 8 h 8"/>
                  <a:gd name="T8" fmla="*/ 0 w 140"/>
                  <a:gd name="T9" fmla="*/ 0 h 8"/>
                  <a:gd name="T10" fmla="*/ 0 w 140"/>
                  <a:gd name="T11" fmla="*/ 0 h 8"/>
                  <a:gd name="T12" fmla="*/ 140 w 140"/>
                  <a:gd name="T13" fmla="*/ 0 h 8"/>
                  <a:gd name="T14" fmla="*/ 140 w 140"/>
                  <a:gd name="T15" fmla="*/ 4 h 8"/>
                  <a:gd name="T16" fmla="*/ 0 w 140"/>
                  <a:gd name="T17" fmla="*/ 4 h 8"/>
                  <a:gd name="T18" fmla="*/ 0 w 140"/>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8"/>
                  <a:gd name="T32" fmla="*/ 140 w 14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8">
                    <a:moveTo>
                      <a:pt x="0" y="0"/>
                    </a:moveTo>
                    <a:lnTo>
                      <a:pt x="140" y="0"/>
                    </a:lnTo>
                    <a:lnTo>
                      <a:pt x="140" y="8"/>
                    </a:lnTo>
                    <a:lnTo>
                      <a:pt x="0" y="8"/>
                    </a:lnTo>
                    <a:lnTo>
                      <a:pt x="0" y="0"/>
                    </a:lnTo>
                    <a:close/>
                    <a:moveTo>
                      <a:pt x="0" y="0"/>
                    </a:moveTo>
                    <a:lnTo>
                      <a:pt x="140" y="0"/>
                    </a:lnTo>
                    <a:lnTo>
                      <a:pt x="140" y="4"/>
                    </a:lnTo>
                    <a:lnTo>
                      <a:pt x="0" y="4"/>
                    </a:lnTo>
                    <a:lnTo>
                      <a:pt x="0" y="0"/>
                    </a:lnTo>
                    <a:close/>
                  </a:path>
                </a:pathLst>
              </a:custGeom>
              <a:solidFill>
                <a:srgbClr val="C2C2C2"/>
              </a:solidFill>
              <a:ln w="9525">
                <a:noFill/>
                <a:round/>
                <a:headEnd/>
                <a:tailEnd/>
              </a:ln>
            </p:spPr>
            <p:txBody>
              <a:bodyPr/>
              <a:lstStyle/>
              <a:p>
                <a:pPr eaLnBrk="0" hangingPunct="0"/>
                <a:endParaRPr lang="en-US"/>
              </a:p>
            </p:txBody>
          </p:sp>
          <p:sp>
            <p:nvSpPr>
              <p:cNvPr id="49192" name="Freeform 310"/>
              <p:cNvSpPr>
                <a:spLocks noEditPoints="1"/>
              </p:cNvSpPr>
              <p:nvPr/>
            </p:nvSpPr>
            <p:spPr bwMode="auto">
              <a:xfrm>
                <a:off x="3651" y="3327"/>
                <a:ext cx="140" cy="4"/>
              </a:xfrm>
              <a:custGeom>
                <a:avLst/>
                <a:gdLst>
                  <a:gd name="T0" fmla="*/ 0 w 140"/>
                  <a:gd name="T1" fmla="*/ 0 h 4"/>
                  <a:gd name="T2" fmla="*/ 140 w 140"/>
                  <a:gd name="T3" fmla="*/ 0 h 4"/>
                  <a:gd name="T4" fmla="*/ 140 w 140"/>
                  <a:gd name="T5" fmla="*/ 4 h 4"/>
                  <a:gd name="T6" fmla="*/ 0 w 140"/>
                  <a:gd name="T7" fmla="*/ 4 h 4"/>
                  <a:gd name="T8" fmla="*/ 0 w 140"/>
                  <a:gd name="T9" fmla="*/ 0 h 4"/>
                  <a:gd name="T10" fmla="*/ 0 w 140"/>
                  <a:gd name="T11" fmla="*/ 0 h 4"/>
                  <a:gd name="T12" fmla="*/ 140 w 140"/>
                  <a:gd name="T13" fmla="*/ 0 h 4"/>
                  <a:gd name="T14" fmla="*/ 140 w 140"/>
                  <a:gd name="T15" fmla="*/ 0 h 4"/>
                  <a:gd name="T16" fmla="*/ 0 w 140"/>
                  <a:gd name="T17" fmla="*/ 0 h 4"/>
                  <a:gd name="T18" fmla="*/ 0 w 140"/>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4"/>
                  <a:gd name="T32" fmla="*/ 140 w 140"/>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4">
                    <a:moveTo>
                      <a:pt x="0" y="0"/>
                    </a:moveTo>
                    <a:lnTo>
                      <a:pt x="140" y="0"/>
                    </a:lnTo>
                    <a:lnTo>
                      <a:pt x="140" y="4"/>
                    </a:lnTo>
                    <a:lnTo>
                      <a:pt x="0" y="4"/>
                    </a:lnTo>
                    <a:lnTo>
                      <a:pt x="0" y="0"/>
                    </a:lnTo>
                    <a:close/>
                    <a:moveTo>
                      <a:pt x="0" y="0"/>
                    </a:moveTo>
                    <a:lnTo>
                      <a:pt x="140" y="0"/>
                    </a:lnTo>
                    <a:lnTo>
                      <a:pt x="0" y="0"/>
                    </a:lnTo>
                    <a:close/>
                  </a:path>
                </a:pathLst>
              </a:custGeom>
              <a:solidFill>
                <a:srgbClr val="C1C1C1"/>
              </a:solidFill>
              <a:ln w="9525">
                <a:noFill/>
                <a:round/>
                <a:headEnd/>
                <a:tailEnd/>
              </a:ln>
            </p:spPr>
            <p:txBody>
              <a:bodyPr/>
              <a:lstStyle/>
              <a:p>
                <a:pPr eaLnBrk="0" hangingPunct="0"/>
                <a:endParaRPr lang="en-US"/>
              </a:p>
            </p:txBody>
          </p:sp>
          <p:sp>
            <p:nvSpPr>
              <p:cNvPr id="49193" name="Freeform 311"/>
              <p:cNvSpPr>
                <a:spLocks noEditPoints="1"/>
              </p:cNvSpPr>
              <p:nvPr/>
            </p:nvSpPr>
            <p:spPr bwMode="auto">
              <a:xfrm>
                <a:off x="3651" y="3327"/>
                <a:ext cx="140" cy="1"/>
              </a:xfrm>
              <a:custGeom>
                <a:avLst/>
                <a:gdLst>
                  <a:gd name="T0" fmla="*/ 0 w 140"/>
                  <a:gd name="T1" fmla="*/ 0 h 1"/>
                  <a:gd name="T2" fmla="*/ 140 w 140"/>
                  <a:gd name="T3" fmla="*/ 0 h 1"/>
                  <a:gd name="T4" fmla="*/ 140 w 140"/>
                  <a:gd name="T5" fmla="*/ 0 h 1"/>
                  <a:gd name="T6" fmla="*/ 0 w 140"/>
                  <a:gd name="T7" fmla="*/ 0 h 1"/>
                  <a:gd name="T8" fmla="*/ 0 w 140"/>
                  <a:gd name="T9" fmla="*/ 0 h 1"/>
                  <a:gd name="T10" fmla="*/ 0 w 140"/>
                  <a:gd name="T11" fmla="*/ 0 h 1"/>
                  <a:gd name="T12" fmla="*/ 140 w 140"/>
                  <a:gd name="T13" fmla="*/ 0 h 1"/>
                  <a:gd name="T14" fmla="*/ 140 w 140"/>
                  <a:gd name="T15" fmla="*/ 0 h 1"/>
                  <a:gd name="T16" fmla="*/ 0 w 140"/>
                  <a:gd name="T17" fmla="*/ 0 h 1"/>
                  <a:gd name="T18" fmla="*/ 0 w 140"/>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
                  <a:gd name="T32" fmla="*/ 140 w 140"/>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
                    <a:moveTo>
                      <a:pt x="0" y="0"/>
                    </a:moveTo>
                    <a:lnTo>
                      <a:pt x="140" y="0"/>
                    </a:lnTo>
                    <a:lnTo>
                      <a:pt x="0" y="0"/>
                    </a:lnTo>
                    <a:close/>
                    <a:moveTo>
                      <a:pt x="0" y="0"/>
                    </a:moveTo>
                    <a:lnTo>
                      <a:pt x="140" y="0"/>
                    </a:lnTo>
                    <a:lnTo>
                      <a:pt x="0" y="0"/>
                    </a:lnTo>
                    <a:close/>
                  </a:path>
                </a:pathLst>
              </a:custGeom>
              <a:solidFill>
                <a:srgbClr val="C0C0C0"/>
              </a:solidFill>
              <a:ln w="9525">
                <a:noFill/>
                <a:round/>
                <a:headEnd/>
                <a:tailEnd/>
              </a:ln>
            </p:spPr>
            <p:txBody>
              <a:bodyPr/>
              <a:lstStyle/>
              <a:p>
                <a:pPr eaLnBrk="0" hangingPunct="0"/>
                <a:endParaRPr lang="en-US"/>
              </a:p>
            </p:txBody>
          </p:sp>
          <p:sp>
            <p:nvSpPr>
              <p:cNvPr id="49194" name="Freeform 312"/>
              <p:cNvSpPr>
                <a:spLocks noEditPoints="1"/>
              </p:cNvSpPr>
              <p:nvPr/>
            </p:nvSpPr>
            <p:spPr bwMode="auto">
              <a:xfrm>
                <a:off x="3651" y="3405"/>
                <a:ext cx="128" cy="44"/>
              </a:xfrm>
              <a:custGeom>
                <a:avLst/>
                <a:gdLst>
                  <a:gd name="T0" fmla="*/ 0 w 128"/>
                  <a:gd name="T1" fmla="*/ 0 h 44"/>
                  <a:gd name="T2" fmla="*/ 128 w 128"/>
                  <a:gd name="T3" fmla="*/ 0 h 44"/>
                  <a:gd name="T4" fmla="*/ 128 w 128"/>
                  <a:gd name="T5" fmla="*/ 44 h 44"/>
                  <a:gd name="T6" fmla="*/ 0 w 128"/>
                  <a:gd name="T7" fmla="*/ 44 h 44"/>
                  <a:gd name="T8" fmla="*/ 0 w 128"/>
                  <a:gd name="T9" fmla="*/ 0 h 44"/>
                  <a:gd name="T10" fmla="*/ 0 w 128"/>
                  <a:gd name="T11" fmla="*/ 0 h 44"/>
                  <a:gd name="T12" fmla="*/ 125 w 128"/>
                  <a:gd name="T13" fmla="*/ 0 h 44"/>
                  <a:gd name="T14" fmla="*/ 125 w 128"/>
                  <a:gd name="T15" fmla="*/ 44 h 44"/>
                  <a:gd name="T16" fmla="*/ 0 w 128"/>
                  <a:gd name="T17" fmla="*/ 44 h 44"/>
                  <a:gd name="T18" fmla="*/ 0 w 128"/>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8"/>
                  <a:gd name="T31" fmla="*/ 0 h 44"/>
                  <a:gd name="T32" fmla="*/ 128 w 128"/>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8" h="44">
                    <a:moveTo>
                      <a:pt x="0" y="0"/>
                    </a:moveTo>
                    <a:lnTo>
                      <a:pt x="128" y="0"/>
                    </a:lnTo>
                    <a:lnTo>
                      <a:pt x="128" y="44"/>
                    </a:lnTo>
                    <a:lnTo>
                      <a:pt x="0" y="44"/>
                    </a:lnTo>
                    <a:lnTo>
                      <a:pt x="0" y="0"/>
                    </a:lnTo>
                    <a:close/>
                    <a:moveTo>
                      <a:pt x="0" y="0"/>
                    </a:moveTo>
                    <a:lnTo>
                      <a:pt x="125" y="0"/>
                    </a:lnTo>
                    <a:lnTo>
                      <a:pt x="125" y="44"/>
                    </a:lnTo>
                    <a:lnTo>
                      <a:pt x="0" y="44"/>
                    </a:lnTo>
                    <a:lnTo>
                      <a:pt x="0" y="0"/>
                    </a:lnTo>
                    <a:close/>
                  </a:path>
                </a:pathLst>
              </a:custGeom>
              <a:solidFill>
                <a:srgbClr val="E6E6E6"/>
              </a:solidFill>
              <a:ln w="9525">
                <a:noFill/>
                <a:round/>
                <a:headEnd/>
                <a:tailEnd/>
              </a:ln>
            </p:spPr>
            <p:txBody>
              <a:bodyPr/>
              <a:lstStyle/>
              <a:p>
                <a:pPr eaLnBrk="0" hangingPunct="0"/>
                <a:endParaRPr lang="en-US"/>
              </a:p>
            </p:txBody>
          </p:sp>
          <p:sp>
            <p:nvSpPr>
              <p:cNvPr id="49195" name="Freeform 313"/>
              <p:cNvSpPr>
                <a:spLocks noEditPoints="1"/>
              </p:cNvSpPr>
              <p:nvPr/>
            </p:nvSpPr>
            <p:spPr bwMode="auto">
              <a:xfrm>
                <a:off x="3651" y="3405"/>
                <a:ext cx="125" cy="44"/>
              </a:xfrm>
              <a:custGeom>
                <a:avLst/>
                <a:gdLst>
                  <a:gd name="T0" fmla="*/ 0 w 125"/>
                  <a:gd name="T1" fmla="*/ 0 h 44"/>
                  <a:gd name="T2" fmla="*/ 125 w 125"/>
                  <a:gd name="T3" fmla="*/ 0 h 44"/>
                  <a:gd name="T4" fmla="*/ 125 w 125"/>
                  <a:gd name="T5" fmla="*/ 44 h 44"/>
                  <a:gd name="T6" fmla="*/ 0 w 125"/>
                  <a:gd name="T7" fmla="*/ 44 h 44"/>
                  <a:gd name="T8" fmla="*/ 0 w 125"/>
                  <a:gd name="T9" fmla="*/ 0 h 44"/>
                  <a:gd name="T10" fmla="*/ 0 w 125"/>
                  <a:gd name="T11" fmla="*/ 0 h 44"/>
                  <a:gd name="T12" fmla="*/ 122 w 125"/>
                  <a:gd name="T13" fmla="*/ 0 h 44"/>
                  <a:gd name="T14" fmla="*/ 122 w 125"/>
                  <a:gd name="T15" fmla="*/ 44 h 44"/>
                  <a:gd name="T16" fmla="*/ 0 w 125"/>
                  <a:gd name="T17" fmla="*/ 44 h 44"/>
                  <a:gd name="T18" fmla="*/ 0 w 125"/>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44"/>
                  <a:gd name="T32" fmla="*/ 125 w 125"/>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44">
                    <a:moveTo>
                      <a:pt x="0" y="0"/>
                    </a:moveTo>
                    <a:lnTo>
                      <a:pt x="125" y="0"/>
                    </a:lnTo>
                    <a:lnTo>
                      <a:pt x="125" y="44"/>
                    </a:lnTo>
                    <a:lnTo>
                      <a:pt x="0" y="44"/>
                    </a:lnTo>
                    <a:lnTo>
                      <a:pt x="0" y="0"/>
                    </a:lnTo>
                    <a:close/>
                    <a:moveTo>
                      <a:pt x="0" y="0"/>
                    </a:moveTo>
                    <a:lnTo>
                      <a:pt x="122" y="0"/>
                    </a:lnTo>
                    <a:lnTo>
                      <a:pt x="122" y="44"/>
                    </a:lnTo>
                    <a:lnTo>
                      <a:pt x="0" y="44"/>
                    </a:lnTo>
                    <a:lnTo>
                      <a:pt x="0" y="0"/>
                    </a:lnTo>
                    <a:close/>
                  </a:path>
                </a:pathLst>
              </a:custGeom>
              <a:solidFill>
                <a:srgbClr val="E5E5E5"/>
              </a:solidFill>
              <a:ln w="9525">
                <a:noFill/>
                <a:round/>
                <a:headEnd/>
                <a:tailEnd/>
              </a:ln>
            </p:spPr>
            <p:txBody>
              <a:bodyPr/>
              <a:lstStyle/>
              <a:p>
                <a:pPr eaLnBrk="0" hangingPunct="0"/>
                <a:endParaRPr lang="en-US"/>
              </a:p>
            </p:txBody>
          </p:sp>
          <p:sp>
            <p:nvSpPr>
              <p:cNvPr id="49196" name="Freeform 314"/>
              <p:cNvSpPr>
                <a:spLocks noEditPoints="1"/>
              </p:cNvSpPr>
              <p:nvPr/>
            </p:nvSpPr>
            <p:spPr bwMode="auto">
              <a:xfrm>
                <a:off x="3651" y="3405"/>
                <a:ext cx="122" cy="44"/>
              </a:xfrm>
              <a:custGeom>
                <a:avLst/>
                <a:gdLst>
                  <a:gd name="T0" fmla="*/ 0 w 122"/>
                  <a:gd name="T1" fmla="*/ 0 h 44"/>
                  <a:gd name="T2" fmla="*/ 122 w 122"/>
                  <a:gd name="T3" fmla="*/ 0 h 44"/>
                  <a:gd name="T4" fmla="*/ 122 w 122"/>
                  <a:gd name="T5" fmla="*/ 44 h 44"/>
                  <a:gd name="T6" fmla="*/ 0 w 122"/>
                  <a:gd name="T7" fmla="*/ 44 h 44"/>
                  <a:gd name="T8" fmla="*/ 0 w 122"/>
                  <a:gd name="T9" fmla="*/ 0 h 44"/>
                  <a:gd name="T10" fmla="*/ 0 w 122"/>
                  <a:gd name="T11" fmla="*/ 0 h 44"/>
                  <a:gd name="T12" fmla="*/ 118 w 122"/>
                  <a:gd name="T13" fmla="*/ 0 h 44"/>
                  <a:gd name="T14" fmla="*/ 118 w 122"/>
                  <a:gd name="T15" fmla="*/ 44 h 44"/>
                  <a:gd name="T16" fmla="*/ 0 w 122"/>
                  <a:gd name="T17" fmla="*/ 44 h 44"/>
                  <a:gd name="T18" fmla="*/ 0 w 122"/>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2"/>
                  <a:gd name="T31" fmla="*/ 0 h 44"/>
                  <a:gd name="T32" fmla="*/ 122 w 122"/>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2" h="44">
                    <a:moveTo>
                      <a:pt x="0" y="0"/>
                    </a:moveTo>
                    <a:lnTo>
                      <a:pt x="122" y="0"/>
                    </a:lnTo>
                    <a:lnTo>
                      <a:pt x="122" y="44"/>
                    </a:lnTo>
                    <a:lnTo>
                      <a:pt x="0" y="44"/>
                    </a:lnTo>
                    <a:lnTo>
                      <a:pt x="0" y="0"/>
                    </a:lnTo>
                    <a:close/>
                    <a:moveTo>
                      <a:pt x="0" y="0"/>
                    </a:moveTo>
                    <a:lnTo>
                      <a:pt x="118" y="0"/>
                    </a:lnTo>
                    <a:lnTo>
                      <a:pt x="118" y="44"/>
                    </a:lnTo>
                    <a:lnTo>
                      <a:pt x="0" y="44"/>
                    </a:lnTo>
                    <a:lnTo>
                      <a:pt x="0" y="0"/>
                    </a:lnTo>
                    <a:close/>
                  </a:path>
                </a:pathLst>
              </a:custGeom>
              <a:solidFill>
                <a:srgbClr val="E4E4E4"/>
              </a:solidFill>
              <a:ln w="9525">
                <a:noFill/>
                <a:round/>
                <a:headEnd/>
                <a:tailEnd/>
              </a:ln>
            </p:spPr>
            <p:txBody>
              <a:bodyPr/>
              <a:lstStyle/>
              <a:p>
                <a:pPr eaLnBrk="0" hangingPunct="0"/>
                <a:endParaRPr lang="en-US"/>
              </a:p>
            </p:txBody>
          </p:sp>
          <p:sp>
            <p:nvSpPr>
              <p:cNvPr id="49197" name="Freeform 315"/>
              <p:cNvSpPr>
                <a:spLocks noEditPoints="1"/>
              </p:cNvSpPr>
              <p:nvPr/>
            </p:nvSpPr>
            <p:spPr bwMode="auto">
              <a:xfrm>
                <a:off x="3651" y="3405"/>
                <a:ext cx="118" cy="44"/>
              </a:xfrm>
              <a:custGeom>
                <a:avLst/>
                <a:gdLst>
                  <a:gd name="T0" fmla="*/ 0 w 118"/>
                  <a:gd name="T1" fmla="*/ 0 h 44"/>
                  <a:gd name="T2" fmla="*/ 118 w 118"/>
                  <a:gd name="T3" fmla="*/ 0 h 44"/>
                  <a:gd name="T4" fmla="*/ 118 w 118"/>
                  <a:gd name="T5" fmla="*/ 44 h 44"/>
                  <a:gd name="T6" fmla="*/ 0 w 118"/>
                  <a:gd name="T7" fmla="*/ 44 h 44"/>
                  <a:gd name="T8" fmla="*/ 0 w 118"/>
                  <a:gd name="T9" fmla="*/ 0 h 44"/>
                  <a:gd name="T10" fmla="*/ 0 w 118"/>
                  <a:gd name="T11" fmla="*/ 0 h 44"/>
                  <a:gd name="T12" fmla="*/ 115 w 118"/>
                  <a:gd name="T13" fmla="*/ 0 h 44"/>
                  <a:gd name="T14" fmla="*/ 115 w 118"/>
                  <a:gd name="T15" fmla="*/ 44 h 44"/>
                  <a:gd name="T16" fmla="*/ 0 w 118"/>
                  <a:gd name="T17" fmla="*/ 44 h 44"/>
                  <a:gd name="T18" fmla="*/ 0 w 118"/>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8"/>
                  <a:gd name="T31" fmla="*/ 0 h 44"/>
                  <a:gd name="T32" fmla="*/ 118 w 118"/>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8" h="44">
                    <a:moveTo>
                      <a:pt x="0" y="0"/>
                    </a:moveTo>
                    <a:lnTo>
                      <a:pt x="118" y="0"/>
                    </a:lnTo>
                    <a:lnTo>
                      <a:pt x="118" y="44"/>
                    </a:lnTo>
                    <a:lnTo>
                      <a:pt x="0" y="44"/>
                    </a:lnTo>
                    <a:lnTo>
                      <a:pt x="0" y="0"/>
                    </a:lnTo>
                    <a:close/>
                    <a:moveTo>
                      <a:pt x="0" y="0"/>
                    </a:moveTo>
                    <a:lnTo>
                      <a:pt x="115" y="0"/>
                    </a:lnTo>
                    <a:lnTo>
                      <a:pt x="115" y="44"/>
                    </a:lnTo>
                    <a:lnTo>
                      <a:pt x="0" y="44"/>
                    </a:lnTo>
                    <a:lnTo>
                      <a:pt x="0" y="0"/>
                    </a:lnTo>
                    <a:close/>
                  </a:path>
                </a:pathLst>
              </a:custGeom>
              <a:solidFill>
                <a:srgbClr val="E3E3E3"/>
              </a:solidFill>
              <a:ln w="9525">
                <a:noFill/>
                <a:round/>
                <a:headEnd/>
                <a:tailEnd/>
              </a:ln>
            </p:spPr>
            <p:txBody>
              <a:bodyPr/>
              <a:lstStyle/>
              <a:p>
                <a:pPr eaLnBrk="0" hangingPunct="0"/>
                <a:endParaRPr lang="en-US"/>
              </a:p>
            </p:txBody>
          </p:sp>
          <p:sp>
            <p:nvSpPr>
              <p:cNvPr id="49198" name="Freeform 316"/>
              <p:cNvSpPr>
                <a:spLocks noEditPoints="1"/>
              </p:cNvSpPr>
              <p:nvPr/>
            </p:nvSpPr>
            <p:spPr bwMode="auto">
              <a:xfrm>
                <a:off x="3651" y="3405"/>
                <a:ext cx="115" cy="44"/>
              </a:xfrm>
              <a:custGeom>
                <a:avLst/>
                <a:gdLst>
                  <a:gd name="T0" fmla="*/ 0 w 115"/>
                  <a:gd name="T1" fmla="*/ 0 h 44"/>
                  <a:gd name="T2" fmla="*/ 115 w 115"/>
                  <a:gd name="T3" fmla="*/ 0 h 44"/>
                  <a:gd name="T4" fmla="*/ 115 w 115"/>
                  <a:gd name="T5" fmla="*/ 44 h 44"/>
                  <a:gd name="T6" fmla="*/ 0 w 115"/>
                  <a:gd name="T7" fmla="*/ 44 h 44"/>
                  <a:gd name="T8" fmla="*/ 0 w 115"/>
                  <a:gd name="T9" fmla="*/ 0 h 44"/>
                  <a:gd name="T10" fmla="*/ 0 w 115"/>
                  <a:gd name="T11" fmla="*/ 0 h 44"/>
                  <a:gd name="T12" fmla="*/ 111 w 115"/>
                  <a:gd name="T13" fmla="*/ 0 h 44"/>
                  <a:gd name="T14" fmla="*/ 111 w 115"/>
                  <a:gd name="T15" fmla="*/ 44 h 44"/>
                  <a:gd name="T16" fmla="*/ 0 w 115"/>
                  <a:gd name="T17" fmla="*/ 44 h 44"/>
                  <a:gd name="T18" fmla="*/ 0 w 115"/>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
                  <a:gd name="T31" fmla="*/ 0 h 44"/>
                  <a:gd name="T32" fmla="*/ 115 w 115"/>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 h="44">
                    <a:moveTo>
                      <a:pt x="0" y="0"/>
                    </a:moveTo>
                    <a:lnTo>
                      <a:pt x="115" y="0"/>
                    </a:lnTo>
                    <a:lnTo>
                      <a:pt x="115" y="44"/>
                    </a:lnTo>
                    <a:lnTo>
                      <a:pt x="0" y="44"/>
                    </a:lnTo>
                    <a:lnTo>
                      <a:pt x="0" y="0"/>
                    </a:lnTo>
                    <a:close/>
                    <a:moveTo>
                      <a:pt x="0" y="0"/>
                    </a:moveTo>
                    <a:lnTo>
                      <a:pt x="111" y="0"/>
                    </a:lnTo>
                    <a:lnTo>
                      <a:pt x="111" y="44"/>
                    </a:lnTo>
                    <a:lnTo>
                      <a:pt x="0" y="44"/>
                    </a:lnTo>
                    <a:lnTo>
                      <a:pt x="0" y="0"/>
                    </a:lnTo>
                    <a:close/>
                  </a:path>
                </a:pathLst>
              </a:custGeom>
              <a:solidFill>
                <a:srgbClr val="E2E2E2"/>
              </a:solidFill>
              <a:ln w="9525">
                <a:noFill/>
                <a:round/>
                <a:headEnd/>
                <a:tailEnd/>
              </a:ln>
            </p:spPr>
            <p:txBody>
              <a:bodyPr/>
              <a:lstStyle/>
              <a:p>
                <a:pPr eaLnBrk="0" hangingPunct="0"/>
                <a:endParaRPr lang="en-US"/>
              </a:p>
            </p:txBody>
          </p:sp>
          <p:sp>
            <p:nvSpPr>
              <p:cNvPr id="49199" name="Freeform 317"/>
              <p:cNvSpPr>
                <a:spLocks noEditPoints="1"/>
              </p:cNvSpPr>
              <p:nvPr/>
            </p:nvSpPr>
            <p:spPr bwMode="auto">
              <a:xfrm>
                <a:off x="3651" y="3405"/>
                <a:ext cx="111" cy="44"/>
              </a:xfrm>
              <a:custGeom>
                <a:avLst/>
                <a:gdLst>
                  <a:gd name="T0" fmla="*/ 0 w 111"/>
                  <a:gd name="T1" fmla="*/ 0 h 44"/>
                  <a:gd name="T2" fmla="*/ 111 w 111"/>
                  <a:gd name="T3" fmla="*/ 0 h 44"/>
                  <a:gd name="T4" fmla="*/ 111 w 111"/>
                  <a:gd name="T5" fmla="*/ 44 h 44"/>
                  <a:gd name="T6" fmla="*/ 0 w 111"/>
                  <a:gd name="T7" fmla="*/ 44 h 44"/>
                  <a:gd name="T8" fmla="*/ 0 w 111"/>
                  <a:gd name="T9" fmla="*/ 0 h 44"/>
                  <a:gd name="T10" fmla="*/ 0 w 111"/>
                  <a:gd name="T11" fmla="*/ 0 h 44"/>
                  <a:gd name="T12" fmla="*/ 108 w 111"/>
                  <a:gd name="T13" fmla="*/ 0 h 44"/>
                  <a:gd name="T14" fmla="*/ 108 w 111"/>
                  <a:gd name="T15" fmla="*/ 44 h 44"/>
                  <a:gd name="T16" fmla="*/ 0 w 111"/>
                  <a:gd name="T17" fmla="*/ 44 h 44"/>
                  <a:gd name="T18" fmla="*/ 0 w 111"/>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44"/>
                  <a:gd name="T32" fmla="*/ 111 w 111"/>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44">
                    <a:moveTo>
                      <a:pt x="0" y="0"/>
                    </a:moveTo>
                    <a:lnTo>
                      <a:pt x="111" y="0"/>
                    </a:lnTo>
                    <a:lnTo>
                      <a:pt x="111" y="44"/>
                    </a:lnTo>
                    <a:lnTo>
                      <a:pt x="0" y="44"/>
                    </a:lnTo>
                    <a:lnTo>
                      <a:pt x="0" y="0"/>
                    </a:lnTo>
                    <a:close/>
                    <a:moveTo>
                      <a:pt x="0" y="0"/>
                    </a:moveTo>
                    <a:lnTo>
                      <a:pt x="108" y="0"/>
                    </a:lnTo>
                    <a:lnTo>
                      <a:pt x="108" y="44"/>
                    </a:lnTo>
                    <a:lnTo>
                      <a:pt x="0" y="44"/>
                    </a:lnTo>
                    <a:lnTo>
                      <a:pt x="0" y="0"/>
                    </a:lnTo>
                    <a:close/>
                  </a:path>
                </a:pathLst>
              </a:custGeom>
              <a:solidFill>
                <a:srgbClr val="E1E1E1"/>
              </a:solidFill>
              <a:ln w="9525">
                <a:noFill/>
                <a:round/>
                <a:headEnd/>
                <a:tailEnd/>
              </a:ln>
            </p:spPr>
            <p:txBody>
              <a:bodyPr/>
              <a:lstStyle/>
              <a:p>
                <a:pPr eaLnBrk="0" hangingPunct="0"/>
                <a:endParaRPr lang="en-US"/>
              </a:p>
            </p:txBody>
          </p:sp>
          <p:sp>
            <p:nvSpPr>
              <p:cNvPr id="49200" name="Freeform 318"/>
              <p:cNvSpPr>
                <a:spLocks noEditPoints="1"/>
              </p:cNvSpPr>
              <p:nvPr/>
            </p:nvSpPr>
            <p:spPr bwMode="auto">
              <a:xfrm>
                <a:off x="3651" y="3405"/>
                <a:ext cx="108" cy="44"/>
              </a:xfrm>
              <a:custGeom>
                <a:avLst/>
                <a:gdLst>
                  <a:gd name="T0" fmla="*/ 0 w 108"/>
                  <a:gd name="T1" fmla="*/ 0 h 44"/>
                  <a:gd name="T2" fmla="*/ 108 w 108"/>
                  <a:gd name="T3" fmla="*/ 0 h 44"/>
                  <a:gd name="T4" fmla="*/ 108 w 108"/>
                  <a:gd name="T5" fmla="*/ 44 h 44"/>
                  <a:gd name="T6" fmla="*/ 0 w 108"/>
                  <a:gd name="T7" fmla="*/ 44 h 44"/>
                  <a:gd name="T8" fmla="*/ 0 w 108"/>
                  <a:gd name="T9" fmla="*/ 0 h 44"/>
                  <a:gd name="T10" fmla="*/ 0 w 108"/>
                  <a:gd name="T11" fmla="*/ 0 h 44"/>
                  <a:gd name="T12" fmla="*/ 105 w 108"/>
                  <a:gd name="T13" fmla="*/ 0 h 44"/>
                  <a:gd name="T14" fmla="*/ 105 w 108"/>
                  <a:gd name="T15" fmla="*/ 44 h 44"/>
                  <a:gd name="T16" fmla="*/ 0 w 108"/>
                  <a:gd name="T17" fmla="*/ 44 h 44"/>
                  <a:gd name="T18" fmla="*/ 0 w 108"/>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
                  <a:gd name="T31" fmla="*/ 0 h 44"/>
                  <a:gd name="T32" fmla="*/ 108 w 108"/>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 h="44">
                    <a:moveTo>
                      <a:pt x="0" y="0"/>
                    </a:moveTo>
                    <a:lnTo>
                      <a:pt x="108" y="0"/>
                    </a:lnTo>
                    <a:lnTo>
                      <a:pt x="108" y="44"/>
                    </a:lnTo>
                    <a:lnTo>
                      <a:pt x="0" y="44"/>
                    </a:lnTo>
                    <a:lnTo>
                      <a:pt x="0" y="0"/>
                    </a:lnTo>
                    <a:close/>
                    <a:moveTo>
                      <a:pt x="0" y="0"/>
                    </a:moveTo>
                    <a:lnTo>
                      <a:pt x="105" y="0"/>
                    </a:lnTo>
                    <a:lnTo>
                      <a:pt x="105" y="44"/>
                    </a:lnTo>
                    <a:lnTo>
                      <a:pt x="0" y="44"/>
                    </a:lnTo>
                    <a:lnTo>
                      <a:pt x="0" y="0"/>
                    </a:lnTo>
                    <a:close/>
                  </a:path>
                </a:pathLst>
              </a:custGeom>
              <a:solidFill>
                <a:srgbClr val="E0E0E0"/>
              </a:solidFill>
              <a:ln w="9525">
                <a:noFill/>
                <a:round/>
                <a:headEnd/>
                <a:tailEnd/>
              </a:ln>
            </p:spPr>
            <p:txBody>
              <a:bodyPr/>
              <a:lstStyle/>
              <a:p>
                <a:pPr eaLnBrk="0" hangingPunct="0"/>
                <a:endParaRPr lang="en-US"/>
              </a:p>
            </p:txBody>
          </p:sp>
          <p:sp>
            <p:nvSpPr>
              <p:cNvPr id="49201" name="Freeform 319"/>
              <p:cNvSpPr>
                <a:spLocks noEditPoints="1"/>
              </p:cNvSpPr>
              <p:nvPr/>
            </p:nvSpPr>
            <p:spPr bwMode="auto">
              <a:xfrm>
                <a:off x="3651" y="3405"/>
                <a:ext cx="105" cy="44"/>
              </a:xfrm>
              <a:custGeom>
                <a:avLst/>
                <a:gdLst>
                  <a:gd name="T0" fmla="*/ 0 w 105"/>
                  <a:gd name="T1" fmla="*/ 0 h 44"/>
                  <a:gd name="T2" fmla="*/ 105 w 105"/>
                  <a:gd name="T3" fmla="*/ 0 h 44"/>
                  <a:gd name="T4" fmla="*/ 105 w 105"/>
                  <a:gd name="T5" fmla="*/ 44 h 44"/>
                  <a:gd name="T6" fmla="*/ 0 w 105"/>
                  <a:gd name="T7" fmla="*/ 44 h 44"/>
                  <a:gd name="T8" fmla="*/ 0 w 105"/>
                  <a:gd name="T9" fmla="*/ 0 h 44"/>
                  <a:gd name="T10" fmla="*/ 0 w 105"/>
                  <a:gd name="T11" fmla="*/ 0 h 44"/>
                  <a:gd name="T12" fmla="*/ 101 w 105"/>
                  <a:gd name="T13" fmla="*/ 0 h 44"/>
                  <a:gd name="T14" fmla="*/ 101 w 105"/>
                  <a:gd name="T15" fmla="*/ 44 h 44"/>
                  <a:gd name="T16" fmla="*/ 0 w 105"/>
                  <a:gd name="T17" fmla="*/ 44 h 44"/>
                  <a:gd name="T18" fmla="*/ 0 w 105"/>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
                  <a:gd name="T31" fmla="*/ 0 h 44"/>
                  <a:gd name="T32" fmla="*/ 105 w 105"/>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 h="44">
                    <a:moveTo>
                      <a:pt x="0" y="0"/>
                    </a:moveTo>
                    <a:lnTo>
                      <a:pt x="105" y="0"/>
                    </a:lnTo>
                    <a:lnTo>
                      <a:pt x="105" y="44"/>
                    </a:lnTo>
                    <a:lnTo>
                      <a:pt x="0" y="44"/>
                    </a:lnTo>
                    <a:lnTo>
                      <a:pt x="0" y="0"/>
                    </a:lnTo>
                    <a:close/>
                    <a:moveTo>
                      <a:pt x="0" y="0"/>
                    </a:moveTo>
                    <a:lnTo>
                      <a:pt x="101" y="0"/>
                    </a:lnTo>
                    <a:lnTo>
                      <a:pt x="101" y="44"/>
                    </a:lnTo>
                    <a:lnTo>
                      <a:pt x="0" y="44"/>
                    </a:lnTo>
                    <a:lnTo>
                      <a:pt x="0" y="0"/>
                    </a:lnTo>
                    <a:close/>
                  </a:path>
                </a:pathLst>
              </a:custGeom>
              <a:solidFill>
                <a:srgbClr val="DFDFDF"/>
              </a:solidFill>
              <a:ln w="9525">
                <a:noFill/>
                <a:round/>
                <a:headEnd/>
                <a:tailEnd/>
              </a:ln>
            </p:spPr>
            <p:txBody>
              <a:bodyPr/>
              <a:lstStyle/>
              <a:p>
                <a:pPr eaLnBrk="0" hangingPunct="0"/>
                <a:endParaRPr lang="en-US"/>
              </a:p>
            </p:txBody>
          </p:sp>
          <p:sp>
            <p:nvSpPr>
              <p:cNvPr id="49202" name="Freeform 320"/>
              <p:cNvSpPr>
                <a:spLocks noEditPoints="1"/>
              </p:cNvSpPr>
              <p:nvPr/>
            </p:nvSpPr>
            <p:spPr bwMode="auto">
              <a:xfrm>
                <a:off x="3651" y="3405"/>
                <a:ext cx="101" cy="44"/>
              </a:xfrm>
              <a:custGeom>
                <a:avLst/>
                <a:gdLst>
                  <a:gd name="T0" fmla="*/ 0 w 101"/>
                  <a:gd name="T1" fmla="*/ 0 h 44"/>
                  <a:gd name="T2" fmla="*/ 101 w 101"/>
                  <a:gd name="T3" fmla="*/ 0 h 44"/>
                  <a:gd name="T4" fmla="*/ 101 w 101"/>
                  <a:gd name="T5" fmla="*/ 44 h 44"/>
                  <a:gd name="T6" fmla="*/ 0 w 101"/>
                  <a:gd name="T7" fmla="*/ 44 h 44"/>
                  <a:gd name="T8" fmla="*/ 0 w 101"/>
                  <a:gd name="T9" fmla="*/ 0 h 44"/>
                  <a:gd name="T10" fmla="*/ 0 w 101"/>
                  <a:gd name="T11" fmla="*/ 0 h 44"/>
                  <a:gd name="T12" fmla="*/ 98 w 101"/>
                  <a:gd name="T13" fmla="*/ 0 h 44"/>
                  <a:gd name="T14" fmla="*/ 98 w 101"/>
                  <a:gd name="T15" fmla="*/ 44 h 44"/>
                  <a:gd name="T16" fmla="*/ 0 w 101"/>
                  <a:gd name="T17" fmla="*/ 44 h 44"/>
                  <a:gd name="T18" fmla="*/ 0 w 101"/>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44"/>
                  <a:gd name="T32" fmla="*/ 101 w 101"/>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44">
                    <a:moveTo>
                      <a:pt x="0" y="0"/>
                    </a:moveTo>
                    <a:lnTo>
                      <a:pt x="101" y="0"/>
                    </a:lnTo>
                    <a:lnTo>
                      <a:pt x="101" y="44"/>
                    </a:lnTo>
                    <a:lnTo>
                      <a:pt x="0" y="44"/>
                    </a:lnTo>
                    <a:lnTo>
                      <a:pt x="0" y="0"/>
                    </a:lnTo>
                    <a:close/>
                    <a:moveTo>
                      <a:pt x="0" y="0"/>
                    </a:moveTo>
                    <a:lnTo>
                      <a:pt x="98" y="0"/>
                    </a:lnTo>
                    <a:lnTo>
                      <a:pt x="98" y="44"/>
                    </a:lnTo>
                    <a:lnTo>
                      <a:pt x="0" y="44"/>
                    </a:lnTo>
                    <a:lnTo>
                      <a:pt x="0" y="0"/>
                    </a:lnTo>
                    <a:close/>
                  </a:path>
                </a:pathLst>
              </a:custGeom>
              <a:solidFill>
                <a:srgbClr val="DEDEDE"/>
              </a:solidFill>
              <a:ln w="9525">
                <a:noFill/>
                <a:round/>
                <a:headEnd/>
                <a:tailEnd/>
              </a:ln>
            </p:spPr>
            <p:txBody>
              <a:bodyPr/>
              <a:lstStyle/>
              <a:p>
                <a:pPr eaLnBrk="0" hangingPunct="0"/>
                <a:endParaRPr lang="en-US"/>
              </a:p>
            </p:txBody>
          </p:sp>
          <p:sp>
            <p:nvSpPr>
              <p:cNvPr id="49203" name="Freeform 321"/>
              <p:cNvSpPr>
                <a:spLocks noEditPoints="1"/>
              </p:cNvSpPr>
              <p:nvPr/>
            </p:nvSpPr>
            <p:spPr bwMode="auto">
              <a:xfrm>
                <a:off x="3651" y="3405"/>
                <a:ext cx="98" cy="44"/>
              </a:xfrm>
              <a:custGeom>
                <a:avLst/>
                <a:gdLst>
                  <a:gd name="T0" fmla="*/ 0 w 98"/>
                  <a:gd name="T1" fmla="*/ 0 h 44"/>
                  <a:gd name="T2" fmla="*/ 98 w 98"/>
                  <a:gd name="T3" fmla="*/ 0 h 44"/>
                  <a:gd name="T4" fmla="*/ 98 w 98"/>
                  <a:gd name="T5" fmla="*/ 44 h 44"/>
                  <a:gd name="T6" fmla="*/ 0 w 98"/>
                  <a:gd name="T7" fmla="*/ 44 h 44"/>
                  <a:gd name="T8" fmla="*/ 0 w 98"/>
                  <a:gd name="T9" fmla="*/ 0 h 44"/>
                  <a:gd name="T10" fmla="*/ 0 w 98"/>
                  <a:gd name="T11" fmla="*/ 0 h 44"/>
                  <a:gd name="T12" fmla="*/ 95 w 98"/>
                  <a:gd name="T13" fmla="*/ 0 h 44"/>
                  <a:gd name="T14" fmla="*/ 95 w 98"/>
                  <a:gd name="T15" fmla="*/ 44 h 44"/>
                  <a:gd name="T16" fmla="*/ 0 w 98"/>
                  <a:gd name="T17" fmla="*/ 44 h 44"/>
                  <a:gd name="T18" fmla="*/ 0 w 98"/>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8"/>
                  <a:gd name="T31" fmla="*/ 0 h 44"/>
                  <a:gd name="T32" fmla="*/ 98 w 98"/>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8" h="44">
                    <a:moveTo>
                      <a:pt x="0" y="0"/>
                    </a:moveTo>
                    <a:lnTo>
                      <a:pt x="98" y="0"/>
                    </a:lnTo>
                    <a:lnTo>
                      <a:pt x="98" y="44"/>
                    </a:lnTo>
                    <a:lnTo>
                      <a:pt x="0" y="44"/>
                    </a:lnTo>
                    <a:lnTo>
                      <a:pt x="0" y="0"/>
                    </a:lnTo>
                    <a:close/>
                    <a:moveTo>
                      <a:pt x="0" y="0"/>
                    </a:moveTo>
                    <a:lnTo>
                      <a:pt x="95" y="0"/>
                    </a:lnTo>
                    <a:lnTo>
                      <a:pt x="95" y="44"/>
                    </a:lnTo>
                    <a:lnTo>
                      <a:pt x="0" y="44"/>
                    </a:lnTo>
                    <a:lnTo>
                      <a:pt x="0" y="0"/>
                    </a:lnTo>
                    <a:close/>
                  </a:path>
                </a:pathLst>
              </a:custGeom>
              <a:solidFill>
                <a:srgbClr val="DDDDDD"/>
              </a:solidFill>
              <a:ln w="9525">
                <a:noFill/>
                <a:round/>
                <a:headEnd/>
                <a:tailEnd/>
              </a:ln>
            </p:spPr>
            <p:txBody>
              <a:bodyPr/>
              <a:lstStyle/>
              <a:p>
                <a:pPr eaLnBrk="0" hangingPunct="0"/>
                <a:endParaRPr lang="en-US"/>
              </a:p>
            </p:txBody>
          </p:sp>
          <p:sp>
            <p:nvSpPr>
              <p:cNvPr id="49204" name="Freeform 322"/>
              <p:cNvSpPr>
                <a:spLocks noEditPoints="1"/>
              </p:cNvSpPr>
              <p:nvPr/>
            </p:nvSpPr>
            <p:spPr bwMode="auto">
              <a:xfrm>
                <a:off x="3651" y="3405"/>
                <a:ext cx="95" cy="44"/>
              </a:xfrm>
              <a:custGeom>
                <a:avLst/>
                <a:gdLst>
                  <a:gd name="T0" fmla="*/ 0 w 95"/>
                  <a:gd name="T1" fmla="*/ 0 h 44"/>
                  <a:gd name="T2" fmla="*/ 95 w 95"/>
                  <a:gd name="T3" fmla="*/ 0 h 44"/>
                  <a:gd name="T4" fmla="*/ 95 w 95"/>
                  <a:gd name="T5" fmla="*/ 44 h 44"/>
                  <a:gd name="T6" fmla="*/ 0 w 95"/>
                  <a:gd name="T7" fmla="*/ 44 h 44"/>
                  <a:gd name="T8" fmla="*/ 0 w 95"/>
                  <a:gd name="T9" fmla="*/ 0 h 44"/>
                  <a:gd name="T10" fmla="*/ 0 w 95"/>
                  <a:gd name="T11" fmla="*/ 0 h 44"/>
                  <a:gd name="T12" fmla="*/ 91 w 95"/>
                  <a:gd name="T13" fmla="*/ 0 h 44"/>
                  <a:gd name="T14" fmla="*/ 91 w 95"/>
                  <a:gd name="T15" fmla="*/ 44 h 44"/>
                  <a:gd name="T16" fmla="*/ 0 w 95"/>
                  <a:gd name="T17" fmla="*/ 44 h 44"/>
                  <a:gd name="T18" fmla="*/ 0 w 95"/>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44"/>
                  <a:gd name="T32" fmla="*/ 95 w 95"/>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44">
                    <a:moveTo>
                      <a:pt x="0" y="0"/>
                    </a:moveTo>
                    <a:lnTo>
                      <a:pt x="95" y="0"/>
                    </a:lnTo>
                    <a:lnTo>
                      <a:pt x="95" y="44"/>
                    </a:lnTo>
                    <a:lnTo>
                      <a:pt x="0" y="44"/>
                    </a:lnTo>
                    <a:lnTo>
                      <a:pt x="0" y="0"/>
                    </a:lnTo>
                    <a:close/>
                    <a:moveTo>
                      <a:pt x="0" y="0"/>
                    </a:moveTo>
                    <a:lnTo>
                      <a:pt x="91" y="0"/>
                    </a:lnTo>
                    <a:lnTo>
                      <a:pt x="91" y="44"/>
                    </a:lnTo>
                    <a:lnTo>
                      <a:pt x="0" y="44"/>
                    </a:lnTo>
                    <a:lnTo>
                      <a:pt x="0" y="0"/>
                    </a:lnTo>
                    <a:close/>
                  </a:path>
                </a:pathLst>
              </a:custGeom>
              <a:solidFill>
                <a:srgbClr val="DCDCDC"/>
              </a:solidFill>
              <a:ln w="9525">
                <a:noFill/>
                <a:round/>
                <a:headEnd/>
                <a:tailEnd/>
              </a:ln>
            </p:spPr>
            <p:txBody>
              <a:bodyPr/>
              <a:lstStyle/>
              <a:p>
                <a:pPr eaLnBrk="0" hangingPunct="0"/>
                <a:endParaRPr lang="en-US"/>
              </a:p>
            </p:txBody>
          </p:sp>
          <p:sp>
            <p:nvSpPr>
              <p:cNvPr id="49205" name="Freeform 323"/>
              <p:cNvSpPr>
                <a:spLocks noEditPoints="1"/>
              </p:cNvSpPr>
              <p:nvPr/>
            </p:nvSpPr>
            <p:spPr bwMode="auto">
              <a:xfrm>
                <a:off x="3651" y="3405"/>
                <a:ext cx="91" cy="44"/>
              </a:xfrm>
              <a:custGeom>
                <a:avLst/>
                <a:gdLst>
                  <a:gd name="T0" fmla="*/ 0 w 91"/>
                  <a:gd name="T1" fmla="*/ 0 h 44"/>
                  <a:gd name="T2" fmla="*/ 91 w 91"/>
                  <a:gd name="T3" fmla="*/ 0 h 44"/>
                  <a:gd name="T4" fmla="*/ 91 w 91"/>
                  <a:gd name="T5" fmla="*/ 44 h 44"/>
                  <a:gd name="T6" fmla="*/ 0 w 91"/>
                  <a:gd name="T7" fmla="*/ 44 h 44"/>
                  <a:gd name="T8" fmla="*/ 0 w 91"/>
                  <a:gd name="T9" fmla="*/ 0 h 44"/>
                  <a:gd name="T10" fmla="*/ 0 w 91"/>
                  <a:gd name="T11" fmla="*/ 0 h 44"/>
                  <a:gd name="T12" fmla="*/ 88 w 91"/>
                  <a:gd name="T13" fmla="*/ 0 h 44"/>
                  <a:gd name="T14" fmla="*/ 88 w 91"/>
                  <a:gd name="T15" fmla="*/ 44 h 44"/>
                  <a:gd name="T16" fmla="*/ 0 w 91"/>
                  <a:gd name="T17" fmla="*/ 44 h 44"/>
                  <a:gd name="T18" fmla="*/ 0 w 91"/>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44"/>
                  <a:gd name="T32" fmla="*/ 91 w 91"/>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44">
                    <a:moveTo>
                      <a:pt x="0" y="0"/>
                    </a:moveTo>
                    <a:lnTo>
                      <a:pt x="91" y="0"/>
                    </a:lnTo>
                    <a:lnTo>
                      <a:pt x="91" y="44"/>
                    </a:lnTo>
                    <a:lnTo>
                      <a:pt x="0" y="44"/>
                    </a:lnTo>
                    <a:lnTo>
                      <a:pt x="0" y="0"/>
                    </a:lnTo>
                    <a:close/>
                    <a:moveTo>
                      <a:pt x="0" y="0"/>
                    </a:moveTo>
                    <a:lnTo>
                      <a:pt x="88" y="0"/>
                    </a:lnTo>
                    <a:lnTo>
                      <a:pt x="88" y="44"/>
                    </a:lnTo>
                    <a:lnTo>
                      <a:pt x="0" y="44"/>
                    </a:lnTo>
                    <a:lnTo>
                      <a:pt x="0" y="0"/>
                    </a:lnTo>
                    <a:close/>
                  </a:path>
                </a:pathLst>
              </a:custGeom>
              <a:solidFill>
                <a:srgbClr val="DBDBDB"/>
              </a:solidFill>
              <a:ln w="9525">
                <a:noFill/>
                <a:round/>
                <a:headEnd/>
                <a:tailEnd/>
              </a:ln>
            </p:spPr>
            <p:txBody>
              <a:bodyPr/>
              <a:lstStyle/>
              <a:p>
                <a:pPr eaLnBrk="0" hangingPunct="0"/>
                <a:endParaRPr lang="en-US"/>
              </a:p>
            </p:txBody>
          </p:sp>
          <p:sp>
            <p:nvSpPr>
              <p:cNvPr id="49206" name="Freeform 324"/>
              <p:cNvSpPr>
                <a:spLocks noEditPoints="1"/>
              </p:cNvSpPr>
              <p:nvPr/>
            </p:nvSpPr>
            <p:spPr bwMode="auto">
              <a:xfrm>
                <a:off x="3651" y="3405"/>
                <a:ext cx="88" cy="44"/>
              </a:xfrm>
              <a:custGeom>
                <a:avLst/>
                <a:gdLst>
                  <a:gd name="T0" fmla="*/ 0 w 88"/>
                  <a:gd name="T1" fmla="*/ 0 h 44"/>
                  <a:gd name="T2" fmla="*/ 88 w 88"/>
                  <a:gd name="T3" fmla="*/ 0 h 44"/>
                  <a:gd name="T4" fmla="*/ 88 w 88"/>
                  <a:gd name="T5" fmla="*/ 44 h 44"/>
                  <a:gd name="T6" fmla="*/ 0 w 88"/>
                  <a:gd name="T7" fmla="*/ 44 h 44"/>
                  <a:gd name="T8" fmla="*/ 0 w 88"/>
                  <a:gd name="T9" fmla="*/ 0 h 44"/>
                  <a:gd name="T10" fmla="*/ 0 w 88"/>
                  <a:gd name="T11" fmla="*/ 0 h 44"/>
                  <a:gd name="T12" fmla="*/ 84 w 88"/>
                  <a:gd name="T13" fmla="*/ 0 h 44"/>
                  <a:gd name="T14" fmla="*/ 84 w 88"/>
                  <a:gd name="T15" fmla="*/ 44 h 44"/>
                  <a:gd name="T16" fmla="*/ 0 w 88"/>
                  <a:gd name="T17" fmla="*/ 44 h 44"/>
                  <a:gd name="T18" fmla="*/ 0 w 88"/>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44"/>
                  <a:gd name="T32" fmla="*/ 88 w 88"/>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44">
                    <a:moveTo>
                      <a:pt x="0" y="0"/>
                    </a:moveTo>
                    <a:lnTo>
                      <a:pt x="88" y="0"/>
                    </a:lnTo>
                    <a:lnTo>
                      <a:pt x="88" y="44"/>
                    </a:lnTo>
                    <a:lnTo>
                      <a:pt x="0" y="44"/>
                    </a:lnTo>
                    <a:lnTo>
                      <a:pt x="0" y="0"/>
                    </a:lnTo>
                    <a:close/>
                    <a:moveTo>
                      <a:pt x="0" y="0"/>
                    </a:moveTo>
                    <a:lnTo>
                      <a:pt x="84" y="0"/>
                    </a:lnTo>
                    <a:lnTo>
                      <a:pt x="84" y="44"/>
                    </a:lnTo>
                    <a:lnTo>
                      <a:pt x="0" y="44"/>
                    </a:lnTo>
                    <a:lnTo>
                      <a:pt x="0" y="0"/>
                    </a:lnTo>
                    <a:close/>
                  </a:path>
                </a:pathLst>
              </a:custGeom>
              <a:solidFill>
                <a:srgbClr val="DADADA"/>
              </a:solidFill>
              <a:ln w="9525">
                <a:noFill/>
                <a:round/>
                <a:headEnd/>
                <a:tailEnd/>
              </a:ln>
            </p:spPr>
            <p:txBody>
              <a:bodyPr/>
              <a:lstStyle/>
              <a:p>
                <a:pPr eaLnBrk="0" hangingPunct="0"/>
                <a:endParaRPr lang="en-US"/>
              </a:p>
            </p:txBody>
          </p:sp>
          <p:sp>
            <p:nvSpPr>
              <p:cNvPr id="49207" name="Freeform 325"/>
              <p:cNvSpPr>
                <a:spLocks noEditPoints="1"/>
              </p:cNvSpPr>
              <p:nvPr/>
            </p:nvSpPr>
            <p:spPr bwMode="auto">
              <a:xfrm>
                <a:off x="3651" y="3405"/>
                <a:ext cx="84" cy="44"/>
              </a:xfrm>
              <a:custGeom>
                <a:avLst/>
                <a:gdLst>
                  <a:gd name="T0" fmla="*/ 0 w 84"/>
                  <a:gd name="T1" fmla="*/ 0 h 44"/>
                  <a:gd name="T2" fmla="*/ 84 w 84"/>
                  <a:gd name="T3" fmla="*/ 0 h 44"/>
                  <a:gd name="T4" fmla="*/ 84 w 84"/>
                  <a:gd name="T5" fmla="*/ 44 h 44"/>
                  <a:gd name="T6" fmla="*/ 0 w 84"/>
                  <a:gd name="T7" fmla="*/ 44 h 44"/>
                  <a:gd name="T8" fmla="*/ 0 w 84"/>
                  <a:gd name="T9" fmla="*/ 0 h 44"/>
                  <a:gd name="T10" fmla="*/ 0 w 84"/>
                  <a:gd name="T11" fmla="*/ 0 h 44"/>
                  <a:gd name="T12" fmla="*/ 81 w 84"/>
                  <a:gd name="T13" fmla="*/ 0 h 44"/>
                  <a:gd name="T14" fmla="*/ 81 w 84"/>
                  <a:gd name="T15" fmla="*/ 44 h 44"/>
                  <a:gd name="T16" fmla="*/ 0 w 84"/>
                  <a:gd name="T17" fmla="*/ 44 h 44"/>
                  <a:gd name="T18" fmla="*/ 0 w 84"/>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
                  <a:gd name="T31" fmla="*/ 0 h 44"/>
                  <a:gd name="T32" fmla="*/ 84 w 8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 h="44">
                    <a:moveTo>
                      <a:pt x="0" y="0"/>
                    </a:moveTo>
                    <a:lnTo>
                      <a:pt x="84" y="0"/>
                    </a:lnTo>
                    <a:lnTo>
                      <a:pt x="84" y="44"/>
                    </a:lnTo>
                    <a:lnTo>
                      <a:pt x="0" y="44"/>
                    </a:lnTo>
                    <a:lnTo>
                      <a:pt x="0" y="0"/>
                    </a:lnTo>
                    <a:close/>
                    <a:moveTo>
                      <a:pt x="0" y="0"/>
                    </a:moveTo>
                    <a:lnTo>
                      <a:pt x="81" y="0"/>
                    </a:lnTo>
                    <a:lnTo>
                      <a:pt x="81" y="44"/>
                    </a:lnTo>
                    <a:lnTo>
                      <a:pt x="0" y="44"/>
                    </a:lnTo>
                    <a:lnTo>
                      <a:pt x="0" y="0"/>
                    </a:lnTo>
                    <a:close/>
                  </a:path>
                </a:pathLst>
              </a:custGeom>
              <a:solidFill>
                <a:srgbClr val="D9D9D9"/>
              </a:solidFill>
              <a:ln w="9525">
                <a:noFill/>
                <a:round/>
                <a:headEnd/>
                <a:tailEnd/>
              </a:ln>
            </p:spPr>
            <p:txBody>
              <a:bodyPr/>
              <a:lstStyle/>
              <a:p>
                <a:pPr eaLnBrk="0" hangingPunct="0"/>
                <a:endParaRPr lang="en-US"/>
              </a:p>
            </p:txBody>
          </p:sp>
          <p:sp>
            <p:nvSpPr>
              <p:cNvPr id="49208" name="Freeform 326"/>
              <p:cNvSpPr>
                <a:spLocks noEditPoints="1"/>
              </p:cNvSpPr>
              <p:nvPr/>
            </p:nvSpPr>
            <p:spPr bwMode="auto">
              <a:xfrm>
                <a:off x="3651" y="3405"/>
                <a:ext cx="81" cy="44"/>
              </a:xfrm>
              <a:custGeom>
                <a:avLst/>
                <a:gdLst>
                  <a:gd name="T0" fmla="*/ 0 w 81"/>
                  <a:gd name="T1" fmla="*/ 0 h 44"/>
                  <a:gd name="T2" fmla="*/ 81 w 81"/>
                  <a:gd name="T3" fmla="*/ 0 h 44"/>
                  <a:gd name="T4" fmla="*/ 81 w 81"/>
                  <a:gd name="T5" fmla="*/ 44 h 44"/>
                  <a:gd name="T6" fmla="*/ 0 w 81"/>
                  <a:gd name="T7" fmla="*/ 44 h 44"/>
                  <a:gd name="T8" fmla="*/ 0 w 81"/>
                  <a:gd name="T9" fmla="*/ 0 h 44"/>
                  <a:gd name="T10" fmla="*/ 0 w 81"/>
                  <a:gd name="T11" fmla="*/ 0 h 44"/>
                  <a:gd name="T12" fmla="*/ 78 w 81"/>
                  <a:gd name="T13" fmla="*/ 0 h 44"/>
                  <a:gd name="T14" fmla="*/ 78 w 81"/>
                  <a:gd name="T15" fmla="*/ 44 h 44"/>
                  <a:gd name="T16" fmla="*/ 0 w 81"/>
                  <a:gd name="T17" fmla="*/ 44 h 44"/>
                  <a:gd name="T18" fmla="*/ 0 w 81"/>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44"/>
                  <a:gd name="T32" fmla="*/ 81 w 81"/>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44">
                    <a:moveTo>
                      <a:pt x="0" y="0"/>
                    </a:moveTo>
                    <a:lnTo>
                      <a:pt x="81" y="0"/>
                    </a:lnTo>
                    <a:lnTo>
                      <a:pt x="81" y="44"/>
                    </a:lnTo>
                    <a:lnTo>
                      <a:pt x="0" y="44"/>
                    </a:lnTo>
                    <a:lnTo>
                      <a:pt x="0" y="0"/>
                    </a:lnTo>
                    <a:close/>
                    <a:moveTo>
                      <a:pt x="0" y="0"/>
                    </a:moveTo>
                    <a:lnTo>
                      <a:pt x="78" y="0"/>
                    </a:lnTo>
                    <a:lnTo>
                      <a:pt x="78" y="44"/>
                    </a:lnTo>
                    <a:lnTo>
                      <a:pt x="0" y="44"/>
                    </a:lnTo>
                    <a:lnTo>
                      <a:pt x="0" y="0"/>
                    </a:lnTo>
                    <a:close/>
                  </a:path>
                </a:pathLst>
              </a:custGeom>
              <a:solidFill>
                <a:srgbClr val="D8D8D8"/>
              </a:solidFill>
              <a:ln w="9525">
                <a:noFill/>
                <a:round/>
                <a:headEnd/>
                <a:tailEnd/>
              </a:ln>
            </p:spPr>
            <p:txBody>
              <a:bodyPr/>
              <a:lstStyle/>
              <a:p>
                <a:pPr eaLnBrk="0" hangingPunct="0"/>
                <a:endParaRPr lang="en-US"/>
              </a:p>
            </p:txBody>
          </p:sp>
          <p:sp>
            <p:nvSpPr>
              <p:cNvPr id="49209" name="Freeform 327"/>
              <p:cNvSpPr>
                <a:spLocks noEditPoints="1"/>
              </p:cNvSpPr>
              <p:nvPr/>
            </p:nvSpPr>
            <p:spPr bwMode="auto">
              <a:xfrm>
                <a:off x="3651" y="3405"/>
                <a:ext cx="78" cy="44"/>
              </a:xfrm>
              <a:custGeom>
                <a:avLst/>
                <a:gdLst>
                  <a:gd name="T0" fmla="*/ 0 w 78"/>
                  <a:gd name="T1" fmla="*/ 0 h 44"/>
                  <a:gd name="T2" fmla="*/ 78 w 78"/>
                  <a:gd name="T3" fmla="*/ 0 h 44"/>
                  <a:gd name="T4" fmla="*/ 78 w 78"/>
                  <a:gd name="T5" fmla="*/ 44 h 44"/>
                  <a:gd name="T6" fmla="*/ 0 w 78"/>
                  <a:gd name="T7" fmla="*/ 44 h 44"/>
                  <a:gd name="T8" fmla="*/ 0 w 78"/>
                  <a:gd name="T9" fmla="*/ 0 h 44"/>
                  <a:gd name="T10" fmla="*/ 0 w 78"/>
                  <a:gd name="T11" fmla="*/ 0 h 44"/>
                  <a:gd name="T12" fmla="*/ 74 w 78"/>
                  <a:gd name="T13" fmla="*/ 0 h 44"/>
                  <a:gd name="T14" fmla="*/ 74 w 78"/>
                  <a:gd name="T15" fmla="*/ 44 h 44"/>
                  <a:gd name="T16" fmla="*/ 0 w 78"/>
                  <a:gd name="T17" fmla="*/ 44 h 44"/>
                  <a:gd name="T18" fmla="*/ 0 w 78"/>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44"/>
                  <a:gd name="T32" fmla="*/ 78 w 78"/>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44">
                    <a:moveTo>
                      <a:pt x="0" y="0"/>
                    </a:moveTo>
                    <a:lnTo>
                      <a:pt x="78" y="0"/>
                    </a:lnTo>
                    <a:lnTo>
                      <a:pt x="78" y="44"/>
                    </a:lnTo>
                    <a:lnTo>
                      <a:pt x="0" y="44"/>
                    </a:lnTo>
                    <a:lnTo>
                      <a:pt x="0" y="0"/>
                    </a:lnTo>
                    <a:close/>
                    <a:moveTo>
                      <a:pt x="0" y="0"/>
                    </a:moveTo>
                    <a:lnTo>
                      <a:pt x="74" y="0"/>
                    </a:lnTo>
                    <a:lnTo>
                      <a:pt x="74" y="44"/>
                    </a:lnTo>
                    <a:lnTo>
                      <a:pt x="0" y="44"/>
                    </a:lnTo>
                    <a:lnTo>
                      <a:pt x="0" y="0"/>
                    </a:lnTo>
                    <a:close/>
                  </a:path>
                </a:pathLst>
              </a:custGeom>
              <a:solidFill>
                <a:srgbClr val="D7D7D7"/>
              </a:solidFill>
              <a:ln w="9525">
                <a:noFill/>
                <a:round/>
                <a:headEnd/>
                <a:tailEnd/>
              </a:ln>
            </p:spPr>
            <p:txBody>
              <a:bodyPr/>
              <a:lstStyle/>
              <a:p>
                <a:pPr eaLnBrk="0" hangingPunct="0"/>
                <a:endParaRPr lang="en-US"/>
              </a:p>
            </p:txBody>
          </p:sp>
          <p:sp>
            <p:nvSpPr>
              <p:cNvPr id="49210" name="Freeform 328"/>
              <p:cNvSpPr>
                <a:spLocks noEditPoints="1"/>
              </p:cNvSpPr>
              <p:nvPr/>
            </p:nvSpPr>
            <p:spPr bwMode="auto">
              <a:xfrm>
                <a:off x="3651" y="3405"/>
                <a:ext cx="74" cy="44"/>
              </a:xfrm>
              <a:custGeom>
                <a:avLst/>
                <a:gdLst>
                  <a:gd name="T0" fmla="*/ 0 w 74"/>
                  <a:gd name="T1" fmla="*/ 0 h 44"/>
                  <a:gd name="T2" fmla="*/ 74 w 74"/>
                  <a:gd name="T3" fmla="*/ 0 h 44"/>
                  <a:gd name="T4" fmla="*/ 74 w 74"/>
                  <a:gd name="T5" fmla="*/ 44 h 44"/>
                  <a:gd name="T6" fmla="*/ 0 w 74"/>
                  <a:gd name="T7" fmla="*/ 44 h 44"/>
                  <a:gd name="T8" fmla="*/ 0 w 74"/>
                  <a:gd name="T9" fmla="*/ 0 h 44"/>
                  <a:gd name="T10" fmla="*/ 0 w 74"/>
                  <a:gd name="T11" fmla="*/ 0 h 44"/>
                  <a:gd name="T12" fmla="*/ 71 w 74"/>
                  <a:gd name="T13" fmla="*/ 0 h 44"/>
                  <a:gd name="T14" fmla="*/ 71 w 74"/>
                  <a:gd name="T15" fmla="*/ 44 h 44"/>
                  <a:gd name="T16" fmla="*/ 0 w 74"/>
                  <a:gd name="T17" fmla="*/ 44 h 44"/>
                  <a:gd name="T18" fmla="*/ 0 w 74"/>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
                  <a:gd name="T31" fmla="*/ 0 h 44"/>
                  <a:gd name="T32" fmla="*/ 74 w 7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 h="44">
                    <a:moveTo>
                      <a:pt x="0" y="0"/>
                    </a:moveTo>
                    <a:lnTo>
                      <a:pt x="74" y="0"/>
                    </a:lnTo>
                    <a:lnTo>
                      <a:pt x="74" y="44"/>
                    </a:lnTo>
                    <a:lnTo>
                      <a:pt x="0" y="44"/>
                    </a:lnTo>
                    <a:lnTo>
                      <a:pt x="0" y="0"/>
                    </a:lnTo>
                    <a:close/>
                    <a:moveTo>
                      <a:pt x="0" y="0"/>
                    </a:moveTo>
                    <a:lnTo>
                      <a:pt x="71" y="0"/>
                    </a:lnTo>
                    <a:lnTo>
                      <a:pt x="71" y="44"/>
                    </a:lnTo>
                    <a:lnTo>
                      <a:pt x="0" y="44"/>
                    </a:lnTo>
                    <a:lnTo>
                      <a:pt x="0" y="0"/>
                    </a:lnTo>
                    <a:close/>
                  </a:path>
                </a:pathLst>
              </a:custGeom>
              <a:solidFill>
                <a:srgbClr val="D6D6D6"/>
              </a:solidFill>
              <a:ln w="9525">
                <a:noFill/>
                <a:round/>
                <a:headEnd/>
                <a:tailEnd/>
              </a:ln>
            </p:spPr>
            <p:txBody>
              <a:bodyPr/>
              <a:lstStyle/>
              <a:p>
                <a:pPr eaLnBrk="0" hangingPunct="0"/>
                <a:endParaRPr lang="en-US"/>
              </a:p>
            </p:txBody>
          </p:sp>
          <p:sp>
            <p:nvSpPr>
              <p:cNvPr id="49211" name="Freeform 329"/>
              <p:cNvSpPr>
                <a:spLocks noEditPoints="1"/>
              </p:cNvSpPr>
              <p:nvPr/>
            </p:nvSpPr>
            <p:spPr bwMode="auto">
              <a:xfrm>
                <a:off x="3651" y="3405"/>
                <a:ext cx="71" cy="44"/>
              </a:xfrm>
              <a:custGeom>
                <a:avLst/>
                <a:gdLst>
                  <a:gd name="T0" fmla="*/ 0 w 71"/>
                  <a:gd name="T1" fmla="*/ 0 h 44"/>
                  <a:gd name="T2" fmla="*/ 71 w 71"/>
                  <a:gd name="T3" fmla="*/ 0 h 44"/>
                  <a:gd name="T4" fmla="*/ 71 w 71"/>
                  <a:gd name="T5" fmla="*/ 44 h 44"/>
                  <a:gd name="T6" fmla="*/ 0 w 71"/>
                  <a:gd name="T7" fmla="*/ 44 h 44"/>
                  <a:gd name="T8" fmla="*/ 0 w 71"/>
                  <a:gd name="T9" fmla="*/ 0 h 44"/>
                  <a:gd name="T10" fmla="*/ 0 w 71"/>
                  <a:gd name="T11" fmla="*/ 0 h 44"/>
                  <a:gd name="T12" fmla="*/ 67 w 71"/>
                  <a:gd name="T13" fmla="*/ 0 h 44"/>
                  <a:gd name="T14" fmla="*/ 67 w 71"/>
                  <a:gd name="T15" fmla="*/ 44 h 44"/>
                  <a:gd name="T16" fmla="*/ 0 w 71"/>
                  <a:gd name="T17" fmla="*/ 44 h 44"/>
                  <a:gd name="T18" fmla="*/ 0 w 71"/>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44"/>
                  <a:gd name="T32" fmla="*/ 71 w 71"/>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44">
                    <a:moveTo>
                      <a:pt x="0" y="0"/>
                    </a:moveTo>
                    <a:lnTo>
                      <a:pt x="71" y="0"/>
                    </a:lnTo>
                    <a:lnTo>
                      <a:pt x="71" y="44"/>
                    </a:lnTo>
                    <a:lnTo>
                      <a:pt x="0" y="44"/>
                    </a:lnTo>
                    <a:lnTo>
                      <a:pt x="0" y="0"/>
                    </a:lnTo>
                    <a:close/>
                    <a:moveTo>
                      <a:pt x="0" y="0"/>
                    </a:moveTo>
                    <a:lnTo>
                      <a:pt x="67" y="0"/>
                    </a:lnTo>
                    <a:lnTo>
                      <a:pt x="67" y="44"/>
                    </a:lnTo>
                    <a:lnTo>
                      <a:pt x="0" y="44"/>
                    </a:lnTo>
                    <a:lnTo>
                      <a:pt x="0" y="0"/>
                    </a:lnTo>
                    <a:close/>
                  </a:path>
                </a:pathLst>
              </a:custGeom>
              <a:solidFill>
                <a:srgbClr val="D5D5D5"/>
              </a:solidFill>
              <a:ln w="9525">
                <a:noFill/>
                <a:round/>
                <a:headEnd/>
                <a:tailEnd/>
              </a:ln>
            </p:spPr>
            <p:txBody>
              <a:bodyPr/>
              <a:lstStyle/>
              <a:p>
                <a:pPr eaLnBrk="0" hangingPunct="0"/>
                <a:endParaRPr lang="en-US"/>
              </a:p>
            </p:txBody>
          </p:sp>
          <p:sp>
            <p:nvSpPr>
              <p:cNvPr id="49212" name="Freeform 330"/>
              <p:cNvSpPr>
                <a:spLocks noEditPoints="1"/>
              </p:cNvSpPr>
              <p:nvPr/>
            </p:nvSpPr>
            <p:spPr bwMode="auto">
              <a:xfrm>
                <a:off x="3651" y="3405"/>
                <a:ext cx="67" cy="44"/>
              </a:xfrm>
              <a:custGeom>
                <a:avLst/>
                <a:gdLst>
                  <a:gd name="T0" fmla="*/ 0 w 67"/>
                  <a:gd name="T1" fmla="*/ 0 h 44"/>
                  <a:gd name="T2" fmla="*/ 67 w 67"/>
                  <a:gd name="T3" fmla="*/ 0 h 44"/>
                  <a:gd name="T4" fmla="*/ 67 w 67"/>
                  <a:gd name="T5" fmla="*/ 44 h 44"/>
                  <a:gd name="T6" fmla="*/ 0 w 67"/>
                  <a:gd name="T7" fmla="*/ 44 h 44"/>
                  <a:gd name="T8" fmla="*/ 0 w 67"/>
                  <a:gd name="T9" fmla="*/ 0 h 44"/>
                  <a:gd name="T10" fmla="*/ 0 w 67"/>
                  <a:gd name="T11" fmla="*/ 0 h 44"/>
                  <a:gd name="T12" fmla="*/ 64 w 67"/>
                  <a:gd name="T13" fmla="*/ 0 h 44"/>
                  <a:gd name="T14" fmla="*/ 64 w 67"/>
                  <a:gd name="T15" fmla="*/ 44 h 44"/>
                  <a:gd name="T16" fmla="*/ 0 w 67"/>
                  <a:gd name="T17" fmla="*/ 44 h 44"/>
                  <a:gd name="T18" fmla="*/ 0 w 67"/>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
                  <a:gd name="T31" fmla="*/ 0 h 44"/>
                  <a:gd name="T32" fmla="*/ 67 w 67"/>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 h="44">
                    <a:moveTo>
                      <a:pt x="0" y="0"/>
                    </a:moveTo>
                    <a:lnTo>
                      <a:pt x="67" y="0"/>
                    </a:lnTo>
                    <a:lnTo>
                      <a:pt x="67" y="44"/>
                    </a:lnTo>
                    <a:lnTo>
                      <a:pt x="0" y="44"/>
                    </a:lnTo>
                    <a:lnTo>
                      <a:pt x="0" y="0"/>
                    </a:lnTo>
                    <a:close/>
                    <a:moveTo>
                      <a:pt x="0" y="0"/>
                    </a:moveTo>
                    <a:lnTo>
                      <a:pt x="64" y="0"/>
                    </a:lnTo>
                    <a:lnTo>
                      <a:pt x="64" y="44"/>
                    </a:lnTo>
                    <a:lnTo>
                      <a:pt x="0" y="44"/>
                    </a:lnTo>
                    <a:lnTo>
                      <a:pt x="0" y="0"/>
                    </a:lnTo>
                    <a:close/>
                  </a:path>
                </a:pathLst>
              </a:custGeom>
              <a:solidFill>
                <a:srgbClr val="D4D4D4"/>
              </a:solidFill>
              <a:ln w="9525">
                <a:noFill/>
                <a:round/>
                <a:headEnd/>
                <a:tailEnd/>
              </a:ln>
            </p:spPr>
            <p:txBody>
              <a:bodyPr/>
              <a:lstStyle/>
              <a:p>
                <a:pPr eaLnBrk="0" hangingPunct="0"/>
                <a:endParaRPr lang="en-US"/>
              </a:p>
            </p:txBody>
          </p:sp>
          <p:sp>
            <p:nvSpPr>
              <p:cNvPr id="49213" name="Freeform 331"/>
              <p:cNvSpPr>
                <a:spLocks noEditPoints="1"/>
              </p:cNvSpPr>
              <p:nvPr/>
            </p:nvSpPr>
            <p:spPr bwMode="auto">
              <a:xfrm>
                <a:off x="3651" y="3405"/>
                <a:ext cx="64" cy="44"/>
              </a:xfrm>
              <a:custGeom>
                <a:avLst/>
                <a:gdLst>
                  <a:gd name="T0" fmla="*/ 0 w 64"/>
                  <a:gd name="T1" fmla="*/ 0 h 44"/>
                  <a:gd name="T2" fmla="*/ 64 w 64"/>
                  <a:gd name="T3" fmla="*/ 0 h 44"/>
                  <a:gd name="T4" fmla="*/ 64 w 64"/>
                  <a:gd name="T5" fmla="*/ 44 h 44"/>
                  <a:gd name="T6" fmla="*/ 0 w 64"/>
                  <a:gd name="T7" fmla="*/ 44 h 44"/>
                  <a:gd name="T8" fmla="*/ 0 w 64"/>
                  <a:gd name="T9" fmla="*/ 0 h 44"/>
                  <a:gd name="T10" fmla="*/ 0 w 64"/>
                  <a:gd name="T11" fmla="*/ 0 h 44"/>
                  <a:gd name="T12" fmla="*/ 61 w 64"/>
                  <a:gd name="T13" fmla="*/ 0 h 44"/>
                  <a:gd name="T14" fmla="*/ 61 w 64"/>
                  <a:gd name="T15" fmla="*/ 44 h 44"/>
                  <a:gd name="T16" fmla="*/ 0 w 64"/>
                  <a:gd name="T17" fmla="*/ 44 h 44"/>
                  <a:gd name="T18" fmla="*/ 0 w 64"/>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44"/>
                  <a:gd name="T32" fmla="*/ 64 w 6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44">
                    <a:moveTo>
                      <a:pt x="0" y="0"/>
                    </a:moveTo>
                    <a:lnTo>
                      <a:pt x="64" y="0"/>
                    </a:lnTo>
                    <a:lnTo>
                      <a:pt x="64" y="44"/>
                    </a:lnTo>
                    <a:lnTo>
                      <a:pt x="0" y="44"/>
                    </a:lnTo>
                    <a:lnTo>
                      <a:pt x="0" y="0"/>
                    </a:lnTo>
                    <a:close/>
                    <a:moveTo>
                      <a:pt x="0" y="0"/>
                    </a:moveTo>
                    <a:lnTo>
                      <a:pt x="61" y="0"/>
                    </a:lnTo>
                    <a:lnTo>
                      <a:pt x="61" y="44"/>
                    </a:lnTo>
                    <a:lnTo>
                      <a:pt x="0" y="44"/>
                    </a:lnTo>
                    <a:lnTo>
                      <a:pt x="0" y="0"/>
                    </a:lnTo>
                    <a:close/>
                  </a:path>
                </a:pathLst>
              </a:custGeom>
              <a:solidFill>
                <a:srgbClr val="D3D3D3"/>
              </a:solidFill>
              <a:ln w="9525">
                <a:noFill/>
                <a:round/>
                <a:headEnd/>
                <a:tailEnd/>
              </a:ln>
            </p:spPr>
            <p:txBody>
              <a:bodyPr/>
              <a:lstStyle/>
              <a:p>
                <a:pPr eaLnBrk="0" hangingPunct="0"/>
                <a:endParaRPr lang="en-US"/>
              </a:p>
            </p:txBody>
          </p:sp>
          <p:sp>
            <p:nvSpPr>
              <p:cNvPr id="49214" name="Freeform 332"/>
              <p:cNvSpPr>
                <a:spLocks noEditPoints="1"/>
              </p:cNvSpPr>
              <p:nvPr/>
            </p:nvSpPr>
            <p:spPr bwMode="auto">
              <a:xfrm>
                <a:off x="3651" y="3405"/>
                <a:ext cx="61" cy="44"/>
              </a:xfrm>
              <a:custGeom>
                <a:avLst/>
                <a:gdLst>
                  <a:gd name="T0" fmla="*/ 0 w 61"/>
                  <a:gd name="T1" fmla="*/ 0 h 44"/>
                  <a:gd name="T2" fmla="*/ 61 w 61"/>
                  <a:gd name="T3" fmla="*/ 0 h 44"/>
                  <a:gd name="T4" fmla="*/ 61 w 61"/>
                  <a:gd name="T5" fmla="*/ 44 h 44"/>
                  <a:gd name="T6" fmla="*/ 0 w 61"/>
                  <a:gd name="T7" fmla="*/ 44 h 44"/>
                  <a:gd name="T8" fmla="*/ 0 w 61"/>
                  <a:gd name="T9" fmla="*/ 0 h 44"/>
                  <a:gd name="T10" fmla="*/ 0 w 61"/>
                  <a:gd name="T11" fmla="*/ 0 h 44"/>
                  <a:gd name="T12" fmla="*/ 57 w 61"/>
                  <a:gd name="T13" fmla="*/ 0 h 44"/>
                  <a:gd name="T14" fmla="*/ 57 w 61"/>
                  <a:gd name="T15" fmla="*/ 44 h 44"/>
                  <a:gd name="T16" fmla="*/ 0 w 61"/>
                  <a:gd name="T17" fmla="*/ 44 h 44"/>
                  <a:gd name="T18" fmla="*/ 0 w 61"/>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44"/>
                  <a:gd name="T32" fmla="*/ 61 w 61"/>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44">
                    <a:moveTo>
                      <a:pt x="0" y="0"/>
                    </a:moveTo>
                    <a:lnTo>
                      <a:pt x="61" y="0"/>
                    </a:lnTo>
                    <a:lnTo>
                      <a:pt x="61" y="44"/>
                    </a:lnTo>
                    <a:lnTo>
                      <a:pt x="0" y="44"/>
                    </a:lnTo>
                    <a:lnTo>
                      <a:pt x="0" y="0"/>
                    </a:lnTo>
                    <a:close/>
                    <a:moveTo>
                      <a:pt x="0" y="0"/>
                    </a:moveTo>
                    <a:lnTo>
                      <a:pt x="57" y="0"/>
                    </a:lnTo>
                    <a:lnTo>
                      <a:pt x="57" y="44"/>
                    </a:lnTo>
                    <a:lnTo>
                      <a:pt x="0" y="44"/>
                    </a:lnTo>
                    <a:lnTo>
                      <a:pt x="0" y="0"/>
                    </a:lnTo>
                    <a:close/>
                  </a:path>
                </a:pathLst>
              </a:custGeom>
              <a:solidFill>
                <a:srgbClr val="D2D2D2"/>
              </a:solidFill>
              <a:ln w="9525">
                <a:noFill/>
                <a:round/>
                <a:headEnd/>
                <a:tailEnd/>
              </a:ln>
            </p:spPr>
            <p:txBody>
              <a:bodyPr/>
              <a:lstStyle/>
              <a:p>
                <a:pPr eaLnBrk="0" hangingPunct="0"/>
                <a:endParaRPr lang="en-US"/>
              </a:p>
            </p:txBody>
          </p:sp>
          <p:sp>
            <p:nvSpPr>
              <p:cNvPr id="49215" name="Freeform 333"/>
              <p:cNvSpPr>
                <a:spLocks noEditPoints="1"/>
              </p:cNvSpPr>
              <p:nvPr/>
            </p:nvSpPr>
            <p:spPr bwMode="auto">
              <a:xfrm>
                <a:off x="3651" y="3405"/>
                <a:ext cx="57" cy="44"/>
              </a:xfrm>
              <a:custGeom>
                <a:avLst/>
                <a:gdLst>
                  <a:gd name="T0" fmla="*/ 0 w 57"/>
                  <a:gd name="T1" fmla="*/ 0 h 44"/>
                  <a:gd name="T2" fmla="*/ 57 w 57"/>
                  <a:gd name="T3" fmla="*/ 0 h 44"/>
                  <a:gd name="T4" fmla="*/ 57 w 57"/>
                  <a:gd name="T5" fmla="*/ 44 h 44"/>
                  <a:gd name="T6" fmla="*/ 0 w 57"/>
                  <a:gd name="T7" fmla="*/ 44 h 44"/>
                  <a:gd name="T8" fmla="*/ 0 w 57"/>
                  <a:gd name="T9" fmla="*/ 0 h 44"/>
                  <a:gd name="T10" fmla="*/ 0 w 57"/>
                  <a:gd name="T11" fmla="*/ 0 h 44"/>
                  <a:gd name="T12" fmla="*/ 54 w 57"/>
                  <a:gd name="T13" fmla="*/ 0 h 44"/>
                  <a:gd name="T14" fmla="*/ 54 w 57"/>
                  <a:gd name="T15" fmla="*/ 44 h 44"/>
                  <a:gd name="T16" fmla="*/ 0 w 57"/>
                  <a:gd name="T17" fmla="*/ 44 h 44"/>
                  <a:gd name="T18" fmla="*/ 0 w 57"/>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44"/>
                  <a:gd name="T32" fmla="*/ 57 w 57"/>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44">
                    <a:moveTo>
                      <a:pt x="0" y="0"/>
                    </a:moveTo>
                    <a:lnTo>
                      <a:pt x="57" y="0"/>
                    </a:lnTo>
                    <a:lnTo>
                      <a:pt x="57" y="44"/>
                    </a:lnTo>
                    <a:lnTo>
                      <a:pt x="0" y="44"/>
                    </a:lnTo>
                    <a:lnTo>
                      <a:pt x="0" y="0"/>
                    </a:lnTo>
                    <a:close/>
                    <a:moveTo>
                      <a:pt x="0" y="0"/>
                    </a:moveTo>
                    <a:lnTo>
                      <a:pt x="54" y="0"/>
                    </a:lnTo>
                    <a:lnTo>
                      <a:pt x="54" y="44"/>
                    </a:lnTo>
                    <a:lnTo>
                      <a:pt x="0" y="44"/>
                    </a:lnTo>
                    <a:lnTo>
                      <a:pt x="0" y="0"/>
                    </a:lnTo>
                    <a:close/>
                  </a:path>
                </a:pathLst>
              </a:custGeom>
              <a:solidFill>
                <a:srgbClr val="D1D1D1"/>
              </a:solidFill>
              <a:ln w="9525">
                <a:noFill/>
                <a:round/>
                <a:headEnd/>
                <a:tailEnd/>
              </a:ln>
            </p:spPr>
            <p:txBody>
              <a:bodyPr/>
              <a:lstStyle/>
              <a:p>
                <a:pPr eaLnBrk="0" hangingPunct="0"/>
                <a:endParaRPr lang="en-US"/>
              </a:p>
            </p:txBody>
          </p:sp>
          <p:sp>
            <p:nvSpPr>
              <p:cNvPr id="49216" name="Freeform 334"/>
              <p:cNvSpPr>
                <a:spLocks noEditPoints="1"/>
              </p:cNvSpPr>
              <p:nvPr/>
            </p:nvSpPr>
            <p:spPr bwMode="auto">
              <a:xfrm>
                <a:off x="3651" y="3405"/>
                <a:ext cx="54" cy="44"/>
              </a:xfrm>
              <a:custGeom>
                <a:avLst/>
                <a:gdLst>
                  <a:gd name="T0" fmla="*/ 0 w 54"/>
                  <a:gd name="T1" fmla="*/ 0 h 44"/>
                  <a:gd name="T2" fmla="*/ 54 w 54"/>
                  <a:gd name="T3" fmla="*/ 0 h 44"/>
                  <a:gd name="T4" fmla="*/ 54 w 54"/>
                  <a:gd name="T5" fmla="*/ 44 h 44"/>
                  <a:gd name="T6" fmla="*/ 0 w 54"/>
                  <a:gd name="T7" fmla="*/ 44 h 44"/>
                  <a:gd name="T8" fmla="*/ 0 w 54"/>
                  <a:gd name="T9" fmla="*/ 0 h 44"/>
                  <a:gd name="T10" fmla="*/ 0 w 54"/>
                  <a:gd name="T11" fmla="*/ 0 h 44"/>
                  <a:gd name="T12" fmla="*/ 50 w 54"/>
                  <a:gd name="T13" fmla="*/ 0 h 44"/>
                  <a:gd name="T14" fmla="*/ 50 w 54"/>
                  <a:gd name="T15" fmla="*/ 44 h 44"/>
                  <a:gd name="T16" fmla="*/ 0 w 54"/>
                  <a:gd name="T17" fmla="*/ 44 h 44"/>
                  <a:gd name="T18" fmla="*/ 0 w 54"/>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44"/>
                  <a:gd name="T32" fmla="*/ 54 w 5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44">
                    <a:moveTo>
                      <a:pt x="0" y="0"/>
                    </a:moveTo>
                    <a:lnTo>
                      <a:pt x="54" y="0"/>
                    </a:lnTo>
                    <a:lnTo>
                      <a:pt x="54" y="44"/>
                    </a:lnTo>
                    <a:lnTo>
                      <a:pt x="0" y="44"/>
                    </a:lnTo>
                    <a:lnTo>
                      <a:pt x="0" y="0"/>
                    </a:lnTo>
                    <a:close/>
                    <a:moveTo>
                      <a:pt x="0" y="0"/>
                    </a:moveTo>
                    <a:lnTo>
                      <a:pt x="50" y="0"/>
                    </a:lnTo>
                    <a:lnTo>
                      <a:pt x="50" y="44"/>
                    </a:lnTo>
                    <a:lnTo>
                      <a:pt x="0" y="44"/>
                    </a:lnTo>
                    <a:lnTo>
                      <a:pt x="0" y="0"/>
                    </a:lnTo>
                    <a:close/>
                  </a:path>
                </a:pathLst>
              </a:custGeom>
              <a:solidFill>
                <a:srgbClr val="D0D0D0"/>
              </a:solidFill>
              <a:ln w="9525">
                <a:noFill/>
                <a:round/>
                <a:headEnd/>
                <a:tailEnd/>
              </a:ln>
            </p:spPr>
            <p:txBody>
              <a:bodyPr/>
              <a:lstStyle/>
              <a:p>
                <a:pPr eaLnBrk="0" hangingPunct="0"/>
                <a:endParaRPr lang="en-US"/>
              </a:p>
            </p:txBody>
          </p:sp>
          <p:sp>
            <p:nvSpPr>
              <p:cNvPr id="49217" name="Freeform 335"/>
              <p:cNvSpPr>
                <a:spLocks noEditPoints="1"/>
              </p:cNvSpPr>
              <p:nvPr/>
            </p:nvSpPr>
            <p:spPr bwMode="auto">
              <a:xfrm>
                <a:off x="3651" y="3405"/>
                <a:ext cx="50" cy="44"/>
              </a:xfrm>
              <a:custGeom>
                <a:avLst/>
                <a:gdLst>
                  <a:gd name="T0" fmla="*/ 0 w 50"/>
                  <a:gd name="T1" fmla="*/ 0 h 44"/>
                  <a:gd name="T2" fmla="*/ 50 w 50"/>
                  <a:gd name="T3" fmla="*/ 0 h 44"/>
                  <a:gd name="T4" fmla="*/ 50 w 50"/>
                  <a:gd name="T5" fmla="*/ 44 h 44"/>
                  <a:gd name="T6" fmla="*/ 0 w 50"/>
                  <a:gd name="T7" fmla="*/ 44 h 44"/>
                  <a:gd name="T8" fmla="*/ 0 w 50"/>
                  <a:gd name="T9" fmla="*/ 0 h 44"/>
                  <a:gd name="T10" fmla="*/ 0 w 50"/>
                  <a:gd name="T11" fmla="*/ 0 h 44"/>
                  <a:gd name="T12" fmla="*/ 47 w 50"/>
                  <a:gd name="T13" fmla="*/ 0 h 44"/>
                  <a:gd name="T14" fmla="*/ 47 w 50"/>
                  <a:gd name="T15" fmla="*/ 44 h 44"/>
                  <a:gd name="T16" fmla="*/ 0 w 50"/>
                  <a:gd name="T17" fmla="*/ 44 h 44"/>
                  <a:gd name="T18" fmla="*/ 0 w 50"/>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44"/>
                  <a:gd name="T32" fmla="*/ 50 w 50"/>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44">
                    <a:moveTo>
                      <a:pt x="0" y="0"/>
                    </a:moveTo>
                    <a:lnTo>
                      <a:pt x="50" y="0"/>
                    </a:lnTo>
                    <a:lnTo>
                      <a:pt x="50" y="44"/>
                    </a:lnTo>
                    <a:lnTo>
                      <a:pt x="0" y="44"/>
                    </a:lnTo>
                    <a:lnTo>
                      <a:pt x="0" y="0"/>
                    </a:lnTo>
                    <a:close/>
                    <a:moveTo>
                      <a:pt x="0" y="0"/>
                    </a:moveTo>
                    <a:lnTo>
                      <a:pt x="47" y="0"/>
                    </a:lnTo>
                    <a:lnTo>
                      <a:pt x="47" y="44"/>
                    </a:lnTo>
                    <a:lnTo>
                      <a:pt x="0" y="44"/>
                    </a:lnTo>
                    <a:lnTo>
                      <a:pt x="0" y="0"/>
                    </a:lnTo>
                    <a:close/>
                  </a:path>
                </a:pathLst>
              </a:custGeom>
              <a:solidFill>
                <a:srgbClr val="CFCFCF"/>
              </a:solidFill>
              <a:ln w="9525">
                <a:noFill/>
                <a:round/>
                <a:headEnd/>
                <a:tailEnd/>
              </a:ln>
            </p:spPr>
            <p:txBody>
              <a:bodyPr/>
              <a:lstStyle/>
              <a:p>
                <a:pPr eaLnBrk="0" hangingPunct="0"/>
                <a:endParaRPr lang="en-US"/>
              </a:p>
            </p:txBody>
          </p:sp>
          <p:sp>
            <p:nvSpPr>
              <p:cNvPr id="49218" name="Freeform 336"/>
              <p:cNvSpPr>
                <a:spLocks noEditPoints="1"/>
              </p:cNvSpPr>
              <p:nvPr/>
            </p:nvSpPr>
            <p:spPr bwMode="auto">
              <a:xfrm>
                <a:off x="3651" y="3405"/>
                <a:ext cx="47" cy="44"/>
              </a:xfrm>
              <a:custGeom>
                <a:avLst/>
                <a:gdLst>
                  <a:gd name="T0" fmla="*/ 0 w 47"/>
                  <a:gd name="T1" fmla="*/ 0 h 44"/>
                  <a:gd name="T2" fmla="*/ 47 w 47"/>
                  <a:gd name="T3" fmla="*/ 0 h 44"/>
                  <a:gd name="T4" fmla="*/ 47 w 47"/>
                  <a:gd name="T5" fmla="*/ 44 h 44"/>
                  <a:gd name="T6" fmla="*/ 0 w 47"/>
                  <a:gd name="T7" fmla="*/ 44 h 44"/>
                  <a:gd name="T8" fmla="*/ 0 w 47"/>
                  <a:gd name="T9" fmla="*/ 0 h 44"/>
                  <a:gd name="T10" fmla="*/ 0 w 47"/>
                  <a:gd name="T11" fmla="*/ 0 h 44"/>
                  <a:gd name="T12" fmla="*/ 44 w 47"/>
                  <a:gd name="T13" fmla="*/ 0 h 44"/>
                  <a:gd name="T14" fmla="*/ 44 w 47"/>
                  <a:gd name="T15" fmla="*/ 44 h 44"/>
                  <a:gd name="T16" fmla="*/ 0 w 47"/>
                  <a:gd name="T17" fmla="*/ 44 h 44"/>
                  <a:gd name="T18" fmla="*/ 0 w 47"/>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44"/>
                  <a:gd name="T32" fmla="*/ 47 w 47"/>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44">
                    <a:moveTo>
                      <a:pt x="0" y="0"/>
                    </a:moveTo>
                    <a:lnTo>
                      <a:pt x="47" y="0"/>
                    </a:lnTo>
                    <a:lnTo>
                      <a:pt x="47" y="44"/>
                    </a:lnTo>
                    <a:lnTo>
                      <a:pt x="0" y="44"/>
                    </a:lnTo>
                    <a:lnTo>
                      <a:pt x="0" y="0"/>
                    </a:lnTo>
                    <a:close/>
                    <a:moveTo>
                      <a:pt x="0" y="0"/>
                    </a:moveTo>
                    <a:lnTo>
                      <a:pt x="44" y="0"/>
                    </a:lnTo>
                    <a:lnTo>
                      <a:pt x="44" y="44"/>
                    </a:lnTo>
                    <a:lnTo>
                      <a:pt x="0" y="44"/>
                    </a:lnTo>
                    <a:lnTo>
                      <a:pt x="0" y="0"/>
                    </a:lnTo>
                    <a:close/>
                  </a:path>
                </a:pathLst>
              </a:custGeom>
              <a:solidFill>
                <a:srgbClr val="CECECE"/>
              </a:solidFill>
              <a:ln w="9525">
                <a:noFill/>
                <a:round/>
                <a:headEnd/>
                <a:tailEnd/>
              </a:ln>
            </p:spPr>
            <p:txBody>
              <a:bodyPr/>
              <a:lstStyle/>
              <a:p>
                <a:pPr eaLnBrk="0" hangingPunct="0"/>
                <a:endParaRPr lang="en-US"/>
              </a:p>
            </p:txBody>
          </p:sp>
          <p:sp>
            <p:nvSpPr>
              <p:cNvPr id="49219" name="Freeform 337"/>
              <p:cNvSpPr>
                <a:spLocks noEditPoints="1"/>
              </p:cNvSpPr>
              <p:nvPr/>
            </p:nvSpPr>
            <p:spPr bwMode="auto">
              <a:xfrm>
                <a:off x="3651" y="3405"/>
                <a:ext cx="44" cy="44"/>
              </a:xfrm>
              <a:custGeom>
                <a:avLst/>
                <a:gdLst>
                  <a:gd name="T0" fmla="*/ 0 w 44"/>
                  <a:gd name="T1" fmla="*/ 0 h 44"/>
                  <a:gd name="T2" fmla="*/ 44 w 44"/>
                  <a:gd name="T3" fmla="*/ 0 h 44"/>
                  <a:gd name="T4" fmla="*/ 44 w 44"/>
                  <a:gd name="T5" fmla="*/ 44 h 44"/>
                  <a:gd name="T6" fmla="*/ 0 w 44"/>
                  <a:gd name="T7" fmla="*/ 44 h 44"/>
                  <a:gd name="T8" fmla="*/ 0 w 44"/>
                  <a:gd name="T9" fmla="*/ 0 h 44"/>
                  <a:gd name="T10" fmla="*/ 0 w 44"/>
                  <a:gd name="T11" fmla="*/ 0 h 44"/>
                  <a:gd name="T12" fmla="*/ 40 w 44"/>
                  <a:gd name="T13" fmla="*/ 0 h 44"/>
                  <a:gd name="T14" fmla="*/ 40 w 44"/>
                  <a:gd name="T15" fmla="*/ 44 h 44"/>
                  <a:gd name="T16" fmla="*/ 0 w 44"/>
                  <a:gd name="T17" fmla="*/ 44 h 44"/>
                  <a:gd name="T18" fmla="*/ 0 w 44"/>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0" y="0"/>
                    </a:moveTo>
                    <a:lnTo>
                      <a:pt x="44" y="0"/>
                    </a:lnTo>
                    <a:lnTo>
                      <a:pt x="44" y="44"/>
                    </a:lnTo>
                    <a:lnTo>
                      <a:pt x="0" y="44"/>
                    </a:lnTo>
                    <a:lnTo>
                      <a:pt x="0" y="0"/>
                    </a:lnTo>
                    <a:close/>
                    <a:moveTo>
                      <a:pt x="0" y="0"/>
                    </a:moveTo>
                    <a:lnTo>
                      <a:pt x="40" y="0"/>
                    </a:lnTo>
                    <a:lnTo>
                      <a:pt x="40" y="44"/>
                    </a:lnTo>
                    <a:lnTo>
                      <a:pt x="0" y="44"/>
                    </a:lnTo>
                    <a:lnTo>
                      <a:pt x="0" y="0"/>
                    </a:lnTo>
                    <a:close/>
                  </a:path>
                </a:pathLst>
              </a:custGeom>
              <a:solidFill>
                <a:srgbClr val="CDCDCD"/>
              </a:solidFill>
              <a:ln w="9525">
                <a:noFill/>
                <a:round/>
                <a:headEnd/>
                <a:tailEnd/>
              </a:ln>
            </p:spPr>
            <p:txBody>
              <a:bodyPr/>
              <a:lstStyle/>
              <a:p>
                <a:pPr eaLnBrk="0" hangingPunct="0"/>
                <a:endParaRPr lang="en-US"/>
              </a:p>
            </p:txBody>
          </p:sp>
          <p:sp>
            <p:nvSpPr>
              <p:cNvPr id="49220" name="Freeform 338"/>
              <p:cNvSpPr>
                <a:spLocks noEditPoints="1"/>
              </p:cNvSpPr>
              <p:nvPr/>
            </p:nvSpPr>
            <p:spPr bwMode="auto">
              <a:xfrm>
                <a:off x="3651" y="3405"/>
                <a:ext cx="40" cy="44"/>
              </a:xfrm>
              <a:custGeom>
                <a:avLst/>
                <a:gdLst>
                  <a:gd name="T0" fmla="*/ 0 w 40"/>
                  <a:gd name="T1" fmla="*/ 0 h 44"/>
                  <a:gd name="T2" fmla="*/ 40 w 40"/>
                  <a:gd name="T3" fmla="*/ 0 h 44"/>
                  <a:gd name="T4" fmla="*/ 40 w 40"/>
                  <a:gd name="T5" fmla="*/ 44 h 44"/>
                  <a:gd name="T6" fmla="*/ 0 w 40"/>
                  <a:gd name="T7" fmla="*/ 44 h 44"/>
                  <a:gd name="T8" fmla="*/ 0 w 40"/>
                  <a:gd name="T9" fmla="*/ 0 h 44"/>
                  <a:gd name="T10" fmla="*/ 0 w 40"/>
                  <a:gd name="T11" fmla="*/ 0 h 44"/>
                  <a:gd name="T12" fmla="*/ 37 w 40"/>
                  <a:gd name="T13" fmla="*/ 0 h 44"/>
                  <a:gd name="T14" fmla="*/ 37 w 40"/>
                  <a:gd name="T15" fmla="*/ 44 h 44"/>
                  <a:gd name="T16" fmla="*/ 0 w 40"/>
                  <a:gd name="T17" fmla="*/ 44 h 44"/>
                  <a:gd name="T18" fmla="*/ 0 w 40"/>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4"/>
                  <a:gd name="T32" fmla="*/ 40 w 40"/>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4">
                    <a:moveTo>
                      <a:pt x="0" y="0"/>
                    </a:moveTo>
                    <a:lnTo>
                      <a:pt x="40" y="0"/>
                    </a:lnTo>
                    <a:lnTo>
                      <a:pt x="40" y="44"/>
                    </a:lnTo>
                    <a:lnTo>
                      <a:pt x="0" y="44"/>
                    </a:lnTo>
                    <a:lnTo>
                      <a:pt x="0" y="0"/>
                    </a:lnTo>
                    <a:close/>
                    <a:moveTo>
                      <a:pt x="0" y="0"/>
                    </a:moveTo>
                    <a:lnTo>
                      <a:pt x="37" y="0"/>
                    </a:lnTo>
                    <a:lnTo>
                      <a:pt x="37" y="44"/>
                    </a:lnTo>
                    <a:lnTo>
                      <a:pt x="0" y="44"/>
                    </a:lnTo>
                    <a:lnTo>
                      <a:pt x="0" y="0"/>
                    </a:lnTo>
                    <a:close/>
                  </a:path>
                </a:pathLst>
              </a:custGeom>
              <a:solidFill>
                <a:srgbClr val="CCCCCC"/>
              </a:solidFill>
              <a:ln w="9525">
                <a:noFill/>
                <a:round/>
                <a:headEnd/>
                <a:tailEnd/>
              </a:ln>
            </p:spPr>
            <p:txBody>
              <a:bodyPr/>
              <a:lstStyle/>
              <a:p>
                <a:pPr eaLnBrk="0" hangingPunct="0"/>
                <a:endParaRPr lang="en-US"/>
              </a:p>
            </p:txBody>
          </p:sp>
          <p:sp>
            <p:nvSpPr>
              <p:cNvPr id="49221" name="Freeform 339"/>
              <p:cNvSpPr>
                <a:spLocks noEditPoints="1"/>
              </p:cNvSpPr>
              <p:nvPr/>
            </p:nvSpPr>
            <p:spPr bwMode="auto">
              <a:xfrm>
                <a:off x="3651" y="3405"/>
                <a:ext cx="37" cy="44"/>
              </a:xfrm>
              <a:custGeom>
                <a:avLst/>
                <a:gdLst>
                  <a:gd name="T0" fmla="*/ 0 w 37"/>
                  <a:gd name="T1" fmla="*/ 0 h 44"/>
                  <a:gd name="T2" fmla="*/ 37 w 37"/>
                  <a:gd name="T3" fmla="*/ 0 h 44"/>
                  <a:gd name="T4" fmla="*/ 37 w 37"/>
                  <a:gd name="T5" fmla="*/ 44 h 44"/>
                  <a:gd name="T6" fmla="*/ 0 w 37"/>
                  <a:gd name="T7" fmla="*/ 44 h 44"/>
                  <a:gd name="T8" fmla="*/ 0 w 37"/>
                  <a:gd name="T9" fmla="*/ 0 h 44"/>
                  <a:gd name="T10" fmla="*/ 0 w 37"/>
                  <a:gd name="T11" fmla="*/ 0 h 44"/>
                  <a:gd name="T12" fmla="*/ 34 w 37"/>
                  <a:gd name="T13" fmla="*/ 0 h 44"/>
                  <a:gd name="T14" fmla="*/ 34 w 37"/>
                  <a:gd name="T15" fmla="*/ 44 h 44"/>
                  <a:gd name="T16" fmla="*/ 0 w 37"/>
                  <a:gd name="T17" fmla="*/ 44 h 44"/>
                  <a:gd name="T18" fmla="*/ 0 w 37"/>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44"/>
                  <a:gd name="T32" fmla="*/ 37 w 37"/>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44">
                    <a:moveTo>
                      <a:pt x="0" y="0"/>
                    </a:moveTo>
                    <a:lnTo>
                      <a:pt x="37" y="0"/>
                    </a:lnTo>
                    <a:lnTo>
                      <a:pt x="37" y="44"/>
                    </a:lnTo>
                    <a:lnTo>
                      <a:pt x="0" y="44"/>
                    </a:lnTo>
                    <a:lnTo>
                      <a:pt x="0" y="0"/>
                    </a:lnTo>
                    <a:close/>
                    <a:moveTo>
                      <a:pt x="0" y="0"/>
                    </a:moveTo>
                    <a:lnTo>
                      <a:pt x="34" y="0"/>
                    </a:lnTo>
                    <a:lnTo>
                      <a:pt x="34" y="44"/>
                    </a:lnTo>
                    <a:lnTo>
                      <a:pt x="0" y="44"/>
                    </a:lnTo>
                    <a:lnTo>
                      <a:pt x="0" y="0"/>
                    </a:lnTo>
                    <a:close/>
                  </a:path>
                </a:pathLst>
              </a:custGeom>
              <a:solidFill>
                <a:srgbClr val="CBCBCB"/>
              </a:solidFill>
              <a:ln w="9525">
                <a:noFill/>
                <a:round/>
                <a:headEnd/>
                <a:tailEnd/>
              </a:ln>
            </p:spPr>
            <p:txBody>
              <a:bodyPr/>
              <a:lstStyle/>
              <a:p>
                <a:pPr eaLnBrk="0" hangingPunct="0"/>
                <a:endParaRPr lang="en-US"/>
              </a:p>
            </p:txBody>
          </p:sp>
          <p:sp>
            <p:nvSpPr>
              <p:cNvPr id="49222" name="Freeform 340"/>
              <p:cNvSpPr>
                <a:spLocks noEditPoints="1"/>
              </p:cNvSpPr>
              <p:nvPr/>
            </p:nvSpPr>
            <p:spPr bwMode="auto">
              <a:xfrm>
                <a:off x="3651" y="3405"/>
                <a:ext cx="34" cy="44"/>
              </a:xfrm>
              <a:custGeom>
                <a:avLst/>
                <a:gdLst>
                  <a:gd name="T0" fmla="*/ 0 w 34"/>
                  <a:gd name="T1" fmla="*/ 0 h 44"/>
                  <a:gd name="T2" fmla="*/ 34 w 34"/>
                  <a:gd name="T3" fmla="*/ 0 h 44"/>
                  <a:gd name="T4" fmla="*/ 34 w 34"/>
                  <a:gd name="T5" fmla="*/ 44 h 44"/>
                  <a:gd name="T6" fmla="*/ 0 w 34"/>
                  <a:gd name="T7" fmla="*/ 44 h 44"/>
                  <a:gd name="T8" fmla="*/ 0 w 34"/>
                  <a:gd name="T9" fmla="*/ 0 h 44"/>
                  <a:gd name="T10" fmla="*/ 0 w 34"/>
                  <a:gd name="T11" fmla="*/ 0 h 44"/>
                  <a:gd name="T12" fmla="*/ 30 w 34"/>
                  <a:gd name="T13" fmla="*/ 0 h 44"/>
                  <a:gd name="T14" fmla="*/ 30 w 34"/>
                  <a:gd name="T15" fmla="*/ 44 h 44"/>
                  <a:gd name="T16" fmla="*/ 0 w 34"/>
                  <a:gd name="T17" fmla="*/ 44 h 44"/>
                  <a:gd name="T18" fmla="*/ 0 w 34"/>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44"/>
                  <a:gd name="T32" fmla="*/ 34 w 3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44">
                    <a:moveTo>
                      <a:pt x="0" y="0"/>
                    </a:moveTo>
                    <a:lnTo>
                      <a:pt x="34" y="0"/>
                    </a:lnTo>
                    <a:lnTo>
                      <a:pt x="34" y="44"/>
                    </a:lnTo>
                    <a:lnTo>
                      <a:pt x="0" y="44"/>
                    </a:lnTo>
                    <a:lnTo>
                      <a:pt x="0" y="0"/>
                    </a:lnTo>
                    <a:close/>
                    <a:moveTo>
                      <a:pt x="0" y="0"/>
                    </a:moveTo>
                    <a:lnTo>
                      <a:pt x="30" y="0"/>
                    </a:lnTo>
                    <a:lnTo>
                      <a:pt x="30" y="44"/>
                    </a:lnTo>
                    <a:lnTo>
                      <a:pt x="0" y="44"/>
                    </a:lnTo>
                    <a:lnTo>
                      <a:pt x="0" y="0"/>
                    </a:lnTo>
                    <a:close/>
                  </a:path>
                </a:pathLst>
              </a:custGeom>
              <a:solidFill>
                <a:srgbClr val="CACACA"/>
              </a:solidFill>
              <a:ln w="9525">
                <a:noFill/>
                <a:round/>
                <a:headEnd/>
                <a:tailEnd/>
              </a:ln>
            </p:spPr>
            <p:txBody>
              <a:bodyPr/>
              <a:lstStyle/>
              <a:p>
                <a:pPr eaLnBrk="0" hangingPunct="0"/>
                <a:endParaRPr lang="en-US"/>
              </a:p>
            </p:txBody>
          </p:sp>
          <p:sp>
            <p:nvSpPr>
              <p:cNvPr id="49223" name="Freeform 341"/>
              <p:cNvSpPr>
                <a:spLocks noEditPoints="1"/>
              </p:cNvSpPr>
              <p:nvPr/>
            </p:nvSpPr>
            <p:spPr bwMode="auto">
              <a:xfrm>
                <a:off x="3651" y="3405"/>
                <a:ext cx="30" cy="44"/>
              </a:xfrm>
              <a:custGeom>
                <a:avLst/>
                <a:gdLst>
                  <a:gd name="T0" fmla="*/ 0 w 30"/>
                  <a:gd name="T1" fmla="*/ 0 h 44"/>
                  <a:gd name="T2" fmla="*/ 30 w 30"/>
                  <a:gd name="T3" fmla="*/ 0 h 44"/>
                  <a:gd name="T4" fmla="*/ 30 w 30"/>
                  <a:gd name="T5" fmla="*/ 44 h 44"/>
                  <a:gd name="T6" fmla="*/ 0 w 30"/>
                  <a:gd name="T7" fmla="*/ 44 h 44"/>
                  <a:gd name="T8" fmla="*/ 0 w 30"/>
                  <a:gd name="T9" fmla="*/ 0 h 44"/>
                  <a:gd name="T10" fmla="*/ 0 w 30"/>
                  <a:gd name="T11" fmla="*/ 0 h 44"/>
                  <a:gd name="T12" fmla="*/ 27 w 30"/>
                  <a:gd name="T13" fmla="*/ 0 h 44"/>
                  <a:gd name="T14" fmla="*/ 27 w 30"/>
                  <a:gd name="T15" fmla="*/ 44 h 44"/>
                  <a:gd name="T16" fmla="*/ 0 w 30"/>
                  <a:gd name="T17" fmla="*/ 44 h 44"/>
                  <a:gd name="T18" fmla="*/ 0 w 30"/>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44"/>
                  <a:gd name="T32" fmla="*/ 30 w 30"/>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44">
                    <a:moveTo>
                      <a:pt x="0" y="0"/>
                    </a:moveTo>
                    <a:lnTo>
                      <a:pt x="30" y="0"/>
                    </a:lnTo>
                    <a:lnTo>
                      <a:pt x="30" y="44"/>
                    </a:lnTo>
                    <a:lnTo>
                      <a:pt x="0" y="44"/>
                    </a:lnTo>
                    <a:lnTo>
                      <a:pt x="0" y="0"/>
                    </a:lnTo>
                    <a:close/>
                    <a:moveTo>
                      <a:pt x="0" y="0"/>
                    </a:moveTo>
                    <a:lnTo>
                      <a:pt x="27" y="0"/>
                    </a:lnTo>
                    <a:lnTo>
                      <a:pt x="27" y="44"/>
                    </a:lnTo>
                    <a:lnTo>
                      <a:pt x="0" y="44"/>
                    </a:lnTo>
                    <a:lnTo>
                      <a:pt x="0" y="0"/>
                    </a:lnTo>
                    <a:close/>
                  </a:path>
                </a:pathLst>
              </a:custGeom>
              <a:solidFill>
                <a:srgbClr val="C9C9C9"/>
              </a:solidFill>
              <a:ln w="9525">
                <a:noFill/>
                <a:round/>
                <a:headEnd/>
                <a:tailEnd/>
              </a:ln>
            </p:spPr>
            <p:txBody>
              <a:bodyPr/>
              <a:lstStyle/>
              <a:p>
                <a:pPr eaLnBrk="0" hangingPunct="0"/>
                <a:endParaRPr lang="en-US"/>
              </a:p>
            </p:txBody>
          </p:sp>
          <p:sp>
            <p:nvSpPr>
              <p:cNvPr id="49224" name="Freeform 342"/>
              <p:cNvSpPr>
                <a:spLocks noEditPoints="1"/>
              </p:cNvSpPr>
              <p:nvPr/>
            </p:nvSpPr>
            <p:spPr bwMode="auto">
              <a:xfrm>
                <a:off x="3651" y="3405"/>
                <a:ext cx="27" cy="44"/>
              </a:xfrm>
              <a:custGeom>
                <a:avLst/>
                <a:gdLst>
                  <a:gd name="T0" fmla="*/ 0 w 27"/>
                  <a:gd name="T1" fmla="*/ 0 h 44"/>
                  <a:gd name="T2" fmla="*/ 27 w 27"/>
                  <a:gd name="T3" fmla="*/ 0 h 44"/>
                  <a:gd name="T4" fmla="*/ 27 w 27"/>
                  <a:gd name="T5" fmla="*/ 44 h 44"/>
                  <a:gd name="T6" fmla="*/ 0 w 27"/>
                  <a:gd name="T7" fmla="*/ 44 h 44"/>
                  <a:gd name="T8" fmla="*/ 0 w 27"/>
                  <a:gd name="T9" fmla="*/ 0 h 44"/>
                  <a:gd name="T10" fmla="*/ 0 w 27"/>
                  <a:gd name="T11" fmla="*/ 0 h 44"/>
                  <a:gd name="T12" fmla="*/ 23 w 27"/>
                  <a:gd name="T13" fmla="*/ 0 h 44"/>
                  <a:gd name="T14" fmla="*/ 23 w 27"/>
                  <a:gd name="T15" fmla="*/ 44 h 44"/>
                  <a:gd name="T16" fmla="*/ 0 w 27"/>
                  <a:gd name="T17" fmla="*/ 44 h 44"/>
                  <a:gd name="T18" fmla="*/ 0 w 27"/>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44"/>
                  <a:gd name="T32" fmla="*/ 27 w 27"/>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44">
                    <a:moveTo>
                      <a:pt x="0" y="0"/>
                    </a:moveTo>
                    <a:lnTo>
                      <a:pt x="27" y="0"/>
                    </a:lnTo>
                    <a:lnTo>
                      <a:pt x="27" y="44"/>
                    </a:lnTo>
                    <a:lnTo>
                      <a:pt x="0" y="44"/>
                    </a:lnTo>
                    <a:lnTo>
                      <a:pt x="0" y="0"/>
                    </a:lnTo>
                    <a:close/>
                    <a:moveTo>
                      <a:pt x="0" y="0"/>
                    </a:moveTo>
                    <a:lnTo>
                      <a:pt x="23" y="0"/>
                    </a:lnTo>
                    <a:lnTo>
                      <a:pt x="23" y="44"/>
                    </a:lnTo>
                    <a:lnTo>
                      <a:pt x="0" y="44"/>
                    </a:lnTo>
                    <a:lnTo>
                      <a:pt x="0" y="0"/>
                    </a:lnTo>
                    <a:close/>
                  </a:path>
                </a:pathLst>
              </a:custGeom>
              <a:solidFill>
                <a:srgbClr val="C8C8C8"/>
              </a:solidFill>
              <a:ln w="9525">
                <a:noFill/>
                <a:round/>
                <a:headEnd/>
                <a:tailEnd/>
              </a:ln>
            </p:spPr>
            <p:txBody>
              <a:bodyPr/>
              <a:lstStyle/>
              <a:p>
                <a:pPr eaLnBrk="0" hangingPunct="0"/>
                <a:endParaRPr lang="en-US"/>
              </a:p>
            </p:txBody>
          </p:sp>
          <p:sp>
            <p:nvSpPr>
              <p:cNvPr id="49225" name="Freeform 343"/>
              <p:cNvSpPr>
                <a:spLocks noEditPoints="1"/>
              </p:cNvSpPr>
              <p:nvPr/>
            </p:nvSpPr>
            <p:spPr bwMode="auto">
              <a:xfrm>
                <a:off x="3651" y="3405"/>
                <a:ext cx="23" cy="44"/>
              </a:xfrm>
              <a:custGeom>
                <a:avLst/>
                <a:gdLst>
                  <a:gd name="T0" fmla="*/ 0 w 23"/>
                  <a:gd name="T1" fmla="*/ 0 h 44"/>
                  <a:gd name="T2" fmla="*/ 23 w 23"/>
                  <a:gd name="T3" fmla="*/ 0 h 44"/>
                  <a:gd name="T4" fmla="*/ 23 w 23"/>
                  <a:gd name="T5" fmla="*/ 44 h 44"/>
                  <a:gd name="T6" fmla="*/ 0 w 23"/>
                  <a:gd name="T7" fmla="*/ 44 h 44"/>
                  <a:gd name="T8" fmla="*/ 0 w 23"/>
                  <a:gd name="T9" fmla="*/ 0 h 44"/>
                  <a:gd name="T10" fmla="*/ 0 w 23"/>
                  <a:gd name="T11" fmla="*/ 0 h 44"/>
                  <a:gd name="T12" fmla="*/ 20 w 23"/>
                  <a:gd name="T13" fmla="*/ 0 h 44"/>
                  <a:gd name="T14" fmla="*/ 20 w 23"/>
                  <a:gd name="T15" fmla="*/ 44 h 44"/>
                  <a:gd name="T16" fmla="*/ 0 w 23"/>
                  <a:gd name="T17" fmla="*/ 44 h 44"/>
                  <a:gd name="T18" fmla="*/ 0 w 23"/>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44"/>
                  <a:gd name="T32" fmla="*/ 23 w 23"/>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44">
                    <a:moveTo>
                      <a:pt x="0" y="0"/>
                    </a:moveTo>
                    <a:lnTo>
                      <a:pt x="23" y="0"/>
                    </a:lnTo>
                    <a:lnTo>
                      <a:pt x="23" y="44"/>
                    </a:lnTo>
                    <a:lnTo>
                      <a:pt x="0" y="44"/>
                    </a:lnTo>
                    <a:lnTo>
                      <a:pt x="0" y="0"/>
                    </a:lnTo>
                    <a:close/>
                    <a:moveTo>
                      <a:pt x="0" y="0"/>
                    </a:moveTo>
                    <a:lnTo>
                      <a:pt x="20" y="0"/>
                    </a:lnTo>
                    <a:lnTo>
                      <a:pt x="20" y="44"/>
                    </a:lnTo>
                    <a:lnTo>
                      <a:pt x="0" y="44"/>
                    </a:lnTo>
                    <a:lnTo>
                      <a:pt x="0" y="0"/>
                    </a:lnTo>
                    <a:close/>
                  </a:path>
                </a:pathLst>
              </a:custGeom>
              <a:solidFill>
                <a:srgbClr val="C7C7C7"/>
              </a:solidFill>
              <a:ln w="9525">
                <a:noFill/>
                <a:round/>
                <a:headEnd/>
                <a:tailEnd/>
              </a:ln>
            </p:spPr>
            <p:txBody>
              <a:bodyPr/>
              <a:lstStyle/>
              <a:p>
                <a:pPr eaLnBrk="0" hangingPunct="0"/>
                <a:endParaRPr lang="en-US"/>
              </a:p>
            </p:txBody>
          </p:sp>
          <p:sp>
            <p:nvSpPr>
              <p:cNvPr id="49226" name="Freeform 344"/>
              <p:cNvSpPr>
                <a:spLocks noEditPoints="1"/>
              </p:cNvSpPr>
              <p:nvPr/>
            </p:nvSpPr>
            <p:spPr bwMode="auto">
              <a:xfrm>
                <a:off x="3651" y="3405"/>
                <a:ext cx="20" cy="44"/>
              </a:xfrm>
              <a:custGeom>
                <a:avLst/>
                <a:gdLst>
                  <a:gd name="T0" fmla="*/ 0 w 20"/>
                  <a:gd name="T1" fmla="*/ 0 h 44"/>
                  <a:gd name="T2" fmla="*/ 20 w 20"/>
                  <a:gd name="T3" fmla="*/ 0 h 44"/>
                  <a:gd name="T4" fmla="*/ 20 w 20"/>
                  <a:gd name="T5" fmla="*/ 44 h 44"/>
                  <a:gd name="T6" fmla="*/ 0 w 20"/>
                  <a:gd name="T7" fmla="*/ 44 h 44"/>
                  <a:gd name="T8" fmla="*/ 0 w 20"/>
                  <a:gd name="T9" fmla="*/ 0 h 44"/>
                  <a:gd name="T10" fmla="*/ 0 w 20"/>
                  <a:gd name="T11" fmla="*/ 0 h 44"/>
                  <a:gd name="T12" fmla="*/ 17 w 20"/>
                  <a:gd name="T13" fmla="*/ 0 h 44"/>
                  <a:gd name="T14" fmla="*/ 17 w 20"/>
                  <a:gd name="T15" fmla="*/ 44 h 44"/>
                  <a:gd name="T16" fmla="*/ 0 w 20"/>
                  <a:gd name="T17" fmla="*/ 44 h 44"/>
                  <a:gd name="T18" fmla="*/ 0 w 20"/>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44"/>
                  <a:gd name="T32" fmla="*/ 20 w 20"/>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44">
                    <a:moveTo>
                      <a:pt x="0" y="0"/>
                    </a:moveTo>
                    <a:lnTo>
                      <a:pt x="20" y="0"/>
                    </a:lnTo>
                    <a:lnTo>
                      <a:pt x="20" y="44"/>
                    </a:lnTo>
                    <a:lnTo>
                      <a:pt x="0" y="44"/>
                    </a:lnTo>
                    <a:lnTo>
                      <a:pt x="0" y="0"/>
                    </a:lnTo>
                    <a:close/>
                    <a:moveTo>
                      <a:pt x="0" y="0"/>
                    </a:moveTo>
                    <a:lnTo>
                      <a:pt x="17" y="0"/>
                    </a:lnTo>
                    <a:lnTo>
                      <a:pt x="17" y="44"/>
                    </a:lnTo>
                    <a:lnTo>
                      <a:pt x="0" y="44"/>
                    </a:lnTo>
                    <a:lnTo>
                      <a:pt x="0" y="0"/>
                    </a:lnTo>
                    <a:close/>
                  </a:path>
                </a:pathLst>
              </a:custGeom>
              <a:solidFill>
                <a:srgbClr val="C6C6C6"/>
              </a:solidFill>
              <a:ln w="9525">
                <a:noFill/>
                <a:round/>
                <a:headEnd/>
                <a:tailEnd/>
              </a:ln>
            </p:spPr>
            <p:txBody>
              <a:bodyPr/>
              <a:lstStyle/>
              <a:p>
                <a:pPr eaLnBrk="0" hangingPunct="0"/>
                <a:endParaRPr lang="en-US"/>
              </a:p>
            </p:txBody>
          </p:sp>
          <p:sp>
            <p:nvSpPr>
              <p:cNvPr id="49227" name="Freeform 345"/>
              <p:cNvSpPr>
                <a:spLocks noEditPoints="1"/>
              </p:cNvSpPr>
              <p:nvPr/>
            </p:nvSpPr>
            <p:spPr bwMode="auto">
              <a:xfrm>
                <a:off x="3651" y="3405"/>
                <a:ext cx="17" cy="44"/>
              </a:xfrm>
              <a:custGeom>
                <a:avLst/>
                <a:gdLst>
                  <a:gd name="T0" fmla="*/ 0 w 17"/>
                  <a:gd name="T1" fmla="*/ 0 h 44"/>
                  <a:gd name="T2" fmla="*/ 17 w 17"/>
                  <a:gd name="T3" fmla="*/ 0 h 44"/>
                  <a:gd name="T4" fmla="*/ 17 w 17"/>
                  <a:gd name="T5" fmla="*/ 44 h 44"/>
                  <a:gd name="T6" fmla="*/ 0 w 17"/>
                  <a:gd name="T7" fmla="*/ 44 h 44"/>
                  <a:gd name="T8" fmla="*/ 0 w 17"/>
                  <a:gd name="T9" fmla="*/ 0 h 44"/>
                  <a:gd name="T10" fmla="*/ 0 w 17"/>
                  <a:gd name="T11" fmla="*/ 0 h 44"/>
                  <a:gd name="T12" fmla="*/ 13 w 17"/>
                  <a:gd name="T13" fmla="*/ 0 h 44"/>
                  <a:gd name="T14" fmla="*/ 13 w 17"/>
                  <a:gd name="T15" fmla="*/ 44 h 44"/>
                  <a:gd name="T16" fmla="*/ 0 w 17"/>
                  <a:gd name="T17" fmla="*/ 44 h 44"/>
                  <a:gd name="T18" fmla="*/ 0 w 17"/>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44"/>
                  <a:gd name="T32" fmla="*/ 17 w 17"/>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44">
                    <a:moveTo>
                      <a:pt x="0" y="0"/>
                    </a:moveTo>
                    <a:lnTo>
                      <a:pt x="17" y="0"/>
                    </a:lnTo>
                    <a:lnTo>
                      <a:pt x="17" y="44"/>
                    </a:lnTo>
                    <a:lnTo>
                      <a:pt x="0" y="44"/>
                    </a:lnTo>
                    <a:lnTo>
                      <a:pt x="0" y="0"/>
                    </a:lnTo>
                    <a:close/>
                    <a:moveTo>
                      <a:pt x="0" y="0"/>
                    </a:moveTo>
                    <a:lnTo>
                      <a:pt x="13" y="0"/>
                    </a:lnTo>
                    <a:lnTo>
                      <a:pt x="13" y="44"/>
                    </a:lnTo>
                    <a:lnTo>
                      <a:pt x="0" y="44"/>
                    </a:lnTo>
                    <a:lnTo>
                      <a:pt x="0" y="0"/>
                    </a:lnTo>
                    <a:close/>
                  </a:path>
                </a:pathLst>
              </a:custGeom>
              <a:solidFill>
                <a:srgbClr val="C5C5C5"/>
              </a:solidFill>
              <a:ln w="9525">
                <a:noFill/>
                <a:round/>
                <a:headEnd/>
                <a:tailEnd/>
              </a:ln>
            </p:spPr>
            <p:txBody>
              <a:bodyPr/>
              <a:lstStyle/>
              <a:p>
                <a:pPr eaLnBrk="0" hangingPunct="0"/>
                <a:endParaRPr lang="en-US"/>
              </a:p>
            </p:txBody>
          </p:sp>
          <p:sp>
            <p:nvSpPr>
              <p:cNvPr id="49228" name="Freeform 346"/>
              <p:cNvSpPr>
                <a:spLocks noEditPoints="1"/>
              </p:cNvSpPr>
              <p:nvPr/>
            </p:nvSpPr>
            <p:spPr bwMode="auto">
              <a:xfrm>
                <a:off x="3651" y="3405"/>
                <a:ext cx="13" cy="44"/>
              </a:xfrm>
              <a:custGeom>
                <a:avLst/>
                <a:gdLst>
                  <a:gd name="T0" fmla="*/ 0 w 13"/>
                  <a:gd name="T1" fmla="*/ 0 h 44"/>
                  <a:gd name="T2" fmla="*/ 13 w 13"/>
                  <a:gd name="T3" fmla="*/ 0 h 44"/>
                  <a:gd name="T4" fmla="*/ 13 w 13"/>
                  <a:gd name="T5" fmla="*/ 44 h 44"/>
                  <a:gd name="T6" fmla="*/ 0 w 13"/>
                  <a:gd name="T7" fmla="*/ 44 h 44"/>
                  <a:gd name="T8" fmla="*/ 0 w 13"/>
                  <a:gd name="T9" fmla="*/ 0 h 44"/>
                  <a:gd name="T10" fmla="*/ 0 w 13"/>
                  <a:gd name="T11" fmla="*/ 0 h 44"/>
                  <a:gd name="T12" fmla="*/ 10 w 13"/>
                  <a:gd name="T13" fmla="*/ 0 h 44"/>
                  <a:gd name="T14" fmla="*/ 10 w 13"/>
                  <a:gd name="T15" fmla="*/ 44 h 44"/>
                  <a:gd name="T16" fmla="*/ 0 w 13"/>
                  <a:gd name="T17" fmla="*/ 44 h 44"/>
                  <a:gd name="T18" fmla="*/ 0 w 13"/>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44"/>
                  <a:gd name="T32" fmla="*/ 13 w 13"/>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44">
                    <a:moveTo>
                      <a:pt x="0" y="0"/>
                    </a:moveTo>
                    <a:lnTo>
                      <a:pt x="13" y="0"/>
                    </a:lnTo>
                    <a:lnTo>
                      <a:pt x="13" y="44"/>
                    </a:lnTo>
                    <a:lnTo>
                      <a:pt x="0" y="44"/>
                    </a:lnTo>
                    <a:lnTo>
                      <a:pt x="0" y="0"/>
                    </a:lnTo>
                    <a:close/>
                    <a:moveTo>
                      <a:pt x="0" y="0"/>
                    </a:moveTo>
                    <a:lnTo>
                      <a:pt x="10" y="0"/>
                    </a:lnTo>
                    <a:lnTo>
                      <a:pt x="10" y="44"/>
                    </a:lnTo>
                    <a:lnTo>
                      <a:pt x="0" y="44"/>
                    </a:lnTo>
                    <a:lnTo>
                      <a:pt x="0" y="0"/>
                    </a:lnTo>
                    <a:close/>
                  </a:path>
                </a:pathLst>
              </a:custGeom>
              <a:solidFill>
                <a:srgbClr val="C4C4C4"/>
              </a:solidFill>
              <a:ln w="9525">
                <a:noFill/>
                <a:round/>
                <a:headEnd/>
                <a:tailEnd/>
              </a:ln>
            </p:spPr>
            <p:txBody>
              <a:bodyPr/>
              <a:lstStyle/>
              <a:p>
                <a:pPr eaLnBrk="0" hangingPunct="0"/>
                <a:endParaRPr lang="en-US"/>
              </a:p>
            </p:txBody>
          </p:sp>
          <p:sp>
            <p:nvSpPr>
              <p:cNvPr id="49229" name="Freeform 347"/>
              <p:cNvSpPr>
                <a:spLocks noEditPoints="1"/>
              </p:cNvSpPr>
              <p:nvPr/>
            </p:nvSpPr>
            <p:spPr bwMode="auto">
              <a:xfrm>
                <a:off x="3651" y="3405"/>
                <a:ext cx="10" cy="44"/>
              </a:xfrm>
              <a:custGeom>
                <a:avLst/>
                <a:gdLst>
                  <a:gd name="T0" fmla="*/ 0 w 10"/>
                  <a:gd name="T1" fmla="*/ 0 h 44"/>
                  <a:gd name="T2" fmla="*/ 10 w 10"/>
                  <a:gd name="T3" fmla="*/ 0 h 44"/>
                  <a:gd name="T4" fmla="*/ 10 w 10"/>
                  <a:gd name="T5" fmla="*/ 44 h 44"/>
                  <a:gd name="T6" fmla="*/ 0 w 10"/>
                  <a:gd name="T7" fmla="*/ 44 h 44"/>
                  <a:gd name="T8" fmla="*/ 0 w 10"/>
                  <a:gd name="T9" fmla="*/ 0 h 44"/>
                  <a:gd name="T10" fmla="*/ 0 w 10"/>
                  <a:gd name="T11" fmla="*/ 0 h 44"/>
                  <a:gd name="T12" fmla="*/ 6 w 10"/>
                  <a:gd name="T13" fmla="*/ 0 h 44"/>
                  <a:gd name="T14" fmla="*/ 6 w 10"/>
                  <a:gd name="T15" fmla="*/ 44 h 44"/>
                  <a:gd name="T16" fmla="*/ 0 w 10"/>
                  <a:gd name="T17" fmla="*/ 44 h 44"/>
                  <a:gd name="T18" fmla="*/ 0 w 10"/>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44"/>
                  <a:gd name="T32" fmla="*/ 10 w 10"/>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44">
                    <a:moveTo>
                      <a:pt x="0" y="0"/>
                    </a:moveTo>
                    <a:lnTo>
                      <a:pt x="10" y="0"/>
                    </a:lnTo>
                    <a:lnTo>
                      <a:pt x="10" y="44"/>
                    </a:lnTo>
                    <a:lnTo>
                      <a:pt x="0" y="44"/>
                    </a:lnTo>
                    <a:lnTo>
                      <a:pt x="0" y="0"/>
                    </a:lnTo>
                    <a:close/>
                    <a:moveTo>
                      <a:pt x="0" y="0"/>
                    </a:moveTo>
                    <a:lnTo>
                      <a:pt x="6" y="0"/>
                    </a:lnTo>
                    <a:lnTo>
                      <a:pt x="6" y="44"/>
                    </a:lnTo>
                    <a:lnTo>
                      <a:pt x="0" y="44"/>
                    </a:lnTo>
                    <a:lnTo>
                      <a:pt x="0" y="0"/>
                    </a:lnTo>
                    <a:close/>
                  </a:path>
                </a:pathLst>
              </a:custGeom>
              <a:solidFill>
                <a:srgbClr val="C3C3C3"/>
              </a:solidFill>
              <a:ln w="9525">
                <a:noFill/>
                <a:round/>
                <a:headEnd/>
                <a:tailEnd/>
              </a:ln>
            </p:spPr>
            <p:txBody>
              <a:bodyPr/>
              <a:lstStyle/>
              <a:p>
                <a:pPr eaLnBrk="0" hangingPunct="0"/>
                <a:endParaRPr lang="en-US"/>
              </a:p>
            </p:txBody>
          </p:sp>
          <p:sp>
            <p:nvSpPr>
              <p:cNvPr id="49230" name="Freeform 348"/>
              <p:cNvSpPr>
                <a:spLocks noEditPoints="1"/>
              </p:cNvSpPr>
              <p:nvPr/>
            </p:nvSpPr>
            <p:spPr bwMode="auto">
              <a:xfrm>
                <a:off x="3651" y="3405"/>
                <a:ext cx="6" cy="44"/>
              </a:xfrm>
              <a:custGeom>
                <a:avLst/>
                <a:gdLst>
                  <a:gd name="T0" fmla="*/ 0 w 6"/>
                  <a:gd name="T1" fmla="*/ 0 h 44"/>
                  <a:gd name="T2" fmla="*/ 6 w 6"/>
                  <a:gd name="T3" fmla="*/ 0 h 44"/>
                  <a:gd name="T4" fmla="*/ 6 w 6"/>
                  <a:gd name="T5" fmla="*/ 44 h 44"/>
                  <a:gd name="T6" fmla="*/ 0 w 6"/>
                  <a:gd name="T7" fmla="*/ 44 h 44"/>
                  <a:gd name="T8" fmla="*/ 0 w 6"/>
                  <a:gd name="T9" fmla="*/ 0 h 44"/>
                  <a:gd name="T10" fmla="*/ 0 w 6"/>
                  <a:gd name="T11" fmla="*/ 0 h 44"/>
                  <a:gd name="T12" fmla="*/ 3 w 6"/>
                  <a:gd name="T13" fmla="*/ 0 h 44"/>
                  <a:gd name="T14" fmla="*/ 3 w 6"/>
                  <a:gd name="T15" fmla="*/ 44 h 44"/>
                  <a:gd name="T16" fmla="*/ 0 w 6"/>
                  <a:gd name="T17" fmla="*/ 44 h 44"/>
                  <a:gd name="T18" fmla="*/ 0 w 6"/>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4"/>
                  <a:gd name="T32" fmla="*/ 6 w 6"/>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4">
                    <a:moveTo>
                      <a:pt x="0" y="0"/>
                    </a:moveTo>
                    <a:lnTo>
                      <a:pt x="6" y="0"/>
                    </a:lnTo>
                    <a:lnTo>
                      <a:pt x="6" y="44"/>
                    </a:lnTo>
                    <a:lnTo>
                      <a:pt x="0" y="44"/>
                    </a:lnTo>
                    <a:lnTo>
                      <a:pt x="0" y="0"/>
                    </a:lnTo>
                    <a:close/>
                    <a:moveTo>
                      <a:pt x="0" y="0"/>
                    </a:moveTo>
                    <a:lnTo>
                      <a:pt x="3" y="0"/>
                    </a:lnTo>
                    <a:lnTo>
                      <a:pt x="3" y="44"/>
                    </a:lnTo>
                    <a:lnTo>
                      <a:pt x="0" y="44"/>
                    </a:lnTo>
                    <a:lnTo>
                      <a:pt x="0" y="0"/>
                    </a:lnTo>
                    <a:close/>
                  </a:path>
                </a:pathLst>
              </a:custGeom>
              <a:solidFill>
                <a:srgbClr val="C2C2C2"/>
              </a:solidFill>
              <a:ln w="9525">
                <a:noFill/>
                <a:round/>
                <a:headEnd/>
                <a:tailEnd/>
              </a:ln>
            </p:spPr>
            <p:txBody>
              <a:bodyPr/>
              <a:lstStyle/>
              <a:p>
                <a:pPr eaLnBrk="0" hangingPunct="0"/>
                <a:endParaRPr lang="en-US"/>
              </a:p>
            </p:txBody>
          </p:sp>
          <p:sp>
            <p:nvSpPr>
              <p:cNvPr id="49231" name="Freeform 349"/>
              <p:cNvSpPr>
                <a:spLocks noEditPoints="1"/>
              </p:cNvSpPr>
              <p:nvPr/>
            </p:nvSpPr>
            <p:spPr bwMode="auto">
              <a:xfrm>
                <a:off x="3651" y="3405"/>
                <a:ext cx="3" cy="44"/>
              </a:xfrm>
              <a:custGeom>
                <a:avLst/>
                <a:gdLst>
                  <a:gd name="T0" fmla="*/ 0 w 3"/>
                  <a:gd name="T1" fmla="*/ 0 h 44"/>
                  <a:gd name="T2" fmla="*/ 3 w 3"/>
                  <a:gd name="T3" fmla="*/ 0 h 44"/>
                  <a:gd name="T4" fmla="*/ 3 w 3"/>
                  <a:gd name="T5" fmla="*/ 44 h 44"/>
                  <a:gd name="T6" fmla="*/ 0 w 3"/>
                  <a:gd name="T7" fmla="*/ 44 h 44"/>
                  <a:gd name="T8" fmla="*/ 0 w 3"/>
                  <a:gd name="T9" fmla="*/ 0 h 44"/>
                  <a:gd name="T10" fmla="*/ 0 w 3"/>
                  <a:gd name="T11" fmla="*/ 0 h 44"/>
                  <a:gd name="T12" fmla="*/ 0 w 3"/>
                  <a:gd name="T13" fmla="*/ 0 h 44"/>
                  <a:gd name="T14" fmla="*/ 0 w 3"/>
                  <a:gd name="T15" fmla="*/ 44 h 44"/>
                  <a:gd name="T16" fmla="*/ 0 w 3"/>
                  <a:gd name="T17" fmla="*/ 44 h 44"/>
                  <a:gd name="T18" fmla="*/ 0 w 3"/>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44"/>
                  <a:gd name="T32" fmla="*/ 3 w 3"/>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44">
                    <a:moveTo>
                      <a:pt x="0" y="0"/>
                    </a:moveTo>
                    <a:lnTo>
                      <a:pt x="3" y="0"/>
                    </a:lnTo>
                    <a:lnTo>
                      <a:pt x="3" y="44"/>
                    </a:lnTo>
                    <a:lnTo>
                      <a:pt x="0" y="44"/>
                    </a:lnTo>
                    <a:lnTo>
                      <a:pt x="0" y="0"/>
                    </a:lnTo>
                    <a:close/>
                    <a:moveTo>
                      <a:pt x="0" y="0"/>
                    </a:moveTo>
                    <a:lnTo>
                      <a:pt x="0" y="0"/>
                    </a:lnTo>
                    <a:lnTo>
                      <a:pt x="0" y="44"/>
                    </a:lnTo>
                    <a:lnTo>
                      <a:pt x="0" y="0"/>
                    </a:lnTo>
                    <a:close/>
                  </a:path>
                </a:pathLst>
              </a:custGeom>
              <a:solidFill>
                <a:srgbClr val="C1C1C1"/>
              </a:solidFill>
              <a:ln w="9525">
                <a:noFill/>
                <a:round/>
                <a:headEnd/>
                <a:tailEnd/>
              </a:ln>
            </p:spPr>
            <p:txBody>
              <a:bodyPr/>
              <a:lstStyle/>
              <a:p>
                <a:pPr eaLnBrk="0" hangingPunct="0"/>
                <a:endParaRPr lang="en-US"/>
              </a:p>
            </p:txBody>
          </p:sp>
          <p:sp>
            <p:nvSpPr>
              <p:cNvPr id="49232" name="Freeform 350"/>
              <p:cNvSpPr>
                <a:spLocks noEditPoints="1"/>
              </p:cNvSpPr>
              <p:nvPr/>
            </p:nvSpPr>
            <p:spPr bwMode="auto">
              <a:xfrm>
                <a:off x="3651" y="3405"/>
                <a:ext cx="1" cy="44"/>
              </a:xfrm>
              <a:custGeom>
                <a:avLst/>
                <a:gdLst>
                  <a:gd name="T0" fmla="*/ 0 w 1"/>
                  <a:gd name="T1" fmla="*/ 0 h 44"/>
                  <a:gd name="T2" fmla="*/ 0 w 1"/>
                  <a:gd name="T3" fmla="*/ 0 h 44"/>
                  <a:gd name="T4" fmla="*/ 0 w 1"/>
                  <a:gd name="T5" fmla="*/ 44 h 44"/>
                  <a:gd name="T6" fmla="*/ 0 w 1"/>
                  <a:gd name="T7" fmla="*/ 44 h 44"/>
                  <a:gd name="T8" fmla="*/ 0 w 1"/>
                  <a:gd name="T9" fmla="*/ 0 h 44"/>
                  <a:gd name="T10" fmla="*/ 0 w 1"/>
                  <a:gd name="T11" fmla="*/ 0 h 44"/>
                  <a:gd name="T12" fmla="*/ 0 w 1"/>
                  <a:gd name="T13" fmla="*/ 0 h 44"/>
                  <a:gd name="T14" fmla="*/ 0 w 1"/>
                  <a:gd name="T15" fmla="*/ 44 h 44"/>
                  <a:gd name="T16" fmla="*/ 0 w 1"/>
                  <a:gd name="T17" fmla="*/ 44 h 44"/>
                  <a:gd name="T18" fmla="*/ 0 w 1"/>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44"/>
                  <a:gd name="T32" fmla="*/ 1 w 1"/>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44">
                    <a:moveTo>
                      <a:pt x="0" y="0"/>
                    </a:moveTo>
                    <a:lnTo>
                      <a:pt x="0" y="0"/>
                    </a:lnTo>
                    <a:lnTo>
                      <a:pt x="0" y="44"/>
                    </a:lnTo>
                    <a:lnTo>
                      <a:pt x="0" y="0"/>
                    </a:lnTo>
                    <a:close/>
                    <a:moveTo>
                      <a:pt x="0" y="0"/>
                    </a:moveTo>
                    <a:lnTo>
                      <a:pt x="0" y="0"/>
                    </a:lnTo>
                    <a:lnTo>
                      <a:pt x="0" y="44"/>
                    </a:lnTo>
                    <a:lnTo>
                      <a:pt x="0" y="0"/>
                    </a:lnTo>
                    <a:close/>
                  </a:path>
                </a:pathLst>
              </a:custGeom>
              <a:solidFill>
                <a:srgbClr val="C0C0C0"/>
              </a:solidFill>
              <a:ln w="9525">
                <a:noFill/>
                <a:round/>
                <a:headEnd/>
                <a:tailEnd/>
              </a:ln>
            </p:spPr>
            <p:txBody>
              <a:bodyPr/>
              <a:lstStyle/>
              <a:p>
                <a:pPr eaLnBrk="0" hangingPunct="0"/>
                <a:endParaRPr lang="en-US"/>
              </a:p>
            </p:txBody>
          </p:sp>
          <p:sp>
            <p:nvSpPr>
              <p:cNvPr id="49233" name="Freeform 351"/>
              <p:cNvSpPr>
                <a:spLocks noEditPoints="1"/>
              </p:cNvSpPr>
              <p:nvPr/>
            </p:nvSpPr>
            <p:spPr bwMode="auto">
              <a:xfrm>
                <a:off x="3651" y="3269"/>
                <a:ext cx="140" cy="5"/>
              </a:xfrm>
              <a:custGeom>
                <a:avLst/>
                <a:gdLst>
                  <a:gd name="T0" fmla="*/ 0 w 140"/>
                  <a:gd name="T1" fmla="*/ 0 h 5"/>
                  <a:gd name="T2" fmla="*/ 140 w 140"/>
                  <a:gd name="T3" fmla="*/ 0 h 5"/>
                  <a:gd name="T4" fmla="*/ 140 w 140"/>
                  <a:gd name="T5" fmla="*/ 5 h 5"/>
                  <a:gd name="T6" fmla="*/ 0 w 140"/>
                  <a:gd name="T7" fmla="*/ 5 h 5"/>
                  <a:gd name="T8" fmla="*/ 0 w 140"/>
                  <a:gd name="T9" fmla="*/ 0 h 5"/>
                  <a:gd name="T10" fmla="*/ 0 w 140"/>
                  <a:gd name="T11" fmla="*/ 0 h 5"/>
                  <a:gd name="T12" fmla="*/ 140 w 140"/>
                  <a:gd name="T13" fmla="*/ 0 h 5"/>
                  <a:gd name="T14" fmla="*/ 140 w 140"/>
                  <a:gd name="T15" fmla="*/ 4 h 5"/>
                  <a:gd name="T16" fmla="*/ 0 w 140"/>
                  <a:gd name="T17" fmla="*/ 4 h 5"/>
                  <a:gd name="T18" fmla="*/ 0 w 140"/>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5"/>
                  <a:gd name="T32" fmla="*/ 140 w 14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5">
                    <a:moveTo>
                      <a:pt x="0" y="0"/>
                    </a:moveTo>
                    <a:lnTo>
                      <a:pt x="140" y="0"/>
                    </a:lnTo>
                    <a:lnTo>
                      <a:pt x="140" y="5"/>
                    </a:lnTo>
                    <a:lnTo>
                      <a:pt x="0" y="5"/>
                    </a:lnTo>
                    <a:lnTo>
                      <a:pt x="0" y="0"/>
                    </a:lnTo>
                    <a:close/>
                    <a:moveTo>
                      <a:pt x="0" y="0"/>
                    </a:moveTo>
                    <a:lnTo>
                      <a:pt x="140" y="0"/>
                    </a:lnTo>
                    <a:lnTo>
                      <a:pt x="140" y="4"/>
                    </a:lnTo>
                    <a:lnTo>
                      <a:pt x="0" y="4"/>
                    </a:lnTo>
                    <a:lnTo>
                      <a:pt x="0" y="0"/>
                    </a:lnTo>
                    <a:close/>
                  </a:path>
                </a:pathLst>
              </a:custGeom>
              <a:solidFill>
                <a:srgbClr val="9A9A9A"/>
              </a:solidFill>
              <a:ln w="9525">
                <a:noFill/>
                <a:round/>
                <a:headEnd/>
                <a:tailEnd/>
              </a:ln>
            </p:spPr>
            <p:txBody>
              <a:bodyPr/>
              <a:lstStyle/>
              <a:p>
                <a:pPr eaLnBrk="0" hangingPunct="0"/>
                <a:endParaRPr lang="en-US"/>
              </a:p>
            </p:txBody>
          </p:sp>
          <p:sp>
            <p:nvSpPr>
              <p:cNvPr id="49234" name="Freeform 352"/>
              <p:cNvSpPr>
                <a:spLocks noEditPoints="1"/>
              </p:cNvSpPr>
              <p:nvPr/>
            </p:nvSpPr>
            <p:spPr bwMode="auto">
              <a:xfrm>
                <a:off x="3651" y="3269"/>
                <a:ext cx="140" cy="4"/>
              </a:xfrm>
              <a:custGeom>
                <a:avLst/>
                <a:gdLst>
                  <a:gd name="T0" fmla="*/ 0 w 140"/>
                  <a:gd name="T1" fmla="*/ 0 h 4"/>
                  <a:gd name="T2" fmla="*/ 140 w 140"/>
                  <a:gd name="T3" fmla="*/ 0 h 4"/>
                  <a:gd name="T4" fmla="*/ 140 w 140"/>
                  <a:gd name="T5" fmla="*/ 4 h 4"/>
                  <a:gd name="T6" fmla="*/ 0 w 140"/>
                  <a:gd name="T7" fmla="*/ 4 h 4"/>
                  <a:gd name="T8" fmla="*/ 0 w 140"/>
                  <a:gd name="T9" fmla="*/ 0 h 4"/>
                  <a:gd name="T10" fmla="*/ 0 w 140"/>
                  <a:gd name="T11" fmla="*/ 1 h 4"/>
                  <a:gd name="T12" fmla="*/ 140 w 140"/>
                  <a:gd name="T13" fmla="*/ 1 h 4"/>
                  <a:gd name="T14" fmla="*/ 140 w 140"/>
                  <a:gd name="T15" fmla="*/ 4 h 4"/>
                  <a:gd name="T16" fmla="*/ 0 w 140"/>
                  <a:gd name="T17" fmla="*/ 4 h 4"/>
                  <a:gd name="T18" fmla="*/ 0 w 140"/>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4"/>
                  <a:gd name="T32" fmla="*/ 140 w 140"/>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4">
                    <a:moveTo>
                      <a:pt x="0" y="0"/>
                    </a:moveTo>
                    <a:lnTo>
                      <a:pt x="140" y="0"/>
                    </a:lnTo>
                    <a:lnTo>
                      <a:pt x="140" y="4"/>
                    </a:lnTo>
                    <a:lnTo>
                      <a:pt x="0" y="4"/>
                    </a:lnTo>
                    <a:lnTo>
                      <a:pt x="0" y="0"/>
                    </a:lnTo>
                    <a:close/>
                    <a:moveTo>
                      <a:pt x="0" y="1"/>
                    </a:moveTo>
                    <a:lnTo>
                      <a:pt x="140" y="1"/>
                    </a:lnTo>
                    <a:lnTo>
                      <a:pt x="140" y="4"/>
                    </a:lnTo>
                    <a:lnTo>
                      <a:pt x="0" y="4"/>
                    </a:lnTo>
                    <a:lnTo>
                      <a:pt x="0" y="1"/>
                    </a:lnTo>
                    <a:close/>
                  </a:path>
                </a:pathLst>
              </a:custGeom>
              <a:solidFill>
                <a:srgbClr val="ADADAD"/>
              </a:solidFill>
              <a:ln w="9525">
                <a:noFill/>
                <a:round/>
                <a:headEnd/>
                <a:tailEnd/>
              </a:ln>
            </p:spPr>
            <p:txBody>
              <a:bodyPr/>
              <a:lstStyle/>
              <a:p>
                <a:pPr eaLnBrk="0" hangingPunct="0"/>
                <a:endParaRPr lang="en-US"/>
              </a:p>
            </p:txBody>
          </p:sp>
          <p:sp>
            <p:nvSpPr>
              <p:cNvPr id="49235" name="Freeform 353"/>
              <p:cNvSpPr>
                <a:spLocks noEditPoints="1"/>
              </p:cNvSpPr>
              <p:nvPr/>
            </p:nvSpPr>
            <p:spPr bwMode="auto">
              <a:xfrm>
                <a:off x="3651" y="3270"/>
                <a:ext cx="140" cy="3"/>
              </a:xfrm>
              <a:custGeom>
                <a:avLst/>
                <a:gdLst>
                  <a:gd name="T0" fmla="*/ 0 w 140"/>
                  <a:gd name="T1" fmla="*/ 0 h 3"/>
                  <a:gd name="T2" fmla="*/ 140 w 140"/>
                  <a:gd name="T3" fmla="*/ 0 h 3"/>
                  <a:gd name="T4" fmla="*/ 140 w 140"/>
                  <a:gd name="T5" fmla="*/ 3 h 3"/>
                  <a:gd name="T6" fmla="*/ 0 w 140"/>
                  <a:gd name="T7" fmla="*/ 3 h 3"/>
                  <a:gd name="T8" fmla="*/ 0 w 140"/>
                  <a:gd name="T9" fmla="*/ 0 h 3"/>
                  <a:gd name="T10" fmla="*/ 0 w 140"/>
                  <a:gd name="T11" fmla="*/ 1 h 3"/>
                  <a:gd name="T12" fmla="*/ 140 w 140"/>
                  <a:gd name="T13" fmla="*/ 1 h 3"/>
                  <a:gd name="T14" fmla="*/ 140 w 140"/>
                  <a:gd name="T15" fmla="*/ 2 h 3"/>
                  <a:gd name="T16" fmla="*/ 0 w 140"/>
                  <a:gd name="T17" fmla="*/ 2 h 3"/>
                  <a:gd name="T18" fmla="*/ 0 w 140"/>
                  <a:gd name="T19" fmla="*/ 1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3"/>
                  <a:gd name="T32" fmla="*/ 140 w 140"/>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3">
                    <a:moveTo>
                      <a:pt x="0" y="0"/>
                    </a:moveTo>
                    <a:lnTo>
                      <a:pt x="140" y="0"/>
                    </a:lnTo>
                    <a:lnTo>
                      <a:pt x="140" y="3"/>
                    </a:lnTo>
                    <a:lnTo>
                      <a:pt x="0" y="3"/>
                    </a:lnTo>
                    <a:lnTo>
                      <a:pt x="0" y="0"/>
                    </a:lnTo>
                    <a:close/>
                    <a:moveTo>
                      <a:pt x="0" y="1"/>
                    </a:moveTo>
                    <a:lnTo>
                      <a:pt x="140" y="1"/>
                    </a:lnTo>
                    <a:lnTo>
                      <a:pt x="140" y="2"/>
                    </a:lnTo>
                    <a:lnTo>
                      <a:pt x="0" y="2"/>
                    </a:lnTo>
                    <a:lnTo>
                      <a:pt x="0" y="1"/>
                    </a:lnTo>
                    <a:close/>
                  </a:path>
                </a:pathLst>
              </a:custGeom>
              <a:solidFill>
                <a:srgbClr val="C3C3C3"/>
              </a:solidFill>
              <a:ln w="9525">
                <a:noFill/>
                <a:round/>
                <a:headEnd/>
                <a:tailEnd/>
              </a:ln>
            </p:spPr>
            <p:txBody>
              <a:bodyPr/>
              <a:lstStyle/>
              <a:p>
                <a:pPr eaLnBrk="0" hangingPunct="0"/>
                <a:endParaRPr lang="en-US"/>
              </a:p>
            </p:txBody>
          </p:sp>
          <p:sp>
            <p:nvSpPr>
              <p:cNvPr id="49236" name="Freeform 354"/>
              <p:cNvSpPr>
                <a:spLocks noEditPoints="1"/>
              </p:cNvSpPr>
              <p:nvPr/>
            </p:nvSpPr>
            <p:spPr bwMode="auto">
              <a:xfrm>
                <a:off x="3651" y="3271"/>
                <a:ext cx="140" cy="1"/>
              </a:xfrm>
              <a:custGeom>
                <a:avLst/>
                <a:gdLst>
                  <a:gd name="T0" fmla="*/ 0 w 140"/>
                  <a:gd name="T1" fmla="*/ 0 h 1"/>
                  <a:gd name="T2" fmla="*/ 140 w 140"/>
                  <a:gd name="T3" fmla="*/ 0 h 1"/>
                  <a:gd name="T4" fmla="*/ 140 w 140"/>
                  <a:gd name="T5" fmla="*/ 1 h 1"/>
                  <a:gd name="T6" fmla="*/ 0 w 140"/>
                  <a:gd name="T7" fmla="*/ 1 h 1"/>
                  <a:gd name="T8" fmla="*/ 0 w 140"/>
                  <a:gd name="T9" fmla="*/ 0 h 1"/>
                  <a:gd name="T10" fmla="*/ 0 w 140"/>
                  <a:gd name="T11" fmla="*/ 0 h 1"/>
                  <a:gd name="T12" fmla="*/ 140 w 140"/>
                  <a:gd name="T13" fmla="*/ 0 h 1"/>
                  <a:gd name="T14" fmla="*/ 140 w 140"/>
                  <a:gd name="T15" fmla="*/ 0 h 1"/>
                  <a:gd name="T16" fmla="*/ 0 w 140"/>
                  <a:gd name="T17" fmla="*/ 0 h 1"/>
                  <a:gd name="T18" fmla="*/ 0 w 140"/>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
                  <a:gd name="T32" fmla="*/ 140 w 140"/>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
                    <a:moveTo>
                      <a:pt x="0" y="0"/>
                    </a:moveTo>
                    <a:lnTo>
                      <a:pt x="140" y="0"/>
                    </a:lnTo>
                    <a:lnTo>
                      <a:pt x="140" y="1"/>
                    </a:lnTo>
                    <a:lnTo>
                      <a:pt x="0" y="1"/>
                    </a:lnTo>
                    <a:lnTo>
                      <a:pt x="0" y="0"/>
                    </a:lnTo>
                    <a:close/>
                    <a:moveTo>
                      <a:pt x="0" y="0"/>
                    </a:moveTo>
                    <a:lnTo>
                      <a:pt x="140" y="0"/>
                    </a:lnTo>
                    <a:lnTo>
                      <a:pt x="0" y="0"/>
                    </a:lnTo>
                    <a:close/>
                  </a:path>
                </a:pathLst>
              </a:custGeom>
              <a:solidFill>
                <a:srgbClr val="E6E6E6"/>
              </a:solidFill>
              <a:ln w="9525">
                <a:noFill/>
                <a:round/>
                <a:headEnd/>
                <a:tailEnd/>
              </a:ln>
            </p:spPr>
            <p:txBody>
              <a:bodyPr/>
              <a:lstStyle/>
              <a:p>
                <a:pPr eaLnBrk="0" hangingPunct="0"/>
                <a:endParaRPr lang="en-US"/>
              </a:p>
            </p:txBody>
          </p:sp>
          <p:sp>
            <p:nvSpPr>
              <p:cNvPr id="49237" name="Rectangle 355"/>
              <p:cNvSpPr>
                <a:spLocks noChangeArrowheads="1"/>
              </p:cNvSpPr>
              <p:nvPr/>
            </p:nvSpPr>
            <p:spPr bwMode="auto">
              <a:xfrm>
                <a:off x="3651" y="3269"/>
                <a:ext cx="140" cy="5"/>
              </a:xfrm>
              <a:prstGeom prst="rect">
                <a:avLst/>
              </a:prstGeom>
              <a:noFill/>
              <a:ln w="1588">
                <a:solidFill>
                  <a:srgbClr val="000000"/>
                </a:solidFill>
                <a:miter lim="800000"/>
                <a:headEnd/>
                <a:tailEnd/>
              </a:ln>
            </p:spPr>
            <p:txBody>
              <a:bodyPr/>
              <a:lstStyle/>
              <a:p>
                <a:pPr eaLnBrk="0" hangingPunct="0"/>
                <a:endParaRPr lang="en-US"/>
              </a:p>
            </p:txBody>
          </p:sp>
          <p:sp>
            <p:nvSpPr>
              <p:cNvPr id="49238" name="Freeform 356"/>
              <p:cNvSpPr>
                <a:spLocks noEditPoints="1"/>
              </p:cNvSpPr>
              <p:nvPr/>
            </p:nvSpPr>
            <p:spPr bwMode="auto">
              <a:xfrm>
                <a:off x="3651" y="3274"/>
                <a:ext cx="140" cy="21"/>
              </a:xfrm>
              <a:custGeom>
                <a:avLst/>
                <a:gdLst>
                  <a:gd name="T0" fmla="*/ 0 w 140"/>
                  <a:gd name="T1" fmla="*/ 0 h 21"/>
                  <a:gd name="T2" fmla="*/ 140 w 140"/>
                  <a:gd name="T3" fmla="*/ 0 h 21"/>
                  <a:gd name="T4" fmla="*/ 140 w 140"/>
                  <a:gd name="T5" fmla="*/ 21 h 21"/>
                  <a:gd name="T6" fmla="*/ 0 w 140"/>
                  <a:gd name="T7" fmla="*/ 21 h 21"/>
                  <a:gd name="T8" fmla="*/ 0 w 140"/>
                  <a:gd name="T9" fmla="*/ 0 h 21"/>
                  <a:gd name="T10" fmla="*/ 0 w 140"/>
                  <a:gd name="T11" fmla="*/ 0 h 21"/>
                  <a:gd name="T12" fmla="*/ 139 w 140"/>
                  <a:gd name="T13" fmla="*/ 0 h 21"/>
                  <a:gd name="T14" fmla="*/ 139 w 140"/>
                  <a:gd name="T15" fmla="*/ 21 h 21"/>
                  <a:gd name="T16" fmla="*/ 0 w 140"/>
                  <a:gd name="T17" fmla="*/ 21 h 21"/>
                  <a:gd name="T18" fmla="*/ 0 w 140"/>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21"/>
                  <a:gd name="T32" fmla="*/ 140 w 140"/>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21">
                    <a:moveTo>
                      <a:pt x="0" y="0"/>
                    </a:moveTo>
                    <a:lnTo>
                      <a:pt x="140" y="0"/>
                    </a:lnTo>
                    <a:lnTo>
                      <a:pt x="140" y="21"/>
                    </a:lnTo>
                    <a:lnTo>
                      <a:pt x="0" y="21"/>
                    </a:lnTo>
                    <a:lnTo>
                      <a:pt x="0" y="0"/>
                    </a:lnTo>
                    <a:close/>
                    <a:moveTo>
                      <a:pt x="0" y="0"/>
                    </a:moveTo>
                    <a:lnTo>
                      <a:pt x="139" y="0"/>
                    </a:lnTo>
                    <a:lnTo>
                      <a:pt x="139" y="21"/>
                    </a:lnTo>
                    <a:lnTo>
                      <a:pt x="0" y="21"/>
                    </a:lnTo>
                    <a:lnTo>
                      <a:pt x="0" y="0"/>
                    </a:lnTo>
                    <a:close/>
                  </a:path>
                </a:pathLst>
              </a:custGeom>
              <a:solidFill>
                <a:srgbClr val="9A9A9A"/>
              </a:solidFill>
              <a:ln w="9525">
                <a:noFill/>
                <a:round/>
                <a:headEnd/>
                <a:tailEnd/>
              </a:ln>
            </p:spPr>
            <p:txBody>
              <a:bodyPr/>
              <a:lstStyle/>
              <a:p>
                <a:pPr eaLnBrk="0" hangingPunct="0"/>
                <a:endParaRPr lang="en-US"/>
              </a:p>
            </p:txBody>
          </p:sp>
          <p:sp>
            <p:nvSpPr>
              <p:cNvPr id="49239" name="Freeform 357"/>
              <p:cNvSpPr>
                <a:spLocks noEditPoints="1"/>
              </p:cNvSpPr>
              <p:nvPr/>
            </p:nvSpPr>
            <p:spPr bwMode="auto">
              <a:xfrm>
                <a:off x="3651" y="3274"/>
                <a:ext cx="139" cy="21"/>
              </a:xfrm>
              <a:custGeom>
                <a:avLst/>
                <a:gdLst>
                  <a:gd name="T0" fmla="*/ 0 w 139"/>
                  <a:gd name="T1" fmla="*/ 0 h 21"/>
                  <a:gd name="T2" fmla="*/ 139 w 139"/>
                  <a:gd name="T3" fmla="*/ 0 h 21"/>
                  <a:gd name="T4" fmla="*/ 139 w 139"/>
                  <a:gd name="T5" fmla="*/ 21 h 21"/>
                  <a:gd name="T6" fmla="*/ 0 w 139"/>
                  <a:gd name="T7" fmla="*/ 21 h 21"/>
                  <a:gd name="T8" fmla="*/ 0 w 139"/>
                  <a:gd name="T9" fmla="*/ 0 h 21"/>
                  <a:gd name="T10" fmla="*/ 1 w 139"/>
                  <a:gd name="T11" fmla="*/ 0 h 21"/>
                  <a:gd name="T12" fmla="*/ 138 w 139"/>
                  <a:gd name="T13" fmla="*/ 0 h 21"/>
                  <a:gd name="T14" fmla="*/ 138 w 139"/>
                  <a:gd name="T15" fmla="*/ 21 h 21"/>
                  <a:gd name="T16" fmla="*/ 1 w 139"/>
                  <a:gd name="T17" fmla="*/ 21 h 21"/>
                  <a:gd name="T18" fmla="*/ 1 w 13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
                  <a:gd name="T31" fmla="*/ 0 h 21"/>
                  <a:gd name="T32" fmla="*/ 139 w 13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 h="21">
                    <a:moveTo>
                      <a:pt x="0" y="0"/>
                    </a:moveTo>
                    <a:lnTo>
                      <a:pt x="139" y="0"/>
                    </a:lnTo>
                    <a:lnTo>
                      <a:pt x="139" y="21"/>
                    </a:lnTo>
                    <a:lnTo>
                      <a:pt x="0" y="21"/>
                    </a:lnTo>
                    <a:lnTo>
                      <a:pt x="0" y="0"/>
                    </a:lnTo>
                    <a:close/>
                    <a:moveTo>
                      <a:pt x="1" y="0"/>
                    </a:moveTo>
                    <a:lnTo>
                      <a:pt x="138" y="0"/>
                    </a:lnTo>
                    <a:lnTo>
                      <a:pt x="138" y="21"/>
                    </a:lnTo>
                    <a:lnTo>
                      <a:pt x="1" y="21"/>
                    </a:lnTo>
                    <a:lnTo>
                      <a:pt x="1" y="0"/>
                    </a:lnTo>
                    <a:close/>
                  </a:path>
                </a:pathLst>
              </a:custGeom>
              <a:solidFill>
                <a:srgbClr val="9B9B9B"/>
              </a:solidFill>
              <a:ln w="9525">
                <a:noFill/>
                <a:round/>
                <a:headEnd/>
                <a:tailEnd/>
              </a:ln>
            </p:spPr>
            <p:txBody>
              <a:bodyPr/>
              <a:lstStyle/>
              <a:p>
                <a:pPr eaLnBrk="0" hangingPunct="0"/>
                <a:endParaRPr lang="en-US"/>
              </a:p>
            </p:txBody>
          </p:sp>
          <p:sp>
            <p:nvSpPr>
              <p:cNvPr id="49240" name="Freeform 358"/>
              <p:cNvSpPr>
                <a:spLocks noEditPoints="1"/>
              </p:cNvSpPr>
              <p:nvPr/>
            </p:nvSpPr>
            <p:spPr bwMode="auto">
              <a:xfrm>
                <a:off x="3652" y="3274"/>
                <a:ext cx="137" cy="21"/>
              </a:xfrm>
              <a:custGeom>
                <a:avLst/>
                <a:gdLst>
                  <a:gd name="T0" fmla="*/ 0 w 137"/>
                  <a:gd name="T1" fmla="*/ 0 h 21"/>
                  <a:gd name="T2" fmla="*/ 137 w 137"/>
                  <a:gd name="T3" fmla="*/ 0 h 21"/>
                  <a:gd name="T4" fmla="*/ 137 w 137"/>
                  <a:gd name="T5" fmla="*/ 21 h 21"/>
                  <a:gd name="T6" fmla="*/ 0 w 137"/>
                  <a:gd name="T7" fmla="*/ 21 h 21"/>
                  <a:gd name="T8" fmla="*/ 0 w 137"/>
                  <a:gd name="T9" fmla="*/ 0 h 21"/>
                  <a:gd name="T10" fmla="*/ 1 w 137"/>
                  <a:gd name="T11" fmla="*/ 0 h 21"/>
                  <a:gd name="T12" fmla="*/ 136 w 137"/>
                  <a:gd name="T13" fmla="*/ 0 h 21"/>
                  <a:gd name="T14" fmla="*/ 136 w 137"/>
                  <a:gd name="T15" fmla="*/ 21 h 21"/>
                  <a:gd name="T16" fmla="*/ 1 w 137"/>
                  <a:gd name="T17" fmla="*/ 21 h 21"/>
                  <a:gd name="T18" fmla="*/ 1 w 13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7"/>
                  <a:gd name="T31" fmla="*/ 0 h 21"/>
                  <a:gd name="T32" fmla="*/ 137 w 13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7" h="21">
                    <a:moveTo>
                      <a:pt x="0" y="0"/>
                    </a:moveTo>
                    <a:lnTo>
                      <a:pt x="137" y="0"/>
                    </a:lnTo>
                    <a:lnTo>
                      <a:pt x="137" y="21"/>
                    </a:lnTo>
                    <a:lnTo>
                      <a:pt x="0" y="21"/>
                    </a:lnTo>
                    <a:lnTo>
                      <a:pt x="0" y="0"/>
                    </a:lnTo>
                    <a:close/>
                    <a:moveTo>
                      <a:pt x="1" y="0"/>
                    </a:moveTo>
                    <a:lnTo>
                      <a:pt x="136" y="0"/>
                    </a:lnTo>
                    <a:lnTo>
                      <a:pt x="136" y="21"/>
                    </a:lnTo>
                    <a:lnTo>
                      <a:pt x="1" y="21"/>
                    </a:lnTo>
                    <a:lnTo>
                      <a:pt x="1" y="0"/>
                    </a:lnTo>
                    <a:close/>
                  </a:path>
                </a:pathLst>
              </a:custGeom>
              <a:solidFill>
                <a:srgbClr val="9C9C9C"/>
              </a:solidFill>
              <a:ln w="9525">
                <a:noFill/>
                <a:round/>
                <a:headEnd/>
                <a:tailEnd/>
              </a:ln>
            </p:spPr>
            <p:txBody>
              <a:bodyPr/>
              <a:lstStyle/>
              <a:p>
                <a:pPr eaLnBrk="0" hangingPunct="0"/>
                <a:endParaRPr lang="en-US"/>
              </a:p>
            </p:txBody>
          </p:sp>
          <p:sp>
            <p:nvSpPr>
              <p:cNvPr id="49241" name="Freeform 359"/>
              <p:cNvSpPr>
                <a:spLocks noEditPoints="1"/>
              </p:cNvSpPr>
              <p:nvPr/>
            </p:nvSpPr>
            <p:spPr bwMode="auto">
              <a:xfrm>
                <a:off x="3653" y="3274"/>
                <a:ext cx="135" cy="21"/>
              </a:xfrm>
              <a:custGeom>
                <a:avLst/>
                <a:gdLst>
                  <a:gd name="T0" fmla="*/ 0 w 135"/>
                  <a:gd name="T1" fmla="*/ 0 h 21"/>
                  <a:gd name="T2" fmla="*/ 135 w 135"/>
                  <a:gd name="T3" fmla="*/ 0 h 21"/>
                  <a:gd name="T4" fmla="*/ 135 w 135"/>
                  <a:gd name="T5" fmla="*/ 21 h 21"/>
                  <a:gd name="T6" fmla="*/ 0 w 135"/>
                  <a:gd name="T7" fmla="*/ 21 h 21"/>
                  <a:gd name="T8" fmla="*/ 0 w 135"/>
                  <a:gd name="T9" fmla="*/ 0 h 21"/>
                  <a:gd name="T10" fmla="*/ 1 w 135"/>
                  <a:gd name="T11" fmla="*/ 0 h 21"/>
                  <a:gd name="T12" fmla="*/ 134 w 135"/>
                  <a:gd name="T13" fmla="*/ 0 h 21"/>
                  <a:gd name="T14" fmla="*/ 134 w 135"/>
                  <a:gd name="T15" fmla="*/ 21 h 21"/>
                  <a:gd name="T16" fmla="*/ 1 w 135"/>
                  <a:gd name="T17" fmla="*/ 21 h 21"/>
                  <a:gd name="T18" fmla="*/ 1 w 13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5"/>
                  <a:gd name="T31" fmla="*/ 0 h 21"/>
                  <a:gd name="T32" fmla="*/ 135 w 13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5" h="21">
                    <a:moveTo>
                      <a:pt x="0" y="0"/>
                    </a:moveTo>
                    <a:lnTo>
                      <a:pt x="135" y="0"/>
                    </a:lnTo>
                    <a:lnTo>
                      <a:pt x="135" y="21"/>
                    </a:lnTo>
                    <a:lnTo>
                      <a:pt x="0" y="21"/>
                    </a:lnTo>
                    <a:lnTo>
                      <a:pt x="0" y="0"/>
                    </a:lnTo>
                    <a:close/>
                    <a:moveTo>
                      <a:pt x="1" y="0"/>
                    </a:moveTo>
                    <a:lnTo>
                      <a:pt x="134" y="0"/>
                    </a:lnTo>
                    <a:lnTo>
                      <a:pt x="134" y="21"/>
                    </a:lnTo>
                    <a:lnTo>
                      <a:pt x="1" y="21"/>
                    </a:lnTo>
                    <a:lnTo>
                      <a:pt x="1" y="0"/>
                    </a:lnTo>
                    <a:close/>
                  </a:path>
                </a:pathLst>
              </a:custGeom>
              <a:solidFill>
                <a:srgbClr val="9D9D9D"/>
              </a:solidFill>
              <a:ln w="9525">
                <a:noFill/>
                <a:round/>
                <a:headEnd/>
                <a:tailEnd/>
              </a:ln>
            </p:spPr>
            <p:txBody>
              <a:bodyPr/>
              <a:lstStyle/>
              <a:p>
                <a:pPr eaLnBrk="0" hangingPunct="0"/>
                <a:endParaRPr lang="en-US"/>
              </a:p>
            </p:txBody>
          </p:sp>
          <p:sp>
            <p:nvSpPr>
              <p:cNvPr id="49242" name="Freeform 360"/>
              <p:cNvSpPr>
                <a:spLocks noEditPoints="1"/>
              </p:cNvSpPr>
              <p:nvPr/>
            </p:nvSpPr>
            <p:spPr bwMode="auto">
              <a:xfrm>
                <a:off x="3654" y="3274"/>
                <a:ext cx="133" cy="21"/>
              </a:xfrm>
              <a:custGeom>
                <a:avLst/>
                <a:gdLst>
                  <a:gd name="T0" fmla="*/ 0 w 133"/>
                  <a:gd name="T1" fmla="*/ 0 h 21"/>
                  <a:gd name="T2" fmla="*/ 133 w 133"/>
                  <a:gd name="T3" fmla="*/ 0 h 21"/>
                  <a:gd name="T4" fmla="*/ 133 w 133"/>
                  <a:gd name="T5" fmla="*/ 21 h 21"/>
                  <a:gd name="T6" fmla="*/ 0 w 133"/>
                  <a:gd name="T7" fmla="*/ 21 h 21"/>
                  <a:gd name="T8" fmla="*/ 0 w 133"/>
                  <a:gd name="T9" fmla="*/ 0 h 21"/>
                  <a:gd name="T10" fmla="*/ 1 w 133"/>
                  <a:gd name="T11" fmla="*/ 0 h 21"/>
                  <a:gd name="T12" fmla="*/ 132 w 133"/>
                  <a:gd name="T13" fmla="*/ 0 h 21"/>
                  <a:gd name="T14" fmla="*/ 132 w 133"/>
                  <a:gd name="T15" fmla="*/ 21 h 21"/>
                  <a:gd name="T16" fmla="*/ 1 w 133"/>
                  <a:gd name="T17" fmla="*/ 21 h 21"/>
                  <a:gd name="T18" fmla="*/ 1 w 13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3"/>
                  <a:gd name="T31" fmla="*/ 0 h 21"/>
                  <a:gd name="T32" fmla="*/ 133 w 13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3" h="21">
                    <a:moveTo>
                      <a:pt x="0" y="0"/>
                    </a:moveTo>
                    <a:lnTo>
                      <a:pt x="133" y="0"/>
                    </a:lnTo>
                    <a:lnTo>
                      <a:pt x="133" y="21"/>
                    </a:lnTo>
                    <a:lnTo>
                      <a:pt x="0" y="21"/>
                    </a:lnTo>
                    <a:lnTo>
                      <a:pt x="0" y="0"/>
                    </a:lnTo>
                    <a:close/>
                    <a:moveTo>
                      <a:pt x="1" y="0"/>
                    </a:moveTo>
                    <a:lnTo>
                      <a:pt x="132" y="0"/>
                    </a:lnTo>
                    <a:lnTo>
                      <a:pt x="132" y="21"/>
                    </a:lnTo>
                    <a:lnTo>
                      <a:pt x="1" y="21"/>
                    </a:lnTo>
                    <a:lnTo>
                      <a:pt x="1" y="0"/>
                    </a:lnTo>
                    <a:close/>
                  </a:path>
                </a:pathLst>
              </a:custGeom>
              <a:solidFill>
                <a:srgbClr val="9E9E9E"/>
              </a:solidFill>
              <a:ln w="9525">
                <a:noFill/>
                <a:round/>
                <a:headEnd/>
                <a:tailEnd/>
              </a:ln>
            </p:spPr>
            <p:txBody>
              <a:bodyPr/>
              <a:lstStyle/>
              <a:p>
                <a:pPr eaLnBrk="0" hangingPunct="0"/>
                <a:endParaRPr lang="en-US"/>
              </a:p>
            </p:txBody>
          </p:sp>
          <p:sp>
            <p:nvSpPr>
              <p:cNvPr id="49243" name="Freeform 361"/>
              <p:cNvSpPr>
                <a:spLocks noEditPoints="1"/>
              </p:cNvSpPr>
              <p:nvPr/>
            </p:nvSpPr>
            <p:spPr bwMode="auto">
              <a:xfrm>
                <a:off x="3655" y="3274"/>
                <a:ext cx="131" cy="21"/>
              </a:xfrm>
              <a:custGeom>
                <a:avLst/>
                <a:gdLst>
                  <a:gd name="T0" fmla="*/ 0 w 131"/>
                  <a:gd name="T1" fmla="*/ 0 h 21"/>
                  <a:gd name="T2" fmla="*/ 131 w 131"/>
                  <a:gd name="T3" fmla="*/ 0 h 21"/>
                  <a:gd name="T4" fmla="*/ 131 w 131"/>
                  <a:gd name="T5" fmla="*/ 21 h 21"/>
                  <a:gd name="T6" fmla="*/ 0 w 131"/>
                  <a:gd name="T7" fmla="*/ 21 h 21"/>
                  <a:gd name="T8" fmla="*/ 0 w 131"/>
                  <a:gd name="T9" fmla="*/ 0 h 21"/>
                  <a:gd name="T10" fmla="*/ 1 w 131"/>
                  <a:gd name="T11" fmla="*/ 0 h 21"/>
                  <a:gd name="T12" fmla="*/ 130 w 131"/>
                  <a:gd name="T13" fmla="*/ 0 h 21"/>
                  <a:gd name="T14" fmla="*/ 130 w 131"/>
                  <a:gd name="T15" fmla="*/ 21 h 21"/>
                  <a:gd name="T16" fmla="*/ 1 w 131"/>
                  <a:gd name="T17" fmla="*/ 21 h 21"/>
                  <a:gd name="T18" fmla="*/ 1 w 13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1"/>
                  <a:gd name="T31" fmla="*/ 0 h 21"/>
                  <a:gd name="T32" fmla="*/ 131 w 13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1" h="21">
                    <a:moveTo>
                      <a:pt x="0" y="0"/>
                    </a:moveTo>
                    <a:lnTo>
                      <a:pt x="131" y="0"/>
                    </a:lnTo>
                    <a:lnTo>
                      <a:pt x="131" y="21"/>
                    </a:lnTo>
                    <a:lnTo>
                      <a:pt x="0" y="21"/>
                    </a:lnTo>
                    <a:lnTo>
                      <a:pt x="0" y="0"/>
                    </a:lnTo>
                    <a:close/>
                    <a:moveTo>
                      <a:pt x="1" y="0"/>
                    </a:moveTo>
                    <a:lnTo>
                      <a:pt x="130" y="0"/>
                    </a:lnTo>
                    <a:lnTo>
                      <a:pt x="130" y="21"/>
                    </a:lnTo>
                    <a:lnTo>
                      <a:pt x="1" y="21"/>
                    </a:lnTo>
                    <a:lnTo>
                      <a:pt x="1" y="0"/>
                    </a:lnTo>
                    <a:close/>
                  </a:path>
                </a:pathLst>
              </a:custGeom>
              <a:solidFill>
                <a:srgbClr val="9F9F9F"/>
              </a:solidFill>
              <a:ln w="9525">
                <a:noFill/>
                <a:round/>
                <a:headEnd/>
                <a:tailEnd/>
              </a:ln>
            </p:spPr>
            <p:txBody>
              <a:bodyPr/>
              <a:lstStyle/>
              <a:p>
                <a:pPr eaLnBrk="0" hangingPunct="0"/>
                <a:endParaRPr lang="en-US"/>
              </a:p>
            </p:txBody>
          </p:sp>
          <p:sp>
            <p:nvSpPr>
              <p:cNvPr id="49244" name="Freeform 362"/>
              <p:cNvSpPr>
                <a:spLocks noEditPoints="1"/>
              </p:cNvSpPr>
              <p:nvPr/>
            </p:nvSpPr>
            <p:spPr bwMode="auto">
              <a:xfrm>
                <a:off x="3656" y="3274"/>
                <a:ext cx="129" cy="21"/>
              </a:xfrm>
              <a:custGeom>
                <a:avLst/>
                <a:gdLst>
                  <a:gd name="T0" fmla="*/ 0 w 129"/>
                  <a:gd name="T1" fmla="*/ 0 h 21"/>
                  <a:gd name="T2" fmla="*/ 129 w 129"/>
                  <a:gd name="T3" fmla="*/ 0 h 21"/>
                  <a:gd name="T4" fmla="*/ 129 w 129"/>
                  <a:gd name="T5" fmla="*/ 21 h 21"/>
                  <a:gd name="T6" fmla="*/ 0 w 129"/>
                  <a:gd name="T7" fmla="*/ 21 h 21"/>
                  <a:gd name="T8" fmla="*/ 0 w 129"/>
                  <a:gd name="T9" fmla="*/ 0 h 21"/>
                  <a:gd name="T10" fmla="*/ 1 w 129"/>
                  <a:gd name="T11" fmla="*/ 0 h 21"/>
                  <a:gd name="T12" fmla="*/ 128 w 129"/>
                  <a:gd name="T13" fmla="*/ 0 h 21"/>
                  <a:gd name="T14" fmla="*/ 128 w 129"/>
                  <a:gd name="T15" fmla="*/ 21 h 21"/>
                  <a:gd name="T16" fmla="*/ 1 w 129"/>
                  <a:gd name="T17" fmla="*/ 21 h 21"/>
                  <a:gd name="T18" fmla="*/ 1 w 12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21"/>
                  <a:gd name="T32" fmla="*/ 129 w 12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21">
                    <a:moveTo>
                      <a:pt x="0" y="0"/>
                    </a:moveTo>
                    <a:lnTo>
                      <a:pt x="129" y="0"/>
                    </a:lnTo>
                    <a:lnTo>
                      <a:pt x="129" y="21"/>
                    </a:lnTo>
                    <a:lnTo>
                      <a:pt x="0" y="21"/>
                    </a:lnTo>
                    <a:lnTo>
                      <a:pt x="0" y="0"/>
                    </a:lnTo>
                    <a:close/>
                    <a:moveTo>
                      <a:pt x="1" y="0"/>
                    </a:moveTo>
                    <a:lnTo>
                      <a:pt x="128" y="0"/>
                    </a:lnTo>
                    <a:lnTo>
                      <a:pt x="128" y="21"/>
                    </a:lnTo>
                    <a:lnTo>
                      <a:pt x="1" y="21"/>
                    </a:lnTo>
                    <a:lnTo>
                      <a:pt x="1" y="0"/>
                    </a:lnTo>
                    <a:close/>
                  </a:path>
                </a:pathLst>
              </a:custGeom>
              <a:solidFill>
                <a:srgbClr val="A0A0A0"/>
              </a:solidFill>
              <a:ln w="9525">
                <a:noFill/>
                <a:round/>
                <a:headEnd/>
                <a:tailEnd/>
              </a:ln>
            </p:spPr>
            <p:txBody>
              <a:bodyPr/>
              <a:lstStyle/>
              <a:p>
                <a:pPr eaLnBrk="0" hangingPunct="0"/>
                <a:endParaRPr lang="en-US"/>
              </a:p>
            </p:txBody>
          </p:sp>
          <p:sp>
            <p:nvSpPr>
              <p:cNvPr id="49245" name="Freeform 363"/>
              <p:cNvSpPr>
                <a:spLocks noEditPoints="1"/>
              </p:cNvSpPr>
              <p:nvPr/>
            </p:nvSpPr>
            <p:spPr bwMode="auto">
              <a:xfrm>
                <a:off x="3657" y="3274"/>
                <a:ext cx="127" cy="21"/>
              </a:xfrm>
              <a:custGeom>
                <a:avLst/>
                <a:gdLst>
                  <a:gd name="T0" fmla="*/ 0 w 127"/>
                  <a:gd name="T1" fmla="*/ 0 h 21"/>
                  <a:gd name="T2" fmla="*/ 127 w 127"/>
                  <a:gd name="T3" fmla="*/ 0 h 21"/>
                  <a:gd name="T4" fmla="*/ 127 w 127"/>
                  <a:gd name="T5" fmla="*/ 21 h 21"/>
                  <a:gd name="T6" fmla="*/ 0 w 127"/>
                  <a:gd name="T7" fmla="*/ 21 h 21"/>
                  <a:gd name="T8" fmla="*/ 0 w 127"/>
                  <a:gd name="T9" fmla="*/ 0 h 21"/>
                  <a:gd name="T10" fmla="*/ 1 w 127"/>
                  <a:gd name="T11" fmla="*/ 0 h 21"/>
                  <a:gd name="T12" fmla="*/ 126 w 127"/>
                  <a:gd name="T13" fmla="*/ 0 h 21"/>
                  <a:gd name="T14" fmla="*/ 126 w 127"/>
                  <a:gd name="T15" fmla="*/ 21 h 21"/>
                  <a:gd name="T16" fmla="*/ 1 w 127"/>
                  <a:gd name="T17" fmla="*/ 21 h 21"/>
                  <a:gd name="T18" fmla="*/ 1 w 12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21"/>
                  <a:gd name="T32" fmla="*/ 127 w 12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21">
                    <a:moveTo>
                      <a:pt x="0" y="0"/>
                    </a:moveTo>
                    <a:lnTo>
                      <a:pt x="127" y="0"/>
                    </a:lnTo>
                    <a:lnTo>
                      <a:pt x="127" y="21"/>
                    </a:lnTo>
                    <a:lnTo>
                      <a:pt x="0" y="21"/>
                    </a:lnTo>
                    <a:lnTo>
                      <a:pt x="0" y="0"/>
                    </a:lnTo>
                    <a:close/>
                    <a:moveTo>
                      <a:pt x="1" y="0"/>
                    </a:moveTo>
                    <a:lnTo>
                      <a:pt x="126" y="0"/>
                    </a:lnTo>
                    <a:lnTo>
                      <a:pt x="126" y="21"/>
                    </a:lnTo>
                    <a:lnTo>
                      <a:pt x="1" y="21"/>
                    </a:lnTo>
                    <a:lnTo>
                      <a:pt x="1" y="0"/>
                    </a:lnTo>
                    <a:close/>
                  </a:path>
                </a:pathLst>
              </a:custGeom>
              <a:solidFill>
                <a:srgbClr val="A1A1A1"/>
              </a:solidFill>
              <a:ln w="9525">
                <a:noFill/>
                <a:round/>
                <a:headEnd/>
                <a:tailEnd/>
              </a:ln>
            </p:spPr>
            <p:txBody>
              <a:bodyPr/>
              <a:lstStyle/>
              <a:p>
                <a:pPr eaLnBrk="0" hangingPunct="0"/>
                <a:endParaRPr lang="en-US"/>
              </a:p>
            </p:txBody>
          </p:sp>
          <p:sp>
            <p:nvSpPr>
              <p:cNvPr id="49246" name="Freeform 364"/>
              <p:cNvSpPr>
                <a:spLocks noEditPoints="1"/>
              </p:cNvSpPr>
              <p:nvPr/>
            </p:nvSpPr>
            <p:spPr bwMode="auto">
              <a:xfrm>
                <a:off x="3658" y="3274"/>
                <a:ext cx="125" cy="21"/>
              </a:xfrm>
              <a:custGeom>
                <a:avLst/>
                <a:gdLst>
                  <a:gd name="T0" fmla="*/ 0 w 125"/>
                  <a:gd name="T1" fmla="*/ 0 h 21"/>
                  <a:gd name="T2" fmla="*/ 125 w 125"/>
                  <a:gd name="T3" fmla="*/ 0 h 21"/>
                  <a:gd name="T4" fmla="*/ 125 w 125"/>
                  <a:gd name="T5" fmla="*/ 21 h 21"/>
                  <a:gd name="T6" fmla="*/ 0 w 125"/>
                  <a:gd name="T7" fmla="*/ 21 h 21"/>
                  <a:gd name="T8" fmla="*/ 0 w 125"/>
                  <a:gd name="T9" fmla="*/ 0 h 21"/>
                  <a:gd name="T10" fmla="*/ 1 w 125"/>
                  <a:gd name="T11" fmla="*/ 0 h 21"/>
                  <a:gd name="T12" fmla="*/ 124 w 125"/>
                  <a:gd name="T13" fmla="*/ 0 h 21"/>
                  <a:gd name="T14" fmla="*/ 124 w 125"/>
                  <a:gd name="T15" fmla="*/ 21 h 21"/>
                  <a:gd name="T16" fmla="*/ 1 w 125"/>
                  <a:gd name="T17" fmla="*/ 21 h 21"/>
                  <a:gd name="T18" fmla="*/ 1 w 12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21"/>
                  <a:gd name="T32" fmla="*/ 125 w 12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21">
                    <a:moveTo>
                      <a:pt x="0" y="0"/>
                    </a:moveTo>
                    <a:lnTo>
                      <a:pt x="125" y="0"/>
                    </a:lnTo>
                    <a:lnTo>
                      <a:pt x="125" y="21"/>
                    </a:lnTo>
                    <a:lnTo>
                      <a:pt x="0" y="21"/>
                    </a:lnTo>
                    <a:lnTo>
                      <a:pt x="0" y="0"/>
                    </a:lnTo>
                    <a:close/>
                    <a:moveTo>
                      <a:pt x="1" y="0"/>
                    </a:moveTo>
                    <a:lnTo>
                      <a:pt x="124" y="0"/>
                    </a:lnTo>
                    <a:lnTo>
                      <a:pt x="124" y="21"/>
                    </a:lnTo>
                    <a:lnTo>
                      <a:pt x="1" y="21"/>
                    </a:lnTo>
                    <a:lnTo>
                      <a:pt x="1" y="0"/>
                    </a:lnTo>
                    <a:close/>
                  </a:path>
                </a:pathLst>
              </a:custGeom>
              <a:solidFill>
                <a:srgbClr val="A2A2A2"/>
              </a:solidFill>
              <a:ln w="9525">
                <a:noFill/>
                <a:round/>
                <a:headEnd/>
                <a:tailEnd/>
              </a:ln>
            </p:spPr>
            <p:txBody>
              <a:bodyPr/>
              <a:lstStyle/>
              <a:p>
                <a:pPr eaLnBrk="0" hangingPunct="0"/>
                <a:endParaRPr lang="en-US"/>
              </a:p>
            </p:txBody>
          </p:sp>
          <p:sp>
            <p:nvSpPr>
              <p:cNvPr id="49247" name="Freeform 365"/>
              <p:cNvSpPr>
                <a:spLocks noEditPoints="1"/>
              </p:cNvSpPr>
              <p:nvPr/>
            </p:nvSpPr>
            <p:spPr bwMode="auto">
              <a:xfrm>
                <a:off x="3659" y="3274"/>
                <a:ext cx="123" cy="21"/>
              </a:xfrm>
              <a:custGeom>
                <a:avLst/>
                <a:gdLst>
                  <a:gd name="T0" fmla="*/ 0 w 123"/>
                  <a:gd name="T1" fmla="*/ 0 h 21"/>
                  <a:gd name="T2" fmla="*/ 123 w 123"/>
                  <a:gd name="T3" fmla="*/ 0 h 21"/>
                  <a:gd name="T4" fmla="*/ 123 w 123"/>
                  <a:gd name="T5" fmla="*/ 21 h 21"/>
                  <a:gd name="T6" fmla="*/ 0 w 123"/>
                  <a:gd name="T7" fmla="*/ 21 h 21"/>
                  <a:gd name="T8" fmla="*/ 0 w 123"/>
                  <a:gd name="T9" fmla="*/ 0 h 21"/>
                  <a:gd name="T10" fmla="*/ 0 w 123"/>
                  <a:gd name="T11" fmla="*/ 0 h 21"/>
                  <a:gd name="T12" fmla="*/ 123 w 123"/>
                  <a:gd name="T13" fmla="*/ 0 h 21"/>
                  <a:gd name="T14" fmla="*/ 123 w 123"/>
                  <a:gd name="T15" fmla="*/ 21 h 21"/>
                  <a:gd name="T16" fmla="*/ 0 w 123"/>
                  <a:gd name="T17" fmla="*/ 21 h 21"/>
                  <a:gd name="T18" fmla="*/ 0 w 12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3"/>
                  <a:gd name="T31" fmla="*/ 0 h 21"/>
                  <a:gd name="T32" fmla="*/ 123 w 12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3" h="21">
                    <a:moveTo>
                      <a:pt x="0" y="0"/>
                    </a:moveTo>
                    <a:lnTo>
                      <a:pt x="123" y="0"/>
                    </a:lnTo>
                    <a:lnTo>
                      <a:pt x="123" y="21"/>
                    </a:lnTo>
                    <a:lnTo>
                      <a:pt x="0" y="21"/>
                    </a:lnTo>
                    <a:lnTo>
                      <a:pt x="0" y="0"/>
                    </a:lnTo>
                    <a:close/>
                    <a:moveTo>
                      <a:pt x="0" y="0"/>
                    </a:moveTo>
                    <a:lnTo>
                      <a:pt x="123" y="0"/>
                    </a:lnTo>
                    <a:lnTo>
                      <a:pt x="123" y="21"/>
                    </a:lnTo>
                    <a:lnTo>
                      <a:pt x="0" y="21"/>
                    </a:lnTo>
                    <a:lnTo>
                      <a:pt x="0" y="0"/>
                    </a:lnTo>
                    <a:close/>
                  </a:path>
                </a:pathLst>
              </a:custGeom>
              <a:solidFill>
                <a:srgbClr val="A3A3A3"/>
              </a:solidFill>
              <a:ln w="9525">
                <a:noFill/>
                <a:round/>
                <a:headEnd/>
                <a:tailEnd/>
              </a:ln>
            </p:spPr>
            <p:txBody>
              <a:bodyPr/>
              <a:lstStyle/>
              <a:p>
                <a:pPr eaLnBrk="0" hangingPunct="0"/>
                <a:endParaRPr lang="en-US"/>
              </a:p>
            </p:txBody>
          </p:sp>
          <p:sp>
            <p:nvSpPr>
              <p:cNvPr id="49248" name="Freeform 366"/>
              <p:cNvSpPr>
                <a:spLocks noEditPoints="1"/>
              </p:cNvSpPr>
              <p:nvPr/>
            </p:nvSpPr>
            <p:spPr bwMode="auto">
              <a:xfrm>
                <a:off x="3659" y="3274"/>
                <a:ext cx="123" cy="21"/>
              </a:xfrm>
              <a:custGeom>
                <a:avLst/>
                <a:gdLst>
                  <a:gd name="T0" fmla="*/ 0 w 123"/>
                  <a:gd name="T1" fmla="*/ 0 h 21"/>
                  <a:gd name="T2" fmla="*/ 123 w 123"/>
                  <a:gd name="T3" fmla="*/ 0 h 21"/>
                  <a:gd name="T4" fmla="*/ 123 w 123"/>
                  <a:gd name="T5" fmla="*/ 21 h 21"/>
                  <a:gd name="T6" fmla="*/ 0 w 123"/>
                  <a:gd name="T7" fmla="*/ 21 h 21"/>
                  <a:gd name="T8" fmla="*/ 0 w 123"/>
                  <a:gd name="T9" fmla="*/ 0 h 21"/>
                  <a:gd name="T10" fmla="*/ 2 w 123"/>
                  <a:gd name="T11" fmla="*/ 0 h 21"/>
                  <a:gd name="T12" fmla="*/ 121 w 123"/>
                  <a:gd name="T13" fmla="*/ 0 h 21"/>
                  <a:gd name="T14" fmla="*/ 121 w 123"/>
                  <a:gd name="T15" fmla="*/ 21 h 21"/>
                  <a:gd name="T16" fmla="*/ 2 w 123"/>
                  <a:gd name="T17" fmla="*/ 21 h 21"/>
                  <a:gd name="T18" fmla="*/ 2 w 12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3"/>
                  <a:gd name="T31" fmla="*/ 0 h 21"/>
                  <a:gd name="T32" fmla="*/ 123 w 12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3" h="21">
                    <a:moveTo>
                      <a:pt x="0" y="0"/>
                    </a:moveTo>
                    <a:lnTo>
                      <a:pt x="123" y="0"/>
                    </a:lnTo>
                    <a:lnTo>
                      <a:pt x="123" y="21"/>
                    </a:lnTo>
                    <a:lnTo>
                      <a:pt x="0" y="21"/>
                    </a:lnTo>
                    <a:lnTo>
                      <a:pt x="0" y="0"/>
                    </a:lnTo>
                    <a:close/>
                    <a:moveTo>
                      <a:pt x="2" y="0"/>
                    </a:moveTo>
                    <a:lnTo>
                      <a:pt x="121" y="0"/>
                    </a:lnTo>
                    <a:lnTo>
                      <a:pt x="121" y="21"/>
                    </a:lnTo>
                    <a:lnTo>
                      <a:pt x="2" y="21"/>
                    </a:lnTo>
                    <a:lnTo>
                      <a:pt x="2" y="0"/>
                    </a:lnTo>
                    <a:close/>
                  </a:path>
                </a:pathLst>
              </a:custGeom>
              <a:solidFill>
                <a:srgbClr val="A4A4A4"/>
              </a:solidFill>
              <a:ln w="9525">
                <a:noFill/>
                <a:round/>
                <a:headEnd/>
                <a:tailEnd/>
              </a:ln>
            </p:spPr>
            <p:txBody>
              <a:bodyPr/>
              <a:lstStyle/>
              <a:p>
                <a:pPr eaLnBrk="0" hangingPunct="0"/>
                <a:endParaRPr lang="en-US"/>
              </a:p>
            </p:txBody>
          </p:sp>
          <p:sp>
            <p:nvSpPr>
              <p:cNvPr id="49249" name="Freeform 367"/>
              <p:cNvSpPr>
                <a:spLocks noEditPoints="1"/>
              </p:cNvSpPr>
              <p:nvPr/>
            </p:nvSpPr>
            <p:spPr bwMode="auto">
              <a:xfrm>
                <a:off x="3661" y="3274"/>
                <a:ext cx="119" cy="21"/>
              </a:xfrm>
              <a:custGeom>
                <a:avLst/>
                <a:gdLst>
                  <a:gd name="T0" fmla="*/ 0 w 119"/>
                  <a:gd name="T1" fmla="*/ 0 h 21"/>
                  <a:gd name="T2" fmla="*/ 119 w 119"/>
                  <a:gd name="T3" fmla="*/ 0 h 21"/>
                  <a:gd name="T4" fmla="*/ 119 w 119"/>
                  <a:gd name="T5" fmla="*/ 21 h 21"/>
                  <a:gd name="T6" fmla="*/ 0 w 119"/>
                  <a:gd name="T7" fmla="*/ 21 h 21"/>
                  <a:gd name="T8" fmla="*/ 0 w 119"/>
                  <a:gd name="T9" fmla="*/ 0 h 21"/>
                  <a:gd name="T10" fmla="*/ 0 w 119"/>
                  <a:gd name="T11" fmla="*/ 0 h 21"/>
                  <a:gd name="T12" fmla="*/ 119 w 119"/>
                  <a:gd name="T13" fmla="*/ 0 h 21"/>
                  <a:gd name="T14" fmla="*/ 119 w 119"/>
                  <a:gd name="T15" fmla="*/ 21 h 21"/>
                  <a:gd name="T16" fmla="*/ 0 w 119"/>
                  <a:gd name="T17" fmla="*/ 21 h 21"/>
                  <a:gd name="T18" fmla="*/ 0 w 11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9"/>
                  <a:gd name="T31" fmla="*/ 0 h 21"/>
                  <a:gd name="T32" fmla="*/ 119 w 11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9" h="21">
                    <a:moveTo>
                      <a:pt x="0" y="0"/>
                    </a:moveTo>
                    <a:lnTo>
                      <a:pt x="119" y="0"/>
                    </a:lnTo>
                    <a:lnTo>
                      <a:pt x="119" y="21"/>
                    </a:lnTo>
                    <a:lnTo>
                      <a:pt x="0" y="21"/>
                    </a:lnTo>
                    <a:lnTo>
                      <a:pt x="0" y="0"/>
                    </a:lnTo>
                    <a:close/>
                    <a:moveTo>
                      <a:pt x="0" y="0"/>
                    </a:moveTo>
                    <a:lnTo>
                      <a:pt x="119" y="0"/>
                    </a:lnTo>
                    <a:lnTo>
                      <a:pt x="119" y="21"/>
                    </a:lnTo>
                    <a:lnTo>
                      <a:pt x="0" y="21"/>
                    </a:lnTo>
                    <a:lnTo>
                      <a:pt x="0" y="0"/>
                    </a:lnTo>
                    <a:close/>
                  </a:path>
                </a:pathLst>
              </a:custGeom>
              <a:solidFill>
                <a:srgbClr val="A5A5A5"/>
              </a:solidFill>
              <a:ln w="9525">
                <a:noFill/>
                <a:round/>
                <a:headEnd/>
                <a:tailEnd/>
              </a:ln>
            </p:spPr>
            <p:txBody>
              <a:bodyPr/>
              <a:lstStyle/>
              <a:p>
                <a:pPr eaLnBrk="0" hangingPunct="0"/>
                <a:endParaRPr lang="en-US"/>
              </a:p>
            </p:txBody>
          </p:sp>
          <p:sp>
            <p:nvSpPr>
              <p:cNvPr id="49250" name="Freeform 368"/>
              <p:cNvSpPr>
                <a:spLocks noEditPoints="1"/>
              </p:cNvSpPr>
              <p:nvPr/>
            </p:nvSpPr>
            <p:spPr bwMode="auto">
              <a:xfrm>
                <a:off x="3661" y="3274"/>
                <a:ext cx="119" cy="21"/>
              </a:xfrm>
              <a:custGeom>
                <a:avLst/>
                <a:gdLst>
                  <a:gd name="T0" fmla="*/ 0 w 119"/>
                  <a:gd name="T1" fmla="*/ 0 h 21"/>
                  <a:gd name="T2" fmla="*/ 119 w 119"/>
                  <a:gd name="T3" fmla="*/ 0 h 21"/>
                  <a:gd name="T4" fmla="*/ 119 w 119"/>
                  <a:gd name="T5" fmla="*/ 21 h 21"/>
                  <a:gd name="T6" fmla="*/ 0 w 119"/>
                  <a:gd name="T7" fmla="*/ 21 h 21"/>
                  <a:gd name="T8" fmla="*/ 0 w 119"/>
                  <a:gd name="T9" fmla="*/ 0 h 21"/>
                  <a:gd name="T10" fmla="*/ 1 w 119"/>
                  <a:gd name="T11" fmla="*/ 0 h 21"/>
                  <a:gd name="T12" fmla="*/ 118 w 119"/>
                  <a:gd name="T13" fmla="*/ 0 h 21"/>
                  <a:gd name="T14" fmla="*/ 118 w 119"/>
                  <a:gd name="T15" fmla="*/ 21 h 21"/>
                  <a:gd name="T16" fmla="*/ 1 w 119"/>
                  <a:gd name="T17" fmla="*/ 21 h 21"/>
                  <a:gd name="T18" fmla="*/ 1 w 11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9"/>
                  <a:gd name="T31" fmla="*/ 0 h 21"/>
                  <a:gd name="T32" fmla="*/ 119 w 11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9" h="21">
                    <a:moveTo>
                      <a:pt x="0" y="0"/>
                    </a:moveTo>
                    <a:lnTo>
                      <a:pt x="119" y="0"/>
                    </a:lnTo>
                    <a:lnTo>
                      <a:pt x="119" y="21"/>
                    </a:lnTo>
                    <a:lnTo>
                      <a:pt x="0" y="21"/>
                    </a:lnTo>
                    <a:lnTo>
                      <a:pt x="0" y="0"/>
                    </a:lnTo>
                    <a:close/>
                    <a:moveTo>
                      <a:pt x="1" y="0"/>
                    </a:moveTo>
                    <a:lnTo>
                      <a:pt x="118" y="0"/>
                    </a:lnTo>
                    <a:lnTo>
                      <a:pt x="118" y="21"/>
                    </a:lnTo>
                    <a:lnTo>
                      <a:pt x="1" y="21"/>
                    </a:lnTo>
                    <a:lnTo>
                      <a:pt x="1" y="0"/>
                    </a:lnTo>
                    <a:close/>
                  </a:path>
                </a:pathLst>
              </a:custGeom>
              <a:solidFill>
                <a:srgbClr val="A7A7A7"/>
              </a:solidFill>
              <a:ln w="9525">
                <a:noFill/>
                <a:round/>
                <a:headEnd/>
                <a:tailEnd/>
              </a:ln>
            </p:spPr>
            <p:txBody>
              <a:bodyPr/>
              <a:lstStyle/>
              <a:p>
                <a:pPr eaLnBrk="0" hangingPunct="0"/>
                <a:endParaRPr lang="en-US"/>
              </a:p>
            </p:txBody>
          </p:sp>
          <p:sp>
            <p:nvSpPr>
              <p:cNvPr id="49251" name="Freeform 369"/>
              <p:cNvSpPr>
                <a:spLocks noEditPoints="1"/>
              </p:cNvSpPr>
              <p:nvPr/>
            </p:nvSpPr>
            <p:spPr bwMode="auto">
              <a:xfrm>
                <a:off x="3662" y="3274"/>
                <a:ext cx="117" cy="21"/>
              </a:xfrm>
              <a:custGeom>
                <a:avLst/>
                <a:gdLst>
                  <a:gd name="T0" fmla="*/ 0 w 117"/>
                  <a:gd name="T1" fmla="*/ 0 h 21"/>
                  <a:gd name="T2" fmla="*/ 117 w 117"/>
                  <a:gd name="T3" fmla="*/ 0 h 21"/>
                  <a:gd name="T4" fmla="*/ 117 w 117"/>
                  <a:gd name="T5" fmla="*/ 21 h 21"/>
                  <a:gd name="T6" fmla="*/ 0 w 117"/>
                  <a:gd name="T7" fmla="*/ 21 h 21"/>
                  <a:gd name="T8" fmla="*/ 0 w 117"/>
                  <a:gd name="T9" fmla="*/ 0 h 21"/>
                  <a:gd name="T10" fmla="*/ 2 w 117"/>
                  <a:gd name="T11" fmla="*/ 0 h 21"/>
                  <a:gd name="T12" fmla="*/ 116 w 117"/>
                  <a:gd name="T13" fmla="*/ 0 h 21"/>
                  <a:gd name="T14" fmla="*/ 116 w 117"/>
                  <a:gd name="T15" fmla="*/ 21 h 21"/>
                  <a:gd name="T16" fmla="*/ 2 w 117"/>
                  <a:gd name="T17" fmla="*/ 21 h 21"/>
                  <a:gd name="T18" fmla="*/ 2 w 11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7"/>
                  <a:gd name="T31" fmla="*/ 0 h 21"/>
                  <a:gd name="T32" fmla="*/ 117 w 11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7" h="21">
                    <a:moveTo>
                      <a:pt x="0" y="0"/>
                    </a:moveTo>
                    <a:lnTo>
                      <a:pt x="117" y="0"/>
                    </a:lnTo>
                    <a:lnTo>
                      <a:pt x="117" y="21"/>
                    </a:lnTo>
                    <a:lnTo>
                      <a:pt x="0" y="21"/>
                    </a:lnTo>
                    <a:lnTo>
                      <a:pt x="0" y="0"/>
                    </a:lnTo>
                    <a:close/>
                    <a:moveTo>
                      <a:pt x="2" y="0"/>
                    </a:moveTo>
                    <a:lnTo>
                      <a:pt x="116" y="0"/>
                    </a:lnTo>
                    <a:lnTo>
                      <a:pt x="116" y="21"/>
                    </a:lnTo>
                    <a:lnTo>
                      <a:pt x="2" y="21"/>
                    </a:lnTo>
                    <a:lnTo>
                      <a:pt x="2" y="0"/>
                    </a:lnTo>
                    <a:close/>
                  </a:path>
                </a:pathLst>
              </a:custGeom>
              <a:solidFill>
                <a:srgbClr val="A8A8A8"/>
              </a:solidFill>
              <a:ln w="9525">
                <a:noFill/>
                <a:round/>
                <a:headEnd/>
                <a:tailEnd/>
              </a:ln>
            </p:spPr>
            <p:txBody>
              <a:bodyPr/>
              <a:lstStyle/>
              <a:p>
                <a:pPr eaLnBrk="0" hangingPunct="0"/>
                <a:endParaRPr lang="en-US"/>
              </a:p>
            </p:txBody>
          </p:sp>
          <p:sp>
            <p:nvSpPr>
              <p:cNvPr id="49252" name="Freeform 370"/>
              <p:cNvSpPr>
                <a:spLocks noEditPoints="1"/>
              </p:cNvSpPr>
              <p:nvPr/>
            </p:nvSpPr>
            <p:spPr bwMode="auto">
              <a:xfrm>
                <a:off x="3664" y="3274"/>
                <a:ext cx="114" cy="21"/>
              </a:xfrm>
              <a:custGeom>
                <a:avLst/>
                <a:gdLst>
                  <a:gd name="T0" fmla="*/ 0 w 114"/>
                  <a:gd name="T1" fmla="*/ 0 h 21"/>
                  <a:gd name="T2" fmla="*/ 114 w 114"/>
                  <a:gd name="T3" fmla="*/ 0 h 21"/>
                  <a:gd name="T4" fmla="*/ 114 w 114"/>
                  <a:gd name="T5" fmla="*/ 21 h 21"/>
                  <a:gd name="T6" fmla="*/ 0 w 114"/>
                  <a:gd name="T7" fmla="*/ 21 h 21"/>
                  <a:gd name="T8" fmla="*/ 0 w 114"/>
                  <a:gd name="T9" fmla="*/ 0 h 21"/>
                  <a:gd name="T10" fmla="*/ 0 w 114"/>
                  <a:gd name="T11" fmla="*/ 0 h 21"/>
                  <a:gd name="T12" fmla="*/ 113 w 114"/>
                  <a:gd name="T13" fmla="*/ 0 h 21"/>
                  <a:gd name="T14" fmla="*/ 113 w 114"/>
                  <a:gd name="T15" fmla="*/ 21 h 21"/>
                  <a:gd name="T16" fmla="*/ 0 w 114"/>
                  <a:gd name="T17" fmla="*/ 21 h 21"/>
                  <a:gd name="T18" fmla="*/ 0 w 114"/>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21"/>
                  <a:gd name="T32" fmla="*/ 114 w 11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21">
                    <a:moveTo>
                      <a:pt x="0" y="0"/>
                    </a:moveTo>
                    <a:lnTo>
                      <a:pt x="114" y="0"/>
                    </a:lnTo>
                    <a:lnTo>
                      <a:pt x="114" y="21"/>
                    </a:lnTo>
                    <a:lnTo>
                      <a:pt x="0" y="21"/>
                    </a:lnTo>
                    <a:lnTo>
                      <a:pt x="0" y="0"/>
                    </a:lnTo>
                    <a:close/>
                    <a:moveTo>
                      <a:pt x="0" y="0"/>
                    </a:moveTo>
                    <a:lnTo>
                      <a:pt x="113" y="0"/>
                    </a:lnTo>
                    <a:lnTo>
                      <a:pt x="113" y="21"/>
                    </a:lnTo>
                    <a:lnTo>
                      <a:pt x="0" y="21"/>
                    </a:lnTo>
                    <a:lnTo>
                      <a:pt x="0" y="0"/>
                    </a:lnTo>
                    <a:close/>
                  </a:path>
                </a:pathLst>
              </a:custGeom>
              <a:solidFill>
                <a:srgbClr val="A9A9A9"/>
              </a:solidFill>
              <a:ln w="9525">
                <a:noFill/>
                <a:round/>
                <a:headEnd/>
                <a:tailEnd/>
              </a:ln>
            </p:spPr>
            <p:txBody>
              <a:bodyPr/>
              <a:lstStyle/>
              <a:p>
                <a:pPr eaLnBrk="0" hangingPunct="0"/>
                <a:endParaRPr lang="en-US"/>
              </a:p>
            </p:txBody>
          </p:sp>
          <p:sp>
            <p:nvSpPr>
              <p:cNvPr id="49253" name="Freeform 371"/>
              <p:cNvSpPr>
                <a:spLocks noEditPoints="1"/>
              </p:cNvSpPr>
              <p:nvPr/>
            </p:nvSpPr>
            <p:spPr bwMode="auto">
              <a:xfrm>
                <a:off x="3664" y="3274"/>
                <a:ext cx="113" cy="21"/>
              </a:xfrm>
              <a:custGeom>
                <a:avLst/>
                <a:gdLst>
                  <a:gd name="T0" fmla="*/ 0 w 113"/>
                  <a:gd name="T1" fmla="*/ 0 h 21"/>
                  <a:gd name="T2" fmla="*/ 113 w 113"/>
                  <a:gd name="T3" fmla="*/ 0 h 21"/>
                  <a:gd name="T4" fmla="*/ 113 w 113"/>
                  <a:gd name="T5" fmla="*/ 21 h 21"/>
                  <a:gd name="T6" fmla="*/ 0 w 113"/>
                  <a:gd name="T7" fmla="*/ 21 h 21"/>
                  <a:gd name="T8" fmla="*/ 0 w 113"/>
                  <a:gd name="T9" fmla="*/ 0 h 21"/>
                  <a:gd name="T10" fmla="*/ 1 w 113"/>
                  <a:gd name="T11" fmla="*/ 0 h 21"/>
                  <a:gd name="T12" fmla="*/ 112 w 113"/>
                  <a:gd name="T13" fmla="*/ 0 h 21"/>
                  <a:gd name="T14" fmla="*/ 112 w 113"/>
                  <a:gd name="T15" fmla="*/ 21 h 21"/>
                  <a:gd name="T16" fmla="*/ 1 w 113"/>
                  <a:gd name="T17" fmla="*/ 21 h 21"/>
                  <a:gd name="T18" fmla="*/ 1 w 11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3"/>
                  <a:gd name="T31" fmla="*/ 0 h 21"/>
                  <a:gd name="T32" fmla="*/ 113 w 11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3" h="21">
                    <a:moveTo>
                      <a:pt x="0" y="0"/>
                    </a:moveTo>
                    <a:lnTo>
                      <a:pt x="113" y="0"/>
                    </a:lnTo>
                    <a:lnTo>
                      <a:pt x="113" y="21"/>
                    </a:lnTo>
                    <a:lnTo>
                      <a:pt x="0" y="21"/>
                    </a:lnTo>
                    <a:lnTo>
                      <a:pt x="0" y="0"/>
                    </a:lnTo>
                    <a:close/>
                    <a:moveTo>
                      <a:pt x="1" y="0"/>
                    </a:moveTo>
                    <a:lnTo>
                      <a:pt x="112" y="0"/>
                    </a:lnTo>
                    <a:lnTo>
                      <a:pt x="112" y="21"/>
                    </a:lnTo>
                    <a:lnTo>
                      <a:pt x="1" y="21"/>
                    </a:lnTo>
                    <a:lnTo>
                      <a:pt x="1" y="0"/>
                    </a:lnTo>
                    <a:close/>
                  </a:path>
                </a:pathLst>
              </a:custGeom>
              <a:solidFill>
                <a:srgbClr val="AAAAAA"/>
              </a:solidFill>
              <a:ln w="9525">
                <a:noFill/>
                <a:round/>
                <a:headEnd/>
                <a:tailEnd/>
              </a:ln>
            </p:spPr>
            <p:txBody>
              <a:bodyPr/>
              <a:lstStyle/>
              <a:p>
                <a:pPr eaLnBrk="0" hangingPunct="0"/>
                <a:endParaRPr lang="en-US"/>
              </a:p>
            </p:txBody>
          </p:sp>
          <p:sp>
            <p:nvSpPr>
              <p:cNvPr id="49254" name="Freeform 372"/>
              <p:cNvSpPr>
                <a:spLocks noEditPoints="1"/>
              </p:cNvSpPr>
              <p:nvPr/>
            </p:nvSpPr>
            <p:spPr bwMode="auto">
              <a:xfrm>
                <a:off x="3665" y="3274"/>
                <a:ext cx="111" cy="21"/>
              </a:xfrm>
              <a:custGeom>
                <a:avLst/>
                <a:gdLst>
                  <a:gd name="T0" fmla="*/ 0 w 111"/>
                  <a:gd name="T1" fmla="*/ 0 h 21"/>
                  <a:gd name="T2" fmla="*/ 111 w 111"/>
                  <a:gd name="T3" fmla="*/ 0 h 21"/>
                  <a:gd name="T4" fmla="*/ 111 w 111"/>
                  <a:gd name="T5" fmla="*/ 21 h 21"/>
                  <a:gd name="T6" fmla="*/ 0 w 111"/>
                  <a:gd name="T7" fmla="*/ 21 h 21"/>
                  <a:gd name="T8" fmla="*/ 0 w 111"/>
                  <a:gd name="T9" fmla="*/ 0 h 21"/>
                  <a:gd name="T10" fmla="*/ 1 w 111"/>
                  <a:gd name="T11" fmla="*/ 0 h 21"/>
                  <a:gd name="T12" fmla="*/ 110 w 111"/>
                  <a:gd name="T13" fmla="*/ 0 h 21"/>
                  <a:gd name="T14" fmla="*/ 110 w 111"/>
                  <a:gd name="T15" fmla="*/ 21 h 21"/>
                  <a:gd name="T16" fmla="*/ 1 w 111"/>
                  <a:gd name="T17" fmla="*/ 21 h 21"/>
                  <a:gd name="T18" fmla="*/ 1 w 11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21"/>
                  <a:gd name="T32" fmla="*/ 111 w 11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21">
                    <a:moveTo>
                      <a:pt x="0" y="0"/>
                    </a:moveTo>
                    <a:lnTo>
                      <a:pt x="111" y="0"/>
                    </a:lnTo>
                    <a:lnTo>
                      <a:pt x="111" y="21"/>
                    </a:lnTo>
                    <a:lnTo>
                      <a:pt x="0" y="21"/>
                    </a:lnTo>
                    <a:lnTo>
                      <a:pt x="0" y="0"/>
                    </a:lnTo>
                    <a:close/>
                    <a:moveTo>
                      <a:pt x="1" y="0"/>
                    </a:moveTo>
                    <a:lnTo>
                      <a:pt x="110" y="0"/>
                    </a:lnTo>
                    <a:lnTo>
                      <a:pt x="110" y="21"/>
                    </a:lnTo>
                    <a:lnTo>
                      <a:pt x="1" y="21"/>
                    </a:lnTo>
                    <a:lnTo>
                      <a:pt x="1" y="0"/>
                    </a:lnTo>
                    <a:close/>
                  </a:path>
                </a:pathLst>
              </a:custGeom>
              <a:solidFill>
                <a:srgbClr val="ACACAC"/>
              </a:solidFill>
              <a:ln w="9525">
                <a:noFill/>
                <a:round/>
                <a:headEnd/>
                <a:tailEnd/>
              </a:ln>
            </p:spPr>
            <p:txBody>
              <a:bodyPr/>
              <a:lstStyle/>
              <a:p>
                <a:pPr eaLnBrk="0" hangingPunct="0"/>
                <a:endParaRPr lang="en-US"/>
              </a:p>
            </p:txBody>
          </p:sp>
          <p:sp>
            <p:nvSpPr>
              <p:cNvPr id="49255" name="Freeform 373"/>
              <p:cNvSpPr>
                <a:spLocks noEditPoints="1"/>
              </p:cNvSpPr>
              <p:nvPr/>
            </p:nvSpPr>
            <p:spPr bwMode="auto">
              <a:xfrm>
                <a:off x="3666" y="3274"/>
                <a:ext cx="109" cy="21"/>
              </a:xfrm>
              <a:custGeom>
                <a:avLst/>
                <a:gdLst>
                  <a:gd name="T0" fmla="*/ 0 w 109"/>
                  <a:gd name="T1" fmla="*/ 0 h 21"/>
                  <a:gd name="T2" fmla="*/ 109 w 109"/>
                  <a:gd name="T3" fmla="*/ 0 h 21"/>
                  <a:gd name="T4" fmla="*/ 109 w 109"/>
                  <a:gd name="T5" fmla="*/ 21 h 21"/>
                  <a:gd name="T6" fmla="*/ 0 w 109"/>
                  <a:gd name="T7" fmla="*/ 21 h 21"/>
                  <a:gd name="T8" fmla="*/ 0 w 109"/>
                  <a:gd name="T9" fmla="*/ 0 h 21"/>
                  <a:gd name="T10" fmla="*/ 1 w 109"/>
                  <a:gd name="T11" fmla="*/ 0 h 21"/>
                  <a:gd name="T12" fmla="*/ 108 w 109"/>
                  <a:gd name="T13" fmla="*/ 0 h 21"/>
                  <a:gd name="T14" fmla="*/ 108 w 109"/>
                  <a:gd name="T15" fmla="*/ 21 h 21"/>
                  <a:gd name="T16" fmla="*/ 1 w 109"/>
                  <a:gd name="T17" fmla="*/ 21 h 21"/>
                  <a:gd name="T18" fmla="*/ 1 w 10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
                  <a:gd name="T31" fmla="*/ 0 h 21"/>
                  <a:gd name="T32" fmla="*/ 109 w 10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 h="21">
                    <a:moveTo>
                      <a:pt x="0" y="0"/>
                    </a:moveTo>
                    <a:lnTo>
                      <a:pt x="109" y="0"/>
                    </a:lnTo>
                    <a:lnTo>
                      <a:pt x="109" y="21"/>
                    </a:lnTo>
                    <a:lnTo>
                      <a:pt x="0" y="21"/>
                    </a:lnTo>
                    <a:lnTo>
                      <a:pt x="0" y="0"/>
                    </a:lnTo>
                    <a:close/>
                    <a:moveTo>
                      <a:pt x="1" y="0"/>
                    </a:moveTo>
                    <a:lnTo>
                      <a:pt x="108" y="0"/>
                    </a:lnTo>
                    <a:lnTo>
                      <a:pt x="108" y="21"/>
                    </a:lnTo>
                    <a:lnTo>
                      <a:pt x="1" y="21"/>
                    </a:lnTo>
                    <a:lnTo>
                      <a:pt x="1" y="0"/>
                    </a:lnTo>
                    <a:close/>
                  </a:path>
                </a:pathLst>
              </a:custGeom>
              <a:solidFill>
                <a:srgbClr val="ADADAD"/>
              </a:solidFill>
              <a:ln w="9525">
                <a:noFill/>
                <a:round/>
                <a:headEnd/>
                <a:tailEnd/>
              </a:ln>
            </p:spPr>
            <p:txBody>
              <a:bodyPr/>
              <a:lstStyle/>
              <a:p>
                <a:pPr eaLnBrk="0" hangingPunct="0"/>
                <a:endParaRPr lang="en-US"/>
              </a:p>
            </p:txBody>
          </p:sp>
          <p:sp>
            <p:nvSpPr>
              <p:cNvPr id="49256" name="Freeform 374"/>
              <p:cNvSpPr>
                <a:spLocks noEditPoints="1"/>
              </p:cNvSpPr>
              <p:nvPr/>
            </p:nvSpPr>
            <p:spPr bwMode="auto">
              <a:xfrm>
                <a:off x="3667" y="3274"/>
                <a:ext cx="107" cy="21"/>
              </a:xfrm>
              <a:custGeom>
                <a:avLst/>
                <a:gdLst>
                  <a:gd name="T0" fmla="*/ 0 w 107"/>
                  <a:gd name="T1" fmla="*/ 0 h 21"/>
                  <a:gd name="T2" fmla="*/ 107 w 107"/>
                  <a:gd name="T3" fmla="*/ 0 h 21"/>
                  <a:gd name="T4" fmla="*/ 107 w 107"/>
                  <a:gd name="T5" fmla="*/ 21 h 21"/>
                  <a:gd name="T6" fmla="*/ 0 w 107"/>
                  <a:gd name="T7" fmla="*/ 21 h 21"/>
                  <a:gd name="T8" fmla="*/ 0 w 107"/>
                  <a:gd name="T9" fmla="*/ 0 h 21"/>
                  <a:gd name="T10" fmla="*/ 1 w 107"/>
                  <a:gd name="T11" fmla="*/ 0 h 21"/>
                  <a:gd name="T12" fmla="*/ 106 w 107"/>
                  <a:gd name="T13" fmla="*/ 0 h 21"/>
                  <a:gd name="T14" fmla="*/ 106 w 107"/>
                  <a:gd name="T15" fmla="*/ 21 h 21"/>
                  <a:gd name="T16" fmla="*/ 1 w 107"/>
                  <a:gd name="T17" fmla="*/ 21 h 21"/>
                  <a:gd name="T18" fmla="*/ 1 w 10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21"/>
                  <a:gd name="T32" fmla="*/ 107 w 10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21">
                    <a:moveTo>
                      <a:pt x="0" y="0"/>
                    </a:moveTo>
                    <a:lnTo>
                      <a:pt x="107" y="0"/>
                    </a:lnTo>
                    <a:lnTo>
                      <a:pt x="107" y="21"/>
                    </a:lnTo>
                    <a:lnTo>
                      <a:pt x="0" y="21"/>
                    </a:lnTo>
                    <a:lnTo>
                      <a:pt x="0" y="0"/>
                    </a:lnTo>
                    <a:close/>
                    <a:moveTo>
                      <a:pt x="1" y="0"/>
                    </a:moveTo>
                    <a:lnTo>
                      <a:pt x="106" y="0"/>
                    </a:lnTo>
                    <a:lnTo>
                      <a:pt x="106" y="21"/>
                    </a:lnTo>
                    <a:lnTo>
                      <a:pt x="1" y="21"/>
                    </a:lnTo>
                    <a:lnTo>
                      <a:pt x="1" y="0"/>
                    </a:lnTo>
                    <a:close/>
                  </a:path>
                </a:pathLst>
              </a:custGeom>
              <a:solidFill>
                <a:srgbClr val="AEAEAE"/>
              </a:solidFill>
              <a:ln w="9525">
                <a:noFill/>
                <a:round/>
                <a:headEnd/>
                <a:tailEnd/>
              </a:ln>
            </p:spPr>
            <p:txBody>
              <a:bodyPr/>
              <a:lstStyle/>
              <a:p>
                <a:pPr eaLnBrk="0" hangingPunct="0"/>
                <a:endParaRPr lang="en-US"/>
              </a:p>
            </p:txBody>
          </p:sp>
          <p:sp>
            <p:nvSpPr>
              <p:cNvPr id="49257" name="Freeform 375"/>
              <p:cNvSpPr>
                <a:spLocks noEditPoints="1"/>
              </p:cNvSpPr>
              <p:nvPr/>
            </p:nvSpPr>
            <p:spPr bwMode="auto">
              <a:xfrm>
                <a:off x="3668" y="3274"/>
                <a:ext cx="105" cy="21"/>
              </a:xfrm>
              <a:custGeom>
                <a:avLst/>
                <a:gdLst>
                  <a:gd name="T0" fmla="*/ 0 w 105"/>
                  <a:gd name="T1" fmla="*/ 0 h 21"/>
                  <a:gd name="T2" fmla="*/ 105 w 105"/>
                  <a:gd name="T3" fmla="*/ 0 h 21"/>
                  <a:gd name="T4" fmla="*/ 105 w 105"/>
                  <a:gd name="T5" fmla="*/ 21 h 21"/>
                  <a:gd name="T6" fmla="*/ 0 w 105"/>
                  <a:gd name="T7" fmla="*/ 21 h 21"/>
                  <a:gd name="T8" fmla="*/ 0 w 105"/>
                  <a:gd name="T9" fmla="*/ 0 h 21"/>
                  <a:gd name="T10" fmla="*/ 1 w 105"/>
                  <a:gd name="T11" fmla="*/ 0 h 21"/>
                  <a:gd name="T12" fmla="*/ 104 w 105"/>
                  <a:gd name="T13" fmla="*/ 0 h 21"/>
                  <a:gd name="T14" fmla="*/ 104 w 105"/>
                  <a:gd name="T15" fmla="*/ 21 h 21"/>
                  <a:gd name="T16" fmla="*/ 1 w 105"/>
                  <a:gd name="T17" fmla="*/ 21 h 21"/>
                  <a:gd name="T18" fmla="*/ 1 w 10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
                  <a:gd name="T31" fmla="*/ 0 h 21"/>
                  <a:gd name="T32" fmla="*/ 105 w 10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 h="21">
                    <a:moveTo>
                      <a:pt x="0" y="0"/>
                    </a:moveTo>
                    <a:lnTo>
                      <a:pt x="105" y="0"/>
                    </a:lnTo>
                    <a:lnTo>
                      <a:pt x="105" y="21"/>
                    </a:lnTo>
                    <a:lnTo>
                      <a:pt x="0" y="21"/>
                    </a:lnTo>
                    <a:lnTo>
                      <a:pt x="0" y="0"/>
                    </a:lnTo>
                    <a:close/>
                    <a:moveTo>
                      <a:pt x="1" y="0"/>
                    </a:moveTo>
                    <a:lnTo>
                      <a:pt x="104" y="0"/>
                    </a:lnTo>
                    <a:lnTo>
                      <a:pt x="104" y="21"/>
                    </a:lnTo>
                    <a:lnTo>
                      <a:pt x="1" y="21"/>
                    </a:lnTo>
                    <a:lnTo>
                      <a:pt x="1" y="0"/>
                    </a:lnTo>
                    <a:close/>
                  </a:path>
                </a:pathLst>
              </a:custGeom>
              <a:solidFill>
                <a:srgbClr val="B0B0B0"/>
              </a:solidFill>
              <a:ln w="9525">
                <a:noFill/>
                <a:round/>
                <a:headEnd/>
                <a:tailEnd/>
              </a:ln>
            </p:spPr>
            <p:txBody>
              <a:bodyPr/>
              <a:lstStyle/>
              <a:p>
                <a:pPr eaLnBrk="0" hangingPunct="0"/>
                <a:endParaRPr lang="en-US"/>
              </a:p>
            </p:txBody>
          </p:sp>
          <p:sp>
            <p:nvSpPr>
              <p:cNvPr id="49258" name="Freeform 376"/>
              <p:cNvSpPr>
                <a:spLocks noEditPoints="1"/>
              </p:cNvSpPr>
              <p:nvPr/>
            </p:nvSpPr>
            <p:spPr bwMode="auto">
              <a:xfrm>
                <a:off x="3669" y="3274"/>
                <a:ext cx="103" cy="21"/>
              </a:xfrm>
              <a:custGeom>
                <a:avLst/>
                <a:gdLst>
                  <a:gd name="T0" fmla="*/ 0 w 103"/>
                  <a:gd name="T1" fmla="*/ 0 h 21"/>
                  <a:gd name="T2" fmla="*/ 103 w 103"/>
                  <a:gd name="T3" fmla="*/ 0 h 21"/>
                  <a:gd name="T4" fmla="*/ 103 w 103"/>
                  <a:gd name="T5" fmla="*/ 21 h 21"/>
                  <a:gd name="T6" fmla="*/ 0 w 103"/>
                  <a:gd name="T7" fmla="*/ 21 h 21"/>
                  <a:gd name="T8" fmla="*/ 0 w 103"/>
                  <a:gd name="T9" fmla="*/ 0 h 21"/>
                  <a:gd name="T10" fmla="*/ 1 w 103"/>
                  <a:gd name="T11" fmla="*/ 0 h 21"/>
                  <a:gd name="T12" fmla="*/ 102 w 103"/>
                  <a:gd name="T13" fmla="*/ 0 h 21"/>
                  <a:gd name="T14" fmla="*/ 102 w 103"/>
                  <a:gd name="T15" fmla="*/ 21 h 21"/>
                  <a:gd name="T16" fmla="*/ 1 w 103"/>
                  <a:gd name="T17" fmla="*/ 21 h 21"/>
                  <a:gd name="T18" fmla="*/ 1 w 10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3"/>
                  <a:gd name="T31" fmla="*/ 0 h 21"/>
                  <a:gd name="T32" fmla="*/ 103 w 10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3" h="21">
                    <a:moveTo>
                      <a:pt x="0" y="0"/>
                    </a:moveTo>
                    <a:lnTo>
                      <a:pt x="103" y="0"/>
                    </a:lnTo>
                    <a:lnTo>
                      <a:pt x="103" y="21"/>
                    </a:lnTo>
                    <a:lnTo>
                      <a:pt x="0" y="21"/>
                    </a:lnTo>
                    <a:lnTo>
                      <a:pt x="0" y="0"/>
                    </a:lnTo>
                    <a:close/>
                    <a:moveTo>
                      <a:pt x="1" y="0"/>
                    </a:moveTo>
                    <a:lnTo>
                      <a:pt x="102" y="0"/>
                    </a:lnTo>
                    <a:lnTo>
                      <a:pt x="102" y="21"/>
                    </a:lnTo>
                    <a:lnTo>
                      <a:pt x="1" y="21"/>
                    </a:lnTo>
                    <a:lnTo>
                      <a:pt x="1" y="0"/>
                    </a:lnTo>
                    <a:close/>
                  </a:path>
                </a:pathLst>
              </a:custGeom>
              <a:solidFill>
                <a:srgbClr val="B1B1B1"/>
              </a:solidFill>
              <a:ln w="9525">
                <a:noFill/>
                <a:round/>
                <a:headEnd/>
                <a:tailEnd/>
              </a:ln>
            </p:spPr>
            <p:txBody>
              <a:bodyPr/>
              <a:lstStyle/>
              <a:p>
                <a:pPr eaLnBrk="0" hangingPunct="0"/>
                <a:endParaRPr lang="en-US"/>
              </a:p>
            </p:txBody>
          </p:sp>
          <p:sp>
            <p:nvSpPr>
              <p:cNvPr id="49259" name="Freeform 377"/>
              <p:cNvSpPr>
                <a:spLocks noEditPoints="1"/>
              </p:cNvSpPr>
              <p:nvPr/>
            </p:nvSpPr>
            <p:spPr bwMode="auto">
              <a:xfrm>
                <a:off x="3670" y="3274"/>
                <a:ext cx="101" cy="21"/>
              </a:xfrm>
              <a:custGeom>
                <a:avLst/>
                <a:gdLst>
                  <a:gd name="T0" fmla="*/ 0 w 101"/>
                  <a:gd name="T1" fmla="*/ 0 h 21"/>
                  <a:gd name="T2" fmla="*/ 101 w 101"/>
                  <a:gd name="T3" fmla="*/ 0 h 21"/>
                  <a:gd name="T4" fmla="*/ 101 w 101"/>
                  <a:gd name="T5" fmla="*/ 21 h 21"/>
                  <a:gd name="T6" fmla="*/ 0 w 101"/>
                  <a:gd name="T7" fmla="*/ 21 h 21"/>
                  <a:gd name="T8" fmla="*/ 0 w 101"/>
                  <a:gd name="T9" fmla="*/ 0 h 21"/>
                  <a:gd name="T10" fmla="*/ 1 w 101"/>
                  <a:gd name="T11" fmla="*/ 0 h 21"/>
                  <a:gd name="T12" fmla="*/ 100 w 101"/>
                  <a:gd name="T13" fmla="*/ 0 h 21"/>
                  <a:gd name="T14" fmla="*/ 100 w 101"/>
                  <a:gd name="T15" fmla="*/ 21 h 21"/>
                  <a:gd name="T16" fmla="*/ 1 w 101"/>
                  <a:gd name="T17" fmla="*/ 21 h 21"/>
                  <a:gd name="T18" fmla="*/ 1 w 10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21"/>
                  <a:gd name="T32" fmla="*/ 101 w 10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21">
                    <a:moveTo>
                      <a:pt x="0" y="0"/>
                    </a:moveTo>
                    <a:lnTo>
                      <a:pt x="101" y="0"/>
                    </a:lnTo>
                    <a:lnTo>
                      <a:pt x="101" y="21"/>
                    </a:lnTo>
                    <a:lnTo>
                      <a:pt x="0" y="21"/>
                    </a:lnTo>
                    <a:lnTo>
                      <a:pt x="0" y="0"/>
                    </a:lnTo>
                    <a:close/>
                    <a:moveTo>
                      <a:pt x="1" y="0"/>
                    </a:moveTo>
                    <a:lnTo>
                      <a:pt x="100" y="0"/>
                    </a:lnTo>
                    <a:lnTo>
                      <a:pt x="100" y="21"/>
                    </a:lnTo>
                    <a:lnTo>
                      <a:pt x="1" y="21"/>
                    </a:lnTo>
                    <a:lnTo>
                      <a:pt x="1" y="0"/>
                    </a:lnTo>
                    <a:close/>
                  </a:path>
                </a:pathLst>
              </a:custGeom>
              <a:solidFill>
                <a:srgbClr val="B3B3B3"/>
              </a:solidFill>
              <a:ln w="9525">
                <a:noFill/>
                <a:round/>
                <a:headEnd/>
                <a:tailEnd/>
              </a:ln>
            </p:spPr>
            <p:txBody>
              <a:bodyPr/>
              <a:lstStyle/>
              <a:p>
                <a:pPr eaLnBrk="0" hangingPunct="0"/>
                <a:endParaRPr lang="en-US"/>
              </a:p>
            </p:txBody>
          </p:sp>
          <p:sp>
            <p:nvSpPr>
              <p:cNvPr id="49260" name="Freeform 378"/>
              <p:cNvSpPr>
                <a:spLocks noEditPoints="1"/>
              </p:cNvSpPr>
              <p:nvPr/>
            </p:nvSpPr>
            <p:spPr bwMode="auto">
              <a:xfrm>
                <a:off x="3671" y="3274"/>
                <a:ext cx="99" cy="21"/>
              </a:xfrm>
              <a:custGeom>
                <a:avLst/>
                <a:gdLst>
                  <a:gd name="T0" fmla="*/ 0 w 99"/>
                  <a:gd name="T1" fmla="*/ 0 h 21"/>
                  <a:gd name="T2" fmla="*/ 99 w 99"/>
                  <a:gd name="T3" fmla="*/ 0 h 21"/>
                  <a:gd name="T4" fmla="*/ 99 w 99"/>
                  <a:gd name="T5" fmla="*/ 21 h 21"/>
                  <a:gd name="T6" fmla="*/ 0 w 99"/>
                  <a:gd name="T7" fmla="*/ 21 h 21"/>
                  <a:gd name="T8" fmla="*/ 0 w 99"/>
                  <a:gd name="T9" fmla="*/ 0 h 21"/>
                  <a:gd name="T10" fmla="*/ 1 w 99"/>
                  <a:gd name="T11" fmla="*/ 0 h 21"/>
                  <a:gd name="T12" fmla="*/ 98 w 99"/>
                  <a:gd name="T13" fmla="*/ 0 h 21"/>
                  <a:gd name="T14" fmla="*/ 98 w 99"/>
                  <a:gd name="T15" fmla="*/ 21 h 21"/>
                  <a:gd name="T16" fmla="*/ 1 w 99"/>
                  <a:gd name="T17" fmla="*/ 21 h 21"/>
                  <a:gd name="T18" fmla="*/ 1 w 9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21"/>
                  <a:gd name="T32" fmla="*/ 99 w 9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21">
                    <a:moveTo>
                      <a:pt x="0" y="0"/>
                    </a:moveTo>
                    <a:lnTo>
                      <a:pt x="99" y="0"/>
                    </a:lnTo>
                    <a:lnTo>
                      <a:pt x="99" y="21"/>
                    </a:lnTo>
                    <a:lnTo>
                      <a:pt x="0" y="21"/>
                    </a:lnTo>
                    <a:lnTo>
                      <a:pt x="0" y="0"/>
                    </a:lnTo>
                    <a:close/>
                    <a:moveTo>
                      <a:pt x="1" y="0"/>
                    </a:moveTo>
                    <a:lnTo>
                      <a:pt x="98" y="0"/>
                    </a:lnTo>
                    <a:lnTo>
                      <a:pt x="98" y="21"/>
                    </a:lnTo>
                    <a:lnTo>
                      <a:pt x="1" y="21"/>
                    </a:lnTo>
                    <a:lnTo>
                      <a:pt x="1" y="0"/>
                    </a:lnTo>
                    <a:close/>
                  </a:path>
                </a:pathLst>
              </a:custGeom>
              <a:solidFill>
                <a:srgbClr val="B4B4B4"/>
              </a:solidFill>
              <a:ln w="9525">
                <a:noFill/>
                <a:round/>
                <a:headEnd/>
                <a:tailEnd/>
              </a:ln>
            </p:spPr>
            <p:txBody>
              <a:bodyPr/>
              <a:lstStyle/>
              <a:p>
                <a:pPr eaLnBrk="0" hangingPunct="0"/>
                <a:endParaRPr lang="en-US"/>
              </a:p>
            </p:txBody>
          </p:sp>
          <p:sp>
            <p:nvSpPr>
              <p:cNvPr id="49261" name="Freeform 379"/>
              <p:cNvSpPr>
                <a:spLocks noEditPoints="1"/>
              </p:cNvSpPr>
              <p:nvPr/>
            </p:nvSpPr>
            <p:spPr bwMode="auto">
              <a:xfrm>
                <a:off x="3672" y="3274"/>
                <a:ext cx="97" cy="21"/>
              </a:xfrm>
              <a:custGeom>
                <a:avLst/>
                <a:gdLst>
                  <a:gd name="T0" fmla="*/ 0 w 97"/>
                  <a:gd name="T1" fmla="*/ 0 h 21"/>
                  <a:gd name="T2" fmla="*/ 97 w 97"/>
                  <a:gd name="T3" fmla="*/ 0 h 21"/>
                  <a:gd name="T4" fmla="*/ 97 w 97"/>
                  <a:gd name="T5" fmla="*/ 21 h 21"/>
                  <a:gd name="T6" fmla="*/ 0 w 97"/>
                  <a:gd name="T7" fmla="*/ 21 h 21"/>
                  <a:gd name="T8" fmla="*/ 0 w 97"/>
                  <a:gd name="T9" fmla="*/ 0 h 21"/>
                  <a:gd name="T10" fmla="*/ 0 w 97"/>
                  <a:gd name="T11" fmla="*/ 0 h 21"/>
                  <a:gd name="T12" fmla="*/ 97 w 97"/>
                  <a:gd name="T13" fmla="*/ 0 h 21"/>
                  <a:gd name="T14" fmla="*/ 97 w 97"/>
                  <a:gd name="T15" fmla="*/ 21 h 21"/>
                  <a:gd name="T16" fmla="*/ 0 w 97"/>
                  <a:gd name="T17" fmla="*/ 21 h 21"/>
                  <a:gd name="T18" fmla="*/ 0 w 9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21"/>
                  <a:gd name="T32" fmla="*/ 97 w 9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21">
                    <a:moveTo>
                      <a:pt x="0" y="0"/>
                    </a:moveTo>
                    <a:lnTo>
                      <a:pt x="97" y="0"/>
                    </a:lnTo>
                    <a:lnTo>
                      <a:pt x="97" y="21"/>
                    </a:lnTo>
                    <a:lnTo>
                      <a:pt x="0" y="21"/>
                    </a:lnTo>
                    <a:lnTo>
                      <a:pt x="0" y="0"/>
                    </a:lnTo>
                    <a:close/>
                    <a:moveTo>
                      <a:pt x="0" y="0"/>
                    </a:moveTo>
                    <a:lnTo>
                      <a:pt x="97" y="0"/>
                    </a:lnTo>
                    <a:lnTo>
                      <a:pt x="97" y="21"/>
                    </a:lnTo>
                    <a:lnTo>
                      <a:pt x="0" y="21"/>
                    </a:lnTo>
                    <a:lnTo>
                      <a:pt x="0" y="0"/>
                    </a:lnTo>
                    <a:close/>
                  </a:path>
                </a:pathLst>
              </a:custGeom>
              <a:solidFill>
                <a:srgbClr val="B6B6B6"/>
              </a:solidFill>
              <a:ln w="9525">
                <a:noFill/>
                <a:round/>
                <a:headEnd/>
                <a:tailEnd/>
              </a:ln>
            </p:spPr>
            <p:txBody>
              <a:bodyPr/>
              <a:lstStyle/>
              <a:p>
                <a:pPr eaLnBrk="0" hangingPunct="0"/>
                <a:endParaRPr lang="en-US"/>
              </a:p>
            </p:txBody>
          </p:sp>
          <p:sp>
            <p:nvSpPr>
              <p:cNvPr id="49262" name="Freeform 380"/>
              <p:cNvSpPr>
                <a:spLocks noEditPoints="1"/>
              </p:cNvSpPr>
              <p:nvPr/>
            </p:nvSpPr>
            <p:spPr bwMode="auto">
              <a:xfrm>
                <a:off x="3672" y="3274"/>
                <a:ext cx="97" cy="21"/>
              </a:xfrm>
              <a:custGeom>
                <a:avLst/>
                <a:gdLst>
                  <a:gd name="T0" fmla="*/ 0 w 97"/>
                  <a:gd name="T1" fmla="*/ 0 h 21"/>
                  <a:gd name="T2" fmla="*/ 97 w 97"/>
                  <a:gd name="T3" fmla="*/ 0 h 21"/>
                  <a:gd name="T4" fmla="*/ 97 w 97"/>
                  <a:gd name="T5" fmla="*/ 21 h 21"/>
                  <a:gd name="T6" fmla="*/ 0 w 97"/>
                  <a:gd name="T7" fmla="*/ 21 h 21"/>
                  <a:gd name="T8" fmla="*/ 0 w 97"/>
                  <a:gd name="T9" fmla="*/ 0 h 21"/>
                  <a:gd name="T10" fmla="*/ 2 w 97"/>
                  <a:gd name="T11" fmla="*/ 0 h 21"/>
                  <a:gd name="T12" fmla="*/ 95 w 97"/>
                  <a:gd name="T13" fmla="*/ 0 h 21"/>
                  <a:gd name="T14" fmla="*/ 95 w 97"/>
                  <a:gd name="T15" fmla="*/ 21 h 21"/>
                  <a:gd name="T16" fmla="*/ 2 w 97"/>
                  <a:gd name="T17" fmla="*/ 21 h 21"/>
                  <a:gd name="T18" fmla="*/ 2 w 9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21"/>
                  <a:gd name="T32" fmla="*/ 97 w 9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21">
                    <a:moveTo>
                      <a:pt x="0" y="0"/>
                    </a:moveTo>
                    <a:lnTo>
                      <a:pt x="97" y="0"/>
                    </a:lnTo>
                    <a:lnTo>
                      <a:pt x="97" y="21"/>
                    </a:lnTo>
                    <a:lnTo>
                      <a:pt x="0" y="21"/>
                    </a:lnTo>
                    <a:lnTo>
                      <a:pt x="0" y="0"/>
                    </a:lnTo>
                    <a:close/>
                    <a:moveTo>
                      <a:pt x="2" y="0"/>
                    </a:moveTo>
                    <a:lnTo>
                      <a:pt x="95" y="0"/>
                    </a:lnTo>
                    <a:lnTo>
                      <a:pt x="95" y="21"/>
                    </a:lnTo>
                    <a:lnTo>
                      <a:pt x="2" y="21"/>
                    </a:lnTo>
                    <a:lnTo>
                      <a:pt x="2" y="0"/>
                    </a:lnTo>
                    <a:close/>
                  </a:path>
                </a:pathLst>
              </a:custGeom>
              <a:solidFill>
                <a:srgbClr val="B7B7B7"/>
              </a:solidFill>
              <a:ln w="9525">
                <a:noFill/>
                <a:round/>
                <a:headEnd/>
                <a:tailEnd/>
              </a:ln>
            </p:spPr>
            <p:txBody>
              <a:bodyPr/>
              <a:lstStyle/>
              <a:p>
                <a:pPr eaLnBrk="0" hangingPunct="0"/>
                <a:endParaRPr lang="en-US"/>
              </a:p>
            </p:txBody>
          </p:sp>
          <p:sp>
            <p:nvSpPr>
              <p:cNvPr id="49263" name="Freeform 381"/>
              <p:cNvSpPr>
                <a:spLocks noEditPoints="1"/>
              </p:cNvSpPr>
              <p:nvPr/>
            </p:nvSpPr>
            <p:spPr bwMode="auto">
              <a:xfrm>
                <a:off x="3674" y="3274"/>
                <a:ext cx="93" cy="21"/>
              </a:xfrm>
              <a:custGeom>
                <a:avLst/>
                <a:gdLst>
                  <a:gd name="T0" fmla="*/ 0 w 93"/>
                  <a:gd name="T1" fmla="*/ 0 h 21"/>
                  <a:gd name="T2" fmla="*/ 93 w 93"/>
                  <a:gd name="T3" fmla="*/ 0 h 21"/>
                  <a:gd name="T4" fmla="*/ 93 w 93"/>
                  <a:gd name="T5" fmla="*/ 21 h 21"/>
                  <a:gd name="T6" fmla="*/ 0 w 93"/>
                  <a:gd name="T7" fmla="*/ 21 h 21"/>
                  <a:gd name="T8" fmla="*/ 0 w 93"/>
                  <a:gd name="T9" fmla="*/ 0 h 21"/>
                  <a:gd name="T10" fmla="*/ 0 w 93"/>
                  <a:gd name="T11" fmla="*/ 0 h 21"/>
                  <a:gd name="T12" fmla="*/ 93 w 93"/>
                  <a:gd name="T13" fmla="*/ 0 h 21"/>
                  <a:gd name="T14" fmla="*/ 93 w 93"/>
                  <a:gd name="T15" fmla="*/ 21 h 21"/>
                  <a:gd name="T16" fmla="*/ 0 w 93"/>
                  <a:gd name="T17" fmla="*/ 21 h 21"/>
                  <a:gd name="T18" fmla="*/ 0 w 9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21"/>
                  <a:gd name="T32" fmla="*/ 93 w 9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21">
                    <a:moveTo>
                      <a:pt x="0" y="0"/>
                    </a:moveTo>
                    <a:lnTo>
                      <a:pt x="93" y="0"/>
                    </a:lnTo>
                    <a:lnTo>
                      <a:pt x="93" y="21"/>
                    </a:lnTo>
                    <a:lnTo>
                      <a:pt x="0" y="21"/>
                    </a:lnTo>
                    <a:lnTo>
                      <a:pt x="0" y="0"/>
                    </a:lnTo>
                    <a:close/>
                    <a:moveTo>
                      <a:pt x="0" y="0"/>
                    </a:moveTo>
                    <a:lnTo>
                      <a:pt x="93" y="0"/>
                    </a:lnTo>
                    <a:lnTo>
                      <a:pt x="93" y="21"/>
                    </a:lnTo>
                    <a:lnTo>
                      <a:pt x="0" y="21"/>
                    </a:lnTo>
                    <a:lnTo>
                      <a:pt x="0" y="0"/>
                    </a:lnTo>
                    <a:close/>
                  </a:path>
                </a:pathLst>
              </a:custGeom>
              <a:solidFill>
                <a:srgbClr val="B9B9B9"/>
              </a:solidFill>
              <a:ln w="9525">
                <a:noFill/>
                <a:round/>
                <a:headEnd/>
                <a:tailEnd/>
              </a:ln>
            </p:spPr>
            <p:txBody>
              <a:bodyPr/>
              <a:lstStyle/>
              <a:p>
                <a:pPr eaLnBrk="0" hangingPunct="0"/>
                <a:endParaRPr lang="en-US"/>
              </a:p>
            </p:txBody>
          </p:sp>
          <p:sp>
            <p:nvSpPr>
              <p:cNvPr id="49264" name="Freeform 382"/>
              <p:cNvSpPr>
                <a:spLocks noEditPoints="1"/>
              </p:cNvSpPr>
              <p:nvPr/>
            </p:nvSpPr>
            <p:spPr bwMode="auto">
              <a:xfrm>
                <a:off x="3674" y="3274"/>
                <a:ext cx="93" cy="21"/>
              </a:xfrm>
              <a:custGeom>
                <a:avLst/>
                <a:gdLst>
                  <a:gd name="T0" fmla="*/ 0 w 93"/>
                  <a:gd name="T1" fmla="*/ 0 h 21"/>
                  <a:gd name="T2" fmla="*/ 93 w 93"/>
                  <a:gd name="T3" fmla="*/ 0 h 21"/>
                  <a:gd name="T4" fmla="*/ 93 w 93"/>
                  <a:gd name="T5" fmla="*/ 21 h 21"/>
                  <a:gd name="T6" fmla="*/ 0 w 93"/>
                  <a:gd name="T7" fmla="*/ 21 h 21"/>
                  <a:gd name="T8" fmla="*/ 0 w 93"/>
                  <a:gd name="T9" fmla="*/ 0 h 21"/>
                  <a:gd name="T10" fmla="*/ 1 w 93"/>
                  <a:gd name="T11" fmla="*/ 0 h 21"/>
                  <a:gd name="T12" fmla="*/ 92 w 93"/>
                  <a:gd name="T13" fmla="*/ 0 h 21"/>
                  <a:gd name="T14" fmla="*/ 92 w 93"/>
                  <a:gd name="T15" fmla="*/ 21 h 21"/>
                  <a:gd name="T16" fmla="*/ 1 w 93"/>
                  <a:gd name="T17" fmla="*/ 21 h 21"/>
                  <a:gd name="T18" fmla="*/ 1 w 9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21"/>
                  <a:gd name="T32" fmla="*/ 93 w 9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21">
                    <a:moveTo>
                      <a:pt x="0" y="0"/>
                    </a:moveTo>
                    <a:lnTo>
                      <a:pt x="93" y="0"/>
                    </a:lnTo>
                    <a:lnTo>
                      <a:pt x="93" y="21"/>
                    </a:lnTo>
                    <a:lnTo>
                      <a:pt x="0" y="21"/>
                    </a:lnTo>
                    <a:lnTo>
                      <a:pt x="0" y="0"/>
                    </a:lnTo>
                    <a:close/>
                    <a:moveTo>
                      <a:pt x="1" y="0"/>
                    </a:moveTo>
                    <a:lnTo>
                      <a:pt x="92" y="0"/>
                    </a:lnTo>
                    <a:lnTo>
                      <a:pt x="92" y="21"/>
                    </a:lnTo>
                    <a:lnTo>
                      <a:pt x="1" y="21"/>
                    </a:lnTo>
                    <a:lnTo>
                      <a:pt x="1" y="0"/>
                    </a:lnTo>
                    <a:close/>
                  </a:path>
                </a:pathLst>
              </a:custGeom>
              <a:solidFill>
                <a:srgbClr val="BABABA"/>
              </a:solidFill>
              <a:ln w="9525">
                <a:noFill/>
                <a:round/>
                <a:headEnd/>
                <a:tailEnd/>
              </a:ln>
            </p:spPr>
            <p:txBody>
              <a:bodyPr/>
              <a:lstStyle/>
              <a:p>
                <a:pPr eaLnBrk="0" hangingPunct="0"/>
                <a:endParaRPr lang="en-US"/>
              </a:p>
            </p:txBody>
          </p:sp>
          <p:sp>
            <p:nvSpPr>
              <p:cNvPr id="49265" name="Freeform 383"/>
              <p:cNvSpPr>
                <a:spLocks noEditPoints="1"/>
              </p:cNvSpPr>
              <p:nvPr/>
            </p:nvSpPr>
            <p:spPr bwMode="auto">
              <a:xfrm>
                <a:off x="3675" y="3274"/>
                <a:ext cx="91" cy="21"/>
              </a:xfrm>
              <a:custGeom>
                <a:avLst/>
                <a:gdLst>
                  <a:gd name="T0" fmla="*/ 0 w 91"/>
                  <a:gd name="T1" fmla="*/ 0 h 21"/>
                  <a:gd name="T2" fmla="*/ 91 w 91"/>
                  <a:gd name="T3" fmla="*/ 0 h 21"/>
                  <a:gd name="T4" fmla="*/ 91 w 91"/>
                  <a:gd name="T5" fmla="*/ 21 h 21"/>
                  <a:gd name="T6" fmla="*/ 0 w 91"/>
                  <a:gd name="T7" fmla="*/ 21 h 21"/>
                  <a:gd name="T8" fmla="*/ 0 w 91"/>
                  <a:gd name="T9" fmla="*/ 0 h 21"/>
                  <a:gd name="T10" fmla="*/ 1 w 91"/>
                  <a:gd name="T11" fmla="*/ 0 h 21"/>
                  <a:gd name="T12" fmla="*/ 90 w 91"/>
                  <a:gd name="T13" fmla="*/ 0 h 21"/>
                  <a:gd name="T14" fmla="*/ 90 w 91"/>
                  <a:gd name="T15" fmla="*/ 21 h 21"/>
                  <a:gd name="T16" fmla="*/ 1 w 91"/>
                  <a:gd name="T17" fmla="*/ 21 h 21"/>
                  <a:gd name="T18" fmla="*/ 1 w 9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21"/>
                  <a:gd name="T32" fmla="*/ 91 w 9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21">
                    <a:moveTo>
                      <a:pt x="0" y="0"/>
                    </a:moveTo>
                    <a:lnTo>
                      <a:pt x="91" y="0"/>
                    </a:lnTo>
                    <a:lnTo>
                      <a:pt x="91" y="21"/>
                    </a:lnTo>
                    <a:lnTo>
                      <a:pt x="0" y="21"/>
                    </a:lnTo>
                    <a:lnTo>
                      <a:pt x="0" y="0"/>
                    </a:lnTo>
                    <a:close/>
                    <a:moveTo>
                      <a:pt x="1" y="0"/>
                    </a:moveTo>
                    <a:lnTo>
                      <a:pt x="90" y="0"/>
                    </a:lnTo>
                    <a:lnTo>
                      <a:pt x="90" y="21"/>
                    </a:lnTo>
                    <a:lnTo>
                      <a:pt x="1" y="21"/>
                    </a:lnTo>
                    <a:lnTo>
                      <a:pt x="1" y="0"/>
                    </a:lnTo>
                    <a:close/>
                  </a:path>
                </a:pathLst>
              </a:custGeom>
              <a:solidFill>
                <a:srgbClr val="BCBCBC"/>
              </a:solidFill>
              <a:ln w="9525">
                <a:noFill/>
                <a:round/>
                <a:headEnd/>
                <a:tailEnd/>
              </a:ln>
            </p:spPr>
            <p:txBody>
              <a:bodyPr/>
              <a:lstStyle/>
              <a:p>
                <a:pPr eaLnBrk="0" hangingPunct="0"/>
                <a:endParaRPr lang="en-US"/>
              </a:p>
            </p:txBody>
          </p:sp>
          <p:sp>
            <p:nvSpPr>
              <p:cNvPr id="49266" name="Freeform 384"/>
              <p:cNvSpPr>
                <a:spLocks noEditPoints="1"/>
              </p:cNvSpPr>
              <p:nvPr/>
            </p:nvSpPr>
            <p:spPr bwMode="auto">
              <a:xfrm>
                <a:off x="3676" y="3274"/>
                <a:ext cx="89" cy="21"/>
              </a:xfrm>
              <a:custGeom>
                <a:avLst/>
                <a:gdLst>
                  <a:gd name="T0" fmla="*/ 0 w 89"/>
                  <a:gd name="T1" fmla="*/ 0 h 21"/>
                  <a:gd name="T2" fmla="*/ 89 w 89"/>
                  <a:gd name="T3" fmla="*/ 0 h 21"/>
                  <a:gd name="T4" fmla="*/ 89 w 89"/>
                  <a:gd name="T5" fmla="*/ 21 h 21"/>
                  <a:gd name="T6" fmla="*/ 0 w 89"/>
                  <a:gd name="T7" fmla="*/ 21 h 21"/>
                  <a:gd name="T8" fmla="*/ 0 w 89"/>
                  <a:gd name="T9" fmla="*/ 0 h 21"/>
                  <a:gd name="T10" fmla="*/ 1 w 89"/>
                  <a:gd name="T11" fmla="*/ 0 h 21"/>
                  <a:gd name="T12" fmla="*/ 88 w 89"/>
                  <a:gd name="T13" fmla="*/ 0 h 21"/>
                  <a:gd name="T14" fmla="*/ 88 w 89"/>
                  <a:gd name="T15" fmla="*/ 21 h 21"/>
                  <a:gd name="T16" fmla="*/ 1 w 89"/>
                  <a:gd name="T17" fmla="*/ 21 h 21"/>
                  <a:gd name="T18" fmla="*/ 1 w 8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
                  <a:gd name="T31" fmla="*/ 0 h 21"/>
                  <a:gd name="T32" fmla="*/ 89 w 8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 h="21">
                    <a:moveTo>
                      <a:pt x="0" y="0"/>
                    </a:moveTo>
                    <a:lnTo>
                      <a:pt x="89" y="0"/>
                    </a:lnTo>
                    <a:lnTo>
                      <a:pt x="89" y="21"/>
                    </a:lnTo>
                    <a:lnTo>
                      <a:pt x="0" y="21"/>
                    </a:lnTo>
                    <a:lnTo>
                      <a:pt x="0" y="0"/>
                    </a:lnTo>
                    <a:close/>
                    <a:moveTo>
                      <a:pt x="1" y="0"/>
                    </a:moveTo>
                    <a:lnTo>
                      <a:pt x="88" y="0"/>
                    </a:lnTo>
                    <a:lnTo>
                      <a:pt x="88" y="21"/>
                    </a:lnTo>
                    <a:lnTo>
                      <a:pt x="1" y="21"/>
                    </a:lnTo>
                    <a:lnTo>
                      <a:pt x="1" y="0"/>
                    </a:lnTo>
                    <a:close/>
                  </a:path>
                </a:pathLst>
              </a:custGeom>
              <a:solidFill>
                <a:srgbClr val="BEBEBE"/>
              </a:solidFill>
              <a:ln w="9525">
                <a:noFill/>
                <a:round/>
                <a:headEnd/>
                <a:tailEnd/>
              </a:ln>
            </p:spPr>
            <p:txBody>
              <a:bodyPr/>
              <a:lstStyle/>
              <a:p>
                <a:pPr eaLnBrk="0" hangingPunct="0"/>
                <a:endParaRPr lang="en-US"/>
              </a:p>
            </p:txBody>
          </p:sp>
          <p:sp>
            <p:nvSpPr>
              <p:cNvPr id="49267" name="Freeform 385"/>
              <p:cNvSpPr>
                <a:spLocks noEditPoints="1"/>
              </p:cNvSpPr>
              <p:nvPr/>
            </p:nvSpPr>
            <p:spPr bwMode="auto">
              <a:xfrm>
                <a:off x="3677" y="3274"/>
                <a:ext cx="87" cy="21"/>
              </a:xfrm>
              <a:custGeom>
                <a:avLst/>
                <a:gdLst>
                  <a:gd name="T0" fmla="*/ 0 w 87"/>
                  <a:gd name="T1" fmla="*/ 0 h 21"/>
                  <a:gd name="T2" fmla="*/ 87 w 87"/>
                  <a:gd name="T3" fmla="*/ 0 h 21"/>
                  <a:gd name="T4" fmla="*/ 87 w 87"/>
                  <a:gd name="T5" fmla="*/ 21 h 21"/>
                  <a:gd name="T6" fmla="*/ 0 w 87"/>
                  <a:gd name="T7" fmla="*/ 21 h 21"/>
                  <a:gd name="T8" fmla="*/ 0 w 87"/>
                  <a:gd name="T9" fmla="*/ 0 h 21"/>
                  <a:gd name="T10" fmla="*/ 1 w 87"/>
                  <a:gd name="T11" fmla="*/ 0 h 21"/>
                  <a:gd name="T12" fmla="*/ 86 w 87"/>
                  <a:gd name="T13" fmla="*/ 0 h 21"/>
                  <a:gd name="T14" fmla="*/ 86 w 87"/>
                  <a:gd name="T15" fmla="*/ 21 h 21"/>
                  <a:gd name="T16" fmla="*/ 1 w 87"/>
                  <a:gd name="T17" fmla="*/ 21 h 21"/>
                  <a:gd name="T18" fmla="*/ 1 w 8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21"/>
                  <a:gd name="T32" fmla="*/ 87 w 8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21">
                    <a:moveTo>
                      <a:pt x="0" y="0"/>
                    </a:moveTo>
                    <a:lnTo>
                      <a:pt x="87" y="0"/>
                    </a:lnTo>
                    <a:lnTo>
                      <a:pt x="87" y="21"/>
                    </a:lnTo>
                    <a:lnTo>
                      <a:pt x="0" y="21"/>
                    </a:lnTo>
                    <a:lnTo>
                      <a:pt x="0" y="0"/>
                    </a:lnTo>
                    <a:close/>
                    <a:moveTo>
                      <a:pt x="1" y="0"/>
                    </a:moveTo>
                    <a:lnTo>
                      <a:pt x="86" y="0"/>
                    </a:lnTo>
                    <a:lnTo>
                      <a:pt x="86" y="21"/>
                    </a:lnTo>
                    <a:lnTo>
                      <a:pt x="1" y="21"/>
                    </a:lnTo>
                    <a:lnTo>
                      <a:pt x="1" y="0"/>
                    </a:lnTo>
                    <a:close/>
                  </a:path>
                </a:pathLst>
              </a:custGeom>
              <a:solidFill>
                <a:srgbClr val="BFBFBF"/>
              </a:solidFill>
              <a:ln w="9525">
                <a:noFill/>
                <a:round/>
                <a:headEnd/>
                <a:tailEnd/>
              </a:ln>
            </p:spPr>
            <p:txBody>
              <a:bodyPr/>
              <a:lstStyle/>
              <a:p>
                <a:pPr eaLnBrk="0" hangingPunct="0"/>
                <a:endParaRPr lang="en-US"/>
              </a:p>
            </p:txBody>
          </p:sp>
          <p:sp>
            <p:nvSpPr>
              <p:cNvPr id="49268" name="Freeform 386"/>
              <p:cNvSpPr>
                <a:spLocks noEditPoints="1"/>
              </p:cNvSpPr>
              <p:nvPr/>
            </p:nvSpPr>
            <p:spPr bwMode="auto">
              <a:xfrm>
                <a:off x="3678" y="3274"/>
                <a:ext cx="85" cy="21"/>
              </a:xfrm>
              <a:custGeom>
                <a:avLst/>
                <a:gdLst>
                  <a:gd name="T0" fmla="*/ 0 w 85"/>
                  <a:gd name="T1" fmla="*/ 0 h 21"/>
                  <a:gd name="T2" fmla="*/ 85 w 85"/>
                  <a:gd name="T3" fmla="*/ 0 h 21"/>
                  <a:gd name="T4" fmla="*/ 85 w 85"/>
                  <a:gd name="T5" fmla="*/ 21 h 21"/>
                  <a:gd name="T6" fmla="*/ 0 w 85"/>
                  <a:gd name="T7" fmla="*/ 21 h 21"/>
                  <a:gd name="T8" fmla="*/ 0 w 85"/>
                  <a:gd name="T9" fmla="*/ 0 h 21"/>
                  <a:gd name="T10" fmla="*/ 1 w 85"/>
                  <a:gd name="T11" fmla="*/ 0 h 21"/>
                  <a:gd name="T12" fmla="*/ 84 w 85"/>
                  <a:gd name="T13" fmla="*/ 0 h 21"/>
                  <a:gd name="T14" fmla="*/ 84 w 85"/>
                  <a:gd name="T15" fmla="*/ 21 h 21"/>
                  <a:gd name="T16" fmla="*/ 1 w 85"/>
                  <a:gd name="T17" fmla="*/ 21 h 21"/>
                  <a:gd name="T18" fmla="*/ 1 w 8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21"/>
                  <a:gd name="T32" fmla="*/ 85 w 8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21">
                    <a:moveTo>
                      <a:pt x="0" y="0"/>
                    </a:moveTo>
                    <a:lnTo>
                      <a:pt x="85" y="0"/>
                    </a:lnTo>
                    <a:lnTo>
                      <a:pt x="85" y="21"/>
                    </a:lnTo>
                    <a:lnTo>
                      <a:pt x="0" y="21"/>
                    </a:lnTo>
                    <a:lnTo>
                      <a:pt x="0" y="0"/>
                    </a:lnTo>
                    <a:close/>
                    <a:moveTo>
                      <a:pt x="1" y="0"/>
                    </a:moveTo>
                    <a:lnTo>
                      <a:pt x="84" y="0"/>
                    </a:lnTo>
                    <a:lnTo>
                      <a:pt x="84" y="21"/>
                    </a:lnTo>
                    <a:lnTo>
                      <a:pt x="1" y="21"/>
                    </a:lnTo>
                    <a:lnTo>
                      <a:pt x="1" y="0"/>
                    </a:lnTo>
                    <a:close/>
                  </a:path>
                </a:pathLst>
              </a:custGeom>
              <a:solidFill>
                <a:srgbClr val="C1C1C1"/>
              </a:solidFill>
              <a:ln w="9525">
                <a:noFill/>
                <a:round/>
                <a:headEnd/>
                <a:tailEnd/>
              </a:ln>
            </p:spPr>
            <p:txBody>
              <a:bodyPr/>
              <a:lstStyle/>
              <a:p>
                <a:pPr eaLnBrk="0" hangingPunct="0"/>
                <a:endParaRPr lang="en-US"/>
              </a:p>
            </p:txBody>
          </p:sp>
          <p:sp>
            <p:nvSpPr>
              <p:cNvPr id="49269" name="Freeform 387"/>
              <p:cNvSpPr>
                <a:spLocks noEditPoints="1"/>
              </p:cNvSpPr>
              <p:nvPr/>
            </p:nvSpPr>
            <p:spPr bwMode="auto">
              <a:xfrm>
                <a:off x="3679" y="3274"/>
                <a:ext cx="83" cy="21"/>
              </a:xfrm>
              <a:custGeom>
                <a:avLst/>
                <a:gdLst>
                  <a:gd name="T0" fmla="*/ 0 w 83"/>
                  <a:gd name="T1" fmla="*/ 0 h 21"/>
                  <a:gd name="T2" fmla="*/ 83 w 83"/>
                  <a:gd name="T3" fmla="*/ 0 h 21"/>
                  <a:gd name="T4" fmla="*/ 83 w 83"/>
                  <a:gd name="T5" fmla="*/ 21 h 21"/>
                  <a:gd name="T6" fmla="*/ 0 w 83"/>
                  <a:gd name="T7" fmla="*/ 21 h 21"/>
                  <a:gd name="T8" fmla="*/ 0 w 83"/>
                  <a:gd name="T9" fmla="*/ 0 h 21"/>
                  <a:gd name="T10" fmla="*/ 1 w 83"/>
                  <a:gd name="T11" fmla="*/ 0 h 21"/>
                  <a:gd name="T12" fmla="*/ 82 w 83"/>
                  <a:gd name="T13" fmla="*/ 0 h 21"/>
                  <a:gd name="T14" fmla="*/ 82 w 83"/>
                  <a:gd name="T15" fmla="*/ 21 h 21"/>
                  <a:gd name="T16" fmla="*/ 1 w 83"/>
                  <a:gd name="T17" fmla="*/ 21 h 21"/>
                  <a:gd name="T18" fmla="*/ 1 w 8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21"/>
                  <a:gd name="T32" fmla="*/ 83 w 8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21">
                    <a:moveTo>
                      <a:pt x="0" y="0"/>
                    </a:moveTo>
                    <a:lnTo>
                      <a:pt x="83" y="0"/>
                    </a:lnTo>
                    <a:lnTo>
                      <a:pt x="83" y="21"/>
                    </a:lnTo>
                    <a:lnTo>
                      <a:pt x="0" y="21"/>
                    </a:lnTo>
                    <a:lnTo>
                      <a:pt x="0" y="0"/>
                    </a:lnTo>
                    <a:close/>
                    <a:moveTo>
                      <a:pt x="1" y="0"/>
                    </a:moveTo>
                    <a:lnTo>
                      <a:pt x="82" y="0"/>
                    </a:lnTo>
                    <a:lnTo>
                      <a:pt x="82" y="21"/>
                    </a:lnTo>
                    <a:lnTo>
                      <a:pt x="1" y="21"/>
                    </a:lnTo>
                    <a:lnTo>
                      <a:pt x="1" y="0"/>
                    </a:lnTo>
                    <a:close/>
                  </a:path>
                </a:pathLst>
              </a:custGeom>
              <a:solidFill>
                <a:srgbClr val="C3C3C3"/>
              </a:solidFill>
              <a:ln w="9525">
                <a:noFill/>
                <a:round/>
                <a:headEnd/>
                <a:tailEnd/>
              </a:ln>
            </p:spPr>
            <p:txBody>
              <a:bodyPr/>
              <a:lstStyle/>
              <a:p>
                <a:pPr eaLnBrk="0" hangingPunct="0"/>
                <a:endParaRPr lang="en-US"/>
              </a:p>
            </p:txBody>
          </p:sp>
          <p:sp>
            <p:nvSpPr>
              <p:cNvPr id="49270" name="Freeform 388"/>
              <p:cNvSpPr>
                <a:spLocks noEditPoints="1"/>
              </p:cNvSpPr>
              <p:nvPr/>
            </p:nvSpPr>
            <p:spPr bwMode="auto">
              <a:xfrm>
                <a:off x="3680" y="3274"/>
                <a:ext cx="81" cy="21"/>
              </a:xfrm>
              <a:custGeom>
                <a:avLst/>
                <a:gdLst>
                  <a:gd name="T0" fmla="*/ 0 w 81"/>
                  <a:gd name="T1" fmla="*/ 0 h 21"/>
                  <a:gd name="T2" fmla="*/ 81 w 81"/>
                  <a:gd name="T3" fmla="*/ 0 h 21"/>
                  <a:gd name="T4" fmla="*/ 81 w 81"/>
                  <a:gd name="T5" fmla="*/ 21 h 21"/>
                  <a:gd name="T6" fmla="*/ 0 w 81"/>
                  <a:gd name="T7" fmla="*/ 21 h 21"/>
                  <a:gd name="T8" fmla="*/ 0 w 81"/>
                  <a:gd name="T9" fmla="*/ 0 h 21"/>
                  <a:gd name="T10" fmla="*/ 1 w 81"/>
                  <a:gd name="T11" fmla="*/ 0 h 21"/>
                  <a:gd name="T12" fmla="*/ 80 w 81"/>
                  <a:gd name="T13" fmla="*/ 0 h 21"/>
                  <a:gd name="T14" fmla="*/ 80 w 81"/>
                  <a:gd name="T15" fmla="*/ 21 h 21"/>
                  <a:gd name="T16" fmla="*/ 1 w 81"/>
                  <a:gd name="T17" fmla="*/ 21 h 21"/>
                  <a:gd name="T18" fmla="*/ 1 w 8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21"/>
                  <a:gd name="T32" fmla="*/ 81 w 8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21">
                    <a:moveTo>
                      <a:pt x="0" y="0"/>
                    </a:moveTo>
                    <a:lnTo>
                      <a:pt x="81" y="0"/>
                    </a:lnTo>
                    <a:lnTo>
                      <a:pt x="81" y="21"/>
                    </a:lnTo>
                    <a:lnTo>
                      <a:pt x="0" y="21"/>
                    </a:lnTo>
                    <a:lnTo>
                      <a:pt x="0" y="0"/>
                    </a:lnTo>
                    <a:close/>
                    <a:moveTo>
                      <a:pt x="1" y="0"/>
                    </a:moveTo>
                    <a:lnTo>
                      <a:pt x="80" y="0"/>
                    </a:lnTo>
                    <a:lnTo>
                      <a:pt x="80" y="21"/>
                    </a:lnTo>
                    <a:lnTo>
                      <a:pt x="1" y="21"/>
                    </a:lnTo>
                    <a:lnTo>
                      <a:pt x="1" y="0"/>
                    </a:lnTo>
                    <a:close/>
                  </a:path>
                </a:pathLst>
              </a:custGeom>
              <a:solidFill>
                <a:srgbClr val="C5C5C5"/>
              </a:solidFill>
              <a:ln w="9525">
                <a:noFill/>
                <a:round/>
                <a:headEnd/>
                <a:tailEnd/>
              </a:ln>
            </p:spPr>
            <p:txBody>
              <a:bodyPr/>
              <a:lstStyle/>
              <a:p>
                <a:pPr eaLnBrk="0" hangingPunct="0"/>
                <a:endParaRPr lang="en-US"/>
              </a:p>
            </p:txBody>
          </p:sp>
          <p:sp>
            <p:nvSpPr>
              <p:cNvPr id="49271" name="Freeform 389"/>
              <p:cNvSpPr>
                <a:spLocks noEditPoints="1"/>
              </p:cNvSpPr>
              <p:nvPr/>
            </p:nvSpPr>
            <p:spPr bwMode="auto">
              <a:xfrm>
                <a:off x="3681" y="3274"/>
                <a:ext cx="79" cy="21"/>
              </a:xfrm>
              <a:custGeom>
                <a:avLst/>
                <a:gdLst>
                  <a:gd name="T0" fmla="*/ 0 w 79"/>
                  <a:gd name="T1" fmla="*/ 0 h 21"/>
                  <a:gd name="T2" fmla="*/ 79 w 79"/>
                  <a:gd name="T3" fmla="*/ 0 h 21"/>
                  <a:gd name="T4" fmla="*/ 79 w 79"/>
                  <a:gd name="T5" fmla="*/ 21 h 21"/>
                  <a:gd name="T6" fmla="*/ 0 w 79"/>
                  <a:gd name="T7" fmla="*/ 21 h 21"/>
                  <a:gd name="T8" fmla="*/ 0 w 79"/>
                  <a:gd name="T9" fmla="*/ 0 h 21"/>
                  <a:gd name="T10" fmla="*/ 1 w 79"/>
                  <a:gd name="T11" fmla="*/ 0 h 21"/>
                  <a:gd name="T12" fmla="*/ 78 w 79"/>
                  <a:gd name="T13" fmla="*/ 0 h 21"/>
                  <a:gd name="T14" fmla="*/ 78 w 79"/>
                  <a:gd name="T15" fmla="*/ 21 h 21"/>
                  <a:gd name="T16" fmla="*/ 1 w 79"/>
                  <a:gd name="T17" fmla="*/ 21 h 21"/>
                  <a:gd name="T18" fmla="*/ 1 w 7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
                  <a:gd name="T31" fmla="*/ 0 h 21"/>
                  <a:gd name="T32" fmla="*/ 79 w 7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 h="21">
                    <a:moveTo>
                      <a:pt x="0" y="0"/>
                    </a:moveTo>
                    <a:lnTo>
                      <a:pt x="79" y="0"/>
                    </a:lnTo>
                    <a:lnTo>
                      <a:pt x="79" y="21"/>
                    </a:lnTo>
                    <a:lnTo>
                      <a:pt x="0" y="21"/>
                    </a:lnTo>
                    <a:lnTo>
                      <a:pt x="0" y="0"/>
                    </a:lnTo>
                    <a:close/>
                    <a:moveTo>
                      <a:pt x="1" y="0"/>
                    </a:moveTo>
                    <a:lnTo>
                      <a:pt x="78" y="0"/>
                    </a:lnTo>
                    <a:lnTo>
                      <a:pt x="78" y="21"/>
                    </a:lnTo>
                    <a:lnTo>
                      <a:pt x="1" y="21"/>
                    </a:lnTo>
                    <a:lnTo>
                      <a:pt x="1" y="0"/>
                    </a:lnTo>
                    <a:close/>
                  </a:path>
                </a:pathLst>
              </a:custGeom>
              <a:solidFill>
                <a:srgbClr val="C7C7C7"/>
              </a:solidFill>
              <a:ln w="9525">
                <a:noFill/>
                <a:round/>
                <a:headEnd/>
                <a:tailEnd/>
              </a:ln>
            </p:spPr>
            <p:txBody>
              <a:bodyPr/>
              <a:lstStyle/>
              <a:p>
                <a:pPr eaLnBrk="0" hangingPunct="0"/>
                <a:endParaRPr lang="en-US"/>
              </a:p>
            </p:txBody>
          </p:sp>
        </p:grpSp>
        <p:grpSp>
          <p:nvGrpSpPr>
            <p:cNvPr id="47297" name="Group 390"/>
            <p:cNvGrpSpPr>
              <a:grpSpLocks/>
            </p:cNvGrpSpPr>
            <p:nvPr/>
          </p:nvGrpSpPr>
          <p:grpSpPr bwMode="auto">
            <a:xfrm>
              <a:off x="2036" y="1454"/>
              <a:ext cx="1751" cy="1795"/>
              <a:chOff x="2204" y="1814"/>
              <a:chExt cx="1751" cy="1795"/>
            </a:xfrm>
          </p:grpSpPr>
          <p:sp>
            <p:nvSpPr>
              <p:cNvPr id="48872" name="Freeform 391"/>
              <p:cNvSpPr>
                <a:spLocks noEditPoints="1"/>
              </p:cNvSpPr>
              <p:nvPr/>
            </p:nvSpPr>
            <p:spPr bwMode="auto">
              <a:xfrm>
                <a:off x="3682" y="3274"/>
                <a:ext cx="77" cy="21"/>
              </a:xfrm>
              <a:custGeom>
                <a:avLst/>
                <a:gdLst>
                  <a:gd name="T0" fmla="*/ 0 w 77"/>
                  <a:gd name="T1" fmla="*/ 0 h 21"/>
                  <a:gd name="T2" fmla="*/ 77 w 77"/>
                  <a:gd name="T3" fmla="*/ 0 h 21"/>
                  <a:gd name="T4" fmla="*/ 77 w 77"/>
                  <a:gd name="T5" fmla="*/ 21 h 21"/>
                  <a:gd name="T6" fmla="*/ 0 w 77"/>
                  <a:gd name="T7" fmla="*/ 21 h 21"/>
                  <a:gd name="T8" fmla="*/ 0 w 77"/>
                  <a:gd name="T9" fmla="*/ 0 h 21"/>
                  <a:gd name="T10" fmla="*/ 1 w 77"/>
                  <a:gd name="T11" fmla="*/ 0 h 21"/>
                  <a:gd name="T12" fmla="*/ 76 w 77"/>
                  <a:gd name="T13" fmla="*/ 0 h 21"/>
                  <a:gd name="T14" fmla="*/ 76 w 77"/>
                  <a:gd name="T15" fmla="*/ 21 h 21"/>
                  <a:gd name="T16" fmla="*/ 1 w 77"/>
                  <a:gd name="T17" fmla="*/ 21 h 21"/>
                  <a:gd name="T18" fmla="*/ 1 w 7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21"/>
                  <a:gd name="T32" fmla="*/ 77 w 7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21">
                    <a:moveTo>
                      <a:pt x="0" y="0"/>
                    </a:moveTo>
                    <a:lnTo>
                      <a:pt x="77" y="0"/>
                    </a:lnTo>
                    <a:lnTo>
                      <a:pt x="77" y="21"/>
                    </a:lnTo>
                    <a:lnTo>
                      <a:pt x="0" y="21"/>
                    </a:lnTo>
                    <a:lnTo>
                      <a:pt x="0" y="0"/>
                    </a:lnTo>
                    <a:close/>
                    <a:moveTo>
                      <a:pt x="1" y="0"/>
                    </a:moveTo>
                    <a:lnTo>
                      <a:pt x="76" y="0"/>
                    </a:lnTo>
                    <a:lnTo>
                      <a:pt x="76" y="21"/>
                    </a:lnTo>
                    <a:lnTo>
                      <a:pt x="1" y="21"/>
                    </a:lnTo>
                    <a:lnTo>
                      <a:pt x="1" y="0"/>
                    </a:lnTo>
                    <a:close/>
                  </a:path>
                </a:pathLst>
              </a:custGeom>
              <a:solidFill>
                <a:srgbClr val="C8C8C8"/>
              </a:solidFill>
              <a:ln w="9525">
                <a:noFill/>
                <a:round/>
                <a:headEnd/>
                <a:tailEnd/>
              </a:ln>
            </p:spPr>
            <p:txBody>
              <a:bodyPr/>
              <a:lstStyle/>
              <a:p>
                <a:pPr eaLnBrk="0" hangingPunct="0"/>
                <a:endParaRPr lang="en-US"/>
              </a:p>
            </p:txBody>
          </p:sp>
          <p:sp>
            <p:nvSpPr>
              <p:cNvPr id="48873" name="Freeform 392"/>
              <p:cNvSpPr>
                <a:spLocks noEditPoints="1"/>
              </p:cNvSpPr>
              <p:nvPr/>
            </p:nvSpPr>
            <p:spPr bwMode="auto">
              <a:xfrm>
                <a:off x="3683" y="3274"/>
                <a:ext cx="75" cy="21"/>
              </a:xfrm>
              <a:custGeom>
                <a:avLst/>
                <a:gdLst>
                  <a:gd name="T0" fmla="*/ 0 w 75"/>
                  <a:gd name="T1" fmla="*/ 0 h 21"/>
                  <a:gd name="T2" fmla="*/ 75 w 75"/>
                  <a:gd name="T3" fmla="*/ 0 h 21"/>
                  <a:gd name="T4" fmla="*/ 75 w 75"/>
                  <a:gd name="T5" fmla="*/ 21 h 21"/>
                  <a:gd name="T6" fmla="*/ 0 w 75"/>
                  <a:gd name="T7" fmla="*/ 21 h 21"/>
                  <a:gd name="T8" fmla="*/ 0 w 75"/>
                  <a:gd name="T9" fmla="*/ 0 h 21"/>
                  <a:gd name="T10" fmla="*/ 1 w 75"/>
                  <a:gd name="T11" fmla="*/ 0 h 21"/>
                  <a:gd name="T12" fmla="*/ 74 w 75"/>
                  <a:gd name="T13" fmla="*/ 0 h 21"/>
                  <a:gd name="T14" fmla="*/ 74 w 75"/>
                  <a:gd name="T15" fmla="*/ 21 h 21"/>
                  <a:gd name="T16" fmla="*/ 1 w 75"/>
                  <a:gd name="T17" fmla="*/ 21 h 21"/>
                  <a:gd name="T18" fmla="*/ 1 w 7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
                  <a:gd name="T32" fmla="*/ 75 w 7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
                    <a:moveTo>
                      <a:pt x="0" y="0"/>
                    </a:moveTo>
                    <a:lnTo>
                      <a:pt x="75" y="0"/>
                    </a:lnTo>
                    <a:lnTo>
                      <a:pt x="75" y="21"/>
                    </a:lnTo>
                    <a:lnTo>
                      <a:pt x="0" y="21"/>
                    </a:lnTo>
                    <a:lnTo>
                      <a:pt x="0" y="0"/>
                    </a:lnTo>
                    <a:close/>
                    <a:moveTo>
                      <a:pt x="1" y="0"/>
                    </a:moveTo>
                    <a:lnTo>
                      <a:pt x="74" y="0"/>
                    </a:lnTo>
                    <a:lnTo>
                      <a:pt x="74" y="21"/>
                    </a:lnTo>
                    <a:lnTo>
                      <a:pt x="1" y="21"/>
                    </a:lnTo>
                    <a:lnTo>
                      <a:pt x="1" y="0"/>
                    </a:lnTo>
                    <a:close/>
                  </a:path>
                </a:pathLst>
              </a:custGeom>
              <a:solidFill>
                <a:srgbClr val="CACACA"/>
              </a:solidFill>
              <a:ln w="9525">
                <a:noFill/>
                <a:round/>
                <a:headEnd/>
                <a:tailEnd/>
              </a:ln>
            </p:spPr>
            <p:txBody>
              <a:bodyPr/>
              <a:lstStyle/>
              <a:p>
                <a:pPr eaLnBrk="0" hangingPunct="0"/>
                <a:endParaRPr lang="en-US"/>
              </a:p>
            </p:txBody>
          </p:sp>
          <p:sp>
            <p:nvSpPr>
              <p:cNvPr id="48874" name="Freeform 393"/>
              <p:cNvSpPr>
                <a:spLocks noEditPoints="1"/>
              </p:cNvSpPr>
              <p:nvPr/>
            </p:nvSpPr>
            <p:spPr bwMode="auto">
              <a:xfrm>
                <a:off x="3684" y="3274"/>
                <a:ext cx="73" cy="21"/>
              </a:xfrm>
              <a:custGeom>
                <a:avLst/>
                <a:gdLst>
                  <a:gd name="T0" fmla="*/ 0 w 73"/>
                  <a:gd name="T1" fmla="*/ 0 h 21"/>
                  <a:gd name="T2" fmla="*/ 73 w 73"/>
                  <a:gd name="T3" fmla="*/ 0 h 21"/>
                  <a:gd name="T4" fmla="*/ 73 w 73"/>
                  <a:gd name="T5" fmla="*/ 21 h 21"/>
                  <a:gd name="T6" fmla="*/ 0 w 73"/>
                  <a:gd name="T7" fmla="*/ 21 h 21"/>
                  <a:gd name="T8" fmla="*/ 0 w 73"/>
                  <a:gd name="T9" fmla="*/ 0 h 21"/>
                  <a:gd name="T10" fmla="*/ 1 w 73"/>
                  <a:gd name="T11" fmla="*/ 0 h 21"/>
                  <a:gd name="T12" fmla="*/ 72 w 73"/>
                  <a:gd name="T13" fmla="*/ 0 h 21"/>
                  <a:gd name="T14" fmla="*/ 72 w 73"/>
                  <a:gd name="T15" fmla="*/ 21 h 21"/>
                  <a:gd name="T16" fmla="*/ 1 w 73"/>
                  <a:gd name="T17" fmla="*/ 21 h 21"/>
                  <a:gd name="T18" fmla="*/ 1 w 7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21"/>
                  <a:gd name="T32" fmla="*/ 73 w 7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21">
                    <a:moveTo>
                      <a:pt x="0" y="0"/>
                    </a:moveTo>
                    <a:lnTo>
                      <a:pt x="73" y="0"/>
                    </a:lnTo>
                    <a:lnTo>
                      <a:pt x="73" y="21"/>
                    </a:lnTo>
                    <a:lnTo>
                      <a:pt x="0" y="21"/>
                    </a:lnTo>
                    <a:lnTo>
                      <a:pt x="0" y="0"/>
                    </a:lnTo>
                    <a:close/>
                    <a:moveTo>
                      <a:pt x="1" y="0"/>
                    </a:moveTo>
                    <a:lnTo>
                      <a:pt x="72" y="0"/>
                    </a:lnTo>
                    <a:lnTo>
                      <a:pt x="72" y="21"/>
                    </a:lnTo>
                    <a:lnTo>
                      <a:pt x="1" y="21"/>
                    </a:lnTo>
                    <a:lnTo>
                      <a:pt x="1" y="0"/>
                    </a:lnTo>
                    <a:close/>
                  </a:path>
                </a:pathLst>
              </a:custGeom>
              <a:solidFill>
                <a:srgbClr val="CCCCCC"/>
              </a:solidFill>
              <a:ln w="9525">
                <a:noFill/>
                <a:round/>
                <a:headEnd/>
                <a:tailEnd/>
              </a:ln>
            </p:spPr>
            <p:txBody>
              <a:bodyPr/>
              <a:lstStyle/>
              <a:p>
                <a:pPr eaLnBrk="0" hangingPunct="0"/>
                <a:endParaRPr lang="en-US"/>
              </a:p>
            </p:txBody>
          </p:sp>
          <p:sp>
            <p:nvSpPr>
              <p:cNvPr id="48875" name="Freeform 394"/>
              <p:cNvSpPr>
                <a:spLocks noEditPoints="1"/>
              </p:cNvSpPr>
              <p:nvPr/>
            </p:nvSpPr>
            <p:spPr bwMode="auto">
              <a:xfrm>
                <a:off x="3685" y="3274"/>
                <a:ext cx="71" cy="21"/>
              </a:xfrm>
              <a:custGeom>
                <a:avLst/>
                <a:gdLst>
                  <a:gd name="T0" fmla="*/ 0 w 71"/>
                  <a:gd name="T1" fmla="*/ 0 h 21"/>
                  <a:gd name="T2" fmla="*/ 71 w 71"/>
                  <a:gd name="T3" fmla="*/ 0 h 21"/>
                  <a:gd name="T4" fmla="*/ 71 w 71"/>
                  <a:gd name="T5" fmla="*/ 21 h 21"/>
                  <a:gd name="T6" fmla="*/ 0 w 71"/>
                  <a:gd name="T7" fmla="*/ 21 h 21"/>
                  <a:gd name="T8" fmla="*/ 0 w 71"/>
                  <a:gd name="T9" fmla="*/ 0 h 21"/>
                  <a:gd name="T10" fmla="*/ 0 w 71"/>
                  <a:gd name="T11" fmla="*/ 0 h 21"/>
                  <a:gd name="T12" fmla="*/ 71 w 71"/>
                  <a:gd name="T13" fmla="*/ 0 h 21"/>
                  <a:gd name="T14" fmla="*/ 71 w 71"/>
                  <a:gd name="T15" fmla="*/ 21 h 21"/>
                  <a:gd name="T16" fmla="*/ 0 w 71"/>
                  <a:gd name="T17" fmla="*/ 21 h 21"/>
                  <a:gd name="T18" fmla="*/ 0 w 7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21"/>
                  <a:gd name="T32" fmla="*/ 71 w 7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21">
                    <a:moveTo>
                      <a:pt x="0" y="0"/>
                    </a:moveTo>
                    <a:lnTo>
                      <a:pt x="71" y="0"/>
                    </a:lnTo>
                    <a:lnTo>
                      <a:pt x="71" y="21"/>
                    </a:lnTo>
                    <a:lnTo>
                      <a:pt x="0" y="21"/>
                    </a:lnTo>
                    <a:lnTo>
                      <a:pt x="0" y="0"/>
                    </a:lnTo>
                    <a:close/>
                    <a:moveTo>
                      <a:pt x="0" y="0"/>
                    </a:moveTo>
                    <a:lnTo>
                      <a:pt x="71" y="0"/>
                    </a:lnTo>
                    <a:lnTo>
                      <a:pt x="71" y="21"/>
                    </a:lnTo>
                    <a:lnTo>
                      <a:pt x="0" y="21"/>
                    </a:lnTo>
                    <a:lnTo>
                      <a:pt x="0" y="0"/>
                    </a:lnTo>
                    <a:close/>
                  </a:path>
                </a:pathLst>
              </a:custGeom>
              <a:solidFill>
                <a:srgbClr val="CDCDCD"/>
              </a:solidFill>
              <a:ln w="9525">
                <a:noFill/>
                <a:round/>
                <a:headEnd/>
                <a:tailEnd/>
              </a:ln>
            </p:spPr>
            <p:txBody>
              <a:bodyPr/>
              <a:lstStyle/>
              <a:p>
                <a:pPr eaLnBrk="0" hangingPunct="0"/>
                <a:endParaRPr lang="en-US"/>
              </a:p>
            </p:txBody>
          </p:sp>
          <p:sp>
            <p:nvSpPr>
              <p:cNvPr id="48876" name="Freeform 395"/>
              <p:cNvSpPr>
                <a:spLocks noEditPoints="1"/>
              </p:cNvSpPr>
              <p:nvPr/>
            </p:nvSpPr>
            <p:spPr bwMode="auto">
              <a:xfrm>
                <a:off x="3685" y="3274"/>
                <a:ext cx="71" cy="21"/>
              </a:xfrm>
              <a:custGeom>
                <a:avLst/>
                <a:gdLst>
                  <a:gd name="T0" fmla="*/ 0 w 71"/>
                  <a:gd name="T1" fmla="*/ 0 h 21"/>
                  <a:gd name="T2" fmla="*/ 71 w 71"/>
                  <a:gd name="T3" fmla="*/ 0 h 21"/>
                  <a:gd name="T4" fmla="*/ 71 w 71"/>
                  <a:gd name="T5" fmla="*/ 21 h 21"/>
                  <a:gd name="T6" fmla="*/ 0 w 71"/>
                  <a:gd name="T7" fmla="*/ 21 h 21"/>
                  <a:gd name="T8" fmla="*/ 0 w 71"/>
                  <a:gd name="T9" fmla="*/ 0 h 21"/>
                  <a:gd name="T10" fmla="*/ 2 w 71"/>
                  <a:gd name="T11" fmla="*/ 0 h 21"/>
                  <a:gd name="T12" fmla="*/ 70 w 71"/>
                  <a:gd name="T13" fmla="*/ 0 h 21"/>
                  <a:gd name="T14" fmla="*/ 70 w 71"/>
                  <a:gd name="T15" fmla="*/ 21 h 21"/>
                  <a:gd name="T16" fmla="*/ 2 w 71"/>
                  <a:gd name="T17" fmla="*/ 21 h 21"/>
                  <a:gd name="T18" fmla="*/ 2 w 7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21"/>
                  <a:gd name="T32" fmla="*/ 71 w 7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21">
                    <a:moveTo>
                      <a:pt x="0" y="0"/>
                    </a:moveTo>
                    <a:lnTo>
                      <a:pt x="71" y="0"/>
                    </a:lnTo>
                    <a:lnTo>
                      <a:pt x="71" y="21"/>
                    </a:lnTo>
                    <a:lnTo>
                      <a:pt x="0" y="21"/>
                    </a:lnTo>
                    <a:lnTo>
                      <a:pt x="0" y="0"/>
                    </a:lnTo>
                    <a:close/>
                    <a:moveTo>
                      <a:pt x="2" y="0"/>
                    </a:moveTo>
                    <a:lnTo>
                      <a:pt x="70" y="0"/>
                    </a:lnTo>
                    <a:lnTo>
                      <a:pt x="70" y="21"/>
                    </a:lnTo>
                    <a:lnTo>
                      <a:pt x="2" y="21"/>
                    </a:lnTo>
                    <a:lnTo>
                      <a:pt x="2" y="0"/>
                    </a:lnTo>
                    <a:close/>
                  </a:path>
                </a:pathLst>
              </a:custGeom>
              <a:solidFill>
                <a:srgbClr val="CFCFCF"/>
              </a:solidFill>
              <a:ln w="9525">
                <a:noFill/>
                <a:round/>
                <a:headEnd/>
                <a:tailEnd/>
              </a:ln>
            </p:spPr>
            <p:txBody>
              <a:bodyPr/>
              <a:lstStyle/>
              <a:p>
                <a:pPr eaLnBrk="0" hangingPunct="0"/>
                <a:endParaRPr lang="en-US"/>
              </a:p>
            </p:txBody>
          </p:sp>
          <p:sp>
            <p:nvSpPr>
              <p:cNvPr id="48877" name="Freeform 396"/>
              <p:cNvSpPr>
                <a:spLocks noEditPoints="1"/>
              </p:cNvSpPr>
              <p:nvPr/>
            </p:nvSpPr>
            <p:spPr bwMode="auto">
              <a:xfrm>
                <a:off x="3687" y="3274"/>
                <a:ext cx="68" cy="21"/>
              </a:xfrm>
              <a:custGeom>
                <a:avLst/>
                <a:gdLst>
                  <a:gd name="T0" fmla="*/ 0 w 68"/>
                  <a:gd name="T1" fmla="*/ 0 h 21"/>
                  <a:gd name="T2" fmla="*/ 68 w 68"/>
                  <a:gd name="T3" fmla="*/ 0 h 21"/>
                  <a:gd name="T4" fmla="*/ 68 w 68"/>
                  <a:gd name="T5" fmla="*/ 21 h 21"/>
                  <a:gd name="T6" fmla="*/ 0 w 68"/>
                  <a:gd name="T7" fmla="*/ 21 h 21"/>
                  <a:gd name="T8" fmla="*/ 0 w 68"/>
                  <a:gd name="T9" fmla="*/ 0 h 21"/>
                  <a:gd name="T10" fmla="*/ 0 w 68"/>
                  <a:gd name="T11" fmla="*/ 0 h 21"/>
                  <a:gd name="T12" fmla="*/ 67 w 68"/>
                  <a:gd name="T13" fmla="*/ 0 h 21"/>
                  <a:gd name="T14" fmla="*/ 67 w 68"/>
                  <a:gd name="T15" fmla="*/ 21 h 21"/>
                  <a:gd name="T16" fmla="*/ 0 w 68"/>
                  <a:gd name="T17" fmla="*/ 21 h 21"/>
                  <a:gd name="T18" fmla="*/ 0 w 68"/>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21"/>
                  <a:gd name="T32" fmla="*/ 68 w 68"/>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21">
                    <a:moveTo>
                      <a:pt x="0" y="0"/>
                    </a:moveTo>
                    <a:lnTo>
                      <a:pt x="68" y="0"/>
                    </a:lnTo>
                    <a:lnTo>
                      <a:pt x="68" y="21"/>
                    </a:lnTo>
                    <a:lnTo>
                      <a:pt x="0" y="21"/>
                    </a:lnTo>
                    <a:lnTo>
                      <a:pt x="0" y="0"/>
                    </a:lnTo>
                    <a:close/>
                    <a:moveTo>
                      <a:pt x="0" y="0"/>
                    </a:moveTo>
                    <a:lnTo>
                      <a:pt x="67" y="0"/>
                    </a:lnTo>
                    <a:lnTo>
                      <a:pt x="67" y="21"/>
                    </a:lnTo>
                    <a:lnTo>
                      <a:pt x="0" y="21"/>
                    </a:lnTo>
                    <a:lnTo>
                      <a:pt x="0" y="0"/>
                    </a:lnTo>
                    <a:close/>
                  </a:path>
                </a:pathLst>
              </a:custGeom>
              <a:solidFill>
                <a:srgbClr val="D0D0D0"/>
              </a:solidFill>
              <a:ln w="9525">
                <a:noFill/>
                <a:round/>
                <a:headEnd/>
                <a:tailEnd/>
              </a:ln>
            </p:spPr>
            <p:txBody>
              <a:bodyPr/>
              <a:lstStyle/>
              <a:p>
                <a:pPr eaLnBrk="0" hangingPunct="0"/>
                <a:endParaRPr lang="en-US"/>
              </a:p>
            </p:txBody>
          </p:sp>
          <p:sp>
            <p:nvSpPr>
              <p:cNvPr id="48878" name="Freeform 397"/>
              <p:cNvSpPr>
                <a:spLocks noEditPoints="1"/>
              </p:cNvSpPr>
              <p:nvPr/>
            </p:nvSpPr>
            <p:spPr bwMode="auto">
              <a:xfrm>
                <a:off x="3687" y="3274"/>
                <a:ext cx="67" cy="21"/>
              </a:xfrm>
              <a:custGeom>
                <a:avLst/>
                <a:gdLst>
                  <a:gd name="T0" fmla="*/ 0 w 67"/>
                  <a:gd name="T1" fmla="*/ 0 h 21"/>
                  <a:gd name="T2" fmla="*/ 67 w 67"/>
                  <a:gd name="T3" fmla="*/ 0 h 21"/>
                  <a:gd name="T4" fmla="*/ 67 w 67"/>
                  <a:gd name="T5" fmla="*/ 21 h 21"/>
                  <a:gd name="T6" fmla="*/ 0 w 67"/>
                  <a:gd name="T7" fmla="*/ 21 h 21"/>
                  <a:gd name="T8" fmla="*/ 0 w 67"/>
                  <a:gd name="T9" fmla="*/ 0 h 21"/>
                  <a:gd name="T10" fmla="*/ 1 w 67"/>
                  <a:gd name="T11" fmla="*/ 0 h 21"/>
                  <a:gd name="T12" fmla="*/ 66 w 67"/>
                  <a:gd name="T13" fmla="*/ 0 h 21"/>
                  <a:gd name="T14" fmla="*/ 66 w 67"/>
                  <a:gd name="T15" fmla="*/ 21 h 21"/>
                  <a:gd name="T16" fmla="*/ 1 w 67"/>
                  <a:gd name="T17" fmla="*/ 21 h 21"/>
                  <a:gd name="T18" fmla="*/ 1 w 6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
                  <a:gd name="T31" fmla="*/ 0 h 21"/>
                  <a:gd name="T32" fmla="*/ 67 w 6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 h="21">
                    <a:moveTo>
                      <a:pt x="0" y="0"/>
                    </a:moveTo>
                    <a:lnTo>
                      <a:pt x="67" y="0"/>
                    </a:lnTo>
                    <a:lnTo>
                      <a:pt x="67" y="21"/>
                    </a:lnTo>
                    <a:lnTo>
                      <a:pt x="0" y="21"/>
                    </a:lnTo>
                    <a:lnTo>
                      <a:pt x="0" y="0"/>
                    </a:lnTo>
                    <a:close/>
                    <a:moveTo>
                      <a:pt x="1" y="0"/>
                    </a:moveTo>
                    <a:lnTo>
                      <a:pt x="66" y="0"/>
                    </a:lnTo>
                    <a:lnTo>
                      <a:pt x="66" y="21"/>
                    </a:lnTo>
                    <a:lnTo>
                      <a:pt x="1" y="21"/>
                    </a:lnTo>
                    <a:lnTo>
                      <a:pt x="1" y="0"/>
                    </a:lnTo>
                    <a:close/>
                  </a:path>
                </a:pathLst>
              </a:custGeom>
              <a:solidFill>
                <a:srgbClr val="D1D1D1"/>
              </a:solidFill>
              <a:ln w="9525">
                <a:noFill/>
                <a:round/>
                <a:headEnd/>
                <a:tailEnd/>
              </a:ln>
            </p:spPr>
            <p:txBody>
              <a:bodyPr/>
              <a:lstStyle/>
              <a:p>
                <a:pPr eaLnBrk="0" hangingPunct="0"/>
                <a:endParaRPr lang="en-US"/>
              </a:p>
            </p:txBody>
          </p:sp>
          <p:sp>
            <p:nvSpPr>
              <p:cNvPr id="48879" name="Freeform 398"/>
              <p:cNvSpPr>
                <a:spLocks noEditPoints="1"/>
              </p:cNvSpPr>
              <p:nvPr/>
            </p:nvSpPr>
            <p:spPr bwMode="auto">
              <a:xfrm>
                <a:off x="3688" y="3274"/>
                <a:ext cx="65" cy="21"/>
              </a:xfrm>
              <a:custGeom>
                <a:avLst/>
                <a:gdLst>
                  <a:gd name="T0" fmla="*/ 0 w 65"/>
                  <a:gd name="T1" fmla="*/ 0 h 21"/>
                  <a:gd name="T2" fmla="*/ 65 w 65"/>
                  <a:gd name="T3" fmla="*/ 0 h 21"/>
                  <a:gd name="T4" fmla="*/ 65 w 65"/>
                  <a:gd name="T5" fmla="*/ 21 h 21"/>
                  <a:gd name="T6" fmla="*/ 0 w 65"/>
                  <a:gd name="T7" fmla="*/ 21 h 21"/>
                  <a:gd name="T8" fmla="*/ 0 w 65"/>
                  <a:gd name="T9" fmla="*/ 0 h 21"/>
                  <a:gd name="T10" fmla="*/ 1 w 65"/>
                  <a:gd name="T11" fmla="*/ 0 h 21"/>
                  <a:gd name="T12" fmla="*/ 64 w 65"/>
                  <a:gd name="T13" fmla="*/ 0 h 21"/>
                  <a:gd name="T14" fmla="*/ 64 w 65"/>
                  <a:gd name="T15" fmla="*/ 21 h 21"/>
                  <a:gd name="T16" fmla="*/ 1 w 65"/>
                  <a:gd name="T17" fmla="*/ 21 h 21"/>
                  <a:gd name="T18" fmla="*/ 1 w 6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
                  <a:gd name="T31" fmla="*/ 0 h 21"/>
                  <a:gd name="T32" fmla="*/ 65 w 6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 h="21">
                    <a:moveTo>
                      <a:pt x="0" y="0"/>
                    </a:moveTo>
                    <a:lnTo>
                      <a:pt x="65" y="0"/>
                    </a:lnTo>
                    <a:lnTo>
                      <a:pt x="65" y="21"/>
                    </a:lnTo>
                    <a:lnTo>
                      <a:pt x="0" y="21"/>
                    </a:lnTo>
                    <a:lnTo>
                      <a:pt x="0" y="0"/>
                    </a:lnTo>
                    <a:close/>
                    <a:moveTo>
                      <a:pt x="1" y="0"/>
                    </a:moveTo>
                    <a:lnTo>
                      <a:pt x="64" y="0"/>
                    </a:lnTo>
                    <a:lnTo>
                      <a:pt x="64" y="21"/>
                    </a:lnTo>
                    <a:lnTo>
                      <a:pt x="1" y="21"/>
                    </a:lnTo>
                    <a:lnTo>
                      <a:pt x="1" y="0"/>
                    </a:lnTo>
                    <a:close/>
                  </a:path>
                </a:pathLst>
              </a:custGeom>
              <a:solidFill>
                <a:srgbClr val="D3D3D3"/>
              </a:solidFill>
              <a:ln w="9525">
                <a:noFill/>
                <a:round/>
                <a:headEnd/>
                <a:tailEnd/>
              </a:ln>
            </p:spPr>
            <p:txBody>
              <a:bodyPr/>
              <a:lstStyle/>
              <a:p>
                <a:pPr eaLnBrk="0" hangingPunct="0"/>
                <a:endParaRPr lang="en-US"/>
              </a:p>
            </p:txBody>
          </p:sp>
          <p:sp>
            <p:nvSpPr>
              <p:cNvPr id="48880" name="Freeform 399"/>
              <p:cNvSpPr>
                <a:spLocks noEditPoints="1"/>
              </p:cNvSpPr>
              <p:nvPr/>
            </p:nvSpPr>
            <p:spPr bwMode="auto">
              <a:xfrm>
                <a:off x="3689" y="3274"/>
                <a:ext cx="63" cy="21"/>
              </a:xfrm>
              <a:custGeom>
                <a:avLst/>
                <a:gdLst>
                  <a:gd name="T0" fmla="*/ 0 w 63"/>
                  <a:gd name="T1" fmla="*/ 0 h 21"/>
                  <a:gd name="T2" fmla="*/ 63 w 63"/>
                  <a:gd name="T3" fmla="*/ 0 h 21"/>
                  <a:gd name="T4" fmla="*/ 63 w 63"/>
                  <a:gd name="T5" fmla="*/ 21 h 21"/>
                  <a:gd name="T6" fmla="*/ 0 w 63"/>
                  <a:gd name="T7" fmla="*/ 21 h 21"/>
                  <a:gd name="T8" fmla="*/ 0 w 63"/>
                  <a:gd name="T9" fmla="*/ 0 h 21"/>
                  <a:gd name="T10" fmla="*/ 1 w 63"/>
                  <a:gd name="T11" fmla="*/ 0 h 21"/>
                  <a:gd name="T12" fmla="*/ 62 w 63"/>
                  <a:gd name="T13" fmla="*/ 0 h 21"/>
                  <a:gd name="T14" fmla="*/ 62 w 63"/>
                  <a:gd name="T15" fmla="*/ 21 h 21"/>
                  <a:gd name="T16" fmla="*/ 1 w 63"/>
                  <a:gd name="T17" fmla="*/ 21 h 21"/>
                  <a:gd name="T18" fmla="*/ 1 w 6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21"/>
                  <a:gd name="T32" fmla="*/ 63 w 6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21">
                    <a:moveTo>
                      <a:pt x="0" y="0"/>
                    </a:moveTo>
                    <a:lnTo>
                      <a:pt x="63" y="0"/>
                    </a:lnTo>
                    <a:lnTo>
                      <a:pt x="63" y="21"/>
                    </a:lnTo>
                    <a:lnTo>
                      <a:pt x="0" y="21"/>
                    </a:lnTo>
                    <a:lnTo>
                      <a:pt x="0" y="0"/>
                    </a:lnTo>
                    <a:close/>
                    <a:moveTo>
                      <a:pt x="1" y="0"/>
                    </a:moveTo>
                    <a:lnTo>
                      <a:pt x="62" y="0"/>
                    </a:lnTo>
                    <a:lnTo>
                      <a:pt x="62" y="21"/>
                    </a:lnTo>
                    <a:lnTo>
                      <a:pt x="1" y="21"/>
                    </a:lnTo>
                    <a:lnTo>
                      <a:pt x="1" y="0"/>
                    </a:lnTo>
                    <a:close/>
                  </a:path>
                </a:pathLst>
              </a:custGeom>
              <a:solidFill>
                <a:srgbClr val="D4D4D4"/>
              </a:solidFill>
              <a:ln w="9525">
                <a:noFill/>
                <a:round/>
                <a:headEnd/>
                <a:tailEnd/>
              </a:ln>
            </p:spPr>
            <p:txBody>
              <a:bodyPr/>
              <a:lstStyle/>
              <a:p>
                <a:pPr eaLnBrk="0" hangingPunct="0"/>
                <a:endParaRPr lang="en-US"/>
              </a:p>
            </p:txBody>
          </p:sp>
          <p:sp>
            <p:nvSpPr>
              <p:cNvPr id="48881" name="Freeform 400"/>
              <p:cNvSpPr>
                <a:spLocks noEditPoints="1"/>
              </p:cNvSpPr>
              <p:nvPr/>
            </p:nvSpPr>
            <p:spPr bwMode="auto">
              <a:xfrm>
                <a:off x="3690" y="3274"/>
                <a:ext cx="61" cy="21"/>
              </a:xfrm>
              <a:custGeom>
                <a:avLst/>
                <a:gdLst>
                  <a:gd name="T0" fmla="*/ 0 w 61"/>
                  <a:gd name="T1" fmla="*/ 0 h 21"/>
                  <a:gd name="T2" fmla="*/ 61 w 61"/>
                  <a:gd name="T3" fmla="*/ 0 h 21"/>
                  <a:gd name="T4" fmla="*/ 61 w 61"/>
                  <a:gd name="T5" fmla="*/ 21 h 21"/>
                  <a:gd name="T6" fmla="*/ 0 w 61"/>
                  <a:gd name="T7" fmla="*/ 21 h 21"/>
                  <a:gd name="T8" fmla="*/ 0 w 61"/>
                  <a:gd name="T9" fmla="*/ 0 h 21"/>
                  <a:gd name="T10" fmla="*/ 1 w 61"/>
                  <a:gd name="T11" fmla="*/ 0 h 21"/>
                  <a:gd name="T12" fmla="*/ 60 w 61"/>
                  <a:gd name="T13" fmla="*/ 0 h 21"/>
                  <a:gd name="T14" fmla="*/ 60 w 61"/>
                  <a:gd name="T15" fmla="*/ 21 h 21"/>
                  <a:gd name="T16" fmla="*/ 1 w 61"/>
                  <a:gd name="T17" fmla="*/ 21 h 21"/>
                  <a:gd name="T18" fmla="*/ 1 w 6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21"/>
                  <a:gd name="T32" fmla="*/ 61 w 6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21">
                    <a:moveTo>
                      <a:pt x="0" y="0"/>
                    </a:moveTo>
                    <a:lnTo>
                      <a:pt x="61" y="0"/>
                    </a:lnTo>
                    <a:lnTo>
                      <a:pt x="61" y="21"/>
                    </a:lnTo>
                    <a:lnTo>
                      <a:pt x="0" y="21"/>
                    </a:lnTo>
                    <a:lnTo>
                      <a:pt x="0" y="0"/>
                    </a:lnTo>
                    <a:close/>
                    <a:moveTo>
                      <a:pt x="1" y="0"/>
                    </a:moveTo>
                    <a:lnTo>
                      <a:pt x="60" y="0"/>
                    </a:lnTo>
                    <a:lnTo>
                      <a:pt x="60" y="21"/>
                    </a:lnTo>
                    <a:lnTo>
                      <a:pt x="1" y="21"/>
                    </a:lnTo>
                    <a:lnTo>
                      <a:pt x="1" y="0"/>
                    </a:lnTo>
                    <a:close/>
                  </a:path>
                </a:pathLst>
              </a:custGeom>
              <a:solidFill>
                <a:srgbClr val="D5D5D5"/>
              </a:solidFill>
              <a:ln w="9525">
                <a:noFill/>
                <a:round/>
                <a:headEnd/>
                <a:tailEnd/>
              </a:ln>
            </p:spPr>
            <p:txBody>
              <a:bodyPr/>
              <a:lstStyle/>
              <a:p>
                <a:pPr eaLnBrk="0" hangingPunct="0"/>
                <a:endParaRPr lang="en-US"/>
              </a:p>
            </p:txBody>
          </p:sp>
          <p:sp>
            <p:nvSpPr>
              <p:cNvPr id="48882" name="Freeform 401"/>
              <p:cNvSpPr>
                <a:spLocks noEditPoints="1"/>
              </p:cNvSpPr>
              <p:nvPr/>
            </p:nvSpPr>
            <p:spPr bwMode="auto">
              <a:xfrm>
                <a:off x="3691" y="3274"/>
                <a:ext cx="59" cy="21"/>
              </a:xfrm>
              <a:custGeom>
                <a:avLst/>
                <a:gdLst>
                  <a:gd name="T0" fmla="*/ 0 w 59"/>
                  <a:gd name="T1" fmla="*/ 0 h 21"/>
                  <a:gd name="T2" fmla="*/ 59 w 59"/>
                  <a:gd name="T3" fmla="*/ 0 h 21"/>
                  <a:gd name="T4" fmla="*/ 59 w 59"/>
                  <a:gd name="T5" fmla="*/ 21 h 21"/>
                  <a:gd name="T6" fmla="*/ 0 w 59"/>
                  <a:gd name="T7" fmla="*/ 21 h 21"/>
                  <a:gd name="T8" fmla="*/ 0 w 59"/>
                  <a:gd name="T9" fmla="*/ 0 h 21"/>
                  <a:gd name="T10" fmla="*/ 1 w 59"/>
                  <a:gd name="T11" fmla="*/ 0 h 21"/>
                  <a:gd name="T12" fmla="*/ 58 w 59"/>
                  <a:gd name="T13" fmla="*/ 0 h 21"/>
                  <a:gd name="T14" fmla="*/ 58 w 59"/>
                  <a:gd name="T15" fmla="*/ 21 h 21"/>
                  <a:gd name="T16" fmla="*/ 1 w 59"/>
                  <a:gd name="T17" fmla="*/ 21 h 21"/>
                  <a:gd name="T18" fmla="*/ 1 w 5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21"/>
                  <a:gd name="T32" fmla="*/ 59 w 5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21">
                    <a:moveTo>
                      <a:pt x="0" y="0"/>
                    </a:moveTo>
                    <a:lnTo>
                      <a:pt x="59" y="0"/>
                    </a:lnTo>
                    <a:lnTo>
                      <a:pt x="59" y="21"/>
                    </a:lnTo>
                    <a:lnTo>
                      <a:pt x="0" y="21"/>
                    </a:lnTo>
                    <a:lnTo>
                      <a:pt x="0" y="0"/>
                    </a:lnTo>
                    <a:close/>
                    <a:moveTo>
                      <a:pt x="1" y="0"/>
                    </a:moveTo>
                    <a:lnTo>
                      <a:pt x="58" y="0"/>
                    </a:lnTo>
                    <a:lnTo>
                      <a:pt x="58" y="21"/>
                    </a:lnTo>
                    <a:lnTo>
                      <a:pt x="1" y="21"/>
                    </a:lnTo>
                    <a:lnTo>
                      <a:pt x="1" y="0"/>
                    </a:lnTo>
                    <a:close/>
                  </a:path>
                </a:pathLst>
              </a:custGeom>
              <a:solidFill>
                <a:srgbClr val="D6D6D6"/>
              </a:solidFill>
              <a:ln w="9525">
                <a:noFill/>
                <a:round/>
                <a:headEnd/>
                <a:tailEnd/>
              </a:ln>
            </p:spPr>
            <p:txBody>
              <a:bodyPr/>
              <a:lstStyle/>
              <a:p>
                <a:pPr eaLnBrk="0" hangingPunct="0"/>
                <a:endParaRPr lang="en-US"/>
              </a:p>
            </p:txBody>
          </p:sp>
          <p:sp>
            <p:nvSpPr>
              <p:cNvPr id="48883" name="Freeform 402"/>
              <p:cNvSpPr>
                <a:spLocks noEditPoints="1"/>
              </p:cNvSpPr>
              <p:nvPr/>
            </p:nvSpPr>
            <p:spPr bwMode="auto">
              <a:xfrm>
                <a:off x="3692" y="3274"/>
                <a:ext cx="57" cy="21"/>
              </a:xfrm>
              <a:custGeom>
                <a:avLst/>
                <a:gdLst>
                  <a:gd name="T0" fmla="*/ 0 w 57"/>
                  <a:gd name="T1" fmla="*/ 0 h 21"/>
                  <a:gd name="T2" fmla="*/ 57 w 57"/>
                  <a:gd name="T3" fmla="*/ 0 h 21"/>
                  <a:gd name="T4" fmla="*/ 57 w 57"/>
                  <a:gd name="T5" fmla="*/ 21 h 21"/>
                  <a:gd name="T6" fmla="*/ 0 w 57"/>
                  <a:gd name="T7" fmla="*/ 21 h 21"/>
                  <a:gd name="T8" fmla="*/ 0 w 57"/>
                  <a:gd name="T9" fmla="*/ 0 h 21"/>
                  <a:gd name="T10" fmla="*/ 1 w 57"/>
                  <a:gd name="T11" fmla="*/ 0 h 21"/>
                  <a:gd name="T12" fmla="*/ 56 w 57"/>
                  <a:gd name="T13" fmla="*/ 0 h 21"/>
                  <a:gd name="T14" fmla="*/ 56 w 57"/>
                  <a:gd name="T15" fmla="*/ 21 h 21"/>
                  <a:gd name="T16" fmla="*/ 1 w 57"/>
                  <a:gd name="T17" fmla="*/ 21 h 21"/>
                  <a:gd name="T18" fmla="*/ 1 w 5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21"/>
                  <a:gd name="T32" fmla="*/ 57 w 5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21">
                    <a:moveTo>
                      <a:pt x="0" y="0"/>
                    </a:moveTo>
                    <a:lnTo>
                      <a:pt x="57" y="0"/>
                    </a:lnTo>
                    <a:lnTo>
                      <a:pt x="57" y="21"/>
                    </a:lnTo>
                    <a:lnTo>
                      <a:pt x="0" y="21"/>
                    </a:lnTo>
                    <a:lnTo>
                      <a:pt x="0" y="0"/>
                    </a:lnTo>
                    <a:close/>
                    <a:moveTo>
                      <a:pt x="1" y="0"/>
                    </a:moveTo>
                    <a:lnTo>
                      <a:pt x="56" y="0"/>
                    </a:lnTo>
                    <a:lnTo>
                      <a:pt x="56" y="21"/>
                    </a:lnTo>
                    <a:lnTo>
                      <a:pt x="1" y="21"/>
                    </a:lnTo>
                    <a:lnTo>
                      <a:pt x="1" y="0"/>
                    </a:lnTo>
                    <a:close/>
                  </a:path>
                </a:pathLst>
              </a:custGeom>
              <a:solidFill>
                <a:srgbClr val="D7D7D7"/>
              </a:solidFill>
              <a:ln w="9525">
                <a:noFill/>
                <a:round/>
                <a:headEnd/>
                <a:tailEnd/>
              </a:ln>
            </p:spPr>
            <p:txBody>
              <a:bodyPr/>
              <a:lstStyle/>
              <a:p>
                <a:pPr eaLnBrk="0" hangingPunct="0"/>
                <a:endParaRPr lang="en-US"/>
              </a:p>
            </p:txBody>
          </p:sp>
          <p:sp>
            <p:nvSpPr>
              <p:cNvPr id="48884" name="Freeform 403"/>
              <p:cNvSpPr>
                <a:spLocks noEditPoints="1"/>
              </p:cNvSpPr>
              <p:nvPr/>
            </p:nvSpPr>
            <p:spPr bwMode="auto">
              <a:xfrm>
                <a:off x="3693" y="3274"/>
                <a:ext cx="55" cy="21"/>
              </a:xfrm>
              <a:custGeom>
                <a:avLst/>
                <a:gdLst>
                  <a:gd name="T0" fmla="*/ 0 w 55"/>
                  <a:gd name="T1" fmla="*/ 0 h 21"/>
                  <a:gd name="T2" fmla="*/ 55 w 55"/>
                  <a:gd name="T3" fmla="*/ 0 h 21"/>
                  <a:gd name="T4" fmla="*/ 55 w 55"/>
                  <a:gd name="T5" fmla="*/ 21 h 21"/>
                  <a:gd name="T6" fmla="*/ 0 w 55"/>
                  <a:gd name="T7" fmla="*/ 21 h 21"/>
                  <a:gd name="T8" fmla="*/ 0 w 55"/>
                  <a:gd name="T9" fmla="*/ 0 h 21"/>
                  <a:gd name="T10" fmla="*/ 1 w 55"/>
                  <a:gd name="T11" fmla="*/ 0 h 21"/>
                  <a:gd name="T12" fmla="*/ 54 w 55"/>
                  <a:gd name="T13" fmla="*/ 0 h 21"/>
                  <a:gd name="T14" fmla="*/ 54 w 55"/>
                  <a:gd name="T15" fmla="*/ 21 h 21"/>
                  <a:gd name="T16" fmla="*/ 1 w 55"/>
                  <a:gd name="T17" fmla="*/ 21 h 21"/>
                  <a:gd name="T18" fmla="*/ 1 w 5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21"/>
                  <a:gd name="T32" fmla="*/ 55 w 5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21">
                    <a:moveTo>
                      <a:pt x="0" y="0"/>
                    </a:moveTo>
                    <a:lnTo>
                      <a:pt x="55" y="0"/>
                    </a:lnTo>
                    <a:lnTo>
                      <a:pt x="55" y="21"/>
                    </a:lnTo>
                    <a:lnTo>
                      <a:pt x="0" y="21"/>
                    </a:lnTo>
                    <a:lnTo>
                      <a:pt x="0" y="0"/>
                    </a:lnTo>
                    <a:close/>
                    <a:moveTo>
                      <a:pt x="1" y="0"/>
                    </a:moveTo>
                    <a:lnTo>
                      <a:pt x="54" y="0"/>
                    </a:lnTo>
                    <a:lnTo>
                      <a:pt x="54" y="21"/>
                    </a:lnTo>
                    <a:lnTo>
                      <a:pt x="1" y="21"/>
                    </a:lnTo>
                    <a:lnTo>
                      <a:pt x="1" y="0"/>
                    </a:lnTo>
                    <a:close/>
                  </a:path>
                </a:pathLst>
              </a:custGeom>
              <a:solidFill>
                <a:srgbClr val="D8D8D8"/>
              </a:solidFill>
              <a:ln w="9525">
                <a:noFill/>
                <a:round/>
                <a:headEnd/>
                <a:tailEnd/>
              </a:ln>
            </p:spPr>
            <p:txBody>
              <a:bodyPr/>
              <a:lstStyle/>
              <a:p>
                <a:pPr eaLnBrk="0" hangingPunct="0"/>
                <a:endParaRPr lang="en-US"/>
              </a:p>
            </p:txBody>
          </p:sp>
          <p:sp>
            <p:nvSpPr>
              <p:cNvPr id="48885" name="Freeform 404"/>
              <p:cNvSpPr>
                <a:spLocks noEditPoints="1"/>
              </p:cNvSpPr>
              <p:nvPr/>
            </p:nvSpPr>
            <p:spPr bwMode="auto">
              <a:xfrm>
                <a:off x="3694" y="3274"/>
                <a:ext cx="53" cy="21"/>
              </a:xfrm>
              <a:custGeom>
                <a:avLst/>
                <a:gdLst>
                  <a:gd name="T0" fmla="*/ 0 w 53"/>
                  <a:gd name="T1" fmla="*/ 0 h 21"/>
                  <a:gd name="T2" fmla="*/ 53 w 53"/>
                  <a:gd name="T3" fmla="*/ 0 h 21"/>
                  <a:gd name="T4" fmla="*/ 53 w 53"/>
                  <a:gd name="T5" fmla="*/ 21 h 21"/>
                  <a:gd name="T6" fmla="*/ 0 w 53"/>
                  <a:gd name="T7" fmla="*/ 21 h 21"/>
                  <a:gd name="T8" fmla="*/ 0 w 53"/>
                  <a:gd name="T9" fmla="*/ 0 h 21"/>
                  <a:gd name="T10" fmla="*/ 1 w 53"/>
                  <a:gd name="T11" fmla="*/ 0 h 21"/>
                  <a:gd name="T12" fmla="*/ 52 w 53"/>
                  <a:gd name="T13" fmla="*/ 0 h 21"/>
                  <a:gd name="T14" fmla="*/ 52 w 53"/>
                  <a:gd name="T15" fmla="*/ 21 h 21"/>
                  <a:gd name="T16" fmla="*/ 1 w 53"/>
                  <a:gd name="T17" fmla="*/ 21 h 21"/>
                  <a:gd name="T18" fmla="*/ 1 w 5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21"/>
                  <a:gd name="T32" fmla="*/ 53 w 5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21">
                    <a:moveTo>
                      <a:pt x="0" y="0"/>
                    </a:moveTo>
                    <a:lnTo>
                      <a:pt x="53" y="0"/>
                    </a:lnTo>
                    <a:lnTo>
                      <a:pt x="53" y="21"/>
                    </a:lnTo>
                    <a:lnTo>
                      <a:pt x="0" y="21"/>
                    </a:lnTo>
                    <a:lnTo>
                      <a:pt x="0" y="0"/>
                    </a:lnTo>
                    <a:close/>
                    <a:moveTo>
                      <a:pt x="1" y="0"/>
                    </a:moveTo>
                    <a:lnTo>
                      <a:pt x="52" y="0"/>
                    </a:lnTo>
                    <a:lnTo>
                      <a:pt x="52" y="21"/>
                    </a:lnTo>
                    <a:lnTo>
                      <a:pt x="1" y="21"/>
                    </a:lnTo>
                    <a:lnTo>
                      <a:pt x="1" y="0"/>
                    </a:lnTo>
                    <a:close/>
                  </a:path>
                </a:pathLst>
              </a:custGeom>
              <a:solidFill>
                <a:srgbClr val="D9D9D9"/>
              </a:solidFill>
              <a:ln w="9525">
                <a:noFill/>
                <a:round/>
                <a:headEnd/>
                <a:tailEnd/>
              </a:ln>
            </p:spPr>
            <p:txBody>
              <a:bodyPr/>
              <a:lstStyle/>
              <a:p>
                <a:pPr eaLnBrk="0" hangingPunct="0"/>
                <a:endParaRPr lang="en-US"/>
              </a:p>
            </p:txBody>
          </p:sp>
          <p:sp>
            <p:nvSpPr>
              <p:cNvPr id="48886" name="Freeform 405"/>
              <p:cNvSpPr>
                <a:spLocks noEditPoints="1"/>
              </p:cNvSpPr>
              <p:nvPr/>
            </p:nvSpPr>
            <p:spPr bwMode="auto">
              <a:xfrm>
                <a:off x="3695" y="3274"/>
                <a:ext cx="51" cy="21"/>
              </a:xfrm>
              <a:custGeom>
                <a:avLst/>
                <a:gdLst>
                  <a:gd name="T0" fmla="*/ 0 w 51"/>
                  <a:gd name="T1" fmla="*/ 0 h 21"/>
                  <a:gd name="T2" fmla="*/ 51 w 51"/>
                  <a:gd name="T3" fmla="*/ 0 h 21"/>
                  <a:gd name="T4" fmla="*/ 51 w 51"/>
                  <a:gd name="T5" fmla="*/ 21 h 21"/>
                  <a:gd name="T6" fmla="*/ 0 w 51"/>
                  <a:gd name="T7" fmla="*/ 21 h 21"/>
                  <a:gd name="T8" fmla="*/ 0 w 51"/>
                  <a:gd name="T9" fmla="*/ 0 h 21"/>
                  <a:gd name="T10" fmla="*/ 0 w 51"/>
                  <a:gd name="T11" fmla="*/ 0 h 21"/>
                  <a:gd name="T12" fmla="*/ 51 w 51"/>
                  <a:gd name="T13" fmla="*/ 0 h 21"/>
                  <a:gd name="T14" fmla="*/ 51 w 51"/>
                  <a:gd name="T15" fmla="*/ 21 h 21"/>
                  <a:gd name="T16" fmla="*/ 0 w 51"/>
                  <a:gd name="T17" fmla="*/ 21 h 21"/>
                  <a:gd name="T18" fmla="*/ 0 w 5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21"/>
                  <a:gd name="T32" fmla="*/ 51 w 5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21">
                    <a:moveTo>
                      <a:pt x="0" y="0"/>
                    </a:moveTo>
                    <a:lnTo>
                      <a:pt x="51" y="0"/>
                    </a:lnTo>
                    <a:lnTo>
                      <a:pt x="51" y="21"/>
                    </a:lnTo>
                    <a:lnTo>
                      <a:pt x="0" y="21"/>
                    </a:lnTo>
                    <a:lnTo>
                      <a:pt x="0" y="0"/>
                    </a:lnTo>
                    <a:close/>
                    <a:moveTo>
                      <a:pt x="0" y="0"/>
                    </a:moveTo>
                    <a:lnTo>
                      <a:pt x="51" y="0"/>
                    </a:lnTo>
                    <a:lnTo>
                      <a:pt x="51" y="21"/>
                    </a:lnTo>
                    <a:lnTo>
                      <a:pt x="0" y="21"/>
                    </a:lnTo>
                    <a:lnTo>
                      <a:pt x="0" y="0"/>
                    </a:lnTo>
                    <a:close/>
                  </a:path>
                </a:pathLst>
              </a:custGeom>
              <a:solidFill>
                <a:srgbClr val="DADADA"/>
              </a:solidFill>
              <a:ln w="9525">
                <a:noFill/>
                <a:round/>
                <a:headEnd/>
                <a:tailEnd/>
              </a:ln>
            </p:spPr>
            <p:txBody>
              <a:bodyPr/>
              <a:lstStyle/>
              <a:p>
                <a:pPr eaLnBrk="0" hangingPunct="0"/>
                <a:endParaRPr lang="en-US"/>
              </a:p>
            </p:txBody>
          </p:sp>
          <p:sp>
            <p:nvSpPr>
              <p:cNvPr id="48887" name="Freeform 406"/>
              <p:cNvSpPr>
                <a:spLocks noEditPoints="1"/>
              </p:cNvSpPr>
              <p:nvPr/>
            </p:nvSpPr>
            <p:spPr bwMode="auto">
              <a:xfrm>
                <a:off x="3695" y="3274"/>
                <a:ext cx="51" cy="21"/>
              </a:xfrm>
              <a:custGeom>
                <a:avLst/>
                <a:gdLst>
                  <a:gd name="T0" fmla="*/ 0 w 51"/>
                  <a:gd name="T1" fmla="*/ 0 h 21"/>
                  <a:gd name="T2" fmla="*/ 51 w 51"/>
                  <a:gd name="T3" fmla="*/ 0 h 21"/>
                  <a:gd name="T4" fmla="*/ 51 w 51"/>
                  <a:gd name="T5" fmla="*/ 21 h 21"/>
                  <a:gd name="T6" fmla="*/ 0 w 51"/>
                  <a:gd name="T7" fmla="*/ 21 h 21"/>
                  <a:gd name="T8" fmla="*/ 0 w 51"/>
                  <a:gd name="T9" fmla="*/ 0 h 21"/>
                  <a:gd name="T10" fmla="*/ 2 w 51"/>
                  <a:gd name="T11" fmla="*/ 0 h 21"/>
                  <a:gd name="T12" fmla="*/ 49 w 51"/>
                  <a:gd name="T13" fmla="*/ 0 h 21"/>
                  <a:gd name="T14" fmla="*/ 49 w 51"/>
                  <a:gd name="T15" fmla="*/ 21 h 21"/>
                  <a:gd name="T16" fmla="*/ 2 w 51"/>
                  <a:gd name="T17" fmla="*/ 21 h 21"/>
                  <a:gd name="T18" fmla="*/ 2 w 5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21"/>
                  <a:gd name="T32" fmla="*/ 51 w 5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21">
                    <a:moveTo>
                      <a:pt x="0" y="0"/>
                    </a:moveTo>
                    <a:lnTo>
                      <a:pt x="51" y="0"/>
                    </a:lnTo>
                    <a:lnTo>
                      <a:pt x="51" y="21"/>
                    </a:lnTo>
                    <a:lnTo>
                      <a:pt x="0" y="21"/>
                    </a:lnTo>
                    <a:lnTo>
                      <a:pt x="0" y="0"/>
                    </a:lnTo>
                    <a:close/>
                    <a:moveTo>
                      <a:pt x="2" y="0"/>
                    </a:moveTo>
                    <a:lnTo>
                      <a:pt x="49" y="0"/>
                    </a:lnTo>
                    <a:lnTo>
                      <a:pt x="49" y="21"/>
                    </a:lnTo>
                    <a:lnTo>
                      <a:pt x="2" y="21"/>
                    </a:lnTo>
                    <a:lnTo>
                      <a:pt x="2" y="0"/>
                    </a:lnTo>
                    <a:close/>
                  </a:path>
                </a:pathLst>
              </a:custGeom>
              <a:solidFill>
                <a:srgbClr val="DBDBDB"/>
              </a:solidFill>
              <a:ln w="9525">
                <a:noFill/>
                <a:round/>
                <a:headEnd/>
                <a:tailEnd/>
              </a:ln>
            </p:spPr>
            <p:txBody>
              <a:bodyPr/>
              <a:lstStyle/>
              <a:p>
                <a:pPr eaLnBrk="0" hangingPunct="0"/>
                <a:endParaRPr lang="en-US"/>
              </a:p>
            </p:txBody>
          </p:sp>
          <p:sp>
            <p:nvSpPr>
              <p:cNvPr id="48888" name="Freeform 407"/>
              <p:cNvSpPr>
                <a:spLocks noEditPoints="1"/>
              </p:cNvSpPr>
              <p:nvPr/>
            </p:nvSpPr>
            <p:spPr bwMode="auto">
              <a:xfrm>
                <a:off x="3697" y="3274"/>
                <a:ext cx="47" cy="21"/>
              </a:xfrm>
              <a:custGeom>
                <a:avLst/>
                <a:gdLst>
                  <a:gd name="T0" fmla="*/ 0 w 47"/>
                  <a:gd name="T1" fmla="*/ 0 h 21"/>
                  <a:gd name="T2" fmla="*/ 47 w 47"/>
                  <a:gd name="T3" fmla="*/ 0 h 21"/>
                  <a:gd name="T4" fmla="*/ 47 w 47"/>
                  <a:gd name="T5" fmla="*/ 21 h 21"/>
                  <a:gd name="T6" fmla="*/ 0 w 47"/>
                  <a:gd name="T7" fmla="*/ 21 h 21"/>
                  <a:gd name="T8" fmla="*/ 0 w 47"/>
                  <a:gd name="T9" fmla="*/ 0 h 21"/>
                  <a:gd name="T10" fmla="*/ 0 w 47"/>
                  <a:gd name="T11" fmla="*/ 0 h 21"/>
                  <a:gd name="T12" fmla="*/ 47 w 47"/>
                  <a:gd name="T13" fmla="*/ 0 h 21"/>
                  <a:gd name="T14" fmla="*/ 47 w 47"/>
                  <a:gd name="T15" fmla="*/ 21 h 21"/>
                  <a:gd name="T16" fmla="*/ 0 w 47"/>
                  <a:gd name="T17" fmla="*/ 21 h 21"/>
                  <a:gd name="T18" fmla="*/ 0 w 4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21"/>
                  <a:gd name="T32" fmla="*/ 47 w 4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21">
                    <a:moveTo>
                      <a:pt x="0" y="0"/>
                    </a:moveTo>
                    <a:lnTo>
                      <a:pt x="47" y="0"/>
                    </a:lnTo>
                    <a:lnTo>
                      <a:pt x="47" y="21"/>
                    </a:lnTo>
                    <a:lnTo>
                      <a:pt x="0" y="21"/>
                    </a:lnTo>
                    <a:lnTo>
                      <a:pt x="0" y="0"/>
                    </a:lnTo>
                    <a:close/>
                    <a:moveTo>
                      <a:pt x="0" y="0"/>
                    </a:moveTo>
                    <a:lnTo>
                      <a:pt x="47" y="0"/>
                    </a:lnTo>
                    <a:lnTo>
                      <a:pt x="47" y="21"/>
                    </a:lnTo>
                    <a:lnTo>
                      <a:pt x="0" y="21"/>
                    </a:lnTo>
                    <a:lnTo>
                      <a:pt x="0" y="0"/>
                    </a:lnTo>
                    <a:close/>
                  </a:path>
                </a:pathLst>
              </a:custGeom>
              <a:solidFill>
                <a:srgbClr val="DCDCDC"/>
              </a:solidFill>
              <a:ln w="9525">
                <a:noFill/>
                <a:round/>
                <a:headEnd/>
                <a:tailEnd/>
              </a:ln>
            </p:spPr>
            <p:txBody>
              <a:bodyPr/>
              <a:lstStyle/>
              <a:p>
                <a:pPr eaLnBrk="0" hangingPunct="0"/>
                <a:endParaRPr lang="en-US"/>
              </a:p>
            </p:txBody>
          </p:sp>
          <p:sp>
            <p:nvSpPr>
              <p:cNvPr id="48889" name="Freeform 408"/>
              <p:cNvSpPr>
                <a:spLocks noEditPoints="1"/>
              </p:cNvSpPr>
              <p:nvPr/>
            </p:nvSpPr>
            <p:spPr bwMode="auto">
              <a:xfrm>
                <a:off x="3697" y="3274"/>
                <a:ext cx="47" cy="21"/>
              </a:xfrm>
              <a:custGeom>
                <a:avLst/>
                <a:gdLst>
                  <a:gd name="T0" fmla="*/ 0 w 47"/>
                  <a:gd name="T1" fmla="*/ 0 h 21"/>
                  <a:gd name="T2" fmla="*/ 47 w 47"/>
                  <a:gd name="T3" fmla="*/ 0 h 21"/>
                  <a:gd name="T4" fmla="*/ 47 w 47"/>
                  <a:gd name="T5" fmla="*/ 21 h 21"/>
                  <a:gd name="T6" fmla="*/ 0 w 47"/>
                  <a:gd name="T7" fmla="*/ 21 h 21"/>
                  <a:gd name="T8" fmla="*/ 0 w 47"/>
                  <a:gd name="T9" fmla="*/ 0 h 21"/>
                  <a:gd name="T10" fmla="*/ 1 w 47"/>
                  <a:gd name="T11" fmla="*/ 0 h 21"/>
                  <a:gd name="T12" fmla="*/ 46 w 47"/>
                  <a:gd name="T13" fmla="*/ 0 h 21"/>
                  <a:gd name="T14" fmla="*/ 46 w 47"/>
                  <a:gd name="T15" fmla="*/ 21 h 21"/>
                  <a:gd name="T16" fmla="*/ 1 w 47"/>
                  <a:gd name="T17" fmla="*/ 21 h 21"/>
                  <a:gd name="T18" fmla="*/ 1 w 4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21"/>
                  <a:gd name="T32" fmla="*/ 47 w 4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21">
                    <a:moveTo>
                      <a:pt x="0" y="0"/>
                    </a:moveTo>
                    <a:lnTo>
                      <a:pt x="47" y="0"/>
                    </a:lnTo>
                    <a:lnTo>
                      <a:pt x="47" y="21"/>
                    </a:lnTo>
                    <a:lnTo>
                      <a:pt x="0" y="21"/>
                    </a:lnTo>
                    <a:lnTo>
                      <a:pt x="0" y="0"/>
                    </a:lnTo>
                    <a:close/>
                    <a:moveTo>
                      <a:pt x="1" y="0"/>
                    </a:moveTo>
                    <a:lnTo>
                      <a:pt x="46" y="0"/>
                    </a:lnTo>
                    <a:lnTo>
                      <a:pt x="46" y="21"/>
                    </a:lnTo>
                    <a:lnTo>
                      <a:pt x="1" y="21"/>
                    </a:lnTo>
                    <a:lnTo>
                      <a:pt x="1" y="0"/>
                    </a:lnTo>
                    <a:close/>
                  </a:path>
                </a:pathLst>
              </a:custGeom>
              <a:solidFill>
                <a:srgbClr val="DCDCDC"/>
              </a:solidFill>
              <a:ln w="9525">
                <a:noFill/>
                <a:round/>
                <a:headEnd/>
                <a:tailEnd/>
              </a:ln>
            </p:spPr>
            <p:txBody>
              <a:bodyPr/>
              <a:lstStyle/>
              <a:p>
                <a:pPr eaLnBrk="0" hangingPunct="0"/>
                <a:endParaRPr lang="en-US"/>
              </a:p>
            </p:txBody>
          </p:sp>
          <p:sp>
            <p:nvSpPr>
              <p:cNvPr id="48890" name="Freeform 409"/>
              <p:cNvSpPr>
                <a:spLocks noEditPoints="1"/>
              </p:cNvSpPr>
              <p:nvPr/>
            </p:nvSpPr>
            <p:spPr bwMode="auto">
              <a:xfrm>
                <a:off x="3698" y="3274"/>
                <a:ext cx="45" cy="21"/>
              </a:xfrm>
              <a:custGeom>
                <a:avLst/>
                <a:gdLst>
                  <a:gd name="T0" fmla="*/ 0 w 45"/>
                  <a:gd name="T1" fmla="*/ 0 h 21"/>
                  <a:gd name="T2" fmla="*/ 45 w 45"/>
                  <a:gd name="T3" fmla="*/ 0 h 21"/>
                  <a:gd name="T4" fmla="*/ 45 w 45"/>
                  <a:gd name="T5" fmla="*/ 21 h 21"/>
                  <a:gd name="T6" fmla="*/ 0 w 45"/>
                  <a:gd name="T7" fmla="*/ 21 h 21"/>
                  <a:gd name="T8" fmla="*/ 0 w 45"/>
                  <a:gd name="T9" fmla="*/ 0 h 21"/>
                  <a:gd name="T10" fmla="*/ 1 w 45"/>
                  <a:gd name="T11" fmla="*/ 0 h 21"/>
                  <a:gd name="T12" fmla="*/ 44 w 45"/>
                  <a:gd name="T13" fmla="*/ 0 h 21"/>
                  <a:gd name="T14" fmla="*/ 44 w 45"/>
                  <a:gd name="T15" fmla="*/ 21 h 21"/>
                  <a:gd name="T16" fmla="*/ 1 w 45"/>
                  <a:gd name="T17" fmla="*/ 21 h 21"/>
                  <a:gd name="T18" fmla="*/ 1 w 4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1"/>
                  <a:gd name="T32" fmla="*/ 45 w 4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1">
                    <a:moveTo>
                      <a:pt x="0" y="0"/>
                    </a:moveTo>
                    <a:lnTo>
                      <a:pt x="45" y="0"/>
                    </a:lnTo>
                    <a:lnTo>
                      <a:pt x="45" y="21"/>
                    </a:lnTo>
                    <a:lnTo>
                      <a:pt x="0" y="21"/>
                    </a:lnTo>
                    <a:lnTo>
                      <a:pt x="0" y="0"/>
                    </a:lnTo>
                    <a:close/>
                    <a:moveTo>
                      <a:pt x="1" y="0"/>
                    </a:moveTo>
                    <a:lnTo>
                      <a:pt x="44" y="0"/>
                    </a:lnTo>
                    <a:lnTo>
                      <a:pt x="44" y="21"/>
                    </a:lnTo>
                    <a:lnTo>
                      <a:pt x="1" y="21"/>
                    </a:lnTo>
                    <a:lnTo>
                      <a:pt x="1" y="0"/>
                    </a:lnTo>
                    <a:close/>
                  </a:path>
                </a:pathLst>
              </a:custGeom>
              <a:solidFill>
                <a:srgbClr val="DDDDDD"/>
              </a:solidFill>
              <a:ln w="9525">
                <a:noFill/>
                <a:round/>
                <a:headEnd/>
                <a:tailEnd/>
              </a:ln>
            </p:spPr>
            <p:txBody>
              <a:bodyPr/>
              <a:lstStyle/>
              <a:p>
                <a:pPr eaLnBrk="0" hangingPunct="0"/>
                <a:endParaRPr lang="en-US"/>
              </a:p>
            </p:txBody>
          </p:sp>
          <p:sp>
            <p:nvSpPr>
              <p:cNvPr id="48891" name="Freeform 410"/>
              <p:cNvSpPr>
                <a:spLocks noEditPoints="1"/>
              </p:cNvSpPr>
              <p:nvPr/>
            </p:nvSpPr>
            <p:spPr bwMode="auto">
              <a:xfrm>
                <a:off x="3699" y="3274"/>
                <a:ext cx="43" cy="21"/>
              </a:xfrm>
              <a:custGeom>
                <a:avLst/>
                <a:gdLst>
                  <a:gd name="T0" fmla="*/ 0 w 43"/>
                  <a:gd name="T1" fmla="*/ 0 h 21"/>
                  <a:gd name="T2" fmla="*/ 43 w 43"/>
                  <a:gd name="T3" fmla="*/ 0 h 21"/>
                  <a:gd name="T4" fmla="*/ 43 w 43"/>
                  <a:gd name="T5" fmla="*/ 21 h 21"/>
                  <a:gd name="T6" fmla="*/ 0 w 43"/>
                  <a:gd name="T7" fmla="*/ 21 h 21"/>
                  <a:gd name="T8" fmla="*/ 0 w 43"/>
                  <a:gd name="T9" fmla="*/ 0 h 21"/>
                  <a:gd name="T10" fmla="*/ 1 w 43"/>
                  <a:gd name="T11" fmla="*/ 0 h 21"/>
                  <a:gd name="T12" fmla="*/ 42 w 43"/>
                  <a:gd name="T13" fmla="*/ 0 h 21"/>
                  <a:gd name="T14" fmla="*/ 42 w 43"/>
                  <a:gd name="T15" fmla="*/ 21 h 21"/>
                  <a:gd name="T16" fmla="*/ 1 w 43"/>
                  <a:gd name="T17" fmla="*/ 21 h 21"/>
                  <a:gd name="T18" fmla="*/ 1 w 4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21"/>
                  <a:gd name="T32" fmla="*/ 43 w 4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21">
                    <a:moveTo>
                      <a:pt x="0" y="0"/>
                    </a:moveTo>
                    <a:lnTo>
                      <a:pt x="43" y="0"/>
                    </a:lnTo>
                    <a:lnTo>
                      <a:pt x="43" y="21"/>
                    </a:lnTo>
                    <a:lnTo>
                      <a:pt x="0" y="21"/>
                    </a:lnTo>
                    <a:lnTo>
                      <a:pt x="0" y="0"/>
                    </a:lnTo>
                    <a:close/>
                    <a:moveTo>
                      <a:pt x="1" y="0"/>
                    </a:moveTo>
                    <a:lnTo>
                      <a:pt x="42" y="0"/>
                    </a:lnTo>
                    <a:lnTo>
                      <a:pt x="42" y="21"/>
                    </a:lnTo>
                    <a:lnTo>
                      <a:pt x="1" y="21"/>
                    </a:lnTo>
                    <a:lnTo>
                      <a:pt x="1" y="0"/>
                    </a:lnTo>
                    <a:close/>
                  </a:path>
                </a:pathLst>
              </a:custGeom>
              <a:solidFill>
                <a:srgbClr val="DEDEDE"/>
              </a:solidFill>
              <a:ln w="9525">
                <a:noFill/>
                <a:round/>
                <a:headEnd/>
                <a:tailEnd/>
              </a:ln>
            </p:spPr>
            <p:txBody>
              <a:bodyPr/>
              <a:lstStyle/>
              <a:p>
                <a:pPr eaLnBrk="0" hangingPunct="0"/>
                <a:endParaRPr lang="en-US"/>
              </a:p>
            </p:txBody>
          </p:sp>
          <p:sp>
            <p:nvSpPr>
              <p:cNvPr id="48892" name="Freeform 411"/>
              <p:cNvSpPr>
                <a:spLocks noEditPoints="1"/>
              </p:cNvSpPr>
              <p:nvPr/>
            </p:nvSpPr>
            <p:spPr bwMode="auto">
              <a:xfrm>
                <a:off x="3700" y="3274"/>
                <a:ext cx="41" cy="21"/>
              </a:xfrm>
              <a:custGeom>
                <a:avLst/>
                <a:gdLst>
                  <a:gd name="T0" fmla="*/ 0 w 41"/>
                  <a:gd name="T1" fmla="*/ 0 h 21"/>
                  <a:gd name="T2" fmla="*/ 41 w 41"/>
                  <a:gd name="T3" fmla="*/ 0 h 21"/>
                  <a:gd name="T4" fmla="*/ 41 w 41"/>
                  <a:gd name="T5" fmla="*/ 21 h 21"/>
                  <a:gd name="T6" fmla="*/ 0 w 41"/>
                  <a:gd name="T7" fmla="*/ 21 h 21"/>
                  <a:gd name="T8" fmla="*/ 0 w 41"/>
                  <a:gd name="T9" fmla="*/ 0 h 21"/>
                  <a:gd name="T10" fmla="*/ 1 w 41"/>
                  <a:gd name="T11" fmla="*/ 0 h 21"/>
                  <a:gd name="T12" fmla="*/ 40 w 41"/>
                  <a:gd name="T13" fmla="*/ 0 h 21"/>
                  <a:gd name="T14" fmla="*/ 40 w 41"/>
                  <a:gd name="T15" fmla="*/ 21 h 21"/>
                  <a:gd name="T16" fmla="*/ 1 w 41"/>
                  <a:gd name="T17" fmla="*/ 21 h 21"/>
                  <a:gd name="T18" fmla="*/ 1 w 4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1"/>
                  <a:gd name="T32" fmla="*/ 41 w 4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1">
                    <a:moveTo>
                      <a:pt x="0" y="0"/>
                    </a:moveTo>
                    <a:lnTo>
                      <a:pt x="41" y="0"/>
                    </a:lnTo>
                    <a:lnTo>
                      <a:pt x="41" y="21"/>
                    </a:lnTo>
                    <a:lnTo>
                      <a:pt x="0" y="21"/>
                    </a:lnTo>
                    <a:lnTo>
                      <a:pt x="0" y="0"/>
                    </a:lnTo>
                    <a:close/>
                    <a:moveTo>
                      <a:pt x="1" y="0"/>
                    </a:moveTo>
                    <a:lnTo>
                      <a:pt x="40" y="0"/>
                    </a:lnTo>
                    <a:lnTo>
                      <a:pt x="40" y="21"/>
                    </a:lnTo>
                    <a:lnTo>
                      <a:pt x="1" y="21"/>
                    </a:lnTo>
                    <a:lnTo>
                      <a:pt x="1" y="0"/>
                    </a:lnTo>
                    <a:close/>
                  </a:path>
                </a:pathLst>
              </a:custGeom>
              <a:solidFill>
                <a:srgbClr val="DFDFDF"/>
              </a:solidFill>
              <a:ln w="9525">
                <a:noFill/>
                <a:round/>
                <a:headEnd/>
                <a:tailEnd/>
              </a:ln>
            </p:spPr>
            <p:txBody>
              <a:bodyPr/>
              <a:lstStyle/>
              <a:p>
                <a:pPr eaLnBrk="0" hangingPunct="0"/>
                <a:endParaRPr lang="en-US"/>
              </a:p>
            </p:txBody>
          </p:sp>
          <p:sp>
            <p:nvSpPr>
              <p:cNvPr id="48893" name="Freeform 412"/>
              <p:cNvSpPr>
                <a:spLocks noEditPoints="1"/>
              </p:cNvSpPr>
              <p:nvPr/>
            </p:nvSpPr>
            <p:spPr bwMode="auto">
              <a:xfrm>
                <a:off x="3701" y="3274"/>
                <a:ext cx="39" cy="21"/>
              </a:xfrm>
              <a:custGeom>
                <a:avLst/>
                <a:gdLst>
                  <a:gd name="T0" fmla="*/ 0 w 39"/>
                  <a:gd name="T1" fmla="*/ 0 h 21"/>
                  <a:gd name="T2" fmla="*/ 39 w 39"/>
                  <a:gd name="T3" fmla="*/ 0 h 21"/>
                  <a:gd name="T4" fmla="*/ 39 w 39"/>
                  <a:gd name="T5" fmla="*/ 21 h 21"/>
                  <a:gd name="T6" fmla="*/ 0 w 39"/>
                  <a:gd name="T7" fmla="*/ 21 h 21"/>
                  <a:gd name="T8" fmla="*/ 0 w 39"/>
                  <a:gd name="T9" fmla="*/ 0 h 21"/>
                  <a:gd name="T10" fmla="*/ 1 w 39"/>
                  <a:gd name="T11" fmla="*/ 0 h 21"/>
                  <a:gd name="T12" fmla="*/ 38 w 39"/>
                  <a:gd name="T13" fmla="*/ 0 h 21"/>
                  <a:gd name="T14" fmla="*/ 38 w 39"/>
                  <a:gd name="T15" fmla="*/ 21 h 21"/>
                  <a:gd name="T16" fmla="*/ 1 w 39"/>
                  <a:gd name="T17" fmla="*/ 21 h 21"/>
                  <a:gd name="T18" fmla="*/ 1 w 3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21"/>
                  <a:gd name="T32" fmla="*/ 39 w 3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21">
                    <a:moveTo>
                      <a:pt x="0" y="0"/>
                    </a:moveTo>
                    <a:lnTo>
                      <a:pt x="39" y="0"/>
                    </a:lnTo>
                    <a:lnTo>
                      <a:pt x="39" y="21"/>
                    </a:lnTo>
                    <a:lnTo>
                      <a:pt x="0" y="21"/>
                    </a:lnTo>
                    <a:lnTo>
                      <a:pt x="0" y="0"/>
                    </a:lnTo>
                    <a:close/>
                    <a:moveTo>
                      <a:pt x="1" y="0"/>
                    </a:moveTo>
                    <a:lnTo>
                      <a:pt x="38" y="0"/>
                    </a:lnTo>
                    <a:lnTo>
                      <a:pt x="38" y="21"/>
                    </a:lnTo>
                    <a:lnTo>
                      <a:pt x="1" y="21"/>
                    </a:lnTo>
                    <a:lnTo>
                      <a:pt x="1" y="0"/>
                    </a:lnTo>
                    <a:close/>
                  </a:path>
                </a:pathLst>
              </a:custGeom>
              <a:solidFill>
                <a:srgbClr val="DFDFDF"/>
              </a:solidFill>
              <a:ln w="9525">
                <a:noFill/>
                <a:round/>
                <a:headEnd/>
                <a:tailEnd/>
              </a:ln>
            </p:spPr>
            <p:txBody>
              <a:bodyPr/>
              <a:lstStyle/>
              <a:p>
                <a:pPr eaLnBrk="0" hangingPunct="0"/>
                <a:endParaRPr lang="en-US"/>
              </a:p>
            </p:txBody>
          </p:sp>
          <p:sp>
            <p:nvSpPr>
              <p:cNvPr id="48894" name="Freeform 413"/>
              <p:cNvSpPr>
                <a:spLocks noEditPoints="1"/>
              </p:cNvSpPr>
              <p:nvPr/>
            </p:nvSpPr>
            <p:spPr bwMode="auto">
              <a:xfrm>
                <a:off x="3702" y="3274"/>
                <a:ext cx="37" cy="21"/>
              </a:xfrm>
              <a:custGeom>
                <a:avLst/>
                <a:gdLst>
                  <a:gd name="T0" fmla="*/ 0 w 37"/>
                  <a:gd name="T1" fmla="*/ 0 h 21"/>
                  <a:gd name="T2" fmla="*/ 37 w 37"/>
                  <a:gd name="T3" fmla="*/ 0 h 21"/>
                  <a:gd name="T4" fmla="*/ 37 w 37"/>
                  <a:gd name="T5" fmla="*/ 21 h 21"/>
                  <a:gd name="T6" fmla="*/ 0 w 37"/>
                  <a:gd name="T7" fmla="*/ 21 h 21"/>
                  <a:gd name="T8" fmla="*/ 0 w 37"/>
                  <a:gd name="T9" fmla="*/ 0 h 21"/>
                  <a:gd name="T10" fmla="*/ 1 w 37"/>
                  <a:gd name="T11" fmla="*/ 0 h 21"/>
                  <a:gd name="T12" fmla="*/ 36 w 37"/>
                  <a:gd name="T13" fmla="*/ 0 h 21"/>
                  <a:gd name="T14" fmla="*/ 36 w 37"/>
                  <a:gd name="T15" fmla="*/ 21 h 21"/>
                  <a:gd name="T16" fmla="*/ 1 w 37"/>
                  <a:gd name="T17" fmla="*/ 21 h 21"/>
                  <a:gd name="T18" fmla="*/ 1 w 3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21"/>
                  <a:gd name="T32" fmla="*/ 37 w 3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21">
                    <a:moveTo>
                      <a:pt x="0" y="0"/>
                    </a:moveTo>
                    <a:lnTo>
                      <a:pt x="37" y="0"/>
                    </a:lnTo>
                    <a:lnTo>
                      <a:pt x="37" y="21"/>
                    </a:lnTo>
                    <a:lnTo>
                      <a:pt x="0" y="21"/>
                    </a:lnTo>
                    <a:lnTo>
                      <a:pt x="0" y="0"/>
                    </a:lnTo>
                    <a:close/>
                    <a:moveTo>
                      <a:pt x="1" y="0"/>
                    </a:moveTo>
                    <a:lnTo>
                      <a:pt x="36" y="0"/>
                    </a:lnTo>
                    <a:lnTo>
                      <a:pt x="36" y="21"/>
                    </a:lnTo>
                    <a:lnTo>
                      <a:pt x="1" y="21"/>
                    </a:lnTo>
                    <a:lnTo>
                      <a:pt x="1" y="0"/>
                    </a:lnTo>
                    <a:close/>
                  </a:path>
                </a:pathLst>
              </a:custGeom>
              <a:solidFill>
                <a:srgbClr val="E0E0E0"/>
              </a:solidFill>
              <a:ln w="9525">
                <a:noFill/>
                <a:round/>
                <a:headEnd/>
                <a:tailEnd/>
              </a:ln>
            </p:spPr>
            <p:txBody>
              <a:bodyPr/>
              <a:lstStyle/>
              <a:p>
                <a:pPr eaLnBrk="0" hangingPunct="0"/>
                <a:endParaRPr lang="en-US"/>
              </a:p>
            </p:txBody>
          </p:sp>
          <p:sp>
            <p:nvSpPr>
              <p:cNvPr id="48895" name="Freeform 414"/>
              <p:cNvSpPr>
                <a:spLocks noEditPoints="1"/>
              </p:cNvSpPr>
              <p:nvPr/>
            </p:nvSpPr>
            <p:spPr bwMode="auto">
              <a:xfrm>
                <a:off x="3703" y="3274"/>
                <a:ext cx="35" cy="21"/>
              </a:xfrm>
              <a:custGeom>
                <a:avLst/>
                <a:gdLst>
                  <a:gd name="T0" fmla="*/ 0 w 35"/>
                  <a:gd name="T1" fmla="*/ 0 h 21"/>
                  <a:gd name="T2" fmla="*/ 35 w 35"/>
                  <a:gd name="T3" fmla="*/ 0 h 21"/>
                  <a:gd name="T4" fmla="*/ 35 w 35"/>
                  <a:gd name="T5" fmla="*/ 21 h 21"/>
                  <a:gd name="T6" fmla="*/ 0 w 35"/>
                  <a:gd name="T7" fmla="*/ 21 h 21"/>
                  <a:gd name="T8" fmla="*/ 0 w 35"/>
                  <a:gd name="T9" fmla="*/ 0 h 21"/>
                  <a:gd name="T10" fmla="*/ 1 w 35"/>
                  <a:gd name="T11" fmla="*/ 0 h 21"/>
                  <a:gd name="T12" fmla="*/ 34 w 35"/>
                  <a:gd name="T13" fmla="*/ 0 h 21"/>
                  <a:gd name="T14" fmla="*/ 34 w 35"/>
                  <a:gd name="T15" fmla="*/ 21 h 21"/>
                  <a:gd name="T16" fmla="*/ 1 w 35"/>
                  <a:gd name="T17" fmla="*/ 21 h 21"/>
                  <a:gd name="T18" fmla="*/ 1 w 3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21"/>
                  <a:gd name="T32" fmla="*/ 35 w 3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21">
                    <a:moveTo>
                      <a:pt x="0" y="0"/>
                    </a:moveTo>
                    <a:lnTo>
                      <a:pt x="35" y="0"/>
                    </a:lnTo>
                    <a:lnTo>
                      <a:pt x="35" y="21"/>
                    </a:lnTo>
                    <a:lnTo>
                      <a:pt x="0" y="21"/>
                    </a:lnTo>
                    <a:lnTo>
                      <a:pt x="0" y="0"/>
                    </a:lnTo>
                    <a:close/>
                    <a:moveTo>
                      <a:pt x="1" y="0"/>
                    </a:moveTo>
                    <a:lnTo>
                      <a:pt x="34" y="0"/>
                    </a:lnTo>
                    <a:lnTo>
                      <a:pt x="34" y="21"/>
                    </a:lnTo>
                    <a:lnTo>
                      <a:pt x="1" y="21"/>
                    </a:lnTo>
                    <a:lnTo>
                      <a:pt x="1" y="0"/>
                    </a:lnTo>
                    <a:close/>
                  </a:path>
                </a:pathLst>
              </a:custGeom>
              <a:solidFill>
                <a:srgbClr val="E1E1E1"/>
              </a:solidFill>
              <a:ln w="9525">
                <a:noFill/>
                <a:round/>
                <a:headEnd/>
                <a:tailEnd/>
              </a:ln>
            </p:spPr>
            <p:txBody>
              <a:bodyPr/>
              <a:lstStyle/>
              <a:p>
                <a:pPr eaLnBrk="0" hangingPunct="0"/>
                <a:endParaRPr lang="en-US"/>
              </a:p>
            </p:txBody>
          </p:sp>
          <p:sp>
            <p:nvSpPr>
              <p:cNvPr id="48896" name="Freeform 415"/>
              <p:cNvSpPr>
                <a:spLocks noEditPoints="1"/>
              </p:cNvSpPr>
              <p:nvPr/>
            </p:nvSpPr>
            <p:spPr bwMode="auto">
              <a:xfrm>
                <a:off x="3704" y="3274"/>
                <a:ext cx="33" cy="21"/>
              </a:xfrm>
              <a:custGeom>
                <a:avLst/>
                <a:gdLst>
                  <a:gd name="T0" fmla="*/ 0 w 33"/>
                  <a:gd name="T1" fmla="*/ 0 h 21"/>
                  <a:gd name="T2" fmla="*/ 33 w 33"/>
                  <a:gd name="T3" fmla="*/ 0 h 21"/>
                  <a:gd name="T4" fmla="*/ 33 w 33"/>
                  <a:gd name="T5" fmla="*/ 21 h 21"/>
                  <a:gd name="T6" fmla="*/ 0 w 33"/>
                  <a:gd name="T7" fmla="*/ 21 h 21"/>
                  <a:gd name="T8" fmla="*/ 0 w 33"/>
                  <a:gd name="T9" fmla="*/ 0 h 21"/>
                  <a:gd name="T10" fmla="*/ 1 w 33"/>
                  <a:gd name="T11" fmla="*/ 0 h 21"/>
                  <a:gd name="T12" fmla="*/ 32 w 33"/>
                  <a:gd name="T13" fmla="*/ 0 h 21"/>
                  <a:gd name="T14" fmla="*/ 32 w 33"/>
                  <a:gd name="T15" fmla="*/ 21 h 21"/>
                  <a:gd name="T16" fmla="*/ 1 w 33"/>
                  <a:gd name="T17" fmla="*/ 21 h 21"/>
                  <a:gd name="T18" fmla="*/ 1 w 3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21"/>
                  <a:gd name="T32" fmla="*/ 33 w 3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21">
                    <a:moveTo>
                      <a:pt x="0" y="0"/>
                    </a:moveTo>
                    <a:lnTo>
                      <a:pt x="33" y="0"/>
                    </a:lnTo>
                    <a:lnTo>
                      <a:pt x="33" y="21"/>
                    </a:lnTo>
                    <a:lnTo>
                      <a:pt x="0" y="21"/>
                    </a:lnTo>
                    <a:lnTo>
                      <a:pt x="0" y="0"/>
                    </a:lnTo>
                    <a:close/>
                    <a:moveTo>
                      <a:pt x="1" y="0"/>
                    </a:moveTo>
                    <a:lnTo>
                      <a:pt x="32" y="0"/>
                    </a:lnTo>
                    <a:lnTo>
                      <a:pt x="32" y="21"/>
                    </a:lnTo>
                    <a:lnTo>
                      <a:pt x="1" y="21"/>
                    </a:lnTo>
                    <a:lnTo>
                      <a:pt x="1" y="0"/>
                    </a:lnTo>
                    <a:close/>
                  </a:path>
                </a:pathLst>
              </a:custGeom>
              <a:solidFill>
                <a:srgbClr val="E1E1E1"/>
              </a:solidFill>
              <a:ln w="9525">
                <a:noFill/>
                <a:round/>
                <a:headEnd/>
                <a:tailEnd/>
              </a:ln>
            </p:spPr>
            <p:txBody>
              <a:bodyPr/>
              <a:lstStyle/>
              <a:p>
                <a:pPr eaLnBrk="0" hangingPunct="0"/>
                <a:endParaRPr lang="en-US"/>
              </a:p>
            </p:txBody>
          </p:sp>
          <p:sp>
            <p:nvSpPr>
              <p:cNvPr id="48897" name="Freeform 416"/>
              <p:cNvSpPr>
                <a:spLocks noEditPoints="1"/>
              </p:cNvSpPr>
              <p:nvPr/>
            </p:nvSpPr>
            <p:spPr bwMode="auto">
              <a:xfrm>
                <a:off x="3705" y="3274"/>
                <a:ext cx="31" cy="21"/>
              </a:xfrm>
              <a:custGeom>
                <a:avLst/>
                <a:gdLst>
                  <a:gd name="T0" fmla="*/ 0 w 31"/>
                  <a:gd name="T1" fmla="*/ 0 h 21"/>
                  <a:gd name="T2" fmla="*/ 31 w 31"/>
                  <a:gd name="T3" fmla="*/ 0 h 21"/>
                  <a:gd name="T4" fmla="*/ 31 w 31"/>
                  <a:gd name="T5" fmla="*/ 21 h 21"/>
                  <a:gd name="T6" fmla="*/ 0 w 31"/>
                  <a:gd name="T7" fmla="*/ 21 h 21"/>
                  <a:gd name="T8" fmla="*/ 0 w 31"/>
                  <a:gd name="T9" fmla="*/ 0 h 21"/>
                  <a:gd name="T10" fmla="*/ 1 w 31"/>
                  <a:gd name="T11" fmla="*/ 0 h 21"/>
                  <a:gd name="T12" fmla="*/ 30 w 31"/>
                  <a:gd name="T13" fmla="*/ 0 h 21"/>
                  <a:gd name="T14" fmla="*/ 30 w 31"/>
                  <a:gd name="T15" fmla="*/ 21 h 21"/>
                  <a:gd name="T16" fmla="*/ 1 w 31"/>
                  <a:gd name="T17" fmla="*/ 21 h 21"/>
                  <a:gd name="T18" fmla="*/ 1 w 3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21"/>
                  <a:gd name="T32" fmla="*/ 31 w 3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21">
                    <a:moveTo>
                      <a:pt x="0" y="0"/>
                    </a:moveTo>
                    <a:lnTo>
                      <a:pt x="31" y="0"/>
                    </a:lnTo>
                    <a:lnTo>
                      <a:pt x="31" y="21"/>
                    </a:lnTo>
                    <a:lnTo>
                      <a:pt x="0" y="21"/>
                    </a:lnTo>
                    <a:lnTo>
                      <a:pt x="0" y="0"/>
                    </a:lnTo>
                    <a:close/>
                    <a:moveTo>
                      <a:pt x="1" y="0"/>
                    </a:moveTo>
                    <a:lnTo>
                      <a:pt x="30" y="0"/>
                    </a:lnTo>
                    <a:lnTo>
                      <a:pt x="30" y="21"/>
                    </a:lnTo>
                    <a:lnTo>
                      <a:pt x="1" y="21"/>
                    </a:lnTo>
                    <a:lnTo>
                      <a:pt x="1" y="0"/>
                    </a:lnTo>
                    <a:close/>
                  </a:path>
                </a:pathLst>
              </a:custGeom>
              <a:solidFill>
                <a:srgbClr val="E2E2E2"/>
              </a:solidFill>
              <a:ln w="9525">
                <a:noFill/>
                <a:round/>
                <a:headEnd/>
                <a:tailEnd/>
              </a:ln>
            </p:spPr>
            <p:txBody>
              <a:bodyPr/>
              <a:lstStyle/>
              <a:p>
                <a:pPr eaLnBrk="0" hangingPunct="0"/>
                <a:endParaRPr lang="en-US"/>
              </a:p>
            </p:txBody>
          </p:sp>
          <p:sp>
            <p:nvSpPr>
              <p:cNvPr id="48898" name="Freeform 417"/>
              <p:cNvSpPr>
                <a:spLocks noEditPoints="1"/>
              </p:cNvSpPr>
              <p:nvPr/>
            </p:nvSpPr>
            <p:spPr bwMode="auto">
              <a:xfrm>
                <a:off x="3706" y="3274"/>
                <a:ext cx="29" cy="21"/>
              </a:xfrm>
              <a:custGeom>
                <a:avLst/>
                <a:gdLst>
                  <a:gd name="T0" fmla="*/ 0 w 29"/>
                  <a:gd name="T1" fmla="*/ 0 h 21"/>
                  <a:gd name="T2" fmla="*/ 29 w 29"/>
                  <a:gd name="T3" fmla="*/ 0 h 21"/>
                  <a:gd name="T4" fmla="*/ 29 w 29"/>
                  <a:gd name="T5" fmla="*/ 21 h 21"/>
                  <a:gd name="T6" fmla="*/ 0 w 29"/>
                  <a:gd name="T7" fmla="*/ 21 h 21"/>
                  <a:gd name="T8" fmla="*/ 0 w 29"/>
                  <a:gd name="T9" fmla="*/ 0 h 21"/>
                  <a:gd name="T10" fmla="*/ 1 w 29"/>
                  <a:gd name="T11" fmla="*/ 0 h 21"/>
                  <a:gd name="T12" fmla="*/ 28 w 29"/>
                  <a:gd name="T13" fmla="*/ 0 h 21"/>
                  <a:gd name="T14" fmla="*/ 28 w 29"/>
                  <a:gd name="T15" fmla="*/ 21 h 21"/>
                  <a:gd name="T16" fmla="*/ 1 w 29"/>
                  <a:gd name="T17" fmla="*/ 21 h 21"/>
                  <a:gd name="T18" fmla="*/ 1 w 2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1"/>
                  <a:gd name="T32" fmla="*/ 29 w 2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1">
                    <a:moveTo>
                      <a:pt x="0" y="0"/>
                    </a:moveTo>
                    <a:lnTo>
                      <a:pt x="29" y="0"/>
                    </a:lnTo>
                    <a:lnTo>
                      <a:pt x="29" y="21"/>
                    </a:lnTo>
                    <a:lnTo>
                      <a:pt x="0" y="21"/>
                    </a:lnTo>
                    <a:lnTo>
                      <a:pt x="0" y="0"/>
                    </a:lnTo>
                    <a:close/>
                    <a:moveTo>
                      <a:pt x="1" y="0"/>
                    </a:moveTo>
                    <a:lnTo>
                      <a:pt x="28" y="0"/>
                    </a:lnTo>
                    <a:lnTo>
                      <a:pt x="28" y="21"/>
                    </a:lnTo>
                    <a:lnTo>
                      <a:pt x="1" y="21"/>
                    </a:lnTo>
                    <a:lnTo>
                      <a:pt x="1" y="0"/>
                    </a:lnTo>
                    <a:close/>
                  </a:path>
                </a:pathLst>
              </a:custGeom>
              <a:solidFill>
                <a:srgbClr val="E3E3E3"/>
              </a:solidFill>
              <a:ln w="9525">
                <a:noFill/>
                <a:round/>
                <a:headEnd/>
                <a:tailEnd/>
              </a:ln>
            </p:spPr>
            <p:txBody>
              <a:bodyPr/>
              <a:lstStyle/>
              <a:p>
                <a:pPr eaLnBrk="0" hangingPunct="0"/>
                <a:endParaRPr lang="en-US"/>
              </a:p>
            </p:txBody>
          </p:sp>
          <p:sp>
            <p:nvSpPr>
              <p:cNvPr id="48899" name="Freeform 418"/>
              <p:cNvSpPr>
                <a:spLocks noEditPoints="1"/>
              </p:cNvSpPr>
              <p:nvPr/>
            </p:nvSpPr>
            <p:spPr bwMode="auto">
              <a:xfrm>
                <a:off x="3707" y="3274"/>
                <a:ext cx="27" cy="21"/>
              </a:xfrm>
              <a:custGeom>
                <a:avLst/>
                <a:gdLst>
                  <a:gd name="T0" fmla="*/ 0 w 27"/>
                  <a:gd name="T1" fmla="*/ 0 h 21"/>
                  <a:gd name="T2" fmla="*/ 27 w 27"/>
                  <a:gd name="T3" fmla="*/ 0 h 21"/>
                  <a:gd name="T4" fmla="*/ 27 w 27"/>
                  <a:gd name="T5" fmla="*/ 21 h 21"/>
                  <a:gd name="T6" fmla="*/ 0 w 27"/>
                  <a:gd name="T7" fmla="*/ 21 h 21"/>
                  <a:gd name="T8" fmla="*/ 0 w 27"/>
                  <a:gd name="T9" fmla="*/ 0 h 21"/>
                  <a:gd name="T10" fmla="*/ 1 w 27"/>
                  <a:gd name="T11" fmla="*/ 0 h 21"/>
                  <a:gd name="T12" fmla="*/ 26 w 27"/>
                  <a:gd name="T13" fmla="*/ 0 h 21"/>
                  <a:gd name="T14" fmla="*/ 26 w 27"/>
                  <a:gd name="T15" fmla="*/ 21 h 21"/>
                  <a:gd name="T16" fmla="*/ 1 w 27"/>
                  <a:gd name="T17" fmla="*/ 21 h 21"/>
                  <a:gd name="T18" fmla="*/ 1 w 2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21"/>
                  <a:gd name="T32" fmla="*/ 27 w 2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21">
                    <a:moveTo>
                      <a:pt x="0" y="0"/>
                    </a:moveTo>
                    <a:lnTo>
                      <a:pt x="27" y="0"/>
                    </a:lnTo>
                    <a:lnTo>
                      <a:pt x="27" y="21"/>
                    </a:lnTo>
                    <a:lnTo>
                      <a:pt x="0" y="21"/>
                    </a:lnTo>
                    <a:lnTo>
                      <a:pt x="0" y="0"/>
                    </a:lnTo>
                    <a:close/>
                    <a:moveTo>
                      <a:pt x="1" y="0"/>
                    </a:moveTo>
                    <a:lnTo>
                      <a:pt x="26" y="0"/>
                    </a:lnTo>
                    <a:lnTo>
                      <a:pt x="26" y="21"/>
                    </a:lnTo>
                    <a:lnTo>
                      <a:pt x="1" y="21"/>
                    </a:lnTo>
                    <a:lnTo>
                      <a:pt x="1" y="0"/>
                    </a:lnTo>
                    <a:close/>
                  </a:path>
                </a:pathLst>
              </a:custGeom>
              <a:solidFill>
                <a:srgbClr val="E3E3E3"/>
              </a:solidFill>
              <a:ln w="9525">
                <a:noFill/>
                <a:round/>
                <a:headEnd/>
                <a:tailEnd/>
              </a:ln>
            </p:spPr>
            <p:txBody>
              <a:bodyPr/>
              <a:lstStyle/>
              <a:p>
                <a:pPr eaLnBrk="0" hangingPunct="0"/>
                <a:endParaRPr lang="en-US"/>
              </a:p>
            </p:txBody>
          </p:sp>
          <p:sp>
            <p:nvSpPr>
              <p:cNvPr id="48900" name="Freeform 419"/>
              <p:cNvSpPr>
                <a:spLocks noEditPoints="1"/>
              </p:cNvSpPr>
              <p:nvPr/>
            </p:nvSpPr>
            <p:spPr bwMode="auto">
              <a:xfrm>
                <a:off x="3708" y="3274"/>
                <a:ext cx="25" cy="21"/>
              </a:xfrm>
              <a:custGeom>
                <a:avLst/>
                <a:gdLst>
                  <a:gd name="T0" fmla="*/ 0 w 25"/>
                  <a:gd name="T1" fmla="*/ 0 h 21"/>
                  <a:gd name="T2" fmla="*/ 25 w 25"/>
                  <a:gd name="T3" fmla="*/ 0 h 21"/>
                  <a:gd name="T4" fmla="*/ 25 w 25"/>
                  <a:gd name="T5" fmla="*/ 21 h 21"/>
                  <a:gd name="T6" fmla="*/ 0 w 25"/>
                  <a:gd name="T7" fmla="*/ 21 h 21"/>
                  <a:gd name="T8" fmla="*/ 0 w 25"/>
                  <a:gd name="T9" fmla="*/ 0 h 21"/>
                  <a:gd name="T10" fmla="*/ 0 w 25"/>
                  <a:gd name="T11" fmla="*/ 0 h 21"/>
                  <a:gd name="T12" fmla="*/ 25 w 25"/>
                  <a:gd name="T13" fmla="*/ 0 h 21"/>
                  <a:gd name="T14" fmla="*/ 25 w 25"/>
                  <a:gd name="T15" fmla="*/ 21 h 21"/>
                  <a:gd name="T16" fmla="*/ 0 w 25"/>
                  <a:gd name="T17" fmla="*/ 21 h 21"/>
                  <a:gd name="T18" fmla="*/ 0 w 2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21"/>
                  <a:gd name="T32" fmla="*/ 25 w 2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21">
                    <a:moveTo>
                      <a:pt x="0" y="0"/>
                    </a:moveTo>
                    <a:lnTo>
                      <a:pt x="25" y="0"/>
                    </a:lnTo>
                    <a:lnTo>
                      <a:pt x="25" y="21"/>
                    </a:lnTo>
                    <a:lnTo>
                      <a:pt x="0" y="21"/>
                    </a:lnTo>
                    <a:lnTo>
                      <a:pt x="0" y="0"/>
                    </a:lnTo>
                    <a:close/>
                    <a:moveTo>
                      <a:pt x="0" y="0"/>
                    </a:moveTo>
                    <a:lnTo>
                      <a:pt x="25" y="0"/>
                    </a:lnTo>
                    <a:lnTo>
                      <a:pt x="25" y="21"/>
                    </a:lnTo>
                    <a:lnTo>
                      <a:pt x="0" y="21"/>
                    </a:lnTo>
                    <a:lnTo>
                      <a:pt x="0" y="0"/>
                    </a:lnTo>
                    <a:close/>
                  </a:path>
                </a:pathLst>
              </a:custGeom>
              <a:solidFill>
                <a:srgbClr val="E4E4E4"/>
              </a:solidFill>
              <a:ln w="9525">
                <a:noFill/>
                <a:round/>
                <a:headEnd/>
                <a:tailEnd/>
              </a:ln>
            </p:spPr>
            <p:txBody>
              <a:bodyPr/>
              <a:lstStyle/>
              <a:p>
                <a:pPr eaLnBrk="0" hangingPunct="0"/>
                <a:endParaRPr lang="en-US"/>
              </a:p>
            </p:txBody>
          </p:sp>
          <p:sp>
            <p:nvSpPr>
              <p:cNvPr id="48901" name="Freeform 420"/>
              <p:cNvSpPr>
                <a:spLocks noEditPoints="1"/>
              </p:cNvSpPr>
              <p:nvPr/>
            </p:nvSpPr>
            <p:spPr bwMode="auto">
              <a:xfrm>
                <a:off x="3708" y="3274"/>
                <a:ext cx="25" cy="21"/>
              </a:xfrm>
              <a:custGeom>
                <a:avLst/>
                <a:gdLst>
                  <a:gd name="T0" fmla="*/ 0 w 25"/>
                  <a:gd name="T1" fmla="*/ 0 h 21"/>
                  <a:gd name="T2" fmla="*/ 25 w 25"/>
                  <a:gd name="T3" fmla="*/ 0 h 21"/>
                  <a:gd name="T4" fmla="*/ 25 w 25"/>
                  <a:gd name="T5" fmla="*/ 21 h 21"/>
                  <a:gd name="T6" fmla="*/ 0 w 25"/>
                  <a:gd name="T7" fmla="*/ 21 h 21"/>
                  <a:gd name="T8" fmla="*/ 0 w 25"/>
                  <a:gd name="T9" fmla="*/ 0 h 21"/>
                  <a:gd name="T10" fmla="*/ 2 w 25"/>
                  <a:gd name="T11" fmla="*/ 0 h 21"/>
                  <a:gd name="T12" fmla="*/ 23 w 25"/>
                  <a:gd name="T13" fmla="*/ 0 h 21"/>
                  <a:gd name="T14" fmla="*/ 23 w 25"/>
                  <a:gd name="T15" fmla="*/ 21 h 21"/>
                  <a:gd name="T16" fmla="*/ 2 w 25"/>
                  <a:gd name="T17" fmla="*/ 21 h 21"/>
                  <a:gd name="T18" fmla="*/ 2 w 2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21"/>
                  <a:gd name="T32" fmla="*/ 25 w 2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21">
                    <a:moveTo>
                      <a:pt x="0" y="0"/>
                    </a:moveTo>
                    <a:lnTo>
                      <a:pt x="25" y="0"/>
                    </a:lnTo>
                    <a:lnTo>
                      <a:pt x="25" y="21"/>
                    </a:lnTo>
                    <a:lnTo>
                      <a:pt x="0" y="21"/>
                    </a:lnTo>
                    <a:lnTo>
                      <a:pt x="0" y="0"/>
                    </a:lnTo>
                    <a:close/>
                    <a:moveTo>
                      <a:pt x="2" y="0"/>
                    </a:moveTo>
                    <a:lnTo>
                      <a:pt x="23" y="0"/>
                    </a:lnTo>
                    <a:lnTo>
                      <a:pt x="23" y="21"/>
                    </a:lnTo>
                    <a:lnTo>
                      <a:pt x="2" y="21"/>
                    </a:lnTo>
                    <a:lnTo>
                      <a:pt x="2" y="0"/>
                    </a:lnTo>
                    <a:close/>
                  </a:path>
                </a:pathLst>
              </a:custGeom>
              <a:solidFill>
                <a:srgbClr val="E4E4E4"/>
              </a:solidFill>
              <a:ln w="9525">
                <a:noFill/>
                <a:round/>
                <a:headEnd/>
                <a:tailEnd/>
              </a:ln>
            </p:spPr>
            <p:txBody>
              <a:bodyPr/>
              <a:lstStyle/>
              <a:p>
                <a:pPr eaLnBrk="0" hangingPunct="0"/>
                <a:endParaRPr lang="en-US"/>
              </a:p>
            </p:txBody>
          </p:sp>
          <p:sp>
            <p:nvSpPr>
              <p:cNvPr id="48902" name="Freeform 421"/>
              <p:cNvSpPr>
                <a:spLocks noEditPoints="1"/>
              </p:cNvSpPr>
              <p:nvPr/>
            </p:nvSpPr>
            <p:spPr bwMode="auto">
              <a:xfrm>
                <a:off x="3710" y="3274"/>
                <a:ext cx="21" cy="21"/>
              </a:xfrm>
              <a:custGeom>
                <a:avLst/>
                <a:gdLst>
                  <a:gd name="T0" fmla="*/ 0 w 21"/>
                  <a:gd name="T1" fmla="*/ 0 h 21"/>
                  <a:gd name="T2" fmla="*/ 21 w 21"/>
                  <a:gd name="T3" fmla="*/ 0 h 21"/>
                  <a:gd name="T4" fmla="*/ 21 w 21"/>
                  <a:gd name="T5" fmla="*/ 21 h 21"/>
                  <a:gd name="T6" fmla="*/ 0 w 21"/>
                  <a:gd name="T7" fmla="*/ 21 h 21"/>
                  <a:gd name="T8" fmla="*/ 0 w 21"/>
                  <a:gd name="T9" fmla="*/ 0 h 21"/>
                  <a:gd name="T10" fmla="*/ 0 w 21"/>
                  <a:gd name="T11" fmla="*/ 0 h 21"/>
                  <a:gd name="T12" fmla="*/ 21 w 21"/>
                  <a:gd name="T13" fmla="*/ 0 h 21"/>
                  <a:gd name="T14" fmla="*/ 21 w 21"/>
                  <a:gd name="T15" fmla="*/ 21 h 21"/>
                  <a:gd name="T16" fmla="*/ 0 w 21"/>
                  <a:gd name="T17" fmla="*/ 21 h 21"/>
                  <a:gd name="T18" fmla="*/ 0 w 2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21"/>
                  <a:gd name="T32" fmla="*/ 21 w 2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21">
                    <a:moveTo>
                      <a:pt x="0" y="0"/>
                    </a:moveTo>
                    <a:lnTo>
                      <a:pt x="21" y="0"/>
                    </a:lnTo>
                    <a:lnTo>
                      <a:pt x="21" y="21"/>
                    </a:lnTo>
                    <a:lnTo>
                      <a:pt x="0" y="21"/>
                    </a:lnTo>
                    <a:lnTo>
                      <a:pt x="0" y="0"/>
                    </a:lnTo>
                    <a:close/>
                    <a:moveTo>
                      <a:pt x="0" y="0"/>
                    </a:moveTo>
                    <a:lnTo>
                      <a:pt x="21" y="0"/>
                    </a:lnTo>
                    <a:lnTo>
                      <a:pt x="21" y="21"/>
                    </a:lnTo>
                    <a:lnTo>
                      <a:pt x="0" y="21"/>
                    </a:lnTo>
                    <a:lnTo>
                      <a:pt x="0" y="0"/>
                    </a:lnTo>
                    <a:close/>
                  </a:path>
                </a:pathLst>
              </a:custGeom>
              <a:solidFill>
                <a:srgbClr val="E5E5E5"/>
              </a:solidFill>
              <a:ln w="9525">
                <a:noFill/>
                <a:round/>
                <a:headEnd/>
                <a:tailEnd/>
              </a:ln>
            </p:spPr>
            <p:txBody>
              <a:bodyPr/>
              <a:lstStyle/>
              <a:p>
                <a:pPr eaLnBrk="0" hangingPunct="0"/>
                <a:endParaRPr lang="en-US"/>
              </a:p>
            </p:txBody>
          </p:sp>
          <p:sp>
            <p:nvSpPr>
              <p:cNvPr id="48903" name="Freeform 422"/>
              <p:cNvSpPr>
                <a:spLocks noEditPoints="1"/>
              </p:cNvSpPr>
              <p:nvPr/>
            </p:nvSpPr>
            <p:spPr bwMode="auto">
              <a:xfrm>
                <a:off x="3710" y="3274"/>
                <a:ext cx="21" cy="21"/>
              </a:xfrm>
              <a:custGeom>
                <a:avLst/>
                <a:gdLst>
                  <a:gd name="T0" fmla="*/ 0 w 21"/>
                  <a:gd name="T1" fmla="*/ 0 h 21"/>
                  <a:gd name="T2" fmla="*/ 21 w 21"/>
                  <a:gd name="T3" fmla="*/ 0 h 21"/>
                  <a:gd name="T4" fmla="*/ 21 w 21"/>
                  <a:gd name="T5" fmla="*/ 21 h 21"/>
                  <a:gd name="T6" fmla="*/ 0 w 21"/>
                  <a:gd name="T7" fmla="*/ 21 h 21"/>
                  <a:gd name="T8" fmla="*/ 0 w 21"/>
                  <a:gd name="T9" fmla="*/ 0 h 21"/>
                  <a:gd name="T10" fmla="*/ 1 w 21"/>
                  <a:gd name="T11" fmla="*/ 0 h 21"/>
                  <a:gd name="T12" fmla="*/ 20 w 21"/>
                  <a:gd name="T13" fmla="*/ 0 h 21"/>
                  <a:gd name="T14" fmla="*/ 20 w 21"/>
                  <a:gd name="T15" fmla="*/ 21 h 21"/>
                  <a:gd name="T16" fmla="*/ 1 w 21"/>
                  <a:gd name="T17" fmla="*/ 21 h 21"/>
                  <a:gd name="T18" fmla="*/ 1 w 2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21"/>
                  <a:gd name="T32" fmla="*/ 21 w 2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21">
                    <a:moveTo>
                      <a:pt x="0" y="0"/>
                    </a:moveTo>
                    <a:lnTo>
                      <a:pt x="21" y="0"/>
                    </a:lnTo>
                    <a:lnTo>
                      <a:pt x="21" y="21"/>
                    </a:lnTo>
                    <a:lnTo>
                      <a:pt x="0" y="21"/>
                    </a:lnTo>
                    <a:lnTo>
                      <a:pt x="0" y="0"/>
                    </a:lnTo>
                    <a:close/>
                    <a:moveTo>
                      <a:pt x="1" y="0"/>
                    </a:moveTo>
                    <a:lnTo>
                      <a:pt x="20" y="0"/>
                    </a:lnTo>
                    <a:lnTo>
                      <a:pt x="20" y="21"/>
                    </a:lnTo>
                    <a:lnTo>
                      <a:pt x="1" y="21"/>
                    </a:lnTo>
                    <a:lnTo>
                      <a:pt x="1" y="0"/>
                    </a:lnTo>
                    <a:close/>
                  </a:path>
                </a:pathLst>
              </a:custGeom>
              <a:solidFill>
                <a:srgbClr val="E5E5E5"/>
              </a:solidFill>
              <a:ln w="9525">
                <a:noFill/>
                <a:round/>
                <a:headEnd/>
                <a:tailEnd/>
              </a:ln>
            </p:spPr>
            <p:txBody>
              <a:bodyPr/>
              <a:lstStyle/>
              <a:p>
                <a:pPr eaLnBrk="0" hangingPunct="0"/>
                <a:endParaRPr lang="en-US"/>
              </a:p>
            </p:txBody>
          </p:sp>
          <p:sp>
            <p:nvSpPr>
              <p:cNvPr id="48904" name="Freeform 423"/>
              <p:cNvSpPr>
                <a:spLocks noEditPoints="1"/>
              </p:cNvSpPr>
              <p:nvPr/>
            </p:nvSpPr>
            <p:spPr bwMode="auto">
              <a:xfrm>
                <a:off x="3711" y="3274"/>
                <a:ext cx="19" cy="21"/>
              </a:xfrm>
              <a:custGeom>
                <a:avLst/>
                <a:gdLst>
                  <a:gd name="T0" fmla="*/ 0 w 19"/>
                  <a:gd name="T1" fmla="*/ 0 h 21"/>
                  <a:gd name="T2" fmla="*/ 19 w 19"/>
                  <a:gd name="T3" fmla="*/ 0 h 21"/>
                  <a:gd name="T4" fmla="*/ 19 w 19"/>
                  <a:gd name="T5" fmla="*/ 21 h 21"/>
                  <a:gd name="T6" fmla="*/ 0 w 19"/>
                  <a:gd name="T7" fmla="*/ 21 h 21"/>
                  <a:gd name="T8" fmla="*/ 0 w 19"/>
                  <a:gd name="T9" fmla="*/ 0 h 21"/>
                  <a:gd name="T10" fmla="*/ 1 w 19"/>
                  <a:gd name="T11" fmla="*/ 0 h 21"/>
                  <a:gd name="T12" fmla="*/ 18 w 19"/>
                  <a:gd name="T13" fmla="*/ 0 h 21"/>
                  <a:gd name="T14" fmla="*/ 18 w 19"/>
                  <a:gd name="T15" fmla="*/ 21 h 21"/>
                  <a:gd name="T16" fmla="*/ 1 w 19"/>
                  <a:gd name="T17" fmla="*/ 21 h 21"/>
                  <a:gd name="T18" fmla="*/ 1 w 1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21"/>
                  <a:gd name="T32" fmla="*/ 19 w 1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21">
                    <a:moveTo>
                      <a:pt x="0" y="0"/>
                    </a:moveTo>
                    <a:lnTo>
                      <a:pt x="19" y="0"/>
                    </a:lnTo>
                    <a:lnTo>
                      <a:pt x="19" y="21"/>
                    </a:lnTo>
                    <a:lnTo>
                      <a:pt x="0" y="21"/>
                    </a:lnTo>
                    <a:lnTo>
                      <a:pt x="0" y="0"/>
                    </a:lnTo>
                    <a:close/>
                    <a:moveTo>
                      <a:pt x="1" y="0"/>
                    </a:moveTo>
                    <a:lnTo>
                      <a:pt x="18" y="0"/>
                    </a:lnTo>
                    <a:lnTo>
                      <a:pt x="18" y="21"/>
                    </a:lnTo>
                    <a:lnTo>
                      <a:pt x="1" y="21"/>
                    </a:lnTo>
                    <a:lnTo>
                      <a:pt x="1" y="0"/>
                    </a:lnTo>
                    <a:close/>
                  </a:path>
                </a:pathLst>
              </a:custGeom>
              <a:solidFill>
                <a:srgbClr val="E6E6E6"/>
              </a:solidFill>
              <a:ln w="9525">
                <a:noFill/>
                <a:round/>
                <a:headEnd/>
                <a:tailEnd/>
              </a:ln>
            </p:spPr>
            <p:txBody>
              <a:bodyPr/>
              <a:lstStyle/>
              <a:p>
                <a:pPr eaLnBrk="0" hangingPunct="0"/>
                <a:endParaRPr lang="en-US"/>
              </a:p>
            </p:txBody>
          </p:sp>
          <p:sp>
            <p:nvSpPr>
              <p:cNvPr id="48905" name="Freeform 424"/>
              <p:cNvSpPr>
                <a:spLocks noEditPoints="1"/>
              </p:cNvSpPr>
              <p:nvPr/>
            </p:nvSpPr>
            <p:spPr bwMode="auto">
              <a:xfrm>
                <a:off x="3712" y="3274"/>
                <a:ext cx="17" cy="21"/>
              </a:xfrm>
              <a:custGeom>
                <a:avLst/>
                <a:gdLst>
                  <a:gd name="T0" fmla="*/ 0 w 17"/>
                  <a:gd name="T1" fmla="*/ 0 h 21"/>
                  <a:gd name="T2" fmla="*/ 17 w 17"/>
                  <a:gd name="T3" fmla="*/ 0 h 21"/>
                  <a:gd name="T4" fmla="*/ 17 w 17"/>
                  <a:gd name="T5" fmla="*/ 21 h 21"/>
                  <a:gd name="T6" fmla="*/ 0 w 17"/>
                  <a:gd name="T7" fmla="*/ 21 h 21"/>
                  <a:gd name="T8" fmla="*/ 0 w 17"/>
                  <a:gd name="T9" fmla="*/ 0 h 21"/>
                  <a:gd name="T10" fmla="*/ 1 w 17"/>
                  <a:gd name="T11" fmla="*/ 0 h 21"/>
                  <a:gd name="T12" fmla="*/ 16 w 17"/>
                  <a:gd name="T13" fmla="*/ 0 h 21"/>
                  <a:gd name="T14" fmla="*/ 16 w 17"/>
                  <a:gd name="T15" fmla="*/ 21 h 21"/>
                  <a:gd name="T16" fmla="*/ 1 w 17"/>
                  <a:gd name="T17" fmla="*/ 21 h 21"/>
                  <a:gd name="T18" fmla="*/ 1 w 1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21"/>
                  <a:gd name="T32" fmla="*/ 17 w 1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21">
                    <a:moveTo>
                      <a:pt x="0" y="0"/>
                    </a:moveTo>
                    <a:lnTo>
                      <a:pt x="17" y="0"/>
                    </a:lnTo>
                    <a:lnTo>
                      <a:pt x="17" y="21"/>
                    </a:lnTo>
                    <a:lnTo>
                      <a:pt x="0" y="21"/>
                    </a:lnTo>
                    <a:lnTo>
                      <a:pt x="0" y="0"/>
                    </a:lnTo>
                    <a:close/>
                    <a:moveTo>
                      <a:pt x="1" y="0"/>
                    </a:moveTo>
                    <a:lnTo>
                      <a:pt x="16" y="0"/>
                    </a:lnTo>
                    <a:lnTo>
                      <a:pt x="16" y="21"/>
                    </a:lnTo>
                    <a:lnTo>
                      <a:pt x="1" y="21"/>
                    </a:lnTo>
                    <a:lnTo>
                      <a:pt x="1" y="0"/>
                    </a:lnTo>
                    <a:close/>
                  </a:path>
                </a:pathLst>
              </a:custGeom>
              <a:solidFill>
                <a:srgbClr val="E6E6E6"/>
              </a:solidFill>
              <a:ln w="9525">
                <a:noFill/>
                <a:round/>
                <a:headEnd/>
                <a:tailEnd/>
              </a:ln>
            </p:spPr>
            <p:txBody>
              <a:bodyPr/>
              <a:lstStyle/>
              <a:p>
                <a:pPr eaLnBrk="0" hangingPunct="0"/>
                <a:endParaRPr lang="en-US"/>
              </a:p>
            </p:txBody>
          </p:sp>
          <p:sp>
            <p:nvSpPr>
              <p:cNvPr id="48906" name="Freeform 425"/>
              <p:cNvSpPr>
                <a:spLocks noEditPoints="1"/>
              </p:cNvSpPr>
              <p:nvPr/>
            </p:nvSpPr>
            <p:spPr bwMode="auto">
              <a:xfrm>
                <a:off x="3713" y="3274"/>
                <a:ext cx="15" cy="21"/>
              </a:xfrm>
              <a:custGeom>
                <a:avLst/>
                <a:gdLst>
                  <a:gd name="T0" fmla="*/ 0 w 15"/>
                  <a:gd name="T1" fmla="*/ 0 h 21"/>
                  <a:gd name="T2" fmla="*/ 15 w 15"/>
                  <a:gd name="T3" fmla="*/ 0 h 21"/>
                  <a:gd name="T4" fmla="*/ 15 w 15"/>
                  <a:gd name="T5" fmla="*/ 21 h 21"/>
                  <a:gd name="T6" fmla="*/ 0 w 15"/>
                  <a:gd name="T7" fmla="*/ 21 h 21"/>
                  <a:gd name="T8" fmla="*/ 0 w 15"/>
                  <a:gd name="T9" fmla="*/ 0 h 21"/>
                  <a:gd name="T10" fmla="*/ 1 w 15"/>
                  <a:gd name="T11" fmla="*/ 0 h 21"/>
                  <a:gd name="T12" fmla="*/ 14 w 15"/>
                  <a:gd name="T13" fmla="*/ 0 h 21"/>
                  <a:gd name="T14" fmla="*/ 14 w 15"/>
                  <a:gd name="T15" fmla="*/ 21 h 21"/>
                  <a:gd name="T16" fmla="*/ 1 w 15"/>
                  <a:gd name="T17" fmla="*/ 21 h 21"/>
                  <a:gd name="T18" fmla="*/ 1 w 1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21"/>
                  <a:gd name="T32" fmla="*/ 15 w 1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21">
                    <a:moveTo>
                      <a:pt x="0" y="0"/>
                    </a:moveTo>
                    <a:lnTo>
                      <a:pt x="15" y="0"/>
                    </a:lnTo>
                    <a:lnTo>
                      <a:pt x="15" y="21"/>
                    </a:lnTo>
                    <a:lnTo>
                      <a:pt x="0" y="21"/>
                    </a:lnTo>
                    <a:lnTo>
                      <a:pt x="0" y="0"/>
                    </a:lnTo>
                    <a:close/>
                    <a:moveTo>
                      <a:pt x="1" y="0"/>
                    </a:moveTo>
                    <a:lnTo>
                      <a:pt x="14" y="0"/>
                    </a:lnTo>
                    <a:lnTo>
                      <a:pt x="14" y="21"/>
                    </a:lnTo>
                    <a:lnTo>
                      <a:pt x="1" y="21"/>
                    </a:lnTo>
                    <a:lnTo>
                      <a:pt x="1" y="0"/>
                    </a:lnTo>
                    <a:close/>
                  </a:path>
                </a:pathLst>
              </a:custGeom>
              <a:solidFill>
                <a:srgbClr val="E6E6E6"/>
              </a:solidFill>
              <a:ln w="9525">
                <a:noFill/>
                <a:round/>
                <a:headEnd/>
                <a:tailEnd/>
              </a:ln>
            </p:spPr>
            <p:txBody>
              <a:bodyPr/>
              <a:lstStyle/>
              <a:p>
                <a:pPr eaLnBrk="0" hangingPunct="0"/>
                <a:endParaRPr lang="en-US"/>
              </a:p>
            </p:txBody>
          </p:sp>
          <p:sp>
            <p:nvSpPr>
              <p:cNvPr id="48907" name="Freeform 426"/>
              <p:cNvSpPr>
                <a:spLocks noEditPoints="1"/>
              </p:cNvSpPr>
              <p:nvPr/>
            </p:nvSpPr>
            <p:spPr bwMode="auto">
              <a:xfrm>
                <a:off x="3714" y="3274"/>
                <a:ext cx="13" cy="21"/>
              </a:xfrm>
              <a:custGeom>
                <a:avLst/>
                <a:gdLst>
                  <a:gd name="T0" fmla="*/ 0 w 13"/>
                  <a:gd name="T1" fmla="*/ 0 h 21"/>
                  <a:gd name="T2" fmla="*/ 13 w 13"/>
                  <a:gd name="T3" fmla="*/ 0 h 21"/>
                  <a:gd name="T4" fmla="*/ 13 w 13"/>
                  <a:gd name="T5" fmla="*/ 21 h 21"/>
                  <a:gd name="T6" fmla="*/ 0 w 13"/>
                  <a:gd name="T7" fmla="*/ 21 h 21"/>
                  <a:gd name="T8" fmla="*/ 0 w 13"/>
                  <a:gd name="T9" fmla="*/ 0 h 21"/>
                  <a:gd name="T10" fmla="*/ 1 w 13"/>
                  <a:gd name="T11" fmla="*/ 0 h 21"/>
                  <a:gd name="T12" fmla="*/ 12 w 13"/>
                  <a:gd name="T13" fmla="*/ 0 h 21"/>
                  <a:gd name="T14" fmla="*/ 12 w 13"/>
                  <a:gd name="T15" fmla="*/ 21 h 21"/>
                  <a:gd name="T16" fmla="*/ 1 w 13"/>
                  <a:gd name="T17" fmla="*/ 21 h 21"/>
                  <a:gd name="T18" fmla="*/ 1 w 1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21"/>
                  <a:gd name="T32" fmla="*/ 13 w 1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21">
                    <a:moveTo>
                      <a:pt x="0" y="0"/>
                    </a:moveTo>
                    <a:lnTo>
                      <a:pt x="13" y="0"/>
                    </a:lnTo>
                    <a:lnTo>
                      <a:pt x="13" y="21"/>
                    </a:lnTo>
                    <a:lnTo>
                      <a:pt x="0" y="21"/>
                    </a:lnTo>
                    <a:lnTo>
                      <a:pt x="0" y="0"/>
                    </a:lnTo>
                    <a:close/>
                    <a:moveTo>
                      <a:pt x="1" y="0"/>
                    </a:moveTo>
                    <a:lnTo>
                      <a:pt x="12" y="0"/>
                    </a:lnTo>
                    <a:lnTo>
                      <a:pt x="12" y="21"/>
                    </a:lnTo>
                    <a:lnTo>
                      <a:pt x="1" y="21"/>
                    </a:lnTo>
                    <a:lnTo>
                      <a:pt x="1" y="0"/>
                    </a:lnTo>
                    <a:close/>
                  </a:path>
                </a:pathLst>
              </a:custGeom>
              <a:solidFill>
                <a:srgbClr val="E6E6E6"/>
              </a:solidFill>
              <a:ln w="9525">
                <a:noFill/>
                <a:round/>
                <a:headEnd/>
                <a:tailEnd/>
              </a:ln>
            </p:spPr>
            <p:txBody>
              <a:bodyPr/>
              <a:lstStyle/>
              <a:p>
                <a:pPr eaLnBrk="0" hangingPunct="0"/>
                <a:endParaRPr lang="en-US"/>
              </a:p>
            </p:txBody>
          </p:sp>
          <p:sp>
            <p:nvSpPr>
              <p:cNvPr id="48908" name="Freeform 427"/>
              <p:cNvSpPr>
                <a:spLocks noEditPoints="1"/>
              </p:cNvSpPr>
              <p:nvPr/>
            </p:nvSpPr>
            <p:spPr bwMode="auto">
              <a:xfrm>
                <a:off x="3715" y="3274"/>
                <a:ext cx="11" cy="21"/>
              </a:xfrm>
              <a:custGeom>
                <a:avLst/>
                <a:gdLst>
                  <a:gd name="T0" fmla="*/ 0 w 11"/>
                  <a:gd name="T1" fmla="*/ 0 h 21"/>
                  <a:gd name="T2" fmla="*/ 11 w 11"/>
                  <a:gd name="T3" fmla="*/ 0 h 21"/>
                  <a:gd name="T4" fmla="*/ 11 w 11"/>
                  <a:gd name="T5" fmla="*/ 21 h 21"/>
                  <a:gd name="T6" fmla="*/ 0 w 11"/>
                  <a:gd name="T7" fmla="*/ 21 h 21"/>
                  <a:gd name="T8" fmla="*/ 0 w 11"/>
                  <a:gd name="T9" fmla="*/ 0 h 21"/>
                  <a:gd name="T10" fmla="*/ 1 w 11"/>
                  <a:gd name="T11" fmla="*/ 0 h 21"/>
                  <a:gd name="T12" fmla="*/ 10 w 11"/>
                  <a:gd name="T13" fmla="*/ 0 h 21"/>
                  <a:gd name="T14" fmla="*/ 10 w 11"/>
                  <a:gd name="T15" fmla="*/ 21 h 21"/>
                  <a:gd name="T16" fmla="*/ 1 w 11"/>
                  <a:gd name="T17" fmla="*/ 21 h 21"/>
                  <a:gd name="T18" fmla="*/ 1 w 1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1"/>
                  <a:gd name="T32" fmla="*/ 11 w 1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1">
                    <a:moveTo>
                      <a:pt x="0" y="0"/>
                    </a:moveTo>
                    <a:lnTo>
                      <a:pt x="11" y="0"/>
                    </a:lnTo>
                    <a:lnTo>
                      <a:pt x="11" y="21"/>
                    </a:lnTo>
                    <a:lnTo>
                      <a:pt x="0" y="21"/>
                    </a:lnTo>
                    <a:lnTo>
                      <a:pt x="0" y="0"/>
                    </a:lnTo>
                    <a:close/>
                    <a:moveTo>
                      <a:pt x="1" y="0"/>
                    </a:moveTo>
                    <a:lnTo>
                      <a:pt x="10" y="0"/>
                    </a:lnTo>
                    <a:lnTo>
                      <a:pt x="10" y="21"/>
                    </a:lnTo>
                    <a:lnTo>
                      <a:pt x="1" y="21"/>
                    </a:lnTo>
                    <a:lnTo>
                      <a:pt x="1" y="0"/>
                    </a:lnTo>
                    <a:close/>
                  </a:path>
                </a:pathLst>
              </a:custGeom>
              <a:solidFill>
                <a:srgbClr val="E6E6E6"/>
              </a:solidFill>
              <a:ln w="9525">
                <a:noFill/>
                <a:round/>
                <a:headEnd/>
                <a:tailEnd/>
              </a:ln>
            </p:spPr>
            <p:txBody>
              <a:bodyPr/>
              <a:lstStyle/>
              <a:p>
                <a:pPr eaLnBrk="0" hangingPunct="0"/>
                <a:endParaRPr lang="en-US"/>
              </a:p>
            </p:txBody>
          </p:sp>
          <p:sp>
            <p:nvSpPr>
              <p:cNvPr id="48909" name="Freeform 428"/>
              <p:cNvSpPr>
                <a:spLocks noEditPoints="1"/>
              </p:cNvSpPr>
              <p:nvPr/>
            </p:nvSpPr>
            <p:spPr bwMode="auto">
              <a:xfrm>
                <a:off x="3716" y="3274"/>
                <a:ext cx="9" cy="21"/>
              </a:xfrm>
              <a:custGeom>
                <a:avLst/>
                <a:gdLst>
                  <a:gd name="T0" fmla="*/ 0 w 9"/>
                  <a:gd name="T1" fmla="*/ 0 h 21"/>
                  <a:gd name="T2" fmla="*/ 9 w 9"/>
                  <a:gd name="T3" fmla="*/ 0 h 21"/>
                  <a:gd name="T4" fmla="*/ 9 w 9"/>
                  <a:gd name="T5" fmla="*/ 21 h 21"/>
                  <a:gd name="T6" fmla="*/ 0 w 9"/>
                  <a:gd name="T7" fmla="*/ 21 h 21"/>
                  <a:gd name="T8" fmla="*/ 0 w 9"/>
                  <a:gd name="T9" fmla="*/ 0 h 21"/>
                  <a:gd name="T10" fmla="*/ 1 w 9"/>
                  <a:gd name="T11" fmla="*/ 0 h 21"/>
                  <a:gd name="T12" fmla="*/ 8 w 9"/>
                  <a:gd name="T13" fmla="*/ 0 h 21"/>
                  <a:gd name="T14" fmla="*/ 8 w 9"/>
                  <a:gd name="T15" fmla="*/ 21 h 21"/>
                  <a:gd name="T16" fmla="*/ 1 w 9"/>
                  <a:gd name="T17" fmla="*/ 21 h 21"/>
                  <a:gd name="T18" fmla="*/ 1 w 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21"/>
                  <a:gd name="T32" fmla="*/ 9 w 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21">
                    <a:moveTo>
                      <a:pt x="0" y="0"/>
                    </a:moveTo>
                    <a:lnTo>
                      <a:pt x="9" y="0"/>
                    </a:lnTo>
                    <a:lnTo>
                      <a:pt x="9" y="21"/>
                    </a:lnTo>
                    <a:lnTo>
                      <a:pt x="0" y="21"/>
                    </a:lnTo>
                    <a:lnTo>
                      <a:pt x="0" y="0"/>
                    </a:lnTo>
                    <a:close/>
                    <a:moveTo>
                      <a:pt x="1" y="0"/>
                    </a:moveTo>
                    <a:lnTo>
                      <a:pt x="8" y="0"/>
                    </a:lnTo>
                    <a:lnTo>
                      <a:pt x="8" y="21"/>
                    </a:lnTo>
                    <a:lnTo>
                      <a:pt x="1" y="21"/>
                    </a:lnTo>
                    <a:lnTo>
                      <a:pt x="1" y="0"/>
                    </a:lnTo>
                    <a:close/>
                  </a:path>
                </a:pathLst>
              </a:custGeom>
              <a:solidFill>
                <a:srgbClr val="E6E6E6"/>
              </a:solidFill>
              <a:ln w="9525">
                <a:noFill/>
                <a:round/>
                <a:headEnd/>
                <a:tailEnd/>
              </a:ln>
            </p:spPr>
            <p:txBody>
              <a:bodyPr/>
              <a:lstStyle/>
              <a:p>
                <a:pPr eaLnBrk="0" hangingPunct="0"/>
                <a:endParaRPr lang="en-US"/>
              </a:p>
            </p:txBody>
          </p:sp>
          <p:sp>
            <p:nvSpPr>
              <p:cNvPr id="48910" name="Freeform 429"/>
              <p:cNvSpPr>
                <a:spLocks noEditPoints="1"/>
              </p:cNvSpPr>
              <p:nvPr/>
            </p:nvSpPr>
            <p:spPr bwMode="auto">
              <a:xfrm>
                <a:off x="3717" y="3274"/>
                <a:ext cx="7" cy="21"/>
              </a:xfrm>
              <a:custGeom>
                <a:avLst/>
                <a:gdLst>
                  <a:gd name="T0" fmla="*/ 0 w 7"/>
                  <a:gd name="T1" fmla="*/ 0 h 21"/>
                  <a:gd name="T2" fmla="*/ 7 w 7"/>
                  <a:gd name="T3" fmla="*/ 0 h 21"/>
                  <a:gd name="T4" fmla="*/ 7 w 7"/>
                  <a:gd name="T5" fmla="*/ 21 h 21"/>
                  <a:gd name="T6" fmla="*/ 0 w 7"/>
                  <a:gd name="T7" fmla="*/ 21 h 21"/>
                  <a:gd name="T8" fmla="*/ 0 w 7"/>
                  <a:gd name="T9" fmla="*/ 0 h 21"/>
                  <a:gd name="T10" fmla="*/ 1 w 7"/>
                  <a:gd name="T11" fmla="*/ 0 h 21"/>
                  <a:gd name="T12" fmla="*/ 6 w 7"/>
                  <a:gd name="T13" fmla="*/ 0 h 21"/>
                  <a:gd name="T14" fmla="*/ 6 w 7"/>
                  <a:gd name="T15" fmla="*/ 21 h 21"/>
                  <a:gd name="T16" fmla="*/ 1 w 7"/>
                  <a:gd name="T17" fmla="*/ 21 h 21"/>
                  <a:gd name="T18" fmla="*/ 1 w 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21"/>
                  <a:gd name="T32" fmla="*/ 7 w 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21">
                    <a:moveTo>
                      <a:pt x="0" y="0"/>
                    </a:moveTo>
                    <a:lnTo>
                      <a:pt x="7" y="0"/>
                    </a:lnTo>
                    <a:lnTo>
                      <a:pt x="7" y="21"/>
                    </a:lnTo>
                    <a:lnTo>
                      <a:pt x="0" y="21"/>
                    </a:lnTo>
                    <a:lnTo>
                      <a:pt x="0" y="0"/>
                    </a:lnTo>
                    <a:close/>
                    <a:moveTo>
                      <a:pt x="1" y="0"/>
                    </a:moveTo>
                    <a:lnTo>
                      <a:pt x="6" y="0"/>
                    </a:lnTo>
                    <a:lnTo>
                      <a:pt x="6" y="21"/>
                    </a:lnTo>
                    <a:lnTo>
                      <a:pt x="1" y="21"/>
                    </a:lnTo>
                    <a:lnTo>
                      <a:pt x="1" y="0"/>
                    </a:lnTo>
                    <a:close/>
                  </a:path>
                </a:pathLst>
              </a:custGeom>
              <a:solidFill>
                <a:srgbClr val="E6E6E6"/>
              </a:solidFill>
              <a:ln w="9525">
                <a:noFill/>
                <a:round/>
                <a:headEnd/>
                <a:tailEnd/>
              </a:ln>
            </p:spPr>
            <p:txBody>
              <a:bodyPr/>
              <a:lstStyle/>
              <a:p>
                <a:pPr eaLnBrk="0" hangingPunct="0"/>
                <a:endParaRPr lang="en-US"/>
              </a:p>
            </p:txBody>
          </p:sp>
          <p:sp>
            <p:nvSpPr>
              <p:cNvPr id="48911" name="Freeform 430"/>
              <p:cNvSpPr>
                <a:spLocks noEditPoints="1"/>
              </p:cNvSpPr>
              <p:nvPr/>
            </p:nvSpPr>
            <p:spPr bwMode="auto">
              <a:xfrm>
                <a:off x="3718" y="3274"/>
                <a:ext cx="5" cy="21"/>
              </a:xfrm>
              <a:custGeom>
                <a:avLst/>
                <a:gdLst>
                  <a:gd name="T0" fmla="*/ 0 w 5"/>
                  <a:gd name="T1" fmla="*/ 0 h 21"/>
                  <a:gd name="T2" fmla="*/ 5 w 5"/>
                  <a:gd name="T3" fmla="*/ 0 h 21"/>
                  <a:gd name="T4" fmla="*/ 5 w 5"/>
                  <a:gd name="T5" fmla="*/ 21 h 21"/>
                  <a:gd name="T6" fmla="*/ 0 w 5"/>
                  <a:gd name="T7" fmla="*/ 21 h 21"/>
                  <a:gd name="T8" fmla="*/ 0 w 5"/>
                  <a:gd name="T9" fmla="*/ 0 h 21"/>
                  <a:gd name="T10" fmla="*/ 1 w 5"/>
                  <a:gd name="T11" fmla="*/ 0 h 21"/>
                  <a:gd name="T12" fmla="*/ 5 w 5"/>
                  <a:gd name="T13" fmla="*/ 0 h 21"/>
                  <a:gd name="T14" fmla="*/ 5 w 5"/>
                  <a:gd name="T15" fmla="*/ 21 h 21"/>
                  <a:gd name="T16" fmla="*/ 1 w 5"/>
                  <a:gd name="T17" fmla="*/ 21 h 21"/>
                  <a:gd name="T18" fmla="*/ 1 w 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1"/>
                  <a:gd name="T32" fmla="*/ 5 w 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1">
                    <a:moveTo>
                      <a:pt x="0" y="0"/>
                    </a:moveTo>
                    <a:lnTo>
                      <a:pt x="5" y="0"/>
                    </a:lnTo>
                    <a:lnTo>
                      <a:pt x="5" y="21"/>
                    </a:lnTo>
                    <a:lnTo>
                      <a:pt x="0" y="21"/>
                    </a:lnTo>
                    <a:lnTo>
                      <a:pt x="0" y="0"/>
                    </a:lnTo>
                    <a:close/>
                    <a:moveTo>
                      <a:pt x="1" y="0"/>
                    </a:moveTo>
                    <a:lnTo>
                      <a:pt x="5" y="0"/>
                    </a:lnTo>
                    <a:lnTo>
                      <a:pt x="5" y="21"/>
                    </a:lnTo>
                    <a:lnTo>
                      <a:pt x="1" y="21"/>
                    </a:lnTo>
                    <a:lnTo>
                      <a:pt x="1" y="0"/>
                    </a:lnTo>
                    <a:close/>
                  </a:path>
                </a:pathLst>
              </a:custGeom>
              <a:solidFill>
                <a:srgbClr val="E6E6E6"/>
              </a:solidFill>
              <a:ln w="9525">
                <a:noFill/>
                <a:round/>
                <a:headEnd/>
                <a:tailEnd/>
              </a:ln>
            </p:spPr>
            <p:txBody>
              <a:bodyPr/>
              <a:lstStyle/>
              <a:p>
                <a:pPr eaLnBrk="0" hangingPunct="0"/>
                <a:endParaRPr lang="en-US"/>
              </a:p>
            </p:txBody>
          </p:sp>
          <p:sp>
            <p:nvSpPr>
              <p:cNvPr id="48912" name="Freeform 431"/>
              <p:cNvSpPr>
                <a:spLocks noEditPoints="1"/>
              </p:cNvSpPr>
              <p:nvPr/>
            </p:nvSpPr>
            <p:spPr bwMode="auto">
              <a:xfrm>
                <a:off x="3719" y="3274"/>
                <a:ext cx="4" cy="21"/>
              </a:xfrm>
              <a:custGeom>
                <a:avLst/>
                <a:gdLst>
                  <a:gd name="T0" fmla="*/ 0 w 4"/>
                  <a:gd name="T1" fmla="*/ 0 h 21"/>
                  <a:gd name="T2" fmla="*/ 4 w 4"/>
                  <a:gd name="T3" fmla="*/ 0 h 21"/>
                  <a:gd name="T4" fmla="*/ 4 w 4"/>
                  <a:gd name="T5" fmla="*/ 21 h 21"/>
                  <a:gd name="T6" fmla="*/ 0 w 4"/>
                  <a:gd name="T7" fmla="*/ 21 h 21"/>
                  <a:gd name="T8" fmla="*/ 0 w 4"/>
                  <a:gd name="T9" fmla="*/ 0 h 21"/>
                  <a:gd name="T10" fmla="*/ 1 w 4"/>
                  <a:gd name="T11" fmla="*/ 0 h 21"/>
                  <a:gd name="T12" fmla="*/ 2 w 4"/>
                  <a:gd name="T13" fmla="*/ 0 h 21"/>
                  <a:gd name="T14" fmla="*/ 2 w 4"/>
                  <a:gd name="T15" fmla="*/ 21 h 21"/>
                  <a:gd name="T16" fmla="*/ 1 w 4"/>
                  <a:gd name="T17" fmla="*/ 21 h 21"/>
                  <a:gd name="T18" fmla="*/ 1 w 4"/>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1"/>
                  <a:gd name="T32" fmla="*/ 4 w 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1">
                    <a:moveTo>
                      <a:pt x="0" y="0"/>
                    </a:moveTo>
                    <a:lnTo>
                      <a:pt x="4" y="0"/>
                    </a:lnTo>
                    <a:lnTo>
                      <a:pt x="4" y="21"/>
                    </a:lnTo>
                    <a:lnTo>
                      <a:pt x="0" y="21"/>
                    </a:lnTo>
                    <a:lnTo>
                      <a:pt x="0" y="0"/>
                    </a:lnTo>
                    <a:close/>
                    <a:moveTo>
                      <a:pt x="1" y="0"/>
                    </a:moveTo>
                    <a:lnTo>
                      <a:pt x="2" y="0"/>
                    </a:lnTo>
                    <a:lnTo>
                      <a:pt x="2" y="21"/>
                    </a:lnTo>
                    <a:lnTo>
                      <a:pt x="1" y="21"/>
                    </a:lnTo>
                    <a:lnTo>
                      <a:pt x="1" y="0"/>
                    </a:lnTo>
                    <a:close/>
                  </a:path>
                </a:pathLst>
              </a:custGeom>
              <a:solidFill>
                <a:srgbClr val="E6E6E6"/>
              </a:solidFill>
              <a:ln w="9525">
                <a:noFill/>
                <a:round/>
                <a:headEnd/>
                <a:tailEnd/>
              </a:ln>
            </p:spPr>
            <p:txBody>
              <a:bodyPr/>
              <a:lstStyle/>
              <a:p>
                <a:pPr eaLnBrk="0" hangingPunct="0"/>
                <a:endParaRPr lang="en-US"/>
              </a:p>
            </p:txBody>
          </p:sp>
          <p:sp>
            <p:nvSpPr>
              <p:cNvPr id="48913" name="Freeform 432"/>
              <p:cNvSpPr>
                <a:spLocks noEditPoints="1"/>
              </p:cNvSpPr>
              <p:nvPr/>
            </p:nvSpPr>
            <p:spPr bwMode="auto">
              <a:xfrm>
                <a:off x="3720" y="3274"/>
                <a:ext cx="1" cy="21"/>
              </a:xfrm>
              <a:custGeom>
                <a:avLst/>
                <a:gdLst>
                  <a:gd name="T0" fmla="*/ 0 w 1"/>
                  <a:gd name="T1" fmla="*/ 0 h 21"/>
                  <a:gd name="T2" fmla="*/ 1 w 1"/>
                  <a:gd name="T3" fmla="*/ 0 h 21"/>
                  <a:gd name="T4" fmla="*/ 1 w 1"/>
                  <a:gd name="T5" fmla="*/ 21 h 21"/>
                  <a:gd name="T6" fmla="*/ 0 w 1"/>
                  <a:gd name="T7" fmla="*/ 21 h 21"/>
                  <a:gd name="T8" fmla="*/ 0 w 1"/>
                  <a:gd name="T9" fmla="*/ 0 h 21"/>
                  <a:gd name="T10" fmla="*/ 1 w 1"/>
                  <a:gd name="T11" fmla="*/ 0 h 21"/>
                  <a:gd name="T12" fmla="*/ 1 w 1"/>
                  <a:gd name="T13" fmla="*/ 0 h 21"/>
                  <a:gd name="T14" fmla="*/ 1 w 1"/>
                  <a:gd name="T15" fmla="*/ 21 h 21"/>
                  <a:gd name="T16" fmla="*/ 1 w 1"/>
                  <a:gd name="T17" fmla="*/ 21 h 21"/>
                  <a:gd name="T18" fmla="*/ 1 w 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21"/>
                  <a:gd name="T32" fmla="*/ 1 w 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21">
                    <a:moveTo>
                      <a:pt x="0" y="0"/>
                    </a:moveTo>
                    <a:lnTo>
                      <a:pt x="1" y="0"/>
                    </a:lnTo>
                    <a:lnTo>
                      <a:pt x="1" y="21"/>
                    </a:lnTo>
                    <a:lnTo>
                      <a:pt x="0" y="21"/>
                    </a:lnTo>
                    <a:lnTo>
                      <a:pt x="0" y="0"/>
                    </a:lnTo>
                    <a:close/>
                    <a:moveTo>
                      <a:pt x="1" y="0"/>
                    </a:moveTo>
                    <a:lnTo>
                      <a:pt x="1" y="0"/>
                    </a:lnTo>
                    <a:lnTo>
                      <a:pt x="1" y="21"/>
                    </a:lnTo>
                    <a:lnTo>
                      <a:pt x="1" y="0"/>
                    </a:lnTo>
                    <a:close/>
                  </a:path>
                </a:pathLst>
              </a:custGeom>
              <a:solidFill>
                <a:srgbClr val="E6E6E6"/>
              </a:solidFill>
              <a:ln w="9525">
                <a:noFill/>
                <a:round/>
                <a:headEnd/>
                <a:tailEnd/>
              </a:ln>
            </p:spPr>
            <p:txBody>
              <a:bodyPr/>
              <a:lstStyle/>
              <a:p>
                <a:pPr eaLnBrk="0" hangingPunct="0"/>
                <a:endParaRPr lang="en-US"/>
              </a:p>
            </p:txBody>
          </p:sp>
          <p:sp>
            <p:nvSpPr>
              <p:cNvPr id="48914" name="Rectangle 433"/>
              <p:cNvSpPr>
                <a:spLocks noChangeArrowheads="1"/>
              </p:cNvSpPr>
              <p:nvPr/>
            </p:nvSpPr>
            <p:spPr bwMode="auto">
              <a:xfrm>
                <a:off x="3651" y="3274"/>
                <a:ext cx="140" cy="21"/>
              </a:xfrm>
              <a:prstGeom prst="rect">
                <a:avLst/>
              </a:prstGeom>
              <a:noFill/>
              <a:ln w="1588">
                <a:solidFill>
                  <a:srgbClr val="000000"/>
                </a:solidFill>
                <a:miter lim="800000"/>
                <a:headEnd/>
                <a:tailEnd/>
              </a:ln>
            </p:spPr>
            <p:txBody>
              <a:bodyPr/>
              <a:lstStyle/>
              <a:p>
                <a:pPr eaLnBrk="0" hangingPunct="0"/>
                <a:endParaRPr lang="en-US"/>
              </a:p>
            </p:txBody>
          </p:sp>
          <p:sp>
            <p:nvSpPr>
              <p:cNvPr id="48915" name="Rectangle 434"/>
              <p:cNvSpPr>
                <a:spLocks noChangeArrowheads="1"/>
              </p:cNvSpPr>
              <p:nvPr/>
            </p:nvSpPr>
            <p:spPr bwMode="auto">
              <a:xfrm>
                <a:off x="3654" y="3278"/>
                <a:ext cx="31" cy="13"/>
              </a:xfrm>
              <a:prstGeom prst="rect">
                <a:avLst/>
              </a:prstGeom>
              <a:solidFill>
                <a:srgbClr val="666666"/>
              </a:solidFill>
              <a:ln w="1588">
                <a:solidFill>
                  <a:srgbClr val="000000"/>
                </a:solidFill>
                <a:miter lim="800000"/>
                <a:headEnd/>
                <a:tailEnd/>
              </a:ln>
            </p:spPr>
            <p:txBody>
              <a:bodyPr/>
              <a:lstStyle/>
              <a:p>
                <a:pPr eaLnBrk="0" hangingPunct="0"/>
                <a:endParaRPr lang="en-US"/>
              </a:p>
            </p:txBody>
          </p:sp>
          <p:sp>
            <p:nvSpPr>
              <p:cNvPr id="48916" name="Rectangle 435"/>
              <p:cNvSpPr>
                <a:spLocks noChangeArrowheads="1"/>
              </p:cNvSpPr>
              <p:nvPr/>
            </p:nvSpPr>
            <p:spPr bwMode="auto">
              <a:xfrm>
                <a:off x="3656" y="3280"/>
                <a:ext cx="8" cy="4"/>
              </a:xfrm>
              <a:prstGeom prst="rect">
                <a:avLst/>
              </a:prstGeom>
              <a:solidFill>
                <a:srgbClr val="FF0000"/>
              </a:solidFill>
              <a:ln w="9525">
                <a:noFill/>
                <a:miter lim="800000"/>
                <a:headEnd/>
                <a:tailEnd/>
              </a:ln>
            </p:spPr>
            <p:txBody>
              <a:bodyPr/>
              <a:lstStyle/>
              <a:p>
                <a:pPr eaLnBrk="0" hangingPunct="0"/>
                <a:endParaRPr lang="en-US"/>
              </a:p>
            </p:txBody>
          </p:sp>
          <p:sp>
            <p:nvSpPr>
              <p:cNvPr id="48917" name="Rectangle 436"/>
              <p:cNvSpPr>
                <a:spLocks noChangeArrowheads="1"/>
              </p:cNvSpPr>
              <p:nvPr/>
            </p:nvSpPr>
            <p:spPr bwMode="auto">
              <a:xfrm>
                <a:off x="3675" y="3280"/>
                <a:ext cx="8" cy="4"/>
              </a:xfrm>
              <a:prstGeom prst="rect">
                <a:avLst/>
              </a:prstGeom>
              <a:solidFill>
                <a:srgbClr val="00FF00"/>
              </a:solidFill>
              <a:ln w="9525">
                <a:noFill/>
                <a:miter lim="800000"/>
                <a:headEnd/>
                <a:tailEnd/>
              </a:ln>
            </p:spPr>
            <p:txBody>
              <a:bodyPr/>
              <a:lstStyle/>
              <a:p>
                <a:pPr eaLnBrk="0" hangingPunct="0"/>
                <a:endParaRPr lang="en-US"/>
              </a:p>
            </p:txBody>
          </p:sp>
          <p:sp>
            <p:nvSpPr>
              <p:cNvPr id="48918" name="Rectangle 437"/>
              <p:cNvSpPr>
                <a:spLocks noChangeArrowheads="1"/>
              </p:cNvSpPr>
              <p:nvPr/>
            </p:nvSpPr>
            <p:spPr bwMode="auto">
              <a:xfrm>
                <a:off x="3656" y="3286"/>
                <a:ext cx="8" cy="4"/>
              </a:xfrm>
              <a:prstGeom prst="rect">
                <a:avLst/>
              </a:prstGeom>
              <a:solidFill>
                <a:srgbClr val="00FF00"/>
              </a:solidFill>
              <a:ln w="9525">
                <a:noFill/>
                <a:miter lim="800000"/>
                <a:headEnd/>
                <a:tailEnd/>
              </a:ln>
            </p:spPr>
            <p:txBody>
              <a:bodyPr/>
              <a:lstStyle/>
              <a:p>
                <a:pPr eaLnBrk="0" hangingPunct="0"/>
                <a:endParaRPr lang="en-US"/>
              </a:p>
            </p:txBody>
          </p:sp>
          <p:sp>
            <p:nvSpPr>
              <p:cNvPr id="48919" name="Rectangle 438"/>
              <p:cNvSpPr>
                <a:spLocks noChangeArrowheads="1"/>
              </p:cNvSpPr>
              <p:nvPr/>
            </p:nvSpPr>
            <p:spPr bwMode="auto">
              <a:xfrm>
                <a:off x="3666" y="3286"/>
                <a:ext cx="7" cy="4"/>
              </a:xfrm>
              <a:prstGeom prst="rect">
                <a:avLst/>
              </a:prstGeom>
              <a:solidFill>
                <a:srgbClr val="FF0000"/>
              </a:solidFill>
              <a:ln w="9525">
                <a:noFill/>
                <a:miter lim="800000"/>
                <a:headEnd/>
                <a:tailEnd/>
              </a:ln>
            </p:spPr>
            <p:txBody>
              <a:bodyPr/>
              <a:lstStyle/>
              <a:p>
                <a:pPr eaLnBrk="0" hangingPunct="0"/>
                <a:endParaRPr lang="en-US"/>
              </a:p>
            </p:txBody>
          </p:sp>
          <p:sp>
            <p:nvSpPr>
              <p:cNvPr id="48920" name="Rectangle 439"/>
              <p:cNvSpPr>
                <a:spLocks noChangeArrowheads="1"/>
              </p:cNvSpPr>
              <p:nvPr/>
            </p:nvSpPr>
            <p:spPr bwMode="auto">
              <a:xfrm>
                <a:off x="3666" y="3280"/>
                <a:ext cx="7" cy="4"/>
              </a:xfrm>
              <a:prstGeom prst="rect">
                <a:avLst/>
              </a:prstGeom>
              <a:solidFill>
                <a:srgbClr val="FF0000"/>
              </a:solidFill>
              <a:ln w="9525">
                <a:noFill/>
                <a:miter lim="800000"/>
                <a:headEnd/>
                <a:tailEnd/>
              </a:ln>
            </p:spPr>
            <p:txBody>
              <a:bodyPr/>
              <a:lstStyle/>
              <a:p>
                <a:pPr eaLnBrk="0" hangingPunct="0"/>
                <a:endParaRPr lang="en-US"/>
              </a:p>
            </p:txBody>
          </p:sp>
          <p:sp>
            <p:nvSpPr>
              <p:cNvPr id="48921" name="Rectangle 440"/>
              <p:cNvSpPr>
                <a:spLocks noChangeArrowheads="1"/>
              </p:cNvSpPr>
              <p:nvPr/>
            </p:nvSpPr>
            <p:spPr bwMode="auto">
              <a:xfrm>
                <a:off x="3675" y="3286"/>
                <a:ext cx="8" cy="4"/>
              </a:xfrm>
              <a:prstGeom prst="rect">
                <a:avLst/>
              </a:prstGeom>
              <a:solidFill>
                <a:srgbClr val="00FF00"/>
              </a:solidFill>
              <a:ln w="9525">
                <a:noFill/>
                <a:miter lim="800000"/>
                <a:headEnd/>
                <a:tailEnd/>
              </a:ln>
            </p:spPr>
            <p:txBody>
              <a:bodyPr/>
              <a:lstStyle/>
              <a:p>
                <a:pPr eaLnBrk="0" hangingPunct="0"/>
                <a:endParaRPr lang="en-US"/>
              </a:p>
            </p:txBody>
          </p:sp>
          <p:sp>
            <p:nvSpPr>
              <p:cNvPr id="48922" name="Freeform 441"/>
              <p:cNvSpPr>
                <a:spLocks noEditPoints="1"/>
              </p:cNvSpPr>
              <p:nvPr/>
            </p:nvSpPr>
            <p:spPr bwMode="auto">
              <a:xfrm>
                <a:off x="3651" y="3327"/>
                <a:ext cx="140" cy="154"/>
              </a:xfrm>
              <a:custGeom>
                <a:avLst/>
                <a:gdLst>
                  <a:gd name="T0" fmla="*/ 140 w 140"/>
                  <a:gd name="T1" fmla="*/ 76 h 154"/>
                  <a:gd name="T2" fmla="*/ 140 w 140"/>
                  <a:gd name="T3" fmla="*/ 78 h 154"/>
                  <a:gd name="T4" fmla="*/ 0 w 140"/>
                  <a:gd name="T5" fmla="*/ 78 h 154"/>
                  <a:gd name="T6" fmla="*/ 0 w 140"/>
                  <a:gd name="T7" fmla="*/ 76 h 154"/>
                  <a:gd name="T8" fmla="*/ 140 w 140"/>
                  <a:gd name="T9" fmla="*/ 76 h 154"/>
                  <a:gd name="T10" fmla="*/ 140 w 140"/>
                  <a:gd name="T11" fmla="*/ 61 h 154"/>
                  <a:gd name="T12" fmla="*/ 140 w 140"/>
                  <a:gd name="T13" fmla="*/ 63 h 154"/>
                  <a:gd name="T14" fmla="*/ 0 w 140"/>
                  <a:gd name="T15" fmla="*/ 63 h 154"/>
                  <a:gd name="T16" fmla="*/ 0 w 140"/>
                  <a:gd name="T17" fmla="*/ 61 h 154"/>
                  <a:gd name="T18" fmla="*/ 140 w 140"/>
                  <a:gd name="T19" fmla="*/ 61 h 154"/>
                  <a:gd name="T20" fmla="*/ 140 w 140"/>
                  <a:gd name="T21" fmla="*/ 46 h 154"/>
                  <a:gd name="T22" fmla="*/ 140 w 140"/>
                  <a:gd name="T23" fmla="*/ 48 h 154"/>
                  <a:gd name="T24" fmla="*/ 0 w 140"/>
                  <a:gd name="T25" fmla="*/ 48 h 154"/>
                  <a:gd name="T26" fmla="*/ 0 w 140"/>
                  <a:gd name="T27" fmla="*/ 46 h 154"/>
                  <a:gd name="T28" fmla="*/ 140 w 140"/>
                  <a:gd name="T29" fmla="*/ 46 h 154"/>
                  <a:gd name="T30" fmla="*/ 140 w 140"/>
                  <a:gd name="T31" fmla="*/ 31 h 154"/>
                  <a:gd name="T32" fmla="*/ 140 w 140"/>
                  <a:gd name="T33" fmla="*/ 33 h 154"/>
                  <a:gd name="T34" fmla="*/ 0 w 140"/>
                  <a:gd name="T35" fmla="*/ 33 h 154"/>
                  <a:gd name="T36" fmla="*/ 0 w 140"/>
                  <a:gd name="T37" fmla="*/ 31 h 154"/>
                  <a:gd name="T38" fmla="*/ 140 w 140"/>
                  <a:gd name="T39" fmla="*/ 31 h 154"/>
                  <a:gd name="T40" fmla="*/ 140 w 140"/>
                  <a:gd name="T41" fmla="*/ 16 h 154"/>
                  <a:gd name="T42" fmla="*/ 140 w 140"/>
                  <a:gd name="T43" fmla="*/ 18 h 154"/>
                  <a:gd name="T44" fmla="*/ 0 w 140"/>
                  <a:gd name="T45" fmla="*/ 18 h 154"/>
                  <a:gd name="T46" fmla="*/ 0 w 140"/>
                  <a:gd name="T47" fmla="*/ 16 h 154"/>
                  <a:gd name="T48" fmla="*/ 140 w 140"/>
                  <a:gd name="T49" fmla="*/ 16 h 154"/>
                  <a:gd name="T50" fmla="*/ 140 w 140"/>
                  <a:gd name="T51" fmla="*/ 0 h 154"/>
                  <a:gd name="T52" fmla="*/ 140 w 140"/>
                  <a:gd name="T53" fmla="*/ 2 h 154"/>
                  <a:gd name="T54" fmla="*/ 0 w 140"/>
                  <a:gd name="T55" fmla="*/ 2 h 154"/>
                  <a:gd name="T56" fmla="*/ 0 w 140"/>
                  <a:gd name="T57" fmla="*/ 0 h 154"/>
                  <a:gd name="T58" fmla="*/ 140 w 140"/>
                  <a:gd name="T59" fmla="*/ 0 h 154"/>
                  <a:gd name="T60" fmla="*/ 140 w 140"/>
                  <a:gd name="T61" fmla="*/ 107 h 154"/>
                  <a:gd name="T62" fmla="*/ 140 w 140"/>
                  <a:gd name="T63" fmla="*/ 109 h 154"/>
                  <a:gd name="T64" fmla="*/ 124 w 140"/>
                  <a:gd name="T65" fmla="*/ 109 h 154"/>
                  <a:gd name="T66" fmla="*/ 124 w 140"/>
                  <a:gd name="T67" fmla="*/ 107 h 154"/>
                  <a:gd name="T68" fmla="*/ 140 w 140"/>
                  <a:gd name="T69" fmla="*/ 107 h 154"/>
                  <a:gd name="T70" fmla="*/ 140 w 140"/>
                  <a:gd name="T71" fmla="*/ 91 h 154"/>
                  <a:gd name="T72" fmla="*/ 140 w 140"/>
                  <a:gd name="T73" fmla="*/ 93 h 154"/>
                  <a:gd name="T74" fmla="*/ 124 w 140"/>
                  <a:gd name="T75" fmla="*/ 93 h 154"/>
                  <a:gd name="T76" fmla="*/ 124 w 140"/>
                  <a:gd name="T77" fmla="*/ 91 h 154"/>
                  <a:gd name="T78" fmla="*/ 140 w 140"/>
                  <a:gd name="T79" fmla="*/ 91 h 154"/>
                  <a:gd name="T80" fmla="*/ 140 w 140"/>
                  <a:gd name="T81" fmla="*/ 122 h 154"/>
                  <a:gd name="T82" fmla="*/ 140 w 140"/>
                  <a:gd name="T83" fmla="*/ 124 h 154"/>
                  <a:gd name="T84" fmla="*/ 0 w 140"/>
                  <a:gd name="T85" fmla="*/ 124 h 154"/>
                  <a:gd name="T86" fmla="*/ 0 w 140"/>
                  <a:gd name="T87" fmla="*/ 122 h 154"/>
                  <a:gd name="T88" fmla="*/ 140 w 140"/>
                  <a:gd name="T89" fmla="*/ 122 h 154"/>
                  <a:gd name="T90" fmla="*/ 140 w 140"/>
                  <a:gd name="T91" fmla="*/ 137 h 154"/>
                  <a:gd name="T92" fmla="*/ 140 w 140"/>
                  <a:gd name="T93" fmla="*/ 139 h 154"/>
                  <a:gd name="T94" fmla="*/ 0 w 140"/>
                  <a:gd name="T95" fmla="*/ 139 h 154"/>
                  <a:gd name="T96" fmla="*/ 0 w 140"/>
                  <a:gd name="T97" fmla="*/ 137 h 154"/>
                  <a:gd name="T98" fmla="*/ 140 w 140"/>
                  <a:gd name="T99" fmla="*/ 137 h 154"/>
                  <a:gd name="T100" fmla="*/ 140 w 140"/>
                  <a:gd name="T101" fmla="*/ 152 h 154"/>
                  <a:gd name="T102" fmla="*/ 140 w 140"/>
                  <a:gd name="T103" fmla="*/ 154 h 154"/>
                  <a:gd name="T104" fmla="*/ 0 w 140"/>
                  <a:gd name="T105" fmla="*/ 154 h 154"/>
                  <a:gd name="T106" fmla="*/ 0 w 140"/>
                  <a:gd name="T107" fmla="*/ 152 h 154"/>
                  <a:gd name="T108" fmla="*/ 140 w 140"/>
                  <a:gd name="T109" fmla="*/ 152 h 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0"/>
                  <a:gd name="T166" fmla="*/ 0 h 154"/>
                  <a:gd name="T167" fmla="*/ 140 w 140"/>
                  <a:gd name="T168" fmla="*/ 154 h 1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0" h="154">
                    <a:moveTo>
                      <a:pt x="140" y="76"/>
                    </a:moveTo>
                    <a:lnTo>
                      <a:pt x="140" y="78"/>
                    </a:lnTo>
                    <a:lnTo>
                      <a:pt x="0" y="78"/>
                    </a:lnTo>
                    <a:lnTo>
                      <a:pt x="0" y="76"/>
                    </a:lnTo>
                    <a:lnTo>
                      <a:pt x="140" y="76"/>
                    </a:lnTo>
                    <a:close/>
                    <a:moveTo>
                      <a:pt x="140" y="61"/>
                    </a:moveTo>
                    <a:lnTo>
                      <a:pt x="140" y="63"/>
                    </a:lnTo>
                    <a:lnTo>
                      <a:pt x="0" y="63"/>
                    </a:lnTo>
                    <a:lnTo>
                      <a:pt x="0" y="61"/>
                    </a:lnTo>
                    <a:lnTo>
                      <a:pt x="140" y="61"/>
                    </a:lnTo>
                    <a:close/>
                    <a:moveTo>
                      <a:pt x="140" y="46"/>
                    </a:moveTo>
                    <a:lnTo>
                      <a:pt x="140" y="48"/>
                    </a:lnTo>
                    <a:lnTo>
                      <a:pt x="0" y="48"/>
                    </a:lnTo>
                    <a:lnTo>
                      <a:pt x="0" y="46"/>
                    </a:lnTo>
                    <a:lnTo>
                      <a:pt x="140" y="46"/>
                    </a:lnTo>
                    <a:close/>
                    <a:moveTo>
                      <a:pt x="140" y="31"/>
                    </a:moveTo>
                    <a:lnTo>
                      <a:pt x="140" y="33"/>
                    </a:lnTo>
                    <a:lnTo>
                      <a:pt x="0" y="33"/>
                    </a:lnTo>
                    <a:lnTo>
                      <a:pt x="0" y="31"/>
                    </a:lnTo>
                    <a:lnTo>
                      <a:pt x="140" y="31"/>
                    </a:lnTo>
                    <a:close/>
                    <a:moveTo>
                      <a:pt x="140" y="16"/>
                    </a:moveTo>
                    <a:lnTo>
                      <a:pt x="140" y="18"/>
                    </a:lnTo>
                    <a:lnTo>
                      <a:pt x="0" y="18"/>
                    </a:lnTo>
                    <a:lnTo>
                      <a:pt x="0" y="16"/>
                    </a:lnTo>
                    <a:lnTo>
                      <a:pt x="140" y="16"/>
                    </a:lnTo>
                    <a:close/>
                    <a:moveTo>
                      <a:pt x="140" y="0"/>
                    </a:moveTo>
                    <a:lnTo>
                      <a:pt x="140" y="2"/>
                    </a:lnTo>
                    <a:lnTo>
                      <a:pt x="0" y="2"/>
                    </a:lnTo>
                    <a:lnTo>
                      <a:pt x="0" y="0"/>
                    </a:lnTo>
                    <a:lnTo>
                      <a:pt x="140" y="0"/>
                    </a:lnTo>
                    <a:close/>
                    <a:moveTo>
                      <a:pt x="140" y="107"/>
                    </a:moveTo>
                    <a:lnTo>
                      <a:pt x="140" y="109"/>
                    </a:lnTo>
                    <a:lnTo>
                      <a:pt x="124" y="109"/>
                    </a:lnTo>
                    <a:lnTo>
                      <a:pt x="124" y="107"/>
                    </a:lnTo>
                    <a:lnTo>
                      <a:pt x="140" y="107"/>
                    </a:lnTo>
                    <a:close/>
                    <a:moveTo>
                      <a:pt x="140" y="91"/>
                    </a:moveTo>
                    <a:lnTo>
                      <a:pt x="140" y="93"/>
                    </a:lnTo>
                    <a:lnTo>
                      <a:pt x="124" y="93"/>
                    </a:lnTo>
                    <a:lnTo>
                      <a:pt x="124" y="91"/>
                    </a:lnTo>
                    <a:lnTo>
                      <a:pt x="140" y="91"/>
                    </a:lnTo>
                    <a:close/>
                    <a:moveTo>
                      <a:pt x="140" y="122"/>
                    </a:moveTo>
                    <a:lnTo>
                      <a:pt x="140" y="124"/>
                    </a:lnTo>
                    <a:lnTo>
                      <a:pt x="0" y="124"/>
                    </a:lnTo>
                    <a:lnTo>
                      <a:pt x="0" y="122"/>
                    </a:lnTo>
                    <a:lnTo>
                      <a:pt x="140" y="122"/>
                    </a:lnTo>
                    <a:close/>
                    <a:moveTo>
                      <a:pt x="140" y="137"/>
                    </a:moveTo>
                    <a:lnTo>
                      <a:pt x="140" y="139"/>
                    </a:lnTo>
                    <a:lnTo>
                      <a:pt x="0" y="139"/>
                    </a:lnTo>
                    <a:lnTo>
                      <a:pt x="0" y="137"/>
                    </a:lnTo>
                    <a:lnTo>
                      <a:pt x="140" y="137"/>
                    </a:lnTo>
                    <a:close/>
                    <a:moveTo>
                      <a:pt x="140" y="152"/>
                    </a:moveTo>
                    <a:lnTo>
                      <a:pt x="140" y="154"/>
                    </a:lnTo>
                    <a:lnTo>
                      <a:pt x="0" y="154"/>
                    </a:lnTo>
                    <a:lnTo>
                      <a:pt x="0" y="152"/>
                    </a:lnTo>
                    <a:lnTo>
                      <a:pt x="140" y="152"/>
                    </a:lnTo>
                    <a:close/>
                  </a:path>
                </a:pathLst>
              </a:custGeom>
              <a:solidFill>
                <a:srgbClr val="666666"/>
              </a:solidFill>
              <a:ln w="9525">
                <a:noFill/>
                <a:round/>
                <a:headEnd/>
                <a:tailEnd/>
              </a:ln>
            </p:spPr>
            <p:txBody>
              <a:bodyPr/>
              <a:lstStyle/>
              <a:p>
                <a:pPr eaLnBrk="0" hangingPunct="0"/>
                <a:endParaRPr lang="en-US"/>
              </a:p>
            </p:txBody>
          </p:sp>
          <p:sp>
            <p:nvSpPr>
              <p:cNvPr id="48923" name="Freeform 442"/>
              <p:cNvSpPr>
                <a:spLocks/>
              </p:cNvSpPr>
              <p:nvPr/>
            </p:nvSpPr>
            <p:spPr bwMode="auto">
              <a:xfrm>
                <a:off x="3764" y="3409"/>
                <a:ext cx="23" cy="36"/>
              </a:xfrm>
              <a:custGeom>
                <a:avLst/>
                <a:gdLst>
                  <a:gd name="T0" fmla="*/ 23 w 23"/>
                  <a:gd name="T1" fmla="*/ 0 h 36"/>
                  <a:gd name="T2" fmla="*/ 20 w 23"/>
                  <a:gd name="T3" fmla="*/ 0 h 36"/>
                  <a:gd name="T4" fmla="*/ 16 w 23"/>
                  <a:gd name="T5" fmla="*/ 2 h 36"/>
                  <a:gd name="T6" fmla="*/ 13 w 23"/>
                  <a:gd name="T7" fmla="*/ 3 h 36"/>
                  <a:gd name="T8" fmla="*/ 11 w 23"/>
                  <a:gd name="T9" fmla="*/ 6 h 36"/>
                  <a:gd name="T10" fmla="*/ 8 w 23"/>
                  <a:gd name="T11" fmla="*/ 9 h 36"/>
                  <a:gd name="T12" fmla="*/ 6 w 23"/>
                  <a:gd name="T13" fmla="*/ 13 h 36"/>
                  <a:gd name="T14" fmla="*/ 4 w 23"/>
                  <a:gd name="T15" fmla="*/ 17 h 36"/>
                  <a:gd name="T16" fmla="*/ 2 w 23"/>
                  <a:gd name="T17" fmla="*/ 21 h 36"/>
                  <a:gd name="T18" fmla="*/ 1 w 23"/>
                  <a:gd name="T19" fmla="*/ 26 h 36"/>
                  <a:gd name="T20" fmla="*/ 0 w 23"/>
                  <a:gd name="T21" fmla="*/ 31 h 36"/>
                  <a:gd name="T22" fmla="*/ 0 w 23"/>
                  <a:gd name="T23" fmla="*/ 36 h 36"/>
                  <a:gd name="T24" fmla="*/ 0 w 23"/>
                  <a:gd name="T25" fmla="*/ 0 h 36"/>
                  <a:gd name="T26" fmla="*/ 23 w 23"/>
                  <a:gd name="T27" fmla="*/ 0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36"/>
                  <a:gd name="T44" fmla="*/ 23 w 23"/>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36">
                    <a:moveTo>
                      <a:pt x="23" y="0"/>
                    </a:moveTo>
                    <a:lnTo>
                      <a:pt x="20" y="0"/>
                    </a:lnTo>
                    <a:lnTo>
                      <a:pt x="16" y="2"/>
                    </a:lnTo>
                    <a:lnTo>
                      <a:pt x="13" y="3"/>
                    </a:lnTo>
                    <a:lnTo>
                      <a:pt x="11" y="6"/>
                    </a:lnTo>
                    <a:lnTo>
                      <a:pt x="8" y="9"/>
                    </a:lnTo>
                    <a:lnTo>
                      <a:pt x="6" y="13"/>
                    </a:lnTo>
                    <a:lnTo>
                      <a:pt x="4" y="17"/>
                    </a:lnTo>
                    <a:lnTo>
                      <a:pt x="2" y="21"/>
                    </a:lnTo>
                    <a:lnTo>
                      <a:pt x="1" y="26"/>
                    </a:lnTo>
                    <a:lnTo>
                      <a:pt x="0" y="31"/>
                    </a:lnTo>
                    <a:lnTo>
                      <a:pt x="0" y="36"/>
                    </a:lnTo>
                    <a:lnTo>
                      <a:pt x="0" y="0"/>
                    </a:lnTo>
                    <a:lnTo>
                      <a:pt x="23" y="0"/>
                    </a:lnTo>
                    <a:close/>
                  </a:path>
                </a:pathLst>
              </a:custGeom>
              <a:solidFill>
                <a:srgbClr val="9A9A9A"/>
              </a:solidFill>
              <a:ln w="9525">
                <a:noFill/>
                <a:round/>
                <a:headEnd/>
                <a:tailEnd/>
              </a:ln>
            </p:spPr>
            <p:txBody>
              <a:bodyPr/>
              <a:lstStyle/>
              <a:p>
                <a:pPr eaLnBrk="0" hangingPunct="0"/>
                <a:endParaRPr lang="en-US"/>
              </a:p>
            </p:txBody>
          </p:sp>
          <p:sp>
            <p:nvSpPr>
              <p:cNvPr id="48924" name="Freeform 443"/>
              <p:cNvSpPr>
                <a:spLocks/>
              </p:cNvSpPr>
              <p:nvPr/>
            </p:nvSpPr>
            <p:spPr bwMode="auto">
              <a:xfrm>
                <a:off x="3764" y="3409"/>
                <a:ext cx="23" cy="36"/>
              </a:xfrm>
              <a:custGeom>
                <a:avLst/>
                <a:gdLst>
                  <a:gd name="T0" fmla="*/ 23 w 23"/>
                  <a:gd name="T1" fmla="*/ 0 h 36"/>
                  <a:gd name="T2" fmla="*/ 20 w 23"/>
                  <a:gd name="T3" fmla="*/ 0 h 36"/>
                  <a:gd name="T4" fmla="*/ 16 w 23"/>
                  <a:gd name="T5" fmla="*/ 2 h 36"/>
                  <a:gd name="T6" fmla="*/ 13 w 23"/>
                  <a:gd name="T7" fmla="*/ 3 h 36"/>
                  <a:gd name="T8" fmla="*/ 11 w 23"/>
                  <a:gd name="T9" fmla="*/ 6 h 36"/>
                  <a:gd name="T10" fmla="*/ 8 w 23"/>
                  <a:gd name="T11" fmla="*/ 9 h 36"/>
                  <a:gd name="T12" fmla="*/ 6 w 23"/>
                  <a:gd name="T13" fmla="*/ 13 h 36"/>
                  <a:gd name="T14" fmla="*/ 4 w 23"/>
                  <a:gd name="T15" fmla="*/ 17 h 36"/>
                  <a:gd name="T16" fmla="*/ 2 w 23"/>
                  <a:gd name="T17" fmla="*/ 21 h 36"/>
                  <a:gd name="T18" fmla="*/ 1 w 23"/>
                  <a:gd name="T19" fmla="*/ 26 h 36"/>
                  <a:gd name="T20" fmla="*/ 0 w 23"/>
                  <a:gd name="T21" fmla="*/ 31 h 36"/>
                  <a:gd name="T22" fmla="*/ 0 w 23"/>
                  <a:gd name="T23" fmla="*/ 36 h 36"/>
                  <a:gd name="T24" fmla="*/ 1 w 23"/>
                  <a:gd name="T25" fmla="*/ 36 h 36"/>
                  <a:gd name="T26" fmla="*/ 1 w 23"/>
                  <a:gd name="T27" fmla="*/ 31 h 36"/>
                  <a:gd name="T28" fmla="*/ 2 w 23"/>
                  <a:gd name="T29" fmla="*/ 26 h 36"/>
                  <a:gd name="T30" fmla="*/ 3 w 23"/>
                  <a:gd name="T31" fmla="*/ 22 h 36"/>
                  <a:gd name="T32" fmla="*/ 4 w 23"/>
                  <a:gd name="T33" fmla="*/ 17 h 36"/>
                  <a:gd name="T34" fmla="*/ 6 w 23"/>
                  <a:gd name="T35" fmla="*/ 13 h 36"/>
                  <a:gd name="T36" fmla="*/ 9 w 23"/>
                  <a:gd name="T37" fmla="*/ 10 h 36"/>
                  <a:gd name="T38" fmla="*/ 11 w 23"/>
                  <a:gd name="T39" fmla="*/ 7 h 36"/>
                  <a:gd name="T40" fmla="*/ 14 w 23"/>
                  <a:gd name="T41" fmla="*/ 4 h 36"/>
                  <a:gd name="T42" fmla="*/ 17 w 23"/>
                  <a:gd name="T43" fmla="*/ 2 h 36"/>
                  <a:gd name="T44" fmla="*/ 20 w 23"/>
                  <a:gd name="T45" fmla="*/ 2 h 36"/>
                  <a:gd name="T46" fmla="*/ 23 w 23"/>
                  <a:gd name="T47" fmla="*/ 1 h 36"/>
                  <a:gd name="T48" fmla="*/ 23 w 23"/>
                  <a:gd name="T49" fmla="*/ 0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
                  <a:gd name="T76" fmla="*/ 0 h 36"/>
                  <a:gd name="T77" fmla="*/ 23 w 23"/>
                  <a:gd name="T78" fmla="*/ 36 h 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 h="36">
                    <a:moveTo>
                      <a:pt x="23" y="0"/>
                    </a:moveTo>
                    <a:lnTo>
                      <a:pt x="20" y="0"/>
                    </a:lnTo>
                    <a:lnTo>
                      <a:pt x="16" y="2"/>
                    </a:lnTo>
                    <a:lnTo>
                      <a:pt x="13" y="3"/>
                    </a:lnTo>
                    <a:lnTo>
                      <a:pt x="11" y="6"/>
                    </a:lnTo>
                    <a:lnTo>
                      <a:pt x="8" y="9"/>
                    </a:lnTo>
                    <a:lnTo>
                      <a:pt x="6" y="13"/>
                    </a:lnTo>
                    <a:lnTo>
                      <a:pt x="4" y="17"/>
                    </a:lnTo>
                    <a:lnTo>
                      <a:pt x="2" y="21"/>
                    </a:lnTo>
                    <a:lnTo>
                      <a:pt x="1" y="26"/>
                    </a:lnTo>
                    <a:lnTo>
                      <a:pt x="0" y="31"/>
                    </a:lnTo>
                    <a:lnTo>
                      <a:pt x="0" y="36"/>
                    </a:lnTo>
                    <a:lnTo>
                      <a:pt x="1" y="36"/>
                    </a:lnTo>
                    <a:lnTo>
                      <a:pt x="1" y="31"/>
                    </a:lnTo>
                    <a:lnTo>
                      <a:pt x="2" y="26"/>
                    </a:lnTo>
                    <a:lnTo>
                      <a:pt x="3" y="22"/>
                    </a:lnTo>
                    <a:lnTo>
                      <a:pt x="4" y="17"/>
                    </a:lnTo>
                    <a:lnTo>
                      <a:pt x="6" y="13"/>
                    </a:lnTo>
                    <a:lnTo>
                      <a:pt x="9" y="10"/>
                    </a:lnTo>
                    <a:lnTo>
                      <a:pt x="11" y="7"/>
                    </a:lnTo>
                    <a:lnTo>
                      <a:pt x="14" y="4"/>
                    </a:lnTo>
                    <a:lnTo>
                      <a:pt x="17" y="2"/>
                    </a:lnTo>
                    <a:lnTo>
                      <a:pt x="20" y="2"/>
                    </a:lnTo>
                    <a:lnTo>
                      <a:pt x="23" y="1"/>
                    </a:lnTo>
                    <a:lnTo>
                      <a:pt x="23" y="0"/>
                    </a:lnTo>
                    <a:close/>
                  </a:path>
                </a:pathLst>
              </a:custGeom>
              <a:solidFill>
                <a:srgbClr val="9A9A9A"/>
              </a:solidFill>
              <a:ln w="9525">
                <a:noFill/>
                <a:round/>
                <a:headEnd/>
                <a:tailEnd/>
              </a:ln>
            </p:spPr>
            <p:txBody>
              <a:bodyPr/>
              <a:lstStyle/>
              <a:p>
                <a:pPr eaLnBrk="0" hangingPunct="0"/>
                <a:endParaRPr lang="en-US"/>
              </a:p>
            </p:txBody>
          </p:sp>
          <p:sp>
            <p:nvSpPr>
              <p:cNvPr id="48925" name="Freeform 444"/>
              <p:cNvSpPr>
                <a:spLocks/>
              </p:cNvSpPr>
              <p:nvPr/>
            </p:nvSpPr>
            <p:spPr bwMode="auto">
              <a:xfrm>
                <a:off x="3765" y="3410"/>
                <a:ext cx="22" cy="35"/>
              </a:xfrm>
              <a:custGeom>
                <a:avLst/>
                <a:gdLst>
                  <a:gd name="T0" fmla="*/ 22 w 22"/>
                  <a:gd name="T1" fmla="*/ 0 h 35"/>
                  <a:gd name="T2" fmla="*/ 19 w 22"/>
                  <a:gd name="T3" fmla="*/ 1 h 35"/>
                  <a:gd name="T4" fmla="*/ 16 w 22"/>
                  <a:gd name="T5" fmla="*/ 1 h 35"/>
                  <a:gd name="T6" fmla="*/ 13 w 22"/>
                  <a:gd name="T7" fmla="*/ 3 h 35"/>
                  <a:gd name="T8" fmla="*/ 10 w 22"/>
                  <a:gd name="T9" fmla="*/ 6 h 35"/>
                  <a:gd name="T10" fmla="*/ 8 w 22"/>
                  <a:gd name="T11" fmla="*/ 9 h 35"/>
                  <a:gd name="T12" fmla="*/ 5 w 22"/>
                  <a:gd name="T13" fmla="*/ 12 h 35"/>
                  <a:gd name="T14" fmla="*/ 3 w 22"/>
                  <a:gd name="T15" fmla="*/ 16 h 35"/>
                  <a:gd name="T16" fmla="*/ 2 w 22"/>
                  <a:gd name="T17" fmla="*/ 21 h 35"/>
                  <a:gd name="T18" fmla="*/ 1 w 22"/>
                  <a:gd name="T19" fmla="*/ 25 h 35"/>
                  <a:gd name="T20" fmla="*/ 0 w 22"/>
                  <a:gd name="T21" fmla="*/ 30 h 35"/>
                  <a:gd name="T22" fmla="*/ 0 w 22"/>
                  <a:gd name="T23" fmla="*/ 35 h 35"/>
                  <a:gd name="T24" fmla="*/ 1 w 22"/>
                  <a:gd name="T25" fmla="*/ 35 h 35"/>
                  <a:gd name="T26" fmla="*/ 1 w 22"/>
                  <a:gd name="T27" fmla="*/ 30 h 35"/>
                  <a:gd name="T28" fmla="*/ 2 w 22"/>
                  <a:gd name="T29" fmla="*/ 26 h 35"/>
                  <a:gd name="T30" fmla="*/ 2 w 22"/>
                  <a:gd name="T31" fmla="*/ 21 h 35"/>
                  <a:gd name="T32" fmla="*/ 4 w 22"/>
                  <a:gd name="T33" fmla="*/ 17 h 35"/>
                  <a:gd name="T34" fmla="*/ 6 w 22"/>
                  <a:gd name="T35" fmla="*/ 13 h 35"/>
                  <a:gd name="T36" fmla="*/ 8 w 22"/>
                  <a:gd name="T37" fmla="*/ 10 h 35"/>
                  <a:gd name="T38" fmla="*/ 10 w 22"/>
                  <a:gd name="T39" fmla="*/ 7 h 35"/>
                  <a:gd name="T40" fmla="*/ 13 w 22"/>
                  <a:gd name="T41" fmla="*/ 4 h 35"/>
                  <a:gd name="T42" fmla="*/ 16 w 22"/>
                  <a:gd name="T43" fmla="*/ 3 h 35"/>
                  <a:gd name="T44" fmla="*/ 19 w 22"/>
                  <a:gd name="T45" fmla="*/ 2 h 35"/>
                  <a:gd name="T46" fmla="*/ 22 w 22"/>
                  <a:gd name="T47" fmla="*/ 1 h 35"/>
                  <a:gd name="T48" fmla="*/ 22 w 22"/>
                  <a:gd name="T49" fmla="*/ 0 h 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35"/>
                  <a:gd name="T77" fmla="*/ 22 w 22"/>
                  <a:gd name="T78" fmla="*/ 35 h 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35">
                    <a:moveTo>
                      <a:pt x="22" y="0"/>
                    </a:moveTo>
                    <a:lnTo>
                      <a:pt x="19" y="1"/>
                    </a:lnTo>
                    <a:lnTo>
                      <a:pt x="16" y="1"/>
                    </a:lnTo>
                    <a:lnTo>
                      <a:pt x="13" y="3"/>
                    </a:lnTo>
                    <a:lnTo>
                      <a:pt x="10" y="6"/>
                    </a:lnTo>
                    <a:lnTo>
                      <a:pt x="8" y="9"/>
                    </a:lnTo>
                    <a:lnTo>
                      <a:pt x="5" y="12"/>
                    </a:lnTo>
                    <a:lnTo>
                      <a:pt x="3" y="16"/>
                    </a:lnTo>
                    <a:lnTo>
                      <a:pt x="2" y="21"/>
                    </a:lnTo>
                    <a:lnTo>
                      <a:pt x="1" y="25"/>
                    </a:lnTo>
                    <a:lnTo>
                      <a:pt x="0" y="30"/>
                    </a:lnTo>
                    <a:lnTo>
                      <a:pt x="0" y="35"/>
                    </a:lnTo>
                    <a:lnTo>
                      <a:pt x="1" y="35"/>
                    </a:lnTo>
                    <a:lnTo>
                      <a:pt x="1" y="30"/>
                    </a:lnTo>
                    <a:lnTo>
                      <a:pt x="2" y="26"/>
                    </a:lnTo>
                    <a:lnTo>
                      <a:pt x="2" y="21"/>
                    </a:lnTo>
                    <a:lnTo>
                      <a:pt x="4" y="17"/>
                    </a:lnTo>
                    <a:lnTo>
                      <a:pt x="6" y="13"/>
                    </a:lnTo>
                    <a:lnTo>
                      <a:pt x="8" y="10"/>
                    </a:lnTo>
                    <a:lnTo>
                      <a:pt x="10" y="7"/>
                    </a:lnTo>
                    <a:lnTo>
                      <a:pt x="13" y="4"/>
                    </a:lnTo>
                    <a:lnTo>
                      <a:pt x="16" y="3"/>
                    </a:lnTo>
                    <a:lnTo>
                      <a:pt x="19" y="2"/>
                    </a:lnTo>
                    <a:lnTo>
                      <a:pt x="22" y="1"/>
                    </a:lnTo>
                    <a:lnTo>
                      <a:pt x="22" y="0"/>
                    </a:lnTo>
                    <a:close/>
                  </a:path>
                </a:pathLst>
              </a:custGeom>
              <a:solidFill>
                <a:srgbClr val="9C9C9C"/>
              </a:solidFill>
              <a:ln w="9525">
                <a:noFill/>
                <a:round/>
                <a:headEnd/>
                <a:tailEnd/>
              </a:ln>
            </p:spPr>
            <p:txBody>
              <a:bodyPr/>
              <a:lstStyle/>
              <a:p>
                <a:pPr eaLnBrk="0" hangingPunct="0"/>
                <a:endParaRPr lang="en-US"/>
              </a:p>
            </p:txBody>
          </p:sp>
          <p:sp>
            <p:nvSpPr>
              <p:cNvPr id="48926" name="Freeform 445"/>
              <p:cNvSpPr>
                <a:spLocks/>
              </p:cNvSpPr>
              <p:nvPr/>
            </p:nvSpPr>
            <p:spPr bwMode="auto">
              <a:xfrm>
                <a:off x="3766" y="3411"/>
                <a:ext cx="21" cy="34"/>
              </a:xfrm>
              <a:custGeom>
                <a:avLst/>
                <a:gdLst>
                  <a:gd name="T0" fmla="*/ 21 w 21"/>
                  <a:gd name="T1" fmla="*/ 0 h 34"/>
                  <a:gd name="T2" fmla="*/ 18 w 21"/>
                  <a:gd name="T3" fmla="*/ 1 h 34"/>
                  <a:gd name="T4" fmla="*/ 15 w 21"/>
                  <a:gd name="T5" fmla="*/ 2 h 34"/>
                  <a:gd name="T6" fmla="*/ 12 w 21"/>
                  <a:gd name="T7" fmla="*/ 3 h 34"/>
                  <a:gd name="T8" fmla="*/ 9 w 21"/>
                  <a:gd name="T9" fmla="*/ 6 h 34"/>
                  <a:gd name="T10" fmla="*/ 7 w 21"/>
                  <a:gd name="T11" fmla="*/ 9 h 34"/>
                  <a:gd name="T12" fmla="*/ 5 w 21"/>
                  <a:gd name="T13" fmla="*/ 12 h 34"/>
                  <a:gd name="T14" fmla="*/ 3 w 21"/>
                  <a:gd name="T15" fmla="*/ 16 h 34"/>
                  <a:gd name="T16" fmla="*/ 1 w 21"/>
                  <a:gd name="T17" fmla="*/ 20 h 34"/>
                  <a:gd name="T18" fmla="*/ 1 w 21"/>
                  <a:gd name="T19" fmla="*/ 25 h 34"/>
                  <a:gd name="T20" fmla="*/ 0 w 21"/>
                  <a:gd name="T21" fmla="*/ 29 h 34"/>
                  <a:gd name="T22" fmla="*/ 0 w 21"/>
                  <a:gd name="T23" fmla="*/ 34 h 34"/>
                  <a:gd name="T24" fmla="*/ 1 w 21"/>
                  <a:gd name="T25" fmla="*/ 34 h 34"/>
                  <a:gd name="T26" fmla="*/ 1 w 21"/>
                  <a:gd name="T27" fmla="*/ 29 h 34"/>
                  <a:gd name="T28" fmla="*/ 1 w 21"/>
                  <a:gd name="T29" fmla="*/ 24 h 34"/>
                  <a:gd name="T30" fmla="*/ 3 w 21"/>
                  <a:gd name="T31" fmla="*/ 20 h 34"/>
                  <a:gd name="T32" fmla="*/ 4 w 21"/>
                  <a:gd name="T33" fmla="*/ 15 h 34"/>
                  <a:gd name="T34" fmla="*/ 6 w 21"/>
                  <a:gd name="T35" fmla="*/ 11 h 34"/>
                  <a:gd name="T36" fmla="*/ 9 w 21"/>
                  <a:gd name="T37" fmla="*/ 8 h 34"/>
                  <a:gd name="T38" fmla="*/ 11 w 21"/>
                  <a:gd name="T39" fmla="*/ 5 h 34"/>
                  <a:gd name="T40" fmla="*/ 14 w 21"/>
                  <a:gd name="T41" fmla="*/ 3 h 34"/>
                  <a:gd name="T42" fmla="*/ 18 w 21"/>
                  <a:gd name="T43" fmla="*/ 2 h 34"/>
                  <a:gd name="T44" fmla="*/ 21 w 21"/>
                  <a:gd name="T45" fmla="*/ 2 h 34"/>
                  <a:gd name="T46" fmla="*/ 21 w 21"/>
                  <a:gd name="T47" fmla="*/ 0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
                  <a:gd name="T73" fmla="*/ 0 h 34"/>
                  <a:gd name="T74" fmla="*/ 21 w 21"/>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 h="34">
                    <a:moveTo>
                      <a:pt x="21" y="0"/>
                    </a:moveTo>
                    <a:lnTo>
                      <a:pt x="18" y="1"/>
                    </a:lnTo>
                    <a:lnTo>
                      <a:pt x="15" y="2"/>
                    </a:lnTo>
                    <a:lnTo>
                      <a:pt x="12" y="3"/>
                    </a:lnTo>
                    <a:lnTo>
                      <a:pt x="9" y="6"/>
                    </a:lnTo>
                    <a:lnTo>
                      <a:pt x="7" y="9"/>
                    </a:lnTo>
                    <a:lnTo>
                      <a:pt x="5" y="12"/>
                    </a:lnTo>
                    <a:lnTo>
                      <a:pt x="3" y="16"/>
                    </a:lnTo>
                    <a:lnTo>
                      <a:pt x="1" y="20"/>
                    </a:lnTo>
                    <a:lnTo>
                      <a:pt x="1" y="25"/>
                    </a:lnTo>
                    <a:lnTo>
                      <a:pt x="0" y="29"/>
                    </a:lnTo>
                    <a:lnTo>
                      <a:pt x="0" y="34"/>
                    </a:lnTo>
                    <a:lnTo>
                      <a:pt x="1" y="34"/>
                    </a:lnTo>
                    <a:lnTo>
                      <a:pt x="1" y="29"/>
                    </a:lnTo>
                    <a:lnTo>
                      <a:pt x="1" y="24"/>
                    </a:lnTo>
                    <a:lnTo>
                      <a:pt x="3" y="20"/>
                    </a:lnTo>
                    <a:lnTo>
                      <a:pt x="4" y="15"/>
                    </a:lnTo>
                    <a:lnTo>
                      <a:pt x="6" y="11"/>
                    </a:lnTo>
                    <a:lnTo>
                      <a:pt x="9" y="8"/>
                    </a:lnTo>
                    <a:lnTo>
                      <a:pt x="11" y="5"/>
                    </a:lnTo>
                    <a:lnTo>
                      <a:pt x="14" y="3"/>
                    </a:lnTo>
                    <a:lnTo>
                      <a:pt x="18" y="2"/>
                    </a:lnTo>
                    <a:lnTo>
                      <a:pt x="21" y="2"/>
                    </a:lnTo>
                    <a:lnTo>
                      <a:pt x="21" y="0"/>
                    </a:lnTo>
                    <a:close/>
                  </a:path>
                </a:pathLst>
              </a:custGeom>
              <a:solidFill>
                <a:srgbClr val="9F9F9F"/>
              </a:solidFill>
              <a:ln w="9525">
                <a:noFill/>
                <a:round/>
                <a:headEnd/>
                <a:tailEnd/>
              </a:ln>
            </p:spPr>
            <p:txBody>
              <a:bodyPr/>
              <a:lstStyle/>
              <a:p>
                <a:pPr eaLnBrk="0" hangingPunct="0"/>
                <a:endParaRPr lang="en-US"/>
              </a:p>
            </p:txBody>
          </p:sp>
          <p:sp>
            <p:nvSpPr>
              <p:cNvPr id="48927" name="Freeform 446"/>
              <p:cNvSpPr>
                <a:spLocks/>
              </p:cNvSpPr>
              <p:nvPr/>
            </p:nvSpPr>
            <p:spPr bwMode="auto">
              <a:xfrm>
                <a:off x="3767" y="3413"/>
                <a:ext cx="20" cy="32"/>
              </a:xfrm>
              <a:custGeom>
                <a:avLst/>
                <a:gdLst>
                  <a:gd name="T0" fmla="*/ 20 w 20"/>
                  <a:gd name="T1" fmla="*/ 0 h 32"/>
                  <a:gd name="T2" fmla="*/ 17 w 20"/>
                  <a:gd name="T3" fmla="*/ 0 h 32"/>
                  <a:gd name="T4" fmla="*/ 13 w 20"/>
                  <a:gd name="T5" fmla="*/ 1 h 32"/>
                  <a:gd name="T6" fmla="*/ 10 w 20"/>
                  <a:gd name="T7" fmla="*/ 3 h 32"/>
                  <a:gd name="T8" fmla="*/ 8 w 20"/>
                  <a:gd name="T9" fmla="*/ 6 h 32"/>
                  <a:gd name="T10" fmla="*/ 5 w 20"/>
                  <a:gd name="T11" fmla="*/ 9 h 32"/>
                  <a:gd name="T12" fmla="*/ 3 w 20"/>
                  <a:gd name="T13" fmla="*/ 13 h 32"/>
                  <a:gd name="T14" fmla="*/ 2 w 20"/>
                  <a:gd name="T15" fmla="*/ 18 h 32"/>
                  <a:gd name="T16" fmla="*/ 0 w 20"/>
                  <a:gd name="T17" fmla="*/ 22 h 32"/>
                  <a:gd name="T18" fmla="*/ 0 w 20"/>
                  <a:gd name="T19" fmla="*/ 27 h 32"/>
                  <a:gd name="T20" fmla="*/ 0 w 20"/>
                  <a:gd name="T21" fmla="*/ 32 h 32"/>
                  <a:gd name="T22" fmla="*/ 0 w 20"/>
                  <a:gd name="T23" fmla="*/ 32 h 32"/>
                  <a:gd name="T24" fmla="*/ 0 w 20"/>
                  <a:gd name="T25" fmla="*/ 27 h 32"/>
                  <a:gd name="T26" fmla="*/ 1 w 20"/>
                  <a:gd name="T27" fmla="*/ 22 h 32"/>
                  <a:gd name="T28" fmla="*/ 2 w 20"/>
                  <a:gd name="T29" fmla="*/ 18 h 32"/>
                  <a:gd name="T30" fmla="*/ 4 w 20"/>
                  <a:gd name="T31" fmla="*/ 14 h 32"/>
                  <a:gd name="T32" fmla="*/ 6 w 20"/>
                  <a:gd name="T33" fmla="*/ 10 h 32"/>
                  <a:gd name="T34" fmla="*/ 8 w 20"/>
                  <a:gd name="T35" fmla="*/ 7 h 32"/>
                  <a:gd name="T36" fmla="*/ 11 w 20"/>
                  <a:gd name="T37" fmla="*/ 4 h 32"/>
                  <a:gd name="T38" fmla="*/ 14 w 20"/>
                  <a:gd name="T39" fmla="*/ 3 h 32"/>
                  <a:gd name="T40" fmla="*/ 17 w 20"/>
                  <a:gd name="T41" fmla="*/ 1 h 32"/>
                  <a:gd name="T42" fmla="*/ 20 w 20"/>
                  <a:gd name="T43" fmla="*/ 1 h 32"/>
                  <a:gd name="T44" fmla="*/ 20 w 20"/>
                  <a:gd name="T45" fmla="*/ 0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
                  <a:gd name="T70" fmla="*/ 0 h 32"/>
                  <a:gd name="T71" fmla="*/ 20 w 20"/>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 h="32">
                    <a:moveTo>
                      <a:pt x="20" y="0"/>
                    </a:moveTo>
                    <a:lnTo>
                      <a:pt x="17" y="0"/>
                    </a:lnTo>
                    <a:lnTo>
                      <a:pt x="13" y="1"/>
                    </a:lnTo>
                    <a:lnTo>
                      <a:pt x="10" y="3"/>
                    </a:lnTo>
                    <a:lnTo>
                      <a:pt x="8" y="6"/>
                    </a:lnTo>
                    <a:lnTo>
                      <a:pt x="5" y="9"/>
                    </a:lnTo>
                    <a:lnTo>
                      <a:pt x="3" y="13"/>
                    </a:lnTo>
                    <a:lnTo>
                      <a:pt x="2" y="18"/>
                    </a:lnTo>
                    <a:lnTo>
                      <a:pt x="0" y="22"/>
                    </a:lnTo>
                    <a:lnTo>
                      <a:pt x="0" y="27"/>
                    </a:lnTo>
                    <a:lnTo>
                      <a:pt x="0" y="32"/>
                    </a:lnTo>
                    <a:lnTo>
                      <a:pt x="0" y="27"/>
                    </a:lnTo>
                    <a:lnTo>
                      <a:pt x="1" y="22"/>
                    </a:lnTo>
                    <a:lnTo>
                      <a:pt x="2" y="18"/>
                    </a:lnTo>
                    <a:lnTo>
                      <a:pt x="4" y="14"/>
                    </a:lnTo>
                    <a:lnTo>
                      <a:pt x="6" y="10"/>
                    </a:lnTo>
                    <a:lnTo>
                      <a:pt x="8" y="7"/>
                    </a:lnTo>
                    <a:lnTo>
                      <a:pt x="11" y="4"/>
                    </a:lnTo>
                    <a:lnTo>
                      <a:pt x="14" y="3"/>
                    </a:lnTo>
                    <a:lnTo>
                      <a:pt x="17" y="1"/>
                    </a:lnTo>
                    <a:lnTo>
                      <a:pt x="20" y="1"/>
                    </a:lnTo>
                    <a:lnTo>
                      <a:pt x="20" y="0"/>
                    </a:lnTo>
                    <a:close/>
                  </a:path>
                </a:pathLst>
              </a:custGeom>
              <a:solidFill>
                <a:srgbClr val="A1A1A1"/>
              </a:solidFill>
              <a:ln w="9525">
                <a:noFill/>
                <a:round/>
                <a:headEnd/>
                <a:tailEnd/>
              </a:ln>
            </p:spPr>
            <p:txBody>
              <a:bodyPr/>
              <a:lstStyle/>
              <a:p>
                <a:pPr eaLnBrk="0" hangingPunct="0"/>
                <a:endParaRPr lang="en-US"/>
              </a:p>
            </p:txBody>
          </p:sp>
          <p:sp>
            <p:nvSpPr>
              <p:cNvPr id="48928" name="Freeform 447"/>
              <p:cNvSpPr>
                <a:spLocks/>
              </p:cNvSpPr>
              <p:nvPr/>
            </p:nvSpPr>
            <p:spPr bwMode="auto">
              <a:xfrm>
                <a:off x="3767" y="3414"/>
                <a:ext cx="20" cy="31"/>
              </a:xfrm>
              <a:custGeom>
                <a:avLst/>
                <a:gdLst>
                  <a:gd name="T0" fmla="*/ 20 w 20"/>
                  <a:gd name="T1" fmla="*/ 0 h 31"/>
                  <a:gd name="T2" fmla="*/ 17 w 20"/>
                  <a:gd name="T3" fmla="*/ 0 h 31"/>
                  <a:gd name="T4" fmla="*/ 14 w 20"/>
                  <a:gd name="T5" fmla="*/ 2 h 31"/>
                  <a:gd name="T6" fmla="*/ 11 w 20"/>
                  <a:gd name="T7" fmla="*/ 3 h 31"/>
                  <a:gd name="T8" fmla="*/ 8 w 20"/>
                  <a:gd name="T9" fmla="*/ 6 h 31"/>
                  <a:gd name="T10" fmla="*/ 6 w 20"/>
                  <a:gd name="T11" fmla="*/ 9 h 31"/>
                  <a:gd name="T12" fmla="*/ 4 w 20"/>
                  <a:gd name="T13" fmla="*/ 13 h 31"/>
                  <a:gd name="T14" fmla="*/ 2 w 20"/>
                  <a:gd name="T15" fmla="*/ 17 h 31"/>
                  <a:gd name="T16" fmla="*/ 1 w 20"/>
                  <a:gd name="T17" fmla="*/ 21 h 31"/>
                  <a:gd name="T18" fmla="*/ 0 w 20"/>
                  <a:gd name="T19" fmla="*/ 26 h 31"/>
                  <a:gd name="T20" fmla="*/ 0 w 20"/>
                  <a:gd name="T21" fmla="*/ 31 h 31"/>
                  <a:gd name="T22" fmla="*/ 1 w 20"/>
                  <a:gd name="T23" fmla="*/ 31 h 31"/>
                  <a:gd name="T24" fmla="*/ 1 w 20"/>
                  <a:gd name="T25" fmla="*/ 26 h 31"/>
                  <a:gd name="T26" fmla="*/ 2 w 20"/>
                  <a:gd name="T27" fmla="*/ 22 h 31"/>
                  <a:gd name="T28" fmla="*/ 3 w 20"/>
                  <a:gd name="T29" fmla="*/ 17 h 31"/>
                  <a:gd name="T30" fmla="*/ 4 w 20"/>
                  <a:gd name="T31" fmla="*/ 13 h 31"/>
                  <a:gd name="T32" fmla="*/ 6 w 20"/>
                  <a:gd name="T33" fmla="*/ 10 h 31"/>
                  <a:gd name="T34" fmla="*/ 9 w 20"/>
                  <a:gd name="T35" fmla="*/ 7 h 31"/>
                  <a:gd name="T36" fmla="*/ 11 w 20"/>
                  <a:gd name="T37" fmla="*/ 4 h 31"/>
                  <a:gd name="T38" fmla="*/ 14 w 20"/>
                  <a:gd name="T39" fmla="*/ 3 h 31"/>
                  <a:gd name="T40" fmla="*/ 17 w 20"/>
                  <a:gd name="T41" fmla="*/ 2 h 31"/>
                  <a:gd name="T42" fmla="*/ 20 w 20"/>
                  <a:gd name="T43" fmla="*/ 1 h 31"/>
                  <a:gd name="T44" fmla="*/ 20 w 20"/>
                  <a:gd name="T45" fmla="*/ 0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
                  <a:gd name="T70" fmla="*/ 0 h 31"/>
                  <a:gd name="T71" fmla="*/ 20 w 20"/>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 h="31">
                    <a:moveTo>
                      <a:pt x="20" y="0"/>
                    </a:moveTo>
                    <a:lnTo>
                      <a:pt x="17" y="0"/>
                    </a:lnTo>
                    <a:lnTo>
                      <a:pt x="14" y="2"/>
                    </a:lnTo>
                    <a:lnTo>
                      <a:pt x="11" y="3"/>
                    </a:lnTo>
                    <a:lnTo>
                      <a:pt x="8" y="6"/>
                    </a:lnTo>
                    <a:lnTo>
                      <a:pt x="6" y="9"/>
                    </a:lnTo>
                    <a:lnTo>
                      <a:pt x="4" y="13"/>
                    </a:lnTo>
                    <a:lnTo>
                      <a:pt x="2" y="17"/>
                    </a:lnTo>
                    <a:lnTo>
                      <a:pt x="1" y="21"/>
                    </a:lnTo>
                    <a:lnTo>
                      <a:pt x="0" y="26"/>
                    </a:lnTo>
                    <a:lnTo>
                      <a:pt x="0" y="31"/>
                    </a:lnTo>
                    <a:lnTo>
                      <a:pt x="1" y="31"/>
                    </a:lnTo>
                    <a:lnTo>
                      <a:pt x="1" y="26"/>
                    </a:lnTo>
                    <a:lnTo>
                      <a:pt x="2" y="22"/>
                    </a:lnTo>
                    <a:lnTo>
                      <a:pt x="3" y="17"/>
                    </a:lnTo>
                    <a:lnTo>
                      <a:pt x="4" y="13"/>
                    </a:lnTo>
                    <a:lnTo>
                      <a:pt x="6" y="10"/>
                    </a:lnTo>
                    <a:lnTo>
                      <a:pt x="9" y="7"/>
                    </a:lnTo>
                    <a:lnTo>
                      <a:pt x="11" y="4"/>
                    </a:lnTo>
                    <a:lnTo>
                      <a:pt x="14" y="3"/>
                    </a:lnTo>
                    <a:lnTo>
                      <a:pt x="17" y="2"/>
                    </a:lnTo>
                    <a:lnTo>
                      <a:pt x="20" y="1"/>
                    </a:lnTo>
                    <a:lnTo>
                      <a:pt x="20" y="0"/>
                    </a:lnTo>
                    <a:close/>
                  </a:path>
                </a:pathLst>
              </a:custGeom>
              <a:solidFill>
                <a:srgbClr val="A4A4A4"/>
              </a:solidFill>
              <a:ln w="9525">
                <a:noFill/>
                <a:round/>
                <a:headEnd/>
                <a:tailEnd/>
              </a:ln>
            </p:spPr>
            <p:txBody>
              <a:bodyPr/>
              <a:lstStyle/>
              <a:p>
                <a:pPr eaLnBrk="0" hangingPunct="0"/>
                <a:endParaRPr lang="en-US"/>
              </a:p>
            </p:txBody>
          </p:sp>
          <p:sp>
            <p:nvSpPr>
              <p:cNvPr id="48929" name="Freeform 448"/>
              <p:cNvSpPr>
                <a:spLocks/>
              </p:cNvSpPr>
              <p:nvPr/>
            </p:nvSpPr>
            <p:spPr bwMode="auto">
              <a:xfrm>
                <a:off x="3768" y="3415"/>
                <a:ext cx="19" cy="30"/>
              </a:xfrm>
              <a:custGeom>
                <a:avLst/>
                <a:gdLst>
                  <a:gd name="T0" fmla="*/ 19 w 19"/>
                  <a:gd name="T1" fmla="*/ 0 h 30"/>
                  <a:gd name="T2" fmla="*/ 16 w 19"/>
                  <a:gd name="T3" fmla="*/ 1 h 30"/>
                  <a:gd name="T4" fmla="*/ 13 w 19"/>
                  <a:gd name="T5" fmla="*/ 2 h 30"/>
                  <a:gd name="T6" fmla="*/ 10 w 19"/>
                  <a:gd name="T7" fmla="*/ 3 h 30"/>
                  <a:gd name="T8" fmla="*/ 8 w 19"/>
                  <a:gd name="T9" fmla="*/ 6 h 30"/>
                  <a:gd name="T10" fmla="*/ 5 w 19"/>
                  <a:gd name="T11" fmla="*/ 9 h 30"/>
                  <a:gd name="T12" fmla="*/ 3 w 19"/>
                  <a:gd name="T13" fmla="*/ 12 h 30"/>
                  <a:gd name="T14" fmla="*/ 2 w 19"/>
                  <a:gd name="T15" fmla="*/ 16 h 30"/>
                  <a:gd name="T16" fmla="*/ 1 w 19"/>
                  <a:gd name="T17" fmla="*/ 21 h 30"/>
                  <a:gd name="T18" fmla="*/ 0 w 19"/>
                  <a:gd name="T19" fmla="*/ 25 h 30"/>
                  <a:gd name="T20" fmla="*/ 0 w 19"/>
                  <a:gd name="T21" fmla="*/ 30 h 30"/>
                  <a:gd name="T22" fmla="*/ 1 w 19"/>
                  <a:gd name="T23" fmla="*/ 30 h 30"/>
                  <a:gd name="T24" fmla="*/ 1 w 19"/>
                  <a:gd name="T25" fmla="*/ 26 h 30"/>
                  <a:gd name="T26" fmla="*/ 1 w 19"/>
                  <a:gd name="T27" fmla="*/ 21 h 30"/>
                  <a:gd name="T28" fmla="*/ 3 w 19"/>
                  <a:gd name="T29" fmla="*/ 17 h 30"/>
                  <a:gd name="T30" fmla="*/ 4 w 19"/>
                  <a:gd name="T31" fmla="*/ 13 h 30"/>
                  <a:gd name="T32" fmla="*/ 6 w 19"/>
                  <a:gd name="T33" fmla="*/ 10 h 30"/>
                  <a:gd name="T34" fmla="*/ 8 w 19"/>
                  <a:gd name="T35" fmla="*/ 7 h 30"/>
                  <a:gd name="T36" fmla="*/ 11 w 19"/>
                  <a:gd name="T37" fmla="*/ 5 h 30"/>
                  <a:gd name="T38" fmla="*/ 13 w 19"/>
                  <a:gd name="T39" fmla="*/ 3 h 30"/>
                  <a:gd name="T40" fmla="*/ 16 w 19"/>
                  <a:gd name="T41" fmla="*/ 2 h 30"/>
                  <a:gd name="T42" fmla="*/ 19 w 19"/>
                  <a:gd name="T43" fmla="*/ 1 h 30"/>
                  <a:gd name="T44" fmla="*/ 19 w 19"/>
                  <a:gd name="T45" fmla="*/ 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30"/>
                  <a:gd name="T71" fmla="*/ 19 w 19"/>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30">
                    <a:moveTo>
                      <a:pt x="19" y="0"/>
                    </a:moveTo>
                    <a:lnTo>
                      <a:pt x="16" y="1"/>
                    </a:lnTo>
                    <a:lnTo>
                      <a:pt x="13" y="2"/>
                    </a:lnTo>
                    <a:lnTo>
                      <a:pt x="10" y="3"/>
                    </a:lnTo>
                    <a:lnTo>
                      <a:pt x="8" y="6"/>
                    </a:lnTo>
                    <a:lnTo>
                      <a:pt x="5" y="9"/>
                    </a:lnTo>
                    <a:lnTo>
                      <a:pt x="3" y="12"/>
                    </a:lnTo>
                    <a:lnTo>
                      <a:pt x="2" y="16"/>
                    </a:lnTo>
                    <a:lnTo>
                      <a:pt x="1" y="21"/>
                    </a:lnTo>
                    <a:lnTo>
                      <a:pt x="0" y="25"/>
                    </a:lnTo>
                    <a:lnTo>
                      <a:pt x="0" y="30"/>
                    </a:lnTo>
                    <a:lnTo>
                      <a:pt x="1" y="30"/>
                    </a:lnTo>
                    <a:lnTo>
                      <a:pt x="1" y="26"/>
                    </a:lnTo>
                    <a:lnTo>
                      <a:pt x="1" y="21"/>
                    </a:lnTo>
                    <a:lnTo>
                      <a:pt x="3" y="17"/>
                    </a:lnTo>
                    <a:lnTo>
                      <a:pt x="4" y="13"/>
                    </a:lnTo>
                    <a:lnTo>
                      <a:pt x="6" y="10"/>
                    </a:lnTo>
                    <a:lnTo>
                      <a:pt x="8" y="7"/>
                    </a:lnTo>
                    <a:lnTo>
                      <a:pt x="11" y="5"/>
                    </a:lnTo>
                    <a:lnTo>
                      <a:pt x="13" y="3"/>
                    </a:lnTo>
                    <a:lnTo>
                      <a:pt x="16" y="2"/>
                    </a:lnTo>
                    <a:lnTo>
                      <a:pt x="19" y="1"/>
                    </a:lnTo>
                    <a:lnTo>
                      <a:pt x="19" y="0"/>
                    </a:lnTo>
                    <a:close/>
                  </a:path>
                </a:pathLst>
              </a:custGeom>
              <a:solidFill>
                <a:srgbClr val="A7A7A7"/>
              </a:solidFill>
              <a:ln w="9525">
                <a:noFill/>
                <a:round/>
                <a:headEnd/>
                <a:tailEnd/>
              </a:ln>
            </p:spPr>
            <p:txBody>
              <a:bodyPr/>
              <a:lstStyle/>
              <a:p>
                <a:pPr eaLnBrk="0" hangingPunct="0"/>
                <a:endParaRPr lang="en-US"/>
              </a:p>
            </p:txBody>
          </p:sp>
          <p:sp>
            <p:nvSpPr>
              <p:cNvPr id="48930" name="Freeform 449"/>
              <p:cNvSpPr>
                <a:spLocks/>
              </p:cNvSpPr>
              <p:nvPr/>
            </p:nvSpPr>
            <p:spPr bwMode="auto">
              <a:xfrm>
                <a:off x="3769" y="3416"/>
                <a:ext cx="18" cy="29"/>
              </a:xfrm>
              <a:custGeom>
                <a:avLst/>
                <a:gdLst>
                  <a:gd name="T0" fmla="*/ 18 w 18"/>
                  <a:gd name="T1" fmla="*/ 0 h 29"/>
                  <a:gd name="T2" fmla="*/ 15 w 18"/>
                  <a:gd name="T3" fmla="*/ 1 h 29"/>
                  <a:gd name="T4" fmla="*/ 12 w 18"/>
                  <a:gd name="T5" fmla="*/ 2 h 29"/>
                  <a:gd name="T6" fmla="*/ 10 w 18"/>
                  <a:gd name="T7" fmla="*/ 4 h 29"/>
                  <a:gd name="T8" fmla="*/ 7 w 18"/>
                  <a:gd name="T9" fmla="*/ 6 h 29"/>
                  <a:gd name="T10" fmla="*/ 5 w 18"/>
                  <a:gd name="T11" fmla="*/ 9 h 29"/>
                  <a:gd name="T12" fmla="*/ 3 w 18"/>
                  <a:gd name="T13" fmla="*/ 12 h 29"/>
                  <a:gd name="T14" fmla="*/ 2 w 18"/>
                  <a:gd name="T15" fmla="*/ 16 h 29"/>
                  <a:gd name="T16" fmla="*/ 0 w 18"/>
                  <a:gd name="T17" fmla="*/ 20 h 29"/>
                  <a:gd name="T18" fmla="*/ 0 w 18"/>
                  <a:gd name="T19" fmla="*/ 25 h 29"/>
                  <a:gd name="T20" fmla="*/ 0 w 18"/>
                  <a:gd name="T21" fmla="*/ 29 h 29"/>
                  <a:gd name="T22" fmla="*/ 0 w 18"/>
                  <a:gd name="T23" fmla="*/ 29 h 29"/>
                  <a:gd name="T24" fmla="*/ 1 w 18"/>
                  <a:gd name="T25" fmla="*/ 25 h 29"/>
                  <a:gd name="T26" fmla="*/ 1 w 18"/>
                  <a:gd name="T27" fmla="*/ 21 h 29"/>
                  <a:gd name="T28" fmla="*/ 2 w 18"/>
                  <a:gd name="T29" fmla="*/ 17 h 29"/>
                  <a:gd name="T30" fmla="*/ 4 w 18"/>
                  <a:gd name="T31" fmla="*/ 13 h 29"/>
                  <a:gd name="T32" fmla="*/ 6 w 18"/>
                  <a:gd name="T33" fmla="*/ 10 h 29"/>
                  <a:gd name="T34" fmla="*/ 8 w 18"/>
                  <a:gd name="T35" fmla="*/ 7 h 29"/>
                  <a:gd name="T36" fmla="*/ 10 w 18"/>
                  <a:gd name="T37" fmla="*/ 4 h 29"/>
                  <a:gd name="T38" fmla="*/ 13 w 18"/>
                  <a:gd name="T39" fmla="*/ 3 h 29"/>
                  <a:gd name="T40" fmla="*/ 15 w 18"/>
                  <a:gd name="T41" fmla="*/ 2 h 29"/>
                  <a:gd name="T42" fmla="*/ 18 w 18"/>
                  <a:gd name="T43" fmla="*/ 2 h 29"/>
                  <a:gd name="T44" fmla="*/ 18 w 18"/>
                  <a:gd name="T45" fmla="*/ 0 h 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
                  <a:gd name="T70" fmla="*/ 0 h 29"/>
                  <a:gd name="T71" fmla="*/ 18 w 18"/>
                  <a:gd name="T72" fmla="*/ 29 h 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 h="29">
                    <a:moveTo>
                      <a:pt x="18" y="0"/>
                    </a:moveTo>
                    <a:lnTo>
                      <a:pt x="15" y="1"/>
                    </a:lnTo>
                    <a:lnTo>
                      <a:pt x="12" y="2"/>
                    </a:lnTo>
                    <a:lnTo>
                      <a:pt x="10" y="4"/>
                    </a:lnTo>
                    <a:lnTo>
                      <a:pt x="7" y="6"/>
                    </a:lnTo>
                    <a:lnTo>
                      <a:pt x="5" y="9"/>
                    </a:lnTo>
                    <a:lnTo>
                      <a:pt x="3" y="12"/>
                    </a:lnTo>
                    <a:lnTo>
                      <a:pt x="2" y="16"/>
                    </a:lnTo>
                    <a:lnTo>
                      <a:pt x="0" y="20"/>
                    </a:lnTo>
                    <a:lnTo>
                      <a:pt x="0" y="25"/>
                    </a:lnTo>
                    <a:lnTo>
                      <a:pt x="0" y="29"/>
                    </a:lnTo>
                    <a:lnTo>
                      <a:pt x="1" y="25"/>
                    </a:lnTo>
                    <a:lnTo>
                      <a:pt x="1" y="21"/>
                    </a:lnTo>
                    <a:lnTo>
                      <a:pt x="2" y="17"/>
                    </a:lnTo>
                    <a:lnTo>
                      <a:pt x="4" y="13"/>
                    </a:lnTo>
                    <a:lnTo>
                      <a:pt x="6" y="10"/>
                    </a:lnTo>
                    <a:lnTo>
                      <a:pt x="8" y="7"/>
                    </a:lnTo>
                    <a:lnTo>
                      <a:pt x="10" y="4"/>
                    </a:lnTo>
                    <a:lnTo>
                      <a:pt x="13" y="3"/>
                    </a:lnTo>
                    <a:lnTo>
                      <a:pt x="15" y="2"/>
                    </a:lnTo>
                    <a:lnTo>
                      <a:pt x="18" y="2"/>
                    </a:lnTo>
                    <a:lnTo>
                      <a:pt x="18" y="0"/>
                    </a:lnTo>
                    <a:close/>
                  </a:path>
                </a:pathLst>
              </a:custGeom>
              <a:solidFill>
                <a:srgbClr val="AAAAAA"/>
              </a:solidFill>
              <a:ln w="9525">
                <a:noFill/>
                <a:round/>
                <a:headEnd/>
                <a:tailEnd/>
              </a:ln>
            </p:spPr>
            <p:txBody>
              <a:bodyPr/>
              <a:lstStyle/>
              <a:p>
                <a:pPr eaLnBrk="0" hangingPunct="0"/>
                <a:endParaRPr lang="en-US"/>
              </a:p>
            </p:txBody>
          </p:sp>
          <p:sp>
            <p:nvSpPr>
              <p:cNvPr id="48931" name="Freeform 450"/>
              <p:cNvSpPr>
                <a:spLocks/>
              </p:cNvSpPr>
              <p:nvPr/>
            </p:nvSpPr>
            <p:spPr bwMode="auto">
              <a:xfrm>
                <a:off x="3769" y="3418"/>
                <a:ext cx="18" cy="27"/>
              </a:xfrm>
              <a:custGeom>
                <a:avLst/>
                <a:gdLst>
                  <a:gd name="T0" fmla="*/ 18 w 18"/>
                  <a:gd name="T1" fmla="*/ 0 h 27"/>
                  <a:gd name="T2" fmla="*/ 15 w 18"/>
                  <a:gd name="T3" fmla="*/ 0 h 27"/>
                  <a:gd name="T4" fmla="*/ 13 w 18"/>
                  <a:gd name="T5" fmla="*/ 1 h 27"/>
                  <a:gd name="T6" fmla="*/ 10 w 18"/>
                  <a:gd name="T7" fmla="*/ 2 h 27"/>
                  <a:gd name="T8" fmla="*/ 8 w 18"/>
                  <a:gd name="T9" fmla="*/ 5 h 27"/>
                  <a:gd name="T10" fmla="*/ 6 w 18"/>
                  <a:gd name="T11" fmla="*/ 8 h 27"/>
                  <a:gd name="T12" fmla="*/ 4 w 18"/>
                  <a:gd name="T13" fmla="*/ 11 h 27"/>
                  <a:gd name="T14" fmla="*/ 2 w 18"/>
                  <a:gd name="T15" fmla="*/ 15 h 27"/>
                  <a:gd name="T16" fmla="*/ 1 w 18"/>
                  <a:gd name="T17" fmla="*/ 19 h 27"/>
                  <a:gd name="T18" fmla="*/ 1 w 18"/>
                  <a:gd name="T19" fmla="*/ 23 h 27"/>
                  <a:gd name="T20" fmla="*/ 0 w 18"/>
                  <a:gd name="T21" fmla="*/ 27 h 27"/>
                  <a:gd name="T22" fmla="*/ 1 w 18"/>
                  <a:gd name="T23" fmla="*/ 27 h 27"/>
                  <a:gd name="T24" fmla="*/ 2 w 18"/>
                  <a:gd name="T25" fmla="*/ 23 h 27"/>
                  <a:gd name="T26" fmla="*/ 2 w 18"/>
                  <a:gd name="T27" fmla="*/ 18 h 27"/>
                  <a:gd name="T28" fmla="*/ 3 w 18"/>
                  <a:gd name="T29" fmla="*/ 14 h 27"/>
                  <a:gd name="T30" fmla="*/ 5 w 18"/>
                  <a:gd name="T31" fmla="*/ 10 h 27"/>
                  <a:gd name="T32" fmla="*/ 7 w 18"/>
                  <a:gd name="T33" fmla="*/ 7 h 27"/>
                  <a:gd name="T34" fmla="*/ 10 w 18"/>
                  <a:gd name="T35" fmla="*/ 4 h 27"/>
                  <a:gd name="T36" fmla="*/ 12 w 18"/>
                  <a:gd name="T37" fmla="*/ 2 h 27"/>
                  <a:gd name="T38" fmla="*/ 15 w 18"/>
                  <a:gd name="T39" fmla="*/ 1 h 27"/>
                  <a:gd name="T40" fmla="*/ 18 w 18"/>
                  <a:gd name="T41" fmla="*/ 1 h 27"/>
                  <a:gd name="T42" fmla="*/ 18 w 18"/>
                  <a:gd name="T43" fmla="*/ 0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27"/>
                  <a:gd name="T68" fmla="*/ 18 w 18"/>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27">
                    <a:moveTo>
                      <a:pt x="18" y="0"/>
                    </a:moveTo>
                    <a:lnTo>
                      <a:pt x="15" y="0"/>
                    </a:lnTo>
                    <a:lnTo>
                      <a:pt x="13" y="1"/>
                    </a:lnTo>
                    <a:lnTo>
                      <a:pt x="10" y="2"/>
                    </a:lnTo>
                    <a:lnTo>
                      <a:pt x="8" y="5"/>
                    </a:lnTo>
                    <a:lnTo>
                      <a:pt x="6" y="8"/>
                    </a:lnTo>
                    <a:lnTo>
                      <a:pt x="4" y="11"/>
                    </a:lnTo>
                    <a:lnTo>
                      <a:pt x="2" y="15"/>
                    </a:lnTo>
                    <a:lnTo>
                      <a:pt x="1" y="19"/>
                    </a:lnTo>
                    <a:lnTo>
                      <a:pt x="1" y="23"/>
                    </a:lnTo>
                    <a:lnTo>
                      <a:pt x="0" y="27"/>
                    </a:lnTo>
                    <a:lnTo>
                      <a:pt x="1" y="27"/>
                    </a:lnTo>
                    <a:lnTo>
                      <a:pt x="2" y="23"/>
                    </a:lnTo>
                    <a:lnTo>
                      <a:pt x="2" y="18"/>
                    </a:lnTo>
                    <a:lnTo>
                      <a:pt x="3" y="14"/>
                    </a:lnTo>
                    <a:lnTo>
                      <a:pt x="5" y="10"/>
                    </a:lnTo>
                    <a:lnTo>
                      <a:pt x="7" y="7"/>
                    </a:lnTo>
                    <a:lnTo>
                      <a:pt x="10" y="4"/>
                    </a:lnTo>
                    <a:lnTo>
                      <a:pt x="12" y="2"/>
                    </a:lnTo>
                    <a:lnTo>
                      <a:pt x="15" y="1"/>
                    </a:lnTo>
                    <a:lnTo>
                      <a:pt x="18" y="1"/>
                    </a:lnTo>
                    <a:lnTo>
                      <a:pt x="18" y="0"/>
                    </a:lnTo>
                    <a:close/>
                  </a:path>
                </a:pathLst>
              </a:custGeom>
              <a:solidFill>
                <a:srgbClr val="AEAEAE"/>
              </a:solidFill>
              <a:ln w="9525">
                <a:noFill/>
                <a:round/>
                <a:headEnd/>
                <a:tailEnd/>
              </a:ln>
            </p:spPr>
            <p:txBody>
              <a:bodyPr/>
              <a:lstStyle/>
              <a:p>
                <a:pPr eaLnBrk="0" hangingPunct="0"/>
                <a:endParaRPr lang="en-US"/>
              </a:p>
            </p:txBody>
          </p:sp>
          <p:sp>
            <p:nvSpPr>
              <p:cNvPr id="48932" name="Freeform 451"/>
              <p:cNvSpPr>
                <a:spLocks/>
              </p:cNvSpPr>
              <p:nvPr/>
            </p:nvSpPr>
            <p:spPr bwMode="auto">
              <a:xfrm>
                <a:off x="3770" y="3419"/>
                <a:ext cx="17" cy="26"/>
              </a:xfrm>
              <a:custGeom>
                <a:avLst/>
                <a:gdLst>
                  <a:gd name="T0" fmla="*/ 17 w 17"/>
                  <a:gd name="T1" fmla="*/ 0 h 26"/>
                  <a:gd name="T2" fmla="*/ 14 w 17"/>
                  <a:gd name="T3" fmla="*/ 0 h 26"/>
                  <a:gd name="T4" fmla="*/ 11 w 17"/>
                  <a:gd name="T5" fmla="*/ 1 h 26"/>
                  <a:gd name="T6" fmla="*/ 9 w 17"/>
                  <a:gd name="T7" fmla="*/ 3 h 26"/>
                  <a:gd name="T8" fmla="*/ 6 w 17"/>
                  <a:gd name="T9" fmla="*/ 6 h 26"/>
                  <a:gd name="T10" fmla="*/ 4 w 17"/>
                  <a:gd name="T11" fmla="*/ 9 h 26"/>
                  <a:gd name="T12" fmla="*/ 2 w 17"/>
                  <a:gd name="T13" fmla="*/ 13 h 26"/>
                  <a:gd name="T14" fmla="*/ 1 w 17"/>
                  <a:gd name="T15" fmla="*/ 17 h 26"/>
                  <a:gd name="T16" fmla="*/ 1 w 17"/>
                  <a:gd name="T17" fmla="*/ 22 h 26"/>
                  <a:gd name="T18" fmla="*/ 0 w 17"/>
                  <a:gd name="T19" fmla="*/ 26 h 26"/>
                  <a:gd name="T20" fmla="*/ 1 w 17"/>
                  <a:gd name="T21" fmla="*/ 26 h 26"/>
                  <a:gd name="T22" fmla="*/ 1 w 17"/>
                  <a:gd name="T23" fmla="*/ 22 h 26"/>
                  <a:gd name="T24" fmla="*/ 2 w 17"/>
                  <a:gd name="T25" fmla="*/ 18 h 26"/>
                  <a:gd name="T26" fmla="*/ 3 w 17"/>
                  <a:gd name="T27" fmla="*/ 14 h 26"/>
                  <a:gd name="T28" fmla="*/ 5 w 17"/>
                  <a:gd name="T29" fmla="*/ 10 h 26"/>
                  <a:gd name="T30" fmla="*/ 7 w 17"/>
                  <a:gd name="T31" fmla="*/ 7 h 26"/>
                  <a:gd name="T32" fmla="*/ 9 w 17"/>
                  <a:gd name="T33" fmla="*/ 4 h 26"/>
                  <a:gd name="T34" fmla="*/ 12 w 17"/>
                  <a:gd name="T35" fmla="*/ 3 h 26"/>
                  <a:gd name="T36" fmla="*/ 14 w 17"/>
                  <a:gd name="T37" fmla="*/ 1 h 26"/>
                  <a:gd name="T38" fmla="*/ 17 w 17"/>
                  <a:gd name="T39" fmla="*/ 1 h 26"/>
                  <a:gd name="T40" fmla="*/ 17 w 17"/>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26"/>
                  <a:gd name="T65" fmla="*/ 17 w 17"/>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26">
                    <a:moveTo>
                      <a:pt x="17" y="0"/>
                    </a:moveTo>
                    <a:lnTo>
                      <a:pt x="14" y="0"/>
                    </a:lnTo>
                    <a:lnTo>
                      <a:pt x="11" y="1"/>
                    </a:lnTo>
                    <a:lnTo>
                      <a:pt x="9" y="3"/>
                    </a:lnTo>
                    <a:lnTo>
                      <a:pt x="6" y="6"/>
                    </a:lnTo>
                    <a:lnTo>
                      <a:pt x="4" y="9"/>
                    </a:lnTo>
                    <a:lnTo>
                      <a:pt x="2" y="13"/>
                    </a:lnTo>
                    <a:lnTo>
                      <a:pt x="1" y="17"/>
                    </a:lnTo>
                    <a:lnTo>
                      <a:pt x="1" y="22"/>
                    </a:lnTo>
                    <a:lnTo>
                      <a:pt x="0" y="26"/>
                    </a:lnTo>
                    <a:lnTo>
                      <a:pt x="1" y="26"/>
                    </a:lnTo>
                    <a:lnTo>
                      <a:pt x="1" y="22"/>
                    </a:lnTo>
                    <a:lnTo>
                      <a:pt x="2" y="18"/>
                    </a:lnTo>
                    <a:lnTo>
                      <a:pt x="3" y="14"/>
                    </a:lnTo>
                    <a:lnTo>
                      <a:pt x="5" y="10"/>
                    </a:lnTo>
                    <a:lnTo>
                      <a:pt x="7" y="7"/>
                    </a:lnTo>
                    <a:lnTo>
                      <a:pt x="9" y="4"/>
                    </a:lnTo>
                    <a:lnTo>
                      <a:pt x="12" y="3"/>
                    </a:lnTo>
                    <a:lnTo>
                      <a:pt x="14" y="1"/>
                    </a:lnTo>
                    <a:lnTo>
                      <a:pt x="17" y="1"/>
                    </a:lnTo>
                    <a:lnTo>
                      <a:pt x="17" y="0"/>
                    </a:lnTo>
                    <a:close/>
                  </a:path>
                </a:pathLst>
              </a:custGeom>
              <a:solidFill>
                <a:srgbClr val="B1B1B1"/>
              </a:solidFill>
              <a:ln w="9525">
                <a:noFill/>
                <a:round/>
                <a:headEnd/>
                <a:tailEnd/>
              </a:ln>
            </p:spPr>
            <p:txBody>
              <a:bodyPr/>
              <a:lstStyle/>
              <a:p>
                <a:pPr eaLnBrk="0" hangingPunct="0"/>
                <a:endParaRPr lang="en-US"/>
              </a:p>
            </p:txBody>
          </p:sp>
          <p:sp>
            <p:nvSpPr>
              <p:cNvPr id="48933" name="Freeform 452"/>
              <p:cNvSpPr>
                <a:spLocks/>
              </p:cNvSpPr>
              <p:nvPr/>
            </p:nvSpPr>
            <p:spPr bwMode="auto">
              <a:xfrm>
                <a:off x="3771" y="3420"/>
                <a:ext cx="16" cy="25"/>
              </a:xfrm>
              <a:custGeom>
                <a:avLst/>
                <a:gdLst>
                  <a:gd name="T0" fmla="*/ 16 w 16"/>
                  <a:gd name="T1" fmla="*/ 0 h 25"/>
                  <a:gd name="T2" fmla="*/ 13 w 16"/>
                  <a:gd name="T3" fmla="*/ 0 h 25"/>
                  <a:gd name="T4" fmla="*/ 11 w 16"/>
                  <a:gd name="T5" fmla="*/ 2 h 25"/>
                  <a:gd name="T6" fmla="*/ 8 w 16"/>
                  <a:gd name="T7" fmla="*/ 3 h 25"/>
                  <a:gd name="T8" fmla="*/ 6 w 16"/>
                  <a:gd name="T9" fmla="*/ 6 h 25"/>
                  <a:gd name="T10" fmla="*/ 4 w 16"/>
                  <a:gd name="T11" fmla="*/ 9 h 25"/>
                  <a:gd name="T12" fmla="*/ 2 w 16"/>
                  <a:gd name="T13" fmla="*/ 13 h 25"/>
                  <a:gd name="T14" fmla="*/ 1 w 16"/>
                  <a:gd name="T15" fmla="*/ 17 h 25"/>
                  <a:gd name="T16" fmla="*/ 0 w 16"/>
                  <a:gd name="T17" fmla="*/ 21 h 25"/>
                  <a:gd name="T18" fmla="*/ 0 w 16"/>
                  <a:gd name="T19" fmla="*/ 25 h 25"/>
                  <a:gd name="T20" fmla="*/ 1 w 16"/>
                  <a:gd name="T21" fmla="*/ 25 h 25"/>
                  <a:gd name="T22" fmla="*/ 1 w 16"/>
                  <a:gd name="T23" fmla="*/ 21 h 25"/>
                  <a:gd name="T24" fmla="*/ 2 w 16"/>
                  <a:gd name="T25" fmla="*/ 17 h 25"/>
                  <a:gd name="T26" fmla="*/ 3 w 16"/>
                  <a:gd name="T27" fmla="*/ 13 h 25"/>
                  <a:gd name="T28" fmla="*/ 4 w 16"/>
                  <a:gd name="T29" fmla="*/ 10 h 25"/>
                  <a:gd name="T30" fmla="*/ 6 w 16"/>
                  <a:gd name="T31" fmla="*/ 7 h 25"/>
                  <a:gd name="T32" fmla="*/ 8 w 16"/>
                  <a:gd name="T33" fmla="*/ 4 h 25"/>
                  <a:gd name="T34" fmla="*/ 11 w 16"/>
                  <a:gd name="T35" fmla="*/ 2 h 25"/>
                  <a:gd name="T36" fmla="*/ 13 w 16"/>
                  <a:gd name="T37" fmla="*/ 2 h 25"/>
                  <a:gd name="T38" fmla="*/ 16 w 16"/>
                  <a:gd name="T39" fmla="*/ 1 h 25"/>
                  <a:gd name="T40" fmla="*/ 16 w 16"/>
                  <a:gd name="T41" fmla="*/ 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25"/>
                  <a:gd name="T65" fmla="*/ 16 w 16"/>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25">
                    <a:moveTo>
                      <a:pt x="16" y="0"/>
                    </a:moveTo>
                    <a:lnTo>
                      <a:pt x="13" y="0"/>
                    </a:lnTo>
                    <a:lnTo>
                      <a:pt x="11" y="2"/>
                    </a:lnTo>
                    <a:lnTo>
                      <a:pt x="8" y="3"/>
                    </a:lnTo>
                    <a:lnTo>
                      <a:pt x="6" y="6"/>
                    </a:lnTo>
                    <a:lnTo>
                      <a:pt x="4" y="9"/>
                    </a:lnTo>
                    <a:lnTo>
                      <a:pt x="2" y="13"/>
                    </a:lnTo>
                    <a:lnTo>
                      <a:pt x="1" y="17"/>
                    </a:lnTo>
                    <a:lnTo>
                      <a:pt x="0" y="21"/>
                    </a:lnTo>
                    <a:lnTo>
                      <a:pt x="0" y="25"/>
                    </a:lnTo>
                    <a:lnTo>
                      <a:pt x="1" y="25"/>
                    </a:lnTo>
                    <a:lnTo>
                      <a:pt x="1" y="21"/>
                    </a:lnTo>
                    <a:lnTo>
                      <a:pt x="2" y="17"/>
                    </a:lnTo>
                    <a:lnTo>
                      <a:pt x="3" y="13"/>
                    </a:lnTo>
                    <a:lnTo>
                      <a:pt x="4" y="10"/>
                    </a:lnTo>
                    <a:lnTo>
                      <a:pt x="6" y="7"/>
                    </a:lnTo>
                    <a:lnTo>
                      <a:pt x="8" y="4"/>
                    </a:lnTo>
                    <a:lnTo>
                      <a:pt x="11" y="2"/>
                    </a:lnTo>
                    <a:lnTo>
                      <a:pt x="13" y="2"/>
                    </a:lnTo>
                    <a:lnTo>
                      <a:pt x="16" y="1"/>
                    </a:lnTo>
                    <a:lnTo>
                      <a:pt x="16" y="0"/>
                    </a:lnTo>
                    <a:close/>
                  </a:path>
                </a:pathLst>
              </a:custGeom>
              <a:solidFill>
                <a:srgbClr val="B5B5B5"/>
              </a:solidFill>
              <a:ln w="9525">
                <a:noFill/>
                <a:round/>
                <a:headEnd/>
                <a:tailEnd/>
              </a:ln>
            </p:spPr>
            <p:txBody>
              <a:bodyPr/>
              <a:lstStyle/>
              <a:p>
                <a:pPr eaLnBrk="0" hangingPunct="0"/>
                <a:endParaRPr lang="en-US"/>
              </a:p>
            </p:txBody>
          </p:sp>
          <p:sp>
            <p:nvSpPr>
              <p:cNvPr id="48934" name="Freeform 453"/>
              <p:cNvSpPr>
                <a:spLocks/>
              </p:cNvSpPr>
              <p:nvPr/>
            </p:nvSpPr>
            <p:spPr bwMode="auto">
              <a:xfrm>
                <a:off x="3772" y="3421"/>
                <a:ext cx="15" cy="24"/>
              </a:xfrm>
              <a:custGeom>
                <a:avLst/>
                <a:gdLst>
                  <a:gd name="T0" fmla="*/ 15 w 15"/>
                  <a:gd name="T1" fmla="*/ 0 h 24"/>
                  <a:gd name="T2" fmla="*/ 12 w 15"/>
                  <a:gd name="T3" fmla="*/ 1 h 24"/>
                  <a:gd name="T4" fmla="*/ 10 w 15"/>
                  <a:gd name="T5" fmla="*/ 1 h 24"/>
                  <a:gd name="T6" fmla="*/ 7 w 15"/>
                  <a:gd name="T7" fmla="*/ 3 h 24"/>
                  <a:gd name="T8" fmla="*/ 5 w 15"/>
                  <a:gd name="T9" fmla="*/ 6 h 24"/>
                  <a:gd name="T10" fmla="*/ 3 w 15"/>
                  <a:gd name="T11" fmla="*/ 9 h 24"/>
                  <a:gd name="T12" fmla="*/ 2 w 15"/>
                  <a:gd name="T13" fmla="*/ 12 h 24"/>
                  <a:gd name="T14" fmla="*/ 1 w 15"/>
                  <a:gd name="T15" fmla="*/ 16 h 24"/>
                  <a:gd name="T16" fmla="*/ 0 w 15"/>
                  <a:gd name="T17" fmla="*/ 20 h 24"/>
                  <a:gd name="T18" fmla="*/ 0 w 15"/>
                  <a:gd name="T19" fmla="*/ 24 h 24"/>
                  <a:gd name="T20" fmla="*/ 1 w 15"/>
                  <a:gd name="T21" fmla="*/ 24 h 24"/>
                  <a:gd name="T22" fmla="*/ 1 w 15"/>
                  <a:gd name="T23" fmla="*/ 20 h 24"/>
                  <a:gd name="T24" fmla="*/ 1 w 15"/>
                  <a:gd name="T25" fmla="*/ 16 h 24"/>
                  <a:gd name="T26" fmla="*/ 2 w 15"/>
                  <a:gd name="T27" fmla="*/ 13 h 24"/>
                  <a:gd name="T28" fmla="*/ 4 w 15"/>
                  <a:gd name="T29" fmla="*/ 10 h 24"/>
                  <a:gd name="T30" fmla="*/ 5 w 15"/>
                  <a:gd name="T31" fmla="*/ 7 h 24"/>
                  <a:gd name="T32" fmla="*/ 8 w 15"/>
                  <a:gd name="T33" fmla="*/ 4 h 24"/>
                  <a:gd name="T34" fmla="*/ 10 w 15"/>
                  <a:gd name="T35" fmla="*/ 3 h 24"/>
                  <a:gd name="T36" fmla="*/ 12 w 15"/>
                  <a:gd name="T37" fmla="*/ 2 h 24"/>
                  <a:gd name="T38" fmla="*/ 15 w 15"/>
                  <a:gd name="T39" fmla="*/ 1 h 24"/>
                  <a:gd name="T40" fmla="*/ 15 w 15"/>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24"/>
                  <a:gd name="T65" fmla="*/ 15 w 15"/>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24">
                    <a:moveTo>
                      <a:pt x="15" y="0"/>
                    </a:moveTo>
                    <a:lnTo>
                      <a:pt x="12" y="1"/>
                    </a:lnTo>
                    <a:lnTo>
                      <a:pt x="10" y="1"/>
                    </a:lnTo>
                    <a:lnTo>
                      <a:pt x="7" y="3"/>
                    </a:lnTo>
                    <a:lnTo>
                      <a:pt x="5" y="6"/>
                    </a:lnTo>
                    <a:lnTo>
                      <a:pt x="3" y="9"/>
                    </a:lnTo>
                    <a:lnTo>
                      <a:pt x="2" y="12"/>
                    </a:lnTo>
                    <a:lnTo>
                      <a:pt x="1" y="16"/>
                    </a:lnTo>
                    <a:lnTo>
                      <a:pt x="0" y="20"/>
                    </a:lnTo>
                    <a:lnTo>
                      <a:pt x="0" y="24"/>
                    </a:lnTo>
                    <a:lnTo>
                      <a:pt x="1" y="24"/>
                    </a:lnTo>
                    <a:lnTo>
                      <a:pt x="1" y="20"/>
                    </a:lnTo>
                    <a:lnTo>
                      <a:pt x="1" y="16"/>
                    </a:lnTo>
                    <a:lnTo>
                      <a:pt x="2" y="13"/>
                    </a:lnTo>
                    <a:lnTo>
                      <a:pt x="4" y="10"/>
                    </a:lnTo>
                    <a:lnTo>
                      <a:pt x="5" y="7"/>
                    </a:lnTo>
                    <a:lnTo>
                      <a:pt x="8" y="4"/>
                    </a:lnTo>
                    <a:lnTo>
                      <a:pt x="10" y="3"/>
                    </a:lnTo>
                    <a:lnTo>
                      <a:pt x="12" y="2"/>
                    </a:lnTo>
                    <a:lnTo>
                      <a:pt x="15" y="1"/>
                    </a:lnTo>
                    <a:lnTo>
                      <a:pt x="15" y="0"/>
                    </a:lnTo>
                    <a:close/>
                  </a:path>
                </a:pathLst>
              </a:custGeom>
              <a:solidFill>
                <a:srgbClr val="B8B8B8"/>
              </a:solidFill>
              <a:ln w="9525">
                <a:noFill/>
                <a:round/>
                <a:headEnd/>
                <a:tailEnd/>
              </a:ln>
            </p:spPr>
            <p:txBody>
              <a:bodyPr/>
              <a:lstStyle/>
              <a:p>
                <a:pPr eaLnBrk="0" hangingPunct="0"/>
                <a:endParaRPr lang="en-US"/>
              </a:p>
            </p:txBody>
          </p:sp>
          <p:sp>
            <p:nvSpPr>
              <p:cNvPr id="48935" name="Freeform 454"/>
              <p:cNvSpPr>
                <a:spLocks/>
              </p:cNvSpPr>
              <p:nvPr/>
            </p:nvSpPr>
            <p:spPr bwMode="auto">
              <a:xfrm>
                <a:off x="3773" y="3422"/>
                <a:ext cx="14" cy="23"/>
              </a:xfrm>
              <a:custGeom>
                <a:avLst/>
                <a:gdLst>
                  <a:gd name="T0" fmla="*/ 14 w 14"/>
                  <a:gd name="T1" fmla="*/ 0 h 23"/>
                  <a:gd name="T2" fmla="*/ 11 w 14"/>
                  <a:gd name="T3" fmla="*/ 1 h 23"/>
                  <a:gd name="T4" fmla="*/ 9 w 14"/>
                  <a:gd name="T5" fmla="*/ 2 h 23"/>
                  <a:gd name="T6" fmla="*/ 7 w 14"/>
                  <a:gd name="T7" fmla="*/ 3 h 23"/>
                  <a:gd name="T8" fmla="*/ 4 w 14"/>
                  <a:gd name="T9" fmla="*/ 6 h 23"/>
                  <a:gd name="T10" fmla="*/ 3 w 14"/>
                  <a:gd name="T11" fmla="*/ 9 h 23"/>
                  <a:gd name="T12" fmla="*/ 1 w 14"/>
                  <a:gd name="T13" fmla="*/ 12 h 23"/>
                  <a:gd name="T14" fmla="*/ 0 w 14"/>
                  <a:gd name="T15" fmla="*/ 15 h 23"/>
                  <a:gd name="T16" fmla="*/ 0 w 14"/>
                  <a:gd name="T17" fmla="*/ 19 h 23"/>
                  <a:gd name="T18" fmla="*/ 0 w 14"/>
                  <a:gd name="T19" fmla="*/ 23 h 23"/>
                  <a:gd name="T20" fmla="*/ 0 w 14"/>
                  <a:gd name="T21" fmla="*/ 23 h 23"/>
                  <a:gd name="T22" fmla="*/ 0 w 14"/>
                  <a:gd name="T23" fmla="*/ 19 h 23"/>
                  <a:gd name="T24" fmla="*/ 1 w 14"/>
                  <a:gd name="T25" fmla="*/ 16 h 23"/>
                  <a:gd name="T26" fmla="*/ 2 w 14"/>
                  <a:gd name="T27" fmla="*/ 12 h 23"/>
                  <a:gd name="T28" fmla="*/ 3 w 14"/>
                  <a:gd name="T29" fmla="*/ 9 h 23"/>
                  <a:gd name="T30" fmla="*/ 5 w 14"/>
                  <a:gd name="T31" fmla="*/ 6 h 23"/>
                  <a:gd name="T32" fmla="*/ 7 w 14"/>
                  <a:gd name="T33" fmla="*/ 4 h 23"/>
                  <a:gd name="T34" fmla="*/ 9 w 14"/>
                  <a:gd name="T35" fmla="*/ 3 h 23"/>
                  <a:gd name="T36" fmla="*/ 11 w 14"/>
                  <a:gd name="T37" fmla="*/ 2 h 23"/>
                  <a:gd name="T38" fmla="*/ 14 w 14"/>
                  <a:gd name="T39" fmla="*/ 2 h 23"/>
                  <a:gd name="T40" fmla="*/ 14 w 14"/>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23"/>
                  <a:gd name="T65" fmla="*/ 14 w 14"/>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23">
                    <a:moveTo>
                      <a:pt x="14" y="0"/>
                    </a:moveTo>
                    <a:lnTo>
                      <a:pt x="11" y="1"/>
                    </a:lnTo>
                    <a:lnTo>
                      <a:pt x="9" y="2"/>
                    </a:lnTo>
                    <a:lnTo>
                      <a:pt x="7" y="3"/>
                    </a:lnTo>
                    <a:lnTo>
                      <a:pt x="4" y="6"/>
                    </a:lnTo>
                    <a:lnTo>
                      <a:pt x="3" y="9"/>
                    </a:lnTo>
                    <a:lnTo>
                      <a:pt x="1" y="12"/>
                    </a:lnTo>
                    <a:lnTo>
                      <a:pt x="0" y="15"/>
                    </a:lnTo>
                    <a:lnTo>
                      <a:pt x="0" y="19"/>
                    </a:lnTo>
                    <a:lnTo>
                      <a:pt x="0" y="23"/>
                    </a:lnTo>
                    <a:lnTo>
                      <a:pt x="0" y="19"/>
                    </a:lnTo>
                    <a:lnTo>
                      <a:pt x="1" y="16"/>
                    </a:lnTo>
                    <a:lnTo>
                      <a:pt x="2" y="12"/>
                    </a:lnTo>
                    <a:lnTo>
                      <a:pt x="3" y="9"/>
                    </a:lnTo>
                    <a:lnTo>
                      <a:pt x="5" y="6"/>
                    </a:lnTo>
                    <a:lnTo>
                      <a:pt x="7" y="4"/>
                    </a:lnTo>
                    <a:lnTo>
                      <a:pt x="9" y="3"/>
                    </a:lnTo>
                    <a:lnTo>
                      <a:pt x="11" y="2"/>
                    </a:lnTo>
                    <a:lnTo>
                      <a:pt x="14" y="2"/>
                    </a:lnTo>
                    <a:lnTo>
                      <a:pt x="14" y="0"/>
                    </a:lnTo>
                    <a:close/>
                  </a:path>
                </a:pathLst>
              </a:custGeom>
              <a:solidFill>
                <a:srgbClr val="BDBDBD"/>
              </a:solidFill>
              <a:ln w="9525">
                <a:noFill/>
                <a:round/>
                <a:headEnd/>
                <a:tailEnd/>
              </a:ln>
            </p:spPr>
            <p:txBody>
              <a:bodyPr/>
              <a:lstStyle/>
              <a:p>
                <a:pPr eaLnBrk="0" hangingPunct="0"/>
                <a:endParaRPr lang="en-US"/>
              </a:p>
            </p:txBody>
          </p:sp>
          <p:sp>
            <p:nvSpPr>
              <p:cNvPr id="48936" name="Freeform 455"/>
              <p:cNvSpPr>
                <a:spLocks/>
              </p:cNvSpPr>
              <p:nvPr/>
            </p:nvSpPr>
            <p:spPr bwMode="auto">
              <a:xfrm>
                <a:off x="3773" y="3424"/>
                <a:ext cx="14" cy="21"/>
              </a:xfrm>
              <a:custGeom>
                <a:avLst/>
                <a:gdLst>
                  <a:gd name="T0" fmla="*/ 14 w 14"/>
                  <a:gd name="T1" fmla="*/ 0 h 21"/>
                  <a:gd name="T2" fmla="*/ 11 w 14"/>
                  <a:gd name="T3" fmla="*/ 0 h 21"/>
                  <a:gd name="T4" fmla="*/ 9 w 14"/>
                  <a:gd name="T5" fmla="*/ 1 h 21"/>
                  <a:gd name="T6" fmla="*/ 7 w 14"/>
                  <a:gd name="T7" fmla="*/ 2 h 21"/>
                  <a:gd name="T8" fmla="*/ 5 w 14"/>
                  <a:gd name="T9" fmla="*/ 4 h 21"/>
                  <a:gd name="T10" fmla="*/ 3 w 14"/>
                  <a:gd name="T11" fmla="*/ 7 h 21"/>
                  <a:gd name="T12" fmla="*/ 2 w 14"/>
                  <a:gd name="T13" fmla="*/ 10 h 21"/>
                  <a:gd name="T14" fmla="*/ 1 w 14"/>
                  <a:gd name="T15" fmla="*/ 14 h 21"/>
                  <a:gd name="T16" fmla="*/ 0 w 14"/>
                  <a:gd name="T17" fmla="*/ 17 h 21"/>
                  <a:gd name="T18" fmla="*/ 0 w 14"/>
                  <a:gd name="T19" fmla="*/ 21 h 21"/>
                  <a:gd name="T20" fmla="*/ 1 w 14"/>
                  <a:gd name="T21" fmla="*/ 21 h 21"/>
                  <a:gd name="T22" fmla="*/ 1 w 14"/>
                  <a:gd name="T23" fmla="*/ 17 h 21"/>
                  <a:gd name="T24" fmla="*/ 2 w 14"/>
                  <a:gd name="T25" fmla="*/ 13 h 21"/>
                  <a:gd name="T26" fmla="*/ 3 w 14"/>
                  <a:gd name="T27" fmla="*/ 10 h 21"/>
                  <a:gd name="T28" fmla="*/ 5 w 14"/>
                  <a:gd name="T29" fmla="*/ 7 h 21"/>
                  <a:gd name="T30" fmla="*/ 7 w 14"/>
                  <a:gd name="T31" fmla="*/ 4 h 21"/>
                  <a:gd name="T32" fmla="*/ 9 w 14"/>
                  <a:gd name="T33" fmla="*/ 2 h 21"/>
                  <a:gd name="T34" fmla="*/ 11 w 14"/>
                  <a:gd name="T35" fmla="*/ 1 h 21"/>
                  <a:gd name="T36" fmla="*/ 14 w 14"/>
                  <a:gd name="T37" fmla="*/ 1 h 21"/>
                  <a:gd name="T38" fmla="*/ 14 w 14"/>
                  <a:gd name="T39" fmla="*/ 0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21"/>
                  <a:gd name="T62" fmla="*/ 14 w 14"/>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21">
                    <a:moveTo>
                      <a:pt x="14" y="0"/>
                    </a:moveTo>
                    <a:lnTo>
                      <a:pt x="11" y="0"/>
                    </a:lnTo>
                    <a:lnTo>
                      <a:pt x="9" y="1"/>
                    </a:lnTo>
                    <a:lnTo>
                      <a:pt x="7" y="2"/>
                    </a:lnTo>
                    <a:lnTo>
                      <a:pt x="5" y="4"/>
                    </a:lnTo>
                    <a:lnTo>
                      <a:pt x="3" y="7"/>
                    </a:lnTo>
                    <a:lnTo>
                      <a:pt x="2" y="10"/>
                    </a:lnTo>
                    <a:lnTo>
                      <a:pt x="1" y="14"/>
                    </a:lnTo>
                    <a:lnTo>
                      <a:pt x="0" y="17"/>
                    </a:lnTo>
                    <a:lnTo>
                      <a:pt x="0" y="21"/>
                    </a:lnTo>
                    <a:lnTo>
                      <a:pt x="1" y="21"/>
                    </a:lnTo>
                    <a:lnTo>
                      <a:pt x="1" y="17"/>
                    </a:lnTo>
                    <a:lnTo>
                      <a:pt x="2" y="13"/>
                    </a:lnTo>
                    <a:lnTo>
                      <a:pt x="3" y="10"/>
                    </a:lnTo>
                    <a:lnTo>
                      <a:pt x="5" y="7"/>
                    </a:lnTo>
                    <a:lnTo>
                      <a:pt x="7" y="4"/>
                    </a:lnTo>
                    <a:lnTo>
                      <a:pt x="9" y="2"/>
                    </a:lnTo>
                    <a:lnTo>
                      <a:pt x="11" y="1"/>
                    </a:lnTo>
                    <a:lnTo>
                      <a:pt x="14" y="1"/>
                    </a:lnTo>
                    <a:lnTo>
                      <a:pt x="14" y="0"/>
                    </a:lnTo>
                    <a:close/>
                  </a:path>
                </a:pathLst>
              </a:custGeom>
              <a:solidFill>
                <a:srgbClr val="C1C1C1"/>
              </a:solidFill>
              <a:ln w="9525">
                <a:noFill/>
                <a:round/>
                <a:headEnd/>
                <a:tailEnd/>
              </a:ln>
            </p:spPr>
            <p:txBody>
              <a:bodyPr/>
              <a:lstStyle/>
              <a:p>
                <a:pPr eaLnBrk="0" hangingPunct="0"/>
                <a:endParaRPr lang="en-US"/>
              </a:p>
            </p:txBody>
          </p:sp>
          <p:sp>
            <p:nvSpPr>
              <p:cNvPr id="48937" name="Freeform 456"/>
              <p:cNvSpPr>
                <a:spLocks/>
              </p:cNvSpPr>
              <p:nvPr/>
            </p:nvSpPr>
            <p:spPr bwMode="auto">
              <a:xfrm>
                <a:off x="3774" y="3425"/>
                <a:ext cx="13" cy="20"/>
              </a:xfrm>
              <a:custGeom>
                <a:avLst/>
                <a:gdLst>
                  <a:gd name="T0" fmla="*/ 13 w 13"/>
                  <a:gd name="T1" fmla="*/ 0 h 20"/>
                  <a:gd name="T2" fmla="*/ 10 w 13"/>
                  <a:gd name="T3" fmla="*/ 0 h 20"/>
                  <a:gd name="T4" fmla="*/ 8 w 13"/>
                  <a:gd name="T5" fmla="*/ 1 h 20"/>
                  <a:gd name="T6" fmla="*/ 6 w 13"/>
                  <a:gd name="T7" fmla="*/ 3 h 20"/>
                  <a:gd name="T8" fmla="*/ 4 w 13"/>
                  <a:gd name="T9" fmla="*/ 6 h 20"/>
                  <a:gd name="T10" fmla="*/ 2 w 13"/>
                  <a:gd name="T11" fmla="*/ 9 h 20"/>
                  <a:gd name="T12" fmla="*/ 1 w 13"/>
                  <a:gd name="T13" fmla="*/ 12 h 20"/>
                  <a:gd name="T14" fmla="*/ 0 w 13"/>
                  <a:gd name="T15" fmla="*/ 16 h 20"/>
                  <a:gd name="T16" fmla="*/ 0 w 13"/>
                  <a:gd name="T17" fmla="*/ 20 h 20"/>
                  <a:gd name="T18" fmla="*/ 1 w 13"/>
                  <a:gd name="T19" fmla="*/ 20 h 20"/>
                  <a:gd name="T20" fmla="*/ 1 w 13"/>
                  <a:gd name="T21" fmla="*/ 16 h 20"/>
                  <a:gd name="T22" fmla="*/ 1 w 13"/>
                  <a:gd name="T23" fmla="*/ 13 h 20"/>
                  <a:gd name="T24" fmla="*/ 3 w 13"/>
                  <a:gd name="T25" fmla="*/ 10 h 20"/>
                  <a:gd name="T26" fmla="*/ 4 w 13"/>
                  <a:gd name="T27" fmla="*/ 7 h 20"/>
                  <a:gd name="T28" fmla="*/ 6 w 13"/>
                  <a:gd name="T29" fmla="*/ 4 h 20"/>
                  <a:gd name="T30" fmla="*/ 8 w 13"/>
                  <a:gd name="T31" fmla="*/ 2 h 20"/>
                  <a:gd name="T32" fmla="*/ 10 w 13"/>
                  <a:gd name="T33" fmla="*/ 1 h 20"/>
                  <a:gd name="T34" fmla="*/ 13 w 13"/>
                  <a:gd name="T35" fmla="*/ 1 h 20"/>
                  <a:gd name="T36" fmla="*/ 13 w 13"/>
                  <a:gd name="T37" fmla="*/ 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
                  <a:gd name="T58" fmla="*/ 0 h 20"/>
                  <a:gd name="T59" fmla="*/ 13 w 13"/>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 h="20">
                    <a:moveTo>
                      <a:pt x="13" y="0"/>
                    </a:moveTo>
                    <a:lnTo>
                      <a:pt x="10" y="0"/>
                    </a:lnTo>
                    <a:lnTo>
                      <a:pt x="8" y="1"/>
                    </a:lnTo>
                    <a:lnTo>
                      <a:pt x="6" y="3"/>
                    </a:lnTo>
                    <a:lnTo>
                      <a:pt x="4" y="6"/>
                    </a:lnTo>
                    <a:lnTo>
                      <a:pt x="2" y="9"/>
                    </a:lnTo>
                    <a:lnTo>
                      <a:pt x="1" y="12"/>
                    </a:lnTo>
                    <a:lnTo>
                      <a:pt x="0" y="16"/>
                    </a:lnTo>
                    <a:lnTo>
                      <a:pt x="0" y="20"/>
                    </a:lnTo>
                    <a:lnTo>
                      <a:pt x="1" y="20"/>
                    </a:lnTo>
                    <a:lnTo>
                      <a:pt x="1" y="16"/>
                    </a:lnTo>
                    <a:lnTo>
                      <a:pt x="1" y="13"/>
                    </a:lnTo>
                    <a:lnTo>
                      <a:pt x="3" y="10"/>
                    </a:lnTo>
                    <a:lnTo>
                      <a:pt x="4" y="7"/>
                    </a:lnTo>
                    <a:lnTo>
                      <a:pt x="6" y="4"/>
                    </a:lnTo>
                    <a:lnTo>
                      <a:pt x="8" y="2"/>
                    </a:lnTo>
                    <a:lnTo>
                      <a:pt x="10" y="1"/>
                    </a:lnTo>
                    <a:lnTo>
                      <a:pt x="13" y="1"/>
                    </a:lnTo>
                    <a:lnTo>
                      <a:pt x="13" y="0"/>
                    </a:lnTo>
                    <a:close/>
                  </a:path>
                </a:pathLst>
              </a:custGeom>
              <a:solidFill>
                <a:srgbClr val="C5C5C5"/>
              </a:solidFill>
              <a:ln w="9525">
                <a:noFill/>
                <a:round/>
                <a:headEnd/>
                <a:tailEnd/>
              </a:ln>
            </p:spPr>
            <p:txBody>
              <a:bodyPr/>
              <a:lstStyle/>
              <a:p>
                <a:pPr eaLnBrk="0" hangingPunct="0"/>
                <a:endParaRPr lang="en-US"/>
              </a:p>
            </p:txBody>
          </p:sp>
          <p:sp>
            <p:nvSpPr>
              <p:cNvPr id="48938" name="Freeform 457"/>
              <p:cNvSpPr>
                <a:spLocks/>
              </p:cNvSpPr>
              <p:nvPr/>
            </p:nvSpPr>
            <p:spPr bwMode="auto">
              <a:xfrm>
                <a:off x="3775" y="3426"/>
                <a:ext cx="12" cy="19"/>
              </a:xfrm>
              <a:custGeom>
                <a:avLst/>
                <a:gdLst>
                  <a:gd name="T0" fmla="*/ 12 w 12"/>
                  <a:gd name="T1" fmla="*/ 0 h 19"/>
                  <a:gd name="T2" fmla="*/ 9 w 12"/>
                  <a:gd name="T3" fmla="*/ 0 h 19"/>
                  <a:gd name="T4" fmla="*/ 7 w 12"/>
                  <a:gd name="T5" fmla="*/ 1 h 19"/>
                  <a:gd name="T6" fmla="*/ 5 w 12"/>
                  <a:gd name="T7" fmla="*/ 3 h 19"/>
                  <a:gd name="T8" fmla="*/ 3 w 12"/>
                  <a:gd name="T9" fmla="*/ 6 h 19"/>
                  <a:gd name="T10" fmla="*/ 2 w 12"/>
                  <a:gd name="T11" fmla="*/ 9 h 19"/>
                  <a:gd name="T12" fmla="*/ 0 w 12"/>
                  <a:gd name="T13" fmla="*/ 12 h 19"/>
                  <a:gd name="T14" fmla="*/ 0 w 12"/>
                  <a:gd name="T15" fmla="*/ 15 h 19"/>
                  <a:gd name="T16" fmla="*/ 0 w 12"/>
                  <a:gd name="T17" fmla="*/ 19 h 19"/>
                  <a:gd name="T18" fmla="*/ 0 w 12"/>
                  <a:gd name="T19" fmla="*/ 19 h 19"/>
                  <a:gd name="T20" fmla="*/ 1 w 12"/>
                  <a:gd name="T21" fmla="*/ 15 h 19"/>
                  <a:gd name="T22" fmla="*/ 1 w 12"/>
                  <a:gd name="T23" fmla="*/ 12 h 19"/>
                  <a:gd name="T24" fmla="*/ 2 w 12"/>
                  <a:gd name="T25" fmla="*/ 9 h 19"/>
                  <a:gd name="T26" fmla="*/ 4 w 12"/>
                  <a:gd name="T27" fmla="*/ 7 h 19"/>
                  <a:gd name="T28" fmla="*/ 6 w 12"/>
                  <a:gd name="T29" fmla="*/ 4 h 19"/>
                  <a:gd name="T30" fmla="*/ 7 w 12"/>
                  <a:gd name="T31" fmla="*/ 2 h 19"/>
                  <a:gd name="T32" fmla="*/ 10 w 12"/>
                  <a:gd name="T33" fmla="*/ 1 h 19"/>
                  <a:gd name="T34" fmla="*/ 12 w 12"/>
                  <a:gd name="T35" fmla="*/ 1 h 19"/>
                  <a:gd name="T36" fmla="*/ 12 w 12"/>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19"/>
                  <a:gd name="T59" fmla="*/ 12 w 12"/>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19">
                    <a:moveTo>
                      <a:pt x="12" y="0"/>
                    </a:moveTo>
                    <a:lnTo>
                      <a:pt x="9" y="0"/>
                    </a:lnTo>
                    <a:lnTo>
                      <a:pt x="7" y="1"/>
                    </a:lnTo>
                    <a:lnTo>
                      <a:pt x="5" y="3"/>
                    </a:lnTo>
                    <a:lnTo>
                      <a:pt x="3" y="6"/>
                    </a:lnTo>
                    <a:lnTo>
                      <a:pt x="2" y="9"/>
                    </a:lnTo>
                    <a:lnTo>
                      <a:pt x="0" y="12"/>
                    </a:lnTo>
                    <a:lnTo>
                      <a:pt x="0" y="15"/>
                    </a:lnTo>
                    <a:lnTo>
                      <a:pt x="0" y="19"/>
                    </a:lnTo>
                    <a:lnTo>
                      <a:pt x="1" y="15"/>
                    </a:lnTo>
                    <a:lnTo>
                      <a:pt x="1" y="12"/>
                    </a:lnTo>
                    <a:lnTo>
                      <a:pt x="2" y="9"/>
                    </a:lnTo>
                    <a:lnTo>
                      <a:pt x="4" y="7"/>
                    </a:lnTo>
                    <a:lnTo>
                      <a:pt x="6" y="4"/>
                    </a:lnTo>
                    <a:lnTo>
                      <a:pt x="7" y="2"/>
                    </a:lnTo>
                    <a:lnTo>
                      <a:pt x="10" y="1"/>
                    </a:lnTo>
                    <a:lnTo>
                      <a:pt x="12" y="1"/>
                    </a:lnTo>
                    <a:lnTo>
                      <a:pt x="12" y="0"/>
                    </a:lnTo>
                    <a:close/>
                  </a:path>
                </a:pathLst>
              </a:custGeom>
              <a:solidFill>
                <a:srgbClr val="CACACA"/>
              </a:solidFill>
              <a:ln w="9525">
                <a:noFill/>
                <a:round/>
                <a:headEnd/>
                <a:tailEnd/>
              </a:ln>
            </p:spPr>
            <p:txBody>
              <a:bodyPr/>
              <a:lstStyle/>
              <a:p>
                <a:pPr eaLnBrk="0" hangingPunct="0"/>
                <a:endParaRPr lang="en-US"/>
              </a:p>
            </p:txBody>
          </p:sp>
          <p:sp>
            <p:nvSpPr>
              <p:cNvPr id="48939" name="Freeform 458"/>
              <p:cNvSpPr>
                <a:spLocks/>
              </p:cNvSpPr>
              <p:nvPr/>
            </p:nvSpPr>
            <p:spPr bwMode="auto">
              <a:xfrm>
                <a:off x="3775" y="3427"/>
                <a:ext cx="12" cy="18"/>
              </a:xfrm>
              <a:custGeom>
                <a:avLst/>
                <a:gdLst>
                  <a:gd name="T0" fmla="*/ 12 w 12"/>
                  <a:gd name="T1" fmla="*/ 0 h 18"/>
                  <a:gd name="T2" fmla="*/ 10 w 12"/>
                  <a:gd name="T3" fmla="*/ 0 h 18"/>
                  <a:gd name="T4" fmla="*/ 7 w 12"/>
                  <a:gd name="T5" fmla="*/ 1 h 18"/>
                  <a:gd name="T6" fmla="*/ 6 w 12"/>
                  <a:gd name="T7" fmla="*/ 3 h 18"/>
                  <a:gd name="T8" fmla="*/ 4 w 12"/>
                  <a:gd name="T9" fmla="*/ 6 h 18"/>
                  <a:gd name="T10" fmla="*/ 2 w 12"/>
                  <a:gd name="T11" fmla="*/ 8 h 18"/>
                  <a:gd name="T12" fmla="*/ 1 w 12"/>
                  <a:gd name="T13" fmla="*/ 11 h 18"/>
                  <a:gd name="T14" fmla="*/ 1 w 12"/>
                  <a:gd name="T15" fmla="*/ 14 h 18"/>
                  <a:gd name="T16" fmla="*/ 0 w 12"/>
                  <a:gd name="T17" fmla="*/ 18 h 18"/>
                  <a:gd name="T18" fmla="*/ 1 w 12"/>
                  <a:gd name="T19" fmla="*/ 18 h 18"/>
                  <a:gd name="T20" fmla="*/ 1 w 12"/>
                  <a:gd name="T21" fmla="*/ 15 h 18"/>
                  <a:gd name="T22" fmla="*/ 2 w 12"/>
                  <a:gd name="T23" fmla="*/ 12 h 18"/>
                  <a:gd name="T24" fmla="*/ 3 w 12"/>
                  <a:gd name="T25" fmla="*/ 9 h 18"/>
                  <a:gd name="T26" fmla="*/ 5 w 12"/>
                  <a:gd name="T27" fmla="*/ 6 h 18"/>
                  <a:gd name="T28" fmla="*/ 6 w 12"/>
                  <a:gd name="T29" fmla="*/ 4 h 18"/>
                  <a:gd name="T30" fmla="*/ 8 w 12"/>
                  <a:gd name="T31" fmla="*/ 3 h 18"/>
                  <a:gd name="T32" fmla="*/ 10 w 12"/>
                  <a:gd name="T33" fmla="*/ 1 h 18"/>
                  <a:gd name="T34" fmla="*/ 12 w 12"/>
                  <a:gd name="T35" fmla="*/ 1 h 18"/>
                  <a:gd name="T36" fmla="*/ 12 w 12"/>
                  <a:gd name="T37" fmla="*/ 0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18"/>
                  <a:gd name="T59" fmla="*/ 12 w 12"/>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18">
                    <a:moveTo>
                      <a:pt x="12" y="0"/>
                    </a:moveTo>
                    <a:lnTo>
                      <a:pt x="10" y="0"/>
                    </a:lnTo>
                    <a:lnTo>
                      <a:pt x="7" y="1"/>
                    </a:lnTo>
                    <a:lnTo>
                      <a:pt x="6" y="3"/>
                    </a:lnTo>
                    <a:lnTo>
                      <a:pt x="4" y="6"/>
                    </a:lnTo>
                    <a:lnTo>
                      <a:pt x="2" y="8"/>
                    </a:lnTo>
                    <a:lnTo>
                      <a:pt x="1" y="11"/>
                    </a:lnTo>
                    <a:lnTo>
                      <a:pt x="1" y="14"/>
                    </a:lnTo>
                    <a:lnTo>
                      <a:pt x="0" y="18"/>
                    </a:lnTo>
                    <a:lnTo>
                      <a:pt x="1" y="18"/>
                    </a:lnTo>
                    <a:lnTo>
                      <a:pt x="1" y="15"/>
                    </a:lnTo>
                    <a:lnTo>
                      <a:pt x="2" y="12"/>
                    </a:lnTo>
                    <a:lnTo>
                      <a:pt x="3" y="9"/>
                    </a:lnTo>
                    <a:lnTo>
                      <a:pt x="5" y="6"/>
                    </a:lnTo>
                    <a:lnTo>
                      <a:pt x="6" y="4"/>
                    </a:lnTo>
                    <a:lnTo>
                      <a:pt x="8" y="3"/>
                    </a:lnTo>
                    <a:lnTo>
                      <a:pt x="10" y="1"/>
                    </a:lnTo>
                    <a:lnTo>
                      <a:pt x="12" y="1"/>
                    </a:lnTo>
                    <a:lnTo>
                      <a:pt x="12" y="0"/>
                    </a:lnTo>
                    <a:close/>
                  </a:path>
                </a:pathLst>
              </a:custGeom>
              <a:solidFill>
                <a:srgbClr val="CECECE"/>
              </a:solidFill>
              <a:ln w="9525">
                <a:noFill/>
                <a:round/>
                <a:headEnd/>
                <a:tailEnd/>
              </a:ln>
            </p:spPr>
            <p:txBody>
              <a:bodyPr/>
              <a:lstStyle/>
              <a:p>
                <a:pPr eaLnBrk="0" hangingPunct="0"/>
                <a:endParaRPr lang="en-US"/>
              </a:p>
            </p:txBody>
          </p:sp>
          <p:sp>
            <p:nvSpPr>
              <p:cNvPr id="48940" name="Freeform 459"/>
              <p:cNvSpPr>
                <a:spLocks/>
              </p:cNvSpPr>
              <p:nvPr/>
            </p:nvSpPr>
            <p:spPr bwMode="auto">
              <a:xfrm>
                <a:off x="3776" y="3428"/>
                <a:ext cx="11" cy="17"/>
              </a:xfrm>
              <a:custGeom>
                <a:avLst/>
                <a:gdLst>
                  <a:gd name="T0" fmla="*/ 11 w 11"/>
                  <a:gd name="T1" fmla="*/ 0 h 17"/>
                  <a:gd name="T2" fmla="*/ 9 w 11"/>
                  <a:gd name="T3" fmla="*/ 0 h 17"/>
                  <a:gd name="T4" fmla="*/ 7 w 11"/>
                  <a:gd name="T5" fmla="*/ 2 h 17"/>
                  <a:gd name="T6" fmla="*/ 5 w 11"/>
                  <a:gd name="T7" fmla="*/ 3 h 17"/>
                  <a:gd name="T8" fmla="*/ 4 w 11"/>
                  <a:gd name="T9" fmla="*/ 5 h 17"/>
                  <a:gd name="T10" fmla="*/ 2 w 11"/>
                  <a:gd name="T11" fmla="*/ 8 h 17"/>
                  <a:gd name="T12" fmla="*/ 1 w 11"/>
                  <a:gd name="T13" fmla="*/ 11 h 17"/>
                  <a:gd name="T14" fmla="*/ 0 w 11"/>
                  <a:gd name="T15" fmla="*/ 14 h 17"/>
                  <a:gd name="T16" fmla="*/ 0 w 11"/>
                  <a:gd name="T17" fmla="*/ 17 h 17"/>
                  <a:gd name="T18" fmla="*/ 1 w 11"/>
                  <a:gd name="T19" fmla="*/ 17 h 17"/>
                  <a:gd name="T20" fmla="*/ 1 w 11"/>
                  <a:gd name="T21" fmla="*/ 14 h 17"/>
                  <a:gd name="T22" fmla="*/ 2 w 11"/>
                  <a:gd name="T23" fmla="*/ 10 h 17"/>
                  <a:gd name="T24" fmla="*/ 3 w 11"/>
                  <a:gd name="T25" fmla="*/ 7 h 17"/>
                  <a:gd name="T26" fmla="*/ 5 w 11"/>
                  <a:gd name="T27" fmla="*/ 5 h 17"/>
                  <a:gd name="T28" fmla="*/ 7 w 11"/>
                  <a:gd name="T29" fmla="*/ 3 h 17"/>
                  <a:gd name="T30" fmla="*/ 9 w 11"/>
                  <a:gd name="T31" fmla="*/ 2 h 17"/>
                  <a:gd name="T32" fmla="*/ 11 w 11"/>
                  <a:gd name="T33" fmla="*/ 2 h 17"/>
                  <a:gd name="T34" fmla="*/ 11 w 11"/>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17"/>
                  <a:gd name="T56" fmla="*/ 11 w 11"/>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17">
                    <a:moveTo>
                      <a:pt x="11" y="0"/>
                    </a:moveTo>
                    <a:lnTo>
                      <a:pt x="9" y="0"/>
                    </a:lnTo>
                    <a:lnTo>
                      <a:pt x="7" y="2"/>
                    </a:lnTo>
                    <a:lnTo>
                      <a:pt x="5" y="3"/>
                    </a:lnTo>
                    <a:lnTo>
                      <a:pt x="4" y="5"/>
                    </a:lnTo>
                    <a:lnTo>
                      <a:pt x="2" y="8"/>
                    </a:lnTo>
                    <a:lnTo>
                      <a:pt x="1" y="11"/>
                    </a:lnTo>
                    <a:lnTo>
                      <a:pt x="0" y="14"/>
                    </a:lnTo>
                    <a:lnTo>
                      <a:pt x="0" y="17"/>
                    </a:lnTo>
                    <a:lnTo>
                      <a:pt x="1" y="17"/>
                    </a:lnTo>
                    <a:lnTo>
                      <a:pt x="1" y="14"/>
                    </a:lnTo>
                    <a:lnTo>
                      <a:pt x="2" y="10"/>
                    </a:lnTo>
                    <a:lnTo>
                      <a:pt x="3" y="7"/>
                    </a:lnTo>
                    <a:lnTo>
                      <a:pt x="5" y="5"/>
                    </a:lnTo>
                    <a:lnTo>
                      <a:pt x="7" y="3"/>
                    </a:lnTo>
                    <a:lnTo>
                      <a:pt x="9" y="2"/>
                    </a:lnTo>
                    <a:lnTo>
                      <a:pt x="11" y="2"/>
                    </a:lnTo>
                    <a:lnTo>
                      <a:pt x="11" y="0"/>
                    </a:lnTo>
                    <a:close/>
                  </a:path>
                </a:pathLst>
              </a:custGeom>
              <a:solidFill>
                <a:srgbClr val="D1D1D1"/>
              </a:solidFill>
              <a:ln w="9525">
                <a:noFill/>
                <a:round/>
                <a:headEnd/>
                <a:tailEnd/>
              </a:ln>
            </p:spPr>
            <p:txBody>
              <a:bodyPr/>
              <a:lstStyle/>
              <a:p>
                <a:pPr eaLnBrk="0" hangingPunct="0"/>
                <a:endParaRPr lang="en-US"/>
              </a:p>
            </p:txBody>
          </p:sp>
          <p:sp>
            <p:nvSpPr>
              <p:cNvPr id="48941" name="Freeform 460"/>
              <p:cNvSpPr>
                <a:spLocks/>
              </p:cNvSpPr>
              <p:nvPr/>
            </p:nvSpPr>
            <p:spPr bwMode="auto">
              <a:xfrm>
                <a:off x="3777" y="3430"/>
                <a:ext cx="10" cy="15"/>
              </a:xfrm>
              <a:custGeom>
                <a:avLst/>
                <a:gdLst>
                  <a:gd name="T0" fmla="*/ 10 w 10"/>
                  <a:gd name="T1" fmla="*/ 0 h 15"/>
                  <a:gd name="T2" fmla="*/ 8 w 10"/>
                  <a:gd name="T3" fmla="*/ 0 h 15"/>
                  <a:gd name="T4" fmla="*/ 6 w 10"/>
                  <a:gd name="T5" fmla="*/ 1 h 15"/>
                  <a:gd name="T6" fmla="*/ 4 w 10"/>
                  <a:gd name="T7" fmla="*/ 3 h 15"/>
                  <a:gd name="T8" fmla="*/ 2 w 10"/>
                  <a:gd name="T9" fmla="*/ 5 h 15"/>
                  <a:gd name="T10" fmla="*/ 1 w 10"/>
                  <a:gd name="T11" fmla="*/ 8 h 15"/>
                  <a:gd name="T12" fmla="*/ 0 w 10"/>
                  <a:gd name="T13" fmla="*/ 12 h 15"/>
                  <a:gd name="T14" fmla="*/ 0 w 10"/>
                  <a:gd name="T15" fmla="*/ 15 h 15"/>
                  <a:gd name="T16" fmla="*/ 1 w 10"/>
                  <a:gd name="T17" fmla="*/ 15 h 15"/>
                  <a:gd name="T18" fmla="*/ 1 w 10"/>
                  <a:gd name="T19" fmla="*/ 12 h 15"/>
                  <a:gd name="T20" fmla="*/ 2 w 10"/>
                  <a:gd name="T21" fmla="*/ 9 h 15"/>
                  <a:gd name="T22" fmla="*/ 3 w 10"/>
                  <a:gd name="T23" fmla="*/ 6 h 15"/>
                  <a:gd name="T24" fmla="*/ 4 w 10"/>
                  <a:gd name="T25" fmla="*/ 4 h 15"/>
                  <a:gd name="T26" fmla="*/ 6 w 10"/>
                  <a:gd name="T27" fmla="*/ 2 h 15"/>
                  <a:gd name="T28" fmla="*/ 8 w 10"/>
                  <a:gd name="T29" fmla="*/ 1 h 15"/>
                  <a:gd name="T30" fmla="*/ 10 w 10"/>
                  <a:gd name="T31" fmla="*/ 1 h 15"/>
                  <a:gd name="T32" fmla="*/ 10 w 10"/>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5"/>
                  <a:gd name="T53" fmla="*/ 10 w 10"/>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5">
                    <a:moveTo>
                      <a:pt x="10" y="0"/>
                    </a:moveTo>
                    <a:lnTo>
                      <a:pt x="8" y="0"/>
                    </a:lnTo>
                    <a:lnTo>
                      <a:pt x="6" y="1"/>
                    </a:lnTo>
                    <a:lnTo>
                      <a:pt x="4" y="3"/>
                    </a:lnTo>
                    <a:lnTo>
                      <a:pt x="2" y="5"/>
                    </a:lnTo>
                    <a:lnTo>
                      <a:pt x="1" y="8"/>
                    </a:lnTo>
                    <a:lnTo>
                      <a:pt x="0" y="12"/>
                    </a:lnTo>
                    <a:lnTo>
                      <a:pt x="0" y="15"/>
                    </a:lnTo>
                    <a:lnTo>
                      <a:pt x="1" y="15"/>
                    </a:lnTo>
                    <a:lnTo>
                      <a:pt x="1" y="12"/>
                    </a:lnTo>
                    <a:lnTo>
                      <a:pt x="2" y="9"/>
                    </a:lnTo>
                    <a:lnTo>
                      <a:pt x="3" y="6"/>
                    </a:lnTo>
                    <a:lnTo>
                      <a:pt x="4" y="4"/>
                    </a:lnTo>
                    <a:lnTo>
                      <a:pt x="6" y="2"/>
                    </a:lnTo>
                    <a:lnTo>
                      <a:pt x="8" y="1"/>
                    </a:lnTo>
                    <a:lnTo>
                      <a:pt x="10" y="1"/>
                    </a:lnTo>
                    <a:lnTo>
                      <a:pt x="10" y="0"/>
                    </a:lnTo>
                    <a:close/>
                  </a:path>
                </a:pathLst>
              </a:custGeom>
              <a:solidFill>
                <a:srgbClr val="D4D4D4"/>
              </a:solidFill>
              <a:ln w="9525">
                <a:noFill/>
                <a:round/>
                <a:headEnd/>
                <a:tailEnd/>
              </a:ln>
            </p:spPr>
            <p:txBody>
              <a:bodyPr/>
              <a:lstStyle/>
              <a:p>
                <a:pPr eaLnBrk="0" hangingPunct="0"/>
                <a:endParaRPr lang="en-US"/>
              </a:p>
            </p:txBody>
          </p:sp>
          <p:sp>
            <p:nvSpPr>
              <p:cNvPr id="48942" name="Freeform 461"/>
              <p:cNvSpPr>
                <a:spLocks/>
              </p:cNvSpPr>
              <p:nvPr/>
            </p:nvSpPr>
            <p:spPr bwMode="auto">
              <a:xfrm>
                <a:off x="3778" y="3431"/>
                <a:ext cx="9" cy="14"/>
              </a:xfrm>
              <a:custGeom>
                <a:avLst/>
                <a:gdLst>
                  <a:gd name="T0" fmla="*/ 9 w 9"/>
                  <a:gd name="T1" fmla="*/ 0 h 14"/>
                  <a:gd name="T2" fmla="*/ 7 w 9"/>
                  <a:gd name="T3" fmla="*/ 0 h 14"/>
                  <a:gd name="T4" fmla="*/ 5 w 9"/>
                  <a:gd name="T5" fmla="*/ 1 h 14"/>
                  <a:gd name="T6" fmla="*/ 3 w 9"/>
                  <a:gd name="T7" fmla="*/ 3 h 14"/>
                  <a:gd name="T8" fmla="*/ 2 w 9"/>
                  <a:gd name="T9" fmla="*/ 5 h 14"/>
                  <a:gd name="T10" fmla="*/ 1 w 9"/>
                  <a:gd name="T11" fmla="*/ 8 h 14"/>
                  <a:gd name="T12" fmla="*/ 0 w 9"/>
                  <a:gd name="T13" fmla="*/ 11 h 14"/>
                  <a:gd name="T14" fmla="*/ 0 w 9"/>
                  <a:gd name="T15" fmla="*/ 14 h 14"/>
                  <a:gd name="T16" fmla="*/ 1 w 9"/>
                  <a:gd name="T17" fmla="*/ 14 h 14"/>
                  <a:gd name="T18" fmla="*/ 1 w 9"/>
                  <a:gd name="T19" fmla="*/ 11 h 14"/>
                  <a:gd name="T20" fmla="*/ 2 w 9"/>
                  <a:gd name="T21" fmla="*/ 8 h 14"/>
                  <a:gd name="T22" fmla="*/ 2 w 9"/>
                  <a:gd name="T23" fmla="*/ 6 h 14"/>
                  <a:gd name="T24" fmla="*/ 4 w 9"/>
                  <a:gd name="T25" fmla="*/ 4 h 14"/>
                  <a:gd name="T26" fmla="*/ 5 w 9"/>
                  <a:gd name="T27" fmla="*/ 2 h 14"/>
                  <a:gd name="T28" fmla="*/ 7 w 9"/>
                  <a:gd name="T29" fmla="*/ 1 h 14"/>
                  <a:gd name="T30" fmla="*/ 9 w 9"/>
                  <a:gd name="T31" fmla="*/ 1 h 14"/>
                  <a:gd name="T32" fmla="*/ 9 w 9"/>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4"/>
                  <a:gd name="T53" fmla="*/ 9 w 9"/>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4">
                    <a:moveTo>
                      <a:pt x="9" y="0"/>
                    </a:moveTo>
                    <a:lnTo>
                      <a:pt x="7" y="0"/>
                    </a:lnTo>
                    <a:lnTo>
                      <a:pt x="5" y="1"/>
                    </a:lnTo>
                    <a:lnTo>
                      <a:pt x="3" y="3"/>
                    </a:lnTo>
                    <a:lnTo>
                      <a:pt x="2" y="5"/>
                    </a:lnTo>
                    <a:lnTo>
                      <a:pt x="1" y="8"/>
                    </a:lnTo>
                    <a:lnTo>
                      <a:pt x="0" y="11"/>
                    </a:lnTo>
                    <a:lnTo>
                      <a:pt x="0" y="14"/>
                    </a:lnTo>
                    <a:lnTo>
                      <a:pt x="1" y="14"/>
                    </a:lnTo>
                    <a:lnTo>
                      <a:pt x="1" y="11"/>
                    </a:lnTo>
                    <a:lnTo>
                      <a:pt x="2" y="8"/>
                    </a:lnTo>
                    <a:lnTo>
                      <a:pt x="2" y="6"/>
                    </a:lnTo>
                    <a:lnTo>
                      <a:pt x="4" y="4"/>
                    </a:lnTo>
                    <a:lnTo>
                      <a:pt x="5" y="2"/>
                    </a:lnTo>
                    <a:lnTo>
                      <a:pt x="7" y="1"/>
                    </a:lnTo>
                    <a:lnTo>
                      <a:pt x="9" y="1"/>
                    </a:lnTo>
                    <a:lnTo>
                      <a:pt x="9" y="0"/>
                    </a:lnTo>
                    <a:close/>
                  </a:path>
                </a:pathLst>
              </a:custGeom>
              <a:solidFill>
                <a:srgbClr val="D7D7D7"/>
              </a:solidFill>
              <a:ln w="9525">
                <a:noFill/>
                <a:round/>
                <a:headEnd/>
                <a:tailEnd/>
              </a:ln>
            </p:spPr>
            <p:txBody>
              <a:bodyPr/>
              <a:lstStyle/>
              <a:p>
                <a:pPr eaLnBrk="0" hangingPunct="0"/>
                <a:endParaRPr lang="en-US"/>
              </a:p>
            </p:txBody>
          </p:sp>
          <p:sp>
            <p:nvSpPr>
              <p:cNvPr id="48943" name="Freeform 462"/>
              <p:cNvSpPr>
                <a:spLocks/>
              </p:cNvSpPr>
              <p:nvPr/>
            </p:nvSpPr>
            <p:spPr bwMode="auto">
              <a:xfrm>
                <a:off x="3779" y="3432"/>
                <a:ext cx="8" cy="13"/>
              </a:xfrm>
              <a:custGeom>
                <a:avLst/>
                <a:gdLst>
                  <a:gd name="T0" fmla="*/ 8 w 8"/>
                  <a:gd name="T1" fmla="*/ 0 h 13"/>
                  <a:gd name="T2" fmla="*/ 6 w 8"/>
                  <a:gd name="T3" fmla="*/ 0 h 13"/>
                  <a:gd name="T4" fmla="*/ 4 w 8"/>
                  <a:gd name="T5" fmla="*/ 1 h 13"/>
                  <a:gd name="T6" fmla="*/ 3 w 8"/>
                  <a:gd name="T7" fmla="*/ 3 h 13"/>
                  <a:gd name="T8" fmla="*/ 1 w 8"/>
                  <a:gd name="T9" fmla="*/ 5 h 13"/>
                  <a:gd name="T10" fmla="*/ 1 w 8"/>
                  <a:gd name="T11" fmla="*/ 7 h 13"/>
                  <a:gd name="T12" fmla="*/ 0 w 8"/>
                  <a:gd name="T13" fmla="*/ 10 h 13"/>
                  <a:gd name="T14" fmla="*/ 0 w 8"/>
                  <a:gd name="T15" fmla="*/ 13 h 13"/>
                  <a:gd name="T16" fmla="*/ 0 w 8"/>
                  <a:gd name="T17" fmla="*/ 13 h 13"/>
                  <a:gd name="T18" fmla="*/ 1 w 8"/>
                  <a:gd name="T19" fmla="*/ 11 h 13"/>
                  <a:gd name="T20" fmla="*/ 1 w 8"/>
                  <a:gd name="T21" fmla="*/ 8 h 13"/>
                  <a:gd name="T22" fmla="*/ 2 w 8"/>
                  <a:gd name="T23" fmla="*/ 6 h 13"/>
                  <a:gd name="T24" fmla="*/ 3 w 8"/>
                  <a:gd name="T25" fmla="*/ 4 h 13"/>
                  <a:gd name="T26" fmla="*/ 5 w 8"/>
                  <a:gd name="T27" fmla="*/ 2 h 13"/>
                  <a:gd name="T28" fmla="*/ 6 w 8"/>
                  <a:gd name="T29" fmla="*/ 1 h 13"/>
                  <a:gd name="T30" fmla="*/ 8 w 8"/>
                  <a:gd name="T31" fmla="*/ 1 h 13"/>
                  <a:gd name="T32" fmla="*/ 8 w 8"/>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13"/>
                  <a:gd name="T53" fmla="*/ 8 w 8"/>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13">
                    <a:moveTo>
                      <a:pt x="8" y="0"/>
                    </a:moveTo>
                    <a:lnTo>
                      <a:pt x="6" y="0"/>
                    </a:lnTo>
                    <a:lnTo>
                      <a:pt x="4" y="1"/>
                    </a:lnTo>
                    <a:lnTo>
                      <a:pt x="3" y="3"/>
                    </a:lnTo>
                    <a:lnTo>
                      <a:pt x="1" y="5"/>
                    </a:lnTo>
                    <a:lnTo>
                      <a:pt x="1" y="7"/>
                    </a:lnTo>
                    <a:lnTo>
                      <a:pt x="0" y="10"/>
                    </a:lnTo>
                    <a:lnTo>
                      <a:pt x="0" y="13"/>
                    </a:lnTo>
                    <a:lnTo>
                      <a:pt x="1" y="11"/>
                    </a:lnTo>
                    <a:lnTo>
                      <a:pt x="1" y="8"/>
                    </a:lnTo>
                    <a:lnTo>
                      <a:pt x="2" y="6"/>
                    </a:lnTo>
                    <a:lnTo>
                      <a:pt x="3" y="4"/>
                    </a:lnTo>
                    <a:lnTo>
                      <a:pt x="5" y="2"/>
                    </a:lnTo>
                    <a:lnTo>
                      <a:pt x="6" y="1"/>
                    </a:lnTo>
                    <a:lnTo>
                      <a:pt x="8" y="1"/>
                    </a:lnTo>
                    <a:lnTo>
                      <a:pt x="8" y="0"/>
                    </a:lnTo>
                    <a:close/>
                  </a:path>
                </a:pathLst>
              </a:custGeom>
              <a:solidFill>
                <a:srgbClr val="D9D9D9"/>
              </a:solidFill>
              <a:ln w="9525">
                <a:noFill/>
                <a:round/>
                <a:headEnd/>
                <a:tailEnd/>
              </a:ln>
            </p:spPr>
            <p:txBody>
              <a:bodyPr/>
              <a:lstStyle/>
              <a:p>
                <a:pPr eaLnBrk="0" hangingPunct="0"/>
                <a:endParaRPr lang="en-US"/>
              </a:p>
            </p:txBody>
          </p:sp>
          <p:sp>
            <p:nvSpPr>
              <p:cNvPr id="48944" name="Freeform 463"/>
              <p:cNvSpPr>
                <a:spLocks/>
              </p:cNvSpPr>
              <p:nvPr/>
            </p:nvSpPr>
            <p:spPr bwMode="auto">
              <a:xfrm>
                <a:off x="3779" y="3433"/>
                <a:ext cx="8" cy="12"/>
              </a:xfrm>
              <a:custGeom>
                <a:avLst/>
                <a:gdLst>
                  <a:gd name="T0" fmla="*/ 8 w 8"/>
                  <a:gd name="T1" fmla="*/ 0 h 12"/>
                  <a:gd name="T2" fmla="*/ 6 w 8"/>
                  <a:gd name="T3" fmla="*/ 0 h 12"/>
                  <a:gd name="T4" fmla="*/ 5 w 8"/>
                  <a:gd name="T5" fmla="*/ 1 h 12"/>
                  <a:gd name="T6" fmla="*/ 3 w 8"/>
                  <a:gd name="T7" fmla="*/ 3 h 12"/>
                  <a:gd name="T8" fmla="*/ 2 w 8"/>
                  <a:gd name="T9" fmla="*/ 5 h 12"/>
                  <a:gd name="T10" fmla="*/ 1 w 8"/>
                  <a:gd name="T11" fmla="*/ 7 h 12"/>
                  <a:gd name="T12" fmla="*/ 1 w 8"/>
                  <a:gd name="T13" fmla="*/ 10 h 12"/>
                  <a:gd name="T14" fmla="*/ 0 w 8"/>
                  <a:gd name="T15" fmla="*/ 12 h 12"/>
                  <a:gd name="T16" fmla="*/ 1 w 8"/>
                  <a:gd name="T17" fmla="*/ 12 h 12"/>
                  <a:gd name="T18" fmla="*/ 1 w 8"/>
                  <a:gd name="T19" fmla="*/ 9 h 12"/>
                  <a:gd name="T20" fmla="*/ 2 w 8"/>
                  <a:gd name="T21" fmla="*/ 7 h 12"/>
                  <a:gd name="T22" fmla="*/ 3 w 8"/>
                  <a:gd name="T23" fmla="*/ 4 h 12"/>
                  <a:gd name="T24" fmla="*/ 5 w 8"/>
                  <a:gd name="T25" fmla="*/ 3 h 12"/>
                  <a:gd name="T26" fmla="*/ 6 w 8"/>
                  <a:gd name="T27" fmla="*/ 2 h 12"/>
                  <a:gd name="T28" fmla="*/ 8 w 8"/>
                  <a:gd name="T29" fmla="*/ 1 h 12"/>
                  <a:gd name="T30" fmla="*/ 8 w 8"/>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
                  <a:gd name="T49" fmla="*/ 0 h 12"/>
                  <a:gd name="T50" fmla="*/ 8 w 8"/>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 h="12">
                    <a:moveTo>
                      <a:pt x="8" y="0"/>
                    </a:moveTo>
                    <a:lnTo>
                      <a:pt x="6" y="0"/>
                    </a:lnTo>
                    <a:lnTo>
                      <a:pt x="5" y="1"/>
                    </a:lnTo>
                    <a:lnTo>
                      <a:pt x="3" y="3"/>
                    </a:lnTo>
                    <a:lnTo>
                      <a:pt x="2" y="5"/>
                    </a:lnTo>
                    <a:lnTo>
                      <a:pt x="1" y="7"/>
                    </a:lnTo>
                    <a:lnTo>
                      <a:pt x="1" y="10"/>
                    </a:lnTo>
                    <a:lnTo>
                      <a:pt x="0" y="12"/>
                    </a:lnTo>
                    <a:lnTo>
                      <a:pt x="1" y="12"/>
                    </a:lnTo>
                    <a:lnTo>
                      <a:pt x="1" y="9"/>
                    </a:lnTo>
                    <a:lnTo>
                      <a:pt x="2" y="7"/>
                    </a:lnTo>
                    <a:lnTo>
                      <a:pt x="3" y="4"/>
                    </a:lnTo>
                    <a:lnTo>
                      <a:pt x="5" y="3"/>
                    </a:lnTo>
                    <a:lnTo>
                      <a:pt x="6" y="2"/>
                    </a:lnTo>
                    <a:lnTo>
                      <a:pt x="8" y="1"/>
                    </a:lnTo>
                    <a:lnTo>
                      <a:pt x="8" y="0"/>
                    </a:lnTo>
                    <a:close/>
                  </a:path>
                </a:pathLst>
              </a:custGeom>
              <a:solidFill>
                <a:srgbClr val="DBDBDB"/>
              </a:solidFill>
              <a:ln w="9525">
                <a:noFill/>
                <a:round/>
                <a:headEnd/>
                <a:tailEnd/>
              </a:ln>
            </p:spPr>
            <p:txBody>
              <a:bodyPr/>
              <a:lstStyle/>
              <a:p>
                <a:pPr eaLnBrk="0" hangingPunct="0"/>
                <a:endParaRPr lang="en-US"/>
              </a:p>
            </p:txBody>
          </p:sp>
          <p:sp>
            <p:nvSpPr>
              <p:cNvPr id="48945" name="Freeform 464"/>
              <p:cNvSpPr>
                <a:spLocks/>
              </p:cNvSpPr>
              <p:nvPr/>
            </p:nvSpPr>
            <p:spPr bwMode="auto">
              <a:xfrm>
                <a:off x="3780" y="3434"/>
                <a:ext cx="7" cy="11"/>
              </a:xfrm>
              <a:custGeom>
                <a:avLst/>
                <a:gdLst>
                  <a:gd name="T0" fmla="*/ 7 w 7"/>
                  <a:gd name="T1" fmla="*/ 0 h 11"/>
                  <a:gd name="T2" fmla="*/ 5 w 7"/>
                  <a:gd name="T3" fmla="*/ 1 h 11"/>
                  <a:gd name="T4" fmla="*/ 4 w 7"/>
                  <a:gd name="T5" fmla="*/ 2 h 11"/>
                  <a:gd name="T6" fmla="*/ 2 w 7"/>
                  <a:gd name="T7" fmla="*/ 3 h 11"/>
                  <a:gd name="T8" fmla="*/ 1 w 7"/>
                  <a:gd name="T9" fmla="*/ 6 h 11"/>
                  <a:gd name="T10" fmla="*/ 0 w 7"/>
                  <a:gd name="T11" fmla="*/ 8 h 11"/>
                  <a:gd name="T12" fmla="*/ 0 w 7"/>
                  <a:gd name="T13" fmla="*/ 11 h 11"/>
                  <a:gd name="T14" fmla="*/ 1 w 7"/>
                  <a:gd name="T15" fmla="*/ 11 h 11"/>
                  <a:gd name="T16" fmla="*/ 1 w 7"/>
                  <a:gd name="T17" fmla="*/ 9 h 11"/>
                  <a:gd name="T18" fmla="*/ 2 w 7"/>
                  <a:gd name="T19" fmla="*/ 6 h 11"/>
                  <a:gd name="T20" fmla="*/ 3 w 7"/>
                  <a:gd name="T21" fmla="*/ 4 h 11"/>
                  <a:gd name="T22" fmla="*/ 4 w 7"/>
                  <a:gd name="T23" fmla="*/ 3 h 11"/>
                  <a:gd name="T24" fmla="*/ 5 w 7"/>
                  <a:gd name="T25" fmla="*/ 2 h 11"/>
                  <a:gd name="T26" fmla="*/ 7 w 7"/>
                  <a:gd name="T27" fmla="*/ 1 h 11"/>
                  <a:gd name="T28" fmla="*/ 7 w 7"/>
                  <a:gd name="T29" fmla="*/ 0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
                  <a:gd name="T46" fmla="*/ 0 h 11"/>
                  <a:gd name="T47" fmla="*/ 7 w 7"/>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 h="11">
                    <a:moveTo>
                      <a:pt x="7" y="0"/>
                    </a:moveTo>
                    <a:lnTo>
                      <a:pt x="5" y="1"/>
                    </a:lnTo>
                    <a:lnTo>
                      <a:pt x="4" y="2"/>
                    </a:lnTo>
                    <a:lnTo>
                      <a:pt x="2" y="3"/>
                    </a:lnTo>
                    <a:lnTo>
                      <a:pt x="1" y="6"/>
                    </a:lnTo>
                    <a:lnTo>
                      <a:pt x="0" y="8"/>
                    </a:lnTo>
                    <a:lnTo>
                      <a:pt x="0" y="11"/>
                    </a:lnTo>
                    <a:lnTo>
                      <a:pt x="1" y="11"/>
                    </a:lnTo>
                    <a:lnTo>
                      <a:pt x="1" y="9"/>
                    </a:lnTo>
                    <a:lnTo>
                      <a:pt x="2" y="6"/>
                    </a:lnTo>
                    <a:lnTo>
                      <a:pt x="3" y="4"/>
                    </a:lnTo>
                    <a:lnTo>
                      <a:pt x="4" y="3"/>
                    </a:lnTo>
                    <a:lnTo>
                      <a:pt x="5" y="2"/>
                    </a:lnTo>
                    <a:lnTo>
                      <a:pt x="7" y="1"/>
                    </a:lnTo>
                    <a:lnTo>
                      <a:pt x="7" y="0"/>
                    </a:lnTo>
                    <a:close/>
                  </a:path>
                </a:pathLst>
              </a:custGeom>
              <a:solidFill>
                <a:srgbClr val="DDDDDD"/>
              </a:solidFill>
              <a:ln w="9525">
                <a:noFill/>
                <a:round/>
                <a:headEnd/>
                <a:tailEnd/>
              </a:ln>
            </p:spPr>
            <p:txBody>
              <a:bodyPr/>
              <a:lstStyle/>
              <a:p>
                <a:pPr eaLnBrk="0" hangingPunct="0"/>
                <a:endParaRPr lang="en-US"/>
              </a:p>
            </p:txBody>
          </p:sp>
          <p:sp>
            <p:nvSpPr>
              <p:cNvPr id="48946" name="Freeform 465"/>
              <p:cNvSpPr>
                <a:spLocks/>
              </p:cNvSpPr>
              <p:nvPr/>
            </p:nvSpPr>
            <p:spPr bwMode="auto">
              <a:xfrm>
                <a:off x="3781" y="3435"/>
                <a:ext cx="6" cy="10"/>
              </a:xfrm>
              <a:custGeom>
                <a:avLst/>
                <a:gdLst>
                  <a:gd name="T0" fmla="*/ 6 w 6"/>
                  <a:gd name="T1" fmla="*/ 0 h 10"/>
                  <a:gd name="T2" fmla="*/ 4 w 6"/>
                  <a:gd name="T3" fmla="*/ 1 h 10"/>
                  <a:gd name="T4" fmla="*/ 3 w 6"/>
                  <a:gd name="T5" fmla="*/ 2 h 10"/>
                  <a:gd name="T6" fmla="*/ 2 w 6"/>
                  <a:gd name="T7" fmla="*/ 3 h 10"/>
                  <a:gd name="T8" fmla="*/ 1 w 6"/>
                  <a:gd name="T9" fmla="*/ 5 h 10"/>
                  <a:gd name="T10" fmla="*/ 0 w 6"/>
                  <a:gd name="T11" fmla="*/ 8 h 10"/>
                  <a:gd name="T12" fmla="*/ 0 w 6"/>
                  <a:gd name="T13" fmla="*/ 10 h 10"/>
                  <a:gd name="T14" fmla="*/ 1 w 6"/>
                  <a:gd name="T15" fmla="*/ 10 h 10"/>
                  <a:gd name="T16" fmla="*/ 1 w 6"/>
                  <a:gd name="T17" fmla="*/ 8 h 10"/>
                  <a:gd name="T18" fmla="*/ 1 w 6"/>
                  <a:gd name="T19" fmla="*/ 6 h 10"/>
                  <a:gd name="T20" fmla="*/ 2 w 6"/>
                  <a:gd name="T21" fmla="*/ 4 h 10"/>
                  <a:gd name="T22" fmla="*/ 3 w 6"/>
                  <a:gd name="T23" fmla="*/ 3 h 10"/>
                  <a:gd name="T24" fmla="*/ 5 w 6"/>
                  <a:gd name="T25" fmla="*/ 2 h 10"/>
                  <a:gd name="T26" fmla="*/ 6 w 6"/>
                  <a:gd name="T27" fmla="*/ 2 h 10"/>
                  <a:gd name="T28" fmla="*/ 6 w 6"/>
                  <a:gd name="T29" fmla="*/ 0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
                  <a:gd name="T46" fmla="*/ 0 h 10"/>
                  <a:gd name="T47" fmla="*/ 6 w 6"/>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 h="10">
                    <a:moveTo>
                      <a:pt x="6" y="0"/>
                    </a:moveTo>
                    <a:lnTo>
                      <a:pt x="4" y="1"/>
                    </a:lnTo>
                    <a:lnTo>
                      <a:pt x="3" y="2"/>
                    </a:lnTo>
                    <a:lnTo>
                      <a:pt x="2" y="3"/>
                    </a:lnTo>
                    <a:lnTo>
                      <a:pt x="1" y="5"/>
                    </a:lnTo>
                    <a:lnTo>
                      <a:pt x="0" y="8"/>
                    </a:lnTo>
                    <a:lnTo>
                      <a:pt x="0" y="10"/>
                    </a:lnTo>
                    <a:lnTo>
                      <a:pt x="1" y="10"/>
                    </a:lnTo>
                    <a:lnTo>
                      <a:pt x="1" y="8"/>
                    </a:lnTo>
                    <a:lnTo>
                      <a:pt x="1" y="6"/>
                    </a:lnTo>
                    <a:lnTo>
                      <a:pt x="2" y="4"/>
                    </a:lnTo>
                    <a:lnTo>
                      <a:pt x="3" y="3"/>
                    </a:lnTo>
                    <a:lnTo>
                      <a:pt x="5" y="2"/>
                    </a:lnTo>
                    <a:lnTo>
                      <a:pt x="6" y="2"/>
                    </a:lnTo>
                    <a:lnTo>
                      <a:pt x="6" y="0"/>
                    </a:lnTo>
                    <a:close/>
                  </a:path>
                </a:pathLst>
              </a:custGeom>
              <a:solidFill>
                <a:srgbClr val="DFDFDF"/>
              </a:solidFill>
              <a:ln w="9525">
                <a:noFill/>
                <a:round/>
                <a:headEnd/>
                <a:tailEnd/>
              </a:ln>
            </p:spPr>
            <p:txBody>
              <a:bodyPr/>
              <a:lstStyle/>
              <a:p>
                <a:pPr eaLnBrk="0" hangingPunct="0"/>
                <a:endParaRPr lang="en-US"/>
              </a:p>
            </p:txBody>
          </p:sp>
          <p:sp>
            <p:nvSpPr>
              <p:cNvPr id="48947" name="Freeform 466"/>
              <p:cNvSpPr>
                <a:spLocks/>
              </p:cNvSpPr>
              <p:nvPr/>
            </p:nvSpPr>
            <p:spPr bwMode="auto">
              <a:xfrm>
                <a:off x="3782" y="3437"/>
                <a:ext cx="5" cy="8"/>
              </a:xfrm>
              <a:custGeom>
                <a:avLst/>
                <a:gdLst>
                  <a:gd name="T0" fmla="*/ 5 w 5"/>
                  <a:gd name="T1" fmla="*/ 0 h 8"/>
                  <a:gd name="T2" fmla="*/ 4 w 5"/>
                  <a:gd name="T3" fmla="*/ 0 h 8"/>
                  <a:gd name="T4" fmla="*/ 2 w 5"/>
                  <a:gd name="T5" fmla="*/ 1 h 8"/>
                  <a:gd name="T6" fmla="*/ 1 w 5"/>
                  <a:gd name="T7" fmla="*/ 2 h 8"/>
                  <a:gd name="T8" fmla="*/ 0 w 5"/>
                  <a:gd name="T9" fmla="*/ 4 h 8"/>
                  <a:gd name="T10" fmla="*/ 0 w 5"/>
                  <a:gd name="T11" fmla="*/ 6 h 8"/>
                  <a:gd name="T12" fmla="*/ 0 w 5"/>
                  <a:gd name="T13" fmla="*/ 8 h 8"/>
                  <a:gd name="T14" fmla="*/ 0 w 5"/>
                  <a:gd name="T15" fmla="*/ 8 h 8"/>
                  <a:gd name="T16" fmla="*/ 0 w 5"/>
                  <a:gd name="T17" fmla="*/ 6 h 8"/>
                  <a:gd name="T18" fmla="*/ 1 w 5"/>
                  <a:gd name="T19" fmla="*/ 4 h 8"/>
                  <a:gd name="T20" fmla="*/ 2 w 5"/>
                  <a:gd name="T21" fmla="*/ 2 h 8"/>
                  <a:gd name="T22" fmla="*/ 4 w 5"/>
                  <a:gd name="T23" fmla="*/ 1 h 8"/>
                  <a:gd name="T24" fmla="*/ 5 w 5"/>
                  <a:gd name="T25" fmla="*/ 1 h 8"/>
                  <a:gd name="T26" fmla="*/ 5 w 5"/>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8"/>
                  <a:gd name="T44" fmla="*/ 5 w 5"/>
                  <a:gd name="T45" fmla="*/ 8 h 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8">
                    <a:moveTo>
                      <a:pt x="5" y="0"/>
                    </a:moveTo>
                    <a:lnTo>
                      <a:pt x="4" y="0"/>
                    </a:lnTo>
                    <a:lnTo>
                      <a:pt x="2" y="1"/>
                    </a:lnTo>
                    <a:lnTo>
                      <a:pt x="1" y="2"/>
                    </a:lnTo>
                    <a:lnTo>
                      <a:pt x="0" y="4"/>
                    </a:lnTo>
                    <a:lnTo>
                      <a:pt x="0" y="6"/>
                    </a:lnTo>
                    <a:lnTo>
                      <a:pt x="0" y="8"/>
                    </a:lnTo>
                    <a:lnTo>
                      <a:pt x="0" y="6"/>
                    </a:lnTo>
                    <a:lnTo>
                      <a:pt x="1" y="4"/>
                    </a:lnTo>
                    <a:lnTo>
                      <a:pt x="2" y="2"/>
                    </a:lnTo>
                    <a:lnTo>
                      <a:pt x="4" y="1"/>
                    </a:lnTo>
                    <a:lnTo>
                      <a:pt x="5" y="1"/>
                    </a:lnTo>
                    <a:lnTo>
                      <a:pt x="5" y="0"/>
                    </a:lnTo>
                    <a:close/>
                  </a:path>
                </a:pathLst>
              </a:custGeom>
              <a:solidFill>
                <a:srgbClr val="E1E1E1"/>
              </a:solidFill>
              <a:ln w="9525">
                <a:noFill/>
                <a:round/>
                <a:headEnd/>
                <a:tailEnd/>
              </a:ln>
            </p:spPr>
            <p:txBody>
              <a:bodyPr/>
              <a:lstStyle/>
              <a:p>
                <a:pPr eaLnBrk="0" hangingPunct="0"/>
                <a:endParaRPr lang="en-US"/>
              </a:p>
            </p:txBody>
          </p:sp>
          <p:sp>
            <p:nvSpPr>
              <p:cNvPr id="48948" name="Freeform 467"/>
              <p:cNvSpPr>
                <a:spLocks/>
              </p:cNvSpPr>
              <p:nvPr/>
            </p:nvSpPr>
            <p:spPr bwMode="auto">
              <a:xfrm>
                <a:off x="3782" y="3438"/>
                <a:ext cx="5" cy="7"/>
              </a:xfrm>
              <a:custGeom>
                <a:avLst/>
                <a:gdLst>
                  <a:gd name="T0" fmla="*/ 5 w 5"/>
                  <a:gd name="T1" fmla="*/ 0 h 7"/>
                  <a:gd name="T2" fmla="*/ 4 w 5"/>
                  <a:gd name="T3" fmla="*/ 0 h 7"/>
                  <a:gd name="T4" fmla="*/ 2 w 5"/>
                  <a:gd name="T5" fmla="*/ 1 h 7"/>
                  <a:gd name="T6" fmla="*/ 1 w 5"/>
                  <a:gd name="T7" fmla="*/ 3 h 7"/>
                  <a:gd name="T8" fmla="*/ 0 w 5"/>
                  <a:gd name="T9" fmla="*/ 5 h 7"/>
                  <a:gd name="T10" fmla="*/ 0 w 5"/>
                  <a:gd name="T11" fmla="*/ 7 h 7"/>
                  <a:gd name="T12" fmla="*/ 1 w 5"/>
                  <a:gd name="T13" fmla="*/ 7 h 7"/>
                  <a:gd name="T14" fmla="*/ 1 w 5"/>
                  <a:gd name="T15" fmla="*/ 5 h 7"/>
                  <a:gd name="T16" fmla="*/ 2 w 5"/>
                  <a:gd name="T17" fmla="*/ 3 h 7"/>
                  <a:gd name="T18" fmla="*/ 3 w 5"/>
                  <a:gd name="T19" fmla="*/ 2 h 7"/>
                  <a:gd name="T20" fmla="*/ 4 w 5"/>
                  <a:gd name="T21" fmla="*/ 1 h 7"/>
                  <a:gd name="T22" fmla="*/ 5 w 5"/>
                  <a:gd name="T23" fmla="*/ 1 h 7"/>
                  <a:gd name="T24" fmla="*/ 5 w 5"/>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7"/>
                  <a:gd name="T41" fmla="*/ 5 w 5"/>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7">
                    <a:moveTo>
                      <a:pt x="5" y="0"/>
                    </a:moveTo>
                    <a:lnTo>
                      <a:pt x="4" y="0"/>
                    </a:lnTo>
                    <a:lnTo>
                      <a:pt x="2" y="1"/>
                    </a:lnTo>
                    <a:lnTo>
                      <a:pt x="1" y="3"/>
                    </a:lnTo>
                    <a:lnTo>
                      <a:pt x="0" y="5"/>
                    </a:lnTo>
                    <a:lnTo>
                      <a:pt x="0" y="7"/>
                    </a:lnTo>
                    <a:lnTo>
                      <a:pt x="1" y="7"/>
                    </a:lnTo>
                    <a:lnTo>
                      <a:pt x="1" y="5"/>
                    </a:lnTo>
                    <a:lnTo>
                      <a:pt x="2" y="3"/>
                    </a:lnTo>
                    <a:lnTo>
                      <a:pt x="3" y="2"/>
                    </a:lnTo>
                    <a:lnTo>
                      <a:pt x="4" y="1"/>
                    </a:lnTo>
                    <a:lnTo>
                      <a:pt x="5" y="1"/>
                    </a:lnTo>
                    <a:lnTo>
                      <a:pt x="5" y="0"/>
                    </a:lnTo>
                    <a:close/>
                  </a:path>
                </a:pathLst>
              </a:custGeom>
              <a:solidFill>
                <a:srgbClr val="E2E2E2"/>
              </a:solidFill>
              <a:ln w="9525">
                <a:noFill/>
                <a:round/>
                <a:headEnd/>
                <a:tailEnd/>
              </a:ln>
            </p:spPr>
            <p:txBody>
              <a:bodyPr/>
              <a:lstStyle/>
              <a:p>
                <a:pPr eaLnBrk="0" hangingPunct="0"/>
                <a:endParaRPr lang="en-US"/>
              </a:p>
            </p:txBody>
          </p:sp>
          <p:sp>
            <p:nvSpPr>
              <p:cNvPr id="48949" name="Freeform 468"/>
              <p:cNvSpPr>
                <a:spLocks/>
              </p:cNvSpPr>
              <p:nvPr/>
            </p:nvSpPr>
            <p:spPr bwMode="auto">
              <a:xfrm>
                <a:off x="3783" y="3439"/>
                <a:ext cx="4" cy="6"/>
              </a:xfrm>
              <a:custGeom>
                <a:avLst/>
                <a:gdLst>
                  <a:gd name="T0" fmla="*/ 4 w 4"/>
                  <a:gd name="T1" fmla="*/ 0 h 6"/>
                  <a:gd name="T2" fmla="*/ 3 w 4"/>
                  <a:gd name="T3" fmla="*/ 0 h 6"/>
                  <a:gd name="T4" fmla="*/ 2 w 4"/>
                  <a:gd name="T5" fmla="*/ 1 h 6"/>
                  <a:gd name="T6" fmla="*/ 1 w 4"/>
                  <a:gd name="T7" fmla="*/ 2 h 6"/>
                  <a:gd name="T8" fmla="*/ 0 w 4"/>
                  <a:gd name="T9" fmla="*/ 4 h 6"/>
                  <a:gd name="T10" fmla="*/ 0 w 4"/>
                  <a:gd name="T11" fmla="*/ 6 h 6"/>
                  <a:gd name="T12" fmla="*/ 1 w 4"/>
                  <a:gd name="T13" fmla="*/ 6 h 6"/>
                  <a:gd name="T14" fmla="*/ 1 w 4"/>
                  <a:gd name="T15" fmla="*/ 4 h 6"/>
                  <a:gd name="T16" fmla="*/ 2 w 4"/>
                  <a:gd name="T17" fmla="*/ 3 h 6"/>
                  <a:gd name="T18" fmla="*/ 3 w 4"/>
                  <a:gd name="T19" fmla="*/ 2 h 6"/>
                  <a:gd name="T20" fmla="*/ 4 w 4"/>
                  <a:gd name="T21" fmla="*/ 1 h 6"/>
                  <a:gd name="T22" fmla="*/ 4 w 4"/>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6"/>
                  <a:gd name="T38" fmla="*/ 4 w 4"/>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6">
                    <a:moveTo>
                      <a:pt x="4" y="0"/>
                    </a:moveTo>
                    <a:lnTo>
                      <a:pt x="3" y="0"/>
                    </a:lnTo>
                    <a:lnTo>
                      <a:pt x="2" y="1"/>
                    </a:lnTo>
                    <a:lnTo>
                      <a:pt x="1" y="2"/>
                    </a:lnTo>
                    <a:lnTo>
                      <a:pt x="0" y="4"/>
                    </a:lnTo>
                    <a:lnTo>
                      <a:pt x="0" y="6"/>
                    </a:lnTo>
                    <a:lnTo>
                      <a:pt x="1" y="6"/>
                    </a:lnTo>
                    <a:lnTo>
                      <a:pt x="1" y="4"/>
                    </a:lnTo>
                    <a:lnTo>
                      <a:pt x="2" y="3"/>
                    </a:lnTo>
                    <a:lnTo>
                      <a:pt x="3" y="2"/>
                    </a:lnTo>
                    <a:lnTo>
                      <a:pt x="4" y="1"/>
                    </a:lnTo>
                    <a:lnTo>
                      <a:pt x="4" y="0"/>
                    </a:lnTo>
                    <a:close/>
                  </a:path>
                </a:pathLst>
              </a:custGeom>
              <a:solidFill>
                <a:srgbClr val="E4E4E4"/>
              </a:solidFill>
              <a:ln w="9525">
                <a:noFill/>
                <a:round/>
                <a:headEnd/>
                <a:tailEnd/>
              </a:ln>
            </p:spPr>
            <p:txBody>
              <a:bodyPr/>
              <a:lstStyle/>
              <a:p>
                <a:pPr eaLnBrk="0" hangingPunct="0"/>
                <a:endParaRPr lang="en-US"/>
              </a:p>
            </p:txBody>
          </p:sp>
          <p:sp>
            <p:nvSpPr>
              <p:cNvPr id="48950" name="Freeform 469"/>
              <p:cNvSpPr>
                <a:spLocks/>
              </p:cNvSpPr>
              <p:nvPr/>
            </p:nvSpPr>
            <p:spPr bwMode="auto">
              <a:xfrm>
                <a:off x="3784" y="3440"/>
                <a:ext cx="3" cy="5"/>
              </a:xfrm>
              <a:custGeom>
                <a:avLst/>
                <a:gdLst>
                  <a:gd name="T0" fmla="*/ 3 w 3"/>
                  <a:gd name="T1" fmla="*/ 0 h 5"/>
                  <a:gd name="T2" fmla="*/ 2 w 3"/>
                  <a:gd name="T3" fmla="*/ 1 h 5"/>
                  <a:gd name="T4" fmla="*/ 1 w 3"/>
                  <a:gd name="T5" fmla="*/ 2 h 5"/>
                  <a:gd name="T6" fmla="*/ 0 w 3"/>
                  <a:gd name="T7" fmla="*/ 3 h 5"/>
                  <a:gd name="T8" fmla="*/ 0 w 3"/>
                  <a:gd name="T9" fmla="*/ 5 h 5"/>
                  <a:gd name="T10" fmla="*/ 1 w 3"/>
                  <a:gd name="T11" fmla="*/ 5 h 5"/>
                  <a:gd name="T12" fmla="*/ 1 w 3"/>
                  <a:gd name="T13" fmla="*/ 4 h 5"/>
                  <a:gd name="T14" fmla="*/ 1 w 3"/>
                  <a:gd name="T15" fmla="*/ 3 h 5"/>
                  <a:gd name="T16" fmla="*/ 2 w 3"/>
                  <a:gd name="T17" fmla="*/ 2 h 5"/>
                  <a:gd name="T18" fmla="*/ 3 w 3"/>
                  <a:gd name="T19" fmla="*/ 1 h 5"/>
                  <a:gd name="T20" fmla="*/ 3 w 3"/>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5"/>
                  <a:gd name="T35" fmla="*/ 3 w 3"/>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5">
                    <a:moveTo>
                      <a:pt x="3" y="0"/>
                    </a:moveTo>
                    <a:lnTo>
                      <a:pt x="2" y="1"/>
                    </a:lnTo>
                    <a:lnTo>
                      <a:pt x="1" y="2"/>
                    </a:lnTo>
                    <a:lnTo>
                      <a:pt x="0" y="3"/>
                    </a:lnTo>
                    <a:lnTo>
                      <a:pt x="0" y="5"/>
                    </a:lnTo>
                    <a:lnTo>
                      <a:pt x="1" y="5"/>
                    </a:lnTo>
                    <a:lnTo>
                      <a:pt x="1" y="4"/>
                    </a:lnTo>
                    <a:lnTo>
                      <a:pt x="1" y="3"/>
                    </a:lnTo>
                    <a:lnTo>
                      <a:pt x="2" y="2"/>
                    </a:lnTo>
                    <a:lnTo>
                      <a:pt x="3" y="1"/>
                    </a:lnTo>
                    <a:lnTo>
                      <a:pt x="3" y="0"/>
                    </a:lnTo>
                    <a:close/>
                  </a:path>
                </a:pathLst>
              </a:custGeom>
              <a:solidFill>
                <a:srgbClr val="E5E5E5"/>
              </a:solidFill>
              <a:ln w="9525">
                <a:noFill/>
                <a:round/>
                <a:headEnd/>
                <a:tailEnd/>
              </a:ln>
            </p:spPr>
            <p:txBody>
              <a:bodyPr/>
              <a:lstStyle/>
              <a:p>
                <a:pPr eaLnBrk="0" hangingPunct="0"/>
                <a:endParaRPr lang="en-US"/>
              </a:p>
            </p:txBody>
          </p:sp>
          <p:sp>
            <p:nvSpPr>
              <p:cNvPr id="48951" name="Freeform 470"/>
              <p:cNvSpPr>
                <a:spLocks/>
              </p:cNvSpPr>
              <p:nvPr/>
            </p:nvSpPr>
            <p:spPr bwMode="auto">
              <a:xfrm>
                <a:off x="3785" y="3441"/>
                <a:ext cx="2" cy="4"/>
              </a:xfrm>
              <a:custGeom>
                <a:avLst/>
                <a:gdLst>
                  <a:gd name="T0" fmla="*/ 2 w 2"/>
                  <a:gd name="T1" fmla="*/ 0 h 4"/>
                  <a:gd name="T2" fmla="*/ 1 w 2"/>
                  <a:gd name="T3" fmla="*/ 1 h 4"/>
                  <a:gd name="T4" fmla="*/ 0 w 2"/>
                  <a:gd name="T5" fmla="*/ 2 h 4"/>
                  <a:gd name="T6" fmla="*/ 0 w 2"/>
                  <a:gd name="T7" fmla="*/ 3 h 4"/>
                  <a:gd name="T8" fmla="*/ 0 w 2"/>
                  <a:gd name="T9" fmla="*/ 4 h 4"/>
                  <a:gd name="T10" fmla="*/ 0 w 2"/>
                  <a:gd name="T11" fmla="*/ 4 h 4"/>
                  <a:gd name="T12" fmla="*/ 1 w 2"/>
                  <a:gd name="T13" fmla="*/ 3 h 4"/>
                  <a:gd name="T14" fmla="*/ 1 w 2"/>
                  <a:gd name="T15" fmla="*/ 2 h 4"/>
                  <a:gd name="T16" fmla="*/ 2 w 2"/>
                  <a:gd name="T17" fmla="*/ 2 h 4"/>
                  <a:gd name="T18" fmla="*/ 2 w 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4"/>
                  <a:gd name="T32" fmla="*/ 2 w 2"/>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4">
                    <a:moveTo>
                      <a:pt x="2" y="0"/>
                    </a:moveTo>
                    <a:lnTo>
                      <a:pt x="1" y="1"/>
                    </a:lnTo>
                    <a:lnTo>
                      <a:pt x="0" y="2"/>
                    </a:lnTo>
                    <a:lnTo>
                      <a:pt x="0" y="3"/>
                    </a:lnTo>
                    <a:lnTo>
                      <a:pt x="0" y="4"/>
                    </a:lnTo>
                    <a:lnTo>
                      <a:pt x="1" y="3"/>
                    </a:lnTo>
                    <a:lnTo>
                      <a:pt x="1" y="2"/>
                    </a:lnTo>
                    <a:lnTo>
                      <a:pt x="2" y="2"/>
                    </a:lnTo>
                    <a:lnTo>
                      <a:pt x="2" y="0"/>
                    </a:lnTo>
                    <a:close/>
                  </a:path>
                </a:pathLst>
              </a:custGeom>
              <a:solidFill>
                <a:srgbClr val="E6E6E6"/>
              </a:solidFill>
              <a:ln w="9525">
                <a:noFill/>
                <a:round/>
                <a:headEnd/>
                <a:tailEnd/>
              </a:ln>
            </p:spPr>
            <p:txBody>
              <a:bodyPr/>
              <a:lstStyle/>
              <a:p>
                <a:pPr eaLnBrk="0" hangingPunct="0"/>
                <a:endParaRPr lang="en-US"/>
              </a:p>
            </p:txBody>
          </p:sp>
          <p:sp>
            <p:nvSpPr>
              <p:cNvPr id="48952" name="Freeform 471"/>
              <p:cNvSpPr>
                <a:spLocks/>
              </p:cNvSpPr>
              <p:nvPr/>
            </p:nvSpPr>
            <p:spPr bwMode="auto">
              <a:xfrm>
                <a:off x="3785" y="3443"/>
                <a:ext cx="2" cy="2"/>
              </a:xfrm>
              <a:custGeom>
                <a:avLst/>
                <a:gdLst>
                  <a:gd name="T0" fmla="*/ 2 w 2"/>
                  <a:gd name="T1" fmla="*/ 0 h 2"/>
                  <a:gd name="T2" fmla="*/ 1 w 2"/>
                  <a:gd name="T3" fmla="*/ 0 h 2"/>
                  <a:gd name="T4" fmla="*/ 1 w 2"/>
                  <a:gd name="T5" fmla="*/ 1 h 2"/>
                  <a:gd name="T6" fmla="*/ 0 w 2"/>
                  <a:gd name="T7" fmla="*/ 2 h 2"/>
                  <a:gd name="T8" fmla="*/ 1 w 2"/>
                  <a:gd name="T9" fmla="*/ 2 h 2"/>
                  <a:gd name="T10" fmla="*/ 1 w 2"/>
                  <a:gd name="T11" fmla="*/ 1 h 2"/>
                  <a:gd name="T12" fmla="*/ 2 w 2"/>
                  <a:gd name="T13" fmla="*/ 1 h 2"/>
                  <a:gd name="T14" fmla="*/ 2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2" y="0"/>
                    </a:moveTo>
                    <a:lnTo>
                      <a:pt x="1" y="0"/>
                    </a:lnTo>
                    <a:lnTo>
                      <a:pt x="1" y="1"/>
                    </a:lnTo>
                    <a:lnTo>
                      <a:pt x="0" y="2"/>
                    </a:lnTo>
                    <a:lnTo>
                      <a:pt x="1" y="2"/>
                    </a:lnTo>
                    <a:lnTo>
                      <a:pt x="1" y="1"/>
                    </a:lnTo>
                    <a:lnTo>
                      <a:pt x="2" y="1"/>
                    </a:lnTo>
                    <a:lnTo>
                      <a:pt x="2" y="0"/>
                    </a:lnTo>
                    <a:close/>
                  </a:path>
                </a:pathLst>
              </a:custGeom>
              <a:solidFill>
                <a:srgbClr val="E6E6E6"/>
              </a:solidFill>
              <a:ln w="9525">
                <a:noFill/>
                <a:round/>
                <a:headEnd/>
                <a:tailEnd/>
              </a:ln>
            </p:spPr>
            <p:txBody>
              <a:bodyPr/>
              <a:lstStyle/>
              <a:p>
                <a:pPr eaLnBrk="0" hangingPunct="0"/>
                <a:endParaRPr lang="en-US"/>
              </a:p>
            </p:txBody>
          </p:sp>
          <p:sp>
            <p:nvSpPr>
              <p:cNvPr id="48953" name="Freeform 472"/>
              <p:cNvSpPr>
                <a:spLocks/>
              </p:cNvSpPr>
              <p:nvPr/>
            </p:nvSpPr>
            <p:spPr bwMode="auto">
              <a:xfrm>
                <a:off x="3786" y="3444"/>
                <a:ext cx="1" cy="1"/>
              </a:xfrm>
              <a:custGeom>
                <a:avLst/>
                <a:gdLst>
                  <a:gd name="T0" fmla="*/ 1 w 1"/>
                  <a:gd name="T1" fmla="*/ 0 h 1"/>
                  <a:gd name="T2" fmla="*/ 0 w 1"/>
                  <a:gd name="T3" fmla="*/ 0 h 1"/>
                  <a:gd name="T4" fmla="*/ 0 w 1"/>
                  <a:gd name="T5" fmla="*/ 1 h 1"/>
                  <a:gd name="T6" fmla="*/ 1 w 1"/>
                  <a:gd name="T7" fmla="*/ 1 h 1"/>
                  <a:gd name="T8" fmla="*/ 1 w 1"/>
                  <a:gd name="T9" fmla="*/ 1 h 1"/>
                  <a:gd name="T10" fmla="*/ 1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lnTo>
                      <a:pt x="0" y="0"/>
                    </a:lnTo>
                    <a:lnTo>
                      <a:pt x="0" y="1"/>
                    </a:lnTo>
                    <a:lnTo>
                      <a:pt x="1" y="1"/>
                    </a:lnTo>
                    <a:lnTo>
                      <a:pt x="1" y="0"/>
                    </a:lnTo>
                    <a:close/>
                  </a:path>
                </a:pathLst>
              </a:custGeom>
              <a:solidFill>
                <a:srgbClr val="E6E6E6"/>
              </a:solidFill>
              <a:ln w="9525">
                <a:noFill/>
                <a:round/>
                <a:headEnd/>
                <a:tailEnd/>
              </a:ln>
            </p:spPr>
            <p:txBody>
              <a:bodyPr/>
              <a:lstStyle/>
              <a:p>
                <a:pPr eaLnBrk="0" hangingPunct="0"/>
                <a:endParaRPr lang="en-US"/>
              </a:p>
            </p:txBody>
          </p:sp>
          <p:sp>
            <p:nvSpPr>
              <p:cNvPr id="48954" name="Rectangle 473"/>
              <p:cNvSpPr>
                <a:spLocks noChangeArrowheads="1"/>
              </p:cNvSpPr>
              <p:nvPr/>
            </p:nvSpPr>
            <p:spPr bwMode="auto">
              <a:xfrm>
                <a:off x="3787" y="3445"/>
                <a:ext cx="1" cy="1"/>
              </a:xfrm>
              <a:prstGeom prst="rect">
                <a:avLst/>
              </a:prstGeom>
              <a:solidFill>
                <a:srgbClr val="E6E6E6"/>
              </a:solidFill>
              <a:ln w="9525">
                <a:noFill/>
                <a:miter lim="800000"/>
                <a:headEnd/>
                <a:tailEnd/>
              </a:ln>
            </p:spPr>
            <p:txBody>
              <a:bodyPr/>
              <a:lstStyle/>
              <a:p>
                <a:pPr eaLnBrk="0" hangingPunct="0"/>
                <a:endParaRPr lang="en-US"/>
              </a:p>
            </p:txBody>
          </p:sp>
          <p:sp>
            <p:nvSpPr>
              <p:cNvPr id="48955" name="Rectangle 474"/>
              <p:cNvSpPr>
                <a:spLocks noChangeArrowheads="1"/>
              </p:cNvSpPr>
              <p:nvPr/>
            </p:nvSpPr>
            <p:spPr bwMode="auto">
              <a:xfrm>
                <a:off x="3775" y="3295"/>
                <a:ext cx="4" cy="197"/>
              </a:xfrm>
              <a:prstGeom prst="rect">
                <a:avLst/>
              </a:prstGeom>
              <a:solidFill>
                <a:srgbClr val="666666"/>
              </a:solidFill>
              <a:ln w="9525">
                <a:noFill/>
                <a:miter lim="800000"/>
                <a:headEnd/>
                <a:tailEnd/>
              </a:ln>
            </p:spPr>
            <p:txBody>
              <a:bodyPr/>
              <a:lstStyle/>
              <a:p>
                <a:pPr eaLnBrk="0" hangingPunct="0"/>
                <a:endParaRPr lang="en-US"/>
              </a:p>
            </p:txBody>
          </p:sp>
          <p:sp>
            <p:nvSpPr>
              <p:cNvPr id="48956" name="Rectangle 475"/>
              <p:cNvSpPr>
                <a:spLocks noChangeArrowheads="1"/>
              </p:cNvSpPr>
              <p:nvPr/>
            </p:nvSpPr>
            <p:spPr bwMode="auto">
              <a:xfrm>
                <a:off x="3773" y="3295"/>
                <a:ext cx="4" cy="197"/>
              </a:xfrm>
              <a:prstGeom prst="rect">
                <a:avLst/>
              </a:prstGeom>
              <a:solidFill>
                <a:srgbClr val="9A9A9A"/>
              </a:solidFill>
              <a:ln w="9525">
                <a:noFill/>
                <a:miter lim="800000"/>
                <a:headEnd/>
                <a:tailEnd/>
              </a:ln>
            </p:spPr>
            <p:txBody>
              <a:bodyPr/>
              <a:lstStyle/>
              <a:p>
                <a:pPr eaLnBrk="0" hangingPunct="0"/>
                <a:endParaRPr lang="en-US"/>
              </a:p>
            </p:txBody>
          </p:sp>
          <p:sp>
            <p:nvSpPr>
              <p:cNvPr id="48957" name="Freeform 476"/>
              <p:cNvSpPr>
                <a:spLocks/>
              </p:cNvSpPr>
              <p:nvPr/>
            </p:nvSpPr>
            <p:spPr bwMode="auto">
              <a:xfrm>
                <a:off x="3769" y="3458"/>
                <a:ext cx="13" cy="13"/>
              </a:xfrm>
              <a:custGeom>
                <a:avLst/>
                <a:gdLst>
                  <a:gd name="T0" fmla="*/ 0 w 13"/>
                  <a:gd name="T1" fmla="*/ 13 h 13"/>
                  <a:gd name="T2" fmla="*/ 3 w 13"/>
                  <a:gd name="T3" fmla="*/ 13 h 13"/>
                  <a:gd name="T4" fmla="*/ 6 w 13"/>
                  <a:gd name="T5" fmla="*/ 12 h 13"/>
                  <a:gd name="T6" fmla="*/ 8 w 13"/>
                  <a:gd name="T7" fmla="*/ 10 h 13"/>
                  <a:gd name="T8" fmla="*/ 10 w 13"/>
                  <a:gd name="T9" fmla="*/ 8 h 13"/>
                  <a:gd name="T10" fmla="*/ 12 w 13"/>
                  <a:gd name="T11" fmla="*/ 6 h 13"/>
                  <a:gd name="T12" fmla="*/ 13 w 13"/>
                  <a:gd name="T13" fmla="*/ 3 h 13"/>
                  <a:gd name="T14" fmla="*/ 13 w 13"/>
                  <a:gd name="T15" fmla="*/ 0 h 13"/>
                  <a:gd name="T16" fmla="*/ 13 w 13"/>
                  <a:gd name="T17" fmla="*/ 13 h 13"/>
                  <a:gd name="T18" fmla="*/ 0 w 13"/>
                  <a:gd name="T19" fmla="*/ 13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3"/>
                  <a:gd name="T32" fmla="*/ 13 w 13"/>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3">
                    <a:moveTo>
                      <a:pt x="0" y="13"/>
                    </a:moveTo>
                    <a:lnTo>
                      <a:pt x="3" y="13"/>
                    </a:lnTo>
                    <a:lnTo>
                      <a:pt x="6" y="12"/>
                    </a:lnTo>
                    <a:lnTo>
                      <a:pt x="8" y="10"/>
                    </a:lnTo>
                    <a:lnTo>
                      <a:pt x="10" y="8"/>
                    </a:lnTo>
                    <a:lnTo>
                      <a:pt x="12" y="6"/>
                    </a:lnTo>
                    <a:lnTo>
                      <a:pt x="13" y="3"/>
                    </a:lnTo>
                    <a:lnTo>
                      <a:pt x="13" y="0"/>
                    </a:lnTo>
                    <a:lnTo>
                      <a:pt x="13" y="13"/>
                    </a:lnTo>
                    <a:lnTo>
                      <a:pt x="0" y="13"/>
                    </a:lnTo>
                    <a:close/>
                  </a:path>
                </a:pathLst>
              </a:custGeom>
              <a:solidFill>
                <a:srgbClr val="9A9A9A"/>
              </a:solidFill>
              <a:ln w="9525">
                <a:noFill/>
                <a:round/>
                <a:headEnd/>
                <a:tailEnd/>
              </a:ln>
            </p:spPr>
            <p:txBody>
              <a:bodyPr/>
              <a:lstStyle/>
              <a:p>
                <a:pPr eaLnBrk="0" hangingPunct="0"/>
                <a:endParaRPr lang="en-US"/>
              </a:p>
            </p:txBody>
          </p:sp>
          <p:sp>
            <p:nvSpPr>
              <p:cNvPr id="48958" name="Freeform 477"/>
              <p:cNvSpPr>
                <a:spLocks/>
              </p:cNvSpPr>
              <p:nvPr/>
            </p:nvSpPr>
            <p:spPr bwMode="auto">
              <a:xfrm>
                <a:off x="3769" y="3458"/>
                <a:ext cx="13" cy="13"/>
              </a:xfrm>
              <a:custGeom>
                <a:avLst/>
                <a:gdLst>
                  <a:gd name="T0" fmla="*/ 0 w 13"/>
                  <a:gd name="T1" fmla="*/ 13 h 13"/>
                  <a:gd name="T2" fmla="*/ 3 w 13"/>
                  <a:gd name="T3" fmla="*/ 13 h 13"/>
                  <a:gd name="T4" fmla="*/ 6 w 13"/>
                  <a:gd name="T5" fmla="*/ 12 h 13"/>
                  <a:gd name="T6" fmla="*/ 8 w 13"/>
                  <a:gd name="T7" fmla="*/ 10 h 13"/>
                  <a:gd name="T8" fmla="*/ 10 w 13"/>
                  <a:gd name="T9" fmla="*/ 8 h 13"/>
                  <a:gd name="T10" fmla="*/ 12 w 13"/>
                  <a:gd name="T11" fmla="*/ 6 h 13"/>
                  <a:gd name="T12" fmla="*/ 13 w 13"/>
                  <a:gd name="T13" fmla="*/ 3 h 13"/>
                  <a:gd name="T14" fmla="*/ 13 w 13"/>
                  <a:gd name="T15" fmla="*/ 0 h 13"/>
                  <a:gd name="T16" fmla="*/ 12 w 13"/>
                  <a:gd name="T17" fmla="*/ 0 h 13"/>
                  <a:gd name="T18" fmla="*/ 11 w 13"/>
                  <a:gd name="T19" fmla="*/ 3 h 13"/>
                  <a:gd name="T20" fmla="*/ 10 w 13"/>
                  <a:gd name="T21" fmla="*/ 6 h 13"/>
                  <a:gd name="T22" fmla="*/ 8 w 13"/>
                  <a:gd name="T23" fmla="*/ 9 h 13"/>
                  <a:gd name="T24" fmla="*/ 6 w 13"/>
                  <a:gd name="T25" fmla="*/ 10 h 13"/>
                  <a:gd name="T26" fmla="*/ 3 w 13"/>
                  <a:gd name="T27" fmla="*/ 11 h 13"/>
                  <a:gd name="T28" fmla="*/ 0 w 13"/>
                  <a:gd name="T29" fmla="*/ 12 h 13"/>
                  <a:gd name="T30" fmla="*/ 0 w 13"/>
                  <a:gd name="T31" fmla="*/ 13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13"/>
                  <a:gd name="T50" fmla="*/ 13 w 13"/>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13">
                    <a:moveTo>
                      <a:pt x="0" y="13"/>
                    </a:moveTo>
                    <a:lnTo>
                      <a:pt x="3" y="13"/>
                    </a:lnTo>
                    <a:lnTo>
                      <a:pt x="6" y="12"/>
                    </a:lnTo>
                    <a:lnTo>
                      <a:pt x="8" y="10"/>
                    </a:lnTo>
                    <a:lnTo>
                      <a:pt x="10" y="8"/>
                    </a:lnTo>
                    <a:lnTo>
                      <a:pt x="12" y="6"/>
                    </a:lnTo>
                    <a:lnTo>
                      <a:pt x="13" y="3"/>
                    </a:lnTo>
                    <a:lnTo>
                      <a:pt x="13" y="0"/>
                    </a:lnTo>
                    <a:lnTo>
                      <a:pt x="12" y="0"/>
                    </a:lnTo>
                    <a:lnTo>
                      <a:pt x="11" y="3"/>
                    </a:lnTo>
                    <a:lnTo>
                      <a:pt x="10" y="6"/>
                    </a:lnTo>
                    <a:lnTo>
                      <a:pt x="8" y="9"/>
                    </a:lnTo>
                    <a:lnTo>
                      <a:pt x="6" y="10"/>
                    </a:lnTo>
                    <a:lnTo>
                      <a:pt x="3" y="11"/>
                    </a:lnTo>
                    <a:lnTo>
                      <a:pt x="0" y="12"/>
                    </a:lnTo>
                    <a:lnTo>
                      <a:pt x="0" y="13"/>
                    </a:lnTo>
                    <a:close/>
                  </a:path>
                </a:pathLst>
              </a:custGeom>
              <a:solidFill>
                <a:srgbClr val="9A9A9A"/>
              </a:solidFill>
              <a:ln w="9525">
                <a:noFill/>
                <a:round/>
                <a:headEnd/>
                <a:tailEnd/>
              </a:ln>
            </p:spPr>
            <p:txBody>
              <a:bodyPr/>
              <a:lstStyle/>
              <a:p>
                <a:pPr eaLnBrk="0" hangingPunct="0"/>
                <a:endParaRPr lang="en-US"/>
              </a:p>
            </p:txBody>
          </p:sp>
          <p:sp>
            <p:nvSpPr>
              <p:cNvPr id="48959" name="Freeform 478"/>
              <p:cNvSpPr>
                <a:spLocks/>
              </p:cNvSpPr>
              <p:nvPr/>
            </p:nvSpPr>
            <p:spPr bwMode="auto">
              <a:xfrm>
                <a:off x="3769" y="3458"/>
                <a:ext cx="12" cy="12"/>
              </a:xfrm>
              <a:custGeom>
                <a:avLst/>
                <a:gdLst>
                  <a:gd name="T0" fmla="*/ 0 w 12"/>
                  <a:gd name="T1" fmla="*/ 12 h 12"/>
                  <a:gd name="T2" fmla="*/ 3 w 12"/>
                  <a:gd name="T3" fmla="*/ 11 h 12"/>
                  <a:gd name="T4" fmla="*/ 6 w 12"/>
                  <a:gd name="T5" fmla="*/ 10 h 12"/>
                  <a:gd name="T6" fmla="*/ 8 w 12"/>
                  <a:gd name="T7" fmla="*/ 9 h 12"/>
                  <a:gd name="T8" fmla="*/ 10 w 12"/>
                  <a:gd name="T9" fmla="*/ 6 h 12"/>
                  <a:gd name="T10" fmla="*/ 11 w 12"/>
                  <a:gd name="T11" fmla="*/ 3 h 12"/>
                  <a:gd name="T12" fmla="*/ 12 w 12"/>
                  <a:gd name="T13" fmla="*/ 0 h 12"/>
                  <a:gd name="T14" fmla="*/ 10 w 12"/>
                  <a:gd name="T15" fmla="*/ 0 h 12"/>
                  <a:gd name="T16" fmla="*/ 10 w 12"/>
                  <a:gd name="T17" fmla="*/ 3 h 12"/>
                  <a:gd name="T18" fmla="*/ 9 w 12"/>
                  <a:gd name="T19" fmla="*/ 5 h 12"/>
                  <a:gd name="T20" fmla="*/ 7 w 12"/>
                  <a:gd name="T21" fmla="*/ 8 h 12"/>
                  <a:gd name="T22" fmla="*/ 5 w 12"/>
                  <a:gd name="T23" fmla="*/ 9 h 12"/>
                  <a:gd name="T24" fmla="*/ 3 w 12"/>
                  <a:gd name="T25" fmla="*/ 10 h 12"/>
                  <a:gd name="T26" fmla="*/ 0 w 12"/>
                  <a:gd name="T27" fmla="*/ 11 h 12"/>
                  <a:gd name="T28" fmla="*/ 0 w 12"/>
                  <a:gd name="T29" fmla="*/ 12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12"/>
                  <a:gd name="T47" fmla="*/ 12 w 12"/>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12">
                    <a:moveTo>
                      <a:pt x="0" y="12"/>
                    </a:moveTo>
                    <a:lnTo>
                      <a:pt x="3" y="11"/>
                    </a:lnTo>
                    <a:lnTo>
                      <a:pt x="6" y="10"/>
                    </a:lnTo>
                    <a:lnTo>
                      <a:pt x="8" y="9"/>
                    </a:lnTo>
                    <a:lnTo>
                      <a:pt x="10" y="6"/>
                    </a:lnTo>
                    <a:lnTo>
                      <a:pt x="11" y="3"/>
                    </a:lnTo>
                    <a:lnTo>
                      <a:pt x="12" y="0"/>
                    </a:lnTo>
                    <a:lnTo>
                      <a:pt x="10" y="0"/>
                    </a:lnTo>
                    <a:lnTo>
                      <a:pt x="10" y="3"/>
                    </a:lnTo>
                    <a:lnTo>
                      <a:pt x="9" y="5"/>
                    </a:lnTo>
                    <a:lnTo>
                      <a:pt x="7" y="8"/>
                    </a:lnTo>
                    <a:lnTo>
                      <a:pt x="5" y="9"/>
                    </a:lnTo>
                    <a:lnTo>
                      <a:pt x="3" y="10"/>
                    </a:lnTo>
                    <a:lnTo>
                      <a:pt x="0" y="11"/>
                    </a:lnTo>
                    <a:lnTo>
                      <a:pt x="0" y="12"/>
                    </a:lnTo>
                    <a:close/>
                  </a:path>
                </a:pathLst>
              </a:custGeom>
              <a:solidFill>
                <a:srgbClr val="A1A1A1"/>
              </a:solidFill>
              <a:ln w="9525">
                <a:noFill/>
                <a:round/>
                <a:headEnd/>
                <a:tailEnd/>
              </a:ln>
            </p:spPr>
            <p:txBody>
              <a:bodyPr/>
              <a:lstStyle/>
              <a:p>
                <a:pPr eaLnBrk="0" hangingPunct="0"/>
                <a:endParaRPr lang="en-US"/>
              </a:p>
            </p:txBody>
          </p:sp>
          <p:sp>
            <p:nvSpPr>
              <p:cNvPr id="48960" name="Freeform 479"/>
              <p:cNvSpPr>
                <a:spLocks/>
              </p:cNvSpPr>
              <p:nvPr/>
            </p:nvSpPr>
            <p:spPr bwMode="auto">
              <a:xfrm>
                <a:off x="3769" y="3458"/>
                <a:ext cx="10" cy="11"/>
              </a:xfrm>
              <a:custGeom>
                <a:avLst/>
                <a:gdLst>
                  <a:gd name="T0" fmla="*/ 0 w 10"/>
                  <a:gd name="T1" fmla="*/ 11 h 11"/>
                  <a:gd name="T2" fmla="*/ 3 w 10"/>
                  <a:gd name="T3" fmla="*/ 10 h 11"/>
                  <a:gd name="T4" fmla="*/ 5 w 10"/>
                  <a:gd name="T5" fmla="*/ 9 h 11"/>
                  <a:gd name="T6" fmla="*/ 7 w 10"/>
                  <a:gd name="T7" fmla="*/ 8 h 11"/>
                  <a:gd name="T8" fmla="*/ 9 w 10"/>
                  <a:gd name="T9" fmla="*/ 5 h 11"/>
                  <a:gd name="T10" fmla="*/ 10 w 10"/>
                  <a:gd name="T11" fmla="*/ 3 h 11"/>
                  <a:gd name="T12" fmla="*/ 10 w 10"/>
                  <a:gd name="T13" fmla="*/ 0 h 11"/>
                  <a:gd name="T14" fmla="*/ 9 w 10"/>
                  <a:gd name="T15" fmla="*/ 0 h 11"/>
                  <a:gd name="T16" fmla="*/ 9 w 10"/>
                  <a:gd name="T17" fmla="*/ 3 h 11"/>
                  <a:gd name="T18" fmla="*/ 8 w 10"/>
                  <a:gd name="T19" fmla="*/ 5 h 11"/>
                  <a:gd name="T20" fmla="*/ 6 w 10"/>
                  <a:gd name="T21" fmla="*/ 7 h 11"/>
                  <a:gd name="T22" fmla="*/ 4 w 10"/>
                  <a:gd name="T23" fmla="*/ 8 h 11"/>
                  <a:gd name="T24" fmla="*/ 2 w 10"/>
                  <a:gd name="T25" fmla="*/ 9 h 11"/>
                  <a:gd name="T26" fmla="*/ 0 w 10"/>
                  <a:gd name="T27" fmla="*/ 9 h 11"/>
                  <a:gd name="T28" fmla="*/ 0 w 10"/>
                  <a:gd name="T29" fmla="*/ 11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1"/>
                  <a:gd name="T47" fmla="*/ 10 w 10"/>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1">
                    <a:moveTo>
                      <a:pt x="0" y="11"/>
                    </a:moveTo>
                    <a:lnTo>
                      <a:pt x="3" y="10"/>
                    </a:lnTo>
                    <a:lnTo>
                      <a:pt x="5" y="9"/>
                    </a:lnTo>
                    <a:lnTo>
                      <a:pt x="7" y="8"/>
                    </a:lnTo>
                    <a:lnTo>
                      <a:pt x="9" y="5"/>
                    </a:lnTo>
                    <a:lnTo>
                      <a:pt x="10" y="3"/>
                    </a:lnTo>
                    <a:lnTo>
                      <a:pt x="10" y="0"/>
                    </a:lnTo>
                    <a:lnTo>
                      <a:pt x="9" y="0"/>
                    </a:lnTo>
                    <a:lnTo>
                      <a:pt x="9" y="3"/>
                    </a:lnTo>
                    <a:lnTo>
                      <a:pt x="8" y="5"/>
                    </a:lnTo>
                    <a:lnTo>
                      <a:pt x="6" y="7"/>
                    </a:lnTo>
                    <a:lnTo>
                      <a:pt x="4" y="8"/>
                    </a:lnTo>
                    <a:lnTo>
                      <a:pt x="2" y="9"/>
                    </a:lnTo>
                    <a:lnTo>
                      <a:pt x="0" y="9"/>
                    </a:lnTo>
                    <a:lnTo>
                      <a:pt x="0" y="11"/>
                    </a:lnTo>
                    <a:close/>
                  </a:path>
                </a:pathLst>
              </a:custGeom>
              <a:solidFill>
                <a:srgbClr val="A9A9A9"/>
              </a:solidFill>
              <a:ln w="9525">
                <a:noFill/>
                <a:round/>
                <a:headEnd/>
                <a:tailEnd/>
              </a:ln>
            </p:spPr>
            <p:txBody>
              <a:bodyPr/>
              <a:lstStyle/>
              <a:p>
                <a:pPr eaLnBrk="0" hangingPunct="0"/>
                <a:endParaRPr lang="en-US"/>
              </a:p>
            </p:txBody>
          </p:sp>
          <p:sp>
            <p:nvSpPr>
              <p:cNvPr id="48961" name="Freeform 480"/>
              <p:cNvSpPr>
                <a:spLocks/>
              </p:cNvSpPr>
              <p:nvPr/>
            </p:nvSpPr>
            <p:spPr bwMode="auto">
              <a:xfrm>
                <a:off x="3769" y="3458"/>
                <a:ext cx="9" cy="9"/>
              </a:xfrm>
              <a:custGeom>
                <a:avLst/>
                <a:gdLst>
                  <a:gd name="T0" fmla="*/ 0 w 9"/>
                  <a:gd name="T1" fmla="*/ 9 h 9"/>
                  <a:gd name="T2" fmla="*/ 2 w 9"/>
                  <a:gd name="T3" fmla="*/ 9 h 9"/>
                  <a:gd name="T4" fmla="*/ 4 w 9"/>
                  <a:gd name="T5" fmla="*/ 8 h 9"/>
                  <a:gd name="T6" fmla="*/ 6 w 9"/>
                  <a:gd name="T7" fmla="*/ 7 h 9"/>
                  <a:gd name="T8" fmla="*/ 8 w 9"/>
                  <a:gd name="T9" fmla="*/ 5 h 9"/>
                  <a:gd name="T10" fmla="*/ 9 w 9"/>
                  <a:gd name="T11" fmla="*/ 3 h 9"/>
                  <a:gd name="T12" fmla="*/ 9 w 9"/>
                  <a:gd name="T13" fmla="*/ 0 h 9"/>
                  <a:gd name="T14" fmla="*/ 8 w 9"/>
                  <a:gd name="T15" fmla="*/ 0 h 9"/>
                  <a:gd name="T16" fmla="*/ 7 w 9"/>
                  <a:gd name="T17" fmla="*/ 3 h 9"/>
                  <a:gd name="T18" fmla="*/ 6 w 9"/>
                  <a:gd name="T19" fmla="*/ 5 h 9"/>
                  <a:gd name="T20" fmla="*/ 4 w 9"/>
                  <a:gd name="T21" fmla="*/ 7 h 9"/>
                  <a:gd name="T22" fmla="*/ 2 w 9"/>
                  <a:gd name="T23" fmla="*/ 8 h 9"/>
                  <a:gd name="T24" fmla="*/ 0 w 9"/>
                  <a:gd name="T25" fmla="*/ 8 h 9"/>
                  <a:gd name="T26" fmla="*/ 0 w 9"/>
                  <a:gd name="T27" fmla="*/ 9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9"/>
                  <a:gd name="T44" fmla="*/ 9 w 9"/>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9">
                    <a:moveTo>
                      <a:pt x="0" y="9"/>
                    </a:moveTo>
                    <a:lnTo>
                      <a:pt x="2" y="9"/>
                    </a:lnTo>
                    <a:lnTo>
                      <a:pt x="4" y="8"/>
                    </a:lnTo>
                    <a:lnTo>
                      <a:pt x="6" y="7"/>
                    </a:lnTo>
                    <a:lnTo>
                      <a:pt x="8" y="5"/>
                    </a:lnTo>
                    <a:lnTo>
                      <a:pt x="9" y="3"/>
                    </a:lnTo>
                    <a:lnTo>
                      <a:pt x="9" y="0"/>
                    </a:lnTo>
                    <a:lnTo>
                      <a:pt x="8" y="0"/>
                    </a:lnTo>
                    <a:lnTo>
                      <a:pt x="7" y="3"/>
                    </a:lnTo>
                    <a:lnTo>
                      <a:pt x="6" y="5"/>
                    </a:lnTo>
                    <a:lnTo>
                      <a:pt x="4" y="7"/>
                    </a:lnTo>
                    <a:lnTo>
                      <a:pt x="2" y="8"/>
                    </a:lnTo>
                    <a:lnTo>
                      <a:pt x="0" y="8"/>
                    </a:lnTo>
                    <a:lnTo>
                      <a:pt x="0" y="9"/>
                    </a:lnTo>
                    <a:close/>
                  </a:path>
                </a:pathLst>
              </a:custGeom>
              <a:solidFill>
                <a:srgbClr val="B3B3B3"/>
              </a:solidFill>
              <a:ln w="9525">
                <a:noFill/>
                <a:round/>
                <a:headEnd/>
                <a:tailEnd/>
              </a:ln>
            </p:spPr>
            <p:txBody>
              <a:bodyPr/>
              <a:lstStyle/>
              <a:p>
                <a:pPr eaLnBrk="0" hangingPunct="0"/>
                <a:endParaRPr lang="en-US"/>
              </a:p>
            </p:txBody>
          </p:sp>
          <p:sp>
            <p:nvSpPr>
              <p:cNvPr id="48962" name="Freeform 481"/>
              <p:cNvSpPr>
                <a:spLocks/>
              </p:cNvSpPr>
              <p:nvPr/>
            </p:nvSpPr>
            <p:spPr bwMode="auto">
              <a:xfrm>
                <a:off x="3769" y="3458"/>
                <a:ext cx="8" cy="8"/>
              </a:xfrm>
              <a:custGeom>
                <a:avLst/>
                <a:gdLst>
                  <a:gd name="T0" fmla="*/ 0 w 8"/>
                  <a:gd name="T1" fmla="*/ 8 h 8"/>
                  <a:gd name="T2" fmla="*/ 2 w 8"/>
                  <a:gd name="T3" fmla="*/ 8 h 8"/>
                  <a:gd name="T4" fmla="*/ 4 w 8"/>
                  <a:gd name="T5" fmla="*/ 7 h 8"/>
                  <a:gd name="T6" fmla="*/ 6 w 8"/>
                  <a:gd name="T7" fmla="*/ 5 h 8"/>
                  <a:gd name="T8" fmla="*/ 7 w 8"/>
                  <a:gd name="T9" fmla="*/ 3 h 8"/>
                  <a:gd name="T10" fmla="*/ 8 w 8"/>
                  <a:gd name="T11" fmla="*/ 0 h 8"/>
                  <a:gd name="T12" fmla="*/ 6 w 8"/>
                  <a:gd name="T13" fmla="*/ 0 h 8"/>
                  <a:gd name="T14" fmla="*/ 6 w 8"/>
                  <a:gd name="T15" fmla="*/ 2 h 8"/>
                  <a:gd name="T16" fmla="*/ 5 w 8"/>
                  <a:gd name="T17" fmla="*/ 4 h 8"/>
                  <a:gd name="T18" fmla="*/ 4 w 8"/>
                  <a:gd name="T19" fmla="*/ 6 h 8"/>
                  <a:gd name="T20" fmla="*/ 2 w 8"/>
                  <a:gd name="T21" fmla="*/ 7 h 8"/>
                  <a:gd name="T22" fmla="*/ 0 w 8"/>
                  <a:gd name="T23" fmla="*/ 7 h 8"/>
                  <a:gd name="T24" fmla="*/ 0 w 8"/>
                  <a:gd name="T25" fmla="*/ 8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8"/>
                  <a:gd name="T41" fmla="*/ 8 w 8"/>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8">
                    <a:moveTo>
                      <a:pt x="0" y="8"/>
                    </a:moveTo>
                    <a:lnTo>
                      <a:pt x="2" y="8"/>
                    </a:lnTo>
                    <a:lnTo>
                      <a:pt x="4" y="7"/>
                    </a:lnTo>
                    <a:lnTo>
                      <a:pt x="6" y="5"/>
                    </a:lnTo>
                    <a:lnTo>
                      <a:pt x="7" y="3"/>
                    </a:lnTo>
                    <a:lnTo>
                      <a:pt x="8" y="0"/>
                    </a:lnTo>
                    <a:lnTo>
                      <a:pt x="6" y="0"/>
                    </a:lnTo>
                    <a:lnTo>
                      <a:pt x="6" y="2"/>
                    </a:lnTo>
                    <a:lnTo>
                      <a:pt x="5" y="4"/>
                    </a:lnTo>
                    <a:lnTo>
                      <a:pt x="4" y="6"/>
                    </a:lnTo>
                    <a:lnTo>
                      <a:pt x="2" y="7"/>
                    </a:lnTo>
                    <a:lnTo>
                      <a:pt x="0" y="7"/>
                    </a:lnTo>
                    <a:lnTo>
                      <a:pt x="0" y="8"/>
                    </a:lnTo>
                    <a:close/>
                  </a:path>
                </a:pathLst>
              </a:custGeom>
              <a:solidFill>
                <a:srgbClr val="BEBEBE"/>
              </a:solidFill>
              <a:ln w="9525">
                <a:noFill/>
                <a:round/>
                <a:headEnd/>
                <a:tailEnd/>
              </a:ln>
            </p:spPr>
            <p:txBody>
              <a:bodyPr/>
              <a:lstStyle/>
              <a:p>
                <a:pPr eaLnBrk="0" hangingPunct="0"/>
                <a:endParaRPr lang="en-US"/>
              </a:p>
            </p:txBody>
          </p:sp>
          <p:sp>
            <p:nvSpPr>
              <p:cNvPr id="48963" name="Freeform 482"/>
              <p:cNvSpPr>
                <a:spLocks/>
              </p:cNvSpPr>
              <p:nvPr/>
            </p:nvSpPr>
            <p:spPr bwMode="auto">
              <a:xfrm>
                <a:off x="3769" y="3458"/>
                <a:ext cx="6" cy="7"/>
              </a:xfrm>
              <a:custGeom>
                <a:avLst/>
                <a:gdLst>
                  <a:gd name="T0" fmla="*/ 0 w 6"/>
                  <a:gd name="T1" fmla="*/ 7 h 7"/>
                  <a:gd name="T2" fmla="*/ 2 w 6"/>
                  <a:gd name="T3" fmla="*/ 7 h 7"/>
                  <a:gd name="T4" fmla="*/ 4 w 6"/>
                  <a:gd name="T5" fmla="*/ 6 h 7"/>
                  <a:gd name="T6" fmla="*/ 5 w 6"/>
                  <a:gd name="T7" fmla="*/ 4 h 7"/>
                  <a:gd name="T8" fmla="*/ 6 w 6"/>
                  <a:gd name="T9" fmla="*/ 2 h 7"/>
                  <a:gd name="T10" fmla="*/ 6 w 6"/>
                  <a:gd name="T11" fmla="*/ 0 h 7"/>
                  <a:gd name="T12" fmla="*/ 5 w 6"/>
                  <a:gd name="T13" fmla="*/ 0 h 7"/>
                  <a:gd name="T14" fmla="*/ 5 w 6"/>
                  <a:gd name="T15" fmla="*/ 2 h 7"/>
                  <a:gd name="T16" fmla="*/ 4 w 6"/>
                  <a:gd name="T17" fmla="*/ 4 h 7"/>
                  <a:gd name="T18" fmla="*/ 2 w 6"/>
                  <a:gd name="T19" fmla="*/ 5 h 7"/>
                  <a:gd name="T20" fmla="*/ 0 w 6"/>
                  <a:gd name="T21" fmla="*/ 5 h 7"/>
                  <a:gd name="T22" fmla="*/ 0 w 6"/>
                  <a:gd name="T23" fmla="*/ 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7"/>
                  <a:gd name="T38" fmla="*/ 6 w 6"/>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7">
                    <a:moveTo>
                      <a:pt x="0" y="7"/>
                    </a:moveTo>
                    <a:lnTo>
                      <a:pt x="2" y="7"/>
                    </a:lnTo>
                    <a:lnTo>
                      <a:pt x="4" y="6"/>
                    </a:lnTo>
                    <a:lnTo>
                      <a:pt x="5" y="4"/>
                    </a:lnTo>
                    <a:lnTo>
                      <a:pt x="6" y="2"/>
                    </a:lnTo>
                    <a:lnTo>
                      <a:pt x="6" y="0"/>
                    </a:lnTo>
                    <a:lnTo>
                      <a:pt x="5" y="0"/>
                    </a:lnTo>
                    <a:lnTo>
                      <a:pt x="5" y="2"/>
                    </a:lnTo>
                    <a:lnTo>
                      <a:pt x="4" y="4"/>
                    </a:lnTo>
                    <a:lnTo>
                      <a:pt x="2" y="5"/>
                    </a:lnTo>
                    <a:lnTo>
                      <a:pt x="0" y="5"/>
                    </a:lnTo>
                    <a:lnTo>
                      <a:pt x="0" y="7"/>
                    </a:lnTo>
                    <a:close/>
                  </a:path>
                </a:pathLst>
              </a:custGeom>
              <a:solidFill>
                <a:srgbClr val="CACACA"/>
              </a:solidFill>
              <a:ln w="9525">
                <a:noFill/>
                <a:round/>
                <a:headEnd/>
                <a:tailEnd/>
              </a:ln>
            </p:spPr>
            <p:txBody>
              <a:bodyPr/>
              <a:lstStyle/>
              <a:p>
                <a:pPr eaLnBrk="0" hangingPunct="0"/>
                <a:endParaRPr lang="en-US"/>
              </a:p>
            </p:txBody>
          </p:sp>
          <p:sp>
            <p:nvSpPr>
              <p:cNvPr id="48964" name="Freeform 483"/>
              <p:cNvSpPr>
                <a:spLocks/>
              </p:cNvSpPr>
              <p:nvPr/>
            </p:nvSpPr>
            <p:spPr bwMode="auto">
              <a:xfrm>
                <a:off x="3769" y="3458"/>
                <a:ext cx="5" cy="5"/>
              </a:xfrm>
              <a:custGeom>
                <a:avLst/>
                <a:gdLst>
                  <a:gd name="T0" fmla="*/ 0 w 5"/>
                  <a:gd name="T1" fmla="*/ 5 h 5"/>
                  <a:gd name="T2" fmla="*/ 2 w 5"/>
                  <a:gd name="T3" fmla="*/ 5 h 5"/>
                  <a:gd name="T4" fmla="*/ 4 w 5"/>
                  <a:gd name="T5" fmla="*/ 4 h 5"/>
                  <a:gd name="T6" fmla="*/ 5 w 5"/>
                  <a:gd name="T7" fmla="*/ 2 h 5"/>
                  <a:gd name="T8" fmla="*/ 5 w 5"/>
                  <a:gd name="T9" fmla="*/ 0 h 5"/>
                  <a:gd name="T10" fmla="*/ 4 w 5"/>
                  <a:gd name="T11" fmla="*/ 0 h 5"/>
                  <a:gd name="T12" fmla="*/ 4 w 5"/>
                  <a:gd name="T13" fmla="*/ 2 h 5"/>
                  <a:gd name="T14" fmla="*/ 3 w 5"/>
                  <a:gd name="T15" fmla="*/ 3 h 5"/>
                  <a:gd name="T16" fmla="*/ 2 w 5"/>
                  <a:gd name="T17" fmla="*/ 4 h 5"/>
                  <a:gd name="T18" fmla="*/ 0 w 5"/>
                  <a:gd name="T19" fmla="*/ 4 h 5"/>
                  <a:gd name="T20" fmla="*/ 0 w 5"/>
                  <a:gd name="T21" fmla="*/ 5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0" y="5"/>
                    </a:moveTo>
                    <a:lnTo>
                      <a:pt x="2" y="5"/>
                    </a:lnTo>
                    <a:lnTo>
                      <a:pt x="4" y="4"/>
                    </a:lnTo>
                    <a:lnTo>
                      <a:pt x="5" y="2"/>
                    </a:lnTo>
                    <a:lnTo>
                      <a:pt x="5" y="0"/>
                    </a:lnTo>
                    <a:lnTo>
                      <a:pt x="4" y="0"/>
                    </a:lnTo>
                    <a:lnTo>
                      <a:pt x="4" y="2"/>
                    </a:lnTo>
                    <a:lnTo>
                      <a:pt x="3" y="3"/>
                    </a:lnTo>
                    <a:lnTo>
                      <a:pt x="2" y="4"/>
                    </a:lnTo>
                    <a:lnTo>
                      <a:pt x="0" y="4"/>
                    </a:lnTo>
                    <a:lnTo>
                      <a:pt x="0" y="5"/>
                    </a:lnTo>
                    <a:close/>
                  </a:path>
                </a:pathLst>
              </a:custGeom>
              <a:solidFill>
                <a:srgbClr val="D4D4D4"/>
              </a:solidFill>
              <a:ln w="9525">
                <a:noFill/>
                <a:round/>
                <a:headEnd/>
                <a:tailEnd/>
              </a:ln>
            </p:spPr>
            <p:txBody>
              <a:bodyPr/>
              <a:lstStyle/>
              <a:p>
                <a:pPr eaLnBrk="0" hangingPunct="0"/>
                <a:endParaRPr lang="en-US"/>
              </a:p>
            </p:txBody>
          </p:sp>
          <p:sp>
            <p:nvSpPr>
              <p:cNvPr id="48965" name="Freeform 484"/>
              <p:cNvSpPr>
                <a:spLocks/>
              </p:cNvSpPr>
              <p:nvPr/>
            </p:nvSpPr>
            <p:spPr bwMode="auto">
              <a:xfrm>
                <a:off x="3769" y="3458"/>
                <a:ext cx="4" cy="4"/>
              </a:xfrm>
              <a:custGeom>
                <a:avLst/>
                <a:gdLst>
                  <a:gd name="T0" fmla="*/ 0 w 4"/>
                  <a:gd name="T1" fmla="*/ 4 h 4"/>
                  <a:gd name="T2" fmla="*/ 2 w 4"/>
                  <a:gd name="T3" fmla="*/ 4 h 4"/>
                  <a:gd name="T4" fmla="*/ 3 w 4"/>
                  <a:gd name="T5" fmla="*/ 3 h 4"/>
                  <a:gd name="T6" fmla="*/ 4 w 4"/>
                  <a:gd name="T7" fmla="*/ 2 h 4"/>
                  <a:gd name="T8" fmla="*/ 4 w 4"/>
                  <a:gd name="T9" fmla="*/ 0 h 4"/>
                  <a:gd name="T10" fmla="*/ 3 w 4"/>
                  <a:gd name="T11" fmla="*/ 0 h 4"/>
                  <a:gd name="T12" fmla="*/ 2 w 4"/>
                  <a:gd name="T13" fmla="*/ 2 h 4"/>
                  <a:gd name="T14" fmla="*/ 2 w 4"/>
                  <a:gd name="T15" fmla="*/ 2 h 4"/>
                  <a:gd name="T16" fmla="*/ 0 w 4"/>
                  <a:gd name="T17" fmla="*/ 3 h 4"/>
                  <a:gd name="T18" fmla="*/ 0 w 4"/>
                  <a:gd name="T19" fmla="*/ 4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
                  <a:gd name="T32" fmla="*/ 4 w 4"/>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
                    <a:moveTo>
                      <a:pt x="0" y="4"/>
                    </a:moveTo>
                    <a:lnTo>
                      <a:pt x="2" y="4"/>
                    </a:lnTo>
                    <a:lnTo>
                      <a:pt x="3" y="3"/>
                    </a:lnTo>
                    <a:lnTo>
                      <a:pt x="4" y="2"/>
                    </a:lnTo>
                    <a:lnTo>
                      <a:pt x="4" y="0"/>
                    </a:lnTo>
                    <a:lnTo>
                      <a:pt x="3" y="0"/>
                    </a:lnTo>
                    <a:lnTo>
                      <a:pt x="2" y="2"/>
                    </a:lnTo>
                    <a:lnTo>
                      <a:pt x="0" y="3"/>
                    </a:lnTo>
                    <a:lnTo>
                      <a:pt x="0" y="4"/>
                    </a:lnTo>
                    <a:close/>
                  </a:path>
                </a:pathLst>
              </a:custGeom>
              <a:solidFill>
                <a:srgbClr val="DBDBDB"/>
              </a:solidFill>
              <a:ln w="9525">
                <a:noFill/>
                <a:round/>
                <a:headEnd/>
                <a:tailEnd/>
              </a:ln>
            </p:spPr>
            <p:txBody>
              <a:bodyPr/>
              <a:lstStyle/>
              <a:p>
                <a:pPr eaLnBrk="0" hangingPunct="0"/>
                <a:endParaRPr lang="en-US"/>
              </a:p>
            </p:txBody>
          </p:sp>
          <p:sp>
            <p:nvSpPr>
              <p:cNvPr id="48966" name="Freeform 485"/>
              <p:cNvSpPr>
                <a:spLocks/>
              </p:cNvSpPr>
              <p:nvPr/>
            </p:nvSpPr>
            <p:spPr bwMode="auto">
              <a:xfrm>
                <a:off x="3769" y="3458"/>
                <a:ext cx="3" cy="3"/>
              </a:xfrm>
              <a:custGeom>
                <a:avLst/>
                <a:gdLst>
                  <a:gd name="T0" fmla="*/ 0 w 3"/>
                  <a:gd name="T1" fmla="*/ 3 h 3"/>
                  <a:gd name="T2" fmla="*/ 2 w 3"/>
                  <a:gd name="T3" fmla="*/ 2 h 3"/>
                  <a:gd name="T4" fmla="*/ 2 w 3"/>
                  <a:gd name="T5" fmla="*/ 2 h 3"/>
                  <a:gd name="T6" fmla="*/ 3 w 3"/>
                  <a:gd name="T7" fmla="*/ 0 h 3"/>
                  <a:gd name="T8" fmla="*/ 2 w 3"/>
                  <a:gd name="T9" fmla="*/ 0 h 3"/>
                  <a:gd name="T10" fmla="*/ 1 w 3"/>
                  <a:gd name="T11" fmla="*/ 1 h 3"/>
                  <a:gd name="T12" fmla="*/ 0 w 3"/>
                  <a:gd name="T13" fmla="*/ 2 h 3"/>
                  <a:gd name="T14" fmla="*/ 0 w 3"/>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0" y="3"/>
                    </a:moveTo>
                    <a:lnTo>
                      <a:pt x="2" y="2"/>
                    </a:lnTo>
                    <a:lnTo>
                      <a:pt x="3" y="0"/>
                    </a:lnTo>
                    <a:lnTo>
                      <a:pt x="2" y="0"/>
                    </a:lnTo>
                    <a:lnTo>
                      <a:pt x="1" y="1"/>
                    </a:lnTo>
                    <a:lnTo>
                      <a:pt x="0" y="2"/>
                    </a:lnTo>
                    <a:lnTo>
                      <a:pt x="0" y="3"/>
                    </a:lnTo>
                    <a:close/>
                  </a:path>
                </a:pathLst>
              </a:custGeom>
              <a:solidFill>
                <a:srgbClr val="E0E0E0"/>
              </a:solidFill>
              <a:ln w="9525">
                <a:noFill/>
                <a:round/>
                <a:headEnd/>
                <a:tailEnd/>
              </a:ln>
            </p:spPr>
            <p:txBody>
              <a:bodyPr/>
              <a:lstStyle/>
              <a:p>
                <a:pPr eaLnBrk="0" hangingPunct="0"/>
                <a:endParaRPr lang="en-US"/>
              </a:p>
            </p:txBody>
          </p:sp>
          <p:sp>
            <p:nvSpPr>
              <p:cNvPr id="48967" name="Freeform 486"/>
              <p:cNvSpPr>
                <a:spLocks/>
              </p:cNvSpPr>
              <p:nvPr/>
            </p:nvSpPr>
            <p:spPr bwMode="auto">
              <a:xfrm>
                <a:off x="3769" y="3458"/>
                <a:ext cx="2" cy="2"/>
              </a:xfrm>
              <a:custGeom>
                <a:avLst/>
                <a:gdLst>
                  <a:gd name="T0" fmla="*/ 0 w 2"/>
                  <a:gd name="T1" fmla="*/ 2 h 2"/>
                  <a:gd name="T2" fmla="*/ 1 w 2"/>
                  <a:gd name="T3" fmla="*/ 1 h 2"/>
                  <a:gd name="T4" fmla="*/ 2 w 2"/>
                  <a:gd name="T5" fmla="*/ 0 h 2"/>
                  <a:gd name="T6" fmla="*/ 0 w 2"/>
                  <a:gd name="T7" fmla="*/ 0 h 2"/>
                  <a:gd name="T8" fmla="*/ 0 w 2"/>
                  <a:gd name="T9" fmla="*/ 0 h 2"/>
                  <a:gd name="T10" fmla="*/ 0 w 2"/>
                  <a:gd name="T11" fmla="*/ 2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2"/>
                    </a:moveTo>
                    <a:lnTo>
                      <a:pt x="1" y="1"/>
                    </a:lnTo>
                    <a:lnTo>
                      <a:pt x="2" y="0"/>
                    </a:lnTo>
                    <a:lnTo>
                      <a:pt x="0" y="0"/>
                    </a:lnTo>
                    <a:lnTo>
                      <a:pt x="0" y="2"/>
                    </a:lnTo>
                    <a:close/>
                  </a:path>
                </a:pathLst>
              </a:custGeom>
              <a:solidFill>
                <a:srgbClr val="E4E4E4"/>
              </a:solidFill>
              <a:ln w="9525">
                <a:noFill/>
                <a:round/>
                <a:headEnd/>
                <a:tailEnd/>
              </a:ln>
            </p:spPr>
            <p:txBody>
              <a:bodyPr/>
              <a:lstStyle/>
              <a:p>
                <a:pPr eaLnBrk="0" hangingPunct="0"/>
                <a:endParaRPr lang="en-US"/>
              </a:p>
            </p:txBody>
          </p:sp>
          <p:sp>
            <p:nvSpPr>
              <p:cNvPr id="48968" name="Rectangle 487"/>
              <p:cNvSpPr>
                <a:spLocks noChangeArrowheads="1"/>
              </p:cNvSpPr>
              <p:nvPr/>
            </p:nvSpPr>
            <p:spPr bwMode="auto">
              <a:xfrm>
                <a:off x="3769" y="3458"/>
                <a:ext cx="1" cy="1"/>
              </a:xfrm>
              <a:prstGeom prst="rect">
                <a:avLst/>
              </a:prstGeom>
              <a:solidFill>
                <a:srgbClr val="E6E6E6"/>
              </a:solidFill>
              <a:ln w="9525">
                <a:noFill/>
                <a:miter lim="800000"/>
                <a:headEnd/>
                <a:tailEnd/>
              </a:ln>
            </p:spPr>
            <p:txBody>
              <a:bodyPr/>
              <a:lstStyle/>
              <a:p>
                <a:pPr eaLnBrk="0" hangingPunct="0"/>
                <a:endParaRPr lang="en-US"/>
              </a:p>
            </p:txBody>
          </p:sp>
          <p:sp>
            <p:nvSpPr>
              <p:cNvPr id="48969" name="Freeform 488"/>
              <p:cNvSpPr>
                <a:spLocks/>
              </p:cNvSpPr>
              <p:nvPr/>
            </p:nvSpPr>
            <p:spPr bwMode="auto">
              <a:xfrm>
                <a:off x="3772" y="3461"/>
                <a:ext cx="7" cy="8"/>
              </a:xfrm>
              <a:custGeom>
                <a:avLst/>
                <a:gdLst>
                  <a:gd name="T0" fmla="*/ 7 w 7"/>
                  <a:gd name="T1" fmla="*/ 0 h 8"/>
                  <a:gd name="T2" fmla="*/ 5 w 7"/>
                  <a:gd name="T3" fmla="*/ 0 h 8"/>
                  <a:gd name="T4" fmla="*/ 3 w 7"/>
                  <a:gd name="T5" fmla="*/ 1 h 8"/>
                  <a:gd name="T6" fmla="*/ 1 w 7"/>
                  <a:gd name="T7" fmla="*/ 3 h 8"/>
                  <a:gd name="T8" fmla="*/ 0 w 7"/>
                  <a:gd name="T9" fmla="*/ 5 h 8"/>
                  <a:gd name="T10" fmla="*/ 0 w 7"/>
                  <a:gd name="T11" fmla="*/ 8 h 8"/>
                  <a:gd name="T12" fmla="*/ 0 w 7"/>
                  <a:gd name="T13" fmla="*/ 0 h 8"/>
                  <a:gd name="T14" fmla="*/ 7 w 7"/>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8"/>
                  <a:gd name="T26" fmla="*/ 7 w 7"/>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8">
                    <a:moveTo>
                      <a:pt x="7" y="0"/>
                    </a:moveTo>
                    <a:lnTo>
                      <a:pt x="5" y="0"/>
                    </a:lnTo>
                    <a:lnTo>
                      <a:pt x="3" y="1"/>
                    </a:lnTo>
                    <a:lnTo>
                      <a:pt x="1" y="3"/>
                    </a:lnTo>
                    <a:lnTo>
                      <a:pt x="0" y="5"/>
                    </a:lnTo>
                    <a:lnTo>
                      <a:pt x="0" y="8"/>
                    </a:lnTo>
                    <a:lnTo>
                      <a:pt x="0" y="0"/>
                    </a:lnTo>
                    <a:lnTo>
                      <a:pt x="7" y="0"/>
                    </a:lnTo>
                    <a:close/>
                  </a:path>
                </a:pathLst>
              </a:custGeom>
              <a:solidFill>
                <a:srgbClr val="9A9A9A"/>
              </a:solidFill>
              <a:ln w="9525">
                <a:noFill/>
                <a:round/>
                <a:headEnd/>
                <a:tailEnd/>
              </a:ln>
            </p:spPr>
            <p:txBody>
              <a:bodyPr/>
              <a:lstStyle/>
              <a:p>
                <a:pPr eaLnBrk="0" hangingPunct="0"/>
                <a:endParaRPr lang="en-US"/>
              </a:p>
            </p:txBody>
          </p:sp>
          <p:sp>
            <p:nvSpPr>
              <p:cNvPr id="48970" name="Freeform 489"/>
              <p:cNvSpPr>
                <a:spLocks/>
              </p:cNvSpPr>
              <p:nvPr/>
            </p:nvSpPr>
            <p:spPr bwMode="auto">
              <a:xfrm>
                <a:off x="3772" y="3461"/>
                <a:ext cx="7" cy="8"/>
              </a:xfrm>
              <a:custGeom>
                <a:avLst/>
                <a:gdLst>
                  <a:gd name="T0" fmla="*/ 7 w 7"/>
                  <a:gd name="T1" fmla="*/ 0 h 8"/>
                  <a:gd name="T2" fmla="*/ 5 w 7"/>
                  <a:gd name="T3" fmla="*/ 0 h 8"/>
                  <a:gd name="T4" fmla="*/ 3 w 7"/>
                  <a:gd name="T5" fmla="*/ 1 h 8"/>
                  <a:gd name="T6" fmla="*/ 1 w 7"/>
                  <a:gd name="T7" fmla="*/ 3 h 8"/>
                  <a:gd name="T8" fmla="*/ 0 w 7"/>
                  <a:gd name="T9" fmla="*/ 5 h 8"/>
                  <a:gd name="T10" fmla="*/ 0 w 7"/>
                  <a:gd name="T11" fmla="*/ 8 h 8"/>
                  <a:gd name="T12" fmla="*/ 1 w 7"/>
                  <a:gd name="T13" fmla="*/ 8 h 8"/>
                  <a:gd name="T14" fmla="*/ 1 w 7"/>
                  <a:gd name="T15" fmla="*/ 6 h 8"/>
                  <a:gd name="T16" fmla="*/ 2 w 7"/>
                  <a:gd name="T17" fmla="*/ 4 h 8"/>
                  <a:gd name="T18" fmla="*/ 3 w 7"/>
                  <a:gd name="T19" fmla="*/ 2 h 8"/>
                  <a:gd name="T20" fmla="*/ 5 w 7"/>
                  <a:gd name="T21" fmla="*/ 1 h 8"/>
                  <a:gd name="T22" fmla="*/ 7 w 7"/>
                  <a:gd name="T23" fmla="*/ 1 h 8"/>
                  <a:gd name="T24" fmla="*/ 7 w 7"/>
                  <a:gd name="T25" fmla="*/ 0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8"/>
                  <a:gd name="T41" fmla="*/ 7 w 7"/>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8">
                    <a:moveTo>
                      <a:pt x="7" y="0"/>
                    </a:moveTo>
                    <a:lnTo>
                      <a:pt x="5" y="0"/>
                    </a:lnTo>
                    <a:lnTo>
                      <a:pt x="3" y="1"/>
                    </a:lnTo>
                    <a:lnTo>
                      <a:pt x="1" y="3"/>
                    </a:lnTo>
                    <a:lnTo>
                      <a:pt x="0" y="5"/>
                    </a:lnTo>
                    <a:lnTo>
                      <a:pt x="0" y="8"/>
                    </a:lnTo>
                    <a:lnTo>
                      <a:pt x="1" y="8"/>
                    </a:lnTo>
                    <a:lnTo>
                      <a:pt x="1" y="6"/>
                    </a:lnTo>
                    <a:lnTo>
                      <a:pt x="2" y="4"/>
                    </a:lnTo>
                    <a:lnTo>
                      <a:pt x="3" y="2"/>
                    </a:lnTo>
                    <a:lnTo>
                      <a:pt x="5" y="1"/>
                    </a:lnTo>
                    <a:lnTo>
                      <a:pt x="7" y="1"/>
                    </a:lnTo>
                    <a:lnTo>
                      <a:pt x="7" y="0"/>
                    </a:lnTo>
                    <a:close/>
                  </a:path>
                </a:pathLst>
              </a:custGeom>
              <a:solidFill>
                <a:srgbClr val="9A9A9A"/>
              </a:solidFill>
              <a:ln w="9525">
                <a:noFill/>
                <a:round/>
                <a:headEnd/>
                <a:tailEnd/>
              </a:ln>
            </p:spPr>
            <p:txBody>
              <a:bodyPr/>
              <a:lstStyle/>
              <a:p>
                <a:pPr eaLnBrk="0" hangingPunct="0"/>
                <a:endParaRPr lang="en-US"/>
              </a:p>
            </p:txBody>
          </p:sp>
          <p:sp>
            <p:nvSpPr>
              <p:cNvPr id="48971" name="Freeform 490"/>
              <p:cNvSpPr>
                <a:spLocks/>
              </p:cNvSpPr>
              <p:nvPr/>
            </p:nvSpPr>
            <p:spPr bwMode="auto">
              <a:xfrm>
                <a:off x="3773" y="3462"/>
                <a:ext cx="6" cy="7"/>
              </a:xfrm>
              <a:custGeom>
                <a:avLst/>
                <a:gdLst>
                  <a:gd name="T0" fmla="*/ 6 w 6"/>
                  <a:gd name="T1" fmla="*/ 0 h 7"/>
                  <a:gd name="T2" fmla="*/ 4 w 6"/>
                  <a:gd name="T3" fmla="*/ 0 h 7"/>
                  <a:gd name="T4" fmla="*/ 2 w 6"/>
                  <a:gd name="T5" fmla="*/ 1 h 7"/>
                  <a:gd name="T6" fmla="*/ 1 w 6"/>
                  <a:gd name="T7" fmla="*/ 3 h 7"/>
                  <a:gd name="T8" fmla="*/ 0 w 6"/>
                  <a:gd name="T9" fmla="*/ 5 h 7"/>
                  <a:gd name="T10" fmla="*/ 0 w 6"/>
                  <a:gd name="T11" fmla="*/ 7 h 7"/>
                  <a:gd name="T12" fmla="*/ 1 w 6"/>
                  <a:gd name="T13" fmla="*/ 7 h 7"/>
                  <a:gd name="T14" fmla="*/ 2 w 6"/>
                  <a:gd name="T15" fmla="*/ 5 h 7"/>
                  <a:gd name="T16" fmla="*/ 3 w 6"/>
                  <a:gd name="T17" fmla="*/ 3 h 7"/>
                  <a:gd name="T18" fmla="*/ 4 w 6"/>
                  <a:gd name="T19" fmla="*/ 2 h 7"/>
                  <a:gd name="T20" fmla="*/ 6 w 6"/>
                  <a:gd name="T21" fmla="*/ 1 h 7"/>
                  <a:gd name="T22" fmla="*/ 6 w 6"/>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7"/>
                  <a:gd name="T38" fmla="*/ 6 w 6"/>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7">
                    <a:moveTo>
                      <a:pt x="6" y="0"/>
                    </a:moveTo>
                    <a:lnTo>
                      <a:pt x="4" y="0"/>
                    </a:lnTo>
                    <a:lnTo>
                      <a:pt x="2" y="1"/>
                    </a:lnTo>
                    <a:lnTo>
                      <a:pt x="1" y="3"/>
                    </a:lnTo>
                    <a:lnTo>
                      <a:pt x="0" y="5"/>
                    </a:lnTo>
                    <a:lnTo>
                      <a:pt x="0" y="7"/>
                    </a:lnTo>
                    <a:lnTo>
                      <a:pt x="1" y="7"/>
                    </a:lnTo>
                    <a:lnTo>
                      <a:pt x="2" y="5"/>
                    </a:lnTo>
                    <a:lnTo>
                      <a:pt x="3" y="3"/>
                    </a:lnTo>
                    <a:lnTo>
                      <a:pt x="4" y="2"/>
                    </a:lnTo>
                    <a:lnTo>
                      <a:pt x="6" y="1"/>
                    </a:lnTo>
                    <a:lnTo>
                      <a:pt x="6" y="0"/>
                    </a:lnTo>
                    <a:close/>
                  </a:path>
                </a:pathLst>
              </a:custGeom>
              <a:solidFill>
                <a:srgbClr val="A6A6A6"/>
              </a:solidFill>
              <a:ln w="9525">
                <a:noFill/>
                <a:round/>
                <a:headEnd/>
                <a:tailEnd/>
              </a:ln>
            </p:spPr>
            <p:txBody>
              <a:bodyPr/>
              <a:lstStyle/>
              <a:p>
                <a:pPr eaLnBrk="0" hangingPunct="0"/>
                <a:endParaRPr lang="en-US"/>
              </a:p>
            </p:txBody>
          </p:sp>
          <p:sp>
            <p:nvSpPr>
              <p:cNvPr id="48972" name="Freeform 491"/>
              <p:cNvSpPr>
                <a:spLocks/>
              </p:cNvSpPr>
              <p:nvPr/>
            </p:nvSpPr>
            <p:spPr bwMode="auto">
              <a:xfrm>
                <a:off x="3774" y="3463"/>
                <a:ext cx="5" cy="6"/>
              </a:xfrm>
              <a:custGeom>
                <a:avLst/>
                <a:gdLst>
                  <a:gd name="T0" fmla="*/ 5 w 5"/>
                  <a:gd name="T1" fmla="*/ 0 h 6"/>
                  <a:gd name="T2" fmla="*/ 3 w 5"/>
                  <a:gd name="T3" fmla="*/ 1 h 6"/>
                  <a:gd name="T4" fmla="*/ 2 w 5"/>
                  <a:gd name="T5" fmla="*/ 2 h 6"/>
                  <a:gd name="T6" fmla="*/ 1 w 5"/>
                  <a:gd name="T7" fmla="*/ 4 h 6"/>
                  <a:gd name="T8" fmla="*/ 0 w 5"/>
                  <a:gd name="T9" fmla="*/ 6 h 6"/>
                  <a:gd name="T10" fmla="*/ 1 w 5"/>
                  <a:gd name="T11" fmla="*/ 6 h 6"/>
                  <a:gd name="T12" fmla="*/ 2 w 5"/>
                  <a:gd name="T13" fmla="*/ 4 h 6"/>
                  <a:gd name="T14" fmla="*/ 3 w 5"/>
                  <a:gd name="T15" fmla="*/ 3 h 6"/>
                  <a:gd name="T16" fmla="*/ 4 w 5"/>
                  <a:gd name="T17" fmla="*/ 2 h 6"/>
                  <a:gd name="T18" fmla="*/ 5 w 5"/>
                  <a:gd name="T19" fmla="*/ 2 h 6"/>
                  <a:gd name="T20" fmla="*/ 5 w 5"/>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6"/>
                  <a:gd name="T35" fmla="*/ 5 w 5"/>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6">
                    <a:moveTo>
                      <a:pt x="5" y="0"/>
                    </a:moveTo>
                    <a:lnTo>
                      <a:pt x="3" y="1"/>
                    </a:lnTo>
                    <a:lnTo>
                      <a:pt x="2" y="2"/>
                    </a:lnTo>
                    <a:lnTo>
                      <a:pt x="1" y="4"/>
                    </a:lnTo>
                    <a:lnTo>
                      <a:pt x="0" y="6"/>
                    </a:lnTo>
                    <a:lnTo>
                      <a:pt x="1" y="6"/>
                    </a:lnTo>
                    <a:lnTo>
                      <a:pt x="2" y="4"/>
                    </a:lnTo>
                    <a:lnTo>
                      <a:pt x="3" y="3"/>
                    </a:lnTo>
                    <a:lnTo>
                      <a:pt x="4" y="2"/>
                    </a:lnTo>
                    <a:lnTo>
                      <a:pt x="5" y="2"/>
                    </a:lnTo>
                    <a:lnTo>
                      <a:pt x="5" y="0"/>
                    </a:lnTo>
                    <a:close/>
                  </a:path>
                </a:pathLst>
              </a:custGeom>
              <a:solidFill>
                <a:srgbClr val="B5B5B5"/>
              </a:solidFill>
              <a:ln w="9525">
                <a:noFill/>
                <a:round/>
                <a:headEnd/>
                <a:tailEnd/>
              </a:ln>
            </p:spPr>
            <p:txBody>
              <a:bodyPr/>
              <a:lstStyle/>
              <a:p>
                <a:pPr eaLnBrk="0" hangingPunct="0"/>
                <a:endParaRPr lang="en-US"/>
              </a:p>
            </p:txBody>
          </p:sp>
          <p:sp>
            <p:nvSpPr>
              <p:cNvPr id="48973" name="Freeform 492"/>
              <p:cNvSpPr>
                <a:spLocks/>
              </p:cNvSpPr>
              <p:nvPr/>
            </p:nvSpPr>
            <p:spPr bwMode="auto">
              <a:xfrm>
                <a:off x="3775" y="3465"/>
                <a:ext cx="4" cy="4"/>
              </a:xfrm>
              <a:custGeom>
                <a:avLst/>
                <a:gdLst>
                  <a:gd name="T0" fmla="*/ 4 w 4"/>
                  <a:gd name="T1" fmla="*/ 0 h 4"/>
                  <a:gd name="T2" fmla="*/ 3 w 4"/>
                  <a:gd name="T3" fmla="*/ 0 h 4"/>
                  <a:gd name="T4" fmla="*/ 2 w 4"/>
                  <a:gd name="T5" fmla="*/ 1 h 4"/>
                  <a:gd name="T6" fmla="*/ 1 w 4"/>
                  <a:gd name="T7" fmla="*/ 2 h 4"/>
                  <a:gd name="T8" fmla="*/ 0 w 4"/>
                  <a:gd name="T9" fmla="*/ 4 h 4"/>
                  <a:gd name="T10" fmla="*/ 2 w 4"/>
                  <a:gd name="T11" fmla="*/ 4 h 4"/>
                  <a:gd name="T12" fmla="*/ 2 w 4"/>
                  <a:gd name="T13" fmla="*/ 2 h 4"/>
                  <a:gd name="T14" fmla="*/ 3 w 4"/>
                  <a:gd name="T15" fmla="*/ 2 h 4"/>
                  <a:gd name="T16" fmla="*/ 4 w 4"/>
                  <a:gd name="T17" fmla="*/ 1 h 4"/>
                  <a:gd name="T18" fmla="*/ 4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
                  <a:gd name="T32" fmla="*/ 4 w 4"/>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
                    <a:moveTo>
                      <a:pt x="4" y="0"/>
                    </a:moveTo>
                    <a:lnTo>
                      <a:pt x="3" y="0"/>
                    </a:lnTo>
                    <a:lnTo>
                      <a:pt x="2" y="1"/>
                    </a:lnTo>
                    <a:lnTo>
                      <a:pt x="1" y="2"/>
                    </a:lnTo>
                    <a:lnTo>
                      <a:pt x="0" y="4"/>
                    </a:lnTo>
                    <a:lnTo>
                      <a:pt x="2" y="4"/>
                    </a:lnTo>
                    <a:lnTo>
                      <a:pt x="2" y="2"/>
                    </a:lnTo>
                    <a:lnTo>
                      <a:pt x="3" y="2"/>
                    </a:lnTo>
                    <a:lnTo>
                      <a:pt x="4" y="1"/>
                    </a:lnTo>
                    <a:lnTo>
                      <a:pt x="4" y="0"/>
                    </a:lnTo>
                    <a:close/>
                  </a:path>
                </a:pathLst>
              </a:custGeom>
              <a:solidFill>
                <a:srgbClr val="C7C7C7"/>
              </a:solidFill>
              <a:ln w="9525">
                <a:noFill/>
                <a:round/>
                <a:headEnd/>
                <a:tailEnd/>
              </a:ln>
            </p:spPr>
            <p:txBody>
              <a:bodyPr/>
              <a:lstStyle/>
              <a:p>
                <a:pPr eaLnBrk="0" hangingPunct="0"/>
                <a:endParaRPr lang="en-US"/>
              </a:p>
            </p:txBody>
          </p:sp>
          <p:sp>
            <p:nvSpPr>
              <p:cNvPr id="48974" name="Freeform 493"/>
              <p:cNvSpPr>
                <a:spLocks/>
              </p:cNvSpPr>
              <p:nvPr/>
            </p:nvSpPr>
            <p:spPr bwMode="auto">
              <a:xfrm>
                <a:off x="3777" y="3466"/>
                <a:ext cx="2" cy="3"/>
              </a:xfrm>
              <a:custGeom>
                <a:avLst/>
                <a:gdLst>
                  <a:gd name="T0" fmla="*/ 2 w 2"/>
                  <a:gd name="T1" fmla="*/ 0 h 3"/>
                  <a:gd name="T2" fmla="*/ 1 w 2"/>
                  <a:gd name="T3" fmla="*/ 1 h 3"/>
                  <a:gd name="T4" fmla="*/ 0 w 2"/>
                  <a:gd name="T5" fmla="*/ 1 h 3"/>
                  <a:gd name="T6" fmla="*/ 0 w 2"/>
                  <a:gd name="T7" fmla="*/ 3 h 3"/>
                  <a:gd name="T8" fmla="*/ 1 w 2"/>
                  <a:gd name="T9" fmla="*/ 3 h 3"/>
                  <a:gd name="T10" fmla="*/ 1 w 2"/>
                  <a:gd name="T11" fmla="*/ 2 h 3"/>
                  <a:gd name="T12" fmla="*/ 2 w 2"/>
                  <a:gd name="T13" fmla="*/ 1 h 3"/>
                  <a:gd name="T14" fmla="*/ 2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2" y="0"/>
                    </a:moveTo>
                    <a:lnTo>
                      <a:pt x="1" y="1"/>
                    </a:lnTo>
                    <a:lnTo>
                      <a:pt x="0" y="1"/>
                    </a:lnTo>
                    <a:lnTo>
                      <a:pt x="0" y="3"/>
                    </a:lnTo>
                    <a:lnTo>
                      <a:pt x="1" y="3"/>
                    </a:lnTo>
                    <a:lnTo>
                      <a:pt x="1" y="2"/>
                    </a:lnTo>
                    <a:lnTo>
                      <a:pt x="2" y="1"/>
                    </a:lnTo>
                    <a:lnTo>
                      <a:pt x="2" y="0"/>
                    </a:lnTo>
                    <a:close/>
                  </a:path>
                </a:pathLst>
              </a:custGeom>
              <a:solidFill>
                <a:srgbClr val="D6D6D6"/>
              </a:solidFill>
              <a:ln w="9525">
                <a:noFill/>
                <a:round/>
                <a:headEnd/>
                <a:tailEnd/>
              </a:ln>
            </p:spPr>
            <p:txBody>
              <a:bodyPr/>
              <a:lstStyle/>
              <a:p>
                <a:pPr eaLnBrk="0" hangingPunct="0"/>
                <a:endParaRPr lang="en-US"/>
              </a:p>
            </p:txBody>
          </p:sp>
          <p:sp>
            <p:nvSpPr>
              <p:cNvPr id="48975" name="Freeform 494"/>
              <p:cNvSpPr>
                <a:spLocks/>
              </p:cNvSpPr>
              <p:nvPr/>
            </p:nvSpPr>
            <p:spPr bwMode="auto">
              <a:xfrm>
                <a:off x="3778" y="3467"/>
                <a:ext cx="1" cy="2"/>
              </a:xfrm>
              <a:custGeom>
                <a:avLst/>
                <a:gdLst>
                  <a:gd name="T0" fmla="*/ 1 w 1"/>
                  <a:gd name="T1" fmla="*/ 0 h 2"/>
                  <a:gd name="T2" fmla="*/ 0 w 1"/>
                  <a:gd name="T3" fmla="*/ 1 h 2"/>
                  <a:gd name="T4" fmla="*/ 0 w 1"/>
                  <a:gd name="T5" fmla="*/ 2 h 2"/>
                  <a:gd name="T6" fmla="*/ 1 w 1"/>
                  <a:gd name="T7" fmla="*/ 2 h 2"/>
                  <a:gd name="T8" fmla="*/ 1 w 1"/>
                  <a:gd name="T9" fmla="*/ 2 h 2"/>
                  <a:gd name="T10" fmla="*/ 1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1" y="0"/>
                    </a:moveTo>
                    <a:lnTo>
                      <a:pt x="0" y="1"/>
                    </a:lnTo>
                    <a:lnTo>
                      <a:pt x="0" y="2"/>
                    </a:lnTo>
                    <a:lnTo>
                      <a:pt x="1" y="2"/>
                    </a:lnTo>
                    <a:lnTo>
                      <a:pt x="1" y="0"/>
                    </a:lnTo>
                    <a:close/>
                  </a:path>
                </a:pathLst>
              </a:custGeom>
              <a:solidFill>
                <a:srgbClr val="DFDFDF"/>
              </a:solidFill>
              <a:ln w="9525">
                <a:noFill/>
                <a:round/>
                <a:headEnd/>
                <a:tailEnd/>
              </a:ln>
            </p:spPr>
            <p:txBody>
              <a:bodyPr/>
              <a:lstStyle/>
              <a:p>
                <a:pPr eaLnBrk="0" hangingPunct="0"/>
                <a:endParaRPr lang="en-US"/>
              </a:p>
            </p:txBody>
          </p:sp>
          <p:sp>
            <p:nvSpPr>
              <p:cNvPr id="48976" name="Rectangle 495"/>
              <p:cNvSpPr>
                <a:spLocks noChangeArrowheads="1"/>
              </p:cNvSpPr>
              <p:nvPr/>
            </p:nvSpPr>
            <p:spPr bwMode="auto">
              <a:xfrm>
                <a:off x="3779" y="3469"/>
                <a:ext cx="1" cy="1"/>
              </a:xfrm>
              <a:prstGeom prst="rect">
                <a:avLst/>
              </a:prstGeom>
              <a:solidFill>
                <a:srgbClr val="E6E6E6"/>
              </a:solidFill>
              <a:ln w="9525">
                <a:noFill/>
                <a:miter lim="800000"/>
                <a:headEnd/>
                <a:tailEnd/>
              </a:ln>
            </p:spPr>
            <p:txBody>
              <a:bodyPr/>
              <a:lstStyle/>
              <a:p>
                <a:pPr eaLnBrk="0" hangingPunct="0"/>
                <a:endParaRPr lang="en-US"/>
              </a:p>
            </p:txBody>
          </p:sp>
          <p:sp>
            <p:nvSpPr>
              <p:cNvPr id="48977" name="Freeform 496"/>
              <p:cNvSpPr>
                <a:spLocks/>
              </p:cNvSpPr>
              <p:nvPr/>
            </p:nvSpPr>
            <p:spPr bwMode="auto">
              <a:xfrm>
                <a:off x="3774" y="3464"/>
                <a:ext cx="3" cy="2"/>
              </a:xfrm>
              <a:custGeom>
                <a:avLst/>
                <a:gdLst>
                  <a:gd name="T0" fmla="*/ 0 w 3"/>
                  <a:gd name="T1" fmla="*/ 1 h 2"/>
                  <a:gd name="T2" fmla="*/ 1 w 3"/>
                  <a:gd name="T3" fmla="*/ 0 h 2"/>
                  <a:gd name="T4" fmla="*/ 2 w 3"/>
                  <a:gd name="T5" fmla="*/ 0 h 2"/>
                  <a:gd name="T6" fmla="*/ 3 w 3"/>
                  <a:gd name="T7" fmla="*/ 1 h 2"/>
                  <a:gd name="T8" fmla="*/ 2 w 3"/>
                  <a:gd name="T9" fmla="*/ 2 h 2"/>
                  <a:gd name="T10" fmla="*/ 1 w 3"/>
                  <a:gd name="T11" fmla="*/ 2 h 2"/>
                  <a:gd name="T12" fmla="*/ 0 w 3"/>
                  <a:gd name="T13" fmla="*/ 1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0" y="1"/>
                    </a:moveTo>
                    <a:lnTo>
                      <a:pt x="1" y="0"/>
                    </a:lnTo>
                    <a:lnTo>
                      <a:pt x="2" y="0"/>
                    </a:lnTo>
                    <a:lnTo>
                      <a:pt x="3" y="1"/>
                    </a:lnTo>
                    <a:lnTo>
                      <a:pt x="2" y="2"/>
                    </a:lnTo>
                    <a:lnTo>
                      <a:pt x="1" y="2"/>
                    </a:lnTo>
                    <a:lnTo>
                      <a:pt x="0" y="1"/>
                    </a:lnTo>
                    <a:close/>
                  </a:path>
                </a:pathLst>
              </a:custGeom>
              <a:solidFill>
                <a:srgbClr val="00FF00"/>
              </a:solidFill>
              <a:ln w="9525">
                <a:noFill/>
                <a:round/>
                <a:headEnd/>
                <a:tailEnd/>
              </a:ln>
            </p:spPr>
            <p:txBody>
              <a:bodyPr/>
              <a:lstStyle/>
              <a:p>
                <a:pPr eaLnBrk="0" hangingPunct="0"/>
                <a:endParaRPr lang="en-US"/>
              </a:p>
            </p:txBody>
          </p:sp>
          <p:sp>
            <p:nvSpPr>
              <p:cNvPr id="48978" name="Freeform 497"/>
              <p:cNvSpPr>
                <a:spLocks/>
              </p:cNvSpPr>
              <p:nvPr/>
            </p:nvSpPr>
            <p:spPr bwMode="auto">
              <a:xfrm>
                <a:off x="3773" y="3465"/>
                <a:ext cx="2" cy="1"/>
              </a:xfrm>
              <a:custGeom>
                <a:avLst/>
                <a:gdLst>
                  <a:gd name="T0" fmla="*/ 2 w 2"/>
                  <a:gd name="T1" fmla="*/ 0 h 1"/>
                  <a:gd name="T2" fmla="*/ 0 w 2"/>
                  <a:gd name="T3" fmla="*/ 0 h 1"/>
                  <a:gd name="T4" fmla="*/ 0 w 2"/>
                  <a:gd name="T5" fmla="*/ 0 h 1"/>
                  <a:gd name="T6" fmla="*/ 1 w 2"/>
                  <a:gd name="T7" fmla="*/ 1 h 1"/>
                  <a:gd name="T8" fmla="*/ 2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2" y="0"/>
                    </a:moveTo>
                    <a:lnTo>
                      <a:pt x="0" y="0"/>
                    </a:lnTo>
                    <a:lnTo>
                      <a:pt x="1" y="1"/>
                    </a:lnTo>
                    <a:lnTo>
                      <a:pt x="2" y="0"/>
                    </a:lnTo>
                    <a:close/>
                  </a:path>
                </a:pathLst>
              </a:custGeom>
              <a:solidFill>
                <a:srgbClr val="00FF00"/>
              </a:solidFill>
              <a:ln w="9525">
                <a:noFill/>
                <a:round/>
                <a:headEnd/>
                <a:tailEnd/>
              </a:ln>
            </p:spPr>
            <p:txBody>
              <a:bodyPr/>
              <a:lstStyle/>
              <a:p>
                <a:pPr eaLnBrk="0" hangingPunct="0"/>
                <a:endParaRPr lang="en-US"/>
              </a:p>
            </p:txBody>
          </p:sp>
          <p:sp>
            <p:nvSpPr>
              <p:cNvPr id="48979" name="Freeform 498"/>
              <p:cNvSpPr>
                <a:spLocks/>
              </p:cNvSpPr>
              <p:nvPr/>
            </p:nvSpPr>
            <p:spPr bwMode="auto">
              <a:xfrm>
                <a:off x="3773" y="3464"/>
                <a:ext cx="2" cy="1"/>
              </a:xfrm>
              <a:custGeom>
                <a:avLst/>
                <a:gdLst>
                  <a:gd name="T0" fmla="*/ 2 w 2"/>
                  <a:gd name="T1" fmla="*/ 1 h 1"/>
                  <a:gd name="T2" fmla="*/ 2 w 2"/>
                  <a:gd name="T3" fmla="*/ 1 h 1"/>
                  <a:gd name="T4" fmla="*/ 0 w 2"/>
                  <a:gd name="T5" fmla="*/ 1 h 1"/>
                  <a:gd name="T6" fmla="*/ 1 w 2"/>
                  <a:gd name="T7" fmla="*/ 0 h 1"/>
                  <a:gd name="T8" fmla="*/ 2 w 2"/>
                  <a:gd name="T9" fmla="*/ 1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2" y="1"/>
                    </a:moveTo>
                    <a:lnTo>
                      <a:pt x="2" y="1"/>
                    </a:lnTo>
                    <a:lnTo>
                      <a:pt x="0" y="1"/>
                    </a:lnTo>
                    <a:lnTo>
                      <a:pt x="1" y="0"/>
                    </a:lnTo>
                    <a:lnTo>
                      <a:pt x="2" y="1"/>
                    </a:lnTo>
                    <a:close/>
                  </a:path>
                </a:pathLst>
              </a:custGeom>
              <a:solidFill>
                <a:srgbClr val="00FF00"/>
              </a:solidFill>
              <a:ln w="9525">
                <a:noFill/>
                <a:round/>
                <a:headEnd/>
                <a:tailEnd/>
              </a:ln>
            </p:spPr>
            <p:txBody>
              <a:bodyPr/>
              <a:lstStyle/>
              <a:p>
                <a:pPr eaLnBrk="0" hangingPunct="0"/>
                <a:endParaRPr lang="en-US"/>
              </a:p>
            </p:txBody>
          </p:sp>
          <p:sp>
            <p:nvSpPr>
              <p:cNvPr id="48980" name="Freeform 499"/>
              <p:cNvSpPr>
                <a:spLocks/>
              </p:cNvSpPr>
              <p:nvPr/>
            </p:nvSpPr>
            <p:spPr bwMode="auto">
              <a:xfrm>
                <a:off x="3774" y="3463"/>
                <a:ext cx="1" cy="2"/>
              </a:xfrm>
              <a:custGeom>
                <a:avLst/>
                <a:gdLst>
                  <a:gd name="T0" fmla="*/ 1 w 1"/>
                  <a:gd name="T1" fmla="*/ 2 h 2"/>
                  <a:gd name="T2" fmla="*/ 1 w 1"/>
                  <a:gd name="T3" fmla="*/ 0 h 2"/>
                  <a:gd name="T4" fmla="*/ 0 w 1"/>
                  <a:gd name="T5" fmla="*/ 0 h 2"/>
                  <a:gd name="T6" fmla="*/ 0 w 1"/>
                  <a:gd name="T7" fmla="*/ 1 h 2"/>
                  <a:gd name="T8" fmla="*/ 1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lnTo>
                      <a:pt x="1" y="0"/>
                    </a:lnTo>
                    <a:lnTo>
                      <a:pt x="0" y="0"/>
                    </a:lnTo>
                    <a:lnTo>
                      <a:pt x="0" y="1"/>
                    </a:lnTo>
                    <a:lnTo>
                      <a:pt x="1" y="2"/>
                    </a:lnTo>
                    <a:close/>
                  </a:path>
                </a:pathLst>
              </a:custGeom>
              <a:solidFill>
                <a:srgbClr val="00FF00"/>
              </a:solidFill>
              <a:ln w="9525">
                <a:noFill/>
                <a:round/>
                <a:headEnd/>
                <a:tailEnd/>
              </a:ln>
            </p:spPr>
            <p:txBody>
              <a:bodyPr/>
              <a:lstStyle/>
              <a:p>
                <a:pPr eaLnBrk="0" hangingPunct="0"/>
                <a:endParaRPr lang="en-US"/>
              </a:p>
            </p:txBody>
          </p:sp>
          <p:sp>
            <p:nvSpPr>
              <p:cNvPr id="48981" name="Rectangle 500"/>
              <p:cNvSpPr>
                <a:spLocks noChangeArrowheads="1"/>
              </p:cNvSpPr>
              <p:nvPr/>
            </p:nvSpPr>
            <p:spPr bwMode="auto">
              <a:xfrm>
                <a:off x="3775" y="3463"/>
                <a:ext cx="1" cy="2"/>
              </a:xfrm>
              <a:prstGeom prst="rect">
                <a:avLst/>
              </a:prstGeom>
              <a:solidFill>
                <a:srgbClr val="00FF00"/>
              </a:solidFill>
              <a:ln w="9525">
                <a:noFill/>
                <a:miter lim="800000"/>
                <a:headEnd/>
                <a:tailEnd/>
              </a:ln>
            </p:spPr>
            <p:txBody>
              <a:bodyPr/>
              <a:lstStyle/>
              <a:p>
                <a:pPr eaLnBrk="0" hangingPunct="0"/>
                <a:endParaRPr lang="en-US"/>
              </a:p>
            </p:txBody>
          </p:sp>
          <p:sp>
            <p:nvSpPr>
              <p:cNvPr id="48982" name="Freeform 501"/>
              <p:cNvSpPr>
                <a:spLocks/>
              </p:cNvSpPr>
              <p:nvPr/>
            </p:nvSpPr>
            <p:spPr bwMode="auto">
              <a:xfrm>
                <a:off x="3776" y="3463"/>
                <a:ext cx="1" cy="2"/>
              </a:xfrm>
              <a:custGeom>
                <a:avLst/>
                <a:gdLst>
                  <a:gd name="T0" fmla="*/ 0 w 1"/>
                  <a:gd name="T1" fmla="*/ 2 h 2"/>
                  <a:gd name="T2" fmla="*/ 1 w 1"/>
                  <a:gd name="T3" fmla="*/ 1 h 2"/>
                  <a:gd name="T4" fmla="*/ 1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1" y="1"/>
                    </a:lnTo>
                    <a:lnTo>
                      <a:pt x="1" y="0"/>
                    </a:lnTo>
                    <a:lnTo>
                      <a:pt x="0" y="0"/>
                    </a:lnTo>
                    <a:lnTo>
                      <a:pt x="0" y="2"/>
                    </a:lnTo>
                    <a:close/>
                  </a:path>
                </a:pathLst>
              </a:custGeom>
              <a:solidFill>
                <a:srgbClr val="00FF00"/>
              </a:solidFill>
              <a:ln w="9525">
                <a:noFill/>
                <a:round/>
                <a:headEnd/>
                <a:tailEnd/>
              </a:ln>
            </p:spPr>
            <p:txBody>
              <a:bodyPr/>
              <a:lstStyle/>
              <a:p>
                <a:pPr eaLnBrk="0" hangingPunct="0"/>
                <a:endParaRPr lang="en-US"/>
              </a:p>
            </p:txBody>
          </p:sp>
          <p:sp>
            <p:nvSpPr>
              <p:cNvPr id="48983" name="Freeform 502"/>
              <p:cNvSpPr>
                <a:spLocks/>
              </p:cNvSpPr>
              <p:nvPr/>
            </p:nvSpPr>
            <p:spPr bwMode="auto">
              <a:xfrm>
                <a:off x="3776" y="3464"/>
                <a:ext cx="1" cy="1"/>
              </a:xfrm>
              <a:custGeom>
                <a:avLst/>
                <a:gdLst>
                  <a:gd name="T0" fmla="*/ 0 w 1"/>
                  <a:gd name="T1" fmla="*/ 1 h 1"/>
                  <a:gd name="T2" fmla="*/ 0 w 1"/>
                  <a:gd name="T3" fmla="*/ 1 h 1"/>
                  <a:gd name="T4" fmla="*/ 1 w 1"/>
                  <a:gd name="T5" fmla="*/ 0 h 1"/>
                  <a:gd name="T6" fmla="*/ 1 w 1"/>
                  <a:gd name="T7" fmla="*/ 1 h 1"/>
                  <a:gd name="T8" fmla="*/ 0 w 1"/>
                  <a:gd name="T9" fmla="*/ 1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1"/>
                    </a:moveTo>
                    <a:lnTo>
                      <a:pt x="0" y="1"/>
                    </a:lnTo>
                    <a:lnTo>
                      <a:pt x="1" y="0"/>
                    </a:lnTo>
                    <a:lnTo>
                      <a:pt x="1" y="1"/>
                    </a:lnTo>
                    <a:lnTo>
                      <a:pt x="0" y="1"/>
                    </a:lnTo>
                    <a:close/>
                  </a:path>
                </a:pathLst>
              </a:custGeom>
              <a:solidFill>
                <a:srgbClr val="00FF00"/>
              </a:solidFill>
              <a:ln w="9525">
                <a:noFill/>
                <a:round/>
                <a:headEnd/>
                <a:tailEnd/>
              </a:ln>
            </p:spPr>
            <p:txBody>
              <a:bodyPr/>
              <a:lstStyle/>
              <a:p>
                <a:pPr eaLnBrk="0" hangingPunct="0"/>
                <a:endParaRPr lang="en-US"/>
              </a:p>
            </p:txBody>
          </p:sp>
          <p:sp>
            <p:nvSpPr>
              <p:cNvPr id="48984" name="Freeform 503"/>
              <p:cNvSpPr>
                <a:spLocks/>
              </p:cNvSpPr>
              <p:nvPr/>
            </p:nvSpPr>
            <p:spPr bwMode="auto">
              <a:xfrm>
                <a:off x="3776" y="3465"/>
                <a:ext cx="1" cy="1"/>
              </a:xfrm>
              <a:custGeom>
                <a:avLst/>
                <a:gdLst>
                  <a:gd name="T0" fmla="*/ 0 w 1"/>
                  <a:gd name="T1" fmla="*/ 0 h 1"/>
                  <a:gd name="T2" fmla="*/ 1 w 1"/>
                  <a:gd name="T3" fmla="*/ 1 h 1"/>
                  <a:gd name="T4" fmla="*/ 1 w 1"/>
                  <a:gd name="T5" fmla="*/ 0 h 1"/>
                  <a:gd name="T6" fmla="*/ 1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lnTo>
                      <a:pt x="1" y="1"/>
                    </a:lnTo>
                    <a:lnTo>
                      <a:pt x="1" y="0"/>
                    </a:lnTo>
                    <a:lnTo>
                      <a:pt x="0" y="0"/>
                    </a:lnTo>
                    <a:close/>
                  </a:path>
                </a:pathLst>
              </a:custGeom>
              <a:solidFill>
                <a:srgbClr val="00FF00"/>
              </a:solidFill>
              <a:ln w="9525">
                <a:noFill/>
                <a:round/>
                <a:headEnd/>
                <a:tailEnd/>
              </a:ln>
            </p:spPr>
            <p:txBody>
              <a:bodyPr/>
              <a:lstStyle/>
              <a:p>
                <a:pPr eaLnBrk="0" hangingPunct="0"/>
                <a:endParaRPr lang="en-US"/>
              </a:p>
            </p:txBody>
          </p:sp>
          <p:sp>
            <p:nvSpPr>
              <p:cNvPr id="48985" name="Freeform 504"/>
              <p:cNvSpPr>
                <a:spLocks/>
              </p:cNvSpPr>
              <p:nvPr/>
            </p:nvSpPr>
            <p:spPr bwMode="auto">
              <a:xfrm>
                <a:off x="3776" y="3465"/>
                <a:ext cx="1" cy="1"/>
              </a:xfrm>
              <a:custGeom>
                <a:avLst/>
                <a:gdLst>
                  <a:gd name="T0" fmla="*/ 0 w 1"/>
                  <a:gd name="T1" fmla="*/ 0 h 1"/>
                  <a:gd name="T2" fmla="*/ 0 w 1"/>
                  <a:gd name="T3" fmla="*/ 0 h 1"/>
                  <a:gd name="T4" fmla="*/ 1 w 1"/>
                  <a:gd name="T5" fmla="*/ 1 h 1"/>
                  <a:gd name="T6" fmla="*/ 1 w 1"/>
                  <a:gd name="T7" fmla="*/ 1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lnTo>
                      <a:pt x="0" y="0"/>
                    </a:lnTo>
                    <a:lnTo>
                      <a:pt x="1" y="1"/>
                    </a:lnTo>
                    <a:lnTo>
                      <a:pt x="0" y="0"/>
                    </a:lnTo>
                    <a:close/>
                  </a:path>
                </a:pathLst>
              </a:custGeom>
              <a:solidFill>
                <a:srgbClr val="00FF00"/>
              </a:solidFill>
              <a:ln w="9525">
                <a:noFill/>
                <a:round/>
                <a:headEnd/>
                <a:tailEnd/>
              </a:ln>
            </p:spPr>
            <p:txBody>
              <a:bodyPr/>
              <a:lstStyle/>
              <a:p>
                <a:pPr eaLnBrk="0" hangingPunct="0"/>
                <a:endParaRPr lang="en-US"/>
              </a:p>
            </p:txBody>
          </p:sp>
          <p:sp>
            <p:nvSpPr>
              <p:cNvPr id="48986" name="Freeform 505"/>
              <p:cNvSpPr>
                <a:spLocks/>
              </p:cNvSpPr>
              <p:nvPr/>
            </p:nvSpPr>
            <p:spPr bwMode="auto">
              <a:xfrm>
                <a:off x="3776" y="3465"/>
                <a:ext cx="1" cy="2"/>
              </a:xfrm>
              <a:custGeom>
                <a:avLst/>
                <a:gdLst>
                  <a:gd name="T0" fmla="*/ 0 w 1"/>
                  <a:gd name="T1" fmla="*/ 0 h 2"/>
                  <a:gd name="T2" fmla="*/ 0 w 1"/>
                  <a:gd name="T3" fmla="*/ 2 h 2"/>
                  <a:gd name="T4" fmla="*/ 1 w 1"/>
                  <a:gd name="T5" fmla="*/ 2 h 2"/>
                  <a:gd name="T6" fmla="*/ 1 w 1"/>
                  <a:gd name="T7" fmla="*/ 1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lnTo>
                      <a:pt x="0" y="2"/>
                    </a:lnTo>
                    <a:lnTo>
                      <a:pt x="1" y="2"/>
                    </a:lnTo>
                    <a:lnTo>
                      <a:pt x="1" y="1"/>
                    </a:lnTo>
                    <a:lnTo>
                      <a:pt x="0" y="0"/>
                    </a:lnTo>
                    <a:close/>
                  </a:path>
                </a:pathLst>
              </a:custGeom>
              <a:solidFill>
                <a:srgbClr val="00FF00"/>
              </a:solidFill>
              <a:ln w="9525">
                <a:noFill/>
                <a:round/>
                <a:headEnd/>
                <a:tailEnd/>
              </a:ln>
            </p:spPr>
            <p:txBody>
              <a:bodyPr/>
              <a:lstStyle/>
              <a:p>
                <a:pPr eaLnBrk="0" hangingPunct="0"/>
                <a:endParaRPr lang="en-US"/>
              </a:p>
            </p:txBody>
          </p:sp>
          <p:sp>
            <p:nvSpPr>
              <p:cNvPr id="48987" name="Rectangle 506"/>
              <p:cNvSpPr>
                <a:spLocks noChangeArrowheads="1"/>
              </p:cNvSpPr>
              <p:nvPr/>
            </p:nvSpPr>
            <p:spPr bwMode="auto">
              <a:xfrm>
                <a:off x="3775" y="3465"/>
                <a:ext cx="1" cy="2"/>
              </a:xfrm>
              <a:prstGeom prst="rect">
                <a:avLst/>
              </a:prstGeom>
              <a:solidFill>
                <a:srgbClr val="00FF00"/>
              </a:solidFill>
              <a:ln w="9525">
                <a:noFill/>
                <a:miter lim="800000"/>
                <a:headEnd/>
                <a:tailEnd/>
              </a:ln>
            </p:spPr>
            <p:txBody>
              <a:bodyPr/>
              <a:lstStyle/>
              <a:p>
                <a:pPr eaLnBrk="0" hangingPunct="0"/>
                <a:endParaRPr lang="en-US"/>
              </a:p>
            </p:txBody>
          </p:sp>
          <p:sp>
            <p:nvSpPr>
              <p:cNvPr id="48988" name="Freeform 507"/>
              <p:cNvSpPr>
                <a:spLocks/>
              </p:cNvSpPr>
              <p:nvPr/>
            </p:nvSpPr>
            <p:spPr bwMode="auto">
              <a:xfrm>
                <a:off x="3774" y="3465"/>
                <a:ext cx="1" cy="2"/>
              </a:xfrm>
              <a:custGeom>
                <a:avLst/>
                <a:gdLst>
                  <a:gd name="T0" fmla="*/ 1 w 1"/>
                  <a:gd name="T1" fmla="*/ 0 h 2"/>
                  <a:gd name="T2" fmla="*/ 0 w 1"/>
                  <a:gd name="T3" fmla="*/ 1 h 2"/>
                  <a:gd name="T4" fmla="*/ 0 w 1"/>
                  <a:gd name="T5" fmla="*/ 2 h 2"/>
                  <a:gd name="T6" fmla="*/ 1 w 1"/>
                  <a:gd name="T7" fmla="*/ 2 h 2"/>
                  <a:gd name="T8" fmla="*/ 1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0"/>
                    </a:moveTo>
                    <a:lnTo>
                      <a:pt x="0" y="1"/>
                    </a:lnTo>
                    <a:lnTo>
                      <a:pt x="0" y="2"/>
                    </a:lnTo>
                    <a:lnTo>
                      <a:pt x="1" y="2"/>
                    </a:lnTo>
                    <a:lnTo>
                      <a:pt x="1" y="0"/>
                    </a:lnTo>
                    <a:close/>
                  </a:path>
                </a:pathLst>
              </a:custGeom>
              <a:solidFill>
                <a:srgbClr val="00FF00"/>
              </a:solidFill>
              <a:ln w="9525">
                <a:noFill/>
                <a:round/>
                <a:headEnd/>
                <a:tailEnd/>
              </a:ln>
            </p:spPr>
            <p:txBody>
              <a:bodyPr/>
              <a:lstStyle/>
              <a:p>
                <a:pPr eaLnBrk="0" hangingPunct="0"/>
                <a:endParaRPr lang="en-US"/>
              </a:p>
            </p:txBody>
          </p:sp>
          <p:sp>
            <p:nvSpPr>
              <p:cNvPr id="48989" name="Freeform 508"/>
              <p:cNvSpPr>
                <a:spLocks/>
              </p:cNvSpPr>
              <p:nvPr/>
            </p:nvSpPr>
            <p:spPr bwMode="auto">
              <a:xfrm>
                <a:off x="3774" y="3465"/>
                <a:ext cx="1" cy="1"/>
              </a:xfrm>
              <a:custGeom>
                <a:avLst/>
                <a:gdLst>
                  <a:gd name="T0" fmla="*/ 1 w 1"/>
                  <a:gd name="T1" fmla="*/ 0 h 1"/>
                  <a:gd name="T2" fmla="*/ 0 w 1"/>
                  <a:gd name="T3" fmla="*/ 1 h 1"/>
                  <a:gd name="T4" fmla="*/ 0 w 1"/>
                  <a:gd name="T5" fmla="*/ 1 h 1"/>
                  <a:gd name="T6" fmla="*/ 1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lnTo>
                      <a:pt x="0" y="1"/>
                    </a:lnTo>
                    <a:lnTo>
                      <a:pt x="1" y="0"/>
                    </a:lnTo>
                    <a:close/>
                  </a:path>
                </a:pathLst>
              </a:custGeom>
              <a:solidFill>
                <a:srgbClr val="00FF00"/>
              </a:solidFill>
              <a:ln w="9525">
                <a:noFill/>
                <a:round/>
                <a:headEnd/>
                <a:tailEnd/>
              </a:ln>
            </p:spPr>
            <p:txBody>
              <a:bodyPr/>
              <a:lstStyle/>
              <a:p>
                <a:pPr eaLnBrk="0" hangingPunct="0"/>
                <a:endParaRPr lang="en-US"/>
              </a:p>
            </p:txBody>
          </p:sp>
          <p:sp>
            <p:nvSpPr>
              <p:cNvPr id="48990" name="Freeform 509"/>
              <p:cNvSpPr>
                <a:spLocks/>
              </p:cNvSpPr>
              <p:nvPr/>
            </p:nvSpPr>
            <p:spPr bwMode="auto">
              <a:xfrm>
                <a:off x="3637" y="3227"/>
                <a:ext cx="197" cy="273"/>
              </a:xfrm>
              <a:custGeom>
                <a:avLst/>
                <a:gdLst>
                  <a:gd name="T0" fmla="*/ 8 w 197"/>
                  <a:gd name="T1" fmla="*/ 273 h 273"/>
                  <a:gd name="T2" fmla="*/ 8 w 197"/>
                  <a:gd name="T3" fmla="*/ 265 h 273"/>
                  <a:gd name="T4" fmla="*/ 0 w 197"/>
                  <a:gd name="T5" fmla="*/ 265 h 273"/>
                  <a:gd name="T6" fmla="*/ 0 w 197"/>
                  <a:gd name="T7" fmla="*/ 30 h 273"/>
                  <a:gd name="T8" fmla="*/ 31 w 197"/>
                  <a:gd name="T9" fmla="*/ 0 h 273"/>
                  <a:gd name="T10" fmla="*/ 197 w 197"/>
                  <a:gd name="T11" fmla="*/ 0 h 273"/>
                  <a:gd name="T12" fmla="*/ 197 w 197"/>
                  <a:gd name="T13" fmla="*/ 235 h 273"/>
                  <a:gd name="T14" fmla="*/ 193 w 197"/>
                  <a:gd name="T15" fmla="*/ 239 h 273"/>
                  <a:gd name="T16" fmla="*/ 193 w 197"/>
                  <a:gd name="T17" fmla="*/ 243 h 273"/>
                  <a:gd name="T18" fmla="*/ 163 w 197"/>
                  <a:gd name="T19" fmla="*/ 273 h 273"/>
                  <a:gd name="T20" fmla="*/ 8 w 197"/>
                  <a:gd name="T21" fmla="*/ 273 h 2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7"/>
                  <a:gd name="T34" fmla="*/ 0 h 273"/>
                  <a:gd name="T35" fmla="*/ 197 w 197"/>
                  <a:gd name="T36" fmla="*/ 273 h 2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7" h="273">
                    <a:moveTo>
                      <a:pt x="8" y="273"/>
                    </a:moveTo>
                    <a:lnTo>
                      <a:pt x="8" y="265"/>
                    </a:lnTo>
                    <a:lnTo>
                      <a:pt x="0" y="265"/>
                    </a:lnTo>
                    <a:lnTo>
                      <a:pt x="0" y="30"/>
                    </a:lnTo>
                    <a:lnTo>
                      <a:pt x="31" y="0"/>
                    </a:lnTo>
                    <a:lnTo>
                      <a:pt x="197" y="0"/>
                    </a:lnTo>
                    <a:lnTo>
                      <a:pt x="197" y="235"/>
                    </a:lnTo>
                    <a:lnTo>
                      <a:pt x="193" y="239"/>
                    </a:lnTo>
                    <a:lnTo>
                      <a:pt x="193" y="243"/>
                    </a:lnTo>
                    <a:lnTo>
                      <a:pt x="163" y="273"/>
                    </a:lnTo>
                    <a:lnTo>
                      <a:pt x="8" y="273"/>
                    </a:lnTo>
                  </a:path>
                </a:pathLst>
              </a:custGeom>
              <a:noFill/>
              <a:ln w="7938">
                <a:solidFill>
                  <a:srgbClr val="000000"/>
                </a:solidFill>
                <a:round/>
                <a:headEnd/>
                <a:tailEnd/>
              </a:ln>
            </p:spPr>
            <p:txBody>
              <a:bodyPr/>
              <a:lstStyle/>
              <a:p>
                <a:pPr eaLnBrk="0" hangingPunct="0"/>
                <a:endParaRPr lang="en-US"/>
              </a:p>
            </p:txBody>
          </p:sp>
          <p:sp>
            <p:nvSpPr>
              <p:cNvPr id="48991" name="Rectangle 510"/>
              <p:cNvSpPr>
                <a:spLocks noChangeArrowheads="1"/>
              </p:cNvSpPr>
              <p:nvPr/>
            </p:nvSpPr>
            <p:spPr bwMode="auto">
              <a:xfrm>
                <a:off x="3573" y="3504"/>
                <a:ext cx="382" cy="105"/>
              </a:xfrm>
              <a:prstGeom prst="rect">
                <a:avLst/>
              </a:prstGeom>
              <a:noFill/>
              <a:ln w="9525">
                <a:noFill/>
                <a:miter lim="800000"/>
                <a:headEnd/>
                <a:tailEnd/>
              </a:ln>
            </p:spPr>
            <p:txBody>
              <a:bodyPr wrap="none" lIns="0" tIns="0" rIns="0" bIns="0">
                <a:spAutoFit/>
              </a:bodyPr>
              <a:lstStyle/>
              <a:p>
                <a:pPr algn="ctr" eaLnBrk="0" hangingPunct="0"/>
                <a:r>
                  <a:rPr lang="en-US" sz="500" b="1">
                    <a:solidFill>
                      <a:srgbClr val="000000"/>
                    </a:solidFill>
                  </a:rPr>
                  <a:t>Server Y</a:t>
                </a:r>
                <a:endParaRPr lang="en-US" sz="700" i="1">
                  <a:solidFill>
                    <a:schemeClr val="tx2"/>
                  </a:solidFill>
                </a:endParaRPr>
              </a:p>
            </p:txBody>
          </p:sp>
          <p:sp>
            <p:nvSpPr>
              <p:cNvPr id="48992" name="Freeform 511"/>
              <p:cNvSpPr>
                <a:spLocks noEditPoints="1"/>
              </p:cNvSpPr>
              <p:nvPr/>
            </p:nvSpPr>
            <p:spPr bwMode="auto">
              <a:xfrm>
                <a:off x="2220" y="1814"/>
                <a:ext cx="303" cy="243"/>
              </a:xfrm>
              <a:custGeom>
                <a:avLst/>
                <a:gdLst>
                  <a:gd name="T0" fmla="*/ 0 w 303"/>
                  <a:gd name="T1" fmla="*/ 243 h 243"/>
                  <a:gd name="T2" fmla="*/ 0 w 303"/>
                  <a:gd name="T3" fmla="*/ 238 h 243"/>
                  <a:gd name="T4" fmla="*/ 30 w 303"/>
                  <a:gd name="T5" fmla="*/ 223 h 243"/>
                  <a:gd name="T6" fmla="*/ 30 w 303"/>
                  <a:gd name="T7" fmla="*/ 0 h 243"/>
                  <a:gd name="T8" fmla="*/ 111 w 303"/>
                  <a:gd name="T9" fmla="*/ 0 h 243"/>
                  <a:gd name="T10" fmla="*/ 111 w 303"/>
                  <a:gd name="T11" fmla="*/ 223 h 243"/>
                  <a:gd name="T12" fmla="*/ 144 w 303"/>
                  <a:gd name="T13" fmla="*/ 238 h 243"/>
                  <a:gd name="T14" fmla="*/ 144 w 303"/>
                  <a:gd name="T15" fmla="*/ 243 h 243"/>
                  <a:gd name="T16" fmla="*/ 0 w 303"/>
                  <a:gd name="T17" fmla="*/ 243 h 243"/>
                  <a:gd name="T18" fmla="*/ 121 w 303"/>
                  <a:gd name="T19" fmla="*/ 209 h 243"/>
                  <a:gd name="T20" fmla="*/ 150 w 303"/>
                  <a:gd name="T21" fmla="*/ 209 h 243"/>
                  <a:gd name="T22" fmla="*/ 181 w 303"/>
                  <a:gd name="T23" fmla="*/ 218 h 243"/>
                  <a:gd name="T24" fmla="*/ 181 w 303"/>
                  <a:gd name="T25" fmla="*/ 235 h 243"/>
                  <a:gd name="T26" fmla="*/ 150 w 303"/>
                  <a:gd name="T27" fmla="*/ 235 h 243"/>
                  <a:gd name="T28" fmla="*/ 150 w 303"/>
                  <a:gd name="T29" fmla="*/ 243 h 243"/>
                  <a:gd name="T30" fmla="*/ 275 w 303"/>
                  <a:gd name="T31" fmla="*/ 243 h 243"/>
                  <a:gd name="T32" fmla="*/ 275 w 303"/>
                  <a:gd name="T33" fmla="*/ 235 h 243"/>
                  <a:gd name="T34" fmla="*/ 243 w 303"/>
                  <a:gd name="T35" fmla="*/ 235 h 243"/>
                  <a:gd name="T36" fmla="*/ 243 w 303"/>
                  <a:gd name="T37" fmla="*/ 218 h 243"/>
                  <a:gd name="T38" fmla="*/ 275 w 303"/>
                  <a:gd name="T39" fmla="*/ 209 h 243"/>
                  <a:gd name="T40" fmla="*/ 303 w 303"/>
                  <a:gd name="T41" fmla="*/ 209 h 243"/>
                  <a:gd name="T42" fmla="*/ 303 w 303"/>
                  <a:gd name="T43" fmla="*/ 61 h 243"/>
                  <a:gd name="T44" fmla="*/ 121 w 303"/>
                  <a:gd name="T45" fmla="*/ 61 h 243"/>
                  <a:gd name="T46" fmla="*/ 121 w 303"/>
                  <a:gd name="T47" fmla="*/ 209 h 24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3"/>
                  <a:gd name="T73" fmla="*/ 0 h 243"/>
                  <a:gd name="T74" fmla="*/ 303 w 303"/>
                  <a:gd name="T75" fmla="*/ 243 h 24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3" h="243">
                    <a:moveTo>
                      <a:pt x="0" y="243"/>
                    </a:moveTo>
                    <a:lnTo>
                      <a:pt x="0" y="238"/>
                    </a:lnTo>
                    <a:lnTo>
                      <a:pt x="30" y="223"/>
                    </a:lnTo>
                    <a:lnTo>
                      <a:pt x="30" y="0"/>
                    </a:lnTo>
                    <a:lnTo>
                      <a:pt x="111" y="0"/>
                    </a:lnTo>
                    <a:lnTo>
                      <a:pt x="111" y="223"/>
                    </a:lnTo>
                    <a:lnTo>
                      <a:pt x="144" y="238"/>
                    </a:lnTo>
                    <a:lnTo>
                      <a:pt x="144" y="243"/>
                    </a:lnTo>
                    <a:lnTo>
                      <a:pt x="0" y="243"/>
                    </a:lnTo>
                    <a:close/>
                    <a:moveTo>
                      <a:pt x="121" y="209"/>
                    </a:moveTo>
                    <a:lnTo>
                      <a:pt x="150" y="209"/>
                    </a:lnTo>
                    <a:lnTo>
                      <a:pt x="181" y="218"/>
                    </a:lnTo>
                    <a:lnTo>
                      <a:pt x="181" y="235"/>
                    </a:lnTo>
                    <a:lnTo>
                      <a:pt x="150" y="235"/>
                    </a:lnTo>
                    <a:lnTo>
                      <a:pt x="150" y="243"/>
                    </a:lnTo>
                    <a:lnTo>
                      <a:pt x="275" y="243"/>
                    </a:lnTo>
                    <a:lnTo>
                      <a:pt x="275" y="235"/>
                    </a:lnTo>
                    <a:lnTo>
                      <a:pt x="243" y="235"/>
                    </a:lnTo>
                    <a:lnTo>
                      <a:pt x="243" y="218"/>
                    </a:lnTo>
                    <a:lnTo>
                      <a:pt x="275" y="209"/>
                    </a:lnTo>
                    <a:lnTo>
                      <a:pt x="303" y="209"/>
                    </a:lnTo>
                    <a:lnTo>
                      <a:pt x="303" y="61"/>
                    </a:lnTo>
                    <a:lnTo>
                      <a:pt x="121" y="61"/>
                    </a:lnTo>
                    <a:lnTo>
                      <a:pt x="121" y="209"/>
                    </a:lnTo>
                    <a:close/>
                  </a:path>
                </a:pathLst>
              </a:custGeom>
              <a:solidFill>
                <a:srgbClr val="FFFFFF"/>
              </a:solidFill>
              <a:ln w="9525">
                <a:noFill/>
                <a:round/>
                <a:headEnd/>
                <a:tailEnd/>
              </a:ln>
            </p:spPr>
            <p:txBody>
              <a:bodyPr/>
              <a:lstStyle/>
              <a:p>
                <a:pPr eaLnBrk="0" hangingPunct="0"/>
                <a:endParaRPr lang="en-US"/>
              </a:p>
            </p:txBody>
          </p:sp>
          <p:sp>
            <p:nvSpPr>
              <p:cNvPr id="48993" name="Line 512"/>
              <p:cNvSpPr>
                <a:spLocks noChangeShapeType="1"/>
              </p:cNvSpPr>
              <p:nvPr/>
            </p:nvSpPr>
            <p:spPr bwMode="auto">
              <a:xfrm>
                <a:off x="2250" y="2037"/>
                <a:ext cx="1" cy="20"/>
              </a:xfrm>
              <a:prstGeom prst="line">
                <a:avLst/>
              </a:prstGeom>
              <a:noFill/>
              <a:ln w="7938">
                <a:solidFill>
                  <a:srgbClr val="000000"/>
                </a:solidFill>
                <a:round/>
                <a:headEnd/>
                <a:tailEnd/>
              </a:ln>
            </p:spPr>
            <p:txBody>
              <a:bodyPr/>
              <a:lstStyle/>
              <a:p>
                <a:endParaRPr lang="en-US"/>
              </a:p>
            </p:txBody>
          </p:sp>
          <p:sp>
            <p:nvSpPr>
              <p:cNvPr id="48994" name="Line 513"/>
              <p:cNvSpPr>
                <a:spLocks noChangeShapeType="1"/>
              </p:cNvSpPr>
              <p:nvPr/>
            </p:nvSpPr>
            <p:spPr bwMode="auto">
              <a:xfrm>
                <a:off x="2331" y="2037"/>
                <a:ext cx="1" cy="20"/>
              </a:xfrm>
              <a:prstGeom prst="line">
                <a:avLst/>
              </a:prstGeom>
              <a:noFill/>
              <a:ln w="7938">
                <a:solidFill>
                  <a:srgbClr val="000000"/>
                </a:solidFill>
                <a:round/>
                <a:headEnd/>
                <a:tailEnd/>
              </a:ln>
            </p:spPr>
            <p:txBody>
              <a:bodyPr/>
              <a:lstStyle/>
              <a:p>
                <a:endParaRPr lang="en-US"/>
              </a:p>
            </p:txBody>
          </p:sp>
          <p:sp>
            <p:nvSpPr>
              <p:cNvPr id="48995" name="Line 514"/>
              <p:cNvSpPr>
                <a:spLocks noChangeShapeType="1"/>
              </p:cNvSpPr>
              <p:nvPr/>
            </p:nvSpPr>
            <p:spPr bwMode="auto">
              <a:xfrm>
                <a:off x="2275" y="1890"/>
                <a:ext cx="31" cy="1"/>
              </a:xfrm>
              <a:prstGeom prst="line">
                <a:avLst/>
              </a:prstGeom>
              <a:noFill/>
              <a:ln w="7938">
                <a:solidFill>
                  <a:srgbClr val="000000"/>
                </a:solidFill>
                <a:round/>
                <a:headEnd/>
                <a:tailEnd/>
              </a:ln>
            </p:spPr>
            <p:txBody>
              <a:bodyPr/>
              <a:lstStyle/>
              <a:p>
                <a:endParaRPr lang="en-US"/>
              </a:p>
            </p:txBody>
          </p:sp>
          <p:sp>
            <p:nvSpPr>
              <p:cNvPr id="48996" name="Line 515"/>
              <p:cNvSpPr>
                <a:spLocks noChangeShapeType="1"/>
              </p:cNvSpPr>
              <p:nvPr/>
            </p:nvSpPr>
            <p:spPr bwMode="auto">
              <a:xfrm>
                <a:off x="2271" y="1865"/>
                <a:ext cx="40" cy="1"/>
              </a:xfrm>
              <a:prstGeom prst="line">
                <a:avLst/>
              </a:prstGeom>
              <a:noFill/>
              <a:ln w="7938">
                <a:solidFill>
                  <a:srgbClr val="000000"/>
                </a:solidFill>
                <a:round/>
                <a:headEnd/>
                <a:tailEnd/>
              </a:ln>
            </p:spPr>
            <p:txBody>
              <a:bodyPr/>
              <a:lstStyle/>
              <a:p>
                <a:endParaRPr lang="en-US"/>
              </a:p>
            </p:txBody>
          </p:sp>
          <p:sp>
            <p:nvSpPr>
              <p:cNvPr id="48997" name="Rectangle 516"/>
              <p:cNvSpPr>
                <a:spLocks noChangeArrowheads="1"/>
              </p:cNvSpPr>
              <p:nvPr/>
            </p:nvSpPr>
            <p:spPr bwMode="auto">
              <a:xfrm>
                <a:off x="2260" y="1824"/>
                <a:ext cx="61" cy="142"/>
              </a:xfrm>
              <a:prstGeom prst="rect">
                <a:avLst/>
              </a:prstGeom>
              <a:noFill/>
              <a:ln w="7938">
                <a:solidFill>
                  <a:srgbClr val="000000"/>
                </a:solidFill>
                <a:miter lim="800000"/>
                <a:headEnd/>
                <a:tailEnd/>
              </a:ln>
            </p:spPr>
            <p:txBody>
              <a:bodyPr/>
              <a:lstStyle/>
              <a:p>
                <a:pPr eaLnBrk="0" hangingPunct="0"/>
                <a:endParaRPr lang="en-US"/>
              </a:p>
            </p:txBody>
          </p:sp>
          <p:sp>
            <p:nvSpPr>
              <p:cNvPr id="48998" name="Freeform 517"/>
              <p:cNvSpPr>
                <a:spLocks/>
              </p:cNvSpPr>
              <p:nvPr/>
            </p:nvSpPr>
            <p:spPr bwMode="auto">
              <a:xfrm>
                <a:off x="2220" y="1814"/>
                <a:ext cx="144" cy="243"/>
              </a:xfrm>
              <a:custGeom>
                <a:avLst/>
                <a:gdLst>
                  <a:gd name="T0" fmla="*/ 0 w 144"/>
                  <a:gd name="T1" fmla="*/ 243 h 243"/>
                  <a:gd name="T2" fmla="*/ 0 w 144"/>
                  <a:gd name="T3" fmla="*/ 238 h 243"/>
                  <a:gd name="T4" fmla="*/ 30 w 144"/>
                  <a:gd name="T5" fmla="*/ 223 h 243"/>
                  <a:gd name="T6" fmla="*/ 30 w 144"/>
                  <a:gd name="T7" fmla="*/ 0 h 243"/>
                  <a:gd name="T8" fmla="*/ 111 w 144"/>
                  <a:gd name="T9" fmla="*/ 0 h 243"/>
                  <a:gd name="T10" fmla="*/ 111 w 144"/>
                  <a:gd name="T11" fmla="*/ 223 h 243"/>
                  <a:gd name="T12" fmla="*/ 144 w 144"/>
                  <a:gd name="T13" fmla="*/ 238 h 243"/>
                  <a:gd name="T14" fmla="*/ 144 w 144"/>
                  <a:gd name="T15" fmla="*/ 243 h 243"/>
                  <a:gd name="T16" fmla="*/ 0 w 144"/>
                  <a:gd name="T17" fmla="*/ 243 h 2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
                  <a:gd name="T28" fmla="*/ 0 h 243"/>
                  <a:gd name="T29" fmla="*/ 144 w 144"/>
                  <a:gd name="T30" fmla="*/ 243 h 2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 h="243">
                    <a:moveTo>
                      <a:pt x="0" y="243"/>
                    </a:moveTo>
                    <a:lnTo>
                      <a:pt x="0" y="238"/>
                    </a:lnTo>
                    <a:lnTo>
                      <a:pt x="30" y="223"/>
                    </a:lnTo>
                    <a:lnTo>
                      <a:pt x="30" y="0"/>
                    </a:lnTo>
                    <a:lnTo>
                      <a:pt x="111" y="0"/>
                    </a:lnTo>
                    <a:lnTo>
                      <a:pt x="111" y="223"/>
                    </a:lnTo>
                    <a:lnTo>
                      <a:pt x="144" y="238"/>
                    </a:lnTo>
                    <a:lnTo>
                      <a:pt x="144" y="243"/>
                    </a:lnTo>
                    <a:lnTo>
                      <a:pt x="0" y="243"/>
                    </a:lnTo>
                  </a:path>
                </a:pathLst>
              </a:custGeom>
              <a:noFill/>
              <a:ln w="7938">
                <a:solidFill>
                  <a:srgbClr val="000000"/>
                </a:solidFill>
                <a:round/>
                <a:headEnd/>
                <a:tailEnd/>
              </a:ln>
            </p:spPr>
            <p:txBody>
              <a:bodyPr/>
              <a:lstStyle/>
              <a:p>
                <a:pPr eaLnBrk="0" hangingPunct="0"/>
                <a:endParaRPr lang="en-US"/>
              </a:p>
            </p:txBody>
          </p:sp>
          <p:sp>
            <p:nvSpPr>
              <p:cNvPr id="48999" name="Freeform 518"/>
              <p:cNvSpPr>
                <a:spLocks/>
              </p:cNvSpPr>
              <p:nvPr/>
            </p:nvSpPr>
            <p:spPr bwMode="auto">
              <a:xfrm>
                <a:off x="2341" y="1875"/>
                <a:ext cx="182" cy="182"/>
              </a:xfrm>
              <a:custGeom>
                <a:avLst/>
                <a:gdLst>
                  <a:gd name="T0" fmla="*/ 0 w 182"/>
                  <a:gd name="T1" fmla="*/ 148 h 182"/>
                  <a:gd name="T2" fmla="*/ 29 w 182"/>
                  <a:gd name="T3" fmla="*/ 148 h 182"/>
                  <a:gd name="T4" fmla="*/ 60 w 182"/>
                  <a:gd name="T5" fmla="*/ 157 h 182"/>
                  <a:gd name="T6" fmla="*/ 60 w 182"/>
                  <a:gd name="T7" fmla="*/ 174 h 182"/>
                  <a:gd name="T8" fmla="*/ 29 w 182"/>
                  <a:gd name="T9" fmla="*/ 174 h 182"/>
                  <a:gd name="T10" fmla="*/ 29 w 182"/>
                  <a:gd name="T11" fmla="*/ 182 h 182"/>
                  <a:gd name="T12" fmla="*/ 154 w 182"/>
                  <a:gd name="T13" fmla="*/ 182 h 182"/>
                  <a:gd name="T14" fmla="*/ 154 w 182"/>
                  <a:gd name="T15" fmla="*/ 174 h 182"/>
                  <a:gd name="T16" fmla="*/ 122 w 182"/>
                  <a:gd name="T17" fmla="*/ 174 h 182"/>
                  <a:gd name="T18" fmla="*/ 122 w 182"/>
                  <a:gd name="T19" fmla="*/ 157 h 182"/>
                  <a:gd name="T20" fmla="*/ 154 w 182"/>
                  <a:gd name="T21" fmla="*/ 148 h 182"/>
                  <a:gd name="T22" fmla="*/ 182 w 182"/>
                  <a:gd name="T23" fmla="*/ 148 h 182"/>
                  <a:gd name="T24" fmla="*/ 182 w 182"/>
                  <a:gd name="T25" fmla="*/ 0 h 182"/>
                  <a:gd name="T26" fmla="*/ 0 w 182"/>
                  <a:gd name="T27" fmla="*/ 0 h 182"/>
                  <a:gd name="T28" fmla="*/ 0 w 182"/>
                  <a:gd name="T29" fmla="*/ 148 h 1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2"/>
                  <a:gd name="T46" fmla="*/ 0 h 182"/>
                  <a:gd name="T47" fmla="*/ 182 w 182"/>
                  <a:gd name="T48" fmla="*/ 182 h 1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2" h="182">
                    <a:moveTo>
                      <a:pt x="0" y="148"/>
                    </a:moveTo>
                    <a:lnTo>
                      <a:pt x="29" y="148"/>
                    </a:lnTo>
                    <a:lnTo>
                      <a:pt x="60" y="157"/>
                    </a:lnTo>
                    <a:lnTo>
                      <a:pt x="60" y="174"/>
                    </a:lnTo>
                    <a:lnTo>
                      <a:pt x="29" y="174"/>
                    </a:lnTo>
                    <a:lnTo>
                      <a:pt x="29" y="182"/>
                    </a:lnTo>
                    <a:lnTo>
                      <a:pt x="154" y="182"/>
                    </a:lnTo>
                    <a:lnTo>
                      <a:pt x="154" y="174"/>
                    </a:lnTo>
                    <a:lnTo>
                      <a:pt x="122" y="174"/>
                    </a:lnTo>
                    <a:lnTo>
                      <a:pt x="122" y="157"/>
                    </a:lnTo>
                    <a:lnTo>
                      <a:pt x="154" y="148"/>
                    </a:lnTo>
                    <a:lnTo>
                      <a:pt x="182" y="148"/>
                    </a:lnTo>
                    <a:lnTo>
                      <a:pt x="182" y="0"/>
                    </a:lnTo>
                    <a:lnTo>
                      <a:pt x="0" y="0"/>
                    </a:lnTo>
                    <a:lnTo>
                      <a:pt x="0" y="148"/>
                    </a:lnTo>
                  </a:path>
                </a:pathLst>
              </a:custGeom>
              <a:noFill/>
              <a:ln w="7938">
                <a:solidFill>
                  <a:srgbClr val="000000"/>
                </a:solidFill>
                <a:round/>
                <a:headEnd/>
                <a:tailEnd/>
              </a:ln>
            </p:spPr>
            <p:txBody>
              <a:bodyPr/>
              <a:lstStyle/>
              <a:p>
                <a:pPr eaLnBrk="0" hangingPunct="0"/>
                <a:endParaRPr lang="en-US"/>
              </a:p>
            </p:txBody>
          </p:sp>
          <p:sp>
            <p:nvSpPr>
              <p:cNvPr id="49000" name="Line 519"/>
              <p:cNvSpPr>
                <a:spLocks noChangeShapeType="1"/>
              </p:cNvSpPr>
              <p:nvPr/>
            </p:nvSpPr>
            <p:spPr bwMode="auto">
              <a:xfrm>
                <a:off x="2401" y="2049"/>
                <a:ext cx="62" cy="1"/>
              </a:xfrm>
              <a:prstGeom prst="line">
                <a:avLst/>
              </a:prstGeom>
              <a:noFill/>
              <a:ln w="7938">
                <a:solidFill>
                  <a:srgbClr val="000000"/>
                </a:solidFill>
                <a:round/>
                <a:headEnd/>
                <a:tailEnd/>
              </a:ln>
            </p:spPr>
            <p:txBody>
              <a:bodyPr/>
              <a:lstStyle/>
              <a:p>
                <a:endParaRPr lang="en-US"/>
              </a:p>
            </p:txBody>
          </p:sp>
          <p:sp>
            <p:nvSpPr>
              <p:cNvPr id="49001" name="Line 520"/>
              <p:cNvSpPr>
                <a:spLocks noChangeShapeType="1"/>
              </p:cNvSpPr>
              <p:nvPr/>
            </p:nvSpPr>
            <p:spPr bwMode="auto">
              <a:xfrm>
                <a:off x="2401" y="2032"/>
                <a:ext cx="62" cy="1"/>
              </a:xfrm>
              <a:prstGeom prst="line">
                <a:avLst/>
              </a:prstGeom>
              <a:noFill/>
              <a:ln w="7938">
                <a:solidFill>
                  <a:srgbClr val="000000"/>
                </a:solidFill>
                <a:round/>
                <a:headEnd/>
                <a:tailEnd/>
              </a:ln>
            </p:spPr>
            <p:txBody>
              <a:bodyPr/>
              <a:lstStyle/>
              <a:p>
                <a:endParaRPr lang="en-US"/>
              </a:p>
            </p:txBody>
          </p:sp>
          <p:sp>
            <p:nvSpPr>
              <p:cNvPr id="49002" name="Line 521"/>
              <p:cNvSpPr>
                <a:spLocks noChangeShapeType="1"/>
              </p:cNvSpPr>
              <p:nvPr/>
            </p:nvSpPr>
            <p:spPr bwMode="auto">
              <a:xfrm>
                <a:off x="2370" y="2023"/>
                <a:ext cx="125" cy="1"/>
              </a:xfrm>
              <a:prstGeom prst="line">
                <a:avLst/>
              </a:prstGeom>
              <a:noFill/>
              <a:ln w="7938">
                <a:solidFill>
                  <a:srgbClr val="000000"/>
                </a:solidFill>
                <a:round/>
                <a:headEnd/>
                <a:tailEnd/>
              </a:ln>
            </p:spPr>
            <p:txBody>
              <a:bodyPr/>
              <a:lstStyle/>
              <a:p>
                <a:endParaRPr lang="en-US"/>
              </a:p>
            </p:txBody>
          </p:sp>
          <p:sp>
            <p:nvSpPr>
              <p:cNvPr id="49003" name="Freeform 522"/>
              <p:cNvSpPr>
                <a:spLocks noEditPoints="1"/>
              </p:cNvSpPr>
              <p:nvPr/>
            </p:nvSpPr>
            <p:spPr bwMode="auto">
              <a:xfrm>
                <a:off x="2258" y="1976"/>
                <a:ext cx="66" cy="66"/>
              </a:xfrm>
              <a:custGeom>
                <a:avLst/>
                <a:gdLst>
                  <a:gd name="T0" fmla="*/ 5 w 66"/>
                  <a:gd name="T1" fmla="*/ 41 h 66"/>
                  <a:gd name="T2" fmla="*/ 0 w 66"/>
                  <a:gd name="T3" fmla="*/ 0 h 66"/>
                  <a:gd name="T4" fmla="*/ 10 w 66"/>
                  <a:gd name="T5" fmla="*/ 41 h 66"/>
                  <a:gd name="T6" fmla="*/ 15 w 66"/>
                  <a:gd name="T7" fmla="*/ 0 h 66"/>
                  <a:gd name="T8" fmla="*/ 10 w 66"/>
                  <a:gd name="T9" fmla="*/ 41 h 66"/>
                  <a:gd name="T10" fmla="*/ 25 w 66"/>
                  <a:gd name="T11" fmla="*/ 41 h 66"/>
                  <a:gd name="T12" fmla="*/ 20 w 66"/>
                  <a:gd name="T13" fmla="*/ 0 h 66"/>
                  <a:gd name="T14" fmla="*/ 30 w 66"/>
                  <a:gd name="T15" fmla="*/ 41 h 66"/>
                  <a:gd name="T16" fmla="*/ 35 w 66"/>
                  <a:gd name="T17" fmla="*/ 0 h 66"/>
                  <a:gd name="T18" fmla="*/ 30 w 66"/>
                  <a:gd name="T19" fmla="*/ 41 h 66"/>
                  <a:gd name="T20" fmla="*/ 45 w 66"/>
                  <a:gd name="T21" fmla="*/ 41 h 66"/>
                  <a:gd name="T22" fmla="*/ 40 w 66"/>
                  <a:gd name="T23" fmla="*/ 0 h 66"/>
                  <a:gd name="T24" fmla="*/ 50 w 66"/>
                  <a:gd name="T25" fmla="*/ 41 h 66"/>
                  <a:gd name="T26" fmla="*/ 55 w 66"/>
                  <a:gd name="T27" fmla="*/ 0 h 66"/>
                  <a:gd name="T28" fmla="*/ 50 w 66"/>
                  <a:gd name="T29" fmla="*/ 41 h 66"/>
                  <a:gd name="T30" fmla="*/ 66 w 66"/>
                  <a:gd name="T31" fmla="*/ 41 h 66"/>
                  <a:gd name="T32" fmla="*/ 60 w 66"/>
                  <a:gd name="T33" fmla="*/ 0 h 66"/>
                  <a:gd name="T34" fmla="*/ 60 w 66"/>
                  <a:gd name="T35" fmla="*/ 66 h 66"/>
                  <a:gd name="T36" fmla="*/ 66 w 66"/>
                  <a:gd name="T37" fmla="*/ 46 h 66"/>
                  <a:gd name="T38" fmla="*/ 60 w 66"/>
                  <a:gd name="T39" fmla="*/ 66 h 66"/>
                  <a:gd name="T40" fmla="*/ 55 w 66"/>
                  <a:gd name="T41" fmla="*/ 66 h 66"/>
                  <a:gd name="T42" fmla="*/ 50 w 66"/>
                  <a:gd name="T43" fmla="*/ 46 h 66"/>
                  <a:gd name="T44" fmla="*/ 40 w 66"/>
                  <a:gd name="T45" fmla="*/ 66 h 66"/>
                  <a:gd name="T46" fmla="*/ 45 w 66"/>
                  <a:gd name="T47" fmla="*/ 46 h 66"/>
                  <a:gd name="T48" fmla="*/ 40 w 66"/>
                  <a:gd name="T49" fmla="*/ 66 h 66"/>
                  <a:gd name="T50" fmla="*/ 35 w 66"/>
                  <a:gd name="T51" fmla="*/ 66 h 66"/>
                  <a:gd name="T52" fmla="*/ 30 w 66"/>
                  <a:gd name="T53" fmla="*/ 46 h 66"/>
                  <a:gd name="T54" fmla="*/ 20 w 66"/>
                  <a:gd name="T55" fmla="*/ 66 h 66"/>
                  <a:gd name="T56" fmla="*/ 25 w 66"/>
                  <a:gd name="T57" fmla="*/ 46 h 66"/>
                  <a:gd name="T58" fmla="*/ 20 w 66"/>
                  <a:gd name="T59" fmla="*/ 66 h 66"/>
                  <a:gd name="T60" fmla="*/ 15 w 66"/>
                  <a:gd name="T61" fmla="*/ 66 h 66"/>
                  <a:gd name="T62" fmla="*/ 10 w 66"/>
                  <a:gd name="T63" fmla="*/ 46 h 66"/>
                  <a:gd name="T64" fmla="*/ 0 w 66"/>
                  <a:gd name="T65" fmla="*/ 66 h 66"/>
                  <a:gd name="T66" fmla="*/ 5 w 66"/>
                  <a:gd name="T67" fmla="*/ 46 h 66"/>
                  <a:gd name="T68" fmla="*/ 0 w 66"/>
                  <a:gd name="T69" fmla="*/ 66 h 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
                  <a:gd name="T106" fmla="*/ 0 h 66"/>
                  <a:gd name="T107" fmla="*/ 66 w 66"/>
                  <a:gd name="T108" fmla="*/ 66 h 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 h="66">
                    <a:moveTo>
                      <a:pt x="0" y="41"/>
                    </a:moveTo>
                    <a:lnTo>
                      <a:pt x="5" y="41"/>
                    </a:lnTo>
                    <a:lnTo>
                      <a:pt x="5" y="0"/>
                    </a:lnTo>
                    <a:lnTo>
                      <a:pt x="0" y="0"/>
                    </a:lnTo>
                    <a:lnTo>
                      <a:pt x="0" y="41"/>
                    </a:lnTo>
                    <a:close/>
                    <a:moveTo>
                      <a:pt x="10" y="41"/>
                    </a:moveTo>
                    <a:lnTo>
                      <a:pt x="15" y="41"/>
                    </a:lnTo>
                    <a:lnTo>
                      <a:pt x="15" y="0"/>
                    </a:lnTo>
                    <a:lnTo>
                      <a:pt x="10" y="0"/>
                    </a:lnTo>
                    <a:lnTo>
                      <a:pt x="10" y="41"/>
                    </a:lnTo>
                    <a:close/>
                    <a:moveTo>
                      <a:pt x="20" y="41"/>
                    </a:moveTo>
                    <a:lnTo>
                      <a:pt x="25" y="41"/>
                    </a:lnTo>
                    <a:lnTo>
                      <a:pt x="25" y="0"/>
                    </a:lnTo>
                    <a:lnTo>
                      <a:pt x="20" y="0"/>
                    </a:lnTo>
                    <a:lnTo>
                      <a:pt x="20" y="41"/>
                    </a:lnTo>
                    <a:close/>
                    <a:moveTo>
                      <a:pt x="30" y="41"/>
                    </a:moveTo>
                    <a:lnTo>
                      <a:pt x="35" y="41"/>
                    </a:lnTo>
                    <a:lnTo>
                      <a:pt x="35" y="0"/>
                    </a:lnTo>
                    <a:lnTo>
                      <a:pt x="30" y="0"/>
                    </a:lnTo>
                    <a:lnTo>
                      <a:pt x="30" y="41"/>
                    </a:lnTo>
                    <a:close/>
                    <a:moveTo>
                      <a:pt x="40" y="41"/>
                    </a:moveTo>
                    <a:lnTo>
                      <a:pt x="45" y="41"/>
                    </a:lnTo>
                    <a:lnTo>
                      <a:pt x="45" y="0"/>
                    </a:lnTo>
                    <a:lnTo>
                      <a:pt x="40" y="0"/>
                    </a:lnTo>
                    <a:lnTo>
                      <a:pt x="40" y="41"/>
                    </a:lnTo>
                    <a:close/>
                    <a:moveTo>
                      <a:pt x="50" y="41"/>
                    </a:moveTo>
                    <a:lnTo>
                      <a:pt x="55" y="41"/>
                    </a:lnTo>
                    <a:lnTo>
                      <a:pt x="55" y="0"/>
                    </a:lnTo>
                    <a:lnTo>
                      <a:pt x="50" y="0"/>
                    </a:lnTo>
                    <a:lnTo>
                      <a:pt x="50" y="41"/>
                    </a:lnTo>
                    <a:close/>
                    <a:moveTo>
                      <a:pt x="60" y="41"/>
                    </a:moveTo>
                    <a:lnTo>
                      <a:pt x="66" y="41"/>
                    </a:lnTo>
                    <a:lnTo>
                      <a:pt x="66" y="0"/>
                    </a:lnTo>
                    <a:lnTo>
                      <a:pt x="60" y="0"/>
                    </a:lnTo>
                    <a:lnTo>
                      <a:pt x="60" y="41"/>
                    </a:lnTo>
                    <a:close/>
                    <a:moveTo>
                      <a:pt x="60" y="66"/>
                    </a:moveTo>
                    <a:lnTo>
                      <a:pt x="66" y="66"/>
                    </a:lnTo>
                    <a:lnTo>
                      <a:pt x="66" y="46"/>
                    </a:lnTo>
                    <a:lnTo>
                      <a:pt x="60" y="46"/>
                    </a:lnTo>
                    <a:lnTo>
                      <a:pt x="60" y="66"/>
                    </a:lnTo>
                    <a:close/>
                    <a:moveTo>
                      <a:pt x="50" y="66"/>
                    </a:moveTo>
                    <a:lnTo>
                      <a:pt x="55" y="66"/>
                    </a:lnTo>
                    <a:lnTo>
                      <a:pt x="55" y="46"/>
                    </a:lnTo>
                    <a:lnTo>
                      <a:pt x="50" y="46"/>
                    </a:lnTo>
                    <a:lnTo>
                      <a:pt x="50" y="66"/>
                    </a:lnTo>
                    <a:close/>
                    <a:moveTo>
                      <a:pt x="40" y="66"/>
                    </a:moveTo>
                    <a:lnTo>
                      <a:pt x="45" y="66"/>
                    </a:lnTo>
                    <a:lnTo>
                      <a:pt x="45" y="46"/>
                    </a:lnTo>
                    <a:lnTo>
                      <a:pt x="40" y="46"/>
                    </a:lnTo>
                    <a:lnTo>
                      <a:pt x="40" y="66"/>
                    </a:lnTo>
                    <a:close/>
                    <a:moveTo>
                      <a:pt x="30" y="66"/>
                    </a:moveTo>
                    <a:lnTo>
                      <a:pt x="35" y="66"/>
                    </a:lnTo>
                    <a:lnTo>
                      <a:pt x="35" y="46"/>
                    </a:lnTo>
                    <a:lnTo>
                      <a:pt x="30" y="46"/>
                    </a:lnTo>
                    <a:lnTo>
                      <a:pt x="30" y="66"/>
                    </a:lnTo>
                    <a:close/>
                    <a:moveTo>
                      <a:pt x="20" y="66"/>
                    </a:moveTo>
                    <a:lnTo>
                      <a:pt x="25" y="66"/>
                    </a:lnTo>
                    <a:lnTo>
                      <a:pt x="25" y="46"/>
                    </a:lnTo>
                    <a:lnTo>
                      <a:pt x="20" y="46"/>
                    </a:lnTo>
                    <a:lnTo>
                      <a:pt x="20" y="66"/>
                    </a:lnTo>
                    <a:close/>
                    <a:moveTo>
                      <a:pt x="10" y="66"/>
                    </a:moveTo>
                    <a:lnTo>
                      <a:pt x="15" y="66"/>
                    </a:lnTo>
                    <a:lnTo>
                      <a:pt x="15" y="46"/>
                    </a:lnTo>
                    <a:lnTo>
                      <a:pt x="10" y="46"/>
                    </a:lnTo>
                    <a:lnTo>
                      <a:pt x="10" y="66"/>
                    </a:lnTo>
                    <a:close/>
                    <a:moveTo>
                      <a:pt x="0" y="66"/>
                    </a:moveTo>
                    <a:lnTo>
                      <a:pt x="5" y="66"/>
                    </a:lnTo>
                    <a:lnTo>
                      <a:pt x="5" y="46"/>
                    </a:lnTo>
                    <a:lnTo>
                      <a:pt x="0" y="46"/>
                    </a:lnTo>
                    <a:lnTo>
                      <a:pt x="0" y="66"/>
                    </a:lnTo>
                    <a:close/>
                  </a:path>
                </a:pathLst>
              </a:custGeom>
              <a:solidFill>
                <a:srgbClr val="FFFFFF"/>
              </a:solidFill>
              <a:ln w="9525">
                <a:noFill/>
                <a:round/>
                <a:headEnd/>
                <a:tailEnd/>
              </a:ln>
            </p:spPr>
            <p:txBody>
              <a:bodyPr/>
              <a:lstStyle/>
              <a:p>
                <a:pPr eaLnBrk="0" hangingPunct="0"/>
                <a:endParaRPr lang="en-US"/>
              </a:p>
            </p:txBody>
          </p:sp>
          <p:sp>
            <p:nvSpPr>
              <p:cNvPr id="49004" name="Rectangle 523"/>
              <p:cNvSpPr>
                <a:spLocks noChangeArrowheads="1"/>
              </p:cNvSpPr>
              <p:nvPr/>
            </p:nvSpPr>
            <p:spPr bwMode="auto">
              <a:xfrm>
                <a:off x="2265" y="1830"/>
                <a:ext cx="51" cy="20"/>
              </a:xfrm>
              <a:prstGeom prst="rect">
                <a:avLst/>
              </a:prstGeom>
              <a:noFill/>
              <a:ln w="3175">
                <a:solidFill>
                  <a:srgbClr val="000000"/>
                </a:solidFill>
                <a:miter lim="800000"/>
                <a:headEnd/>
                <a:tailEnd/>
              </a:ln>
            </p:spPr>
            <p:txBody>
              <a:bodyPr/>
              <a:lstStyle/>
              <a:p>
                <a:pPr eaLnBrk="0" hangingPunct="0"/>
                <a:endParaRPr lang="en-US"/>
              </a:p>
            </p:txBody>
          </p:sp>
          <p:sp>
            <p:nvSpPr>
              <p:cNvPr id="49005" name="Freeform 524"/>
              <p:cNvSpPr>
                <a:spLocks/>
              </p:cNvSpPr>
              <p:nvPr/>
            </p:nvSpPr>
            <p:spPr bwMode="auto">
              <a:xfrm>
                <a:off x="2265" y="1830"/>
                <a:ext cx="51" cy="4"/>
              </a:xfrm>
              <a:custGeom>
                <a:avLst/>
                <a:gdLst>
                  <a:gd name="T0" fmla="*/ 0 w 51"/>
                  <a:gd name="T1" fmla="*/ 0 h 4"/>
                  <a:gd name="T2" fmla="*/ 6 w 51"/>
                  <a:gd name="T3" fmla="*/ 4 h 4"/>
                  <a:gd name="T4" fmla="*/ 46 w 51"/>
                  <a:gd name="T5" fmla="*/ 4 h 4"/>
                  <a:gd name="T6" fmla="*/ 51 w 51"/>
                  <a:gd name="T7" fmla="*/ 0 h 4"/>
                  <a:gd name="T8" fmla="*/ 0 60000 65536"/>
                  <a:gd name="T9" fmla="*/ 0 60000 65536"/>
                  <a:gd name="T10" fmla="*/ 0 60000 65536"/>
                  <a:gd name="T11" fmla="*/ 0 60000 65536"/>
                  <a:gd name="T12" fmla="*/ 0 w 51"/>
                  <a:gd name="T13" fmla="*/ 0 h 4"/>
                  <a:gd name="T14" fmla="*/ 51 w 51"/>
                  <a:gd name="T15" fmla="*/ 4 h 4"/>
                </a:gdLst>
                <a:ahLst/>
                <a:cxnLst>
                  <a:cxn ang="T8">
                    <a:pos x="T0" y="T1"/>
                  </a:cxn>
                  <a:cxn ang="T9">
                    <a:pos x="T2" y="T3"/>
                  </a:cxn>
                  <a:cxn ang="T10">
                    <a:pos x="T4" y="T5"/>
                  </a:cxn>
                  <a:cxn ang="T11">
                    <a:pos x="T6" y="T7"/>
                  </a:cxn>
                </a:cxnLst>
                <a:rect l="T12" t="T13" r="T14" b="T15"/>
                <a:pathLst>
                  <a:path w="51" h="4">
                    <a:moveTo>
                      <a:pt x="0" y="0"/>
                    </a:moveTo>
                    <a:lnTo>
                      <a:pt x="6" y="4"/>
                    </a:lnTo>
                    <a:lnTo>
                      <a:pt x="46" y="4"/>
                    </a:lnTo>
                    <a:lnTo>
                      <a:pt x="51" y="0"/>
                    </a:lnTo>
                  </a:path>
                </a:pathLst>
              </a:custGeom>
              <a:noFill/>
              <a:ln w="3175">
                <a:solidFill>
                  <a:srgbClr val="000000"/>
                </a:solidFill>
                <a:round/>
                <a:headEnd/>
                <a:tailEnd/>
              </a:ln>
            </p:spPr>
            <p:txBody>
              <a:bodyPr/>
              <a:lstStyle/>
              <a:p>
                <a:pPr eaLnBrk="0" hangingPunct="0"/>
                <a:endParaRPr lang="en-US"/>
              </a:p>
            </p:txBody>
          </p:sp>
          <p:sp>
            <p:nvSpPr>
              <p:cNvPr id="49006" name="Rectangle 525"/>
              <p:cNvSpPr>
                <a:spLocks noChangeArrowheads="1"/>
              </p:cNvSpPr>
              <p:nvPr/>
            </p:nvSpPr>
            <p:spPr bwMode="auto">
              <a:xfrm>
                <a:off x="2265" y="1855"/>
                <a:ext cx="51" cy="20"/>
              </a:xfrm>
              <a:prstGeom prst="rect">
                <a:avLst/>
              </a:prstGeom>
              <a:noFill/>
              <a:ln w="3175">
                <a:solidFill>
                  <a:srgbClr val="000000"/>
                </a:solidFill>
                <a:miter lim="800000"/>
                <a:headEnd/>
                <a:tailEnd/>
              </a:ln>
            </p:spPr>
            <p:txBody>
              <a:bodyPr/>
              <a:lstStyle/>
              <a:p>
                <a:pPr eaLnBrk="0" hangingPunct="0"/>
                <a:endParaRPr lang="en-US"/>
              </a:p>
            </p:txBody>
          </p:sp>
          <p:sp>
            <p:nvSpPr>
              <p:cNvPr id="49007" name="Rectangle 526"/>
              <p:cNvSpPr>
                <a:spLocks noChangeArrowheads="1"/>
              </p:cNvSpPr>
              <p:nvPr/>
            </p:nvSpPr>
            <p:spPr bwMode="auto">
              <a:xfrm>
                <a:off x="2265" y="1880"/>
                <a:ext cx="51" cy="20"/>
              </a:xfrm>
              <a:prstGeom prst="rect">
                <a:avLst/>
              </a:prstGeom>
              <a:noFill/>
              <a:ln w="3175">
                <a:solidFill>
                  <a:srgbClr val="000000"/>
                </a:solidFill>
                <a:miter lim="800000"/>
                <a:headEnd/>
                <a:tailEnd/>
              </a:ln>
            </p:spPr>
            <p:txBody>
              <a:bodyPr/>
              <a:lstStyle/>
              <a:p>
                <a:pPr eaLnBrk="0" hangingPunct="0"/>
                <a:endParaRPr lang="en-US"/>
              </a:p>
            </p:txBody>
          </p:sp>
          <p:sp>
            <p:nvSpPr>
              <p:cNvPr id="49008" name="Rectangle 527"/>
              <p:cNvSpPr>
                <a:spLocks noChangeArrowheads="1"/>
              </p:cNvSpPr>
              <p:nvPr/>
            </p:nvSpPr>
            <p:spPr bwMode="auto">
              <a:xfrm>
                <a:off x="2265" y="1905"/>
                <a:ext cx="51" cy="21"/>
              </a:xfrm>
              <a:prstGeom prst="rect">
                <a:avLst/>
              </a:prstGeom>
              <a:noFill/>
              <a:ln w="3175">
                <a:solidFill>
                  <a:srgbClr val="000000"/>
                </a:solidFill>
                <a:miter lim="800000"/>
                <a:headEnd/>
                <a:tailEnd/>
              </a:ln>
            </p:spPr>
            <p:txBody>
              <a:bodyPr/>
              <a:lstStyle/>
              <a:p>
                <a:pPr eaLnBrk="0" hangingPunct="0"/>
                <a:endParaRPr lang="en-US"/>
              </a:p>
            </p:txBody>
          </p:sp>
          <p:sp>
            <p:nvSpPr>
              <p:cNvPr id="49009" name="Rectangle 528"/>
              <p:cNvSpPr>
                <a:spLocks noChangeArrowheads="1"/>
              </p:cNvSpPr>
              <p:nvPr/>
            </p:nvSpPr>
            <p:spPr bwMode="auto">
              <a:xfrm>
                <a:off x="2265" y="1931"/>
                <a:ext cx="51" cy="20"/>
              </a:xfrm>
              <a:prstGeom prst="rect">
                <a:avLst/>
              </a:prstGeom>
              <a:noFill/>
              <a:ln w="3175">
                <a:solidFill>
                  <a:srgbClr val="000000"/>
                </a:solidFill>
                <a:miter lim="800000"/>
                <a:headEnd/>
                <a:tailEnd/>
              </a:ln>
            </p:spPr>
            <p:txBody>
              <a:bodyPr/>
              <a:lstStyle/>
              <a:p>
                <a:pPr eaLnBrk="0" hangingPunct="0"/>
                <a:endParaRPr lang="en-US"/>
              </a:p>
            </p:txBody>
          </p:sp>
          <p:sp>
            <p:nvSpPr>
              <p:cNvPr id="49010" name="Rectangle 529"/>
              <p:cNvSpPr>
                <a:spLocks noChangeArrowheads="1"/>
              </p:cNvSpPr>
              <p:nvPr/>
            </p:nvSpPr>
            <p:spPr bwMode="auto">
              <a:xfrm>
                <a:off x="2258" y="1976"/>
                <a:ext cx="5" cy="41"/>
              </a:xfrm>
              <a:prstGeom prst="rect">
                <a:avLst/>
              </a:prstGeom>
              <a:noFill/>
              <a:ln w="3175">
                <a:solidFill>
                  <a:srgbClr val="000000"/>
                </a:solidFill>
                <a:miter lim="800000"/>
                <a:headEnd/>
                <a:tailEnd/>
              </a:ln>
            </p:spPr>
            <p:txBody>
              <a:bodyPr/>
              <a:lstStyle/>
              <a:p>
                <a:pPr eaLnBrk="0" hangingPunct="0"/>
                <a:endParaRPr lang="en-US"/>
              </a:p>
            </p:txBody>
          </p:sp>
          <p:sp>
            <p:nvSpPr>
              <p:cNvPr id="49011" name="Rectangle 530"/>
              <p:cNvSpPr>
                <a:spLocks noChangeArrowheads="1"/>
              </p:cNvSpPr>
              <p:nvPr/>
            </p:nvSpPr>
            <p:spPr bwMode="auto">
              <a:xfrm>
                <a:off x="2268" y="1976"/>
                <a:ext cx="5" cy="41"/>
              </a:xfrm>
              <a:prstGeom prst="rect">
                <a:avLst/>
              </a:prstGeom>
              <a:noFill/>
              <a:ln w="3175">
                <a:solidFill>
                  <a:srgbClr val="000000"/>
                </a:solidFill>
                <a:miter lim="800000"/>
                <a:headEnd/>
                <a:tailEnd/>
              </a:ln>
            </p:spPr>
            <p:txBody>
              <a:bodyPr/>
              <a:lstStyle/>
              <a:p>
                <a:pPr eaLnBrk="0" hangingPunct="0"/>
                <a:endParaRPr lang="en-US"/>
              </a:p>
            </p:txBody>
          </p:sp>
          <p:sp>
            <p:nvSpPr>
              <p:cNvPr id="49012" name="Rectangle 531"/>
              <p:cNvSpPr>
                <a:spLocks noChangeArrowheads="1"/>
              </p:cNvSpPr>
              <p:nvPr/>
            </p:nvSpPr>
            <p:spPr bwMode="auto">
              <a:xfrm>
                <a:off x="2278" y="1976"/>
                <a:ext cx="5" cy="41"/>
              </a:xfrm>
              <a:prstGeom prst="rect">
                <a:avLst/>
              </a:prstGeom>
              <a:noFill/>
              <a:ln w="3175">
                <a:solidFill>
                  <a:srgbClr val="000000"/>
                </a:solidFill>
                <a:miter lim="800000"/>
                <a:headEnd/>
                <a:tailEnd/>
              </a:ln>
            </p:spPr>
            <p:txBody>
              <a:bodyPr/>
              <a:lstStyle/>
              <a:p>
                <a:pPr eaLnBrk="0" hangingPunct="0"/>
                <a:endParaRPr lang="en-US"/>
              </a:p>
            </p:txBody>
          </p:sp>
          <p:sp>
            <p:nvSpPr>
              <p:cNvPr id="49013" name="Rectangle 532"/>
              <p:cNvSpPr>
                <a:spLocks noChangeArrowheads="1"/>
              </p:cNvSpPr>
              <p:nvPr/>
            </p:nvSpPr>
            <p:spPr bwMode="auto">
              <a:xfrm>
                <a:off x="2288" y="1976"/>
                <a:ext cx="5" cy="41"/>
              </a:xfrm>
              <a:prstGeom prst="rect">
                <a:avLst/>
              </a:prstGeom>
              <a:noFill/>
              <a:ln w="3175">
                <a:solidFill>
                  <a:srgbClr val="000000"/>
                </a:solidFill>
                <a:miter lim="800000"/>
                <a:headEnd/>
                <a:tailEnd/>
              </a:ln>
            </p:spPr>
            <p:txBody>
              <a:bodyPr/>
              <a:lstStyle/>
              <a:p>
                <a:pPr eaLnBrk="0" hangingPunct="0"/>
                <a:endParaRPr lang="en-US"/>
              </a:p>
            </p:txBody>
          </p:sp>
          <p:sp>
            <p:nvSpPr>
              <p:cNvPr id="49014" name="Rectangle 533"/>
              <p:cNvSpPr>
                <a:spLocks noChangeArrowheads="1"/>
              </p:cNvSpPr>
              <p:nvPr/>
            </p:nvSpPr>
            <p:spPr bwMode="auto">
              <a:xfrm>
                <a:off x="2298" y="1976"/>
                <a:ext cx="5" cy="41"/>
              </a:xfrm>
              <a:prstGeom prst="rect">
                <a:avLst/>
              </a:prstGeom>
              <a:noFill/>
              <a:ln w="3175">
                <a:solidFill>
                  <a:srgbClr val="000000"/>
                </a:solidFill>
                <a:miter lim="800000"/>
                <a:headEnd/>
                <a:tailEnd/>
              </a:ln>
            </p:spPr>
            <p:txBody>
              <a:bodyPr/>
              <a:lstStyle/>
              <a:p>
                <a:pPr eaLnBrk="0" hangingPunct="0"/>
                <a:endParaRPr lang="en-US"/>
              </a:p>
            </p:txBody>
          </p:sp>
          <p:sp>
            <p:nvSpPr>
              <p:cNvPr id="49015" name="Rectangle 534"/>
              <p:cNvSpPr>
                <a:spLocks noChangeArrowheads="1"/>
              </p:cNvSpPr>
              <p:nvPr/>
            </p:nvSpPr>
            <p:spPr bwMode="auto">
              <a:xfrm>
                <a:off x="2308" y="1976"/>
                <a:ext cx="5" cy="41"/>
              </a:xfrm>
              <a:prstGeom prst="rect">
                <a:avLst/>
              </a:prstGeom>
              <a:noFill/>
              <a:ln w="3175">
                <a:solidFill>
                  <a:srgbClr val="000000"/>
                </a:solidFill>
                <a:miter lim="800000"/>
                <a:headEnd/>
                <a:tailEnd/>
              </a:ln>
            </p:spPr>
            <p:txBody>
              <a:bodyPr/>
              <a:lstStyle/>
              <a:p>
                <a:pPr eaLnBrk="0" hangingPunct="0"/>
                <a:endParaRPr lang="en-US"/>
              </a:p>
            </p:txBody>
          </p:sp>
          <p:sp>
            <p:nvSpPr>
              <p:cNvPr id="49016" name="Rectangle 535"/>
              <p:cNvSpPr>
                <a:spLocks noChangeArrowheads="1"/>
              </p:cNvSpPr>
              <p:nvPr/>
            </p:nvSpPr>
            <p:spPr bwMode="auto">
              <a:xfrm>
                <a:off x="2318" y="1976"/>
                <a:ext cx="6" cy="41"/>
              </a:xfrm>
              <a:prstGeom prst="rect">
                <a:avLst/>
              </a:prstGeom>
              <a:noFill/>
              <a:ln w="3175">
                <a:solidFill>
                  <a:srgbClr val="000000"/>
                </a:solidFill>
                <a:miter lim="800000"/>
                <a:headEnd/>
                <a:tailEnd/>
              </a:ln>
            </p:spPr>
            <p:txBody>
              <a:bodyPr/>
              <a:lstStyle/>
              <a:p>
                <a:pPr eaLnBrk="0" hangingPunct="0"/>
                <a:endParaRPr lang="en-US"/>
              </a:p>
            </p:txBody>
          </p:sp>
          <p:sp>
            <p:nvSpPr>
              <p:cNvPr id="49017" name="Rectangle 536"/>
              <p:cNvSpPr>
                <a:spLocks noChangeArrowheads="1"/>
              </p:cNvSpPr>
              <p:nvPr/>
            </p:nvSpPr>
            <p:spPr bwMode="auto">
              <a:xfrm>
                <a:off x="2318" y="2022"/>
                <a:ext cx="6" cy="20"/>
              </a:xfrm>
              <a:prstGeom prst="rect">
                <a:avLst/>
              </a:prstGeom>
              <a:noFill/>
              <a:ln w="3175">
                <a:solidFill>
                  <a:srgbClr val="000000"/>
                </a:solidFill>
                <a:miter lim="800000"/>
                <a:headEnd/>
                <a:tailEnd/>
              </a:ln>
            </p:spPr>
            <p:txBody>
              <a:bodyPr/>
              <a:lstStyle/>
              <a:p>
                <a:pPr eaLnBrk="0" hangingPunct="0"/>
                <a:endParaRPr lang="en-US"/>
              </a:p>
            </p:txBody>
          </p:sp>
          <p:sp>
            <p:nvSpPr>
              <p:cNvPr id="49018" name="Rectangle 537"/>
              <p:cNvSpPr>
                <a:spLocks noChangeArrowheads="1"/>
              </p:cNvSpPr>
              <p:nvPr/>
            </p:nvSpPr>
            <p:spPr bwMode="auto">
              <a:xfrm>
                <a:off x="2308" y="2022"/>
                <a:ext cx="5" cy="20"/>
              </a:xfrm>
              <a:prstGeom prst="rect">
                <a:avLst/>
              </a:prstGeom>
              <a:noFill/>
              <a:ln w="3175">
                <a:solidFill>
                  <a:srgbClr val="000000"/>
                </a:solidFill>
                <a:miter lim="800000"/>
                <a:headEnd/>
                <a:tailEnd/>
              </a:ln>
            </p:spPr>
            <p:txBody>
              <a:bodyPr/>
              <a:lstStyle/>
              <a:p>
                <a:pPr eaLnBrk="0" hangingPunct="0"/>
                <a:endParaRPr lang="en-US"/>
              </a:p>
            </p:txBody>
          </p:sp>
          <p:sp>
            <p:nvSpPr>
              <p:cNvPr id="49019" name="Rectangle 538"/>
              <p:cNvSpPr>
                <a:spLocks noChangeArrowheads="1"/>
              </p:cNvSpPr>
              <p:nvPr/>
            </p:nvSpPr>
            <p:spPr bwMode="auto">
              <a:xfrm>
                <a:off x="2298" y="2022"/>
                <a:ext cx="5" cy="20"/>
              </a:xfrm>
              <a:prstGeom prst="rect">
                <a:avLst/>
              </a:prstGeom>
              <a:noFill/>
              <a:ln w="3175">
                <a:solidFill>
                  <a:srgbClr val="000000"/>
                </a:solidFill>
                <a:miter lim="800000"/>
                <a:headEnd/>
                <a:tailEnd/>
              </a:ln>
            </p:spPr>
            <p:txBody>
              <a:bodyPr/>
              <a:lstStyle/>
              <a:p>
                <a:pPr eaLnBrk="0" hangingPunct="0"/>
                <a:endParaRPr lang="en-US"/>
              </a:p>
            </p:txBody>
          </p:sp>
          <p:sp>
            <p:nvSpPr>
              <p:cNvPr id="49020" name="Rectangle 539"/>
              <p:cNvSpPr>
                <a:spLocks noChangeArrowheads="1"/>
              </p:cNvSpPr>
              <p:nvPr/>
            </p:nvSpPr>
            <p:spPr bwMode="auto">
              <a:xfrm>
                <a:off x="2288" y="2022"/>
                <a:ext cx="5" cy="20"/>
              </a:xfrm>
              <a:prstGeom prst="rect">
                <a:avLst/>
              </a:prstGeom>
              <a:noFill/>
              <a:ln w="3175">
                <a:solidFill>
                  <a:srgbClr val="000000"/>
                </a:solidFill>
                <a:miter lim="800000"/>
                <a:headEnd/>
                <a:tailEnd/>
              </a:ln>
            </p:spPr>
            <p:txBody>
              <a:bodyPr/>
              <a:lstStyle/>
              <a:p>
                <a:pPr eaLnBrk="0" hangingPunct="0"/>
                <a:endParaRPr lang="en-US"/>
              </a:p>
            </p:txBody>
          </p:sp>
          <p:sp>
            <p:nvSpPr>
              <p:cNvPr id="49021" name="Rectangle 540"/>
              <p:cNvSpPr>
                <a:spLocks noChangeArrowheads="1"/>
              </p:cNvSpPr>
              <p:nvPr/>
            </p:nvSpPr>
            <p:spPr bwMode="auto">
              <a:xfrm>
                <a:off x="2278" y="2022"/>
                <a:ext cx="5" cy="20"/>
              </a:xfrm>
              <a:prstGeom prst="rect">
                <a:avLst/>
              </a:prstGeom>
              <a:noFill/>
              <a:ln w="3175">
                <a:solidFill>
                  <a:srgbClr val="000000"/>
                </a:solidFill>
                <a:miter lim="800000"/>
                <a:headEnd/>
                <a:tailEnd/>
              </a:ln>
            </p:spPr>
            <p:txBody>
              <a:bodyPr/>
              <a:lstStyle/>
              <a:p>
                <a:pPr eaLnBrk="0" hangingPunct="0"/>
                <a:endParaRPr lang="en-US"/>
              </a:p>
            </p:txBody>
          </p:sp>
          <p:sp>
            <p:nvSpPr>
              <p:cNvPr id="49022" name="Rectangle 541"/>
              <p:cNvSpPr>
                <a:spLocks noChangeArrowheads="1"/>
              </p:cNvSpPr>
              <p:nvPr/>
            </p:nvSpPr>
            <p:spPr bwMode="auto">
              <a:xfrm>
                <a:off x="2268" y="2022"/>
                <a:ext cx="5" cy="20"/>
              </a:xfrm>
              <a:prstGeom prst="rect">
                <a:avLst/>
              </a:prstGeom>
              <a:noFill/>
              <a:ln w="3175">
                <a:solidFill>
                  <a:srgbClr val="000000"/>
                </a:solidFill>
                <a:miter lim="800000"/>
                <a:headEnd/>
                <a:tailEnd/>
              </a:ln>
            </p:spPr>
            <p:txBody>
              <a:bodyPr/>
              <a:lstStyle/>
              <a:p>
                <a:pPr eaLnBrk="0" hangingPunct="0"/>
                <a:endParaRPr lang="en-US"/>
              </a:p>
            </p:txBody>
          </p:sp>
          <p:sp>
            <p:nvSpPr>
              <p:cNvPr id="49023" name="Rectangle 542"/>
              <p:cNvSpPr>
                <a:spLocks noChangeArrowheads="1"/>
              </p:cNvSpPr>
              <p:nvPr/>
            </p:nvSpPr>
            <p:spPr bwMode="auto">
              <a:xfrm>
                <a:off x="2258" y="2022"/>
                <a:ext cx="5" cy="20"/>
              </a:xfrm>
              <a:prstGeom prst="rect">
                <a:avLst/>
              </a:prstGeom>
              <a:noFill/>
              <a:ln w="3175">
                <a:solidFill>
                  <a:srgbClr val="000000"/>
                </a:solidFill>
                <a:miter lim="800000"/>
                <a:headEnd/>
                <a:tailEnd/>
              </a:ln>
            </p:spPr>
            <p:txBody>
              <a:bodyPr/>
              <a:lstStyle/>
              <a:p>
                <a:pPr eaLnBrk="0" hangingPunct="0"/>
                <a:endParaRPr lang="en-US"/>
              </a:p>
            </p:txBody>
          </p:sp>
          <p:sp>
            <p:nvSpPr>
              <p:cNvPr id="49024" name="Line 543"/>
              <p:cNvSpPr>
                <a:spLocks noChangeShapeType="1"/>
              </p:cNvSpPr>
              <p:nvPr/>
            </p:nvSpPr>
            <p:spPr bwMode="auto">
              <a:xfrm flipV="1">
                <a:off x="2265" y="1834"/>
                <a:ext cx="6" cy="16"/>
              </a:xfrm>
              <a:prstGeom prst="line">
                <a:avLst/>
              </a:prstGeom>
              <a:noFill/>
              <a:ln w="3175">
                <a:solidFill>
                  <a:srgbClr val="000000"/>
                </a:solidFill>
                <a:round/>
                <a:headEnd/>
                <a:tailEnd/>
              </a:ln>
            </p:spPr>
            <p:txBody>
              <a:bodyPr/>
              <a:lstStyle/>
              <a:p>
                <a:endParaRPr lang="en-US"/>
              </a:p>
            </p:txBody>
          </p:sp>
          <p:sp>
            <p:nvSpPr>
              <p:cNvPr id="49025" name="Line 544"/>
              <p:cNvSpPr>
                <a:spLocks noChangeShapeType="1"/>
              </p:cNvSpPr>
              <p:nvPr/>
            </p:nvSpPr>
            <p:spPr bwMode="auto">
              <a:xfrm>
                <a:off x="2311" y="1834"/>
                <a:ext cx="5" cy="16"/>
              </a:xfrm>
              <a:prstGeom prst="line">
                <a:avLst/>
              </a:prstGeom>
              <a:noFill/>
              <a:ln w="3175">
                <a:solidFill>
                  <a:srgbClr val="000000"/>
                </a:solidFill>
                <a:round/>
                <a:headEnd/>
                <a:tailEnd/>
              </a:ln>
            </p:spPr>
            <p:txBody>
              <a:bodyPr/>
              <a:lstStyle/>
              <a:p>
                <a:endParaRPr lang="en-US"/>
              </a:p>
            </p:txBody>
          </p:sp>
          <p:sp>
            <p:nvSpPr>
              <p:cNvPr id="49026" name="Line 545"/>
              <p:cNvSpPr>
                <a:spLocks noChangeShapeType="1"/>
              </p:cNvSpPr>
              <p:nvPr/>
            </p:nvSpPr>
            <p:spPr bwMode="auto">
              <a:xfrm>
                <a:off x="2268" y="1923"/>
                <a:ext cx="33" cy="1"/>
              </a:xfrm>
              <a:prstGeom prst="line">
                <a:avLst/>
              </a:prstGeom>
              <a:noFill/>
              <a:ln w="3175">
                <a:solidFill>
                  <a:srgbClr val="000000"/>
                </a:solidFill>
                <a:round/>
                <a:headEnd/>
                <a:tailEnd/>
              </a:ln>
            </p:spPr>
            <p:txBody>
              <a:bodyPr/>
              <a:lstStyle/>
              <a:p>
                <a:endParaRPr lang="en-US"/>
              </a:p>
            </p:txBody>
          </p:sp>
          <p:sp>
            <p:nvSpPr>
              <p:cNvPr id="49027" name="Line 546"/>
              <p:cNvSpPr>
                <a:spLocks noChangeShapeType="1"/>
              </p:cNvSpPr>
              <p:nvPr/>
            </p:nvSpPr>
            <p:spPr bwMode="auto">
              <a:xfrm>
                <a:off x="2268" y="1919"/>
                <a:ext cx="33" cy="1"/>
              </a:xfrm>
              <a:prstGeom prst="line">
                <a:avLst/>
              </a:prstGeom>
              <a:noFill/>
              <a:ln w="3175">
                <a:solidFill>
                  <a:srgbClr val="000000"/>
                </a:solidFill>
                <a:round/>
                <a:headEnd/>
                <a:tailEnd/>
              </a:ln>
            </p:spPr>
            <p:txBody>
              <a:bodyPr/>
              <a:lstStyle/>
              <a:p>
                <a:endParaRPr lang="en-US"/>
              </a:p>
            </p:txBody>
          </p:sp>
          <p:sp>
            <p:nvSpPr>
              <p:cNvPr id="49028" name="Line 547"/>
              <p:cNvSpPr>
                <a:spLocks noChangeShapeType="1"/>
              </p:cNvSpPr>
              <p:nvPr/>
            </p:nvSpPr>
            <p:spPr bwMode="auto">
              <a:xfrm>
                <a:off x="2268" y="1915"/>
                <a:ext cx="33" cy="1"/>
              </a:xfrm>
              <a:prstGeom prst="line">
                <a:avLst/>
              </a:prstGeom>
              <a:noFill/>
              <a:ln w="3175">
                <a:solidFill>
                  <a:srgbClr val="000000"/>
                </a:solidFill>
                <a:round/>
                <a:headEnd/>
                <a:tailEnd/>
              </a:ln>
            </p:spPr>
            <p:txBody>
              <a:bodyPr/>
              <a:lstStyle/>
              <a:p>
                <a:endParaRPr lang="en-US"/>
              </a:p>
            </p:txBody>
          </p:sp>
          <p:sp>
            <p:nvSpPr>
              <p:cNvPr id="49029" name="Line 548"/>
              <p:cNvSpPr>
                <a:spLocks noChangeShapeType="1"/>
              </p:cNvSpPr>
              <p:nvPr/>
            </p:nvSpPr>
            <p:spPr bwMode="auto">
              <a:xfrm>
                <a:off x="2268" y="1912"/>
                <a:ext cx="33" cy="1"/>
              </a:xfrm>
              <a:prstGeom prst="line">
                <a:avLst/>
              </a:prstGeom>
              <a:noFill/>
              <a:ln w="3175">
                <a:solidFill>
                  <a:srgbClr val="000000"/>
                </a:solidFill>
                <a:round/>
                <a:headEnd/>
                <a:tailEnd/>
              </a:ln>
            </p:spPr>
            <p:txBody>
              <a:bodyPr/>
              <a:lstStyle/>
              <a:p>
                <a:endParaRPr lang="en-US"/>
              </a:p>
            </p:txBody>
          </p:sp>
          <p:sp>
            <p:nvSpPr>
              <p:cNvPr id="49030" name="Line 549"/>
              <p:cNvSpPr>
                <a:spLocks noChangeShapeType="1"/>
              </p:cNvSpPr>
              <p:nvPr/>
            </p:nvSpPr>
            <p:spPr bwMode="auto">
              <a:xfrm>
                <a:off x="2268" y="1908"/>
                <a:ext cx="33" cy="1"/>
              </a:xfrm>
              <a:prstGeom prst="line">
                <a:avLst/>
              </a:prstGeom>
              <a:noFill/>
              <a:ln w="3175">
                <a:solidFill>
                  <a:srgbClr val="000000"/>
                </a:solidFill>
                <a:round/>
                <a:headEnd/>
                <a:tailEnd/>
              </a:ln>
            </p:spPr>
            <p:txBody>
              <a:bodyPr/>
              <a:lstStyle/>
              <a:p>
                <a:endParaRPr lang="en-US"/>
              </a:p>
            </p:txBody>
          </p:sp>
          <p:sp>
            <p:nvSpPr>
              <p:cNvPr id="49031" name="Rectangle 550"/>
              <p:cNvSpPr>
                <a:spLocks noChangeArrowheads="1"/>
              </p:cNvSpPr>
              <p:nvPr/>
            </p:nvSpPr>
            <p:spPr bwMode="auto">
              <a:xfrm>
                <a:off x="2291" y="1860"/>
                <a:ext cx="15" cy="10"/>
              </a:xfrm>
              <a:prstGeom prst="rect">
                <a:avLst/>
              </a:prstGeom>
              <a:noFill/>
              <a:ln w="3175">
                <a:solidFill>
                  <a:srgbClr val="000000"/>
                </a:solidFill>
                <a:miter lim="800000"/>
                <a:headEnd/>
                <a:tailEnd/>
              </a:ln>
            </p:spPr>
            <p:txBody>
              <a:bodyPr/>
              <a:lstStyle/>
              <a:p>
                <a:pPr eaLnBrk="0" hangingPunct="0"/>
                <a:endParaRPr lang="en-US"/>
              </a:p>
            </p:txBody>
          </p:sp>
          <p:sp>
            <p:nvSpPr>
              <p:cNvPr id="49032" name="Rectangle 551"/>
              <p:cNvSpPr>
                <a:spLocks noChangeArrowheads="1"/>
              </p:cNvSpPr>
              <p:nvPr/>
            </p:nvSpPr>
            <p:spPr bwMode="auto">
              <a:xfrm>
                <a:off x="2305" y="1894"/>
                <a:ext cx="7" cy="3"/>
              </a:xfrm>
              <a:prstGeom prst="rect">
                <a:avLst/>
              </a:prstGeom>
              <a:noFill/>
              <a:ln w="3175">
                <a:solidFill>
                  <a:srgbClr val="000000"/>
                </a:solidFill>
                <a:miter lim="800000"/>
                <a:headEnd/>
                <a:tailEnd/>
              </a:ln>
            </p:spPr>
            <p:txBody>
              <a:bodyPr/>
              <a:lstStyle/>
              <a:p>
                <a:pPr eaLnBrk="0" hangingPunct="0"/>
                <a:endParaRPr lang="en-US"/>
              </a:p>
            </p:txBody>
          </p:sp>
          <p:sp>
            <p:nvSpPr>
              <p:cNvPr id="49033" name="Rectangle 552"/>
              <p:cNvSpPr>
                <a:spLocks noChangeArrowheads="1"/>
              </p:cNvSpPr>
              <p:nvPr/>
            </p:nvSpPr>
            <p:spPr bwMode="auto">
              <a:xfrm>
                <a:off x="2305" y="1908"/>
                <a:ext cx="7" cy="3"/>
              </a:xfrm>
              <a:prstGeom prst="rect">
                <a:avLst/>
              </a:prstGeom>
              <a:noFill/>
              <a:ln w="3175">
                <a:solidFill>
                  <a:srgbClr val="000000"/>
                </a:solidFill>
                <a:miter lim="800000"/>
                <a:headEnd/>
                <a:tailEnd/>
              </a:ln>
            </p:spPr>
            <p:txBody>
              <a:bodyPr/>
              <a:lstStyle/>
              <a:p>
                <a:pPr eaLnBrk="0" hangingPunct="0"/>
                <a:endParaRPr lang="en-US"/>
              </a:p>
            </p:txBody>
          </p:sp>
          <p:sp>
            <p:nvSpPr>
              <p:cNvPr id="49034" name="Rectangle 553"/>
              <p:cNvSpPr>
                <a:spLocks noChangeArrowheads="1"/>
              </p:cNvSpPr>
              <p:nvPr/>
            </p:nvSpPr>
            <p:spPr bwMode="auto">
              <a:xfrm>
                <a:off x="2305" y="1913"/>
                <a:ext cx="7" cy="3"/>
              </a:xfrm>
              <a:prstGeom prst="rect">
                <a:avLst/>
              </a:prstGeom>
              <a:noFill/>
              <a:ln w="3175">
                <a:solidFill>
                  <a:srgbClr val="000000"/>
                </a:solidFill>
                <a:miter lim="800000"/>
                <a:headEnd/>
                <a:tailEnd/>
              </a:ln>
            </p:spPr>
            <p:txBody>
              <a:bodyPr/>
              <a:lstStyle/>
              <a:p>
                <a:pPr eaLnBrk="0" hangingPunct="0"/>
                <a:endParaRPr lang="en-US"/>
              </a:p>
            </p:txBody>
          </p:sp>
          <p:sp>
            <p:nvSpPr>
              <p:cNvPr id="49035" name="Freeform 554"/>
              <p:cNvSpPr>
                <a:spLocks noEditPoints="1"/>
              </p:cNvSpPr>
              <p:nvPr/>
            </p:nvSpPr>
            <p:spPr bwMode="auto">
              <a:xfrm>
                <a:off x="2283" y="1888"/>
                <a:ext cx="234" cy="129"/>
              </a:xfrm>
              <a:custGeom>
                <a:avLst/>
                <a:gdLst>
                  <a:gd name="T0" fmla="*/ 0 w 234"/>
                  <a:gd name="T1" fmla="*/ 5 h 129"/>
                  <a:gd name="T2" fmla="*/ 15 w 234"/>
                  <a:gd name="T3" fmla="*/ 5 h 129"/>
                  <a:gd name="T4" fmla="*/ 15 w 234"/>
                  <a:gd name="T5" fmla="*/ 0 h 129"/>
                  <a:gd name="T6" fmla="*/ 0 w 234"/>
                  <a:gd name="T7" fmla="*/ 0 h 129"/>
                  <a:gd name="T8" fmla="*/ 0 w 234"/>
                  <a:gd name="T9" fmla="*/ 5 h 129"/>
                  <a:gd name="T10" fmla="*/ 226 w 234"/>
                  <a:gd name="T11" fmla="*/ 129 h 129"/>
                  <a:gd name="T12" fmla="*/ 234 w 234"/>
                  <a:gd name="T13" fmla="*/ 129 h 129"/>
                  <a:gd name="T14" fmla="*/ 234 w 234"/>
                  <a:gd name="T15" fmla="*/ 127 h 129"/>
                  <a:gd name="T16" fmla="*/ 226 w 234"/>
                  <a:gd name="T17" fmla="*/ 127 h 129"/>
                  <a:gd name="T18" fmla="*/ 226 w 234"/>
                  <a:gd name="T19" fmla="*/ 129 h 129"/>
                  <a:gd name="T20" fmla="*/ 87 w 234"/>
                  <a:gd name="T21" fmla="*/ 101 h 129"/>
                  <a:gd name="T22" fmla="*/ 87 w 234"/>
                  <a:gd name="T23" fmla="*/ 16 h 129"/>
                  <a:gd name="T24" fmla="*/ 212 w 234"/>
                  <a:gd name="T25" fmla="*/ 16 h 129"/>
                  <a:gd name="T26" fmla="*/ 212 w 234"/>
                  <a:gd name="T27" fmla="*/ 101 h 129"/>
                  <a:gd name="T28" fmla="*/ 87 w 234"/>
                  <a:gd name="T29" fmla="*/ 101 h 129"/>
                  <a:gd name="T30" fmla="*/ 81 w 234"/>
                  <a:gd name="T31" fmla="*/ 107 h 129"/>
                  <a:gd name="T32" fmla="*/ 217 w 234"/>
                  <a:gd name="T33" fmla="*/ 107 h 129"/>
                  <a:gd name="T34" fmla="*/ 217 w 234"/>
                  <a:gd name="T35" fmla="*/ 10 h 129"/>
                  <a:gd name="T36" fmla="*/ 223 w 234"/>
                  <a:gd name="T37" fmla="*/ 10 h 129"/>
                  <a:gd name="T38" fmla="*/ 223 w 234"/>
                  <a:gd name="T39" fmla="*/ 4 h 129"/>
                  <a:gd name="T40" fmla="*/ 75 w 234"/>
                  <a:gd name="T41" fmla="*/ 4 h 129"/>
                  <a:gd name="T42" fmla="*/ 75 w 234"/>
                  <a:gd name="T43" fmla="*/ 112 h 129"/>
                  <a:gd name="T44" fmla="*/ 81 w 234"/>
                  <a:gd name="T45" fmla="*/ 112 h 129"/>
                  <a:gd name="T46" fmla="*/ 81 w 234"/>
                  <a:gd name="T47" fmla="*/ 107 h 1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4"/>
                  <a:gd name="T73" fmla="*/ 0 h 129"/>
                  <a:gd name="T74" fmla="*/ 234 w 234"/>
                  <a:gd name="T75" fmla="*/ 129 h 1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4" h="129">
                    <a:moveTo>
                      <a:pt x="0" y="5"/>
                    </a:moveTo>
                    <a:lnTo>
                      <a:pt x="15" y="5"/>
                    </a:lnTo>
                    <a:lnTo>
                      <a:pt x="15" y="0"/>
                    </a:lnTo>
                    <a:lnTo>
                      <a:pt x="0" y="0"/>
                    </a:lnTo>
                    <a:lnTo>
                      <a:pt x="0" y="5"/>
                    </a:lnTo>
                    <a:close/>
                    <a:moveTo>
                      <a:pt x="226" y="129"/>
                    </a:moveTo>
                    <a:lnTo>
                      <a:pt x="234" y="129"/>
                    </a:lnTo>
                    <a:lnTo>
                      <a:pt x="234" y="127"/>
                    </a:lnTo>
                    <a:lnTo>
                      <a:pt x="226" y="127"/>
                    </a:lnTo>
                    <a:lnTo>
                      <a:pt x="226" y="129"/>
                    </a:lnTo>
                    <a:close/>
                    <a:moveTo>
                      <a:pt x="87" y="101"/>
                    </a:moveTo>
                    <a:lnTo>
                      <a:pt x="87" y="16"/>
                    </a:lnTo>
                    <a:lnTo>
                      <a:pt x="212" y="16"/>
                    </a:lnTo>
                    <a:lnTo>
                      <a:pt x="212" y="101"/>
                    </a:lnTo>
                    <a:lnTo>
                      <a:pt x="87" y="101"/>
                    </a:lnTo>
                    <a:close/>
                    <a:moveTo>
                      <a:pt x="81" y="107"/>
                    </a:moveTo>
                    <a:lnTo>
                      <a:pt x="217" y="107"/>
                    </a:lnTo>
                    <a:lnTo>
                      <a:pt x="217" y="10"/>
                    </a:lnTo>
                    <a:lnTo>
                      <a:pt x="223" y="10"/>
                    </a:lnTo>
                    <a:lnTo>
                      <a:pt x="223" y="4"/>
                    </a:lnTo>
                    <a:lnTo>
                      <a:pt x="75" y="4"/>
                    </a:lnTo>
                    <a:lnTo>
                      <a:pt x="75" y="112"/>
                    </a:lnTo>
                    <a:lnTo>
                      <a:pt x="81" y="112"/>
                    </a:lnTo>
                    <a:lnTo>
                      <a:pt x="81" y="107"/>
                    </a:lnTo>
                    <a:close/>
                  </a:path>
                </a:pathLst>
              </a:custGeom>
              <a:solidFill>
                <a:srgbClr val="000000"/>
              </a:solidFill>
              <a:ln w="9525">
                <a:noFill/>
                <a:round/>
                <a:headEnd/>
                <a:tailEnd/>
              </a:ln>
            </p:spPr>
            <p:txBody>
              <a:bodyPr/>
              <a:lstStyle/>
              <a:p>
                <a:pPr eaLnBrk="0" hangingPunct="0"/>
                <a:endParaRPr lang="en-US"/>
              </a:p>
            </p:txBody>
          </p:sp>
          <p:sp>
            <p:nvSpPr>
              <p:cNvPr id="49036" name="Rectangle 555"/>
              <p:cNvSpPr>
                <a:spLocks noChangeArrowheads="1"/>
              </p:cNvSpPr>
              <p:nvPr/>
            </p:nvSpPr>
            <p:spPr bwMode="auto">
              <a:xfrm>
                <a:off x="2283" y="1888"/>
                <a:ext cx="15" cy="5"/>
              </a:xfrm>
              <a:prstGeom prst="rect">
                <a:avLst/>
              </a:prstGeom>
              <a:noFill/>
              <a:ln w="3175">
                <a:solidFill>
                  <a:srgbClr val="000000"/>
                </a:solidFill>
                <a:miter lim="800000"/>
                <a:headEnd/>
                <a:tailEnd/>
              </a:ln>
            </p:spPr>
            <p:txBody>
              <a:bodyPr/>
              <a:lstStyle/>
              <a:p>
                <a:pPr eaLnBrk="0" hangingPunct="0"/>
                <a:endParaRPr lang="en-US"/>
              </a:p>
            </p:txBody>
          </p:sp>
          <p:sp>
            <p:nvSpPr>
              <p:cNvPr id="49037" name="Rectangle 556"/>
              <p:cNvSpPr>
                <a:spLocks noChangeArrowheads="1"/>
              </p:cNvSpPr>
              <p:nvPr/>
            </p:nvSpPr>
            <p:spPr bwMode="auto">
              <a:xfrm>
                <a:off x="2509" y="2015"/>
                <a:ext cx="8" cy="2"/>
              </a:xfrm>
              <a:prstGeom prst="rect">
                <a:avLst/>
              </a:prstGeom>
              <a:noFill/>
              <a:ln w="3175">
                <a:solidFill>
                  <a:srgbClr val="000000"/>
                </a:solidFill>
                <a:miter lim="800000"/>
                <a:headEnd/>
                <a:tailEnd/>
              </a:ln>
            </p:spPr>
            <p:txBody>
              <a:bodyPr/>
              <a:lstStyle/>
              <a:p>
                <a:pPr eaLnBrk="0" hangingPunct="0"/>
                <a:endParaRPr lang="en-US"/>
              </a:p>
            </p:txBody>
          </p:sp>
          <p:sp>
            <p:nvSpPr>
              <p:cNvPr id="49038" name="Rectangle 557"/>
              <p:cNvSpPr>
                <a:spLocks noChangeArrowheads="1"/>
              </p:cNvSpPr>
              <p:nvPr/>
            </p:nvSpPr>
            <p:spPr bwMode="auto">
              <a:xfrm>
                <a:off x="2370" y="1904"/>
                <a:ext cx="125" cy="85"/>
              </a:xfrm>
              <a:prstGeom prst="rect">
                <a:avLst/>
              </a:prstGeom>
              <a:noFill/>
              <a:ln w="3175">
                <a:solidFill>
                  <a:srgbClr val="000000"/>
                </a:solidFill>
                <a:miter lim="800000"/>
                <a:headEnd/>
                <a:tailEnd/>
              </a:ln>
            </p:spPr>
            <p:txBody>
              <a:bodyPr/>
              <a:lstStyle/>
              <a:p>
                <a:pPr eaLnBrk="0" hangingPunct="0"/>
                <a:endParaRPr lang="en-US"/>
              </a:p>
            </p:txBody>
          </p:sp>
          <p:sp>
            <p:nvSpPr>
              <p:cNvPr id="49039" name="Freeform 558"/>
              <p:cNvSpPr>
                <a:spLocks/>
              </p:cNvSpPr>
              <p:nvPr/>
            </p:nvSpPr>
            <p:spPr bwMode="auto">
              <a:xfrm>
                <a:off x="2358" y="1892"/>
                <a:ext cx="148" cy="108"/>
              </a:xfrm>
              <a:custGeom>
                <a:avLst/>
                <a:gdLst>
                  <a:gd name="T0" fmla="*/ 6 w 148"/>
                  <a:gd name="T1" fmla="*/ 103 h 108"/>
                  <a:gd name="T2" fmla="*/ 142 w 148"/>
                  <a:gd name="T3" fmla="*/ 103 h 108"/>
                  <a:gd name="T4" fmla="*/ 142 w 148"/>
                  <a:gd name="T5" fmla="*/ 6 h 108"/>
                  <a:gd name="T6" fmla="*/ 148 w 148"/>
                  <a:gd name="T7" fmla="*/ 6 h 108"/>
                  <a:gd name="T8" fmla="*/ 148 w 148"/>
                  <a:gd name="T9" fmla="*/ 0 h 108"/>
                  <a:gd name="T10" fmla="*/ 0 w 148"/>
                  <a:gd name="T11" fmla="*/ 0 h 108"/>
                  <a:gd name="T12" fmla="*/ 0 w 148"/>
                  <a:gd name="T13" fmla="*/ 108 h 108"/>
                  <a:gd name="T14" fmla="*/ 6 w 148"/>
                  <a:gd name="T15" fmla="*/ 108 h 108"/>
                  <a:gd name="T16" fmla="*/ 6 w 148"/>
                  <a:gd name="T17" fmla="*/ 103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108"/>
                  <a:gd name="T29" fmla="*/ 148 w 148"/>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108">
                    <a:moveTo>
                      <a:pt x="6" y="103"/>
                    </a:moveTo>
                    <a:lnTo>
                      <a:pt x="142" y="103"/>
                    </a:lnTo>
                    <a:lnTo>
                      <a:pt x="142" y="6"/>
                    </a:lnTo>
                    <a:lnTo>
                      <a:pt x="148" y="6"/>
                    </a:lnTo>
                    <a:lnTo>
                      <a:pt x="148" y="0"/>
                    </a:lnTo>
                    <a:lnTo>
                      <a:pt x="0" y="0"/>
                    </a:lnTo>
                    <a:lnTo>
                      <a:pt x="0" y="108"/>
                    </a:lnTo>
                    <a:lnTo>
                      <a:pt x="6" y="108"/>
                    </a:lnTo>
                    <a:lnTo>
                      <a:pt x="6" y="103"/>
                    </a:lnTo>
                  </a:path>
                </a:pathLst>
              </a:custGeom>
              <a:noFill/>
              <a:ln w="3175">
                <a:solidFill>
                  <a:srgbClr val="000000"/>
                </a:solidFill>
                <a:round/>
                <a:headEnd/>
                <a:tailEnd/>
              </a:ln>
            </p:spPr>
            <p:txBody>
              <a:bodyPr/>
              <a:lstStyle/>
              <a:p>
                <a:pPr eaLnBrk="0" hangingPunct="0"/>
                <a:endParaRPr lang="en-US"/>
              </a:p>
            </p:txBody>
          </p:sp>
          <p:sp>
            <p:nvSpPr>
              <p:cNvPr id="49040" name="Freeform 559"/>
              <p:cNvSpPr>
                <a:spLocks/>
              </p:cNvSpPr>
              <p:nvPr/>
            </p:nvSpPr>
            <p:spPr bwMode="auto">
              <a:xfrm>
                <a:off x="2341" y="2015"/>
                <a:ext cx="91" cy="8"/>
              </a:xfrm>
              <a:custGeom>
                <a:avLst/>
                <a:gdLst>
                  <a:gd name="T0" fmla="*/ 0 w 91"/>
                  <a:gd name="T1" fmla="*/ 0 h 8"/>
                  <a:gd name="T2" fmla="*/ 91 w 91"/>
                  <a:gd name="T3" fmla="*/ 0 h 8"/>
                  <a:gd name="T4" fmla="*/ 91 w 91"/>
                  <a:gd name="T5" fmla="*/ 8 h 8"/>
                  <a:gd name="T6" fmla="*/ 0 60000 65536"/>
                  <a:gd name="T7" fmla="*/ 0 60000 65536"/>
                  <a:gd name="T8" fmla="*/ 0 60000 65536"/>
                  <a:gd name="T9" fmla="*/ 0 w 91"/>
                  <a:gd name="T10" fmla="*/ 0 h 8"/>
                  <a:gd name="T11" fmla="*/ 91 w 91"/>
                  <a:gd name="T12" fmla="*/ 8 h 8"/>
                </a:gdLst>
                <a:ahLst/>
                <a:cxnLst>
                  <a:cxn ang="T6">
                    <a:pos x="T0" y="T1"/>
                  </a:cxn>
                  <a:cxn ang="T7">
                    <a:pos x="T2" y="T3"/>
                  </a:cxn>
                  <a:cxn ang="T8">
                    <a:pos x="T4" y="T5"/>
                  </a:cxn>
                </a:cxnLst>
                <a:rect l="T9" t="T10" r="T11" b="T12"/>
                <a:pathLst>
                  <a:path w="91" h="8">
                    <a:moveTo>
                      <a:pt x="0" y="0"/>
                    </a:moveTo>
                    <a:lnTo>
                      <a:pt x="91" y="0"/>
                    </a:lnTo>
                    <a:lnTo>
                      <a:pt x="91" y="8"/>
                    </a:lnTo>
                  </a:path>
                </a:pathLst>
              </a:custGeom>
              <a:noFill/>
              <a:ln w="3175">
                <a:solidFill>
                  <a:srgbClr val="000000"/>
                </a:solidFill>
                <a:round/>
                <a:headEnd/>
                <a:tailEnd/>
              </a:ln>
            </p:spPr>
            <p:txBody>
              <a:bodyPr/>
              <a:lstStyle/>
              <a:p>
                <a:pPr eaLnBrk="0" hangingPunct="0"/>
                <a:endParaRPr lang="en-US"/>
              </a:p>
            </p:txBody>
          </p:sp>
          <p:sp>
            <p:nvSpPr>
              <p:cNvPr id="49041" name="Line 560"/>
              <p:cNvSpPr>
                <a:spLocks noChangeShapeType="1"/>
              </p:cNvSpPr>
              <p:nvPr/>
            </p:nvSpPr>
            <p:spPr bwMode="auto">
              <a:xfrm flipV="1">
                <a:off x="2387" y="2015"/>
                <a:ext cx="1" cy="8"/>
              </a:xfrm>
              <a:prstGeom prst="line">
                <a:avLst/>
              </a:prstGeom>
              <a:noFill/>
              <a:ln w="3175">
                <a:solidFill>
                  <a:srgbClr val="000000"/>
                </a:solidFill>
                <a:round/>
                <a:headEnd/>
                <a:tailEnd/>
              </a:ln>
            </p:spPr>
            <p:txBody>
              <a:bodyPr/>
              <a:lstStyle/>
              <a:p>
                <a:endParaRPr lang="en-US"/>
              </a:p>
            </p:txBody>
          </p:sp>
          <p:sp>
            <p:nvSpPr>
              <p:cNvPr id="49042" name="Rectangle 561"/>
              <p:cNvSpPr>
                <a:spLocks noChangeArrowheads="1"/>
              </p:cNvSpPr>
              <p:nvPr/>
            </p:nvSpPr>
            <p:spPr bwMode="auto">
              <a:xfrm>
                <a:off x="2272" y="2060"/>
                <a:ext cx="268" cy="106"/>
              </a:xfrm>
              <a:prstGeom prst="rect">
                <a:avLst/>
              </a:prstGeom>
              <a:noFill/>
              <a:ln w="9525">
                <a:noFill/>
                <a:miter lim="800000"/>
                <a:headEnd/>
                <a:tailEnd/>
              </a:ln>
            </p:spPr>
            <p:txBody>
              <a:bodyPr wrap="none" lIns="0" tIns="0" rIns="0" bIns="0">
                <a:spAutoFit/>
              </a:bodyPr>
              <a:lstStyle/>
              <a:p>
                <a:pPr algn="ctr" eaLnBrk="0" hangingPunct="0"/>
                <a:r>
                  <a:rPr lang="en-US" sz="500" b="1">
                    <a:solidFill>
                      <a:srgbClr val="000000"/>
                    </a:solidFill>
                  </a:rPr>
                  <a:t>Policy</a:t>
                </a:r>
                <a:endParaRPr lang="en-US" sz="700" i="1">
                  <a:solidFill>
                    <a:schemeClr val="tx2"/>
                  </a:solidFill>
                </a:endParaRPr>
              </a:p>
            </p:txBody>
          </p:sp>
          <p:sp>
            <p:nvSpPr>
              <p:cNvPr id="49043" name="Rectangle 562"/>
              <p:cNvSpPr>
                <a:spLocks noChangeArrowheads="1"/>
              </p:cNvSpPr>
              <p:nvPr/>
            </p:nvSpPr>
            <p:spPr bwMode="auto">
              <a:xfrm>
                <a:off x="2204" y="2159"/>
                <a:ext cx="420" cy="105"/>
              </a:xfrm>
              <a:prstGeom prst="rect">
                <a:avLst/>
              </a:prstGeom>
              <a:noFill/>
              <a:ln w="9525">
                <a:noFill/>
                <a:miter lim="800000"/>
                <a:headEnd/>
                <a:tailEnd/>
              </a:ln>
            </p:spPr>
            <p:txBody>
              <a:bodyPr wrap="none" lIns="0" tIns="0" rIns="0" bIns="0">
                <a:spAutoFit/>
              </a:bodyPr>
              <a:lstStyle/>
              <a:p>
                <a:pPr algn="ctr" eaLnBrk="0" hangingPunct="0"/>
                <a:r>
                  <a:rPr lang="en-US" sz="500" b="1">
                    <a:solidFill>
                      <a:srgbClr val="000000"/>
                    </a:solidFill>
                  </a:rPr>
                  <a:t>Authority</a:t>
                </a:r>
                <a:endParaRPr lang="en-US" sz="700" i="1">
                  <a:solidFill>
                    <a:schemeClr val="tx2"/>
                  </a:solidFill>
                </a:endParaRPr>
              </a:p>
            </p:txBody>
          </p:sp>
          <p:sp>
            <p:nvSpPr>
              <p:cNvPr id="49044" name="Freeform 563"/>
              <p:cNvSpPr>
                <a:spLocks noEditPoints="1"/>
              </p:cNvSpPr>
              <p:nvPr/>
            </p:nvSpPr>
            <p:spPr bwMode="auto">
              <a:xfrm>
                <a:off x="3463" y="1814"/>
                <a:ext cx="303" cy="243"/>
              </a:xfrm>
              <a:custGeom>
                <a:avLst/>
                <a:gdLst>
                  <a:gd name="T0" fmla="*/ 0 w 303"/>
                  <a:gd name="T1" fmla="*/ 243 h 243"/>
                  <a:gd name="T2" fmla="*/ 0 w 303"/>
                  <a:gd name="T3" fmla="*/ 238 h 243"/>
                  <a:gd name="T4" fmla="*/ 30 w 303"/>
                  <a:gd name="T5" fmla="*/ 223 h 243"/>
                  <a:gd name="T6" fmla="*/ 30 w 303"/>
                  <a:gd name="T7" fmla="*/ 0 h 243"/>
                  <a:gd name="T8" fmla="*/ 111 w 303"/>
                  <a:gd name="T9" fmla="*/ 0 h 243"/>
                  <a:gd name="T10" fmla="*/ 111 w 303"/>
                  <a:gd name="T11" fmla="*/ 223 h 243"/>
                  <a:gd name="T12" fmla="*/ 144 w 303"/>
                  <a:gd name="T13" fmla="*/ 238 h 243"/>
                  <a:gd name="T14" fmla="*/ 144 w 303"/>
                  <a:gd name="T15" fmla="*/ 243 h 243"/>
                  <a:gd name="T16" fmla="*/ 0 w 303"/>
                  <a:gd name="T17" fmla="*/ 243 h 243"/>
                  <a:gd name="T18" fmla="*/ 121 w 303"/>
                  <a:gd name="T19" fmla="*/ 209 h 243"/>
                  <a:gd name="T20" fmla="*/ 150 w 303"/>
                  <a:gd name="T21" fmla="*/ 209 h 243"/>
                  <a:gd name="T22" fmla="*/ 181 w 303"/>
                  <a:gd name="T23" fmla="*/ 218 h 243"/>
                  <a:gd name="T24" fmla="*/ 181 w 303"/>
                  <a:gd name="T25" fmla="*/ 235 h 243"/>
                  <a:gd name="T26" fmla="*/ 150 w 303"/>
                  <a:gd name="T27" fmla="*/ 235 h 243"/>
                  <a:gd name="T28" fmla="*/ 150 w 303"/>
                  <a:gd name="T29" fmla="*/ 243 h 243"/>
                  <a:gd name="T30" fmla="*/ 274 w 303"/>
                  <a:gd name="T31" fmla="*/ 243 h 243"/>
                  <a:gd name="T32" fmla="*/ 274 w 303"/>
                  <a:gd name="T33" fmla="*/ 235 h 243"/>
                  <a:gd name="T34" fmla="*/ 243 w 303"/>
                  <a:gd name="T35" fmla="*/ 235 h 243"/>
                  <a:gd name="T36" fmla="*/ 243 w 303"/>
                  <a:gd name="T37" fmla="*/ 218 h 243"/>
                  <a:gd name="T38" fmla="*/ 274 w 303"/>
                  <a:gd name="T39" fmla="*/ 209 h 243"/>
                  <a:gd name="T40" fmla="*/ 303 w 303"/>
                  <a:gd name="T41" fmla="*/ 209 h 243"/>
                  <a:gd name="T42" fmla="*/ 303 w 303"/>
                  <a:gd name="T43" fmla="*/ 61 h 243"/>
                  <a:gd name="T44" fmla="*/ 121 w 303"/>
                  <a:gd name="T45" fmla="*/ 61 h 243"/>
                  <a:gd name="T46" fmla="*/ 121 w 303"/>
                  <a:gd name="T47" fmla="*/ 209 h 24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3"/>
                  <a:gd name="T73" fmla="*/ 0 h 243"/>
                  <a:gd name="T74" fmla="*/ 303 w 303"/>
                  <a:gd name="T75" fmla="*/ 243 h 24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3" h="243">
                    <a:moveTo>
                      <a:pt x="0" y="243"/>
                    </a:moveTo>
                    <a:lnTo>
                      <a:pt x="0" y="238"/>
                    </a:lnTo>
                    <a:lnTo>
                      <a:pt x="30" y="223"/>
                    </a:lnTo>
                    <a:lnTo>
                      <a:pt x="30" y="0"/>
                    </a:lnTo>
                    <a:lnTo>
                      <a:pt x="111" y="0"/>
                    </a:lnTo>
                    <a:lnTo>
                      <a:pt x="111" y="223"/>
                    </a:lnTo>
                    <a:lnTo>
                      <a:pt x="144" y="238"/>
                    </a:lnTo>
                    <a:lnTo>
                      <a:pt x="144" y="243"/>
                    </a:lnTo>
                    <a:lnTo>
                      <a:pt x="0" y="243"/>
                    </a:lnTo>
                    <a:close/>
                    <a:moveTo>
                      <a:pt x="121" y="209"/>
                    </a:moveTo>
                    <a:lnTo>
                      <a:pt x="150" y="209"/>
                    </a:lnTo>
                    <a:lnTo>
                      <a:pt x="181" y="218"/>
                    </a:lnTo>
                    <a:lnTo>
                      <a:pt x="181" y="235"/>
                    </a:lnTo>
                    <a:lnTo>
                      <a:pt x="150" y="235"/>
                    </a:lnTo>
                    <a:lnTo>
                      <a:pt x="150" y="243"/>
                    </a:lnTo>
                    <a:lnTo>
                      <a:pt x="274" y="243"/>
                    </a:lnTo>
                    <a:lnTo>
                      <a:pt x="274" y="235"/>
                    </a:lnTo>
                    <a:lnTo>
                      <a:pt x="243" y="235"/>
                    </a:lnTo>
                    <a:lnTo>
                      <a:pt x="243" y="218"/>
                    </a:lnTo>
                    <a:lnTo>
                      <a:pt x="274" y="209"/>
                    </a:lnTo>
                    <a:lnTo>
                      <a:pt x="303" y="209"/>
                    </a:lnTo>
                    <a:lnTo>
                      <a:pt x="303" y="61"/>
                    </a:lnTo>
                    <a:lnTo>
                      <a:pt x="121" y="61"/>
                    </a:lnTo>
                    <a:lnTo>
                      <a:pt x="121" y="209"/>
                    </a:lnTo>
                    <a:close/>
                  </a:path>
                </a:pathLst>
              </a:custGeom>
              <a:solidFill>
                <a:srgbClr val="FFFFFF"/>
              </a:solidFill>
              <a:ln w="9525">
                <a:noFill/>
                <a:round/>
                <a:headEnd/>
                <a:tailEnd/>
              </a:ln>
            </p:spPr>
            <p:txBody>
              <a:bodyPr/>
              <a:lstStyle/>
              <a:p>
                <a:pPr eaLnBrk="0" hangingPunct="0"/>
                <a:endParaRPr lang="en-US"/>
              </a:p>
            </p:txBody>
          </p:sp>
          <p:sp>
            <p:nvSpPr>
              <p:cNvPr id="49045" name="Line 564"/>
              <p:cNvSpPr>
                <a:spLocks noChangeShapeType="1"/>
              </p:cNvSpPr>
              <p:nvPr/>
            </p:nvSpPr>
            <p:spPr bwMode="auto">
              <a:xfrm>
                <a:off x="3493" y="2037"/>
                <a:ext cx="1" cy="20"/>
              </a:xfrm>
              <a:prstGeom prst="line">
                <a:avLst/>
              </a:prstGeom>
              <a:noFill/>
              <a:ln w="7938">
                <a:solidFill>
                  <a:srgbClr val="000000"/>
                </a:solidFill>
                <a:round/>
                <a:headEnd/>
                <a:tailEnd/>
              </a:ln>
            </p:spPr>
            <p:txBody>
              <a:bodyPr/>
              <a:lstStyle/>
              <a:p>
                <a:endParaRPr lang="en-US"/>
              </a:p>
            </p:txBody>
          </p:sp>
          <p:sp>
            <p:nvSpPr>
              <p:cNvPr id="49046" name="Line 565"/>
              <p:cNvSpPr>
                <a:spLocks noChangeShapeType="1"/>
              </p:cNvSpPr>
              <p:nvPr/>
            </p:nvSpPr>
            <p:spPr bwMode="auto">
              <a:xfrm>
                <a:off x="3574" y="2037"/>
                <a:ext cx="1" cy="20"/>
              </a:xfrm>
              <a:prstGeom prst="line">
                <a:avLst/>
              </a:prstGeom>
              <a:noFill/>
              <a:ln w="7938">
                <a:solidFill>
                  <a:srgbClr val="000000"/>
                </a:solidFill>
                <a:round/>
                <a:headEnd/>
                <a:tailEnd/>
              </a:ln>
            </p:spPr>
            <p:txBody>
              <a:bodyPr/>
              <a:lstStyle/>
              <a:p>
                <a:endParaRPr lang="en-US"/>
              </a:p>
            </p:txBody>
          </p:sp>
          <p:sp>
            <p:nvSpPr>
              <p:cNvPr id="49047" name="Line 566"/>
              <p:cNvSpPr>
                <a:spLocks noChangeShapeType="1"/>
              </p:cNvSpPr>
              <p:nvPr/>
            </p:nvSpPr>
            <p:spPr bwMode="auto">
              <a:xfrm>
                <a:off x="3518" y="1890"/>
                <a:ext cx="31" cy="1"/>
              </a:xfrm>
              <a:prstGeom prst="line">
                <a:avLst/>
              </a:prstGeom>
              <a:noFill/>
              <a:ln w="7938">
                <a:solidFill>
                  <a:srgbClr val="000000"/>
                </a:solidFill>
                <a:round/>
                <a:headEnd/>
                <a:tailEnd/>
              </a:ln>
            </p:spPr>
            <p:txBody>
              <a:bodyPr/>
              <a:lstStyle/>
              <a:p>
                <a:endParaRPr lang="en-US"/>
              </a:p>
            </p:txBody>
          </p:sp>
          <p:sp>
            <p:nvSpPr>
              <p:cNvPr id="49048" name="Line 567"/>
              <p:cNvSpPr>
                <a:spLocks noChangeShapeType="1"/>
              </p:cNvSpPr>
              <p:nvPr/>
            </p:nvSpPr>
            <p:spPr bwMode="auto">
              <a:xfrm>
                <a:off x="3514" y="1865"/>
                <a:ext cx="40" cy="1"/>
              </a:xfrm>
              <a:prstGeom prst="line">
                <a:avLst/>
              </a:prstGeom>
              <a:noFill/>
              <a:ln w="7938">
                <a:solidFill>
                  <a:srgbClr val="000000"/>
                </a:solidFill>
                <a:round/>
                <a:headEnd/>
                <a:tailEnd/>
              </a:ln>
            </p:spPr>
            <p:txBody>
              <a:bodyPr/>
              <a:lstStyle/>
              <a:p>
                <a:endParaRPr lang="en-US"/>
              </a:p>
            </p:txBody>
          </p:sp>
          <p:sp>
            <p:nvSpPr>
              <p:cNvPr id="49049" name="Rectangle 568"/>
              <p:cNvSpPr>
                <a:spLocks noChangeArrowheads="1"/>
              </p:cNvSpPr>
              <p:nvPr/>
            </p:nvSpPr>
            <p:spPr bwMode="auto">
              <a:xfrm>
                <a:off x="3503" y="1824"/>
                <a:ext cx="61" cy="142"/>
              </a:xfrm>
              <a:prstGeom prst="rect">
                <a:avLst/>
              </a:prstGeom>
              <a:noFill/>
              <a:ln w="7938">
                <a:solidFill>
                  <a:srgbClr val="000000"/>
                </a:solidFill>
                <a:miter lim="800000"/>
                <a:headEnd/>
                <a:tailEnd/>
              </a:ln>
            </p:spPr>
            <p:txBody>
              <a:bodyPr/>
              <a:lstStyle/>
              <a:p>
                <a:pPr eaLnBrk="0" hangingPunct="0"/>
                <a:endParaRPr lang="en-US"/>
              </a:p>
            </p:txBody>
          </p:sp>
          <p:sp>
            <p:nvSpPr>
              <p:cNvPr id="49050" name="Freeform 569"/>
              <p:cNvSpPr>
                <a:spLocks/>
              </p:cNvSpPr>
              <p:nvPr/>
            </p:nvSpPr>
            <p:spPr bwMode="auto">
              <a:xfrm>
                <a:off x="3463" y="1814"/>
                <a:ext cx="144" cy="243"/>
              </a:xfrm>
              <a:custGeom>
                <a:avLst/>
                <a:gdLst>
                  <a:gd name="T0" fmla="*/ 0 w 144"/>
                  <a:gd name="T1" fmla="*/ 243 h 243"/>
                  <a:gd name="T2" fmla="*/ 0 w 144"/>
                  <a:gd name="T3" fmla="*/ 238 h 243"/>
                  <a:gd name="T4" fmla="*/ 30 w 144"/>
                  <a:gd name="T5" fmla="*/ 223 h 243"/>
                  <a:gd name="T6" fmla="*/ 30 w 144"/>
                  <a:gd name="T7" fmla="*/ 0 h 243"/>
                  <a:gd name="T8" fmla="*/ 111 w 144"/>
                  <a:gd name="T9" fmla="*/ 0 h 243"/>
                  <a:gd name="T10" fmla="*/ 111 w 144"/>
                  <a:gd name="T11" fmla="*/ 223 h 243"/>
                  <a:gd name="T12" fmla="*/ 144 w 144"/>
                  <a:gd name="T13" fmla="*/ 238 h 243"/>
                  <a:gd name="T14" fmla="*/ 144 w 144"/>
                  <a:gd name="T15" fmla="*/ 243 h 243"/>
                  <a:gd name="T16" fmla="*/ 0 w 144"/>
                  <a:gd name="T17" fmla="*/ 243 h 2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
                  <a:gd name="T28" fmla="*/ 0 h 243"/>
                  <a:gd name="T29" fmla="*/ 144 w 144"/>
                  <a:gd name="T30" fmla="*/ 243 h 2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 h="243">
                    <a:moveTo>
                      <a:pt x="0" y="243"/>
                    </a:moveTo>
                    <a:lnTo>
                      <a:pt x="0" y="238"/>
                    </a:lnTo>
                    <a:lnTo>
                      <a:pt x="30" y="223"/>
                    </a:lnTo>
                    <a:lnTo>
                      <a:pt x="30" y="0"/>
                    </a:lnTo>
                    <a:lnTo>
                      <a:pt x="111" y="0"/>
                    </a:lnTo>
                    <a:lnTo>
                      <a:pt x="111" y="223"/>
                    </a:lnTo>
                    <a:lnTo>
                      <a:pt x="144" y="238"/>
                    </a:lnTo>
                    <a:lnTo>
                      <a:pt x="144" y="243"/>
                    </a:lnTo>
                    <a:lnTo>
                      <a:pt x="0" y="243"/>
                    </a:lnTo>
                  </a:path>
                </a:pathLst>
              </a:custGeom>
              <a:noFill/>
              <a:ln w="7938">
                <a:solidFill>
                  <a:srgbClr val="000000"/>
                </a:solidFill>
                <a:round/>
                <a:headEnd/>
                <a:tailEnd/>
              </a:ln>
            </p:spPr>
            <p:txBody>
              <a:bodyPr/>
              <a:lstStyle/>
              <a:p>
                <a:pPr eaLnBrk="0" hangingPunct="0"/>
                <a:endParaRPr lang="en-US"/>
              </a:p>
            </p:txBody>
          </p:sp>
          <p:sp>
            <p:nvSpPr>
              <p:cNvPr id="49051" name="Freeform 570"/>
              <p:cNvSpPr>
                <a:spLocks/>
              </p:cNvSpPr>
              <p:nvPr/>
            </p:nvSpPr>
            <p:spPr bwMode="auto">
              <a:xfrm>
                <a:off x="3584" y="1875"/>
                <a:ext cx="182" cy="182"/>
              </a:xfrm>
              <a:custGeom>
                <a:avLst/>
                <a:gdLst>
                  <a:gd name="T0" fmla="*/ 0 w 182"/>
                  <a:gd name="T1" fmla="*/ 148 h 182"/>
                  <a:gd name="T2" fmla="*/ 29 w 182"/>
                  <a:gd name="T3" fmla="*/ 148 h 182"/>
                  <a:gd name="T4" fmla="*/ 60 w 182"/>
                  <a:gd name="T5" fmla="*/ 157 h 182"/>
                  <a:gd name="T6" fmla="*/ 60 w 182"/>
                  <a:gd name="T7" fmla="*/ 174 h 182"/>
                  <a:gd name="T8" fmla="*/ 29 w 182"/>
                  <a:gd name="T9" fmla="*/ 174 h 182"/>
                  <a:gd name="T10" fmla="*/ 29 w 182"/>
                  <a:gd name="T11" fmla="*/ 182 h 182"/>
                  <a:gd name="T12" fmla="*/ 153 w 182"/>
                  <a:gd name="T13" fmla="*/ 182 h 182"/>
                  <a:gd name="T14" fmla="*/ 153 w 182"/>
                  <a:gd name="T15" fmla="*/ 174 h 182"/>
                  <a:gd name="T16" fmla="*/ 122 w 182"/>
                  <a:gd name="T17" fmla="*/ 174 h 182"/>
                  <a:gd name="T18" fmla="*/ 122 w 182"/>
                  <a:gd name="T19" fmla="*/ 157 h 182"/>
                  <a:gd name="T20" fmla="*/ 153 w 182"/>
                  <a:gd name="T21" fmla="*/ 148 h 182"/>
                  <a:gd name="T22" fmla="*/ 182 w 182"/>
                  <a:gd name="T23" fmla="*/ 148 h 182"/>
                  <a:gd name="T24" fmla="*/ 182 w 182"/>
                  <a:gd name="T25" fmla="*/ 0 h 182"/>
                  <a:gd name="T26" fmla="*/ 0 w 182"/>
                  <a:gd name="T27" fmla="*/ 0 h 182"/>
                  <a:gd name="T28" fmla="*/ 0 w 182"/>
                  <a:gd name="T29" fmla="*/ 148 h 1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2"/>
                  <a:gd name="T46" fmla="*/ 0 h 182"/>
                  <a:gd name="T47" fmla="*/ 182 w 182"/>
                  <a:gd name="T48" fmla="*/ 182 h 1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2" h="182">
                    <a:moveTo>
                      <a:pt x="0" y="148"/>
                    </a:moveTo>
                    <a:lnTo>
                      <a:pt x="29" y="148"/>
                    </a:lnTo>
                    <a:lnTo>
                      <a:pt x="60" y="157"/>
                    </a:lnTo>
                    <a:lnTo>
                      <a:pt x="60" y="174"/>
                    </a:lnTo>
                    <a:lnTo>
                      <a:pt x="29" y="174"/>
                    </a:lnTo>
                    <a:lnTo>
                      <a:pt x="29" y="182"/>
                    </a:lnTo>
                    <a:lnTo>
                      <a:pt x="153" y="182"/>
                    </a:lnTo>
                    <a:lnTo>
                      <a:pt x="153" y="174"/>
                    </a:lnTo>
                    <a:lnTo>
                      <a:pt x="122" y="174"/>
                    </a:lnTo>
                    <a:lnTo>
                      <a:pt x="122" y="157"/>
                    </a:lnTo>
                    <a:lnTo>
                      <a:pt x="153" y="148"/>
                    </a:lnTo>
                    <a:lnTo>
                      <a:pt x="182" y="148"/>
                    </a:lnTo>
                    <a:lnTo>
                      <a:pt x="182" y="0"/>
                    </a:lnTo>
                    <a:lnTo>
                      <a:pt x="0" y="0"/>
                    </a:lnTo>
                    <a:lnTo>
                      <a:pt x="0" y="148"/>
                    </a:lnTo>
                  </a:path>
                </a:pathLst>
              </a:custGeom>
              <a:noFill/>
              <a:ln w="7938">
                <a:solidFill>
                  <a:srgbClr val="000000"/>
                </a:solidFill>
                <a:round/>
                <a:headEnd/>
                <a:tailEnd/>
              </a:ln>
            </p:spPr>
            <p:txBody>
              <a:bodyPr/>
              <a:lstStyle/>
              <a:p>
                <a:pPr eaLnBrk="0" hangingPunct="0"/>
                <a:endParaRPr lang="en-US"/>
              </a:p>
            </p:txBody>
          </p:sp>
          <p:sp>
            <p:nvSpPr>
              <p:cNvPr id="49052" name="Line 571"/>
              <p:cNvSpPr>
                <a:spLocks noChangeShapeType="1"/>
              </p:cNvSpPr>
              <p:nvPr/>
            </p:nvSpPr>
            <p:spPr bwMode="auto">
              <a:xfrm>
                <a:off x="3644" y="2049"/>
                <a:ext cx="62" cy="1"/>
              </a:xfrm>
              <a:prstGeom prst="line">
                <a:avLst/>
              </a:prstGeom>
              <a:noFill/>
              <a:ln w="7938">
                <a:solidFill>
                  <a:srgbClr val="000000"/>
                </a:solidFill>
                <a:round/>
                <a:headEnd/>
                <a:tailEnd/>
              </a:ln>
            </p:spPr>
            <p:txBody>
              <a:bodyPr/>
              <a:lstStyle/>
              <a:p>
                <a:endParaRPr lang="en-US"/>
              </a:p>
            </p:txBody>
          </p:sp>
          <p:sp>
            <p:nvSpPr>
              <p:cNvPr id="49053" name="Line 572"/>
              <p:cNvSpPr>
                <a:spLocks noChangeShapeType="1"/>
              </p:cNvSpPr>
              <p:nvPr/>
            </p:nvSpPr>
            <p:spPr bwMode="auto">
              <a:xfrm>
                <a:off x="3644" y="2032"/>
                <a:ext cx="62" cy="1"/>
              </a:xfrm>
              <a:prstGeom prst="line">
                <a:avLst/>
              </a:prstGeom>
              <a:noFill/>
              <a:ln w="7938">
                <a:solidFill>
                  <a:srgbClr val="000000"/>
                </a:solidFill>
                <a:round/>
                <a:headEnd/>
                <a:tailEnd/>
              </a:ln>
            </p:spPr>
            <p:txBody>
              <a:bodyPr/>
              <a:lstStyle/>
              <a:p>
                <a:endParaRPr lang="en-US"/>
              </a:p>
            </p:txBody>
          </p:sp>
          <p:sp>
            <p:nvSpPr>
              <p:cNvPr id="49054" name="Line 573"/>
              <p:cNvSpPr>
                <a:spLocks noChangeShapeType="1"/>
              </p:cNvSpPr>
              <p:nvPr/>
            </p:nvSpPr>
            <p:spPr bwMode="auto">
              <a:xfrm>
                <a:off x="3613" y="2023"/>
                <a:ext cx="124" cy="1"/>
              </a:xfrm>
              <a:prstGeom prst="line">
                <a:avLst/>
              </a:prstGeom>
              <a:noFill/>
              <a:ln w="7938">
                <a:solidFill>
                  <a:srgbClr val="000000"/>
                </a:solidFill>
                <a:round/>
                <a:headEnd/>
                <a:tailEnd/>
              </a:ln>
            </p:spPr>
            <p:txBody>
              <a:bodyPr/>
              <a:lstStyle/>
              <a:p>
                <a:endParaRPr lang="en-US"/>
              </a:p>
            </p:txBody>
          </p:sp>
          <p:sp>
            <p:nvSpPr>
              <p:cNvPr id="49055" name="Freeform 574"/>
              <p:cNvSpPr>
                <a:spLocks noEditPoints="1"/>
              </p:cNvSpPr>
              <p:nvPr/>
            </p:nvSpPr>
            <p:spPr bwMode="auto">
              <a:xfrm>
                <a:off x="3501" y="1976"/>
                <a:ext cx="65" cy="66"/>
              </a:xfrm>
              <a:custGeom>
                <a:avLst/>
                <a:gdLst>
                  <a:gd name="T0" fmla="*/ 5 w 65"/>
                  <a:gd name="T1" fmla="*/ 41 h 66"/>
                  <a:gd name="T2" fmla="*/ 0 w 65"/>
                  <a:gd name="T3" fmla="*/ 0 h 66"/>
                  <a:gd name="T4" fmla="*/ 10 w 65"/>
                  <a:gd name="T5" fmla="*/ 41 h 66"/>
                  <a:gd name="T6" fmla="*/ 15 w 65"/>
                  <a:gd name="T7" fmla="*/ 0 h 66"/>
                  <a:gd name="T8" fmla="*/ 10 w 65"/>
                  <a:gd name="T9" fmla="*/ 41 h 66"/>
                  <a:gd name="T10" fmla="*/ 25 w 65"/>
                  <a:gd name="T11" fmla="*/ 41 h 66"/>
                  <a:gd name="T12" fmla="*/ 20 w 65"/>
                  <a:gd name="T13" fmla="*/ 0 h 66"/>
                  <a:gd name="T14" fmla="*/ 30 w 65"/>
                  <a:gd name="T15" fmla="*/ 41 h 66"/>
                  <a:gd name="T16" fmla="*/ 35 w 65"/>
                  <a:gd name="T17" fmla="*/ 0 h 66"/>
                  <a:gd name="T18" fmla="*/ 30 w 65"/>
                  <a:gd name="T19" fmla="*/ 41 h 66"/>
                  <a:gd name="T20" fmla="*/ 45 w 65"/>
                  <a:gd name="T21" fmla="*/ 41 h 66"/>
                  <a:gd name="T22" fmla="*/ 40 w 65"/>
                  <a:gd name="T23" fmla="*/ 0 h 66"/>
                  <a:gd name="T24" fmla="*/ 50 w 65"/>
                  <a:gd name="T25" fmla="*/ 41 h 66"/>
                  <a:gd name="T26" fmla="*/ 55 w 65"/>
                  <a:gd name="T27" fmla="*/ 0 h 66"/>
                  <a:gd name="T28" fmla="*/ 50 w 65"/>
                  <a:gd name="T29" fmla="*/ 41 h 66"/>
                  <a:gd name="T30" fmla="*/ 65 w 65"/>
                  <a:gd name="T31" fmla="*/ 41 h 66"/>
                  <a:gd name="T32" fmla="*/ 60 w 65"/>
                  <a:gd name="T33" fmla="*/ 0 h 66"/>
                  <a:gd name="T34" fmla="*/ 60 w 65"/>
                  <a:gd name="T35" fmla="*/ 66 h 66"/>
                  <a:gd name="T36" fmla="*/ 65 w 65"/>
                  <a:gd name="T37" fmla="*/ 46 h 66"/>
                  <a:gd name="T38" fmla="*/ 60 w 65"/>
                  <a:gd name="T39" fmla="*/ 66 h 66"/>
                  <a:gd name="T40" fmla="*/ 55 w 65"/>
                  <a:gd name="T41" fmla="*/ 66 h 66"/>
                  <a:gd name="T42" fmla="*/ 50 w 65"/>
                  <a:gd name="T43" fmla="*/ 46 h 66"/>
                  <a:gd name="T44" fmla="*/ 40 w 65"/>
                  <a:gd name="T45" fmla="*/ 66 h 66"/>
                  <a:gd name="T46" fmla="*/ 45 w 65"/>
                  <a:gd name="T47" fmla="*/ 46 h 66"/>
                  <a:gd name="T48" fmla="*/ 40 w 65"/>
                  <a:gd name="T49" fmla="*/ 66 h 66"/>
                  <a:gd name="T50" fmla="*/ 35 w 65"/>
                  <a:gd name="T51" fmla="*/ 66 h 66"/>
                  <a:gd name="T52" fmla="*/ 30 w 65"/>
                  <a:gd name="T53" fmla="*/ 46 h 66"/>
                  <a:gd name="T54" fmla="*/ 20 w 65"/>
                  <a:gd name="T55" fmla="*/ 66 h 66"/>
                  <a:gd name="T56" fmla="*/ 25 w 65"/>
                  <a:gd name="T57" fmla="*/ 46 h 66"/>
                  <a:gd name="T58" fmla="*/ 20 w 65"/>
                  <a:gd name="T59" fmla="*/ 66 h 66"/>
                  <a:gd name="T60" fmla="*/ 15 w 65"/>
                  <a:gd name="T61" fmla="*/ 66 h 66"/>
                  <a:gd name="T62" fmla="*/ 10 w 65"/>
                  <a:gd name="T63" fmla="*/ 46 h 66"/>
                  <a:gd name="T64" fmla="*/ 0 w 65"/>
                  <a:gd name="T65" fmla="*/ 66 h 66"/>
                  <a:gd name="T66" fmla="*/ 5 w 65"/>
                  <a:gd name="T67" fmla="*/ 46 h 66"/>
                  <a:gd name="T68" fmla="*/ 0 w 65"/>
                  <a:gd name="T69" fmla="*/ 66 h 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
                  <a:gd name="T106" fmla="*/ 0 h 66"/>
                  <a:gd name="T107" fmla="*/ 65 w 65"/>
                  <a:gd name="T108" fmla="*/ 66 h 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 h="66">
                    <a:moveTo>
                      <a:pt x="0" y="41"/>
                    </a:moveTo>
                    <a:lnTo>
                      <a:pt x="5" y="41"/>
                    </a:lnTo>
                    <a:lnTo>
                      <a:pt x="5" y="0"/>
                    </a:lnTo>
                    <a:lnTo>
                      <a:pt x="0" y="0"/>
                    </a:lnTo>
                    <a:lnTo>
                      <a:pt x="0" y="41"/>
                    </a:lnTo>
                    <a:close/>
                    <a:moveTo>
                      <a:pt x="10" y="41"/>
                    </a:moveTo>
                    <a:lnTo>
                      <a:pt x="15" y="41"/>
                    </a:lnTo>
                    <a:lnTo>
                      <a:pt x="15" y="0"/>
                    </a:lnTo>
                    <a:lnTo>
                      <a:pt x="10" y="0"/>
                    </a:lnTo>
                    <a:lnTo>
                      <a:pt x="10" y="41"/>
                    </a:lnTo>
                    <a:close/>
                    <a:moveTo>
                      <a:pt x="20" y="41"/>
                    </a:moveTo>
                    <a:lnTo>
                      <a:pt x="25" y="41"/>
                    </a:lnTo>
                    <a:lnTo>
                      <a:pt x="25" y="0"/>
                    </a:lnTo>
                    <a:lnTo>
                      <a:pt x="20" y="0"/>
                    </a:lnTo>
                    <a:lnTo>
                      <a:pt x="20" y="41"/>
                    </a:lnTo>
                    <a:close/>
                    <a:moveTo>
                      <a:pt x="30" y="41"/>
                    </a:moveTo>
                    <a:lnTo>
                      <a:pt x="35" y="41"/>
                    </a:lnTo>
                    <a:lnTo>
                      <a:pt x="35" y="0"/>
                    </a:lnTo>
                    <a:lnTo>
                      <a:pt x="30" y="0"/>
                    </a:lnTo>
                    <a:lnTo>
                      <a:pt x="30" y="41"/>
                    </a:lnTo>
                    <a:close/>
                    <a:moveTo>
                      <a:pt x="40" y="41"/>
                    </a:moveTo>
                    <a:lnTo>
                      <a:pt x="45" y="41"/>
                    </a:lnTo>
                    <a:lnTo>
                      <a:pt x="45" y="0"/>
                    </a:lnTo>
                    <a:lnTo>
                      <a:pt x="40" y="0"/>
                    </a:lnTo>
                    <a:lnTo>
                      <a:pt x="40" y="41"/>
                    </a:lnTo>
                    <a:close/>
                    <a:moveTo>
                      <a:pt x="50" y="41"/>
                    </a:moveTo>
                    <a:lnTo>
                      <a:pt x="55" y="41"/>
                    </a:lnTo>
                    <a:lnTo>
                      <a:pt x="55" y="0"/>
                    </a:lnTo>
                    <a:lnTo>
                      <a:pt x="50" y="0"/>
                    </a:lnTo>
                    <a:lnTo>
                      <a:pt x="50" y="41"/>
                    </a:lnTo>
                    <a:close/>
                    <a:moveTo>
                      <a:pt x="60" y="41"/>
                    </a:moveTo>
                    <a:lnTo>
                      <a:pt x="65" y="41"/>
                    </a:lnTo>
                    <a:lnTo>
                      <a:pt x="65" y="0"/>
                    </a:lnTo>
                    <a:lnTo>
                      <a:pt x="60" y="0"/>
                    </a:lnTo>
                    <a:lnTo>
                      <a:pt x="60" y="41"/>
                    </a:lnTo>
                    <a:close/>
                    <a:moveTo>
                      <a:pt x="60" y="66"/>
                    </a:moveTo>
                    <a:lnTo>
                      <a:pt x="65" y="66"/>
                    </a:lnTo>
                    <a:lnTo>
                      <a:pt x="65" y="46"/>
                    </a:lnTo>
                    <a:lnTo>
                      <a:pt x="60" y="46"/>
                    </a:lnTo>
                    <a:lnTo>
                      <a:pt x="60" y="66"/>
                    </a:lnTo>
                    <a:close/>
                    <a:moveTo>
                      <a:pt x="50" y="66"/>
                    </a:moveTo>
                    <a:lnTo>
                      <a:pt x="55" y="66"/>
                    </a:lnTo>
                    <a:lnTo>
                      <a:pt x="55" y="46"/>
                    </a:lnTo>
                    <a:lnTo>
                      <a:pt x="50" y="46"/>
                    </a:lnTo>
                    <a:lnTo>
                      <a:pt x="50" y="66"/>
                    </a:lnTo>
                    <a:close/>
                    <a:moveTo>
                      <a:pt x="40" y="66"/>
                    </a:moveTo>
                    <a:lnTo>
                      <a:pt x="45" y="66"/>
                    </a:lnTo>
                    <a:lnTo>
                      <a:pt x="45" y="46"/>
                    </a:lnTo>
                    <a:lnTo>
                      <a:pt x="40" y="46"/>
                    </a:lnTo>
                    <a:lnTo>
                      <a:pt x="40" y="66"/>
                    </a:lnTo>
                    <a:close/>
                    <a:moveTo>
                      <a:pt x="30" y="66"/>
                    </a:moveTo>
                    <a:lnTo>
                      <a:pt x="35" y="66"/>
                    </a:lnTo>
                    <a:lnTo>
                      <a:pt x="35" y="46"/>
                    </a:lnTo>
                    <a:lnTo>
                      <a:pt x="30" y="46"/>
                    </a:lnTo>
                    <a:lnTo>
                      <a:pt x="30" y="66"/>
                    </a:lnTo>
                    <a:close/>
                    <a:moveTo>
                      <a:pt x="20" y="66"/>
                    </a:moveTo>
                    <a:lnTo>
                      <a:pt x="25" y="66"/>
                    </a:lnTo>
                    <a:lnTo>
                      <a:pt x="25" y="46"/>
                    </a:lnTo>
                    <a:lnTo>
                      <a:pt x="20" y="46"/>
                    </a:lnTo>
                    <a:lnTo>
                      <a:pt x="20" y="66"/>
                    </a:lnTo>
                    <a:close/>
                    <a:moveTo>
                      <a:pt x="10" y="66"/>
                    </a:moveTo>
                    <a:lnTo>
                      <a:pt x="15" y="66"/>
                    </a:lnTo>
                    <a:lnTo>
                      <a:pt x="15" y="46"/>
                    </a:lnTo>
                    <a:lnTo>
                      <a:pt x="10" y="46"/>
                    </a:lnTo>
                    <a:lnTo>
                      <a:pt x="10" y="66"/>
                    </a:lnTo>
                    <a:close/>
                    <a:moveTo>
                      <a:pt x="0" y="66"/>
                    </a:moveTo>
                    <a:lnTo>
                      <a:pt x="5" y="66"/>
                    </a:lnTo>
                    <a:lnTo>
                      <a:pt x="5" y="46"/>
                    </a:lnTo>
                    <a:lnTo>
                      <a:pt x="0" y="46"/>
                    </a:lnTo>
                    <a:lnTo>
                      <a:pt x="0" y="66"/>
                    </a:lnTo>
                    <a:close/>
                  </a:path>
                </a:pathLst>
              </a:custGeom>
              <a:solidFill>
                <a:srgbClr val="FFFFFF"/>
              </a:solidFill>
              <a:ln w="9525">
                <a:noFill/>
                <a:round/>
                <a:headEnd/>
                <a:tailEnd/>
              </a:ln>
            </p:spPr>
            <p:txBody>
              <a:bodyPr/>
              <a:lstStyle/>
              <a:p>
                <a:pPr eaLnBrk="0" hangingPunct="0"/>
                <a:endParaRPr lang="en-US"/>
              </a:p>
            </p:txBody>
          </p:sp>
          <p:sp>
            <p:nvSpPr>
              <p:cNvPr id="49056" name="Rectangle 575"/>
              <p:cNvSpPr>
                <a:spLocks noChangeArrowheads="1"/>
              </p:cNvSpPr>
              <p:nvPr/>
            </p:nvSpPr>
            <p:spPr bwMode="auto">
              <a:xfrm>
                <a:off x="3508" y="1830"/>
                <a:ext cx="51" cy="20"/>
              </a:xfrm>
              <a:prstGeom prst="rect">
                <a:avLst/>
              </a:prstGeom>
              <a:noFill/>
              <a:ln w="3175">
                <a:solidFill>
                  <a:srgbClr val="000000"/>
                </a:solidFill>
                <a:miter lim="800000"/>
                <a:headEnd/>
                <a:tailEnd/>
              </a:ln>
            </p:spPr>
            <p:txBody>
              <a:bodyPr/>
              <a:lstStyle/>
              <a:p>
                <a:pPr eaLnBrk="0" hangingPunct="0"/>
                <a:endParaRPr lang="en-US"/>
              </a:p>
            </p:txBody>
          </p:sp>
          <p:sp>
            <p:nvSpPr>
              <p:cNvPr id="49057" name="Freeform 576"/>
              <p:cNvSpPr>
                <a:spLocks/>
              </p:cNvSpPr>
              <p:nvPr/>
            </p:nvSpPr>
            <p:spPr bwMode="auto">
              <a:xfrm>
                <a:off x="3508" y="1830"/>
                <a:ext cx="51" cy="4"/>
              </a:xfrm>
              <a:custGeom>
                <a:avLst/>
                <a:gdLst>
                  <a:gd name="T0" fmla="*/ 0 w 51"/>
                  <a:gd name="T1" fmla="*/ 0 h 4"/>
                  <a:gd name="T2" fmla="*/ 6 w 51"/>
                  <a:gd name="T3" fmla="*/ 4 h 4"/>
                  <a:gd name="T4" fmla="*/ 46 w 51"/>
                  <a:gd name="T5" fmla="*/ 4 h 4"/>
                  <a:gd name="T6" fmla="*/ 51 w 51"/>
                  <a:gd name="T7" fmla="*/ 0 h 4"/>
                  <a:gd name="T8" fmla="*/ 0 60000 65536"/>
                  <a:gd name="T9" fmla="*/ 0 60000 65536"/>
                  <a:gd name="T10" fmla="*/ 0 60000 65536"/>
                  <a:gd name="T11" fmla="*/ 0 60000 65536"/>
                  <a:gd name="T12" fmla="*/ 0 w 51"/>
                  <a:gd name="T13" fmla="*/ 0 h 4"/>
                  <a:gd name="T14" fmla="*/ 51 w 51"/>
                  <a:gd name="T15" fmla="*/ 4 h 4"/>
                </a:gdLst>
                <a:ahLst/>
                <a:cxnLst>
                  <a:cxn ang="T8">
                    <a:pos x="T0" y="T1"/>
                  </a:cxn>
                  <a:cxn ang="T9">
                    <a:pos x="T2" y="T3"/>
                  </a:cxn>
                  <a:cxn ang="T10">
                    <a:pos x="T4" y="T5"/>
                  </a:cxn>
                  <a:cxn ang="T11">
                    <a:pos x="T6" y="T7"/>
                  </a:cxn>
                </a:cxnLst>
                <a:rect l="T12" t="T13" r="T14" b="T15"/>
                <a:pathLst>
                  <a:path w="51" h="4">
                    <a:moveTo>
                      <a:pt x="0" y="0"/>
                    </a:moveTo>
                    <a:lnTo>
                      <a:pt x="6" y="4"/>
                    </a:lnTo>
                    <a:lnTo>
                      <a:pt x="46" y="4"/>
                    </a:lnTo>
                    <a:lnTo>
                      <a:pt x="51" y="0"/>
                    </a:lnTo>
                  </a:path>
                </a:pathLst>
              </a:custGeom>
              <a:noFill/>
              <a:ln w="3175">
                <a:solidFill>
                  <a:srgbClr val="000000"/>
                </a:solidFill>
                <a:round/>
                <a:headEnd/>
                <a:tailEnd/>
              </a:ln>
            </p:spPr>
            <p:txBody>
              <a:bodyPr/>
              <a:lstStyle/>
              <a:p>
                <a:pPr eaLnBrk="0" hangingPunct="0"/>
                <a:endParaRPr lang="en-US"/>
              </a:p>
            </p:txBody>
          </p:sp>
          <p:sp>
            <p:nvSpPr>
              <p:cNvPr id="49058" name="Rectangle 577"/>
              <p:cNvSpPr>
                <a:spLocks noChangeArrowheads="1"/>
              </p:cNvSpPr>
              <p:nvPr/>
            </p:nvSpPr>
            <p:spPr bwMode="auto">
              <a:xfrm>
                <a:off x="3508" y="1855"/>
                <a:ext cx="51" cy="20"/>
              </a:xfrm>
              <a:prstGeom prst="rect">
                <a:avLst/>
              </a:prstGeom>
              <a:noFill/>
              <a:ln w="3175">
                <a:solidFill>
                  <a:srgbClr val="000000"/>
                </a:solidFill>
                <a:miter lim="800000"/>
                <a:headEnd/>
                <a:tailEnd/>
              </a:ln>
            </p:spPr>
            <p:txBody>
              <a:bodyPr/>
              <a:lstStyle/>
              <a:p>
                <a:pPr eaLnBrk="0" hangingPunct="0"/>
                <a:endParaRPr lang="en-US"/>
              </a:p>
            </p:txBody>
          </p:sp>
          <p:sp>
            <p:nvSpPr>
              <p:cNvPr id="49059" name="Rectangle 578"/>
              <p:cNvSpPr>
                <a:spLocks noChangeArrowheads="1"/>
              </p:cNvSpPr>
              <p:nvPr/>
            </p:nvSpPr>
            <p:spPr bwMode="auto">
              <a:xfrm>
                <a:off x="3508" y="1880"/>
                <a:ext cx="51" cy="20"/>
              </a:xfrm>
              <a:prstGeom prst="rect">
                <a:avLst/>
              </a:prstGeom>
              <a:noFill/>
              <a:ln w="3175">
                <a:solidFill>
                  <a:srgbClr val="000000"/>
                </a:solidFill>
                <a:miter lim="800000"/>
                <a:headEnd/>
                <a:tailEnd/>
              </a:ln>
            </p:spPr>
            <p:txBody>
              <a:bodyPr/>
              <a:lstStyle/>
              <a:p>
                <a:pPr eaLnBrk="0" hangingPunct="0"/>
                <a:endParaRPr lang="en-US"/>
              </a:p>
            </p:txBody>
          </p:sp>
          <p:sp>
            <p:nvSpPr>
              <p:cNvPr id="49060" name="Rectangle 579"/>
              <p:cNvSpPr>
                <a:spLocks noChangeArrowheads="1"/>
              </p:cNvSpPr>
              <p:nvPr/>
            </p:nvSpPr>
            <p:spPr bwMode="auto">
              <a:xfrm>
                <a:off x="3508" y="1905"/>
                <a:ext cx="51" cy="21"/>
              </a:xfrm>
              <a:prstGeom prst="rect">
                <a:avLst/>
              </a:prstGeom>
              <a:noFill/>
              <a:ln w="3175">
                <a:solidFill>
                  <a:srgbClr val="000000"/>
                </a:solidFill>
                <a:miter lim="800000"/>
                <a:headEnd/>
                <a:tailEnd/>
              </a:ln>
            </p:spPr>
            <p:txBody>
              <a:bodyPr/>
              <a:lstStyle/>
              <a:p>
                <a:pPr eaLnBrk="0" hangingPunct="0"/>
                <a:endParaRPr lang="en-US"/>
              </a:p>
            </p:txBody>
          </p:sp>
          <p:sp>
            <p:nvSpPr>
              <p:cNvPr id="49061" name="Rectangle 580"/>
              <p:cNvSpPr>
                <a:spLocks noChangeArrowheads="1"/>
              </p:cNvSpPr>
              <p:nvPr/>
            </p:nvSpPr>
            <p:spPr bwMode="auto">
              <a:xfrm>
                <a:off x="3508" y="1931"/>
                <a:ext cx="51" cy="20"/>
              </a:xfrm>
              <a:prstGeom prst="rect">
                <a:avLst/>
              </a:prstGeom>
              <a:noFill/>
              <a:ln w="3175">
                <a:solidFill>
                  <a:srgbClr val="000000"/>
                </a:solidFill>
                <a:miter lim="800000"/>
                <a:headEnd/>
                <a:tailEnd/>
              </a:ln>
            </p:spPr>
            <p:txBody>
              <a:bodyPr/>
              <a:lstStyle/>
              <a:p>
                <a:pPr eaLnBrk="0" hangingPunct="0"/>
                <a:endParaRPr lang="en-US"/>
              </a:p>
            </p:txBody>
          </p:sp>
          <p:sp>
            <p:nvSpPr>
              <p:cNvPr id="49062" name="Rectangle 581"/>
              <p:cNvSpPr>
                <a:spLocks noChangeArrowheads="1"/>
              </p:cNvSpPr>
              <p:nvPr/>
            </p:nvSpPr>
            <p:spPr bwMode="auto">
              <a:xfrm>
                <a:off x="3501" y="1976"/>
                <a:ext cx="5" cy="41"/>
              </a:xfrm>
              <a:prstGeom prst="rect">
                <a:avLst/>
              </a:prstGeom>
              <a:noFill/>
              <a:ln w="3175">
                <a:solidFill>
                  <a:srgbClr val="000000"/>
                </a:solidFill>
                <a:miter lim="800000"/>
                <a:headEnd/>
                <a:tailEnd/>
              </a:ln>
            </p:spPr>
            <p:txBody>
              <a:bodyPr/>
              <a:lstStyle/>
              <a:p>
                <a:pPr eaLnBrk="0" hangingPunct="0"/>
                <a:endParaRPr lang="en-US"/>
              </a:p>
            </p:txBody>
          </p:sp>
          <p:sp>
            <p:nvSpPr>
              <p:cNvPr id="49063" name="Rectangle 582"/>
              <p:cNvSpPr>
                <a:spLocks noChangeArrowheads="1"/>
              </p:cNvSpPr>
              <p:nvPr/>
            </p:nvSpPr>
            <p:spPr bwMode="auto">
              <a:xfrm>
                <a:off x="3511" y="1976"/>
                <a:ext cx="5" cy="41"/>
              </a:xfrm>
              <a:prstGeom prst="rect">
                <a:avLst/>
              </a:prstGeom>
              <a:noFill/>
              <a:ln w="3175">
                <a:solidFill>
                  <a:srgbClr val="000000"/>
                </a:solidFill>
                <a:miter lim="800000"/>
                <a:headEnd/>
                <a:tailEnd/>
              </a:ln>
            </p:spPr>
            <p:txBody>
              <a:bodyPr/>
              <a:lstStyle/>
              <a:p>
                <a:pPr eaLnBrk="0" hangingPunct="0"/>
                <a:endParaRPr lang="en-US"/>
              </a:p>
            </p:txBody>
          </p:sp>
          <p:sp>
            <p:nvSpPr>
              <p:cNvPr id="49064" name="Rectangle 583"/>
              <p:cNvSpPr>
                <a:spLocks noChangeArrowheads="1"/>
              </p:cNvSpPr>
              <p:nvPr/>
            </p:nvSpPr>
            <p:spPr bwMode="auto">
              <a:xfrm>
                <a:off x="3521" y="1976"/>
                <a:ext cx="5" cy="41"/>
              </a:xfrm>
              <a:prstGeom prst="rect">
                <a:avLst/>
              </a:prstGeom>
              <a:noFill/>
              <a:ln w="3175">
                <a:solidFill>
                  <a:srgbClr val="000000"/>
                </a:solidFill>
                <a:miter lim="800000"/>
                <a:headEnd/>
                <a:tailEnd/>
              </a:ln>
            </p:spPr>
            <p:txBody>
              <a:bodyPr/>
              <a:lstStyle/>
              <a:p>
                <a:pPr eaLnBrk="0" hangingPunct="0"/>
                <a:endParaRPr lang="en-US"/>
              </a:p>
            </p:txBody>
          </p:sp>
          <p:sp>
            <p:nvSpPr>
              <p:cNvPr id="49065" name="Rectangle 584"/>
              <p:cNvSpPr>
                <a:spLocks noChangeArrowheads="1"/>
              </p:cNvSpPr>
              <p:nvPr/>
            </p:nvSpPr>
            <p:spPr bwMode="auto">
              <a:xfrm>
                <a:off x="3531" y="1976"/>
                <a:ext cx="5" cy="41"/>
              </a:xfrm>
              <a:prstGeom prst="rect">
                <a:avLst/>
              </a:prstGeom>
              <a:noFill/>
              <a:ln w="3175">
                <a:solidFill>
                  <a:srgbClr val="000000"/>
                </a:solidFill>
                <a:miter lim="800000"/>
                <a:headEnd/>
                <a:tailEnd/>
              </a:ln>
            </p:spPr>
            <p:txBody>
              <a:bodyPr/>
              <a:lstStyle/>
              <a:p>
                <a:pPr eaLnBrk="0" hangingPunct="0"/>
                <a:endParaRPr lang="en-US"/>
              </a:p>
            </p:txBody>
          </p:sp>
          <p:sp>
            <p:nvSpPr>
              <p:cNvPr id="49066" name="Rectangle 585"/>
              <p:cNvSpPr>
                <a:spLocks noChangeArrowheads="1"/>
              </p:cNvSpPr>
              <p:nvPr/>
            </p:nvSpPr>
            <p:spPr bwMode="auto">
              <a:xfrm>
                <a:off x="3541" y="1976"/>
                <a:ext cx="5" cy="41"/>
              </a:xfrm>
              <a:prstGeom prst="rect">
                <a:avLst/>
              </a:prstGeom>
              <a:noFill/>
              <a:ln w="3175">
                <a:solidFill>
                  <a:srgbClr val="000000"/>
                </a:solidFill>
                <a:miter lim="800000"/>
                <a:headEnd/>
                <a:tailEnd/>
              </a:ln>
            </p:spPr>
            <p:txBody>
              <a:bodyPr/>
              <a:lstStyle/>
              <a:p>
                <a:pPr eaLnBrk="0" hangingPunct="0"/>
                <a:endParaRPr lang="en-US"/>
              </a:p>
            </p:txBody>
          </p:sp>
          <p:sp>
            <p:nvSpPr>
              <p:cNvPr id="49067" name="Rectangle 586"/>
              <p:cNvSpPr>
                <a:spLocks noChangeArrowheads="1"/>
              </p:cNvSpPr>
              <p:nvPr/>
            </p:nvSpPr>
            <p:spPr bwMode="auto">
              <a:xfrm>
                <a:off x="3551" y="1976"/>
                <a:ext cx="5" cy="41"/>
              </a:xfrm>
              <a:prstGeom prst="rect">
                <a:avLst/>
              </a:prstGeom>
              <a:noFill/>
              <a:ln w="3175">
                <a:solidFill>
                  <a:srgbClr val="000000"/>
                </a:solidFill>
                <a:miter lim="800000"/>
                <a:headEnd/>
                <a:tailEnd/>
              </a:ln>
            </p:spPr>
            <p:txBody>
              <a:bodyPr/>
              <a:lstStyle/>
              <a:p>
                <a:pPr eaLnBrk="0" hangingPunct="0"/>
                <a:endParaRPr lang="en-US"/>
              </a:p>
            </p:txBody>
          </p:sp>
          <p:sp>
            <p:nvSpPr>
              <p:cNvPr id="49068" name="Rectangle 587"/>
              <p:cNvSpPr>
                <a:spLocks noChangeArrowheads="1"/>
              </p:cNvSpPr>
              <p:nvPr/>
            </p:nvSpPr>
            <p:spPr bwMode="auto">
              <a:xfrm>
                <a:off x="3561" y="1976"/>
                <a:ext cx="5" cy="41"/>
              </a:xfrm>
              <a:prstGeom prst="rect">
                <a:avLst/>
              </a:prstGeom>
              <a:noFill/>
              <a:ln w="3175">
                <a:solidFill>
                  <a:srgbClr val="000000"/>
                </a:solidFill>
                <a:miter lim="800000"/>
                <a:headEnd/>
                <a:tailEnd/>
              </a:ln>
            </p:spPr>
            <p:txBody>
              <a:bodyPr/>
              <a:lstStyle/>
              <a:p>
                <a:pPr eaLnBrk="0" hangingPunct="0"/>
                <a:endParaRPr lang="en-US"/>
              </a:p>
            </p:txBody>
          </p:sp>
          <p:sp>
            <p:nvSpPr>
              <p:cNvPr id="49069" name="Rectangle 588"/>
              <p:cNvSpPr>
                <a:spLocks noChangeArrowheads="1"/>
              </p:cNvSpPr>
              <p:nvPr/>
            </p:nvSpPr>
            <p:spPr bwMode="auto">
              <a:xfrm>
                <a:off x="3561" y="2022"/>
                <a:ext cx="5" cy="20"/>
              </a:xfrm>
              <a:prstGeom prst="rect">
                <a:avLst/>
              </a:prstGeom>
              <a:noFill/>
              <a:ln w="3175">
                <a:solidFill>
                  <a:srgbClr val="000000"/>
                </a:solidFill>
                <a:miter lim="800000"/>
                <a:headEnd/>
                <a:tailEnd/>
              </a:ln>
            </p:spPr>
            <p:txBody>
              <a:bodyPr/>
              <a:lstStyle/>
              <a:p>
                <a:pPr eaLnBrk="0" hangingPunct="0"/>
                <a:endParaRPr lang="en-US"/>
              </a:p>
            </p:txBody>
          </p:sp>
          <p:sp>
            <p:nvSpPr>
              <p:cNvPr id="49070" name="Rectangle 589"/>
              <p:cNvSpPr>
                <a:spLocks noChangeArrowheads="1"/>
              </p:cNvSpPr>
              <p:nvPr/>
            </p:nvSpPr>
            <p:spPr bwMode="auto">
              <a:xfrm>
                <a:off x="3551" y="2022"/>
                <a:ext cx="5" cy="20"/>
              </a:xfrm>
              <a:prstGeom prst="rect">
                <a:avLst/>
              </a:prstGeom>
              <a:noFill/>
              <a:ln w="3175">
                <a:solidFill>
                  <a:srgbClr val="000000"/>
                </a:solidFill>
                <a:miter lim="800000"/>
                <a:headEnd/>
                <a:tailEnd/>
              </a:ln>
            </p:spPr>
            <p:txBody>
              <a:bodyPr/>
              <a:lstStyle/>
              <a:p>
                <a:pPr eaLnBrk="0" hangingPunct="0"/>
                <a:endParaRPr lang="en-US"/>
              </a:p>
            </p:txBody>
          </p:sp>
          <p:sp>
            <p:nvSpPr>
              <p:cNvPr id="49071" name="Rectangle 590"/>
              <p:cNvSpPr>
                <a:spLocks noChangeArrowheads="1"/>
              </p:cNvSpPr>
              <p:nvPr/>
            </p:nvSpPr>
            <p:spPr bwMode="auto">
              <a:xfrm>
                <a:off x="3541" y="2022"/>
                <a:ext cx="5" cy="20"/>
              </a:xfrm>
              <a:prstGeom prst="rect">
                <a:avLst/>
              </a:prstGeom>
              <a:noFill/>
              <a:ln w="3175">
                <a:solidFill>
                  <a:srgbClr val="000000"/>
                </a:solidFill>
                <a:miter lim="800000"/>
                <a:headEnd/>
                <a:tailEnd/>
              </a:ln>
            </p:spPr>
            <p:txBody>
              <a:bodyPr/>
              <a:lstStyle/>
              <a:p>
                <a:pPr eaLnBrk="0" hangingPunct="0"/>
                <a:endParaRPr lang="en-US"/>
              </a:p>
            </p:txBody>
          </p:sp>
        </p:grpSp>
        <p:grpSp>
          <p:nvGrpSpPr>
            <p:cNvPr id="47298" name="Group 591"/>
            <p:cNvGrpSpPr>
              <a:grpSpLocks/>
            </p:cNvGrpSpPr>
            <p:nvPr/>
          </p:nvGrpSpPr>
          <p:grpSpPr bwMode="auto">
            <a:xfrm>
              <a:off x="624" y="1474"/>
              <a:ext cx="3077" cy="603"/>
              <a:chOff x="792" y="1834"/>
              <a:chExt cx="3077" cy="603"/>
            </a:xfrm>
          </p:grpSpPr>
          <p:sp>
            <p:nvSpPr>
              <p:cNvPr id="48672" name="Rectangle 592"/>
              <p:cNvSpPr>
                <a:spLocks noChangeArrowheads="1"/>
              </p:cNvSpPr>
              <p:nvPr/>
            </p:nvSpPr>
            <p:spPr bwMode="auto">
              <a:xfrm>
                <a:off x="3531" y="2022"/>
                <a:ext cx="5" cy="20"/>
              </a:xfrm>
              <a:prstGeom prst="rect">
                <a:avLst/>
              </a:prstGeom>
              <a:noFill/>
              <a:ln w="3175">
                <a:solidFill>
                  <a:srgbClr val="000000"/>
                </a:solidFill>
                <a:miter lim="800000"/>
                <a:headEnd/>
                <a:tailEnd/>
              </a:ln>
            </p:spPr>
            <p:txBody>
              <a:bodyPr/>
              <a:lstStyle/>
              <a:p>
                <a:pPr eaLnBrk="0" hangingPunct="0"/>
                <a:endParaRPr lang="en-US"/>
              </a:p>
            </p:txBody>
          </p:sp>
          <p:sp>
            <p:nvSpPr>
              <p:cNvPr id="48673" name="Rectangle 593"/>
              <p:cNvSpPr>
                <a:spLocks noChangeArrowheads="1"/>
              </p:cNvSpPr>
              <p:nvPr/>
            </p:nvSpPr>
            <p:spPr bwMode="auto">
              <a:xfrm>
                <a:off x="3521" y="2022"/>
                <a:ext cx="5" cy="20"/>
              </a:xfrm>
              <a:prstGeom prst="rect">
                <a:avLst/>
              </a:prstGeom>
              <a:noFill/>
              <a:ln w="3175">
                <a:solidFill>
                  <a:srgbClr val="000000"/>
                </a:solidFill>
                <a:miter lim="800000"/>
                <a:headEnd/>
                <a:tailEnd/>
              </a:ln>
            </p:spPr>
            <p:txBody>
              <a:bodyPr/>
              <a:lstStyle/>
              <a:p>
                <a:pPr eaLnBrk="0" hangingPunct="0"/>
                <a:endParaRPr lang="en-US"/>
              </a:p>
            </p:txBody>
          </p:sp>
          <p:sp>
            <p:nvSpPr>
              <p:cNvPr id="48674" name="Rectangle 594"/>
              <p:cNvSpPr>
                <a:spLocks noChangeArrowheads="1"/>
              </p:cNvSpPr>
              <p:nvPr/>
            </p:nvSpPr>
            <p:spPr bwMode="auto">
              <a:xfrm>
                <a:off x="3511" y="2022"/>
                <a:ext cx="5" cy="20"/>
              </a:xfrm>
              <a:prstGeom prst="rect">
                <a:avLst/>
              </a:prstGeom>
              <a:noFill/>
              <a:ln w="3175">
                <a:solidFill>
                  <a:srgbClr val="000000"/>
                </a:solidFill>
                <a:miter lim="800000"/>
                <a:headEnd/>
                <a:tailEnd/>
              </a:ln>
            </p:spPr>
            <p:txBody>
              <a:bodyPr/>
              <a:lstStyle/>
              <a:p>
                <a:pPr eaLnBrk="0" hangingPunct="0"/>
                <a:endParaRPr lang="en-US"/>
              </a:p>
            </p:txBody>
          </p:sp>
          <p:sp>
            <p:nvSpPr>
              <p:cNvPr id="48675" name="Rectangle 595"/>
              <p:cNvSpPr>
                <a:spLocks noChangeArrowheads="1"/>
              </p:cNvSpPr>
              <p:nvPr/>
            </p:nvSpPr>
            <p:spPr bwMode="auto">
              <a:xfrm>
                <a:off x="3501" y="2022"/>
                <a:ext cx="5" cy="20"/>
              </a:xfrm>
              <a:prstGeom prst="rect">
                <a:avLst/>
              </a:prstGeom>
              <a:noFill/>
              <a:ln w="3175">
                <a:solidFill>
                  <a:srgbClr val="000000"/>
                </a:solidFill>
                <a:miter lim="800000"/>
                <a:headEnd/>
                <a:tailEnd/>
              </a:ln>
            </p:spPr>
            <p:txBody>
              <a:bodyPr/>
              <a:lstStyle/>
              <a:p>
                <a:pPr eaLnBrk="0" hangingPunct="0"/>
                <a:endParaRPr lang="en-US"/>
              </a:p>
            </p:txBody>
          </p:sp>
          <p:sp>
            <p:nvSpPr>
              <p:cNvPr id="48676" name="Line 596"/>
              <p:cNvSpPr>
                <a:spLocks noChangeShapeType="1"/>
              </p:cNvSpPr>
              <p:nvPr/>
            </p:nvSpPr>
            <p:spPr bwMode="auto">
              <a:xfrm flipV="1">
                <a:off x="3508" y="1834"/>
                <a:ext cx="6" cy="16"/>
              </a:xfrm>
              <a:prstGeom prst="line">
                <a:avLst/>
              </a:prstGeom>
              <a:noFill/>
              <a:ln w="3175">
                <a:solidFill>
                  <a:srgbClr val="000000"/>
                </a:solidFill>
                <a:round/>
                <a:headEnd/>
                <a:tailEnd/>
              </a:ln>
            </p:spPr>
            <p:txBody>
              <a:bodyPr/>
              <a:lstStyle/>
              <a:p>
                <a:endParaRPr lang="en-US"/>
              </a:p>
            </p:txBody>
          </p:sp>
          <p:sp>
            <p:nvSpPr>
              <p:cNvPr id="48677" name="Line 597"/>
              <p:cNvSpPr>
                <a:spLocks noChangeShapeType="1"/>
              </p:cNvSpPr>
              <p:nvPr/>
            </p:nvSpPr>
            <p:spPr bwMode="auto">
              <a:xfrm>
                <a:off x="3554" y="1834"/>
                <a:ext cx="5" cy="16"/>
              </a:xfrm>
              <a:prstGeom prst="line">
                <a:avLst/>
              </a:prstGeom>
              <a:noFill/>
              <a:ln w="3175">
                <a:solidFill>
                  <a:srgbClr val="000000"/>
                </a:solidFill>
                <a:round/>
                <a:headEnd/>
                <a:tailEnd/>
              </a:ln>
            </p:spPr>
            <p:txBody>
              <a:bodyPr/>
              <a:lstStyle/>
              <a:p>
                <a:endParaRPr lang="en-US"/>
              </a:p>
            </p:txBody>
          </p:sp>
          <p:sp>
            <p:nvSpPr>
              <p:cNvPr id="48678" name="Line 598"/>
              <p:cNvSpPr>
                <a:spLocks noChangeShapeType="1"/>
              </p:cNvSpPr>
              <p:nvPr/>
            </p:nvSpPr>
            <p:spPr bwMode="auto">
              <a:xfrm>
                <a:off x="3511" y="1923"/>
                <a:ext cx="33" cy="1"/>
              </a:xfrm>
              <a:prstGeom prst="line">
                <a:avLst/>
              </a:prstGeom>
              <a:noFill/>
              <a:ln w="3175">
                <a:solidFill>
                  <a:srgbClr val="000000"/>
                </a:solidFill>
                <a:round/>
                <a:headEnd/>
                <a:tailEnd/>
              </a:ln>
            </p:spPr>
            <p:txBody>
              <a:bodyPr/>
              <a:lstStyle/>
              <a:p>
                <a:endParaRPr lang="en-US"/>
              </a:p>
            </p:txBody>
          </p:sp>
          <p:sp>
            <p:nvSpPr>
              <p:cNvPr id="48679" name="Line 599"/>
              <p:cNvSpPr>
                <a:spLocks noChangeShapeType="1"/>
              </p:cNvSpPr>
              <p:nvPr/>
            </p:nvSpPr>
            <p:spPr bwMode="auto">
              <a:xfrm>
                <a:off x="3511" y="1919"/>
                <a:ext cx="33" cy="1"/>
              </a:xfrm>
              <a:prstGeom prst="line">
                <a:avLst/>
              </a:prstGeom>
              <a:noFill/>
              <a:ln w="3175">
                <a:solidFill>
                  <a:srgbClr val="000000"/>
                </a:solidFill>
                <a:round/>
                <a:headEnd/>
                <a:tailEnd/>
              </a:ln>
            </p:spPr>
            <p:txBody>
              <a:bodyPr/>
              <a:lstStyle/>
              <a:p>
                <a:endParaRPr lang="en-US"/>
              </a:p>
            </p:txBody>
          </p:sp>
          <p:sp>
            <p:nvSpPr>
              <p:cNvPr id="48680" name="Line 600"/>
              <p:cNvSpPr>
                <a:spLocks noChangeShapeType="1"/>
              </p:cNvSpPr>
              <p:nvPr/>
            </p:nvSpPr>
            <p:spPr bwMode="auto">
              <a:xfrm>
                <a:off x="3511" y="1915"/>
                <a:ext cx="33" cy="1"/>
              </a:xfrm>
              <a:prstGeom prst="line">
                <a:avLst/>
              </a:prstGeom>
              <a:noFill/>
              <a:ln w="3175">
                <a:solidFill>
                  <a:srgbClr val="000000"/>
                </a:solidFill>
                <a:round/>
                <a:headEnd/>
                <a:tailEnd/>
              </a:ln>
            </p:spPr>
            <p:txBody>
              <a:bodyPr/>
              <a:lstStyle/>
              <a:p>
                <a:endParaRPr lang="en-US"/>
              </a:p>
            </p:txBody>
          </p:sp>
          <p:sp>
            <p:nvSpPr>
              <p:cNvPr id="48681" name="Line 601"/>
              <p:cNvSpPr>
                <a:spLocks noChangeShapeType="1"/>
              </p:cNvSpPr>
              <p:nvPr/>
            </p:nvSpPr>
            <p:spPr bwMode="auto">
              <a:xfrm>
                <a:off x="3511" y="1912"/>
                <a:ext cx="33" cy="1"/>
              </a:xfrm>
              <a:prstGeom prst="line">
                <a:avLst/>
              </a:prstGeom>
              <a:noFill/>
              <a:ln w="3175">
                <a:solidFill>
                  <a:srgbClr val="000000"/>
                </a:solidFill>
                <a:round/>
                <a:headEnd/>
                <a:tailEnd/>
              </a:ln>
            </p:spPr>
            <p:txBody>
              <a:bodyPr/>
              <a:lstStyle/>
              <a:p>
                <a:endParaRPr lang="en-US"/>
              </a:p>
            </p:txBody>
          </p:sp>
          <p:sp>
            <p:nvSpPr>
              <p:cNvPr id="48682" name="Line 602"/>
              <p:cNvSpPr>
                <a:spLocks noChangeShapeType="1"/>
              </p:cNvSpPr>
              <p:nvPr/>
            </p:nvSpPr>
            <p:spPr bwMode="auto">
              <a:xfrm>
                <a:off x="3511" y="1908"/>
                <a:ext cx="33" cy="1"/>
              </a:xfrm>
              <a:prstGeom prst="line">
                <a:avLst/>
              </a:prstGeom>
              <a:noFill/>
              <a:ln w="3175">
                <a:solidFill>
                  <a:srgbClr val="000000"/>
                </a:solidFill>
                <a:round/>
                <a:headEnd/>
                <a:tailEnd/>
              </a:ln>
            </p:spPr>
            <p:txBody>
              <a:bodyPr/>
              <a:lstStyle/>
              <a:p>
                <a:endParaRPr lang="en-US"/>
              </a:p>
            </p:txBody>
          </p:sp>
          <p:sp>
            <p:nvSpPr>
              <p:cNvPr id="48683" name="Rectangle 603"/>
              <p:cNvSpPr>
                <a:spLocks noChangeArrowheads="1"/>
              </p:cNvSpPr>
              <p:nvPr/>
            </p:nvSpPr>
            <p:spPr bwMode="auto">
              <a:xfrm>
                <a:off x="3534" y="1860"/>
                <a:ext cx="15" cy="10"/>
              </a:xfrm>
              <a:prstGeom prst="rect">
                <a:avLst/>
              </a:prstGeom>
              <a:noFill/>
              <a:ln w="3175">
                <a:solidFill>
                  <a:srgbClr val="000000"/>
                </a:solidFill>
                <a:miter lim="800000"/>
                <a:headEnd/>
                <a:tailEnd/>
              </a:ln>
            </p:spPr>
            <p:txBody>
              <a:bodyPr/>
              <a:lstStyle/>
              <a:p>
                <a:pPr eaLnBrk="0" hangingPunct="0"/>
                <a:endParaRPr lang="en-US"/>
              </a:p>
            </p:txBody>
          </p:sp>
          <p:sp>
            <p:nvSpPr>
              <p:cNvPr id="48684" name="Rectangle 604"/>
              <p:cNvSpPr>
                <a:spLocks noChangeArrowheads="1"/>
              </p:cNvSpPr>
              <p:nvPr/>
            </p:nvSpPr>
            <p:spPr bwMode="auto">
              <a:xfrm>
                <a:off x="3547" y="1894"/>
                <a:ext cx="8" cy="3"/>
              </a:xfrm>
              <a:prstGeom prst="rect">
                <a:avLst/>
              </a:prstGeom>
              <a:noFill/>
              <a:ln w="3175">
                <a:solidFill>
                  <a:srgbClr val="000000"/>
                </a:solidFill>
                <a:miter lim="800000"/>
                <a:headEnd/>
                <a:tailEnd/>
              </a:ln>
            </p:spPr>
            <p:txBody>
              <a:bodyPr/>
              <a:lstStyle/>
              <a:p>
                <a:pPr eaLnBrk="0" hangingPunct="0"/>
                <a:endParaRPr lang="en-US"/>
              </a:p>
            </p:txBody>
          </p:sp>
          <p:sp>
            <p:nvSpPr>
              <p:cNvPr id="48685" name="Rectangle 605"/>
              <p:cNvSpPr>
                <a:spLocks noChangeArrowheads="1"/>
              </p:cNvSpPr>
              <p:nvPr/>
            </p:nvSpPr>
            <p:spPr bwMode="auto">
              <a:xfrm>
                <a:off x="3547" y="1908"/>
                <a:ext cx="8" cy="3"/>
              </a:xfrm>
              <a:prstGeom prst="rect">
                <a:avLst/>
              </a:prstGeom>
              <a:noFill/>
              <a:ln w="3175">
                <a:solidFill>
                  <a:srgbClr val="000000"/>
                </a:solidFill>
                <a:miter lim="800000"/>
                <a:headEnd/>
                <a:tailEnd/>
              </a:ln>
            </p:spPr>
            <p:txBody>
              <a:bodyPr/>
              <a:lstStyle/>
              <a:p>
                <a:pPr eaLnBrk="0" hangingPunct="0"/>
                <a:endParaRPr lang="en-US"/>
              </a:p>
            </p:txBody>
          </p:sp>
          <p:sp>
            <p:nvSpPr>
              <p:cNvPr id="48686" name="Rectangle 606"/>
              <p:cNvSpPr>
                <a:spLocks noChangeArrowheads="1"/>
              </p:cNvSpPr>
              <p:nvPr/>
            </p:nvSpPr>
            <p:spPr bwMode="auto">
              <a:xfrm>
                <a:off x="3547" y="1913"/>
                <a:ext cx="8" cy="3"/>
              </a:xfrm>
              <a:prstGeom prst="rect">
                <a:avLst/>
              </a:prstGeom>
              <a:noFill/>
              <a:ln w="3175">
                <a:solidFill>
                  <a:srgbClr val="000000"/>
                </a:solidFill>
                <a:miter lim="800000"/>
                <a:headEnd/>
                <a:tailEnd/>
              </a:ln>
            </p:spPr>
            <p:txBody>
              <a:bodyPr/>
              <a:lstStyle/>
              <a:p>
                <a:pPr eaLnBrk="0" hangingPunct="0"/>
                <a:endParaRPr lang="en-US"/>
              </a:p>
            </p:txBody>
          </p:sp>
          <p:sp>
            <p:nvSpPr>
              <p:cNvPr id="48687" name="Freeform 607"/>
              <p:cNvSpPr>
                <a:spLocks noEditPoints="1"/>
              </p:cNvSpPr>
              <p:nvPr/>
            </p:nvSpPr>
            <p:spPr bwMode="auto">
              <a:xfrm>
                <a:off x="3526" y="1888"/>
                <a:ext cx="235" cy="129"/>
              </a:xfrm>
              <a:custGeom>
                <a:avLst/>
                <a:gdLst>
                  <a:gd name="T0" fmla="*/ 0 w 235"/>
                  <a:gd name="T1" fmla="*/ 5 h 129"/>
                  <a:gd name="T2" fmla="*/ 15 w 235"/>
                  <a:gd name="T3" fmla="*/ 5 h 129"/>
                  <a:gd name="T4" fmla="*/ 15 w 235"/>
                  <a:gd name="T5" fmla="*/ 0 h 129"/>
                  <a:gd name="T6" fmla="*/ 0 w 235"/>
                  <a:gd name="T7" fmla="*/ 0 h 129"/>
                  <a:gd name="T8" fmla="*/ 0 w 235"/>
                  <a:gd name="T9" fmla="*/ 5 h 129"/>
                  <a:gd name="T10" fmla="*/ 226 w 235"/>
                  <a:gd name="T11" fmla="*/ 129 h 129"/>
                  <a:gd name="T12" fmla="*/ 235 w 235"/>
                  <a:gd name="T13" fmla="*/ 129 h 129"/>
                  <a:gd name="T14" fmla="*/ 235 w 235"/>
                  <a:gd name="T15" fmla="*/ 127 h 129"/>
                  <a:gd name="T16" fmla="*/ 226 w 235"/>
                  <a:gd name="T17" fmla="*/ 127 h 129"/>
                  <a:gd name="T18" fmla="*/ 226 w 235"/>
                  <a:gd name="T19" fmla="*/ 129 h 129"/>
                  <a:gd name="T20" fmla="*/ 87 w 235"/>
                  <a:gd name="T21" fmla="*/ 101 h 129"/>
                  <a:gd name="T22" fmla="*/ 87 w 235"/>
                  <a:gd name="T23" fmla="*/ 16 h 129"/>
                  <a:gd name="T24" fmla="*/ 211 w 235"/>
                  <a:gd name="T25" fmla="*/ 16 h 129"/>
                  <a:gd name="T26" fmla="*/ 211 w 235"/>
                  <a:gd name="T27" fmla="*/ 101 h 129"/>
                  <a:gd name="T28" fmla="*/ 87 w 235"/>
                  <a:gd name="T29" fmla="*/ 101 h 129"/>
                  <a:gd name="T30" fmla="*/ 81 w 235"/>
                  <a:gd name="T31" fmla="*/ 107 h 129"/>
                  <a:gd name="T32" fmla="*/ 217 w 235"/>
                  <a:gd name="T33" fmla="*/ 107 h 129"/>
                  <a:gd name="T34" fmla="*/ 217 w 235"/>
                  <a:gd name="T35" fmla="*/ 10 h 129"/>
                  <a:gd name="T36" fmla="*/ 223 w 235"/>
                  <a:gd name="T37" fmla="*/ 10 h 129"/>
                  <a:gd name="T38" fmla="*/ 223 w 235"/>
                  <a:gd name="T39" fmla="*/ 4 h 129"/>
                  <a:gd name="T40" fmla="*/ 75 w 235"/>
                  <a:gd name="T41" fmla="*/ 4 h 129"/>
                  <a:gd name="T42" fmla="*/ 75 w 235"/>
                  <a:gd name="T43" fmla="*/ 112 h 129"/>
                  <a:gd name="T44" fmla="*/ 81 w 235"/>
                  <a:gd name="T45" fmla="*/ 112 h 129"/>
                  <a:gd name="T46" fmla="*/ 81 w 235"/>
                  <a:gd name="T47" fmla="*/ 107 h 1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5"/>
                  <a:gd name="T73" fmla="*/ 0 h 129"/>
                  <a:gd name="T74" fmla="*/ 235 w 235"/>
                  <a:gd name="T75" fmla="*/ 129 h 1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5" h="129">
                    <a:moveTo>
                      <a:pt x="0" y="5"/>
                    </a:moveTo>
                    <a:lnTo>
                      <a:pt x="15" y="5"/>
                    </a:lnTo>
                    <a:lnTo>
                      <a:pt x="15" y="0"/>
                    </a:lnTo>
                    <a:lnTo>
                      <a:pt x="0" y="0"/>
                    </a:lnTo>
                    <a:lnTo>
                      <a:pt x="0" y="5"/>
                    </a:lnTo>
                    <a:close/>
                    <a:moveTo>
                      <a:pt x="226" y="129"/>
                    </a:moveTo>
                    <a:lnTo>
                      <a:pt x="235" y="129"/>
                    </a:lnTo>
                    <a:lnTo>
                      <a:pt x="235" y="127"/>
                    </a:lnTo>
                    <a:lnTo>
                      <a:pt x="226" y="127"/>
                    </a:lnTo>
                    <a:lnTo>
                      <a:pt x="226" y="129"/>
                    </a:lnTo>
                    <a:close/>
                    <a:moveTo>
                      <a:pt x="87" y="101"/>
                    </a:moveTo>
                    <a:lnTo>
                      <a:pt x="87" y="16"/>
                    </a:lnTo>
                    <a:lnTo>
                      <a:pt x="211" y="16"/>
                    </a:lnTo>
                    <a:lnTo>
                      <a:pt x="211" y="101"/>
                    </a:lnTo>
                    <a:lnTo>
                      <a:pt x="87" y="101"/>
                    </a:lnTo>
                    <a:close/>
                    <a:moveTo>
                      <a:pt x="81" y="107"/>
                    </a:moveTo>
                    <a:lnTo>
                      <a:pt x="217" y="107"/>
                    </a:lnTo>
                    <a:lnTo>
                      <a:pt x="217" y="10"/>
                    </a:lnTo>
                    <a:lnTo>
                      <a:pt x="223" y="10"/>
                    </a:lnTo>
                    <a:lnTo>
                      <a:pt x="223" y="4"/>
                    </a:lnTo>
                    <a:lnTo>
                      <a:pt x="75" y="4"/>
                    </a:lnTo>
                    <a:lnTo>
                      <a:pt x="75" y="112"/>
                    </a:lnTo>
                    <a:lnTo>
                      <a:pt x="81" y="112"/>
                    </a:lnTo>
                    <a:lnTo>
                      <a:pt x="81" y="107"/>
                    </a:lnTo>
                    <a:close/>
                  </a:path>
                </a:pathLst>
              </a:custGeom>
              <a:solidFill>
                <a:srgbClr val="000000"/>
              </a:solidFill>
              <a:ln w="9525">
                <a:noFill/>
                <a:round/>
                <a:headEnd/>
                <a:tailEnd/>
              </a:ln>
            </p:spPr>
            <p:txBody>
              <a:bodyPr/>
              <a:lstStyle/>
              <a:p>
                <a:pPr eaLnBrk="0" hangingPunct="0"/>
                <a:endParaRPr lang="en-US"/>
              </a:p>
            </p:txBody>
          </p:sp>
          <p:sp>
            <p:nvSpPr>
              <p:cNvPr id="48688" name="Rectangle 608"/>
              <p:cNvSpPr>
                <a:spLocks noChangeArrowheads="1"/>
              </p:cNvSpPr>
              <p:nvPr/>
            </p:nvSpPr>
            <p:spPr bwMode="auto">
              <a:xfrm>
                <a:off x="3526" y="1888"/>
                <a:ext cx="15" cy="5"/>
              </a:xfrm>
              <a:prstGeom prst="rect">
                <a:avLst/>
              </a:prstGeom>
              <a:noFill/>
              <a:ln w="3175">
                <a:solidFill>
                  <a:srgbClr val="000000"/>
                </a:solidFill>
                <a:miter lim="800000"/>
                <a:headEnd/>
                <a:tailEnd/>
              </a:ln>
            </p:spPr>
            <p:txBody>
              <a:bodyPr/>
              <a:lstStyle/>
              <a:p>
                <a:pPr eaLnBrk="0" hangingPunct="0"/>
                <a:endParaRPr lang="en-US"/>
              </a:p>
            </p:txBody>
          </p:sp>
          <p:sp>
            <p:nvSpPr>
              <p:cNvPr id="48689" name="Rectangle 609"/>
              <p:cNvSpPr>
                <a:spLocks noChangeArrowheads="1"/>
              </p:cNvSpPr>
              <p:nvPr/>
            </p:nvSpPr>
            <p:spPr bwMode="auto">
              <a:xfrm>
                <a:off x="3752" y="2015"/>
                <a:ext cx="9" cy="2"/>
              </a:xfrm>
              <a:prstGeom prst="rect">
                <a:avLst/>
              </a:prstGeom>
              <a:noFill/>
              <a:ln w="3175">
                <a:solidFill>
                  <a:srgbClr val="000000"/>
                </a:solidFill>
                <a:miter lim="800000"/>
                <a:headEnd/>
                <a:tailEnd/>
              </a:ln>
            </p:spPr>
            <p:txBody>
              <a:bodyPr/>
              <a:lstStyle/>
              <a:p>
                <a:pPr eaLnBrk="0" hangingPunct="0"/>
                <a:endParaRPr lang="en-US"/>
              </a:p>
            </p:txBody>
          </p:sp>
          <p:sp>
            <p:nvSpPr>
              <p:cNvPr id="48690" name="Rectangle 610"/>
              <p:cNvSpPr>
                <a:spLocks noChangeArrowheads="1"/>
              </p:cNvSpPr>
              <p:nvPr/>
            </p:nvSpPr>
            <p:spPr bwMode="auto">
              <a:xfrm>
                <a:off x="3613" y="1904"/>
                <a:ext cx="124" cy="85"/>
              </a:xfrm>
              <a:prstGeom prst="rect">
                <a:avLst/>
              </a:prstGeom>
              <a:noFill/>
              <a:ln w="3175">
                <a:solidFill>
                  <a:srgbClr val="000000"/>
                </a:solidFill>
                <a:miter lim="800000"/>
                <a:headEnd/>
                <a:tailEnd/>
              </a:ln>
            </p:spPr>
            <p:txBody>
              <a:bodyPr/>
              <a:lstStyle/>
              <a:p>
                <a:pPr eaLnBrk="0" hangingPunct="0"/>
                <a:endParaRPr lang="en-US"/>
              </a:p>
            </p:txBody>
          </p:sp>
          <p:sp>
            <p:nvSpPr>
              <p:cNvPr id="48691" name="Freeform 611"/>
              <p:cNvSpPr>
                <a:spLocks/>
              </p:cNvSpPr>
              <p:nvPr/>
            </p:nvSpPr>
            <p:spPr bwMode="auto">
              <a:xfrm>
                <a:off x="3601" y="1892"/>
                <a:ext cx="148" cy="108"/>
              </a:xfrm>
              <a:custGeom>
                <a:avLst/>
                <a:gdLst>
                  <a:gd name="T0" fmla="*/ 6 w 148"/>
                  <a:gd name="T1" fmla="*/ 103 h 108"/>
                  <a:gd name="T2" fmla="*/ 142 w 148"/>
                  <a:gd name="T3" fmla="*/ 103 h 108"/>
                  <a:gd name="T4" fmla="*/ 142 w 148"/>
                  <a:gd name="T5" fmla="*/ 6 h 108"/>
                  <a:gd name="T6" fmla="*/ 148 w 148"/>
                  <a:gd name="T7" fmla="*/ 6 h 108"/>
                  <a:gd name="T8" fmla="*/ 148 w 148"/>
                  <a:gd name="T9" fmla="*/ 0 h 108"/>
                  <a:gd name="T10" fmla="*/ 0 w 148"/>
                  <a:gd name="T11" fmla="*/ 0 h 108"/>
                  <a:gd name="T12" fmla="*/ 0 w 148"/>
                  <a:gd name="T13" fmla="*/ 108 h 108"/>
                  <a:gd name="T14" fmla="*/ 6 w 148"/>
                  <a:gd name="T15" fmla="*/ 108 h 108"/>
                  <a:gd name="T16" fmla="*/ 6 w 148"/>
                  <a:gd name="T17" fmla="*/ 103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108"/>
                  <a:gd name="T29" fmla="*/ 148 w 148"/>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108">
                    <a:moveTo>
                      <a:pt x="6" y="103"/>
                    </a:moveTo>
                    <a:lnTo>
                      <a:pt x="142" y="103"/>
                    </a:lnTo>
                    <a:lnTo>
                      <a:pt x="142" y="6"/>
                    </a:lnTo>
                    <a:lnTo>
                      <a:pt x="148" y="6"/>
                    </a:lnTo>
                    <a:lnTo>
                      <a:pt x="148" y="0"/>
                    </a:lnTo>
                    <a:lnTo>
                      <a:pt x="0" y="0"/>
                    </a:lnTo>
                    <a:lnTo>
                      <a:pt x="0" y="108"/>
                    </a:lnTo>
                    <a:lnTo>
                      <a:pt x="6" y="108"/>
                    </a:lnTo>
                    <a:lnTo>
                      <a:pt x="6" y="103"/>
                    </a:lnTo>
                  </a:path>
                </a:pathLst>
              </a:custGeom>
              <a:noFill/>
              <a:ln w="3175">
                <a:solidFill>
                  <a:srgbClr val="000000"/>
                </a:solidFill>
                <a:round/>
                <a:headEnd/>
                <a:tailEnd/>
              </a:ln>
            </p:spPr>
            <p:txBody>
              <a:bodyPr/>
              <a:lstStyle/>
              <a:p>
                <a:pPr eaLnBrk="0" hangingPunct="0"/>
                <a:endParaRPr lang="en-US"/>
              </a:p>
            </p:txBody>
          </p:sp>
          <p:sp>
            <p:nvSpPr>
              <p:cNvPr id="48692" name="Freeform 612"/>
              <p:cNvSpPr>
                <a:spLocks/>
              </p:cNvSpPr>
              <p:nvPr/>
            </p:nvSpPr>
            <p:spPr bwMode="auto">
              <a:xfrm>
                <a:off x="3584" y="2015"/>
                <a:ext cx="91" cy="8"/>
              </a:xfrm>
              <a:custGeom>
                <a:avLst/>
                <a:gdLst>
                  <a:gd name="T0" fmla="*/ 0 w 91"/>
                  <a:gd name="T1" fmla="*/ 0 h 8"/>
                  <a:gd name="T2" fmla="*/ 91 w 91"/>
                  <a:gd name="T3" fmla="*/ 0 h 8"/>
                  <a:gd name="T4" fmla="*/ 91 w 91"/>
                  <a:gd name="T5" fmla="*/ 8 h 8"/>
                  <a:gd name="T6" fmla="*/ 0 60000 65536"/>
                  <a:gd name="T7" fmla="*/ 0 60000 65536"/>
                  <a:gd name="T8" fmla="*/ 0 60000 65536"/>
                  <a:gd name="T9" fmla="*/ 0 w 91"/>
                  <a:gd name="T10" fmla="*/ 0 h 8"/>
                  <a:gd name="T11" fmla="*/ 91 w 91"/>
                  <a:gd name="T12" fmla="*/ 8 h 8"/>
                </a:gdLst>
                <a:ahLst/>
                <a:cxnLst>
                  <a:cxn ang="T6">
                    <a:pos x="T0" y="T1"/>
                  </a:cxn>
                  <a:cxn ang="T7">
                    <a:pos x="T2" y="T3"/>
                  </a:cxn>
                  <a:cxn ang="T8">
                    <a:pos x="T4" y="T5"/>
                  </a:cxn>
                </a:cxnLst>
                <a:rect l="T9" t="T10" r="T11" b="T12"/>
                <a:pathLst>
                  <a:path w="91" h="8">
                    <a:moveTo>
                      <a:pt x="0" y="0"/>
                    </a:moveTo>
                    <a:lnTo>
                      <a:pt x="91" y="0"/>
                    </a:lnTo>
                    <a:lnTo>
                      <a:pt x="91" y="8"/>
                    </a:lnTo>
                  </a:path>
                </a:pathLst>
              </a:custGeom>
              <a:noFill/>
              <a:ln w="3175">
                <a:solidFill>
                  <a:srgbClr val="000000"/>
                </a:solidFill>
                <a:round/>
                <a:headEnd/>
                <a:tailEnd/>
              </a:ln>
            </p:spPr>
            <p:txBody>
              <a:bodyPr/>
              <a:lstStyle/>
              <a:p>
                <a:pPr eaLnBrk="0" hangingPunct="0"/>
                <a:endParaRPr lang="en-US"/>
              </a:p>
            </p:txBody>
          </p:sp>
          <p:sp>
            <p:nvSpPr>
              <p:cNvPr id="48693" name="Line 613"/>
              <p:cNvSpPr>
                <a:spLocks noChangeShapeType="1"/>
              </p:cNvSpPr>
              <p:nvPr/>
            </p:nvSpPr>
            <p:spPr bwMode="auto">
              <a:xfrm flipV="1">
                <a:off x="3630" y="2015"/>
                <a:ext cx="1" cy="8"/>
              </a:xfrm>
              <a:prstGeom prst="line">
                <a:avLst/>
              </a:prstGeom>
              <a:noFill/>
              <a:ln w="3175">
                <a:solidFill>
                  <a:srgbClr val="000000"/>
                </a:solidFill>
                <a:round/>
                <a:headEnd/>
                <a:tailEnd/>
              </a:ln>
            </p:spPr>
            <p:txBody>
              <a:bodyPr/>
              <a:lstStyle/>
              <a:p>
                <a:endParaRPr lang="en-US"/>
              </a:p>
            </p:txBody>
          </p:sp>
          <p:sp>
            <p:nvSpPr>
              <p:cNvPr id="48694" name="Rectangle 614"/>
              <p:cNvSpPr>
                <a:spLocks noChangeArrowheads="1"/>
              </p:cNvSpPr>
              <p:nvPr/>
            </p:nvSpPr>
            <p:spPr bwMode="auto">
              <a:xfrm>
                <a:off x="3517" y="2063"/>
                <a:ext cx="268" cy="106"/>
              </a:xfrm>
              <a:prstGeom prst="rect">
                <a:avLst/>
              </a:prstGeom>
              <a:noFill/>
              <a:ln w="9525">
                <a:noFill/>
                <a:miter lim="800000"/>
                <a:headEnd/>
                <a:tailEnd/>
              </a:ln>
            </p:spPr>
            <p:txBody>
              <a:bodyPr wrap="none" lIns="0" tIns="0" rIns="0" bIns="0">
                <a:spAutoFit/>
              </a:bodyPr>
              <a:lstStyle/>
              <a:p>
                <a:pPr algn="ctr" eaLnBrk="0" hangingPunct="0"/>
                <a:r>
                  <a:rPr lang="en-US" sz="500" b="1">
                    <a:solidFill>
                      <a:srgbClr val="000000"/>
                    </a:solidFill>
                  </a:rPr>
                  <a:t>Policy</a:t>
                </a:r>
                <a:endParaRPr lang="en-US" sz="700" i="1">
                  <a:solidFill>
                    <a:schemeClr val="tx2"/>
                  </a:solidFill>
                </a:endParaRPr>
              </a:p>
            </p:txBody>
          </p:sp>
          <p:sp>
            <p:nvSpPr>
              <p:cNvPr id="48695" name="Rectangle 615"/>
              <p:cNvSpPr>
                <a:spLocks noChangeArrowheads="1"/>
              </p:cNvSpPr>
              <p:nvPr/>
            </p:nvSpPr>
            <p:spPr bwMode="auto">
              <a:xfrm>
                <a:off x="3449" y="2160"/>
                <a:ext cx="420" cy="105"/>
              </a:xfrm>
              <a:prstGeom prst="rect">
                <a:avLst/>
              </a:prstGeom>
              <a:noFill/>
              <a:ln w="9525">
                <a:noFill/>
                <a:miter lim="800000"/>
                <a:headEnd/>
                <a:tailEnd/>
              </a:ln>
            </p:spPr>
            <p:txBody>
              <a:bodyPr wrap="none" lIns="0" tIns="0" rIns="0" bIns="0">
                <a:spAutoFit/>
              </a:bodyPr>
              <a:lstStyle/>
              <a:p>
                <a:pPr algn="ctr" eaLnBrk="0" hangingPunct="0"/>
                <a:r>
                  <a:rPr lang="en-US" sz="500" b="1">
                    <a:solidFill>
                      <a:srgbClr val="000000"/>
                    </a:solidFill>
                  </a:rPr>
                  <a:t>Authority</a:t>
                </a:r>
                <a:endParaRPr lang="en-US" sz="700" i="1">
                  <a:solidFill>
                    <a:schemeClr val="tx2"/>
                  </a:solidFill>
                </a:endParaRPr>
              </a:p>
            </p:txBody>
          </p:sp>
          <p:sp>
            <p:nvSpPr>
              <p:cNvPr id="48696" name="Freeform 616"/>
              <p:cNvSpPr>
                <a:spLocks/>
              </p:cNvSpPr>
              <p:nvPr/>
            </p:nvSpPr>
            <p:spPr bwMode="auto">
              <a:xfrm>
                <a:off x="1226" y="2179"/>
                <a:ext cx="175" cy="175"/>
              </a:xfrm>
              <a:custGeom>
                <a:avLst/>
                <a:gdLst>
                  <a:gd name="T0" fmla="*/ 38 w 175"/>
                  <a:gd name="T1" fmla="*/ 115 h 175"/>
                  <a:gd name="T2" fmla="*/ 0 w 175"/>
                  <a:gd name="T3" fmla="*/ 115 h 175"/>
                  <a:gd name="T4" fmla="*/ 0 w 175"/>
                  <a:gd name="T5" fmla="*/ 175 h 175"/>
                  <a:gd name="T6" fmla="*/ 175 w 175"/>
                  <a:gd name="T7" fmla="*/ 175 h 175"/>
                  <a:gd name="T8" fmla="*/ 175 w 175"/>
                  <a:gd name="T9" fmla="*/ 115 h 175"/>
                  <a:gd name="T10" fmla="*/ 137 w 175"/>
                  <a:gd name="T11" fmla="*/ 115 h 175"/>
                  <a:gd name="T12" fmla="*/ 137 w 175"/>
                  <a:gd name="T13" fmla="*/ 107 h 175"/>
                  <a:gd name="T14" fmla="*/ 153 w 175"/>
                  <a:gd name="T15" fmla="*/ 107 h 175"/>
                  <a:gd name="T16" fmla="*/ 153 w 175"/>
                  <a:gd name="T17" fmla="*/ 0 h 175"/>
                  <a:gd name="T18" fmla="*/ 22 w 175"/>
                  <a:gd name="T19" fmla="*/ 0 h 175"/>
                  <a:gd name="T20" fmla="*/ 22 w 175"/>
                  <a:gd name="T21" fmla="*/ 107 h 175"/>
                  <a:gd name="T22" fmla="*/ 38 w 175"/>
                  <a:gd name="T23" fmla="*/ 107 h 175"/>
                  <a:gd name="T24" fmla="*/ 38 w 175"/>
                  <a:gd name="T25" fmla="*/ 115 h 1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5"/>
                  <a:gd name="T40" fmla="*/ 0 h 175"/>
                  <a:gd name="T41" fmla="*/ 175 w 175"/>
                  <a:gd name="T42" fmla="*/ 175 h 1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5" h="175">
                    <a:moveTo>
                      <a:pt x="38" y="115"/>
                    </a:moveTo>
                    <a:lnTo>
                      <a:pt x="0" y="115"/>
                    </a:lnTo>
                    <a:lnTo>
                      <a:pt x="0" y="175"/>
                    </a:lnTo>
                    <a:lnTo>
                      <a:pt x="175" y="175"/>
                    </a:lnTo>
                    <a:lnTo>
                      <a:pt x="175" y="115"/>
                    </a:lnTo>
                    <a:lnTo>
                      <a:pt x="137" y="115"/>
                    </a:lnTo>
                    <a:lnTo>
                      <a:pt x="137" y="107"/>
                    </a:lnTo>
                    <a:lnTo>
                      <a:pt x="153" y="107"/>
                    </a:lnTo>
                    <a:lnTo>
                      <a:pt x="153" y="0"/>
                    </a:lnTo>
                    <a:lnTo>
                      <a:pt x="22" y="0"/>
                    </a:lnTo>
                    <a:lnTo>
                      <a:pt x="22" y="107"/>
                    </a:lnTo>
                    <a:lnTo>
                      <a:pt x="38" y="107"/>
                    </a:lnTo>
                    <a:lnTo>
                      <a:pt x="38" y="115"/>
                    </a:lnTo>
                    <a:close/>
                  </a:path>
                </a:pathLst>
              </a:custGeom>
              <a:solidFill>
                <a:srgbClr val="FFFFFF"/>
              </a:solidFill>
              <a:ln w="9525">
                <a:noFill/>
                <a:round/>
                <a:headEnd/>
                <a:tailEnd/>
              </a:ln>
            </p:spPr>
            <p:txBody>
              <a:bodyPr/>
              <a:lstStyle/>
              <a:p>
                <a:pPr eaLnBrk="0" hangingPunct="0"/>
                <a:endParaRPr lang="en-US"/>
              </a:p>
            </p:txBody>
          </p:sp>
          <p:sp>
            <p:nvSpPr>
              <p:cNvPr id="48697" name="Freeform 617"/>
              <p:cNvSpPr>
                <a:spLocks/>
              </p:cNvSpPr>
              <p:nvPr/>
            </p:nvSpPr>
            <p:spPr bwMode="auto">
              <a:xfrm>
                <a:off x="1226" y="2179"/>
                <a:ext cx="175" cy="175"/>
              </a:xfrm>
              <a:custGeom>
                <a:avLst/>
                <a:gdLst>
                  <a:gd name="T0" fmla="*/ 38 w 175"/>
                  <a:gd name="T1" fmla="*/ 115 h 175"/>
                  <a:gd name="T2" fmla="*/ 0 w 175"/>
                  <a:gd name="T3" fmla="*/ 115 h 175"/>
                  <a:gd name="T4" fmla="*/ 0 w 175"/>
                  <a:gd name="T5" fmla="*/ 175 h 175"/>
                  <a:gd name="T6" fmla="*/ 175 w 175"/>
                  <a:gd name="T7" fmla="*/ 175 h 175"/>
                  <a:gd name="T8" fmla="*/ 175 w 175"/>
                  <a:gd name="T9" fmla="*/ 115 h 175"/>
                  <a:gd name="T10" fmla="*/ 137 w 175"/>
                  <a:gd name="T11" fmla="*/ 115 h 175"/>
                  <a:gd name="T12" fmla="*/ 137 w 175"/>
                  <a:gd name="T13" fmla="*/ 107 h 175"/>
                  <a:gd name="T14" fmla="*/ 153 w 175"/>
                  <a:gd name="T15" fmla="*/ 107 h 175"/>
                  <a:gd name="T16" fmla="*/ 153 w 175"/>
                  <a:gd name="T17" fmla="*/ 0 h 175"/>
                  <a:gd name="T18" fmla="*/ 22 w 175"/>
                  <a:gd name="T19" fmla="*/ 0 h 175"/>
                  <a:gd name="T20" fmla="*/ 22 w 175"/>
                  <a:gd name="T21" fmla="*/ 107 h 175"/>
                  <a:gd name="T22" fmla="*/ 38 w 175"/>
                  <a:gd name="T23" fmla="*/ 107 h 175"/>
                  <a:gd name="T24" fmla="*/ 38 w 175"/>
                  <a:gd name="T25" fmla="*/ 115 h 1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5"/>
                  <a:gd name="T40" fmla="*/ 0 h 175"/>
                  <a:gd name="T41" fmla="*/ 175 w 175"/>
                  <a:gd name="T42" fmla="*/ 175 h 1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5" h="175">
                    <a:moveTo>
                      <a:pt x="38" y="115"/>
                    </a:moveTo>
                    <a:lnTo>
                      <a:pt x="0" y="115"/>
                    </a:lnTo>
                    <a:lnTo>
                      <a:pt x="0" y="175"/>
                    </a:lnTo>
                    <a:lnTo>
                      <a:pt x="175" y="175"/>
                    </a:lnTo>
                    <a:lnTo>
                      <a:pt x="175" y="115"/>
                    </a:lnTo>
                    <a:lnTo>
                      <a:pt x="137" y="115"/>
                    </a:lnTo>
                    <a:lnTo>
                      <a:pt x="137" y="107"/>
                    </a:lnTo>
                    <a:lnTo>
                      <a:pt x="153" y="107"/>
                    </a:lnTo>
                    <a:lnTo>
                      <a:pt x="153" y="0"/>
                    </a:lnTo>
                    <a:lnTo>
                      <a:pt x="22" y="0"/>
                    </a:lnTo>
                    <a:lnTo>
                      <a:pt x="22" y="107"/>
                    </a:lnTo>
                    <a:lnTo>
                      <a:pt x="38" y="107"/>
                    </a:lnTo>
                    <a:lnTo>
                      <a:pt x="38" y="115"/>
                    </a:lnTo>
                  </a:path>
                </a:pathLst>
              </a:custGeom>
              <a:noFill/>
              <a:ln w="7938">
                <a:solidFill>
                  <a:srgbClr val="000000"/>
                </a:solidFill>
                <a:round/>
                <a:headEnd/>
                <a:tailEnd/>
              </a:ln>
            </p:spPr>
            <p:txBody>
              <a:bodyPr/>
              <a:lstStyle/>
              <a:p>
                <a:pPr eaLnBrk="0" hangingPunct="0"/>
                <a:endParaRPr lang="en-US"/>
              </a:p>
            </p:txBody>
          </p:sp>
          <p:sp>
            <p:nvSpPr>
              <p:cNvPr id="48698" name="Line 618"/>
              <p:cNvSpPr>
                <a:spLocks noChangeShapeType="1"/>
              </p:cNvSpPr>
              <p:nvPr/>
            </p:nvSpPr>
            <p:spPr bwMode="auto">
              <a:xfrm>
                <a:off x="1264" y="2294"/>
                <a:ext cx="99" cy="1"/>
              </a:xfrm>
              <a:prstGeom prst="line">
                <a:avLst/>
              </a:prstGeom>
              <a:noFill/>
              <a:ln w="7938">
                <a:solidFill>
                  <a:srgbClr val="000000"/>
                </a:solidFill>
                <a:round/>
                <a:headEnd/>
                <a:tailEnd/>
              </a:ln>
            </p:spPr>
            <p:txBody>
              <a:bodyPr/>
              <a:lstStyle/>
              <a:p>
                <a:endParaRPr lang="en-US"/>
              </a:p>
            </p:txBody>
          </p:sp>
          <p:sp>
            <p:nvSpPr>
              <p:cNvPr id="48699" name="Line 619"/>
              <p:cNvSpPr>
                <a:spLocks noChangeShapeType="1"/>
              </p:cNvSpPr>
              <p:nvPr/>
            </p:nvSpPr>
            <p:spPr bwMode="auto">
              <a:xfrm>
                <a:off x="1264" y="2286"/>
                <a:ext cx="99" cy="1"/>
              </a:xfrm>
              <a:prstGeom prst="line">
                <a:avLst/>
              </a:prstGeom>
              <a:noFill/>
              <a:ln w="7938">
                <a:solidFill>
                  <a:srgbClr val="000000"/>
                </a:solidFill>
                <a:round/>
                <a:headEnd/>
                <a:tailEnd/>
              </a:ln>
            </p:spPr>
            <p:txBody>
              <a:bodyPr/>
              <a:lstStyle/>
              <a:p>
                <a:endParaRPr lang="en-US"/>
              </a:p>
            </p:txBody>
          </p:sp>
          <p:sp>
            <p:nvSpPr>
              <p:cNvPr id="48700" name="Freeform 620"/>
              <p:cNvSpPr>
                <a:spLocks noEditPoints="1"/>
              </p:cNvSpPr>
              <p:nvPr/>
            </p:nvSpPr>
            <p:spPr bwMode="auto">
              <a:xfrm>
                <a:off x="1317" y="2299"/>
                <a:ext cx="71" cy="50"/>
              </a:xfrm>
              <a:custGeom>
                <a:avLst/>
                <a:gdLst>
                  <a:gd name="T0" fmla="*/ 0 w 71"/>
                  <a:gd name="T1" fmla="*/ 50 h 50"/>
                  <a:gd name="T2" fmla="*/ 57 w 71"/>
                  <a:gd name="T3" fmla="*/ 50 h 50"/>
                  <a:gd name="T4" fmla="*/ 57 w 71"/>
                  <a:gd name="T5" fmla="*/ 0 h 50"/>
                  <a:gd name="T6" fmla="*/ 0 w 71"/>
                  <a:gd name="T7" fmla="*/ 0 h 50"/>
                  <a:gd name="T8" fmla="*/ 0 w 71"/>
                  <a:gd name="T9" fmla="*/ 50 h 50"/>
                  <a:gd name="T10" fmla="*/ 62 w 71"/>
                  <a:gd name="T11" fmla="*/ 9 h 50"/>
                  <a:gd name="T12" fmla="*/ 71 w 71"/>
                  <a:gd name="T13" fmla="*/ 9 h 50"/>
                  <a:gd name="T14" fmla="*/ 71 w 71"/>
                  <a:gd name="T15" fmla="*/ 0 h 50"/>
                  <a:gd name="T16" fmla="*/ 62 w 71"/>
                  <a:gd name="T17" fmla="*/ 0 h 50"/>
                  <a:gd name="T18" fmla="*/ 62 w 71"/>
                  <a:gd name="T19" fmla="*/ 9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50"/>
                  <a:gd name="T32" fmla="*/ 71 w 71"/>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50">
                    <a:moveTo>
                      <a:pt x="0" y="50"/>
                    </a:moveTo>
                    <a:lnTo>
                      <a:pt x="57" y="50"/>
                    </a:lnTo>
                    <a:lnTo>
                      <a:pt x="57" y="0"/>
                    </a:lnTo>
                    <a:lnTo>
                      <a:pt x="0" y="0"/>
                    </a:lnTo>
                    <a:lnTo>
                      <a:pt x="0" y="50"/>
                    </a:lnTo>
                    <a:close/>
                    <a:moveTo>
                      <a:pt x="62" y="9"/>
                    </a:moveTo>
                    <a:lnTo>
                      <a:pt x="71" y="9"/>
                    </a:lnTo>
                    <a:lnTo>
                      <a:pt x="71" y="0"/>
                    </a:lnTo>
                    <a:lnTo>
                      <a:pt x="62" y="0"/>
                    </a:lnTo>
                    <a:lnTo>
                      <a:pt x="62" y="9"/>
                    </a:lnTo>
                    <a:close/>
                  </a:path>
                </a:pathLst>
              </a:custGeom>
              <a:solidFill>
                <a:srgbClr val="FFFFFF"/>
              </a:solidFill>
              <a:ln w="9525">
                <a:noFill/>
                <a:round/>
                <a:headEnd/>
                <a:tailEnd/>
              </a:ln>
            </p:spPr>
            <p:txBody>
              <a:bodyPr/>
              <a:lstStyle/>
              <a:p>
                <a:pPr eaLnBrk="0" hangingPunct="0"/>
                <a:endParaRPr lang="en-US"/>
              </a:p>
            </p:txBody>
          </p:sp>
          <p:sp>
            <p:nvSpPr>
              <p:cNvPr id="48701" name="Rectangle 621"/>
              <p:cNvSpPr>
                <a:spLocks noChangeArrowheads="1"/>
              </p:cNvSpPr>
              <p:nvPr/>
            </p:nvSpPr>
            <p:spPr bwMode="auto">
              <a:xfrm>
                <a:off x="1317" y="2299"/>
                <a:ext cx="57" cy="50"/>
              </a:xfrm>
              <a:prstGeom prst="rect">
                <a:avLst/>
              </a:prstGeom>
              <a:noFill/>
              <a:ln w="3175">
                <a:solidFill>
                  <a:srgbClr val="000000"/>
                </a:solidFill>
                <a:miter lim="800000"/>
                <a:headEnd/>
                <a:tailEnd/>
              </a:ln>
            </p:spPr>
            <p:txBody>
              <a:bodyPr/>
              <a:lstStyle/>
              <a:p>
                <a:pPr eaLnBrk="0" hangingPunct="0"/>
                <a:endParaRPr lang="en-US"/>
              </a:p>
            </p:txBody>
          </p:sp>
          <p:sp>
            <p:nvSpPr>
              <p:cNvPr id="48702" name="Line 622"/>
              <p:cNvSpPr>
                <a:spLocks noChangeShapeType="1"/>
              </p:cNvSpPr>
              <p:nvPr/>
            </p:nvSpPr>
            <p:spPr bwMode="auto">
              <a:xfrm>
                <a:off x="1317" y="2316"/>
                <a:ext cx="57" cy="1"/>
              </a:xfrm>
              <a:prstGeom prst="line">
                <a:avLst/>
              </a:prstGeom>
              <a:noFill/>
              <a:ln w="3175">
                <a:solidFill>
                  <a:srgbClr val="000000"/>
                </a:solidFill>
                <a:round/>
                <a:headEnd/>
                <a:tailEnd/>
              </a:ln>
            </p:spPr>
            <p:txBody>
              <a:bodyPr/>
              <a:lstStyle/>
              <a:p>
                <a:endParaRPr lang="en-US"/>
              </a:p>
            </p:txBody>
          </p:sp>
          <p:sp>
            <p:nvSpPr>
              <p:cNvPr id="48703" name="Line 623"/>
              <p:cNvSpPr>
                <a:spLocks noChangeShapeType="1"/>
              </p:cNvSpPr>
              <p:nvPr/>
            </p:nvSpPr>
            <p:spPr bwMode="auto">
              <a:xfrm>
                <a:off x="1317" y="2333"/>
                <a:ext cx="57" cy="1"/>
              </a:xfrm>
              <a:prstGeom prst="line">
                <a:avLst/>
              </a:prstGeom>
              <a:noFill/>
              <a:ln w="3175">
                <a:solidFill>
                  <a:srgbClr val="000000"/>
                </a:solidFill>
                <a:round/>
                <a:headEnd/>
                <a:tailEnd/>
              </a:ln>
            </p:spPr>
            <p:txBody>
              <a:bodyPr/>
              <a:lstStyle/>
              <a:p>
                <a:endParaRPr lang="en-US"/>
              </a:p>
            </p:txBody>
          </p:sp>
          <p:sp>
            <p:nvSpPr>
              <p:cNvPr id="48704" name="Line 624"/>
              <p:cNvSpPr>
                <a:spLocks noChangeShapeType="1"/>
              </p:cNvSpPr>
              <p:nvPr/>
            </p:nvSpPr>
            <p:spPr bwMode="auto">
              <a:xfrm>
                <a:off x="1319" y="2324"/>
                <a:ext cx="52" cy="1"/>
              </a:xfrm>
              <a:prstGeom prst="line">
                <a:avLst/>
              </a:prstGeom>
              <a:noFill/>
              <a:ln w="3175">
                <a:solidFill>
                  <a:srgbClr val="000000"/>
                </a:solidFill>
                <a:round/>
                <a:headEnd/>
                <a:tailEnd/>
              </a:ln>
            </p:spPr>
            <p:txBody>
              <a:bodyPr/>
              <a:lstStyle/>
              <a:p>
                <a:endParaRPr lang="en-US"/>
              </a:p>
            </p:txBody>
          </p:sp>
          <p:sp>
            <p:nvSpPr>
              <p:cNvPr id="48705" name="Rectangle 625"/>
              <p:cNvSpPr>
                <a:spLocks noChangeArrowheads="1"/>
              </p:cNvSpPr>
              <p:nvPr/>
            </p:nvSpPr>
            <p:spPr bwMode="auto">
              <a:xfrm>
                <a:off x="1349" y="2319"/>
                <a:ext cx="17" cy="11"/>
              </a:xfrm>
              <a:prstGeom prst="rect">
                <a:avLst/>
              </a:prstGeom>
              <a:noFill/>
              <a:ln w="3175">
                <a:solidFill>
                  <a:srgbClr val="000000"/>
                </a:solidFill>
                <a:miter lim="800000"/>
                <a:headEnd/>
                <a:tailEnd/>
              </a:ln>
            </p:spPr>
            <p:txBody>
              <a:bodyPr/>
              <a:lstStyle/>
              <a:p>
                <a:pPr eaLnBrk="0" hangingPunct="0"/>
                <a:endParaRPr lang="en-US"/>
              </a:p>
            </p:txBody>
          </p:sp>
          <p:sp>
            <p:nvSpPr>
              <p:cNvPr id="48706" name="Rectangle 626"/>
              <p:cNvSpPr>
                <a:spLocks noChangeArrowheads="1"/>
              </p:cNvSpPr>
              <p:nvPr/>
            </p:nvSpPr>
            <p:spPr bwMode="auto">
              <a:xfrm>
                <a:off x="1379" y="2299"/>
                <a:ext cx="9" cy="9"/>
              </a:xfrm>
              <a:prstGeom prst="rect">
                <a:avLst/>
              </a:prstGeom>
              <a:noFill/>
              <a:ln w="3175">
                <a:solidFill>
                  <a:srgbClr val="000000"/>
                </a:solidFill>
                <a:miter lim="800000"/>
                <a:headEnd/>
                <a:tailEnd/>
              </a:ln>
            </p:spPr>
            <p:txBody>
              <a:bodyPr/>
              <a:lstStyle/>
              <a:p>
                <a:pPr eaLnBrk="0" hangingPunct="0"/>
                <a:endParaRPr lang="en-US"/>
              </a:p>
            </p:txBody>
          </p:sp>
          <p:sp>
            <p:nvSpPr>
              <p:cNvPr id="48707" name="Freeform 627"/>
              <p:cNvSpPr>
                <a:spLocks noEditPoints="1"/>
              </p:cNvSpPr>
              <p:nvPr/>
            </p:nvSpPr>
            <p:spPr bwMode="auto">
              <a:xfrm>
                <a:off x="1232" y="2191"/>
                <a:ext cx="164" cy="118"/>
              </a:xfrm>
              <a:custGeom>
                <a:avLst/>
                <a:gdLst>
                  <a:gd name="T0" fmla="*/ 137 w 164"/>
                  <a:gd name="T1" fmla="*/ 84 h 118"/>
                  <a:gd name="T2" fmla="*/ 143 w 164"/>
                  <a:gd name="T3" fmla="*/ 84 h 118"/>
                  <a:gd name="T4" fmla="*/ 143 w 164"/>
                  <a:gd name="T5" fmla="*/ 82 h 118"/>
                  <a:gd name="T6" fmla="*/ 137 w 164"/>
                  <a:gd name="T7" fmla="*/ 82 h 118"/>
                  <a:gd name="T8" fmla="*/ 137 w 164"/>
                  <a:gd name="T9" fmla="*/ 84 h 118"/>
                  <a:gd name="T10" fmla="*/ 37 w 164"/>
                  <a:gd name="T11" fmla="*/ 70 h 118"/>
                  <a:gd name="T12" fmla="*/ 37 w 164"/>
                  <a:gd name="T13" fmla="*/ 8 h 118"/>
                  <a:gd name="T14" fmla="*/ 127 w 164"/>
                  <a:gd name="T15" fmla="*/ 8 h 118"/>
                  <a:gd name="T16" fmla="*/ 127 w 164"/>
                  <a:gd name="T17" fmla="*/ 70 h 118"/>
                  <a:gd name="T18" fmla="*/ 37 w 164"/>
                  <a:gd name="T19" fmla="*/ 70 h 118"/>
                  <a:gd name="T20" fmla="*/ 32 w 164"/>
                  <a:gd name="T21" fmla="*/ 74 h 118"/>
                  <a:gd name="T22" fmla="*/ 131 w 164"/>
                  <a:gd name="T23" fmla="*/ 74 h 118"/>
                  <a:gd name="T24" fmla="*/ 131 w 164"/>
                  <a:gd name="T25" fmla="*/ 4 h 118"/>
                  <a:gd name="T26" fmla="*/ 135 w 164"/>
                  <a:gd name="T27" fmla="*/ 4 h 118"/>
                  <a:gd name="T28" fmla="*/ 135 w 164"/>
                  <a:gd name="T29" fmla="*/ 0 h 118"/>
                  <a:gd name="T30" fmla="*/ 28 w 164"/>
                  <a:gd name="T31" fmla="*/ 0 h 118"/>
                  <a:gd name="T32" fmla="*/ 28 w 164"/>
                  <a:gd name="T33" fmla="*/ 78 h 118"/>
                  <a:gd name="T34" fmla="*/ 32 w 164"/>
                  <a:gd name="T35" fmla="*/ 78 h 118"/>
                  <a:gd name="T36" fmla="*/ 32 w 164"/>
                  <a:gd name="T37" fmla="*/ 74 h 118"/>
                  <a:gd name="T38" fmla="*/ 0 w 164"/>
                  <a:gd name="T39" fmla="*/ 114 h 118"/>
                  <a:gd name="T40" fmla="*/ 16 w 164"/>
                  <a:gd name="T41" fmla="*/ 114 h 118"/>
                  <a:gd name="T42" fmla="*/ 16 w 164"/>
                  <a:gd name="T43" fmla="*/ 108 h 118"/>
                  <a:gd name="T44" fmla="*/ 0 w 164"/>
                  <a:gd name="T45" fmla="*/ 108 h 118"/>
                  <a:gd name="T46" fmla="*/ 0 w 164"/>
                  <a:gd name="T47" fmla="*/ 114 h 118"/>
                  <a:gd name="T48" fmla="*/ 96 w 164"/>
                  <a:gd name="T49" fmla="*/ 118 h 118"/>
                  <a:gd name="T50" fmla="*/ 131 w 164"/>
                  <a:gd name="T51" fmla="*/ 118 h 118"/>
                  <a:gd name="T52" fmla="*/ 131 w 164"/>
                  <a:gd name="T53" fmla="*/ 115 h 118"/>
                  <a:gd name="T54" fmla="*/ 96 w 164"/>
                  <a:gd name="T55" fmla="*/ 115 h 118"/>
                  <a:gd name="T56" fmla="*/ 96 w 164"/>
                  <a:gd name="T57" fmla="*/ 118 h 118"/>
                  <a:gd name="T58" fmla="*/ 158 w 164"/>
                  <a:gd name="T59" fmla="*/ 111 h 118"/>
                  <a:gd name="T60" fmla="*/ 164 w 164"/>
                  <a:gd name="T61" fmla="*/ 111 h 118"/>
                  <a:gd name="T62" fmla="*/ 164 w 164"/>
                  <a:gd name="T63" fmla="*/ 108 h 118"/>
                  <a:gd name="T64" fmla="*/ 158 w 164"/>
                  <a:gd name="T65" fmla="*/ 108 h 118"/>
                  <a:gd name="T66" fmla="*/ 158 w 164"/>
                  <a:gd name="T67" fmla="*/ 111 h 118"/>
                  <a:gd name="T68" fmla="*/ 158 w 164"/>
                  <a:gd name="T69" fmla="*/ 117 h 118"/>
                  <a:gd name="T70" fmla="*/ 164 w 164"/>
                  <a:gd name="T71" fmla="*/ 117 h 118"/>
                  <a:gd name="T72" fmla="*/ 164 w 164"/>
                  <a:gd name="T73" fmla="*/ 114 h 118"/>
                  <a:gd name="T74" fmla="*/ 158 w 164"/>
                  <a:gd name="T75" fmla="*/ 114 h 118"/>
                  <a:gd name="T76" fmla="*/ 158 w 164"/>
                  <a:gd name="T77" fmla="*/ 117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4"/>
                  <a:gd name="T118" fmla="*/ 0 h 118"/>
                  <a:gd name="T119" fmla="*/ 164 w 164"/>
                  <a:gd name="T120" fmla="*/ 118 h 1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4" h="118">
                    <a:moveTo>
                      <a:pt x="137" y="84"/>
                    </a:moveTo>
                    <a:lnTo>
                      <a:pt x="143" y="84"/>
                    </a:lnTo>
                    <a:lnTo>
                      <a:pt x="143" y="82"/>
                    </a:lnTo>
                    <a:lnTo>
                      <a:pt x="137" y="82"/>
                    </a:lnTo>
                    <a:lnTo>
                      <a:pt x="137" y="84"/>
                    </a:lnTo>
                    <a:close/>
                    <a:moveTo>
                      <a:pt x="37" y="70"/>
                    </a:moveTo>
                    <a:lnTo>
                      <a:pt x="37" y="8"/>
                    </a:lnTo>
                    <a:lnTo>
                      <a:pt x="127" y="8"/>
                    </a:lnTo>
                    <a:lnTo>
                      <a:pt x="127" y="70"/>
                    </a:lnTo>
                    <a:lnTo>
                      <a:pt x="37" y="70"/>
                    </a:lnTo>
                    <a:close/>
                    <a:moveTo>
                      <a:pt x="32" y="74"/>
                    </a:moveTo>
                    <a:lnTo>
                      <a:pt x="131" y="74"/>
                    </a:lnTo>
                    <a:lnTo>
                      <a:pt x="131" y="4"/>
                    </a:lnTo>
                    <a:lnTo>
                      <a:pt x="135" y="4"/>
                    </a:lnTo>
                    <a:lnTo>
                      <a:pt x="135" y="0"/>
                    </a:lnTo>
                    <a:lnTo>
                      <a:pt x="28" y="0"/>
                    </a:lnTo>
                    <a:lnTo>
                      <a:pt x="28" y="78"/>
                    </a:lnTo>
                    <a:lnTo>
                      <a:pt x="32" y="78"/>
                    </a:lnTo>
                    <a:lnTo>
                      <a:pt x="32" y="74"/>
                    </a:lnTo>
                    <a:close/>
                    <a:moveTo>
                      <a:pt x="0" y="114"/>
                    </a:moveTo>
                    <a:lnTo>
                      <a:pt x="16" y="114"/>
                    </a:lnTo>
                    <a:lnTo>
                      <a:pt x="16" y="108"/>
                    </a:lnTo>
                    <a:lnTo>
                      <a:pt x="0" y="108"/>
                    </a:lnTo>
                    <a:lnTo>
                      <a:pt x="0" y="114"/>
                    </a:lnTo>
                    <a:close/>
                    <a:moveTo>
                      <a:pt x="96" y="118"/>
                    </a:moveTo>
                    <a:lnTo>
                      <a:pt x="131" y="118"/>
                    </a:lnTo>
                    <a:lnTo>
                      <a:pt x="131" y="115"/>
                    </a:lnTo>
                    <a:lnTo>
                      <a:pt x="96" y="115"/>
                    </a:lnTo>
                    <a:lnTo>
                      <a:pt x="96" y="118"/>
                    </a:lnTo>
                    <a:close/>
                    <a:moveTo>
                      <a:pt x="158" y="111"/>
                    </a:moveTo>
                    <a:lnTo>
                      <a:pt x="164" y="111"/>
                    </a:lnTo>
                    <a:lnTo>
                      <a:pt x="164" y="108"/>
                    </a:lnTo>
                    <a:lnTo>
                      <a:pt x="158" y="108"/>
                    </a:lnTo>
                    <a:lnTo>
                      <a:pt x="158" y="111"/>
                    </a:lnTo>
                    <a:close/>
                    <a:moveTo>
                      <a:pt x="158" y="117"/>
                    </a:moveTo>
                    <a:lnTo>
                      <a:pt x="164" y="117"/>
                    </a:lnTo>
                    <a:lnTo>
                      <a:pt x="164" y="114"/>
                    </a:lnTo>
                    <a:lnTo>
                      <a:pt x="158" y="114"/>
                    </a:lnTo>
                    <a:lnTo>
                      <a:pt x="158" y="117"/>
                    </a:lnTo>
                    <a:close/>
                  </a:path>
                </a:pathLst>
              </a:custGeom>
              <a:solidFill>
                <a:srgbClr val="000000"/>
              </a:solidFill>
              <a:ln w="9525">
                <a:noFill/>
                <a:round/>
                <a:headEnd/>
                <a:tailEnd/>
              </a:ln>
            </p:spPr>
            <p:txBody>
              <a:bodyPr/>
              <a:lstStyle/>
              <a:p>
                <a:pPr eaLnBrk="0" hangingPunct="0"/>
                <a:endParaRPr lang="en-US"/>
              </a:p>
            </p:txBody>
          </p:sp>
          <p:sp>
            <p:nvSpPr>
              <p:cNvPr id="48708" name="Rectangle 628"/>
              <p:cNvSpPr>
                <a:spLocks noChangeArrowheads="1"/>
              </p:cNvSpPr>
              <p:nvPr/>
            </p:nvSpPr>
            <p:spPr bwMode="auto">
              <a:xfrm>
                <a:off x="1369" y="2273"/>
                <a:ext cx="6" cy="2"/>
              </a:xfrm>
              <a:prstGeom prst="rect">
                <a:avLst/>
              </a:prstGeom>
              <a:noFill/>
              <a:ln w="3175">
                <a:solidFill>
                  <a:srgbClr val="000000"/>
                </a:solidFill>
                <a:miter lim="800000"/>
                <a:headEnd/>
                <a:tailEnd/>
              </a:ln>
            </p:spPr>
            <p:txBody>
              <a:bodyPr/>
              <a:lstStyle/>
              <a:p>
                <a:pPr eaLnBrk="0" hangingPunct="0"/>
                <a:endParaRPr lang="en-US"/>
              </a:p>
            </p:txBody>
          </p:sp>
          <p:sp>
            <p:nvSpPr>
              <p:cNvPr id="48709" name="Rectangle 629"/>
              <p:cNvSpPr>
                <a:spLocks noChangeArrowheads="1"/>
              </p:cNvSpPr>
              <p:nvPr/>
            </p:nvSpPr>
            <p:spPr bwMode="auto">
              <a:xfrm>
                <a:off x="1269" y="2199"/>
                <a:ext cx="90" cy="62"/>
              </a:xfrm>
              <a:prstGeom prst="rect">
                <a:avLst/>
              </a:prstGeom>
              <a:noFill/>
              <a:ln w="3175">
                <a:solidFill>
                  <a:srgbClr val="000000"/>
                </a:solidFill>
                <a:miter lim="800000"/>
                <a:headEnd/>
                <a:tailEnd/>
              </a:ln>
            </p:spPr>
            <p:txBody>
              <a:bodyPr/>
              <a:lstStyle/>
              <a:p>
                <a:pPr eaLnBrk="0" hangingPunct="0"/>
                <a:endParaRPr lang="en-US"/>
              </a:p>
            </p:txBody>
          </p:sp>
          <p:sp>
            <p:nvSpPr>
              <p:cNvPr id="48710" name="Freeform 630"/>
              <p:cNvSpPr>
                <a:spLocks/>
              </p:cNvSpPr>
              <p:nvPr/>
            </p:nvSpPr>
            <p:spPr bwMode="auto">
              <a:xfrm>
                <a:off x="1260" y="2191"/>
                <a:ext cx="107" cy="78"/>
              </a:xfrm>
              <a:custGeom>
                <a:avLst/>
                <a:gdLst>
                  <a:gd name="T0" fmla="*/ 4 w 107"/>
                  <a:gd name="T1" fmla="*/ 74 h 78"/>
                  <a:gd name="T2" fmla="*/ 103 w 107"/>
                  <a:gd name="T3" fmla="*/ 74 h 78"/>
                  <a:gd name="T4" fmla="*/ 103 w 107"/>
                  <a:gd name="T5" fmla="*/ 4 h 78"/>
                  <a:gd name="T6" fmla="*/ 107 w 107"/>
                  <a:gd name="T7" fmla="*/ 4 h 78"/>
                  <a:gd name="T8" fmla="*/ 107 w 107"/>
                  <a:gd name="T9" fmla="*/ 0 h 78"/>
                  <a:gd name="T10" fmla="*/ 0 w 107"/>
                  <a:gd name="T11" fmla="*/ 0 h 78"/>
                  <a:gd name="T12" fmla="*/ 0 w 107"/>
                  <a:gd name="T13" fmla="*/ 78 h 78"/>
                  <a:gd name="T14" fmla="*/ 4 w 107"/>
                  <a:gd name="T15" fmla="*/ 78 h 78"/>
                  <a:gd name="T16" fmla="*/ 4 w 107"/>
                  <a:gd name="T17" fmla="*/ 74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78"/>
                  <a:gd name="T29" fmla="*/ 107 w 10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78">
                    <a:moveTo>
                      <a:pt x="4" y="74"/>
                    </a:moveTo>
                    <a:lnTo>
                      <a:pt x="103" y="74"/>
                    </a:lnTo>
                    <a:lnTo>
                      <a:pt x="103" y="4"/>
                    </a:lnTo>
                    <a:lnTo>
                      <a:pt x="107" y="4"/>
                    </a:lnTo>
                    <a:lnTo>
                      <a:pt x="107" y="0"/>
                    </a:lnTo>
                    <a:lnTo>
                      <a:pt x="0" y="0"/>
                    </a:lnTo>
                    <a:lnTo>
                      <a:pt x="0" y="78"/>
                    </a:lnTo>
                    <a:lnTo>
                      <a:pt x="4" y="78"/>
                    </a:lnTo>
                    <a:lnTo>
                      <a:pt x="4" y="74"/>
                    </a:lnTo>
                  </a:path>
                </a:pathLst>
              </a:custGeom>
              <a:noFill/>
              <a:ln w="3175">
                <a:solidFill>
                  <a:srgbClr val="000000"/>
                </a:solidFill>
                <a:round/>
                <a:headEnd/>
                <a:tailEnd/>
              </a:ln>
            </p:spPr>
            <p:txBody>
              <a:bodyPr/>
              <a:lstStyle/>
              <a:p>
                <a:pPr eaLnBrk="0" hangingPunct="0"/>
                <a:endParaRPr lang="en-US"/>
              </a:p>
            </p:txBody>
          </p:sp>
          <p:sp>
            <p:nvSpPr>
              <p:cNvPr id="48711" name="Line 631"/>
              <p:cNvSpPr>
                <a:spLocks noChangeShapeType="1"/>
              </p:cNvSpPr>
              <p:nvPr/>
            </p:nvSpPr>
            <p:spPr bwMode="auto">
              <a:xfrm>
                <a:off x="1248" y="2279"/>
                <a:ext cx="131" cy="1"/>
              </a:xfrm>
              <a:prstGeom prst="line">
                <a:avLst/>
              </a:prstGeom>
              <a:noFill/>
              <a:ln w="3175">
                <a:solidFill>
                  <a:srgbClr val="000000"/>
                </a:solidFill>
                <a:round/>
                <a:headEnd/>
                <a:tailEnd/>
              </a:ln>
            </p:spPr>
            <p:txBody>
              <a:bodyPr/>
              <a:lstStyle/>
              <a:p>
                <a:endParaRPr lang="en-US"/>
              </a:p>
            </p:txBody>
          </p:sp>
          <p:sp>
            <p:nvSpPr>
              <p:cNvPr id="48712" name="Line 632"/>
              <p:cNvSpPr>
                <a:spLocks noChangeShapeType="1"/>
              </p:cNvSpPr>
              <p:nvPr/>
            </p:nvSpPr>
            <p:spPr bwMode="auto">
              <a:xfrm flipV="1">
                <a:off x="1281" y="2279"/>
                <a:ext cx="1" cy="7"/>
              </a:xfrm>
              <a:prstGeom prst="line">
                <a:avLst/>
              </a:prstGeom>
              <a:noFill/>
              <a:ln w="3175">
                <a:solidFill>
                  <a:srgbClr val="000000"/>
                </a:solidFill>
                <a:round/>
                <a:headEnd/>
                <a:tailEnd/>
              </a:ln>
            </p:spPr>
            <p:txBody>
              <a:bodyPr/>
              <a:lstStyle/>
              <a:p>
                <a:endParaRPr lang="en-US"/>
              </a:p>
            </p:txBody>
          </p:sp>
          <p:sp>
            <p:nvSpPr>
              <p:cNvPr id="48713" name="Line 633"/>
              <p:cNvSpPr>
                <a:spLocks noChangeShapeType="1"/>
              </p:cNvSpPr>
              <p:nvPr/>
            </p:nvSpPr>
            <p:spPr bwMode="auto">
              <a:xfrm flipV="1">
                <a:off x="1314" y="2279"/>
                <a:ext cx="1" cy="7"/>
              </a:xfrm>
              <a:prstGeom prst="line">
                <a:avLst/>
              </a:prstGeom>
              <a:noFill/>
              <a:ln w="3175">
                <a:solidFill>
                  <a:srgbClr val="000000"/>
                </a:solidFill>
                <a:round/>
                <a:headEnd/>
                <a:tailEnd/>
              </a:ln>
            </p:spPr>
            <p:txBody>
              <a:bodyPr/>
              <a:lstStyle/>
              <a:p>
                <a:endParaRPr lang="en-US"/>
              </a:p>
            </p:txBody>
          </p:sp>
          <p:sp>
            <p:nvSpPr>
              <p:cNvPr id="48714" name="Rectangle 634"/>
              <p:cNvSpPr>
                <a:spLocks noChangeArrowheads="1"/>
              </p:cNvSpPr>
              <p:nvPr/>
            </p:nvSpPr>
            <p:spPr bwMode="auto">
              <a:xfrm>
                <a:off x="1232" y="2299"/>
                <a:ext cx="16" cy="6"/>
              </a:xfrm>
              <a:prstGeom prst="rect">
                <a:avLst/>
              </a:prstGeom>
              <a:noFill/>
              <a:ln w="3175">
                <a:solidFill>
                  <a:srgbClr val="000000"/>
                </a:solidFill>
                <a:miter lim="800000"/>
                <a:headEnd/>
                <a:tailEnd/>
              </a:ln>
            </p:spPr>
            <p:txBody>
              <a:bodyPr/>
              <a:lstStyle/>
              <a:p>
                <a:pPr eaLnBrk="0" hangingPunct="0"/>
                <a:endParaRPr lang="en-US"/>
              </a:p>
            </p:txBody>
          </p:sp>
          <p:sp>
            <p:nvSpPr>
              <p:cNvPr id="48715" name="Rectangle 635"/>
              <p:cNvSpPr>
                <a:spLocks noChangeArrowheads="1"/>
              </p:cNvSpPr>
              <p:nvPr/>
            </p:nvSpPr>
            <p:spPr bwMode="auto">
              <a:xfrm>
                <a:off x="1328" y="2306"/>
                <a:ext cx="35" cy="3"/>
              </a:xfrm>
              <a:prstGeom prst="rect">
                <a:avLst/>
              </a:prstGeom>
              <a:noFill/>
              <a:ln w="3175">
                <a:solidFill>
                  <a:srgbClr val="000000"/>
                </a:solidFill>
                <a:miter lim="800000"/>
                <a:headEnd/>
                <a:tailEnd/>
              </a:ln>
            </p:spPr>
            <p:txBody>
              <a:bodyPr/>
              <a:lstStyle/>
              <a:p>
                <a:pPr eaLnBrk="0" hangingPunct="0"/>
                <a:endParaRPr lang="en-US"/>
              </a:p>
            </p:txBody>
          </p:sp>
          <p:sp>
            <p:nvSpPr>
              <p:cNvPr id="48716" name="Rectangle 636"/>
              <p:cNvSpPr>
                <a:spLocks noChangeArrowheads="1"/>
              </p:cNvSpPr>
              <p:nvPr/>
            </p:nvSpPr>
            <p:spPr bwMode="auto">
              <a:xfrm>
                <a:off x="1390" y="2299"/>
                <a:ext cx="6" cy="3"/>
              </a:xfrm>
              <a:prstGeom prst="rect">
                <a:avLst/>
              </a:prstGeom>
              <a:noFill/>
              <a:ln w="3175">
                <a:solidFill>
                  <a:srgbClr val="000000"/>
                </a:solidFill>
                <a:miter lim="800000"/>
                <a:headEnd/>
                <a:tailEnd/>
              </a:ln>
            </p:spPr>
            <p:txBody>
              <a:bodyPr/>
              <a:lstStyle/>
              <a:p>
                <a:pPr eaLnBrk="0" hangingPunct="0"/>
                <a:endParaRPr lang="en-US"/>
              </a:p>
            </p:txBody>
          </p:sp>
          <p:sp>
            <p:nvSpPr>
              <p:cNvPr id="48717" name="Rectangle 637"/>
              <p:cNvSpPr>
                <a:spLocks noChangeArrowheads="1"/>
              </p:cNvSpPr>
              <p:nvPr/>
            </p:nvSpPr>
            <p:spPr bwMode="auto">
              <a:xfrm>
                <a:off x="1390" y="2305"/>
                <a:ext cx="6" cy="3"/>
              </a:xfrm>
              <a:prstGeom prst="rect">
                <a:avLst/>
              </a:prstGeom>
              <a:noFill/>
              <a:ln w="3175">
                <a:solidFill>
                  <a:srgbClr val="000000"/>
                </a:solidFill>
                <a:miter lim="800000"/>
                <a:headEnd/>
                <a:tailEnd/>
              </a:ln>
            </p:spPr>
            <p:txBody>
              <a:bodyPr/>
              <a:lstStyle/>
              <a:p>
                <a:pPr eaLnBrk="0" hangingPunct="0"/>
                <a:endParaRPr lang="en-US"/>
              </a:p>
            </p:txBody>
          </p:sp>
          <p:sp>
            <p:nvSpPr>
              <p:cNvPr id="48718" name="Freeform 638"/>
              <p:cNvSpPr>
                <a:spLocks noEditPoints="1"/>
              </p:cNvSpPr>
              <p:nvPr/>
            </p:nvSpPr>
            <p:spPr bwMode="auto">
              <a:xfrm>
                <a:off x="1095" y="2201"/>
                <a:ext cx="219" cy="175"/>
              </a:xfrm>
              <a:custGeom>
                <a:avLst/>
                <a:gdLst>
                  <a:gd name="T0" fmla="*/ 0 w 219"/>
                  <a:gd name="T1" fmla="*/ 175 h 175"/>
                  <a:gd name="T2" fmla="*/ 0 w 219"/>
                  <a:gd name="T3" fmla="*/ 172 h 175"/>
                  <a:gd name="T4" fmla="*/ 22 w 219"/>
                  <a:gd name="T5" fmla="*/ 161 h 175"/>
                  <a:gd name="T6" fmla="*/ 22 w 219"/>
                  <a:gd name="T7" fmla="*/ 0 h 175"/>
                  <a:gd name="T8" fmla="*/ 80 w 219"/>
                  <a:gd name="T9" fmla="*/ 0 h 175"/>
                  <a:gd name="T10" fmla="*/ 80 w 219"/>
                  <a:gd name="T11" fmla="*/ 161 h 175"/>
                  <a:gd name="T12" fmla="*/ 104 w 219"/>
                  <a:gd name="T13" fmla="*/ 172 h 175"/>
                  <a:gd name="T14" fmla="*/ 104 w 219"/>
                  <a:gd name="T15" fmla="*/ 175 h 175"/>
                  <a:gd name="T16" fmla="*/ 0 w 219"/>
                  <a:gd name="T17" fmla="*/ 175 h 175"/>
                  <a:gd name="T18" fmla="*/ 87 w 219"/>
                  <a:gd name="T19" fmla="*/ 151 h 175"/>
                  <a:gd name="T20" fmla="*/ 108 w 219"/>
                  <a:gd name="T21" fmla="*/ 151 h 175"/>
                  <a:gd name="T22" fmla="*/ 130 w 219"/>
                  <a:gd name="T23" fmla="*/ 157 h 175"/>
                  <a:gd name="T24" fmla="*/ 130 w 219"/>
                  <a:gd name="T25" fmla="*/ 169 h 175"/>
                  <a:gd name="T26" fmla="*/ 108 w 219"/>
                  <a:gd name="T27" fmla="*/ 169 h 175"/>
                  <a:gd name="T28" fmla="*/ 108 w 219"/>
                  <a:gd name="T29" fmla="*/ 175 h 175"/>
                  <a:gd name="T30" fmla="*/ 198 w 219"/>
                  <a:gd name="T31" fmla="*/ 175 h 175"/>
                  <a:gd name="T32" fmla="*/ 198 w 219"/>
                  <a:gd name="T33" fmla="*/ 169 h 175"/>
                  <a:gd name="T34" fmla="*/ 176 w 219"/>
                  <a:gd name="T35" fmla="*/ 169 h 175"/>
                  <a:gd name="T36" fmla="*/ 176 w 219"/>
                  <a:gd name="T37" fmla="*/ 157 h 175"/>
                  <a:gd name="T38" fmla="*/ 198 w 219"/>
                  <a:gd name="T39" fmla="*/ 151 h 175"/>
                  <a:gd name="T40" fmla="*/ 219 w 219"/>
                  <a:gd name="T41" fmla="*/ 151 h 175"/>
                  <a:gd name="T42" fmla="*/ 219 w 219"/>
                  <a:gd name="T43" fmla="*/ 44 h 175"/>
                  <a:gd name="T44" fmla="*/ 87 w 219"/>
                  <a:gd name="T45" fmla="*/ 44 h 175"/>
                  <a:gd name="T46" fmla="*/ 87 w 219"/>
                  <a:gd name="T47" fmla="*/ 151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9"/>
                  <a:gd name="T73" fmla="*/ 0 h 175"/>
                  <a:gd name="T74" fmla="*/ 219 w 219"/>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9" h="175">
                    <a:moveTo>
                      <a:pt x="0" y="175"/>
                    </a:moveTo>
                    <a:lnTo>
                      <a:pt x="0" y="172"/>
                    </a:lnTo>
                    <a:lnTo>
                      <a:pt x="22" y="161"/>
                    </a:lnTo>
                    <a:lnTo>
                      <a:pt x="22" y="0"/>
                    </a:lnTo>
                    <a:lnTo>
                      <a:pt x="80" y="0"/>
                    </a:lnTo>
                    <a:lnTo>
                      <a:pt x="80" y="161"/>
                    </a:lnTo>
                    <a:lnTo>
                      <a:pt x="104" y="172"/>
                    </a:lnTo>
                    <a:lnTo>
                      <a:pt x="104" y="175"/>
                    </a:lnTo>
                    <a:lnTo>
                      <a:pt x="0" y="175"/>
                    </a:lnTo>
                    <a:close/>
                    <a:moveTo>
                      <a:pt x="87" y="151"/>
                    </a:moveTo>
                    <a:lnTo>
                      <a:pt x="108" y="151"/>
                    </a:lnTo>
                    <a:lnTo>
                      <a:pt x="130" y="157"/>
                    </a:lnTo>
                    <a:lnTo>
                      <a:pt x="130" y="169"/>
                    </a:lnTo>
                    <a:lnTo>
                      <a:pt x="108" y="169"/>
                    </a:lnTo>
                    <a:lnTo>
                      <a:pt x="108" y="175"/>
                    </a:lnTo>
                    <a:lnTo>
                      <a:pt x="198" y="175"/>
                    </a:lnTo>
                    <a:lnTo>
                      <a:pt x="198" y="169"/>
                    </a:lnTo>
                    <a:lnTo>
                      <a:pt x="176" y="169"/>
                    </a:lnTo>
                    <a:lnTo>
                      <a:pt x="176" y="157"/>
                    </a:lnTo>
                    <a:lnTo>
                      <a:pt x="198" y="151"/>
                    </a:lnTo>
                    <a:lnTo>
                      <a:pt x="219" y="151"/>
                    </a:lnTo>
                    <a:lnTo>
                      <a:pt x="219" y="44"/>
                    </a:lnTo>
                    <a:lnTo>
                      <a:pt x="87" y="44"/>
                    </a:lnTo>
                    <a:lnTo>
                      <a:pt x="87" y="151"/>
                    </a:lnTo>
                    <a:close/>
                  </a:path>
                </a:pathLst>
              </a:custGeom>
              <a:solidFill>
                <a:srgbClr val="FFFFFF"/>
              </a:solidFill>
              <a:ln w="9525">
                <a:noFill/>
                <a:round/>
                <a:headEnd/>
                <a:tailEnd/>
              </a:ln>
            </p:spPr>
            <p:txBody>
              <a:bodyPr/>
              <a:lstStyle/>
              <a:p>
                <a:pPr eaLnBrk="0" hangingPunct="0"/>
                <a:endParaRPr lang="en-US"/>
              </a:p>
            </p:txBody>
          </p:sp>
          <p:sp>
            <p:nvSpPr>
              <p:cNvPr id="48719" name="Line 639"/>
              <p:cNvSpPr>
                <a:spLocks noChangeShapeType="1"/>
              </p:cNvSpPr>
              <p:nvPr/>
            </p:nvSpPr>
            <p:spPr bwMode="auto">
              <a:xfrm>
                <a:off x="1117" y="2362"/>
                <a:ext cx="1" cy="14"/>
              </a:xfrm>
              <a:prstGeom prst="line">
                <a:avLst/>
              </a:prstGeom>
              <a:noFill/>
              <a:ln w="7938">
                <a:solidFill>
                  <a:srgbClr val="000000"/>
                </a:solidFill>
                <a:round/>
                <a:headEnd/>
                <a:tailEnd/>
              </a:ln>
            </p:spPr>
            <p:txBody>
              <a:bodyPr/>
              <a:lstStyle/>
              <a:p>
                <a:endParaRPr lang="en-US"/>
              </a:p>
            </p:txBody>
          </p:sp>
          <p:sp>
            <p:nvSpPr>
              <p:cNvPr id="48720" name="Line 640"/>
              <p:cNvSpPr>
                <a:spLocks noChangeShapeType="1"/>
              </p:cNvSpPr>
              <p:nvPr/>
            </p:nvSpPr>
            <p:spPr bwMode="auto">
              <a:xfrm>
                <a:off x="1175" y="2362"/>
                <a:ext cx="1" cy="14"/>
              </a:xfrm>
              <a:prstGeom prst="line">
                <a:avLst/>
              </a:prstGeom>
              <a:noFill/>
              <a:ln w="7938">
                <a:solidFill>
                  <a:srgbClr val="000000"/>
                </a:solidFill>
                <a:round/>
                <a:headEnd/>
                <a:tailEnd/>
              </a:ln>
            </p:spPr>
            <p:txBody>
              <a:bodyPr/>
              <a:lstStyle/>
              <a:p>
                <a:endParaRPr lang="en-US"/>
              </a:p>
            </p:txBody>
          </p:sp>
          <p:sp>
            <p:nvSpPr>
              <p:cNvPr id="48721" name="Line 641"/>
              <p:cNvSpPr>
                <a:spLocks noChangeShapeType="1"/>
              </p:cNvSpPr>
              <p:nvPr/>
            </p:nvSpPr>
            <p:spPr bwMode="auto">
              <a:xfrm>
                <a:off x="1135" y="2256"/>
                <a:ext cx="22" cy="1"/>
              </a:xfrm>
              <a:prstGeom prst="line">
                <a:avLst/>
              </a:prstGeom>
              <a:noFill/>
              <a:ln w="7938">
                <a:solidFill>
                  <a:srgbClr val="000000"/>
                </a:solidFill>
                <a:round/>
                <a:headEnd/>
                <a:tailEnd/>
              </a:ln>
            </p:spPr>
            <p:txBody>
              <a:bodyPr/>
              <a:lstStyle/>
              <a:p>
                <a:endParaRPr lang="en-US"/>
              </a:p>
            </p:txBody>
          </p:sp>
          <p:sp>
            <p:nvSpPr>
              <p:cNvPr id="48722" name="Line 642"/>
              <p:cNvSpPr>
                <a:spLocks noChangeShapeType="1"/>
              </p:cNvSpPr>
              <p:nvPr/>
            </p:nvSpPr>
            <p:spPr bwMode="auto">
              <a:xfrm>
                <a:off x="1131" y="2237"/>
                <a:ext cx="30" cy="1"/>
              </a:xfrm>
              <a:prstGeom prst="line">
                <a:avLst/>
              </a:prstGeom>
              <a:noFill/>
              <a:ln w="7938">
                <a:solidFill>
                  <a:srgbClr val="000000"/>
                </a:solidFill>
                <a:round/>
                <a:headEnd/>
                <a:tailEnd/>
              </a:ln>
            </p:spPr>
            <p:txBody>
              <a:bodyPr/>
              <a:lstStyle/>
              <a:p>
                <a:endParaRPr lang="en-US"/>
              </a:p>
            </p:txBody>
          </p:sp>
          <p:sp>
            <p:nvSpPr>
              <p:cNvPr id="48723" name="Rectangle 643"/>
              <p:cNvSpPr>
                <a:spLocks noChangeArrowheads="1"/>
              </p:cNvSpPr>
              <p:nvPr/>
            </p:nvSpPr>
            <p:spPr bwMode="auto">
              <a:xfrm>
                <a:off x="1124" y="2208"/>
                <a:ext cx="44" cy="102"/>
              </a:xfrm>
              <a:prstGeom prst="rect">
                <a:avLst/>
              </a:prstGeom>
              <a:noFill/>
              <a:ln w="7938">
                <a:solidFill>
                  <a:srgbClr val="000000"/>
                </a:solidFill>
                <a:miter lim="800000"/>
                <a:headEnd/>
                <a:tailEnd/>
              </a:ln>
            </p:spPr>
            <p:txBody>
              <a:bodyPr/>
              <a:lstStyle/>
              <a:p>
                <a:pPr eaLnBrk="0" hangingPunct="0"/>
                <a:endParaRPr lang="en-US"/>
              </a:p>
            </p:txBody>
          </p:sp>
          <p:sp>
            <p:nvSpPr>
              <p:cNvPr id="48724" name="Freeform 644"/>
              <p:cNvSpPr>
                <a:spLocks/>
              </p:cNvSpPr>
              <p:nvPr/>
            </p:nvSpPr>
            <p:spPr bwMode="auto">
              <a:xfrm>
                <a:off x="1095" y="2201"/>
                <a:ext cx="104" cy="175"/>
              </a:xfrm>
              <a:custGeom>
                <a:avLst/>
                <a:gdLst>
                  <a:gd name="T0" fmla="*/ 0 w 104"/>
                  <a:gd name="T1" fmla="*/ 175 h 175"/>
                  <a:gd name="T2" fmla="*/ 0 w 104"/>
                  <a:gd name="T3" fmla="*/ 172 h 175"/>
                  <a:gd name="T4" fmla="*/ 22 w 104"/>
                  <a:gd name="T5" fmla="*/ 161 h 175"/>
                  <a:gd name="T6" fmla="*/ 22 w 104"/>
                  <a:gd name="T7" fmla="*/ 0 h 175"/>
                  <a:gd name="T8" fmla="*/ 80 w 104"/>
                  <a:gd name="T9" fmla="*/ 0 h 175"/>
                  <a:gd name="T10" fmla="*/ 80 w 104"/>
                  <a:gd name="T11" fmla="*/ 161 h 175"/>
                  <a:gd name="T12" fmla="*/ 104 w 104"/>
                  <a:gd name="T13" fmla="*/ 172 h 175"/>
                  <a:gd name="T14" fmla="*/ 104 w 104"/>
                  <a:gd name="T15" fmla="*/ 175 h 175"/>
                  <a:gd name="T16" fmla="*/ 0 w 104"/>
                  <a:gd name="T17" fmla="*/ 175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75"/>
                  <a:gd name="T29" fmla="*/ 104 w 104"/>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75">
                    <a:moveTo>
                      <a:pt x="0" y="175"/>
                    </a:moveTo>
                    <a:lnTo>
                      <a:pt x="0" y="172"/>
                    </a:lnTo>
                    <a:lnTo>
                      <a:pt x="22" y="161"/>
                    </a:lnTo>
                    <a:lnTo>
                      <a:pt x="22" y="0"/>
                    </a:lnTo>
                    <a:lnTo>
                      <a:pt x="80" y="0"/>
                    </a:lnTo>
                    <a:lnTo>
                      <a:pt x="80" y="161"/>
                    </a:lnTo>
                    <a:lnTo>
                      <a:pt x="104" y="172"/>
                    </a:lnTo>
                    <a:lnTo>
                      <a:pt x="104" y="175"/>
                    </a:lnTo>
                    <a:lnTo>
                      <a:pt x="0" y="175"/>
                    </a:lnTo>
                  </a:path>
                </a:pathLst>
              </a:custGeom>
              <a:noFill/>
              <a:ln w="7938">
                <a:solidFill>
                  <a:srgbClr val="000000"/>
                </a:solidFill>
                <a:round/>
                <a:headEnd/>
                <a:tailEnd/>
              </a:ln>
            </p:spPr>
            <p:txBody>
              <a:bodyPr/>
              <a:lstStyle/>
              <a:p>
                <a:pPr eaLnBrk="0" hangingPunct="0"/>
                <a:endParaRPr lang="en-US"/>
              </a:p>
            </p:txBody>
          </p:sp>
          <p:sp>
            <p:nvSpPr>
              <p:cNvPr id="48725" name="Freeform 645"/>
              <p:cNvSpPr>
                <a:spLocks/>
              </p:cNvSpPr>
              <p:nvPr/>
            </p:nvSpPr>
            <p:spPr bwMode="auto">
              <a:xfrm>
                <a:off x="1182" y="2245"/>
                <a:ext cx="132" cy="131"/>
              </a:xfrm>
              <a:custGeom>
                <a:avLst/>
                <a:gdLst>
                  <a:gd name="T0" fmla="*/ 0 w 132"/>
                  <a:gd name="T1" fmla="*/ 107 h 131"/>
                  <a:gd name="T2" fmla="*/ 21 w 132"/>
                  <a:gd name="T3" fmla="*/ 107 h 131"/>
                  <a:gd name="T4" fmla="*/ 43 w 132"/>
                  <a:gd name="T5" fmla="*/ 113 h 131"/>
                  <a:gd name="T6" fmla="*/ 43 w 132"/>
                  <a:gd name="T7" fmla="*/ 125 h 131"/>
                  <a:gd name="T8" fmla="*/ 21 w 132"/>
                  <a:gd name="T9" fmla="*/ 125 h 131"/>
                  <a:gd name="T10" fmla="*/ 21 w 132"/>
                  <a:gd name="T11" fmla="*/ 131 h 131"/>
                  <a:gd name="T12" fmla="*/ 111 w 132"/>
                  <a:gd name="T13" fmla="*/ 131 h 131"/>
                  <a:gd name="T14" fmla="*/ 111 w 132"/>
                  <a:gd name="T15" fmla="*/ 125 h 131"/>
                  <a:gd name="T16" fmla="*/ 89 w 132"/>
                  <a:gd name="T17" fmla="*/ 125 h 131"/>
                  <a:gd name="T18" fmla="*/ 89 w 132"/>
                  <a:gd name="T19" fmla="*/ 113 h 131"/>
                  <a:gd name="T20" fmla="*/ 111 w 132"/>
                  <a:gd name="T21" fmla="*/ 107 h 131"/>
                  <a:gd name="T22" fmla="*/ 132 w 132"/>
                  <a:gd name="T23" fmla="*/ 107 h 131"/>
                  <a:gd name="T24" fmla="*/ 132 w 132"/>
                  <a:gd name="T25" fmla="*/ 0 h 131"/>
                  <a:gd name="T26" fmla="*/ 0 w 132"/>
                  <a:gd name="T27" fmla="*/ 0 h 131"/>
                  <a:gd name="T28" fmla="*/ 0 w 132"/>
                  <a:gd name="T29" fmla="*/ 107 h 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131"/>
                  <a:gd name="T47" fmla="*/ 132 w 132"/>
                  <a:gd name="T48" fmla="*/ 131 h 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131">
                    <a:moveTo>
                      <a:pt x="0" y="107"/>
                    </a:moveTo>
                    <a:lnTo>
                      <a:pt x="21" y="107"/>
                    </a:lnTo>
                    <a:lnTo>
                      <a:pt x="43" y="113"/>
                    </a:lnTo>
                    <a:lnTo>
                      <a:pt x="43" y="125"/>
                    </a:lnTo>
                    <a:lnTo>
                      <a:pt x="21" y="125"/>
                    </a:lnTo>
                    <a:lnTo>
                      <a:pt x="21" y="131"/>
                    </a:lnTo>
                    <a:lnTo>
                      <a:pt x="111" y="131"/>
                    </a:lnTo>
                    <a:lnTo>
                      <a:pt x="111" y="125"/>
                    </a:lnTo>
                    <a:lnTo>
                      <a:pt x="89" y="125"/>
                    </a:lnTo>
                    <a:lnTo>
                      <a:pt x="89" y="113"/>
                    </a:lnTo>
                    <a:lnTo>
                      <a:pt x="111" y="107"/>
                    </a:lnTo>
                    <a:lnTo>
                      <a:pt x="132" y="107"/>
                    </a:lnTo>
                    <a:lnTo>
                      <a:pt x="132" y="0"/>
                    </a:lnTo>
                    <a:lnTo>
                      <a:pt x="0" y="0"/>
                    </a:lnTo>
                    <a:lnTo>
                      <a:pt x="0" y="107"/>
                    </a:lnTo>
                  </a:path>
                </a:pathLst>
              </a:custGeom>
              <a:noFill/>
              <a:ln w="7938">
                <a:solidFill>
                  <a:srgbClr val="000000"/>
                </a:solidFill>
                <a:round/>
                <a:headEnd/>
                <a:tailEnd/>
              </a:ln>
            </p:spPr>
            <p:txBody>
              <a:bodyPr/>
              <a:lstStyle/>
              <a:p>
                <a:pPr eaLnBrk="0" hangingPunct="0"/>
                <a:endParaRPr lang="en-US"/>
              </a:p>
            </p:txBody>
          </p:sp>
          <p:sp>
            <p:nvSpPr>
              <p:cNvPr id="48726" name="Line 646"/>
              <p:cNvSpPr>
                <a:spLocks noChangeShapeType="1"/>
              </p:cNvSpPr>
              <p:nvPr/>
            </p:nvSpPr>
            <p:spPr bwMode="auto">
              <a:xfrm>
                <a:off x="1225" y="2370"/>
                <a:ext cx="46" cy="1"/>
              </a:xfrm>
              <a:prstGeom prst="line">
                <a:avLst/>
              </a:prstGeom>
              <a:noFill/>
              <a:ln w="7938">
                <a:solidFill>
                  <a:srgbClr val="000000"/>
                </a:solidFill>
                <a:round/>
                <a:headEnd/>
                <a:tailEnd/>
              </a:ln>
            </p:spPr>
            <p:txBody>
              <a:bodyPr/>
              <a:lstStyle/>
              <a:p>
                <a:endParaRPr lang="en-US"/>
              </a:p>
            </p:txBody>
          </p:sp>
          <p:sp>
            <p:nvSpPr>
              <p:cNvPr id="48727" name="Line 647"/>
              <p:cNvSpPr>
                <a:spLocks noChangeShapeType="1"/>
              </p:cNvSpPr>
              <p:nvPr/>
            </p:nvSpPr>
            <p:spPr bwMode="auto">
              <a:xfrm>
                <a:off x="1225" y="2358"/>
                <a:ext cx="46" cy="1"/>
              </a:xfrm>
              <a:prstGeom prst="line">
                <a:avLst/>
              </a:prstGeom>
              <a:noFill/>
              <a:ln w="7938">
                <a:solidFill>
                  <a:srgbClr val="000000"/>
                </a:solidFill>
                <a:round/>
                <a:headEnd/>
                <a:tailEnd/>
              </a:ln>
            </p:spPr>
            <p:txBody>
              <a:bodyPr/>
              <a:lstStyle/>
              <a:p>
                <a:endParaRPr lang="en-US"/>
              </a:p>
            </p:txBody>
          </p:sp>
          <p:sp>
            <p:nvSpPr>
              <p:cNvPr id="48728" name="Line 648"/>
              <p:cNvSpPr>
                <a:spLocks noChangeShapeType="1"/>
              </p:cNvSpPr>
              <p:nvPr/>
            </p:nvSpPr>
            <p:spPr bwMode="auto">
              <a:xfrm>
                <a:off x="1203" y="2352"/>
                <a:ext cx="90" cy="1"/>
              </a:xfrm>
              <a:prstGeom prst="line">
                <a:avLst/>
              </a:prstGeom>
              <a:noFill/>
              <a:ln w="7938">
                <a:solidFill>
                  <a:srgbClr val="000000"/>
                </a:solidFill>
                <a:round/>
                <a:headEnd/>
                <a:tailEnd/>
              </a:ln>
            </p:spPr>
            <p:txBody>
              <a:bodyPr/>
              <a:lstStyle/>
              <a:p>
                <a:endParaRPr lang="en-US"/>
              </a:p>
            </p:txBody>
          </p:sp>
          <p:sp>
            <p:nvSpPr>
              <p:cNvPr id="48729" name="Freeform 649"/>
              <p:cNvSpPr>
                <a:spLocks noEditPoints="1"/>
              </p:cNvSpPr>
              <p:nvPr/>
            </p:nvSpPr>
            <p:spPr bwMode="auto">
              <a:xfrm>
                <a:off x="1122" y="2318"/>
                <a:ext cx="47" cy="47"/>
              </a:xfrm>
              <a:custGeom>
                <a:avLst/>
                <a:gdLst>
                  <a:gd name="T0" fmla="*/ 4 w 47"/>
                  <a:gd name="T1" fmla="*/ 29 h 47"/>
                  <a:gd name="T2" fmla="*/ 0 w 47"/>
                  <a:gd name="T3" fmla="*/ 0 h 47"/>
                  <a:gd name="T4" fmla="*/ 7 w 47"/>
                  <a:gd name="T5" fmla="*/ 29 h 47"/>
                  <a:gd name="T6" fmla="*/ 11 w 47"/>
                  <a:gd name="T7" fmla="*/ 0 h 47"/>
                  <a:gd name="T8" fmla="*/ 7 w 47"/>
                  <a:gd name="T9" fmla="*/ 29 h 47"/>
                  <a:gd name="T10" fmla="*/ 18 w 47"/>
                  <a:gd name="T11" fmla="*/ 29 h 47"/>
                  <a:gd name="T12" fmla="*/ 15 w 47"/>
                  <a:gd name="T13" fmla="*/ 0 h 47"/>
                  <a:gd name="T14" fmla="*/ 22 w 47"/>
                  <a:gd name="T15" fmla="*/ 29 h 47"/>
                  <a:gd name="T16" fmla="*/ 26 w 47"/>
                  <a:gd name="T17" fmla="*/ 0 h 47"/>
                  <a:gd name="T18" fmla="*/ 22 w 47"/>
                  <a:gd name="T19" fmla="*/ 29 h 47"/>
                  <a:gd name="T20" fmla="*/ 33 w 47"/>
                  <a:gd name="T21" fmla="*/ 29 h 47"/>
                  <a:gd name="T22" fmla="*/ 29 w 47"/>
                  <a:gd name="T23" fmla="*/ 0 h 47"/>
                  <a:gd name="T24" fmla="*/ 37 w 47"/>
                  <a:gd name="T25" fmla="*/ 29 h 47"/>
                  <a:gd name="T26" fmla="*/ 40 w 47"/>
                  <a:gd name="T27" fmla="*/ 0 h 47"/>
                  <a:gd name="T28" fmla="*/ 37 w 47"/>
                  <a:gd name="T29" fmla="*/ 29 h 47"/>
                  <a:gd name="T30" fmla="*/ 47 w 47"/>
                  <a:gd name="T31" fmla="*/ 29 h 47"/>
                  <a:gd name="T32" fmla="*/ 44 w 47"/>
                  <a:gd name="T33" fmla="*/ 0 h 47"/>
                  <a:gd name="T34" fmla="*/ 44 w 47"/>
                  <a:gd name="T35" fmla="*/ 47 h 47"/>
                  <a:gd name="T36" fmla="*/ 47 w 47"/>
                  <a:gd name="T37" fmla="*/ 33 h 47"/>
                  <a:gd name="T38" fmla="*/ 44 w 47"/>
                  <a:gd name="T39" fmla="*/ 47 h 47"/>
                  <a:gd name="T40" fmla="*/ 40 w 47"/>
                  <a:gd name="T41" fmla="*/ 47 h 47"/>
                  <a:gd name="T42" fmla="*/ 37 w 47"/>
                  <a:gd name="T43" fmla="*/ 33 h 47"/>
                  <a:gd name="T44" fmla="*/ 29 w 47"/>
                  <a:gd name="T45" fmla="*/ 47 h 47"/>
                  <a:gd name="T46" fmla="*/ 33 w 47"/>
                  <a:gd name="T47" fmla="*/ 33 h 47"/>
                  <a:gd name="T48" fmla="*/ 29 w 47"/>
                  <a:gd name="T49" fmla="*/ 47 h 47"/>
                  <a:gd name="T50" fmla="*/ 26 w 47"/>
                  <a:gd name="T51" fmla="*/ 47 h 47"/>
                  <a:gd name="T52" fmla="*/ 22 w 47"/>
                  <a:gd name="T53" fmla="*/ 33 h 47"/>
                  <a:gd name="T54" fmla="*/ 15 w 47"/>
                  <a:gd name="T55" fmla="*/ 47 h 47"/>
                  <a:gd name="T56" fmla="*/ 18 w 47"/>
                  <a:gd name="T57" fmla="*/ 33 h 47"/>
                  <a:gd name="T58" fmla="*/ 15 w 47"/>
                  <a:gd name="T59" fmla="*/ 47 h 47"/>
                  <a:gd name="T60" fmla="*/ 11 w 47"/>
                  <a:gd name="T61" fmla="*/ 47 h 47"/>
                  <a:gd name="T62" fmla="*/ 7 w 47"/>
                  <a:gd name="T63" fmla="*/ 33 h 47"/>
                  <a:gd name="T64" fmla="*/ 0 w 47"/>
                  <a:gd name="T65" fmla="*/ 47 h 47"/>
                  <a:gd name="T66" fmla="*/ 4 w 47"/>
                  <a:gd name="T67" fmla="*/ 33 h 47"/>
                  <a:gd name="T68" fmla="*/ 0 w 47"/>
                  <a:gd name="T69" fmla="*/ 4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7"/>
                  <a:gd name="T106" fmla="*/ 0 h 47"/>
                  <a:gd name="T107" fmla="*/ 47 w 47"/>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7" h="47">
                    <a:moveTo>
                      <a:pt x="0" y="29"/>
                    </a:moveTo>
                    <a:lnTo>
                      <a:pt x="4" y="29"/>
                    </a:lnTo>
                    <a:lnTo>
                      <a:pt x="4" y="0"/>
                    </a:lnTo>
                    <a:lnTo>
                      <a:pt x="0" y="0"/>
                    </a:lnTo>
                    <a:lnTo>
                      <a:pt x="0" y="29"/>
                    </a:lnTo>
                    <a:close/>
                    <a:moveTo>
                      <a:pt x="7" y="29"/>
                    </a:moveTo>
                    <a:lnTo>
                      <a:pt x="11" y="29"/>
                    </a:lnTo>
                    <a:lnTo>
                      <a:pt x="11" y="0"/>
                    </a:lnTo>
                    <a:lnTo>
                      <a:pt x="7" y="0"/>
                    </a:lnTo>
                    <a:lnTo>
                      <a:pt x="7" y="29"/>
                    </a:lnTo>
                    <a:close/>
                    <a:moveTo>
                      <a:pt x="15" y="29"/>
                    </a:moveTo>
                    <a:lnTo>
                      <a:pt x="18" y="29"/>
                    </a:lnTo>
                    <a:lnTo>
                      <a:pt x="18" y="0"/>
                    </a:lnTo>
                    <a:lnTo>
                      <a:pt x="15" y="0"/>
                    </a:lnTo>
                    <a:lnTo>
                      <a:pt x="15" y="29"/>
                    </a:lnTo>
                    <a:close/>
                    <a:moveTo>
                      <a:pt x="22" y="29"/>
                    </a:moveTo>
                    <a:lnTo>
                      <a:pt x="26" y="29"/>
                    </a:lnTo>
                    <a:lnTo>
                      <a:pt x="26" y="0"/>
                    </a:lnTo>
                    <a:lnTo>
                      <a:pt x="22" y="0"/>
                    </a:lnTo>
                    <a:lnTo>
                      <a:pt x="22" y="29"/>
                    </a:lnTo>
                    <a:close/>
                    <a:moveTo>
                      <a:pt x="29" y="29"/>
                    </a:moveTo>
                    <a:lnTo>
                      <a:pt x="33" y="29"/>
                    </a:lnTo>
                    <a:lnTo>
                      <a:pt x="33" y="0"/>
                    </a:lnTo>
                    <a:lnTo>
                      <a:pt x="29" y="0"/>
                    </a:lnTo>
                    <a:lnTo>
                      <a:pt x="29" y="29"/>
                    </a:lnTo>
                    <a:close/>
                    <a:moveTo>
                      <a:pt x="37" y="29"/>
                    </a:moveTo>
                    <a:lnTo>
                      <a:pt x="40" y="29"/>
                    </a:lnTo>
                    <a:lnTo>
                      <a:pt x="40" y="0"/>
                    </a:lnTo>
                    <a:lnTo>
                      <a:pt x="37" y="0"/>
                    </a:lnTo>
                    <a:lnTo>
                      <a:pt x="37" y="29"/>
                    </a:lnTo>
                    <a:close/>
                    <a:moveTo>
                      <a:pt x="44" y="29"/>
                    </a:moveTo>
                    <a:lnTo>
                      <a:pt x="47" y="29"/>
                    </a:lnTo>
                    <a:lnTo>
                      <a:pt x="47" y="0"/>
                    </a:lnTo>
                    <a:lnTo>
                      <a:pt x="44" y="0"/>
                    </a:lnTo>
                    <a:lnTo>
                      <a:pt x="44" y="29"/>
                    </a:lnTo>
                    <a:close/>
                    <a:moveTo>
                      <a:pt x="44" y="47"/>
                    </a:moveTo>
                    <a:lnTo>
                      <a:pt x="47" y="47"/>
                    </a:lnTo>
                    <a:lnTo>
                      <a:pt x="47" y="33"/>
                    </a:lnTo>
                    <a:lnTo>
                      <a:pt x="44" y="33"/>
                    </a:lnTo>
                    <a:lnTo>
                      <a:pt x="44" y="47"/>
                    </a:lnTo>
                    <a:close/>
                    <a:moveTo>
                      <a:pt x="37" y="47"/>
                    </a:moveTo>
                    <a:lnTo>
                      <a:pt x="40" y="47"/>
                    </a:lnTo>
                    <a:lnTo>
                      <a:pt x="40" y="33"/>
                    </a:lnTo>
                    <a:lnTo>
                      <a:pt x="37" y="33"/>
                    </a:lnTo>
                    <a:lnTo>
                      <a:pt x="37" y="47"/>
                    </a:lnTo>
                    <a:close/>
                    <a:moveTo>
                      <a:pt x="29" y="47"/>
                    </a:moveTo>
                    <a:lnTo>
                      <a:pt x="33" y="47"/>
                    </a:lnTo>
                    <a:lnTo>
                      <a:pt x="33" y="33"/>
                    </a:lnTo>
                    <a:lnTo>
                      <a:pt x="29" y="33"/>
                    </a:lnTo>
                    <a:lnTo>
                      <a:pt x="29" y="47"/>
                    </a:lnTo>
                    <a:close/>
                    <a:moveTo>
                      <a:pt x="22" y="47"/>
                    </a:moveTo>
                    <a:lnTo>
                      <a:pt x="26" y="47"/>
                    </a:lnTo>
                    <a:lnTo>
                      <a:pt x="26" y="33"/>
                    </a:lnTo>
                    <a:lnTo>
                      <a:pt x="22" y="33"/>
                    </a:lnTo>
                    <a:lnTo>
                      <a:pt x="22" y="47"/>
                    </a:lnTo>
                    <a:close/>
                    <a:moveTo>
                      <a:pt x="15" y="47"/>
                    </a:moveTo>
                    <a:lnTo>
                      <a:pt x="18" y="47"/>
                    </a:lnTo>
                    <a:lnTo>
                      <a:pt x="18" y="33"/>
                    </a:lnTo>
                    <a:lnTo>
                      <a:pt x="15" y="33"/>
                    </a:lnTo>
                    <a:lnTo>
                      <a:pt x="15" y="47"/>
                    </a:lnTo>
                    <a:close/>
                    <a:moveTo>
                      <a:pt x="7" y="47"/>
                    </a:moveTo>
                    <a:lnTo>
                      <a:pt x="11" y="47"/>
                    </a:lnTo>
                    <a:lnTo>
                      <a:pt x="11" y="33"/>
                    </a:lnTo>
                    <a:lnTo>
                      <a:pt x="7" y="33"/>
                    </a:lnTo>
                    <a:lnTo>
                      <a:pt x="7" y="47"/>
                    </a:lnTo>
                    <a:close/>
                    <a:moveTo>
                      <a:pt x="0" y="47"/>
                    </a:moveTo>
                    <a:lnTo>
                      <a:pt x="4" y="47"/>
                    </a:lnTo>
                    <a:lnTo>
                      <a:pt x="4" y="33"/>
                    </a:lnTo>
                    <a:lnTo>
                      <a:pt x="0" y="33"/>
                    </a:lnTo>
                    <a:lnTo>
                      <a:pt x="0" y="47"/>
                    </a:lnTo>
                    <a:close/>
                  </a:path>
                </a:pathLst>
              </a:custGeom>
              <a:solidFill>
                <a:srgbClr val="FFFFFF"/>
              </a:solidFill>
              <a:ln w="9525">
                <a:noFill/>
                <a:round/>
                <a:headEnd/>
                <a:tailEnd/>
              </a:ln>
            </p:spPr>
            <p:txBody>
              <a:bodyPr/>
              <a:lstStyle/>
              <a:p>
                <a:pPr eaLnBrk="0" hangingPunct="0"/>
                <a:endParaRPr lang="en-US"/>
              </a:p>
            </p:txBody>
          </p:sp>
          <p:sp>
            <p:nvSpPr>
              <p:cNvPr id="48730" name="Rectangle 650"/>
              <p:cNvSpPr>
                <a:spLocks noChangeArrowheads="1"/>
              </p:cNvSpPr>
              <p:nvPr/>
            </p:nvSpPr>
            <p:spPr bwMode="auto">
              <a:xfrm>
                <a:off x="1127" y="2212"/>
                <a:ext cx="37" cy="14"/>
              </a:xfrm>
              <a:prstGeom prst="rect">
                <a:avLst/>
              </a:prstGeom>
              <a:noFill/>
              <a:ln w="3175">
                <a:solidFill>
                  <a:srgbClr val="000000"/>
                </a:solidFill>
                <a:miter lim="800000"/>
                <a:headEnd/>
                <a:tailEnd/>
              </a:ln>
            </p:spPr>
            <p:txBody>
              <a:bodyPr/>
              <a:lstStyle/>
              <a:p>
                <a:pPr eaLnBrk="0" hangingPunct="0"/>
                <a:endParaRPr lang="en-US"/>
              </a:p>
            </p:txBody>
          </p:sp>
          <p:sp>
            <p:nvSpPr>
              <p:cNvPr id="48731" name="Freeform 651"/>
              <p:cNvSpPr>
                <a:spLocks/>
              </p:cNvSpPr>
              <p:nvPr/>
            </p:nvSpPr>
            <p:spPr bwMode="auto">
              <a:xfrm>
                <a:off x="1127" y="2212"/>
                <a:ext cx="37" cy="4"/>
              </a:xfrm>
              <a:custGeom>
                <a:avLst/>
                <a:gdLst>
                  <a:gd name="T0" fmla="*/ 0 w 37"/>
                  <a:gd name="T1" fmla="*/ 0 h 4"/>
                  <a:gd name="T2" fmla="*/ 4 w 37"/>
                  <a:gd name="T3" fmla="*/ 4 h 4"/>
                  <a:gd name="T4" fmla="*/ 34 w 37"/>
                  <a:gd name="T5" fmla="*/ 4 h 4"/>
                  <a:gd name="T6" fmla="*/ 37 w 37"/>
                  <a:gd name="T7" fmla="*/ 0 h 4"/>
                  <a:gd name="T8" fmla="*/ 0 60000 65536"/>
                  <a:gd name="T9" fmla="*/ 0 60000 65536"/>
                  <a:gd name="T10" fmla="*/ 0 60000 65536"/>
                  <a:gd name="T11" fmla="*/ 0 60000 65536"/>
                  <a:gd name="T12" fmla="*/ 0 w 37"/>
                  <a:gd name="T13" fmla="*/ 0 h 4"/>
                  <a:gd name="T14" fmla="*/ 37 w 37"/>
                  <a:gd name="T15" fmla="*/ 4 h 4"/>
                </a:gdLst>
                <a:ahLst/>
                <a:cxnLst>
                  <a:cxn ang="T8">
                    <a:pos x="T0" y="T1"/>
                  </a:cxn>
                  <a:cxn ang="T9">
                    <a:pos x="T2" y="T3"/>
                  </a:cxn>
                  <a:cxn ang="T10">
                    <a:pos x="T4" y="T5"/>
                  </a:cxn>
                  <a:cxn ang="T11">
                    <a:pos x="T6" y="T7"/>
                  </a:cxn>
                </a:cxnLst>
                <a:rect l="T12" t="T13" r="T14" b="T15"/>
                <a:pathLst>
                  <a:path w="37" h="4">
                    <a:moveTo>
                      <a:pt x="0" y="0"/>
                    </a:moveTo>
                    <a:lnTo>
                      <a:pt x="4" y="4"/>
                    </a:lnTo>
                    <a:lnTo>
                      <a:pt x="34" y="4"/>
                    </a:lnTo>
                    <a:lnTo>
                      <a:pt x="37" y="0"/>
                    </a:lnTo>
                  </a:path>
                </a:pathLst>
              </a:custGeom>
              <a:noFill/>
              <a:ln w="3175">
                <a:solidFill>
                  <a:srgbClr val="000000"/>
                </a:solidFill>
                <a:round/>
                <a:headEnd/>
                <a:tailEnd/>
              </a:ln>
            </p:spPr>
            <p:txBody>
              <a:bodyPr/>
              <a:lstStyle/>
              <a:p>
                <a:pPr eaLnBrk="0" hangingPunct="0"/>
                <a:endParaRPr lang="en-US"/>
              </a:p>
            </p:txBody>
          </p:sp>
          <p:sp>
            <p:nvSpPr>
              <p:cNvPr id="48732" name="Rectangle 652"/>
              <p:cNvSpPr>
                <a:spLocks noChangeArrowheads="1"/>
              </p:cNvSpPr>
              <p:nvPr/>
            </p:nvSpPr>
            <p:spPr bwMode="auto">
              <a:xfrm>
                <a:off x="1127" y="2230"/>
                <a:ext cx="37" cy="15"/>
              </a:xfrm>
              <a:prstGeom prst="rect">
                <a:avLst/>
              </a:prstGeom>
              <a:noFill/>
              <a:ln w="3175">
                <a:solidFill>
                  <a:srgbClr val="000000"/>
                </a:solidFill>
                <a:miter lim="800000"/>
                <a:headEnd/>
                <a:tailEnd/>
              </a:ln>
            </p:spPr>
            <p:txBody>
              <a:bodyPr/>
              <a:lstStyle/>
              <a:p>
                <a:pPr eaLnBrk="0" hangingPunct="0"/>
                <a:endParaRPr lang="en-US"/>
              </a:p>
            </p:txBody>
          </p:sp>
          <p:sp>
            <p:nvSpPr>
              <p:cNvPr id="48733" name="Rectangle 653"/>
              <p:cNvSpPr>
                <a:spLocks noChangeArrowheads="1"/>
              </p:cNvSpPr>
              <p:nvPr/>
            </p:nvSpPr>
            <p:spPr bwMode="auto">
              <a:xfrm>
                <a:off x="1127" y="2248"/>
                <a:ext cx="37" cy="15"/>
              </a:xfrm>
              <a:prstGeom prst="rect">
                <a:avLst/>
              </a:prstGeom>
              <a:noFill/>
              <a:ln w="3175">
                <a:solidFill>
                  <a:srgbClr val="000000"/>
                </a:solidFill>
                <a:miter lim="800000"/>
                <a:headEnd/>
                <a:tailEnd/>
              </a:ln>
            </p:spPr>
            <p:txBody>
              <a:bodyPr/>
              <a:lstStyle/>
              <a:p>
                <a:pPr eaLnBrk="0" hangingPunct="0"/>
                <a:endParaRPr lang="en-US"/>
              </a:p>
            </p:txBody>
          </p:sp>
          <p:sp>
            <p:nvSpPr>
              <p:cNvPr id="48734" name="Rectangle 654"/>
              <p:cNvSpPr>
                <a:spLocks noChangeArrowheads="1"/>
              </p:cNvSpPr>
              <p:nvPr/>
            </p:nvSpPr>
            <p:spPr bwMode="auto">
              <a:xfrm>
                <a:off x="1127" y="2267"/>
                <a:ext cx="37" cy="14"/>
              </a:xfrm>
              <a:prstGeom prst="rect">
                <a:avLst/>
              </a:prstGeom>
              <a:noFill/>
              <a:ln w="3175">
                <a:solidFill>
                  <a:srgbClr val="000000"/>
                </a:solidFill>
                <a:miter lim="800000"/>
                <a:headEnd/>
                <a:tailEnd/>
              </a:ln>
            </p:spPr>
            <p:txBody>
              <a:bodyPr/>
              <a:lstStyle/>
              <a:p>
                <a:pPr eaLnBrk="0" hangingPunct="0"/>
                <a:endParaRPr lang="en-US"/>
              </a:p>
            </p:txBody>
          </p:sp>
          <p:sp>
            <p:nvSpPr>
              <p:cNvPr id="48735" name="Rectangle 655"/>
              <p:cNvSpPr>
                <a:spLocks noChangeArrowheads="1"/>
              </p:cNvSpPr>
              <p:nvPr/>
            </p:nvSpPr>
            <p:spPr bwMode="auto">
              <a:xfrm>
                <a:off x="1127" y="2285"/>
                <a:ext cx="37" cy="14"/>
              </a:xfrm>
              <a:prstGeom prst="rect">
                <a:avLst/>
              </a:prstGeom>
              <a:noFill/>
              <a:ln w="3175">
                <a:solidFill>
                  <a:srgbClr val="000000"/>
                </a:solidFill>
                <a:miter lim="800000"/>
                <a:headEnd/>
                <a:tailEnd/>
              </a:ln>
            </p:spPr>
            <p:txBody>
              <a:bodyPr/>
              <a:lstStyle/>
              <a:p>
                <a:pPr eaLnBrk="0" hangingPunct="0"/>
                <a:endParaRPr lang="en-US"/>
              </a:p>
            </p:txBody>
          </p:sp>
          <p:sp>
            <p:nvSpPr>
              <p:cNvPr id="48736" name="Rectangle 656"/>
              <p:cNvSpPr>
                <a:spLocks noChangeArrowheads="1"/>
              </p:cNvSpPr>
              <p:nvPr/>
            </p:nvSpPr>
            <p:spPr bwMode="auto">
              <a:xfrm>
                <a:off x="1122" y="2318"/>
                <a:ext cx="4" cy="29"/>
              </a:xfrm>
              <a:prstGeom prst="rect">
                <a:avLst/>
              </a:prstGeom>
              <a:noFill/>
              <a:ln w="3175">
                <a:solidFill>
                  <a:srgbClr val="000000"/>
                </a:solidFill>
                <a:miter lim="800000"/>
                <a:headEnd/>
                <a:tailEnd/>
              </a:ln>
            </p:spPr>
            <p:txBody>
              <a:bodyPr/>
              <a:lstStyle/>
              <a:p>
                <a:pPr eaLnBrk="0" hangingPunct="0"/>
                <a:endParaRPr lang="en-US"/>
              </a:p>
            </p:txBody>
          </p:sp>
          <p:sp>
            <p:nvSpPr>
              <p:cNvPr id="48737" name="Rectangle 657"/>
              <p:cNvSpPr>
                <a:spLocks noChangeArrowheads="1"/>
              </p:cNvSpPr>
              <p:nvPr/>
            </p:nvSpPr>
            <p:spPr bwMode="auto">
              <a:xfrm>
                <a:off x="1129" y="2318"/>
                <a:ext cx="4" cy="29"/>
              </a:xfrm>
              <a:prstGeom prst="rect">
                <a:avLst/>
              </a:prstGeom>
              <a:noFill/>
              <a:ln w="3175">
                <a:solidFill>
                  <a:srgbClr val="000000"/>
                </a:solidFill>
                <a:miter lim="800000"/>
                <a:headEnd/>
                <a:tailEnd/>
              </a:ln>
            </p:spPr>
            <p:txBody>
              <a:bodyPr/>
              <a:lstStyle/>
              <a:p>
                <a:pPr eaLnBrk="0" hangingPunct="0"/>
                <a:endParaRPr lang="en-US"/>
              </a:p>
            </p:txBody>
          </p:sp>
          <p:sp>
            <p:nvSpPr>
              <p:cNvPr id="48738" name="Rectangle 658"/>
              <p:cNvSpPr>
                <a:spLocks noChangeArrowheads="1"/>
              </p:cNvSpPr>
              <p:nvPr/>
            </p:nvSpPr>
            <p:spPr bwMode="auto">
              <a:xfrm>
                <a:off x="1137" y="2318"/>
                <a:ext cx="3" cy="29"/>
              </a:xfrm>
              <a:prstGeom prst="rect">
                <a:avLst/>
              </a:prstGeom>
              <a:noFill/>
              <a:ln w="3175">
                <a:solidFill>
                  <a:srgbClr val="000000"/>
                </a:solidFill>
                <a:miter lim="800000"/>
                <a:headEnd/>
                <a:tailEnd/>
              </a:ln>
            </p:spPr>
            <p:txBody>
              <a:bodyPr/>
              <a:lstStyle/>
              <a:p>
                <a:pPr eaLnBrk="0" hangingPunct="0"/>
                <a:endParaRPr lang="en-US"/>
              </a:p>
            </p:txBody>
          </p:sp>
          <p:sp>
            <p:nvSpPr>
              <p:cNvPr id="48739" name="Rectangle 659"/>
              <p:cNvSpPr>
                <a:spLocks noChangeArrowheads="1"/>
              </p:cNvSpPr>
              <p:nvPr/>
            </p:nvSpPr>
            <p:spPr bwMode="auto">
              <a:xfrm>
                <a:off x="1144" y="2318"/>
                <a:ext cx="4" cy="29"/>
              </a:xfrm>
              <a:prstGeom prst="rect">
                <a:avLst/>
              </a:prstGeom>
              <a:noFill/>
              <a:ln w="3175">
                <a:solidFill>
                  <a:srgbClr val="000000"/>
                </a:solidFill>
                <a:miter lim="800000"/>
                <a:headEnd/>
                <a:tailEnd/>
              </a:ln>
            </p:spPr>
            <p:txBody>
              <a:bodyPr/>
              <a:lstStyle/>
              <a:p>
                <a:pPr eaLnBrk="0" hangingPunct="0"/>
                <a:endParaRPr lang="en-US"/>
              </a:p>
            </p:txBody>
          </p:sp>
          <p:sp>
            <p:nvSpPr>
              <p:cNvPr id="48740" name="Rectangle 660"/>
              <p:cNvSpPr>
                <a:spLocks noChangeArrowheads="1"/>
              </p:cNvSpPr>
              <p:nvPr/>
            </p:nvSpPr>
            <p:spPr bwMode="auto">
              <a:xfrm>
                <a:off x="1151" y="2318"/>
                <a:ext cx="4" cy="29"/>
              </a:xfrm>
              <a:prstGeom prst="rect">
                <a:avLst/>
              </a:prstGeom>
              <a:noFill/>
              <a:ln w="3175">
                <a:solidFill>
                  <a:srgbClr val="000000"/>
                </a:solidFill>
                <a:miter lim="800000"/>
                <a:headEnd/>
                <a:tailEnd/>
              </a:ln>
            </p:spPr>
            <p:txBody>
              <a:bodyPr/>
              <a:lstStyle/>
              <a:p>
                <a:pPr eaLnBrk="0" hangingPunct="0"/>
                <a:endParaRPr lang="en-US"/>
              </a:p>
            </p:txBody>
          </p:sp>
          <p:sp>
            <p:nvSpPr>
              <p:cNvPr id="48741" name="Rectangle 661"/>
              <p:cNvSpPr>
                <a:spLocks noChangeArrowheads="1"/>
              </p:cNvSpPr>
              <p:nvPr/>
            </p:nvSpPr>
            <p:spPr bwMode="auto">
              <a:xfrm>
                <a:off x="1159" y="2318"/>
                <a:ext cx="3" cy="29"/>
              </a:xfrm>
              <a:prstGeom prst="rect">
                <a:avLst/>
              </a:prstGeom>
              <a:noFill/>
              <a:ln w="3175">
                <a:solidFill>
                  <a:srgbClr val="000000"/>
                </a:solidFill>
                <a:miter lim="800000"/>
                <a:headEnd/>
                <a:tailEnd/>
              </a:ln>
            </p:spPr>
            <p:txBody>
              <a:bodyPr/>
              <a:lstStyle/>
              <a:p>
                <a:pPr eaLnBrk="0" hangingPunct="0"/>
                <a:endParaRPr lang="en-US"/>
              </a:p>
            </p:txBody>
          </p:sp>
          <p:sp>
            <p:nvSpPr>
              <p:cNvPr id="48742" name="Rectangle 662"/>
              <p:cNvSpPr>
                <a:spLocks noChangeArrowheads="1"/>
              </p:cNvSpPr>
              <p:nvPr/>
            </p:nvSpPr>
            <p:spPr bwMode="auto">
              <a:xfrm>
                <a:off x="1166" y="2318"/>
                <a:ext cx="3" cy="29"/>
              </a:xfrm>
              <a:prstGeom prst="rect">
                <a:avLst/>
              </a:prstGeom>
              <a:noFill/>
              <a:ln w="3175">
                <a:solidFill>
                  <a:srgbClr val="000000"/>
                </a:solidFill>
                <a:miter lim="800000"/>
                <a:headEnd/>
                <a:tailEnd/>
              </a:ln>
            </p:spPr>
            <p:txBody>
              <a:bodyPr/>
              <a:lstStyle/>
              <a:p>
                <a:pPr eaLnBrk="0" hangingPunct="0"/>
                <a:endParaRPr lang="en-US"/>
              </a:p>
            </p:txBody>
          </p:sp>
          <p:sp>
            <p:nvSpPr>
              <p:cNvPr id="48743" name="Rectangle 663"/>
              <p:cNvSpPr>
                <a:spLocks noChangeArrowheads="1"/>
              </p:cNvSpPr>
              <p:nvPr/>
            </p:nvSpPr>
            <p:spPr bwMode="auto">
              <a:xfrm>
                <a:off x="1166" y="2351"/>
                <a:ext cx="3" cy="14"/>
              </a:xfrm>
              <a:prstGeom prst="rect">
                <a:avLst/>
              </a:prstGeom>
              <a:noFill/>
              <a:ln w="3175">
                <a:solidFill>
                  <a:srgbClr val="000000"/>
                </a:solidFill>
                <a:miter lim="800000"/>
                <a:headEnd/>
                <a:tailEnd/>
              </a:ln>
            </p:spPr>
            <p:txBody>
              <a:bodyPr/>
              <a:lstStyle/>
              <a:p>
                <a:pPr eaLnBrk="0" hangingPunct="0"/>
                <a:endParaRPr lang="en-US"/>
              </a:p>
            </p:txBody>
          </p:sp>
          <p:sp>
            <p:nvSpPr>
              <p:cNvPr id="48744" name="Rectangle 664"/>
              <p:cNvSpPr>
                <a:spLocks noChangeArrowheads="1"/>
              </p:cNvSpPr>
              <p:nvPr/>
            </p:nvSpPr>
            <p:spPr bwMode="auto">
              <a:xfrm>
                <a:off x="1159" y="2351"/>
                <a:ext cx="3" cy="14"/>
              </a:xfrm>
              <a:prstGeom prst="rect">
                <a:avLst/>
              </a:prstGeom>
              <a:noFill/>
              <a:ln w="3175">
                <a:solidFill>
                  <a:srgbClr val="000000"/>
                </a:solidFill>
                <a:miter lim="800000"/>
                <a:headEnd/>
                <a:tailEnd/>
              </a:ln>
            </p:spPr>
            <p:txBody>
              <a:bodyPr/>
              <a:lstStyle/>
              <a:p>
                <a:pPr eaLnBrk="0" hangingPunct="0"/>
                <a:endParaRPr lang="en-US"/>
              </a:p>
            </p:txBody>
          </p:sp>
          <p:sp>
            <p:nvSpPr>
              <p:cNvPr id="48745" name="Rectangle 665"/>
              <p:cNvSpPr>
                <a:spLocks noChangeArrowheads="1"/>
              </p:cNvSpPr>
              <p:nvPr/>
            </p:nvSpPr>
            <p:spPr bwMode="auto">
              <a:xfrm>
                <a:off x="1151" y="2351"/>
                <a:ext cx="4" cy="14"/>
              </a:xfrm>
              <a:prstGeom prst="rect">
                <a:avLst/>
              </a:prstGeom>
              <a:noFill/>
              <a:ln w="3175">
                <a:solidFill>
                  <a:srgbClr val="000000"/>
                </a:solidFill>
                <a:miter lim="800000"/>
                <a:headEnd/>
                <a:tailEnd/>
              </a:ln>
            </p:spPr>
            <p:txBody>
              <a:bodyPr/>
              <a:lstStyle/>
              <a:p>
                <a:pPr eaLnBrk="0" hangingPunct="0"/>
                <a:endParaRPr lang="en-US"/>
              </a:p>
            </p:txBody>
          </p:sp>
          <p:sp>
            <p:nvSpPr>
              <p:cNvPr id="48746" name="Rectangle 666"/>
              <p:cNvSpPr>
                <a:spLocks noChangeArrowheads="1"/>
              </p:cNvSpPr>
              <p:nvPr/>
            </p:nvSpPr>
            <p:spPr bwMode="auto">
              <a:xfrm>
                <a:off x="1144" y="2351"/>
                <a:ext cx="4" cy="14"/>
              </a:xfrm>
              <a:prstGeom prst="rect">
                <a:avLst/>
              </a:prstGeom>
              <a:noFill/>
              <a:ln w="3175">
                <a:solidFill>
                  <a:srgbClr val="000000"/>
                </a:solidFill>
                <a:miter lim="800000"/>
                <a:headEnd/>
                <a:tailEnd/>
              </a:ln>
            </p:spPr>
            <p:txBody>
              <a:bodyPr/>
              <a:lstStyle/>
              <a:p>
                <a:pPr eaLnBrk="0" hangingPunct="0"/>
                <a:endParaRPr lang="en-US"/>
              </a:p>
            </p:txBody>
          </p:sp>
          <p:sp>
            <p:nvSpPr>
              <p:cNvPr id="48747" name="Rectangle 667"/>
              <p:cNvSpPr>
                <a:spLocks noChangeArrowheads="1"/>
              </p:cNvSpPr>
              <p:nvPr/>
            </p:nvSpPr>
            <p:spPr bwMode="auto">
              <a:xfrm>
                <a:off x="1137" y="2351"/>
                <a:ext cx="3" cy="14"/>
              </a:xfrm>
              <a:prstGeom prst="rect">
                <a:avLst/>
              </a:prstGeom>
              <a:noFill/>
              <a:ln w="3175">
                <a:solidFill>
                  <a:srgbClr val="000000"/>
                </a:solidFill>
                <a:miter lim="800000"/>
                <a:headEnd/>
                <a:tailEnd/>
              </a:ln>
            </p:spPr>
            <p:txBody>
              <a:bodyPr/>
              <a:lstStyle/>
              <a:p>
                <a:pPr eaLnBrk="0" hangingPunct="0"/>
                <a:endParaRPr lang="en-US"/>
              </a:p>
            </p:txBody>
          </p:sp>
          <p:sp>
            <p:nvSpPr>
              <p:cNvPr id="48748" name="Rectangle 668"/>
              <p:cNvSpPr>
                <a:spLocks noChangeArrowheads="1"/>
              </p:cNvSpPr>
              <p:nvPr/>
            </p:nvSpPr>
            <p:spPr bwMode="auto">
              <a:xfrm>
                <a:off x="1129" y="2351"/>
                <a:ext cx="4" cy="14"/>
              </a:xfrm>
              <a:prstGeom prst="rect">
                <a:avLst/>
              </a:prstGeom>
              <a:noFill/>
              <a:ln w="3175">
                <a:solidFill>
                  <a:srgbClr val="000000"/>
                </a:solidFill>
                <a:miter lim="800000"/>
                <a:headEnd/>
                <a:tailEnd/>
              </a:ln>
            </p:spPr>
            <p:txBody>
              <a:bodyPr/>
              <a:lstStyle/>
              <a:p>
                <a:pPr eaLnBrk="0" hangingPunct="0"/>
                <a:endParaRPr lang="en-US"/>
              </a:p>
            </p:txBody>
          </p:sp>
          <p:sp>
            <p:nvSpPr>
              <p:cNvPr id="48749" name="Rectangle 669"/>
              <p:cNvSpPr>
                <a:spLocks noChangeArrowheads="1"/>
              </p:cNvSpPr>
              <p:nvPr/>
            </p:nvSpPr>
            <p:spPr bwMode="auto">
              <a:xfrm>
                <a:off x="1122" y="2351"/>
                <a:ext cx="4" cy="14"/>
              </a:xfrm>
              <a:prstGeom prst="rect">
                <a:avLst/>
              </a:prstGeom>
              <a:noFill/>
              <a:ln w="3175">
                <a:solidFill>
                  <a:srgbClr val="000000"/>
                </a:solidFill>
                <a:miter lim="800000"/>
                <a:headEnd/>
                <a:tailEnd/>
              </a:ln>
            </p:spPr>
            <p:txBody>
              <a:bodyPr/>
              <a:lstStyle/>
              <a:p>
                <a:pPr eaLnBrk="0" hangingPunct="0"/>
                <a:endParaRPr lang="en-US"/>
              </a:p>
            </p:txBody>
          </p:sp>
          <p:sp>
            <p:nvSpPr>
              <p:cNvPr id="48750" name="Line 670"/>
              <p:cNvSpPr>
                <a:spLocks noChangeShapeType="1"/>
              </p:cNvSpPr>
              <p:nvPr/>
            </p:nvSpPr>
            <p:spPr bwMode="auto">
              <a:xfrm flipV="1">
                <a:off x="1127" y="2216"/>
                <a:ext cx="4" cy="10"/>
              </a:xfrm>
              <a:prstGeom prst="line">
                <a:avLst/>
              </a:prstGeom>
              <a:noFill/>
              <a:ln w="3175">
                <a:solidFill>
                  <a:srgbClr val="000000"/>
                </a:solidFill>
                <a:round/>
                <a:headEnd/>
                <a:tailEnd/>
              </a:ln>
            </p:spPr>
            <p:txBody>
              <a:bodyPr/>
              <a:lstStyle/>
              <a:p>
                <a:endParaRPr lang="en-US"/>
              </a:p>
            </p:txBody>
          </p:sp>
          <p:sp>
            <p:nvSpPr>
              <p:cNvPr id="48751" name="Line 671"/>
              <p:cNvSpPr>
                <a:spLocks noChangeShapeType="1"/>
              </p:cNvSpPr>
              <p:nvPr/>
            </p:nvSpPr>
            <p:spPr bwMode="auto">
              <a:xfrm>
                <a:off x="1161" y="2216"/>
                <a:ext cx="3" cy="10"/>
              </a:xfrm>
              <a:prstGeom prst="line">
                <a:avLst/>
              </a:prstGeom>
              <a:noFill/>
              <a:ln w="3175">
                <a:solidFill>
                  <a:srgbClr val="000000"/>
                </a:solidFill>
                <a:round/>
                <a:headEnd/>
                <a:tailEnd/>
              </a:ln>
            </p:spPr>
            <p:txBody>
              <a:bodyPr/>
              <a:lstStyle/>
              <a:p>
                <a:endParaRPr lang="en-US"/>
              </a:p>
            </p:txBody>
          </p:sp>
          <p:sp>
            <p:nvSpPr>
              <p:cNvPr id="48752" name="Line 672"/>
              <p:cNvSpPr>
                <a:spLocks noChangeShapeType="1"/>
              </p:cNvSpPr>
              <p:nvPr/>
            </p:nvSpPr>
            <p:spPr bwMode="auto">
              <a:xfrm>
                <a:off x="1129" y="2279"/>
                <a:ext cx="24" cy="1"/>
              </a:xfrm>
              <a:prstGeom prst="line">
                <a:avLst/>
              </a:prstGeom>
              <a:noFill/>
              <a:ln w="3175">
                <a:solidFill>
                  <a:srgbClr val="000000"/>
                </a:solidFill>
                <a:round/>
                <a:headEnd/>
                <a:tailEnd/>
              </a:ln>
            </p:spPr>
            <p:txBody>
              <a:bodyPr/>
              <a:lstStyle/>
              <a:p>
                <a:endParaRPr lang="en-US"/>
              </a:p>
            </p:txBody>
          </p:sp>
          <p:sp>
            <p:nvSpPr>
              <p:cNvPr id="48753" name="Line 673"/>
              <p:cNvSpPr>
                <a:spLocks noChangeShapeType="1"/>
              </p:cNvSpPr>
              <p:nvPr/>
            </p:nvSpPr>
            <p:spPr bwMode="auto">
              <a:xfrm>
                <a:off x="1129" y="2277"/>
                <a:ext cx="24" cy="1"/>
              </a:xfrm>
              <a:prstGeom prst="line">
                <a:avLst/>
              </a:prstGeom>
              <a:noFill/>
              <a:ln w="3175">
                <a:solidFill>
                  <a:srgbClr val="000000"/>
                </a:solidFill>
                <a:round/>
                <a:headEnd/>
                <a:tailEnd/>
              </a:ln>
            </p:spPr>
            <p:txBody>
              <a:bodyPr/>
              <a:lstStyle/>
              <a:p>
                <a:endParaRPr lang="en-US"/>
              </a:p>
            </p:txBody>
          </p:sp>
          <p:sp>
            <p:nvSpPr>
              <p:cNvPr id="48754" name="Line 674"/>
              <p:cNvSpPr>
                <a:spLocks noChangeShapeType="1"/>
              </p:cNvSpPr>
              <p:nvPr/>
            </p:nvSpPr>
            <p:spPr bwMode="auto">
              <a:xfrm>
                <a:off x="1129" y="2274"/>
                <a:ext cx="24" cy="1"/>
              </a:xfrm>
              <a:prstGeom prst="line">
                <a:avLst/>
              </a:prstGeom>
              <a:noFill/>
              <a:ln w="3175">
                <a:solidFill>
                  <a:srgbClr val="000000"/>
                </a:solidFill>
                <a:round/>
                <a:headEnd/>
                <a:tailEnd/>
              </a:ln>
            </p:spPr>
            <p:txBody>
              <a:bodyPr/>
              <a:lstStyle/>
              <a:p>
                <a:endParaRPr lang="en-US"/>
              </a:p>
            </p:txBody>
          </p:sp>
          <p:sp>
            <p:nvSpPr>
              <p:cNvPr id="48755" name="Line 675"/>
              <p:cNvSpPr>
                <a:spLocks noChangeShapeType="1"/>
              </p:cNvSpPr>
              <p:nvPr/>
            </p:nvSpPr>
            <p:spPr bwMode="auto">
              <a:xfrm>
                <a:off x="1129" y="2271"/>
                <a:ext cx="24" cy="1"/>
              </a:xfrm>
              <a:prstGeom prst="line">
                <a:avLst/>
              </a:prstGeom>
              <a:noFill/>
              <a:ln w="3175">
                <a:solidFill>
                  <a:srgbClr val="000000"/>
                </a:solidFill>
                <a:round/>
                <a:headEnd/>
                <a:tailEnd/>
              </a:ln>
            </p:spPr>
            <p:txBody>
              <a:bodyPr/>
              <a:lstStyle/>
              <a:p>
                <a:endParaRPr lang="en-US"/>
              </a:p>
            </p:txBody>
          </p:sp>
          <p:sp>
            <p:nvSpPr>
              <p:cNvPr id="48756" name="Line 676"/>
              <p:cNvSpPr>
                <a:spLocks noChangeShapeType="1"/>
              </p:cNvSpPr>
              <p:nvPr/>
            </p:nvSpPr>
            <p:spPr bwMode="auto">
              <a:xfrm>
                <a:off x="1129" y="2269"/>
                <a:ext cx="24" cy="1"/>
              </a:xfrm>
              <a:prstGeom prst="line">
                <a:avLst/>
              </a:prstGeom>
              <a:noFill/>
              <a:ln w="3175">
                <a:solidFill>
                  <a:srgbClr val="000000"/>
                </a:solidFill>
                <a:round/>
                <a:headEnd/>
                <a:tailEnd/>
              </a:ln>
            </p:spPr>
            <p:txBody>
              <a:bodyPr/>
              <a:lstStyle/>
              <a:p>
                <a:endParaRPr lang="en-US"/>
              </a:p>
            </p:txBody>
          </p:sp>
          <p:sp>
            <p:nvSpPr>
              <p:cNvPr id="48757" name="Rectangle 677"/>
              <p:cNvSpPr>
                <a:spLocks noChangeArrowheads="1"/>
              </p:cNvSpPr>
              <p:nvPr/>
            </p:nvSpPr>
            <p:spPr bwMode="auto">
              <a:xfrm>
                <a:off x="1146" y="2234"/>
                <a:ext cx="11" cy="7"/>
              </a:xfrm>
              <a:prstGeom prst="rect">
                <a:avLst/>
              </a:prstGeom>
              <a:noFill/>
              <a:ln w="3175">
                <a:solidFill>
                  <a:srgbClr val="000000"/>
                </a:solidFill>
                <a:miter lim="800000"/>
                <a:headEnd/>
                <a:tailEnd/>
              </a:ln>
            </p:spPr>
            <p:txBody>
              <a:bodyPr/>
              <a:lstStyle/>
              <a:p>
                <a:pPr eaLnBrk="0" hangingPunct="0"/>
                <a:endParaRPr lang="en-US"/>
              </a:p>
            </p:txBody>
          </p:sp>
          <p:sp>
            <p:nvSpPr>
              <p:cNvPr id="48758" name="Rectangle 678"/>
              <p:cNvSpPr>
                <a:spLocks noChangeArrowheads="1"/>
              </p:cNvSpPr>
              <p:nvPr/>
            </p:nvSpPr>
            <p:spPr bwMode="auto">
              <a:xfrm>
                <a:off x="1156" y="2258"/>
                <a:ext cx="5" cy="2"/>
              </a:xfrm>
              <a:prstGeom prst="rect">
                <a:avLst/>
              </a:prstGeom>
              <a:noFill/>
              <a:ln w="3175">
                <a:solidFill>
                  <a:srgbClr val="000000"/>
                </a:solidFill>
                <a:miter lim="800000"/>
                <a:headEnd/>
                <a:tailEnd/>
              </a:ln>
            </p:spPr>
            <p:txBody>
              <a:bodyPr/>
              <a:lstStyle/>
              <a:p>
                <a:pPr eaLnBrk="0" hangingPunct="0"/>
                <a:endParaRPr lang="en-US"/>
              </a:p>
            </p:txBody>
          </p:sp>
          <p:sp>
            <p:nvSpPr>
              <p:cNvPr id="48759" name="Rectangle 679"/>
              <p:cNvSpPr>
                <a:spLocks noChangeArrowheads="1"/>
              </p:cNvSpPr>
              <p:nvPr/>
            </p:nvSpPr>
            <p:spPr bwMode="auto">
              <a:xfrm>
                <a:off x="1156" y="2269"/>
                <a:ext cx="5" cy="1"/>
              </a:xfrm>
              <a:prstGeom prst="rect">
                <a:avLst/>
              </a:prstGeom>
              <a:noFill/>
              <a:ln w="3175">
                <a:solidFill>
                  <a:srgbClr val="000000"/>
                </a:solidFill>
                <a:miter lim="800000"/>
                <a:headEnd/>
                <a:tailEnd/>
              </a:ln>
            </p:spPr>
            <p:txBody>
              <a:bodyPr/>
              <a:lstStyle/>
              <a:p>
                <a:pPr eaLnBrk="0" hangingPunct="0"/>
                <a:endParaRPr lang="en-US"/>
              </a:p>
            </p:txBody>
          </p:sp>
          <p:sp>
            <p:nvSpPr>
              <p:cNvPr id="48760" name="Rectangle 680"/>
              <p:cNvSpPr>
                <a:spLocks noChangeArrowheads="1"/>
              </p:cNvSpPr>
              <p:nvPr/>
            </p:nvSpPr>
            <p:spPr bwMode="auto">
              <a:xfrm>
                <a:off x="1156" y="2272"/>
                <a:ext cx="5" cy="2"/>
              </a:xfrm>
              <a:prstGeom prst="rect">
                <a:avLst/>
              </a:prstGeom>
              <a:noFill/>
              <a:ln w="3175">
                <a:solidFill>
                  <a:srgbClr val="000000"/>
                </a:solidFill>
                <a:miter lim="800000"/>
                <a:headEnd/>
                <a:tailEnd/>
              </a:ln>
            </p:spPr>
            <p:txBody>
              <a:bodyPr/>
              <a:lstStyle/>
              <a:p>
                <a:pPr eaLnBrk="0" hangingPunct="0"/>
                <a:endParaRPr lang="en-US"/>
              </a:p>
            </p:txBody>
          </p:sp>
          <p:sp>
            <p:nvSpPr>
              <p:cNvPr id="48761" name="Freeform 681"/>
              <p:cNvSpPr>
                <a:spLocks noEditPoints="1"/>
              </p:cNvSpPr>
              <p:nvPr/>
            </p:nvSpPr>
            <p:spPr bwMode="auto">
              <a:xfrm>
                <a:off x="1140" y="2254"/>
                <a:ext cx="170" cy="94"/>
              </a:xfrm>
              <a:custGeom>
                <a:avLst/>
                <a:gdLst>
                  <a:gd name="T0" fmla="*/ 0 w 170"/>
                  <a:gd name="T1" fmla="*/ 4 h 94"/>
                  <a:gd name="T2" fmla="*/ 11 w 170"/>
                  <a:gd name="T3" fmla="*/ 4 h 94"/>
                  <a:gd name="T4" fmla="*/ 11 w 170"/>
                  <a:gd name="T5" fmla="*/ 0 h 94"/>
                  <a:gd name="T6" fmla="*/ 0 w 170"/>
                  <a:gd name="T7" fmla="*/ 0 h 94"/>
                  <a:gd name="T8" fmla="*/ 0 w 170"/>
                  <a:gd name="T9" fmla="*/ 4 h 94"/>
                  <a:gd name="T10" fmla="*/ 163 w 170"/>
                  <a:gd name="T11" fmla="*/ 94 h 94"/>
                  <a:gd name="T12" fmla="*/ 170 w 170"/>
                  <a:gd name="T13" fmla="*/ 94 h 94"/>
                  <a:gd name="T14" fmla="*/ 170 w 170"/>
                  <a:gd name="T15" fmla="*/ 92 h 94"/>
                  <a:gd name="T16" fmla="*/ 163 w 170"/>
                  <a:gd name="T17" fmla="*/ 92 h 94"/>
                  <a:gd name="T18" fmla="*/ 163 w 170"/>
                  <a:gd name="T19" fmla="*/ 94 h 94"/>
                  <a:gd name="T20" fmla="*/ 63 w 170"/>
                  <a:gd name="T21" fmla="*/ 73 h 94"/>
                  <a:gd name="T22" fmla="*/ 63 w 170"/>
                  <a:gd name="T23" fmla="*/ 11 h 94"/>
                  <a:gd name="T24" fmla="*/ 153 w 170"/>
                  <a:gd name="T25" fmla="*/ 11 h 94"/>
                  <a:gd name="T26" fmla="*/ 153 w 170"/>
                  <a:gd name="T27" fmla="*/ 73 h 94"/>
                  <a:gd name="T28" fmla="*/ 63 w 170"/>
                  <a:gd name="T29" fmla="*/ 73 h 94"/>
                  <a:gd name="T30" fmla="*/ 59 w 170"/>
                  <a:gd name="T31" fmla="*/ 77 h 94"/>
                  <a:gd name="T32" fmla="*/ 157 w 170"/>
                  <a:gd name="T33" fmla="*/ 77 h 94"/>
                  <a:gd name="T34" fmla="*/ 157 w 170"/>
                  <a:gd name="T35" fmla="*/ 7 h 94"/>
                  <a:gd name="T36" fmla="*/ 161 w 170"/>
                  <a:gd name="T37" fmla="*/ 7 h 94"/>
                  <a:gd name="T38" fmla="*/ 161 w 170"/>
                  <a:gd name="T39" fmla="*/ 3 h 94"/>
                  <a:gd name="T40" fmla="*/ 55 w 170"/>
                  <a:gd name="T41" fmla="*/ 3 h 94"/>
                  <a:gd name="T42" fmla="*/ 55 w 170"/>
                  <a:gd name="T43" fmla="*/ 81 h 94"/>
                  <a:gd name="T44" fmla="*/ 59 w 170"/>
                  <a:gd name="T45" fmla="*/ 81 h 94"/>
                  <a:gd name="T46" fmla="*/ 59 w 170"/>
                  <a:gd name="T47" fmla="*/ 77 h 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0"/>
                  <a:gd name="T73" fmla="*/ 0 h 94"/>
                  <a:gd name="T74" fmla="*/ 170 w 170"/>
                  <a:gd name="T75" fmla="*/ 94 h 9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0" h="94">
                    <a:moveTo>
                      <a:pt x="0" y="4"/>
                    </a:moveTo>
                    <a:lnTo>
                      <a:pt x="11" y="4"/>
                    </a:lnTo>
                    <a:lnTo>
                      <a:pt x="11" y="0"/>
                    </a:lnTo>
                    <a:lnTo>
                      <a:pt x="0" y="0"/>
                    </a:lnTo>
                    <a:lnTo>
                      <a:pt x="0" y="4"/>
                    </a:lnTo>
                    <a:close/>
                    <a:moveTo>
                      <a:pt x="163" y="94"/>
                    </a:moveTo>
                    <a:lnTo>
                      <a:pt x="170" y="94"/>
                    </a:lnTo>
                    <a:lnTo>
                      <a:pt x="170" y="92"/>
                    </a:lnTo>
                    <a:lnTo>
                      <a:pt x="163" y="92"/>
                    </a:lnTo>
                    <a:lnTo>
                      <a:pt x="163" y="94"/>
                    </a:lnTo>
                    <a:close/>
                    <a:moveTo>
                      <a:pt x="63" y="73"/>
                    </a:moveTo>
                    <a:lnTo>
                      <a:pt x="63" y="11"/>
                    </a:lnTo>
                    <a:lnTo>
                      <a:pt x="153" y="11"/>
                    </a:lnTo>
                    <a:lnTo>
                      <a:pt x="153" y="73"/>
                    </a:lnTo>
                    <a:lnTo>
                      <a:pt x="63" y="73"/>
                    </a:lnTo>
                    <a:close/>
                    <a:moveTo>
                      <a:pt x="59" y="77"/>
                    </a:moveTo>
                    <a:lnTo>
                      <a:pt x="157" y="77"/>
                    </a:lnTo>
                    <a:lnTo>
                      <a:pt x="157" y="7"/>
                    </a:lnTo>
                    <a:lnTo>
                      <a:pt x="161" y="7"/>
                    </a:lnTo>
                    <a:lnTo>
                      <a:pt x="161" y="3"/>
                    </a:lnTo>
                    <a:lnTo>
                      <a:pt x="55" y="3"/>
                    </a:lnTo>
                    <a:lnTo>
                      <a:pt x="55" y="81"/>
                    </a:lnTo>
                    <a:lnTo>
                      <a:pt x="59" y="81"/>
                    </a:lnTo>
                    <a:lnTo>
                      <a:pt x="59" y="77"/>
                    </a:lnTo>
                    <a:close/>
                  </a:path>
                </a:pathLst>
              </a:custGeom>
              <a:solidFill>
                <a:srgbClr val="000000"/>
              </a:solidFill>
              <a:ln w="9525">
                <a:noFill/>
                <a:round/>
                <a:headEnd/>
                <a:tailEnd/>
              </a:ln>
            </p:spPr>
            <p:txBody>
              <a:bodyPr/>
              <a:lstStyle/>
              <a:p>
                <a:pPr eaLnBrk="0" hangingPunct="0"/>
                <a:endParaRPr lang="en-US"/>
              </a:p>
            </p:txBody>
          </p:sp>
          <p:sp>
            <p:nvSpPr>
              <p:cNvPr id="48762" name="Rectangle 682"/>
              <p:cNvSpPr>
                <a:spLocks noChangeArrowheads="1"/>
              </p:cNvSpPr>
              <p:nvPr/>
            </p:nvSpPr>
            <p:spPr bwMode="auto">
              <a:xfrm>
                <a:off x="1140" y="2254"/>
                <a:ext cx="11" cy="4"/>
              </a:xfrm>
              <a:prstGeom prst="rect">
                <a:avLst/>
              </a:prstGeom>
              <a:noFill/>
              <a:ln w="3175">
                <a:solidFill>
                  <a:srgbClr val="000000"/>
                </a:solidFill>
                <a:miter lim="800000"/>
                <a:headEnd/>
                <a:tailEnd/>
              </a:ln>
            </p:spPr>
            <p:txBody>
              <a:bodyPr/>
              <a:lstStyle/>
              <a:p>
                <a:pPr eaLnBrk="0" hangingPunct="0"/>
                <a:endParaRPr lang="en-US"/>
              </a:p>
            </p:txBody>
          </p:sp>
          <p:sp>
            <p:nvSpPr>
              <p:cNvPr id="48763" name="Rectangle 683"/>
              <p:cNvSpPr>
                <a:spLocks noChangeArrowheads="1"/>
              </p:cNvSpPr>
              <p:nvPr/>
            </p:nvSpPr>
            <p:spPr bwMode="auto">
              <a:xfrm>
                <a:off x="1303" y="2346"/>
                <a:ext cx="7" cy="2"/>
              </a:xfrm>
              <a:prstGeom prst="rect">
                <a:avLst/>
              </a:prstGeom>
              <a:noFill/>
              <a:ln w="3175">
                <a:solidFill>
                  <a:srgbClr val="000000"/>
                </a:solidFill>
                <a:miter lim="800000"/>
                <a:headEnd/>
                <a:tailEnd/>
              </a:ln>
            </p:spPr>
            <p:txBody>
              <a:bodyPr/>
              <a:lstStyle/>
              <a:p>
                <a:pPr eaLnBrk="0" hangingPunct="0"/>
                <a:endParaRPr lang="en-US"/>
              </a:p>
            </p:txBody>
          </p:sp>
          <p:sp>
            <p:nvSpPr>
              <p:cNvPr id="48764" name="Rectangle 684"/>
              <p:cNvSpPr>
                <a:spLocks noChangeArrowheads="1"/>
              </p:cNvSpPr>
              <p:nvPr/>
            </p:nvSpPr>
            <p:spPr bwMode="auto">
              <a:xfrm>
                <a:off x="1203" y="2265"/>
                <a:ext cx="90" cy="62"/>
              </a:xfrm>
              <a:prstGeom prst="rect">
                <a:avLst/>
              </a:prstGeom>
              <a:noFill/>
              <a:ln w="3175">
                <a:solidFill>
                  <a:srgbClr val="000000"/>
                </a:solidFill>
                <a:miter lim="800000"/>
                <a:headEnd/>
                <a:tailEnd/>
              </a:ln>
            </p:spPr>
            <p:txBody>
              <a:bodyPr/>
              <a:lstStyle/>
              <a:p>
                <a:pPr eaLnBrk="0" hangingPunct="0"/>
                <a:endParaRPr lang="en-US"/>
              </a:p>
            </p:txBody>
          </p:sp>
          <p:sp>
            <p:nvSpPr>
              <p:cNvPr id="48765" name="Freeform 685"/>
              <p:cNvSpPr>
                <a:spLocks/>
              </p:cNvSpPr>
              <p:nvPr/>
            </p:nvSpPr>
            <p:spPr bwMode="auto">
              <a:xfrm>
                <a:off x="1195" y="2257"/>
                <a:ext cx="106" cy="78"/>
              </a:xfrm>
              <a:custGeom>
                <a:avLst/>
                <a:gdLst>
                  <a:gd name="T0" fmla="*/ 4 w 106"/>
                  <a:gd name="T1" fmla="*/ 74 h 78"/>
                  <a:gd name="T2" fmla="*/ 102 w 106"/>
                  <a:gd name="T3" fmla="*/ 74 h 78"/>
                  <a:gd name="T4" fmla="*/ 102 w 106"/>
                  <a:gd name="T5" fmla="*/ 4 h 78"/>
                  <a:gd name="T6" fmla="*/ 106 w 106"/>
                  <a:gd name="T7" fmla="*/ 4 h 78"/>
                  <a:gd name="T8" fmla="*/ 106 w 106"/>
                  <a:gd name="T9" fmla="*/ 0 h 78"/>
                  <a:gd name="T10" fmla="*/ 0 w 106"/>
                  <a:gd name="T11" fmla="*/ 0 h 78"/>
                  <a:gd name="T12" fmla="*/ 0 w 106"/>
                  <a:gd name="T13" fmla="*/ 78 h 78"/>
                  <a:gd name="T14" fmla="*/ 4 w 106"/>
                  <a:gd name="T15" fmla="*/ 78 h 78"/>
                  <a:gd name="T16" fmla="*/ 4 w 106"/>
                  <a:gd name="T17" fmla="*/ 74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78"/>
                  <a:gd name="T29" fmla="*/ 106 w 106"/>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78">
                    <a:moveTo>
                      <a:pt x="4" y="74"/>
                    </a:moveTo>
                    <a:lnTo>
                      <a:pt x="102" y="74"/>
                    </a:lnTo>
                    <a:lnTo>
                      <a:pt x="102" y="4"/>
                    </a:lnTo>
                    <a:lnTo>
                      <a:pt x="106" y="4"/>
                    </a:lnTo>
                    <a:lnTo>
                      <a:pt x="106" y="0"/>
                    </a:lnTo>
                    <a:lnTo>
                      <a:pt x="0" y="0"/>
                    </a:lnTo>
                    <a:lnTo>
                      <a:pt x="0" y="78"/>
                    </a:lnTo>
                    <a:lnTo>
                      <a:pt x="4" y="78"/>
                    </a:lnTo>
                    <a:lnTo>
                      <a:pt x="4" y="74"/>
                    </a:lnTo>
                  </a:path>
                </a:pathLst>
              </a:custGeom>
              <a:noFill/>
              <a:ln w="3175">
                <a:solidFill>
                  <a:srgbClr val="000000"/>
                </a:solidFill>
                <a:round/>
                <a:headEnd/>
                <a:tailEnd/>
              </a:ln>
            </p:spPr>
            <p:txBody>
              <a:bodyPr/>
              <a:lstStyle/>
              <a:p>
                <a:pPr eaLnBrk="0" hangingPunct="0"/>
                <a:endParaRPr lang="en-US"/>
              </a:p>
            </p:txBody>
          </p:sp>
          <p:sp>
            <p:nvSpPr>
              <p:cNvPr id="48766" name="Freeform 686"/>
              <p:cNvSpPr>
                <a:spLocks/>
              </p:cNvSpPr>
              <p:nvPr/>
            </p:nvSpPr>
            <p:spPr bwMode="auto">
              <a:xfrm>
                <a:off x="1182" y="2346"/>
                <a:ext cx="66" cy="6"/>
              </a:xfrm>
              <a:custGeom>
                <a:avLst/>
                <a:gdLst>
                  <a:gd name="T0" fmla="*/ 0 w 66"/>
                  <a:gd name="T1" fmla="*/ 0 h 6"/>
                  <a:gd name="T2" fmla="*/ 66 w 66"/>
                  <a:gd name="T3" fmla="*/ 0 h 6"/>
                  <a:gd name="T4" fmla="*/ 66 w 66"/>
                  <a:gd name="T5" fmla="*/ 6 h 6"/>
                  <a:gd name="T6" fmla="*/ 0 60000 65536"/>
                  <a:gd name="T7" fmla="*/ 0 60000 65536"/>
                  <a:gd name="T8" fmla="*/ 0 60000 65536"/>
                  <a:gd name="T9" fmla="*/ 0 w 66"/>
                  <a:gd name="T10" fmla="*/ 0 h 6"/>
                  <a:gd name="T11" fmla="*/ 66 w 66"/>
                  <a:gd name="T12" fmla="*/ 6 h 6"/>
                </a:gdLst>
                <a:ahLst/>
                <a:cxnLst>
                  <a:cxn ang="T6">
                    <a:pos x="T0" y="T1"/>
                  </a:cxn>
                  <a:cxn ang="T7">
                    <a:pos x="T2" y="T3"/>
                  </a:cxn>
                  <a:cxn ang="T8">
                    <a:pos x="T4" y="T5"/>
                  </a:cxn>
                </a:cxnLst>
                <a:rect l="T9" t="T10" r="T11" b="T12"/>
                <a:pathLst>
                  <a:path w="66" h="6">
                    <a:moveTo>
                      <a:pt x="0" y="0"/>
                    </a:moveTo>
                    <a:lnTo>
                      <a:pt x="66" y="0"/>
                    </a:lnTo>
                    <a:lnTo>
                      <a:pt x="66" y="6"/>
                    </a:lnTo>
                  </a:path>
                </a:pathLst>
              </a:custGeom>
              <a:noFill/>
              <a:ln w="3175">
                <a:solidFill>
                  <a:srgbClr val="000000"/>
                </a:solidFill>
                <a:round/>
                <a:headEnd/>
                <a:tailEnd/>
              </a:ln>
            </p:spPr>
            <p:txBody>
              <a:bodyPr/>
              <a:lstStyle/>
              <a:p>
                <a:pPr eaLnBrk="0" hangingPunct="0"/>
                <a:endParaRPr lang="en-US"/>
              </a:p>
            </p:txBody>
          </p:sp>
          <p:sp>
            <p:nvSpPr>
              <p:cNvPr id="48767" name="Line 687"/>
              <p:cNvSpPr>
                <a:spLocks noChangeShapeType="1"/>
              </p:cNvSpPr>
              <p:nvPr/>
            </p:nvSpPr>
            <p:spPr bwMode="auto">
              <a:xfrm flipV="1">
                <a:off x="1215" y="2346"/>
                <a:ext cx="1" cy="6"/>
              </a:xfrm>
              <a:prstGeom prst="line">
                <a:avLst/>
              </a:prstGeom>
              <a:noFill/>
              <a:ln w="3175">
                <a:solidFill>
                  <a:srgbClr val="000000"/>
                </a:solidFill>
                <a:round/>
                <a:headEnd/>
                <a:tailEnd/>
              </a:ln>
            </p:spPr>
            <p:txBody>
              <a:bodyPr/>
              <a:lstStyle/>
              <a:p>
                <a:endParaRPr lang="en-US"/>
              </a:p>
            </p:txBody>
          </p:sp>
          <p:sp>
            <p:nvSpPr>
              <p:cNvPr id="48768" name="Freeform 688"/>
              <p:cNvSpPr>
                <a:spLocks/>
              </p:cNvSpPr>
              <p:nvPr/>
            </p:nvSpPr>
            <p:spPr bwMode="auto">
              <a:xfrm>
                <a:off x="1073" y="2179"/>
                <a:ext cx="175" cy="175"/>
              </a:xfrm>
              <a:custGeom>
                <a:avLst/>
                <a:gdLst>
                  <a:gd name="T0" fmla="*/ 38 w 175"/>
                  <a:gd name="T1" fmla="*/ 115 h 175"/>
                  <a:gd name="T2" fmla="*/ 0 w 175"/>
                  <a:gd name="T3" fmla="*/ 115 h 175"/>
                  <a:gd name="T4" fmla="*/ 0 w 175"/>
                  <a:gd name="T5" fmla="*/ 175 h 175"/>
                  <a:gd name="T6" fmla="*/ 175 w 175"/>
                  <a:gd name="T7" fmla="*/ 175 h 175"/>
                  <a:gd name="T8" fmla="*/ 175 w 175"/>
                  <a:gd name="T9" fmla="*/ 115 h 175"/>
                  <a:gd name="T10" fmla="*/ 137 w 175"/>
                  <a:gd name="T11" fmla="*/ 115 h 175"/>
                  <a:gd name="T12" fmla="*/ 137 w 175"/>
                  <a:gd name="T13" fmla="*/ 107 h 175"/>
                  <a:gd name="T14" fmla="*/ 153 w 175"/>
                  <a:gd name="T15" fmla="*/ 107 h 175"/>
                  <a:gd name="T16" fmla="*/ 153 w 175"/>
                  <a:gd name="T17" fmla="*/ 0 h 175"/>
                  <a:gd name="T18" fmla="*/ 22 w 175"/>
                  <a:gd name="T19" fmla="*/ 0 h 175"/>
                  <a:gd name="T20" fmla="*/ 22 w 175"/>
                  <a:gd name="T21" fmla="*/ 107 h 175"/>
                  <a:gd name="T22" fmla="*/ 38 w 175"/>
                  <a:gd name="T23" fmla="*/ 107 h 175"/>
                  <a:gd name="T24" fmla="*/ 38 w 175"/>
                  <a:gd name="T25" fmla="*/ 115 h 1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5"/>
                  <a:gd name="T40" fmla="*/ 0 h 175"/>
                  <a:gd name="T41" fmla="*/ 175 w 175"/>
                  <a:gd name="T42" fmla="*/ 175 h 1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5" h="175">
                    <a:moveTo>
                      <a:pt x="38" y="115"/>
                    </a:moveTo>
                    <a:lnTo>
                      <a:pt x="0" y="115"/>
                    </a:lnTo>
                    <a:lnTo>
                      <a:pt x="0" y="175"/>
                    </a:lnTo>
                    <a:lnTo>
                      <a:pt x="175" y="175"/>
                    </a:lnTo>
                    <a:lnTo>
                      <a:pt x="175" y="115"/>
                    </a:lnTo>
                    <a:lnTo>
                      <a:pt x="137" y="115"/>
                    </a:lnTo>
                    <a:lnTo>
                      <a:pt x="137" y="107"/>
                    </a:lnTo>
                    <a:lnTo>
                      <a:pt x="153" y="107"/>
                    </a:lnTo>
                    <a:lnTo>
                      <a:pt x="153" y="0"/>
                    </a:lnTo>
                    <a:lnTo>
                      <a:pt x="22" y="0"/>
                    </a:lnTo>
                    <a:lnTo>
                      <a:pt x="22" y="107"/>
                    </a:lnTo>
                    <a:lnTo>
                      <a:pt x="38" y="107"/>
                    </a:lnTo>
                    <a:lnTo>
                      <a:pt x="38" y="115"/>
                    </a:lnTo>
                    <a:close/>
                  </a:path>
                </a:pathLst>
              </a:custGeom>
              <a:solidFill>
                <a:srgbClr val="FFFFFF"/>
              </a:solidFill>
              <a:ln w="9525">
                <a:noFill/>
                <a:round/>
                <a:headEnd/>
                <a:tailEnd/>
              </a:ln>
            </p:spPr>
            <p:txBody>
              <a:bodyPr/>
              <a:lstStyle/>
              <a:p>
                <a:pPr eaLnBrk="0" hangingPunct="0"/>
                <a:endParaRPr lang="en-US"/>
              </a:p>
            </p:txBody>
          </p:sp>
          <p:sp>
            <p:nvSpPr>
              <p:cNvPr id="48769" name="Freeform 689"/>
              <p:cNvSpPr>
                <a:spLocks/>
              </p:cNvSpPr>
              <p:nvPr/>
            </p:nvSpPr>
            <p:spPr bwMode="auto">
              <a:xfrm>
                <a:off x="1073" y="2179"/>
                <a:ext cx="175" cy="175"/>
              </a:xfrm>
              <a:custGeom>
                <a:avLst/>
                <a:gdLst>
                  <a:gd name="T0" fmla="*/ 38 w 175"/>
                  <a:gd name="T1" fmla="*/ 115 h 175"/>
                  <a:gd name="T2" fmla="*/ 0 w 175"/>
                  <a:gd name="T3" fmla="*/ 115 h 175"/>
                  <a:gd name="T4" fmla="*/ 0 w 175"/>
                  <a:gd name="T5" fmla="*/ 175 h 175"/>
                  <a:gd name="T6" fmla="*/ 175 w 175"/>
                  <a:gd name="T7" fmla="*/ 175 h 175"/>
                  <a:gd name="T8" fmla="*/ 175 w 175"/>
                  <a:gd name="T9" fmla="*/ 115 h 175"/>
                  <a:gd name="T10" fmla="*/ 137 w 175"/>
                  <a:gd name="T11" fmla="*/ 115 h 175"/>
                  <a:gd name="T12" fmla="*/ 137 w 175"/>
                  <a:gd name="T13" fmla="*/ 107 h 175"/>
                  <a:gd name="T14" fmla="*/ 153 w 175"/>
                  <a:gd name="T15" fmla="*/ 107 h 175"/>
                  <a:gd name="T16" fmla="*/ 153 w 175"/>
                  <a:gd name="T17" fmla="*/ 0 h 175"/>
                  <a:gd name="T18" fmla="*/ 22 w 175"/>
                  <a:gd name="T19" fmla="*/ 0 h 175"/>
                  <a:gd name="T20" fmla="*/ 22 w 175"/>
                  <a:gd name="T21" fmla="*/ 107 h 175"/>
                  <a:gd name="T22" fmla="*/ 38 w 175"/>
                  <a:gd name="T23" fmla="*/ 107 h 175"/>
                  <a:gd name="T24" fmla="*/ 38 w 175"/>
                  <a:gd name="T25" fmla="*/ 115 h 1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5"/>
                  <a:gd name="T40" fmla="*/ 0 h 175"/>
                  <a:gd name="T41" fmla="*/ 175 w 175"/>
                  <a:gd name="T42" fmla="*/ 175 h 1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5" h="175">
                    <a:moveTo>
                      <a:pt x="38" y="115"/>
                    </a:moveTo>
                    <a:lnTo>
                      <a:pt x="0" y="115"/>
                    </a:lnTo>
                    <a:lnTo>
                      <a:pt x="0" y="175"/>
                    </a:lnTo>
                    <a:lnTo>
                      <a:pt x="175" y="175"/>
                    </a:lnTo>
                    <a:lnTo>
                      <a:pt x="175" y="115"/>
                    </a:lnTo>
                    <a:lnTo>
                      <a:pt x="137" y="115"/>
                    </a:lnTo>
                    <a:lnTo>
                      <a:pt x="137" y="107"/>
                    </a:lnTo>
                    <a:lnTo>
                      <a:pt x="153" y="107"/>
                    </a:lnTo>
                    <a:lnTo>
                      <a:pt x="153" y="0"/>
                    </a:lnTo>
                    <a:lnTo>
                      <a:pt x="22" y="0"/>
                    </a:lnTo>
                    <a:lnTo>
                      <a:pt x="22" y="107"/>
                    </a:lnTo>
                    <a:lnTo>
                      <a:pt x="38" y="107"/>
                    </a:lnTo>
                    <a:lnTo>
                      <a:pt x="38" y="115"/>
                    </a:lnTo>
                  </a:path>
                </a:pathLst>
              </a:custGeom>
              <a:noFill/>
              <a:ln w="7938">
                <a:solidFill>
                  <a:srgbClr val="000000"/>
                </a:solidFill>
                <a:round/>
                <a:headEnd/>
                <a:tailEnd/>
              </a:ln>
            </p:spPr>
            <p:txBody>
              <a:bodyPr/>
              <a:lstStyle/>
              <a:p>
                <a:pPr eaLnBrk="0" hangingPunct="0"/>
                <a:endParaRPr lang="en-US"/>
              </a:p>
            </p:txBody>
          </p:sp>
          <p:sp>
            <p:nvSpPr>
              <p:cNvPr id="48770" name="Line 690"/>
              <p:cNvSpPr>
                <a:spLocks noChangeShapeType="1"/>
              </p:cNvSpPr>
              <p:nvPr/>
            </p:nvSpPr>
            <p:spPr bwMode="auto">
              <a:xfrm>
                <a:off x="1111" y="2294"/>
                <a:ext cx="99" cy="1"/>
              </a:xfrm>
              <a:prstGeom prst="line">
                <a:avLst/>
              </a:prstGeom>
              <a:noFill/>
              <a:ln w="7938">
                <a:solidFill>
                  <a:srgbClr val="000000"/>
                </a:solidFill>
                <a:round/>
                <a:headEnd/>
                <a:tailEnd/>
              </a:ln>
            </p:spPr>
            <p:txBody>
              <a:bodyPr/>
              <a:lstStyle/>
              <a:p>
                <a:endParaRPr lang="en-US"/>
              </a:p>
            </p:txBody>
          </p:sp>
          <p:sp>
            <p:nvSpPr>
              <p:cNvPr id="48771" name="Line 691"/>
              <p:cNvSpPr>
                <a:spLocks noChangeShapeType="1"/>
              </p:cNvSpPr>
              <p:nvPr/>
            </p:nvSpPr>
            <p:spPr bwMode="auto">
              <a:xfrm>
                <a:off x="1111" y="2286"/>
                <a:ext cx="99" cy="1"/>
              </a:xfrm>
              <a:prstGeom prst="line">
                <a:avLst/>
              </a:prstGeom>
              <a:noFill/>
              <a:ln w="7938">
                <a:solidFill>
                  <a:srgbClr val="000000"/>
                </a:solidFill>
                <a:round/>
                <a:headEnd/>
                <a:tailEnd/>
              </a:ln>
            </p:spPr>
            <p:txBody>
              <a:bodyPr/>
              <a:lstStyle/>
              <a:p>
                <a:endParaRPr lang="en-US"/>
              </a:p>
            </p:txBody>
          </p:sp>
          <p:sp>
            <p:nvSpPr>
              <p:cNvPr id="48772" name="Freeform 692"/>
              <p:cNvSpPr>
                <a:spLocks noEditPoints="1"/>
              </p:cNvSpPr>
              <p:nvPr/>
            </p:nvSpPr>
            <p:spPr bwMode="auto">
              <a:xfrm>
                <a:off x="1163" y="2299"/>
                <a:ext cx="71" cy="50"/>
              </a:xfrm>
              <a:custGeom>
                <a:avLst/>
                <a:gdLst>
                  <a:gd name="T0" fmla="*/ 0 w 71"/>
                  <a:gd name="T1" fmla="*/ 50 h 50"/>
                  <a:gd name="T2" fmla="*/ 58 w 71"/>
                  <a:gd name="T3" fmla="*/ 50 h 50"/>
                  <a:gd name="T4" fmla="*/ 58 w 71"/>
                  <a:gd name="T5" fmla="*/ 0 h 50"/>
                  <a:gd name="T6" fmla="*/ 0 w 71"/>
                  <a:gd name="T7" fmla="*/ 0 h 50"/>
                  <a:gd name="T8" fmla="*/ 0 w 71"/>
                  <a:gd name="T9" fmla="*/ 50 h 50"/>
                  <a:gd name="T10" fmla="*/ 63 w 71"/>
                  <a:gd name="T11" fmla="*/ 9 h 50"/>
                  <a:gd name="T12" fmla="*/ 71 w 71"/>
                  <a:gd name="T13" fmla="*/ 9 h 50"/>
                  <a:gd name="T14" fmla="*/ 71 w 71"/>
                  <a:gd name="T15" fmla="*/ 0 h 50"/>
                  <a:gd name="T16" fmla="*/ 63 w 71"/>
                  <a:gd name="T17" fmla="*/ 0 h 50"/>
                  <a:gd name="T18" fmla="*/ 63 w 71"/>
                  <a:gd name="T19" fmla="*/ 9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50"/>
                  <a:gd name="T32" fmla="*/ 71 w 71"/>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50">
                    <a:moveTo>
                      <a:pt x="0" y="50"/>
                    </a:moveTo>
                    <a:lnTo>
                      <a:pt x="58" y="50"/>
                    </a:lnTo>
                    <a:lnTo>
                      <a:pt x="58" y="0"/>
                    </a:lnTo>
                    <a:lnTo>
                      <a:pt x="0" y="0"/>
                    </a:lnTo>
                    <a:lnTo>
                      <a:pt x="0" y="50"/>
                    </a:lnTo>
                    <a:close/>
                    <a:moveTo>
                      <a:pt x="63" y="9"/>
                    </a:moveTo>
                    <a:lnTo>
                      <a:pt x="71" y="9"/>
                    </a:lnTo>
                    <a:lnTo>
                      <a:pt x="71" y="0"/>
                    </a:lnTo>
                    <a:lnTo>
                      <a:pt x="63" y="0"/>
                    </a:lnTo>
                    <a:lnTo>
                      <a:pt x="63" y="9"/>
                    </a:lnTo>
                    <a:close/>
                  </a:path>
                </a:pathLst>
              </a:custGeom>
              <a:solidFill>
                <a:srgbClr val="FFFFFF"/>
              </a:solidFill>
              <a:ln w="9525">
                <a:noFill/>
                <a:round/>
                <a:headEnd/>
                <a:tailEnd/>
              </a:ln>
            </p:spPr>
            <p:txBody>
              <a:bodyPr/>
              <a:lstStyle/>
              <a:p>
                <a:pPr eaLnBrk="0" hangingPunct="0"/>
                <a:endParaRPr lang="en-US"/>
              </a:p>
            </p:txBody>
          </p:sp>
          <p:sp>
            <p:nvSpPr>
              <p:cNvPr id="48773" name="Rectangle 693"/>
              <p:cNvSpPr>
                <a:spLocks noChangeArrowheads="1"/>
              </p:cNvSpPr>
              <p:nvPr/>
            </p:nvSpPr>
            <p:spPr bwMode="auto">
              <a:xfrm>
                <a:off x="1163" y="2299"/>
                <a:ext cx="58" cy="50"/>
              </a:xfrm>
              <a:prstGeom prst="rect">
                <a:avLst/>
              </a:prstGeom>
              <a:noFill/>
              <a:ln w="3175">
                <a:solidFill>
                  <a:srgbClr val="000000"/>
                </a:solidFill>
                <a:miter lim="800000"/>
                <a:headEnd/>
                <a:tailEnd/>
              </a:ln>
            </p:spPr>
            <p:txBody>
              <a:bodyPr/>
              <a:lstStyle/>
              <a:p>
                <a:pPr eaLnBrk="0" hangingPunct="0"/>
                <a:endParaRPr lang="en-US"/>
              </a:p>
            </p:txBody>
          </p:sp>
          <p:sp>
            <p:nvSpPr>
              <p:cNvPr id="48774" name="Line 694"/>
              <p:cNvSpPr>
                <a:spLocks noChangeShapeType="1"/>
              </p:cNvSpPr>
              <p:nvPr/>
            </p:nvSpPr>
            <p:spPr bwMode="auto">
              <a:xfrm>
                <a:off x="1163" y="2316"/>
                <a:ext cx="58" cy="1"/>
              </a:xfrm>
              <a:prstGeom prst="line">
                <a:avLst/>
              </a:prstGeom>
              <a:noFill/>
              <a:ln w="3175">
                <a:solidFill>
                  <a:srgbClr val="000000"/>
                </a:solidFill>
                <a:round/>
                <a:headEnd/>
                <a:tailEnd/>
              </a:ln>
            </p:spPr>
            <p:txBody>
              <a:bodyPr/>
              <a:lstStyle/>
              <a:p>
                <a:endParaRPr lang="en-US"/>
              </a:p>
            </p:txBody>
          </p:sp>
          <p:sp>
            <p:nvSpPr>
              <p:cNvPr id="48775" name="Line 695"/>
              <p:cNvSpPr>
                <a:spLocks noChangeShapeType="1"/>
              </p:cNvSpPr>
              <p:nvPr/>
            </p:nvSpPr>
            <p:spPr bwMode="auto">
              <a:xfrm>
                <a:off x="1163" y="2333"/>
                <a:ext cx="58" cy="1"/>
              </a:xfrm>
              <a:prstGeom prst="line">
                <a:avLst/>
              </a:prstGeom>
              <a:noFill/>
              <a:ln w="3175">
                <a:solidFill>
                  <a:srgbClr val="000000"/>
                </a:solidFill>
                <a:round/>
                <a:headEnd/>
                <a:tailEnd/>
              </a:ln>
            </p:spPr>
            <p:txBody>
              <a:bodyPr/>
              <a:lstStyle/>
              <a:p>
                <a:endParaRPr lang="en-US"/>
              </a:p>
            </p:txBody>
          </p:sp>
          <p:sp>
            <p:nvSpPr>
              <p:cNvPr id="48776" name="Line 696"/>
              <p:cNvSpPr>
                <a:spLocks noChangeShapeType="1"/>
              </p:cNvSpPr>
              <p:nvPr/>
            </p:nvSpPr>
            <p:spPr bwMode="auto">
              <a:xfrm>
                <a:off x="1166" y="2324"/>
                <a:ext cx="52" cy="1"/>
              </a:xfrm>
              <a:prstGeom prst="line">
                <a:avLst/>
              </a:prstGeom>
              <a:noFill/>
              <a:ln w="3175">
                <a:solidFill>
                  <a:srgbClr val="000000"/>
                </a:solidFill>
                <a:round/>
                <a:headEnd/>
                <a:tailEnd/>
              </a:ln>
            </p:spPr>
            <p:txBody>
              <a:bodyPr/>
              <a:lstStyle/>
              <a:p>
                <a:endParaRPr lang="en-US"/>
              </a:p>
            </p:txBody>
          </p:sp>
          <p:sp>
            <p:nvSpPr>
              <p:cNvPr id="48777" name="Rectangle 697"/>
              <p:cNvSpPr>
                <a:spLocks noChangeArrowheads="1"/>
              </p:cNvSpPr>
              <p:nvPr/>
            </p:nvSpPr>
            <p:spPr bwMode="auto">
              <a:xfrm>
                <a:off x="1196" y="2319"/>
                <a:ext cx="16" cy="11"/>
              </a:xfrm>
              <a:prstGeom prst="rect">
                <a:avLst/>
              </a:prstGeom>
              <a:noFill/>
              <a:ln w="3175">
                <a:solidFill>
                  <a:srgbClr val="000000"/>
                </a:solidFill>
                <a:miter lim="800000"/>
                <a:headEnd/>
                <a:tailEnd/>
              </a:ln>
            </p:spPr>
            <p:txBody>
              <a:bodyPr/>
              <a:lstStyle/>
              <a:p>
                <a:pPr eaLnBrk="0" hangingPunct="0"/>
                <a:endParaRPr lang="en-US"/>
              </a:p>
            </p:txBody>
          </p:sp>
          <p:sp>
            <p:nvSpPr>
              <p:cNvPr id="48778" name="Rectangle 698"/>
              <p:cNvSpPr>
                <a:spLocks noChangeArrowheads="1"/>
              </p:cNvSpPr>
              <p:nvPr/>
            </p:nvSpPr>
            <p:spPr bwMode="auto">
              <a:xfrm>
                <a:off x="1226" y="2299"/>
                <a:ext cx="8" cy="9"/>
              </a:xfrm>
              <a:prstGeom prst="rect">
                <a:avLst/>
              </a:prstGeom>
              <a:noFill/>
              <a:ln w="3175">
                <a:solidFill>
                  <a:srgbClr val="000000"/>
                </a:solidFill>
                <a:miter lim="800000"/>
                <a:headEnd/>
                <a:tailEnd/>
              </a:ln>
            </p:spPr>
            <p:txBody>
              <a:bodyPr/>
              <a:lstStyle/>
              <a:p>
                <a:pPr eaLnBrk="0" hangingPunct="0"/>
                <a:endParaRPr lang="en-US"/>
              </a:p>
            </p:txBody>
          </p:sp>
          <p:sp>
            <p:nvSpPr>
              <p:cNvPr id="48779" name="Freeform 699"/>
              <p:cNvSpPr>
                <a:spLocks noEditPoints="1"/>
              </p:cNvSpPr>
              <p:nvPr/>
            </p:nvSpPr>
            <p:spPr bwMode="auto">
              <a:xfrm>
                <a:off x="1078" y="2191"/>
                <a:ext cx="165" cy="118"/>
              </a:xfrm>
              <a:custGeom>
                <a:avLst/>
                <a:gdLst>
                  <a:gd name="T0" fmla="*/ 138 w 165"/>
                  <a:gd name="T1" fmla="*/ 84 h 118"/>
                  <a:gd name="T2" fmla="*/ 144 w 165"/>
                  <a:gd name="T3" fmla="*/ 84 h 118"/>
                  <a:gd name="T4" fmla="*/ 144 w 165"/>
                  <a:gd name="T5" fmla="*/ 82 h 118"/>
                  <a:gd name="T6" fmla="*/ 138 w 165"/>
                  <a:gd name="T7" fmla="*/ 82 h 118"/>
                  <a:gd name="T8" fmla="*/ 138 w 165"/>
                  <a:gd name="T9" fmla="*/ 84 h 118"/>
                  <a:gd name="T10" fmla="*/ 37 w 165"/>
                  <a:gd name="T11" fmla="*/ 70 h 118"/>
                  <a:gd name="T12" fmla="*/ 37 w 165"/>
                  <a:gd name="T13" fmla="*/ 8 h 118"/>
                  <a:gd name="T14" fmla="*/ 127 w 165"/>
                  <a:gd name="T15" fmla="*/ 8 h 118"/>
                  <a:gd name="T16" fmla="*/ 127 w 165"/>
                  <a:gd name="T17" fmla="*/ 70 h 118"/>
                  <a:gd name="T18" fmla="*/ 37 w 165"/>
                  <a:gd name="T19" fmla="*/ 70 h 118"/>
                  <a:gd name="T20" fmla="*/ 33 w 165"/>
                  <a:gd name="T21" fmla="*/ 74 h 118"/>
                  <a:gd name="T22" fmla="*/ 132 w 165"/>
                  <a:gd name="T23" fmla="*/ 74 h 118"/>
                  <a:gd name="T24" fmla="*/ 132 w 165"/>
                  <a:gd name="T25" fmla="*/ 4 h 118"/>
                  <a:gd name="T26" fmla="*/ 136 w 165"/>
                  <a:gd name="T27" fmla="*/ 4 h 118"/>
                  <a:gd name="T28" fmla="*/ 136 w 165"/>
                  <a:gd name="T29" fmla="*/ 0 h 118"/>
                  <a:gd name="T30" fmla="*/ 29 w 165"/>
                  <a:gd name="T31" fmla="*/ 0 h 118"/>
                  <a:gd name="T32" fmla="*/ 29 w 165"/>
                  <a:gd name="T33" fmla="*/ 78 h 118"/>
                  <a:gd name="T34" fmla="*/ 33 w 165"/>
                  <a:gd name="T35" fmla="*/ 78 h 118"/>
                  <a:gd name="T36" fmla="*/ 33 w 165"/>
                  <a:gd name="T37" fmla="*/ 74 h 118"/>
                  <a:gd name="T38" fmla="*/ 0 w 165"/>
                  <a:gd name="T39" fmla="*/ 114 h 118"/>
                  <a:gd name="T40" fmla="*/ 17 w 165"/>
                  <a:gd name="T41" fmla="*/ 114 h 118"/>
                  <a:gd name="T42" fmla="*/ 17 w 165"/>
                  <a:gd name="T43" fmla="*/ 108 h 118"/>
                  <a:gd name="T44" fmla="*/ 0 w 165"/>
                  <a:gd name="T45" fmla="*/ 108 h 118"/>
                  <a:gd name="T46" fmla="*/ 0 w 165"/>
                  <a:gd name="T47" fmla="*/ 114 h 118"/>
                  <a:gd name="T48" fmla="*/ 96 w 165"/>
                  <a:gd name="T49" fmla="*/ 118 h 118"/>
                  <a:gd name="T50" fmla="*/ 132 w 165"/>
                  <a:gd name="T51" fmla="*/ 118 h 118"/>
                  <a:gd name="T52" fmla="*/ 132 w 165"/>
                  <a:gd name="T53" fmla="*/ 115 h 118"/>
                  <a:gd name="T54" fmla="*/ 96 w 165"/>
                  <a:gd name="T55" fmla="*/ 115 h 118"/>
                  <a:gd name="T56" fmla="*/ 96 w 165"/>
                  <a:gd name="T57" fmla="*/ 118 h 118"/>
                  <a:gd name="T58" fmla="*/ 159 w 165"/>
                  <a:gd name="T59" fmla="*/ 111 h 118"/>
                  <a:gd name="T60" fmla="*/ 165 w 165"/>
                  <a:gd name="T61" fmla="*/ 111 h 118"/>
                  <a:gd name="T62" fmla="*/ 165 w 165"/>
                  <a:gd name="T63" fmla="*/ 108 h 118"/>
                  <a:gd name="T64" fmla="*/ 159 w 165"/>
                  <a:gd name="T65" fmla="*/ 108 h 118"/>
                  <a:gd name="T66" fmla="*/ 159 w 165"/>
                  <a:gd name="T67" fmla="*/ 111 h 118"/>
                  <a:gd name="T68" fmla="*/ 159 w 165"/>
                  <a:gd name="T69" fmla="*/ 117 h 118"/>
                  <a:gd name="T70" fmla="*/ 165 w 165"/>
                  <a:gd name="T71" fmla="*/ 117 h 118"/>
                  <a:gd name="T72" fmla="*/ 165 w 165"/>
                  <a:gd name="T73" fmla="*/ 114 h 118"/>
                  <a:gd name="T74" fmla="*/ 159 w 165"/>
                  <a:gd name="T75" fmla="*/ 114 h 118"/>
                  <a:gd name="T76" fmla="*/ 159 w 165"/>
                  <a:gd name="T77" fmla="*/ 117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
                  <a:gd name="T118" fmla="*/ 0 h 118"/>
                  <a:gd name="T119" fmla="*/ 165 w 165"/>
                  <a:gd name="T120" fmla="*/ 118 h 1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 h="118">
                    <a:moveTo>
                      <a:pt x="138" y="84"/>
                    </a:moveTo>
                    <a:lnTo>
                      <a:pt x="144" y="84"/>
                    </a:lnTo>
                    <a:lnTo>
                      <a:pt x="144" y="82"/>
                    </a:lnTo>
                    <a:lnTo>
                      <a:pt x="138" y="82"/>
                    </a:lnTo>
                    <a:lnTo>
                      <a:pt x="138" y="84"/>
                    </a:lnTo>
                    <a:close/>
                    <a:moveTo>
                      <a:pt x="37" y="70"/>
                    </a:moveTo>
                    <a:lnTo>
                      <a:pt x="37" y="8"/>
                    </a:lnTo>
                    <a:lnTo>
                      <a:pt x="127" y="8"/>
                    </a:lnTo>
                    <a:lnTo>
                      <a:pt x="127" y="70"/>
                    </a:lnTo>
                    <a:lnTo>
                      <a:pt x="37" y="70"/>
                    </a:lnTo>
                    <a:close/>
                    <a:moveTo>
                      <a:pt x="33" y="74"/>
                    </a:moveTo>
                    <a:lnTo>
                      <a:pt x="132" y="74"/>
                    </a:lnTo>
                    <a:lnTo>
                      <a:pt x="132" y="4"/>
                    </a:lnTo>
                    <a:lnTo>
                      <a:pt x="136" y="4"/>
                    </a:lnTo>
                    <a:lnTo>
                      <a:pt x="136" y="0"/>
                    </a:lnTo>
                    <a:lnTo>
                      <a:pt x="29" y="0"/>
                    </a:lnTo>
                    <a:lnTo>
                      <a:pt x="29" y="78"/>
                    </a:lnTo>
                    <a:lnTo>
                      <a:pt x="33" y="78"/>
                    </a:lnTo>
                    <a:lnTo>
                      <a:pt x="33" y="74"/>
                    </a:lnTo>
                    <a:close/>
                    <a:moveTo>
                      <a:pt x="0" y="114"/>
                    </a:moveTo>
                    <a:lnTo>
                      <a:pt x="17" y="114"/>
                    </a:lnTo>
                    <a:lnTo>
                      <a:pt x="17" y="108"/>
                    </a:lnTo>
                    <a:lnTo>
                      <a:pt x="0" y="108"/>
                    </a:lnTo>
                    <a:lnTo>
                      <a:pt x="0" y="114"/>
                    </a:lnTo>
                    <a:close/>
                    <a:moveTo>
                      <a:pt x="96" y="118"/>
                    </a:moveTo>
                    <a:lnTo>
                      <a:pt x="132" y="118"/>
                    </a:lnTo>
                    <a:lnTo>
                      <a:pt x="132" y="115"/>
                    </a:lnTo>
                    <a:lnTo>
                      <a:pt x="96" y="115"/>
                    </a:lnTo>
                    <a:lnTo>
                      <a:pt x="96" y="118"/>
                    </a:lnTo>
                    <a:close/>
                    <a:moveTo>
                      <a:pt x="159" y="111"/>
                    </a:moveTo>
                    <a:lnTo>
                      <a:pt x="165" y="111"/>
                    </a:lnTo>
                    <a:lnTo>
                      <a:pt x="165" y="108"/>
                    </a:lnTo>
                    <a:lnTo>
                      <a:pt x="159" y="108"/>
                    </a:lnTo>
                    <a:lnTo>
                      <a:pt x="159" y="111"/>
                    </a:lnTo>
                    <a:close/>
                    <a:moveTo>
                      <a:pt x="159" y="117"/>
                    </a:moveTo>
                    <a:lnTo>
                      <a:pt x="165" y="117"/>
                    </a:lnTo>
                    <a:lnTo>
                      <a:pt x="165" y="114"/>
                    </a:lnTo>
                    <a:lnTo>
                      <a:pt x="159" y="114"/>
                    </a:lnTo>
                    <a:lnTo>
                      <a:pt x="159" y="117"/>
                    </a:lnTo>
                    <a:close/>
                  </a:path>
                </a:pathLst>
              </a:custGeom>
              <a:solidFill>
                <a:srgbClr val="000000"/>
              </a:solidFill>
              <a:ln w="9525">
                <a:noFill/>
                <a:round/>
                <a:headEnd/>
                <a:tailEnd/>
              </a:ln>
            </p:spPr>
            <p:txBody>
              <a:bodyPr/>
              <a:lstStyle/>
              <a:p>
                <a:pPr eaLnBrk="0" hangingPunct="0"/>
                <a:endParaRPr lang="en-US"/>
              </a:p>
            </p:txBody>
          </p:sp>
          <p:sp>
            <p:nvSpPr>
              <p:cNvPr id="48780" name="Rectangle 700"/>
              <p:cNvSpPr>
                <a:spLocks noChangeArrowheads="1"/>
              </p:cNvSpPr>
              <p:nvPr/>
            </p:nvSpPr>
            <p:spPr bwMode="auto">
              <a:xfrm>
                <a:off x="1216" y="2273"/>
                <a:ext cx="6" cy="2"/>
              </a:xfrm>
              <a:prstGeom prst="rect">
                <a:avLst/>
              </a:prstGeom>
              <a:noFill/>
              <a:ln w="3175">
                <a:solidFill>
                  <a:srgbClr val="000000"/>
                </a:solidFill>
                <a:miter lim="800000"/>
                <a:headEnd/>
                <a:tailEnd/>
              </a:ln>
            </p:spPr>
            <p:txBody>
              <a:bodyPr/>
              <a:lstStyle/>
              <a:p>
                <a:pPr eaLnBrk="0" hangingPunct="0"/>
                <a:endParaRPr lang="en-US"/>
              </a:p>
            </p:txBody>
          </p:sp>
          <p:sp>
            <p:nvSpPr>
              <p:cNvPr id="48781" name="Rectangle 701"/>
              <p:cNvSpPr>
                <a:spLocks noChangeArrowheads="1"/>
              </p:cNvSpPr>
              <p:nvPr/>
            </p:nvSpPr>
            <p:spPr bwMode="auto">
              <a:xfrm>
                <a:off x="1115" y="2199"/>
                <a:ext cx="90" cy="62"/>
              </a:xfrm>
              <a:prstGeom prst="rect">
                <a:avLst/>
              </a:prstGeom>
              <a:noFill/>
              <a:ln w="3175">
                <a:solidFill>
                  <a:srgbClr val="000000"/>
                </a:solidFill>
                <a:miter lim="800000"/>
                <a:headEnd/>
                <a:tailEnd/>
              </a:ln>
            </p:spPr>
            <p:txBody>
              <a:bodyPr/>
              <a:lstStyle/>
              <a:p>
                <a:pPr eaLnBrk="0" hangingPunct="0"/>
                <a:endParaRPr lang="en-US"/>
              </a:p>
            </p:txBody>
          </p:sp>
          <p:sp>
            <p:nvSpPr>
              <p:cNvPr id="48782" name="Freeform 702"/>
              <p:cNvSpPr>
                <a:spLocks/>
              </p:cNvSpPr>
              <p:nvPr/>
            </p:nvSpPr>
            <p:spPr bwMode="auto">
              <a:xfrm>
                <a:off x="1107" y="2191"/>
                <a:ext cx="107" cy="78"/>
              </a:xfrm>
              <a:custGeom>
                <a:avLst/>
                <a:gdLst>
                  <a:gd name="T0" fmla="*/ 4 w 107"/>
                  <a:gd name="T1" fmla="*/ 74 h 78"/>
                  <a:gd name="T2" fmla="*/ 103 w 107"/>
                  <a:gd name="T3" fmla="*/ 74 h 78"/>
                  <a:gd name="T4" fmla="*/ 103 w 107"/>
                  <a:gd name="T5" fmla="*/ 4 h 78"/>
                  <a:gd name="T6" fmla="*/ 107 w 107"/>
                  <a:gd name="T7" fmla="*/ 4 h 78"/>
                  <a:gd name="T8" fmla="*/ 107 w 107"/>
                  <a:gd name="T9" fmla="*/ 0 h 78"/>
                  <a:gd name="T10" fmla="*/ 0 w 107"/>
                  <a:gd name="T11" fmla="*/ 0 h 78"/>
                  <a:gd name="T12" fmla="*/ 0 w 107"/>
                  <a:gd name="T13" fmla="*/ 78 h 78"/>
                  <a:gd name="T14" fmla="*/ 4 w 107"/>
                  <a:gd name="T15" fmla="*/ 78 h 78"/>
                  <a:gd name="T16" fmla="*/ 4 w 107"/>
                  <a:gd name="T17" fmla="*/ 74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78"/>
                  <a:gd name="T29" fmla="*/ 107 w 10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78">
                    <a:moveTo>
                      <a:pt x="4" y="74"/>
                    </a:moveTo>
                    <a:lnTo>
                      <a:pt x="103" y="74"/>
                    </a:lnTo>
                    <a:lnTo>
                      <a:pt x="103" y="4"/>
                    </a:lnTo>
                    <a:lnTo>
                      <a:pt x="107" y="4"/>
                    </a:lnTo>
                    <a:lnTo>
                      <a:pt x="107" y="0"/>
                    </a:lnTo>
                    <a:lnTo>
                      <a:pt x="0" y="0"/>
                    </a:lnTo>
                    <a:lnTo>
                      <a:pt x="0" y="78"/>
                    </a:lnTo>
                    <a:lnTo>
                      <a:pt x="4" y="78"/>
                    </a:lnTo>
                    <a:lnTo>
                      <a:pt x="4" y="74"/>
                    </a:lnTo>
                  </a:path>
                </a:pathLst>
              </a:custGeom>
              <a:noFill/>
              <a:ln w="3175">
                <a:solidFill>
                  <a:srgbClr val="000000"/>
                </a:solidFill>
                <a:round/>
                <a:headEnd/>
                <a:tailEnd/>
              </a:ln>
            </p:spPr>
            <p:txBody>
              <a:bodyPr/>
              <a:lstStyle/>
              <a:p>
                <a:pPr eaLnBrk="0" hangingPunct="0"/>
                <a:endParaRPr lang="en-US"/>
              </a:p>
            </p:txBody>
          </p:sp>
          <p:sp>
            <p:nvSpPr>
              <p:cNvPr id="48783" name="Line 703"/>
              <p:cNvSpPr>
                <a:spLocks noChangeShapeType="1"/>
              </p:cNvSpPr>
              <p:nvPr/>
            </p:nvSpPr>
            <p:spPr bwMode="auto">
              <a:xfrm>
                <a:off x="1095" y="2279"/>
                <a:ext cx="131" cy="1"/>
              </a:xfrm>
              <a:prstGeom prst="line">
                <a:avLst/>
              </a:prstGeom>
              <a:noFill/>
              <a:ln w="3175">
                <a:solidFill>
                  <a:srgbClr val="000000"/>
                </a:solidFill>
                <a:round/>
                <a:headEnd/>
                <a:tailEnd/>
              </a:ln>
            </p:spPr>
            <p:txBody>
              <a:bodyPr/>
              <a:lstStyle/>
              <a:p>
                <a:endParaRPr lang="en-US"/>
              </a:p>
            </p:txBody>
          </p:sp>
          <p:sp>
            <p:nvSpPr>
              <p:cNvPr id="48784" name="Line 704"/>
              <p:cNvSpPr>
                <a:spLocks noChangeShapeType="1"/>
              </p:cNvSpPr>
              <p:nvPr/>
            </p:nvSpPr>
            <p:spPr bwMode="auto">
              <a:xfrm flipV="1">
                <a:off x="1127" y="2279"/>
                <a:ext cx="1" cy="7"/>
              </a:xfrm>
              <a:prstGeom prst="line">
                <a:avLst/>
              </a:prstGeom>
              <a:noFill/>
              <a:ln w="3175">
                <a:solidFill>
                  <a:srgbClr val="000000"/>
                </a:solidFill>
                <a:round/>
                <a:headEnd/>
                <a:tailEnd/>
              </a:ln>
            </p:spPr>
            <p:txBody>
              <a:bodyPr/>
              <a:lstStyle/>
              <a:p>
                <a:endParaRPr lang="en-US"/>
              </a:p>
            </p:txBody>
          </p:sp>
          <p:sp>
            <p:nvSpPr>
              <p:cNvPr id="48785" name="Line 705"/>
              <p:cNvSpPr>
                <a:spLocks noChangeShapeType="1"/>
              </p:cNvSpPr>
              <p:nvPr/>
            </p:nvSpPr>
            <p:spPr bwMode="auto">
              <a:xfrm flipV="1">
                <a:off x="1161" y="2279"/>
                <a:ext cx="1" cy="7"/>
              </a:xfrm>
              <a:prstGeom prst="line">
                <a:avLst/>
              </a:prstGeom>
              <a:noFill/>
              <a:ln w="3175">
                <a:solidFill>
                  <a:srgbClr val="000000"/>
                </a:solidFill>
                <a:round/>
                <a:headEnd/>
                <a:tailEnd/>
              </a:ln>
            </p:spPr>
            <p:txBody>
              <a:bodyPr/>
              <a:lstStyle/>
              <a:p>
                <a:endParaRPr lang="en-US"/>
              </a:p>
            </p:txBody>
          </p:sp>
          <p:sp>
            <p:nvSpPr>
              <p:cNvPr id="48786" name="Rectangle 706"/>
              <p:cNvSpPr>
                <a:spLocks noChangeArrowheads="1"/>
              </p:cNvSpPr>
              <p:nvPr/>
            </p:nvSpPr>
            <p:spPr bwMode="auto">
              <a:xfrm>
                <a:off x="1078" y="2299"/>
                <a:ext cx="17" cy="6"/>
              </a:xfrm>
              <a:prstGeom prst="rect">
                <a:avLst/>
              </a:prstGeom>
              <a:noFill/>
              <a:ln w="3175">
                <a:solidFill>
                  <a:srgbClr val="000000"/>
                </a:solidFill>
                <a:miter lim="800000"/>
                <a:headEnd/>
                <a:tailEnd/>
              </a:ln>
            </p:spPr>
            <p:txBody>
              <a:bodyPr/>
              <a:lstStyle/>
              <a:p>
                <a:pPr eaLnBrk="0" hangingPunct="0"/>
                <a:endParaRPr lang="en-US"/>
              </a:p>
            </p:txBody>
          </p:sp>
          <p:sp>
            <p:nvSpPr>
              <p:cNvPr id="48787" name="Rectangle 707"/>
              <p:cNvSpPr>
                <a:spLocks noChangeArrowheads="1"/>
              </p:cNvSpPr>
              <p:nvPr/>
            </p:nvSpPr>
            <p:spPr bwMode="auto">
              <a:xfrm>
                <a:off x="1174" y="2306"/>
                <a:ext cx="36" cy="3"/>
              </a:xfrm>
              <a:prstGeom prst="rect">
                <a:avLst/>
              </a:prstGeom>
              <a:noFill/>
              <a:ln w="3175">
                <a:solidFill>
                  <a:srgbClr val="000000"/>
                </a:solidFill>
                <a:miter lim="800000"/>
                <a:headEnd/>
                <a:tailEnd/>
              </a:ln>
            </p:spPr>
            <p:txBody>
              <a:bodyPr/>
              <a:lstStyle/>
              <a:p>
                <a:pPr eaLnBrk="0" hangingPunct="0"/>
                <a:endParaRPr lang="en-US"/>
              </a:p>
            </p:txBody>
          </p:sp>
          <p:sp>
            <p:nvSpPr>
              <p:cNvPr id="48788" name="Rectangle 708"/>
              <p:cNvSpPr>
                <a:spLocks noChangeArrowheads="1"/>
              </p:cNvSpPr>
              <p:nvPr/>
            </p:nvSpPr>
            <p:spPr bwMode="auto">
              <a:xfrm>
                <a:off x="1237" y="2299"/>
                <a:ext cx="6" cy="3"/>
              </a:xfrm>
              <a:prstGeom prst="rect">
                <a:avLst/>
              </a:prstGeom>
              <a:noFill/>
              <a:ln w="3175">
                <a:solidFill>
                  <a:srgbClr val="000000"/>
                </a:solidFill>
                <a:miter lim="800000"/>
                <a:headEnd/>
                <a:tailEnd/>
              </a:ln>
            </p:spPr>
            <p:txBody>
              <a:bodyPr/>
              <a:lstStyle/>
              <a:p>
                <a:pPr eaLnBrk="0" hangingPunct="0"/>
                <a:endParaRPr lang="en-US"/>
              </a:p>
            </p:txBody>
          </p:sp>
          <p:sp>
            <p:nvSpPr>
              <p:cNvPr id="48789" name="Rectangle 709"/>
              <p:cNvSpPr>
                <a:spLocks noChangeArrowheads="1"/>
              </p:cNvSpPr>
              <p:nvPr/>
            </p:nvSpPr>
            <p:spPr bwMode="auto">
              <a:xfrm>
                <a:off x="1237" y="2305"/>
                <a:ext cx="6" cy="3"/>
              </a:xfrm>
              <a:prstGeom prst="rect">
                <a:avLst/>
              </a:prstGeom>
              <a:noFill/>
              <a:ln w="3175">
                <a:solidFill>
                  <a:srgbClr val="000000"/>
                </a:solidFill>
                <a:miter lim="800000"/>
                <a:headEnd/>
                <a:tailEnd/>
              </a:ln>
            </p:spPr>
            <p:txBody>
              <a:bodyPr/>
              <a:lstStyle/>
              <a:p>
                <a:pPr eaLnBrk="0" hangingPunct="0"/>
                <a:endParaRPr lang="en-US"/>
              </a:p>
            </p:txBody>
          </p:sp>
          <p:sp>
            <p:nvSpPr>
              <p:cNvPr id="48790" name="Freeform 710"/>
              <p:cNvSpPr>
                <a:spLocks noEditPoints="1"/>
              </p:cNvSpPr>
              <p:nvPr/>
            </p:nvSpPr>
            <p:spPr bwMode="auto">
              <a:xfrm>
                <a:off x="942" y="2201"/>
                <a:ext cx="219" cy="175"/>
              </a:xfrm>
              <a:custGeom>
                <a:avLst/>
                <a:gdLst>
                  <a:gd name="T0" fmla="*/ 0 w 219"/>
                  <a:gd name="T1" fmla="*/ 175 h 175"/>
                  <a:gd name="T2" fmla="*/ 0 w 219"/>
                  <a:gd name="T3" fmla="*/ 172 h 175"/>
                  <a:gd name="T4" fmla="*/ 21 w 219"/>
                  <a:gd name="T5" fmla="*/ 161 h 175"/>
                  <a:gd name="T6" fmla="*/ 21 w 219"/>
                  <a:gd name="T7" fmla="*/ 0 h 175"/>
                  <a:gd name="T8" fmla="*/ 80 w 219"/>
                  <a:gd name="T9" fmla="*/ 0 h 175"/>
                  <a:gd name="T10" fmla="*/ 80 w 219"/>
                  <a:gd name="T11" fmla="*/ 161 h 175"/>
                  <a:gd name="T12" fmla="*/ 103 w 219"/>
                  <a:gd name="T13" fmla="*/ 172 h 175"/>
                  <a:gd name="T14" fmla="*/ 103 w 219"/>
                  <a:gd name="T15" fmla="*/ 175 h 175"/>
                  <a:gd name="T16" fmla="*/ 0 w 219"/>
                  <a:gd name="T17" fmla="*/ 175 h 175"/>
                  <a:gd name="T18" fmla="*/ 87 w 219"/>
                  <a:gd name="T19" fmla="*/ 151 h 175"/>
                  <a:gd name="T20" fmla="*/ 107 w 219"/>
                  <a:gd name="T21" fmla="*/ 151 h 175"/>
                  <a:gd name="T22" fmla="*/ 130 w 219"/>
                  <a:gd name="T23" fmla="*/ 157 h 175"/>
                  <a:gd name="T24" fmla="*/ 130 w 219"/>
                  <a:gd name="T25" fmla="*/ 169 h 175"/>
                  <a:gd name="T26" fmla="*/ 107 w 219"/>
                  <a:gd name="T27" fmla="*/ 169 h 175"/>
                  <a:gd name="T28" fmla="*/ 107 w 219"/>
                  <a:gd name="T29" fmla="*/ 175 h 175"/>
                  <a:gd name="T30" fmla="*/ 198 w 219"/>
                  <a:gd name="T31" fmla="*/ 175 h 175"/>
                  <a:gd name="T32" fmla="*/ 198 w 219"/>
                  <a:gd name="T33" fmla="*/ 169 h 175"/>
                  <a:gd name="T34" fmla="*/ 175 w 219"/>
                  <a:gd name="T35" fmla="*/ 169 h 175"/>
                  <a:gd name="T36" fmla="*/ 175 w 219"/>
                  <a:gd name="T37" fmla="*/ 157 h 175"/>
                  <a:gd name="T38" fmla="*/ 198 w 219"/>
                  <a:gd name="T39" fmla="*/ 151 h 175"/>
                  <a:gd name="T40" fmla="*/ 219 w 219"/>
                  <a:gd name="T41" fmla="*/ 151 h 175"/>
                  <a:gd name="T42" fmla="*/ 219 w 219"/>
                  <a:gd name="T43" fmla="*/ 44 h 175"/>
                  <a:gd name="T44" fmla="*/ 87 w 219"/>
                  <a:gd name="T45" fmla="*/ 44 h 175"/>
                  <a:gd name="T46" fmla="*/ 87 w 219"/>
                  <a:gd name="T47" fmla="*/ 151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9"/>
                  <a:gd name="T73" fmla="*/ 0 h 175"/>
                  <a:gd name="T74" fmla="*/ 219 w 219"/>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9" h="175">
                    <a:moveTo>
                      <a:pt x="0" y="175"/>
                    </a:moveTo>
                    <a:lnTo>
                      <a:pt x="0" y="172"/>
                    </a:lnTo>
                    <a:lnTo>
                      <a:pt x="21" y="161"/>
                    </a:lnTo>
                    <a:lnTo>
                      <a:pt x="21" y="0"/>
                    </a:lnTo>
                    <a:lnTo>
                      <a:pt x="80" y="0"/>
                    </a:lnTo>
                    <a:lnTo>
                      <a:pt x="80" y="161"/>
                    </a:lnTo>
                    <a:lnTo>
                      <a:pt x="103" y="172"/>
                    </a:lnTo>
                    <a:lnTo>
                      <a:pt x="103" y="175"/>
                    </a:lnTo>
                    <a:lnTo>
                      <a:pt x="0" y="175"/>
                    </a:lnTo>
                    <a:close/>
                    <a:moveTo>
                      <a:pt x="87" y="151"/>
                    </a:moveTo>
                    <a:lnTo>
                      <a:pt x="107" y="151"/>
                    </a:lnTo>
                    <a:lnTo>
                      <a:pt x="130" y="157"/>
                    </a:lnTo>
                    <a:lnTo>
                      <a:pt x="130" y="169"/>
                    </a:lnTo>
                    <a:lnTo>
                      <a:pt x="107" y="169"/>
                    </a:lnTo>
                    <a:lnTo>
                      <a:pt x="107" y="175"/>
                    </a:lnTo>
                    <a:lnTo>
                      <a:pt x="198" y="175"/>
                    </a:lnTo>
                    <a:lnTo>
                      <a:pt x="198" y="169"/>
                    </a:lnTo>
                    <a:lnTo>
                      <a:pt x="175" y="169"/>
                    </a:lnTo>
                    <a:lnTo>
                      <a:pt x="175" y="157"/>
                    </a:lnTo>
                    <a:lnTo>
                      <a:pt x="198" y="151"/>
                    </a:lnTo>
                    <a:lnTo>
                      <a:pt x="219" y="151"/>
                    </a:lnTo>
                    <a:lnTo>
                      <a:pt x="219" y="44"/>
                    </a:lnTo>
                    <a:lnTo>
                      <a:pt x="87" y="44"/>
                    </a:lnTo>
                    <a:lnTo>
                      <a:pt x="87" y="151"/>
                    </a:lnTo>
                    <a:close/>
                  </a:path>
                </a:pathLst>
              </a:custGeom>
              <a:solidFill>
                <a:srgbClr val="FFFFFF"/>
              </a:solidFill>
              <a:ln w="9525">
                <a:noFill/>
                <a:round/>
                <a:headEnd/>
                <a:tailEnd/>
              </a:ln>
            </p:spPr>
            <p:txBody>
              <a:bodyPr/>
              <a:lstStyle/>
              <a:p>
                <a:pPr eaLnBrk="0" hangingPunct="0"/>
                <a:endParaRPr lang="en-US"/>
              </a:p>
            </p:txBody>
          </p:sp>
          <p:sp>
            <p:nvSpPr>
              <p:cNvPr id="48791" name="Line 711"/>
              <p:cNvSpPr>
                <a:spLocks noChangeShapeType="1"/>
              </p:cNvSpPr>
              <p:nvPr/>
            </p:nvSpPr>
            <p:spPr bwMode="auto">
              <a:xfrm>
                <a:off x="963" y="2362"/>
                <a:ext cx="1" cy="14"/>
              </a:xfrm>
              <a:prstGeom prst="line">
                <a:avLst/>
              </a:prstGeom>
              <a:noFill/>
              <a:ln w="7938">
                <a:solidFill>
                  <a:srgbClr val="000000"/>
                </a:solidFill>
                <a:round/>
                <a:headEnd/>
                <a:tailEnd/>
              </a:ln>
            </p:spPr>
            <p:txBody>
              <a:bodyPr/>
              <a:lstStyle/>
              <a:p>
                <a:endParaRPr lang="en-US"/>
              </a:p>
            </p:txBody>
          </p:sp>
          <p:sp>
            <p:nvSpPr>
              <p:cNvPr id="48792" name="Line 712"/>
              <p:cNvSpPr>
                <a:spLocks noChangeShapeType="1"/>
              </p:cNvSpPr>
              <p:nvPr/>
            </p:nvSpPr>
            <p:spPr bwMode="auto">
              <a:xfrm>
                <a:off x="1022" y="2362"/>
                <a:ext cx="1" cy="14"/>
              </a:xfrm>
              <a:prstGeom prst="line">
                <a:avLst/>
              </a:prstGeom>
              <a:noFill/>
              <a:ln w="7938">
                <a:solidFill>
                  <a:srgbClr val="000000"/>
                </a:solidFill>
                <a:round/>
                <a:headEnd/>
                <a:tailEnd/>
              </a:ln>
            </p:spPr>
            <p:txBody>
              <a:bodyPr/>
              <a:lstStyle/>
              <a:p>
                <a:endParaRPr lang="en-US"/>
              </a:p>
            </p:txBody>
          </p:sp>
          <p:sp>
            <p:nvSpPr>
              <p:cNvPr id="48793" name="Line 713"/>
              <p:cNvSpPr>
                <a:spLocks noChangeShapeType="1"/>
              </p:cNvSpPr>
              <p:nvPr/>
            </p:nvSpPr>
            <p:spPr bwMode="auto">
              <a:xfrm>
                <a:off x="982" y="2256"/>
                <a:ext cx="21" cy="1"/>
              </a:xfrm>
              <a:prstGeom prst="line">
                <a:avLst/>
              </a:prstGeom>
              <a:noFill/>
              <a:ln w="7938">
                <a:solidFill>
                  <a:srgbClr val="000000"/>
                </a:solidFill>
                <a:round/>
                <a:headEnd/>
                <a:tailEnd/>
              </a:ln>
            </p:spPr>
            <p:txBody>
              <a:bodyPr/>
              <a:lstStyle/>
              <a:p>
                <a:endParaRPr lang="en-US"/>
              </a:p>
            </p:txBody>
          </p:sp>
          <p:sp>
            <p:nvSpPr>
              <p:cNvPr id="48794" name="Line 714"/>
              <p:cNvSpPr>
                <a:spLocks noChangeShapeType="1"/>
              </p:cNvSpPr>
              <p:nvPr/>
            </p:nvSpPr>
            <p:spPr bwMode="auto">
              <a:xfrm>
                <a:off x="978" y="2237"/>
                <a:ext cx="29" cy="1"/>
              </a:xfrm>
              <a:prstGeom prst="line">
                <a:avLst/>
              </a:prstGeom>
              <a:noFill/>
              <a:ln w="7938">
                <a:solidFill>
                  <a:srgbClr val="000000"/>
                </a:solidFill>
                <a:round/>
                <a:headEnd/>
                <a:tailEnd/>
              </a:ln>
            </p:spPr>
            <p:txBody>
              <a:bodyPr/>
              <a:lstStyle/>
              <a:p>
                <a:endParaRPr lang="en-US"/>
              </a:p>
            </p:txBody>
          </p:sp>
          <p:sp>
            <p:nvSpPr>
              <p:cNvPr id="48795" name="Rectangle 715"/>
              <p:cNvSpPr>
                <a:spLocks noChangeArrowheads="1"/>
              </p:cNvSpPr>
              <p:nvPr/>
            </p:nvSpPr>
            <p:spPr bwMode="auto">
              <a:xfrm>
                <a:off x="971" y="2208"/>
                <a:ext cx="44" cy="102"/>
              </a:xfrm>
              <a:prstGeom prst="rect">
                <a:avLst/>
              </a:prstGeom>
              <a:noFill/>
              <a:ln w="7938">
                <a:solidFill>
                  <a:srgbClr val="000000"/>
                </a:solidFill>
                <a:miter lim="800000"/>
                <a:headEnd/>
                <a:tailEnd/>
              </a:ln>
            </p:spPr>
            <p:txBody>
              <a:bodyPr/>
              <a:lstStyle/>
              <a:p>
                <a:pPr eaLnBrk="0" hangingPunct="0"/>
                <a:endParaRPr lang="en-US"/>
              </a:p>
            </p:txBody>
          </p:sp>
          <p:sp>
            <p:nvSpPr>
              <p:cNvPr id="48796" name="Freeform 716"/>
              <p:cNvSpPr>
                <a:spLocks/>
              </p:cNvSpPr>
              <p:nvPr/>
            </p:nvSpPr>
            <p:spPr bwMode="auto">
              <a:xfrm>
                <a:off x="942" y="2201"/>
                <a:ext cx="103" cy="175"/>
              </a:xfrm>
              <a:custGeom>
                <a:avLst/>
                <a:gdLst>
                  <a:gd name="T0" fmla="*/ 0 w 103"/>
                  <a:gd name="T1" fmla="*/ 175 h 175"/>
                  <a:gd name="T2" fmla="*/ 0 w 103"/>
                  <a:gd name="T3" fmla="*/ 172 h 175"/>
                  <a:gd name="T4" fmla="*/ 21 w 103"/>
                  <a:gd name="T5" fmla="*/ 161 h 175"/>
                  <a:gd name="T6" fmla="*/ 21 w 103"/>
                  <a:gd name="T7" fmla="*/ 0 h 175"/>
                  <a:gd name="T8" fmla="*/ 80 w 103"/>
                  <a:gd name="T9" fmla="*/ 0 h 175"/>
                  <a:gd name="T10" fmla="*/ 80 w 103"/>
                  <a:gd name="T11" fmla="*/ 161 h 175"/>
                  <a:gd name="T12" fmla="*/ 103 w 103"/>
                  <a:gd name="T13" fmla="*/ 172 h 175"/>
                  <a:gd name="T14" fmla="*/ 103 w 103"/>
                  <a:gd name="T15" fmla="*/ 175 h 175"/>
                  <a:gd name="T16" fmla="*/ 0 w 103"/>
                  <a:gd name="T17" fmla="*/ 175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175"/>
                  <a:gd name="T29" fmla="*/ 103 w 103"/>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175">
                    <a:moveTo>
                      <a:pt x="0" y="175"/>
                    </a:moveTo>
                    <a:lnTo>
                      <a:pt x="0" y="172"/>
                    </a:lnTo>
                    <a:lnTo>
                      <a:pt x="21" y="161"/>
                    </a:lnTo>
                    <a:lnTo>
                      <a:pt x="21" y="0"/>
                    </a:lnTo>
                    <a:lnTo>
                      <a:pt x="80" y="0"/>
                    </a:lnTo>
                    <a:lnTo>
                      <a:pt x="80" y="161"/>
                    </a:lnTo>
                    <a:lnTo>
                      <a:pt x="103" y="172"/>
                    </a:lnTo>
                    <a:lnTo>
                      <a:pt x="103" y="175"/>
                    </a:lnTo>
                    <a:lnTo>
                      <a:pt x="0" y="175"/>
                    </a:lnTo>
                  </a:path>
                </a:pathLst>
              </a:custGeom>
              <a:noFill/>
              <a:ln w="7938">
                <a:solidFill>
                  <a:srgbClr val="000000"/>
                </a:solidFill>
                <a:round/>
                <a:headEnd/>
                <a:tailEnd/>
              </a:ln>
            </p:spPr>
            <p:txBody>
              <a:bodyPr/>
              <a:lstStyle/>
              <a:p>
                <a:pPr eaLnBrk="0" hangingPunct="0"/>
                <a:endParaRPr lang="en-US"/>
              </a:p>
            </p:txBody>
          </p:sp>
          <p:sp>
            <p:nvSpPr>
              <p:cNvPr id="48797" name="Freeform 717"/>
              <p:cNvSpPr>
                <a:spLocks/>
              </p:cNvSpPr>
              <p:nvPr/>
            </p:nvSpPr>
            <p:spPr bwMode="auto">
              <a:xfrm>
                <a:off x="1029" y="2245"/>
                <a:ext cx="132" cy="131"/>
              </a:xfrm>
              <a:custGeom>
                <a:avLst/>
                <a:gdLst>
                  <a:gd name="T0" fmla="*/ 0 w 132"/>
                  <a:gd name="T1" fmla="*/ 107 h 131"/>
                  <a:gd name="T2" fmla="*/ 20 w 132"/>
                  <a:gd name="T3" fmla="*/ 107 h 131"/>
                  <a:gd name="T4" fmla="*/ 43 w 132"/>
                  <a:gd name="T5" fmla="*/ 113 h 131"/>
                  <a:gd name="T6" fmla="*/ 43 w 132"/>
                  <a:gd name="T7" fmla="*/ 125 h 131"/>
                  <a:gd name="T8" fmla="*/ 20 w 132"/>
                  <a:gd name="T9" fmla="*/ 125 h 131"/>
                  <a:gd name="T10" fmla="*/ 20 w 132"/>
                  <a:gd name="T11" fmla="*/ 131 h 131"/>
                  <a:gd name="T12" fmla="*/ 111 w 132"/>
                  <a:gd name="T13" fmla="*/ 131 h 131"/>
                  <a:gd name="T14" fmla="*/ 111 w 132"/>
                  <a:gd name="T15" fmla="*/ 125 h 131"/>
                  <a:gd name="T16" fmla="*/ 88 w 132"/>
                  <a:gd name="T17" fmla="*/ 125 h 131"/>
                  <a:gd name="T18" fmla="*/ 88 w 132"/>
                  <a:gd name="T19" fmla="*/ 113 h 131"/>
                  <a:gd name="T20" fmla="*/ 111 w 132"/>
                  <a:gd name="T21" fmla="*/ 107 h 131"/>
                  <a:gd name="T22" fmla="*/ 132 w 132"/>
                  <a:gd name="T23" fmla="*/ 107 h 131"/>
                  <a:gd name="T24" fmla="*/ 132 w 132"/>
                  <a:gd name="T25" fmla="*/ 0 h 131"/>
                  <a:gd name="T26" fmla="*/ 0 w 132"/>
                  <a:gd name="T27" fmla="*/ 0 h 131"/>
                  <a:gd name="T28" fmla="*/ 0 w 132"/>
                  <a:gd name="T29" fmla="*/ 107 h 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131"/>
                  <a:gd name="T47" fmla="*/ 132 w 132"/>
                  <a:gd name="T48" fmla="*/ 131 h 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131">
                    <a:moveTo>
                      <a:pt x="0" y="107"/>
                    </a:moveTo>
                    <a:lnTo>
                      <a:pt x="20" y="107"/>
                    </a:lnTo>
                    <a:lnTo>
                      <a:pt x="43" y="113"/>
                    </a:lnTo>
                    <a:lnTo>
                      <a:pt x="43" y="125"/>
                    </a:lnTo>
                    <a:lnTo>
                      <a:pt x="20" y="125"/>
                    </a:lnTo>
                    <a:lnTo>
                      <a:pt x="20" y="131"/>
                    </a:lnTo>
                    <a:lnTo>
                      <a:pt x="111" y="131"/>
                    </a:lnTo>
                    <a:lnTo>
                      <a:pt x="111" y="125"/>
                    </a:lnTo>
                    <a:lnTo>
                      <a:pt x="88" y="125"/>
                    </a:lnTo>
                    <a:lnTo>
                      <a:pt x="88" y="113"/>
                    </a:lnTo>
                    <a:lnTo>
                      <a:pt x="111" y="107"/>
                    </a:lnTo>
                    <a:lnTo>
                      <a:pt x="132" y="107"/>
                    </a:lnTo>
                    <a:lnTo>
                      <a:pt x="132" y="0"/>
                    </a:lnTo>
                    <a:lnTo>
                      <a:pt x="0" y="0"/>
                    </a:lnTo>
                    <a:lnTo>
                      <a:pt x="0" y="107"/>
                    </a:lnTo>
                  </a:path>
                </a:pathLst>
              </a:custGeom>
              <a:noFill/>
              <a:ln w="7938">
                <a:solidFill>
                  <a:srgbClr val="000000"/>
                </a:solidFill>
                <a:round/>
                <a:headEnd/>
                <a:tailEnd/>
              </a:ln>
            </p:spPr>
            <p:txBody>
              <a:bodyPr/>
              <a:lstStyle/>
              <a:p>
                <a:pPr eaLnBrk="0" hangingPunct="0"/>
                <a:endParaRPr lang="en-US"/>
              </a:p>
            </p:txBody>
          </p:sp>
          <p:sp>
            <p:nvSpPr>
              <p:cNvPr id="48798" name="Line 718"/>
              <p:cNvSpPr>
                <a:spLocks noChangeShapeType="1"/>
              </p:cNvSpPr>
              <p:nvPr/>
            </p:nvSpPr>
            <p:spPr bwMode="auto">
              <a:xfrm>
                <a:off x="1072" y="2370"/>
                <a:ext cx="45" cy="1"/>
              </a:xfrm>
              <a:prstGeom prst="line">
                <a:avLst/>
              </a:prstGeom>
              <a:noFill/>
              <a:ln w="7938">
                <a:solidFill>
                  <a:srgbClr val="000000"/>
                </a:solidFill>
                <a:round/>
                <a:headEnd/>
                <a:tailEnd/>
              </a:ln>
            </p:spPr>
            <p:txBody>
              <a:bodyPr/>
              <a:lstStyle/>
              <a:p>
                <a:endParaRPr lang="en-US"/>
              </a:p>
            </p:txBody>
          </p:sp>
          <p:sp>
            <p:nvSpPr>
              <p:cNvPr id="48799" name="Line 719"/>
              <p:cNvSpPr>
                <a:spLocks noChangeShapeType="1"/>
              </p:cNvSpPr>
              <p:nvPr/>
            </p:nvSpPr>
            <p:spPr bwMode="auto">
              <a:xfrm>
                <a:off x="1072" y="2358"/>
                <a:ext cx="45" cy="1"/>
              </a:xfrm>
              <a:prstGeom prst="line">
                <a:avLst/>
              </a:prstGeom>
              <a:noFill/>
              <a:ln w="7938">
                <a:solidFill>
                  <a:srgbClr val="000000"/>
                </a:solidFill>
                <a:round/>
                <a:headEnd/>
                <a:tailEnd/>
              </a:ln>
            </p:spPr>
            <p:txBody>
              <a:bodyPr/>
              <a:lstStyle/>
              <a:p>
                <a:endParaRPr lang="en-US"/>
              </a:p>
            </p:txBody>
          </p:sp>
          <p:sp>
            <p:nvSpPr>
              <p:cNvPr id="48800" name="Line 720"/>
              <p:cNvSpPr>
                <a:spLocks noChangeShapeType="1"/>
              </p:cNvSpPr>
              <p:nvPr/>
            </p:nvSpPr>
            <p:spPr bwMode="auto">
              <a:xfrm>
                <a:off x="1049" y="2352"/>
                <a:ext cx="91" cy="1"/>
              </a:xfrm>
              <a:prstGeom prst="line">
                <a:avLst/>
              </a:prstGeom>
              <a:noFill/>
              <a:ln w="7938">
                <a:solidFill>
                  <a:srgbClr val="000000"/>
                </a:solidFill>
                <a:round/>
                <a:headEnd/>
                <a:tailEnd/>
              </a:ln>
            </p:spPr>
            <p:txBody>
              <a:bodyPr/>
              <a:lstStyle/>
              <a:p>
                <a:endParaRPr lang="en-US"/>
              </a:p>
            </p:txBody>
          </p:sp>
          <p:sp>
            <p:nvSpPr>
              <p:cNvPr id="48801" name="Freeform 721"/>
              <p:cNvSpPr>
                <a:spLocks noEditPoints="1"/>
              </p:cNvSpPr>
              <p:nvPr/>
            </p:nvSpPr>
            <p:spPr bwMode="auto">
              <a:xfrm>
                <a:off x="969" y="2318"/>
                <a:ext cx="47" cy="47"/>
              </a:xfrm>
              <a:custGeom>
                <a:avLst/>
                <a:gdLst>
                  <a:gd name="T0" fmla="*/ 4 w 47"/>
                  <a:gd name="T1" fmla="*/ 29 h 47"/>
                  <a:gd name="T2" fmla="*/ 0 w 47"/>
                  <a:gd name="T3" fmla="*/ 0 h 47"/>
                  <a:gd name="T4" fmla="*/ 7 w 47"/>
                  <a:gd name="T5" fmla="*/ 29 h 47"/>
                  <a:gd name="T6" fmla="*/ 11 w 47"/>
                  <a:gd name="T7" fmla="*/ 0 h 47"/>
                  <a:gd name="T8" fmla="*/ 7 w 47"/>
                  <a:gd name="T9" fmla="*/ 29 h 47"/>
                  <a:gd name="T10" fmla="*/ 18 w 47"/>
                  <a:gd name="T11" fmla="*/ 29 h 47"/>
                  <a:gd name="T12" fmla="*/ 15 w 47"/>
                  <a:gd name="T13" fmla="*/ 0 h 47"/>
                  <a:gd name="T14" fmla="*/ 22 w 47"/>
                  <a:gd name="T15" fmla="*/ 29 h 47"/>
                  <a:gd name="T16" fmla="*/ 25 w 47"/>
                  <a:gd name="T17" fmla="*/ 0 h 47"/>
                  <a:gd name="T18" fmla="*/ 22 w 47"/>
                  <a:gd name="T19" fmla="*/ 29 h 47"/>
                  <a:gd name="T20" fmla="*/ 33 w 47"/>
                  <a:gd name="T21" fmla="*/ 29 h 47"/>
                  <a:gd name="T22" fmla="*/ 29 w 47"/>
                  <a:gd name="T23" fmla="*/ 0 h 47"/>
                  <a:gd name="T24" fmla="*/ 36 w 47"/>
                  <a:gd name="T25" fmla="*/ 29 h 47"/>
                  <a:gd name="T26" fmla="*/ 40 w 47"/>
                  <a:gd name="T27" fmla="*/ 0 h 47"/>
                  <a:gd name="T28" fmla="*/ 36 w 47"/>
                  <a:gd name="T29" fmla="*/ 29 h 47"/>
                  <a:gd name="T30" fmla="*/ 47 w 47"/>
                  <a:gd name="T31" fmla="*/ 29 h 47"/>
                  <a:gd name="T32" fmla="*/ 44 w 47"/>
                  <a:gd name="T33" fmla="*/ 0 h 47"/>
                  <a:gd name="T34" fmla="*/ 44 w 47"/>
                  <a:gd name="T35" fmla="*/ 47 h 47"/>
                  <a:gd name="T36" fmla="*/ 47 w 47"/>
                  <a:gd name="T37" fmla="*/ 33 h 47"/>
                  <a:gd name="T38" fmla="*/ 44 w 47"/>
                  <a:gd name="T39" fmla="*/ 47 h 47"/>
                  <a:gd name="T40" fmla="*/ 40 w 47"/>
                  <a:gd name="T41" fmla="*/ 47 h 47"/>
                  <a:gd name="T42" fmla="*/ 36 w 47"/>
                  <a:gd name="T43" fmla="*/ 33 h 47"/>
                  <a:gd name="T44" fmla="*/ 29 w 47"/>
                  <a:gd name="T45" fmla="*/ 47 h 47"/>
                  <a:gd name="T46" fmla="*/ 33 w 47"/>
                  <a:gd name="T47" fmla="*/ 33 h 47"/>
                  <a:gd name="T48" fmla="*/ 29 w 47"/>
                  <a:gd name="T49" fmla="*/ 47 h 47"/>
                  <a:gd name="T50" fmla="*/ 25 w 47"/>
                  <a:gd name="T51" fmla="*/ 47 h 47"/>
                  <a:gd name="T52" fmla="*/ 22 w 47"/>
                  <a:gd name="T53" fmla="*/ 33 h 47"/>
                  <a:gd name="T54" fmla="*/ 15 w 47"/>
                  <a:gd name="T55" fmla="*/ 47 h 47"/>
                  <a:gd name="T56" fmla="*/ 18 w 47"/>
                  <a:gd name="T57" fmla="*/ 33 h 47"/>
                  <a:gd name="T58" fmla="*/ 15 w 47"/>
                  <a:gd name="T59" fmla="*/ 47 h 47"/>
                  <a:gd name="T60" fmla="*/ 11 w 47"/>
                  <a:gd name="T61" fmla="*/ 47 h 47"/>
                  <a:gd name="T62" fmla="*/ 7 w 47"/>
                  <a:gd name="T63" fmla="*/ 33 h 47"/>
                  <a:gd name="T64" fmla="*/ 0 w 47"/>
                  <a:gd name="T65" fmla="*/ 47 h 47"/>
                  <a:gd name="T66" fmla="*/ 4 w 47"/>
                  <a:gd name="T67" fmla="*/ 33 h 47"/>
                  <a:gd name="T68" fmla="*/ 0 w 47"/>
                  <a:gd name="T69" fmla="*/ 4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7"/>
                  <a:gd name="T106" fmla="*/ 0 h 47"/>
                  <a:gd name="T107" fmla="*/ 47 w 47"/>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7" h="47">
                    <a:moveTo>
                      <a:pt x="0" y="29"/>
                    </a:moveTo>
                    <a:lnTo>
                      <a:pt x="4" y="29"/>
                    </a:lnTo>
                    <a:lnTo>
                      <a:pt x="4" y="0"/>
                    </a:lnTo>
                    <a:lnTo>
                      <a:pt x="0" y="0"/>
                    </a:lnTo>
                    <a:lnTo>
                      <a:pt x="0" y="29"/>
                    </a:lnTo>
                    <a:close/>
                    <a:moveTo>
                      <a:pt x="7" y="29"/>
                    </a:moveTo>
                    <a:lnTo>
                      <a:pt x="11" y="29"/>
                    </a:lnTo>
                    <a:lnTo>
                      <a:pt x="11" y="0"/>
                    </a:lnTo>
                    <a:lnTo>
                      <a:pt x="7" y="0"/>
                    </a:lnTo>
                    <a:lnTo>
                      <a:pt x="7" y="29"/>
                    </a:lnTo>
                    <a:close/>
                    <a:moveTo>
                      <a:pt x="15" y="29"/>
                    </a:moveTo>
                    <a:lnTo>
                      <a:pt x="18" y="29"/>
                    </a:lnTo>
                    <a:lnTo>
                      <a:pt x="18" y="0"/>
                    </a:lnTo>
                    <a:lnTo>
                      <a:pt x="15" y="0"/>
                    </a:lnTo>
                    <a:lnTo>
                      <a:pt x="15" y="29"/>
                    </a:lnTo>
                    <a:close/>
                    <a:moveTo>
                      <a:pt x="22" y="29"/>
                    </a:moveTo>
                    <a:lnTo>
                      <a:pt x="25" y="29"/>
                    </a:lnTo>
                    <a:lnTo>
                      <a:pt x="25" y="0"/>
                    </a:lnTo>
                    <a:lnTo>
                      <a:pt x="22" y="0"/>
                    </a:lnTo>
                    <a:lnTo>
                      <a:pt x="22" y="29"/>
                    </a:lnTo>
                    <a:close/>
                    <a:moveTo>
                      <a:pt x="29" y="29"/>
                    </a:moveTo>
                    <a:lnTo>
                      <a:pt x="33" y="29"/>
                    </a:lnTo>
                    <a:lnTo>
                      <a:pt x="33" y="0"/>
                    </a:lnTo>
                    <a:lnTo>
                      <a:pt x="29" y="0"/>
                    </a:lnTo>
                    <a:lnTo>
                      <a:pt x="29" y="29"/>
                    </a:lnTo>
                    <a:close/>
                    <a:moveTo>
                      <a:pt x="36" y="29"/>
                    </a:moveTo>
                    <a:lnTo>
                      <a:pt x="40" y="29"/>
                    </a:lnTo>
                    <a:lnTo>
                      <a:pt x="40" y="0"/>
                    </a:lnTo>
                    <a:lnTo>
                      <a:pt x="36" y="0"/>
                    </a:lnTo>
                    <a:lnTo>
                      <a:pt x="36" y="29"/>
                    </a:lnTo>
                    <a:close/>
                    <a:moveTo>
                      <a:pt x="44" y="29"/>
                    </a:moveTo>
                    <a:lnTo>
                      <a:pt x="47" y="29"/>
                    </a:lnTo>
                    <a:lnTo>
                      <a:pt x="47" y="0"/>
                    </a:lnTo>
                    <a:lnTo>
                      <a:pt x="44" y="0"/>
                    </a:lnTo>
                    <a:lnTo>
                      <a:pt x="44" y="29"/>
                    </a:lnTo>
                    <a:close/>
                    <a:moveTo>
                      <a:pt x="44" y="47"/>
                    </a:moveTo>
                    <a:lnTo>
                      <a:pt x="47" y="47"/>
                    </a:lnTo>
                    <a:lnTo>
                      <a:pt x="47" y="33"/>
                    </a:lnTo>
                    <a:lnTo>
                      <a:pt x="44" y="33"/>
                    </a:lnTo>
                    <a:lnTo>
                      <a:pt x="44" y="47"/>
                    </a:lnTo>
                    <a:close/>
                    <a:moveTo>
                      <a:pt x="36" y="47"/>
                    </a:moveTo>
                    <a:lnTo>
                      <a:pt x="40" y="47"/>
                    </a:lnTo>
                    <a:lnTo>
                      <a:pt x="40" y="33"/>
                    </a:lnTo>
                    <a:lnTo>
                      <a:pt x="36" y="33"/>
                    </a:lnTo>
                    <a:lnTo>
                      <a:pt x="36" y="47"/>
                    </a:lnTo>
                    <a:close/>
                    <a:moveTo>
                      <a:pt x="29" y="47"/>
                    </a:moveTo>
                    <a:lnTo>
                      <a:pt x="33" y="47"/>
                    </a:lnTo>
                    <a:lnTo>
                      <a:pt x="33" y="33"/>
                    </a:lnTo>
                    <a:lnTo>
                      <a:pt x="29" y="33"/>
                    </a:lnTo>
                    <a:lnTo>
                      <a:pt x="29" y="47"/>
                    </a:lnTo>
                    <a:close/>
                    <a:moveTo>
                      <a:pt x="22" y="47"/>
                    </a:moveTo>
                    <a:lnTo>
                      <a:pt x="25" y="47"/>
                    </a:lnTo>
                    <a:lnTo>
                      <a:pt x="25" y="33"/>
                    </a:lnTo>
                    <a:lnTo>
                      <a:pt x="22" y="33"/>
                    </a:lnTo>
                    <a:lnTo>
                      <a:pt x="22" y="47"/>
                    </a:lnTo>
                    <a:close/>
                    <a:moveTo>
                      <a:pt x="15" y="47"/>
                    </a:moveTo>
                    <a:lnTo>
                      <a:pt x="18" y="47"/>
                    </a:lnTo>
                    <a:lnTo>
                      <a:pt x="18" y="33"/>
                    </a:lnTo>
                    <a:lnTo>
                      <a:pt x="15" y="33"/>
                    </a:lnTo>
                    <a:lnTo>
                      <a:pt x="15" y="47"/>
                    </a:lnTo>
                    <a:close/>
                    <a:moveTo>
                      <a:pt x="7" y="47"/>
                    </a:moveTo>
                    <a:lnTo>
                      <a:pt x="11" y="47"/>
                    </a:lnTo>
                    <a:lnTo>
                      <a:pt x="11" y="33"/>
                    </a:lnTo>
                    <a:lnTo>
                      <a:pt x="7" y="33"/>
                    </a:lnTo>
                    <a:lnTo>
                      <a:pt x="7" y="47"/>
                    </a:lnTo>
                    <a:close/>
                    <a:moveTo>
                      <a:pt x="0" y="47"/>
                    </a:moveTo>
                    <a:lnTo>
                      <a:pt x="4" y="47"/>
                    </a:lnTo>
                    <a:lnTo>
                      <a:pt x="4" y="33"/>
                    </a:lnTo>
                    <a:lnTo>
                      <a:pt x="0" y="33"/>
                    </a:lnTo>
                    <a:lnTo>
                      <a:pt x="0" y="47"/>
                    </a:lnTo>
                    <a:close/>
                  </a:path>
                </a:pathLst>
              </a:custGeom>
              <a:solidFill>
                <a:srgbClr val="FFFFFF"/>
              </a:solidFill>
              <a:ln w="9525">
                <a:noFill/>
                <a:round/>
                <a:headEnd/>
                <a:tailEnd/>
              </a:ln>
            </p:spPr>
            <p:txBody>
              <a:bodyPr/>
              <a:lstStyle/>
              <a:p>
                <a:pPr eaLnBrk="0" hangingPunct="0"/>
                <a:endParaRPr lang="en-US"/>
              </a:p>
            </p:txBody>
          </p:sp>
          <p:sp>
            <p:nvSpPr>
              <p:cNvPr id="48802" name="Rectangle 722"/>
              <p:cNvSpPr>
                <a:spLocks noChangeArrowheads="1"/>
              </p:cNvSpPr>
              <p:nvPr/>
            </p:nvSpPr>
            <p:spPr bwMode="auto">
              <a:xfrm>
                <a:off x="974" y="2212"/>
                <a:ext cx="37" cy="14"/>
              </a:xfrm>
              <a:prstGeom prst="rect">
                <a:avLst/>
              </a:prstGeom>
              <a:noFill/>
              <a:ln w="3175">
                <a:solidFill>
                  <a:srgbClr val="000000"/>
                </a:solidFill>
                <a:miter lim="800000"/>
                <a:headEnd/>
                <a:tailEnd/>
              </a:ln>
            </p:spPr>
            <p:txBody>
              <a:bodyPr/>
              <a:lstStyle/>
              <a:p>
                <a:pPr eaLnBrk="0" hangingPunct="0"/>
                <a:endParaRPr lang="en-US"/>
              </a:p>
            </p:txBody>
          </p:sp>
          <p:sp>
            <p:nvSpPr>
              <p:cNvPr id="48803" name="Freeform 723"/>
              <p:cNvSpPr>
                <a:spLocks/>
              </p:cNvSpPr>
              <p:nvPr/>
            </p:nvSpPr>
            <p:spPr bwMode="auto">
              <a:xfrm>
                <a:off x="974" y="2212"/>
                <a:ext cx="37" cy="4"/>
              </a:xfrm>
              <a:custGeom>
                <a:avLst/>
                <a:gdLst>
                  <a:gd name="T0" fmla="*/ 0 w 37"/>
                  <a:gd name="T1" fmla="*/ 0 h 4"/>
                  <a:gd name="T2" fmla="*/ 4 w 37"/>
                  <a:gd name="T3" fmla="*/ 4 h 4"/>
                  <a:gd name="T4" fmla="*/ 33 w 37"/>
                  <a:gd name="T5" fmla="*/ 4 h 4"/>
                  <a:gd name="T6" fmla="*/ 37 w 37"/>
                  <a:gd name="T7" fmla="*/ 0 h 4"/>
                  <a:gd name="T8" fmla="*/ 0 60000 65536"/>
                  <a:gd name="T9" fmla="*/ 0 60000 65536"/>
                  <a:gd name="T10" fmla="*/ 0 60000 65536"/>
                  <a:gd name="T11" fmla="*/ 0 60000 65536"/>
                  <a:gd name="T12" fmla="*/ 0 w 37"/>
                  <a:gd name="T13" fmla="*/ 0 h 4"/>
                  <a:gd name="T14" fmla="*/ 37 w 37"/>
                  <a:gd name="T15" fmla="*/ 4 h 4"/>
                </a:gdLst>
                <a:ahLst/>
                <a:cxnLst>
                  <a:cxn ang="T8">
                    <a:pos x="T0" y="T1"/>
                  </a:cxn>
                  <a:cxn ang="T9">
                    <a:pos x="T2" y="T3"/>
                  </a:cxn>
                  <a:cxn ang="T10">
                    <a:pos x="T4" y="T5"/>
                  </a:cxn>
                  <a:cxn ang="T11">
                    <a:pos x="T6" y="T7"/>
                  </a:cxn>
                </a:cxnLst>
                <a:rect l="T12" t="T13" r="T14" b="T15"/>
                <a:pathLst>
                  <a:path w="37" h="4">
                    <a:moveTo>
                      <a:pt x="0" y="0"/>
                    </a:moveTo>
                    <a:lnTo>
                      <a:pt x="4" y="4"/>
                    </a:lnTo>
                    <a:lnTo>
                      <a:pt x="33" y="4"/>
                    </a:lnTo>
                    <a:lnTo>
                      <a:pt x="37" y="0"/>
                    </a:lnTo>
                  </a:path>
                </a:pathLst>
              </a:custGeom>
              <a:noFill/>
              <a:ln w="3175">
                <a:solidFill>
                  <a:srgbClr val="000000"/>
                </a:solidFill>
                <a:round/>
                <a:headEnd/>
                <a:tailEnd/>
              </a:ln>
            </p:spPr>
            <p:txBody>
              <a:bodyPr/>
              <a:lstStyle/>
              <a:p>
                <a:pPr eaLnBrk="0" hangingPunct="0"/>
                <a:endParaRPr lang="en-US"/>
              </a:p>
            </p:txBody>
          </p:sp>
          <p:sp>
            <p:nvSpPr>
              <p:cNvPr id="48804" name="Rectangle 724"/>
              <p:cNvSpPr>
                <a:spLocks noChangeArrowheads="1"/>
              </p:cNvSpPr>
              <p:nvPr/>
            </p:nvSpPr>
            <p:spPr bwMode="auto">
              <a:xfrm>
                <a:off x="974" y="2230"/>
                <a:ext cx="37" cy="15"/>
              </a:xfrm>
              <a:prstGeom prst="rect">
                <a:avLst/>
              </a:prstGeom>
              <a:noFill/>
              <a:ln w="3175">
                <a:solidFill>
                  <a:srgbClr val="000000"/>
                </a:solidFill>
                <a:miter lim="800000"/>
                <a:headEnd/>
                <a:tailEnd/>
              </a:ln>
            </p:spPr>
            <p:txBody>
              <a:bodyPr/>
              <a:lstStyle/>
              <a:p>
                <a:pPr eaLnBrk="0" hangingPunct="0"/>
                <a:endParaRPr lang="en-US"/>
              </a:p>
            </p:txBody>
          </p:sp>
          <p:sp>
            <p:nvSpPr>
              <p:cNvPr id="48805" name="Rectangle 725"/>
              <p:cNvSpPr>
                <a:spLocks noChangeArrowheads="1"/>
              </p:cNvSpPr>
              <p:nvPr/>
            </p:nvSpPr>
            <p:spPr bwMode="auto">
              <a:xfrm>
                <a:off x="974" y="2248"/>
                <a:ext cx="37" cy="15"/>
              </a:xfrm>
              <a:prstGeom prst="rect">
                <a:avLst/>
              </a:prstGeom>
              <a:noFill/>
              <a:ln w="3175">
                <a:solidFill>
                  <a:srgbClr val="000000"/>
                </a:solidFill>
                <a:miter lim="800000"/>
                <a:headEnd/>
                <a:tailEnd/>
              </a:ln>
            </p:spPr>
            <p:txBody>
              <a:bodyPr/>
              <a:lstStyle/>
              <a:p>
                <a:pPr eaLnBrk="0" hangingPunct="0"/>
                <a:endParaRPr lang="en-US"/>
              </a:p>
            </p:txBody>
          </p:sp>
          <p:sp>
            <p:nvSpPr>
              <p:cNvPr id="48806" name="Rectangle 726"/>
              <p:cNvSpPr>
                <a:spLocks noChangeArrowheads="1"/>
              </p:cNvSpPr>
              <p:nvPr/>
            </p:nvSpPr>
            <p:spPr bwMode="auto">
              <a:xfrm>
                <a:off x="974" y="2267"/>
                <a:ext cx="37" cy="14"/>
              </a:xfrm>
              <a:prstGeom prst="rect">
                <a:avLst/>
              </a:prstGeom>
              <a:noFill/>
              <a:ln w="3175">
                <a:solidFill>
                  <a:srgbClr val="000000"/>
                </a:solidFill>
                <a:miter lim="800000"/>
                <a:headEnd/>
                <a:tailEnd/>
              </a:ln>
            </p:spPr>
            <p:txBody>
              <a:bodyPr/>
              <a:lstStyle/>
              <a:p>
                <a:pPr eaLnBrk="0" hangingPunct="0"/>
                <a:endParaRPr lang="en-US"/>
              </a:p>
            </p:txBody>
          </p:sp>
          <p:sp>
            <p:nvSpPr>
              <p:cNvPr id="48807" name="Rectangle 727"/>
              <p:cNvSpPr>
                <a:spLocks noChangeArrowheads="1"/>
              </p:cNvSpPr>
              <p:nvPr/>
            </p:nvSpPr>
            <p:spPr bwMode="auto">
              <a:xfrm>
                <a:off x="974" y="2285"/>
                <a:ext cx="37" cy="14"/>
              </a:xfrm>
              <a:prstGeom prst="rect">
                <a:avLst/>
              </a:prstGeom>
              <a:noFill/>
              <a:ln w="3175">
                <a:solidFill>
                  <a:srgbClr val="000000"/>
                </a:solidFill>
                <a:miter lim="800000"/>
                <a:headEnd/>
                <a:tailEnd/>
              </a:ln>
            </p:spPr>
            <p:txBody>
              <a:bodyPr/>
              <a:lstStyle/>
              <a:p>
                <a:pPr eaLnBrk="0" hangingPunct="0"/>
                <a:endParaRPr lang="en-US"/>
              </a:p>
            </p:txBody>
          </p:sp>
          <p:sp>
            <p:nvSpPr>
              <p:cNvPr id="48808" name="Rectangle 728"/>
              <p:cNvSpPr>
                <a:spLocks noChangeArrowheads="1"/>
              </p:cNvSpPr>
              <p:nvPr/>
            </p:nvSpPr>
            <p:spPr bwMode="auto">
              <a:xfrm>
                <a:off x="969" y="2318"/>
                <a:ext cx="4" cy="29"/>
              </a:xfrm>
              <a:prstGeom prst="rect">
                <a:avLst/>
              </a:prstGeom>
              <a:noFill/>
              <a:ln w="3175">
                <a:solidFill>
                  <a:srgbClr val="000000"/>
                </a:solidFill>
                <a:miter lim="800000"/>
                <a:headEnd/>
                <a:tailEnd/>
              </a:ln>
            </p:spPr>
            <p:txBody>
              <a:bodyPr/>
              <a:lstStyle/>
              <a:p>
                <a:pPr eaLnBrk="0" hangingPunct="0"/>
                <a:endParaRPr lang="en-US"/>
              </a:p>
            </p:txBody>
          </p:sp>
          <p:sp>
            <p:nvSpPr>
              <p:cNvPr id="48809" name="Rectangle 729"/>
              <p:cNvSpPr>
                <a:spLocks noChangeArrowheads="1"/>
              </p:cNvSpPr>
              <p:nvPr/>
            </p:nvSpPr>
            <p:spPr bwMode="auto">
              <a:xfrm>
                <a:off x="976" y="2318"/>
                <a:ext cx="4" cy="29"/>
              </a:xfrm>
              <a:prstGeom prst="rect">
                <a:avLst/>
              </a:prstGeom>
              <a:noFill/>
              <a:ln w="3175">
                <a:solidFill>
                  <a:srgbClr val="000000"/>
                </a:solidFill>
                <a:miter lim="800000"/>
                <a:headEnd/>
                <a:tailEnd/>
              </a:ln>
            </p:spPr>
            <p:txBody>
              <a:bodyPr/>
              <a:lstStyle/>
              <a:p>
                <a:pPr eaLnBrk="0" hangingPunct="0"/>
                <a:endParaRPr lang="en-US"/>
              </a:p>
            </p:txBody>
          </p:sp>
          <p:sp>
            <p:nvSpPr>
              <p:cNvPr id="48810" name="Rectangle 730"/>
              <p:cNvSpPr>
                <a:spLocks noChangeArrowheads="1"/>
              </p:cNvSpPr>
              <p:nvPr/>
            </p:nvSpPr>
            <p:spPr bwMode="auto">
              <a:xfrm>
                <a:off x="984" y="2318"/>
                <a:ext cx="3" cy="29"/>
              </a:xfrm>
              <a:prstGeom prst="rect">
                <a:avLst/>
              </a:prstGeom>
              <a:noFill/>
              <a:ln w="3175">
                <a:solidFill>
                  <a:srgbClr val="000000"/>
                </a:solidFill>
                <a:miter lim="800000"/>
                <a:headEnd/>
                <a:tailEnd/>
              </a:ln>
            </p:spPr>
            <p:txBody>
              <a:bodyPr/>
              <a:lstStyle/>
              <a:p>
                <a:pPr eaLnBrk="0" hangingPunct="0"/>
                <a:endParaRPr lang="en-US"/>
              </a:p>
            </p:txBody>
          </p:sp>
          <p:sp>
            <p:nvSpPr>
              <p:cNvPr id="48811" name="Rectangle 731"/>
              <p:cNvSpPr>
                <a:spLocks noChangeArrowheads="1"/>
              </p:cNvSpPr>
              <p:nvPr/>
            </p:nvSpPr>
            <p:spPr bwMode="auto">
              <a:xfrm>
                <a:off x="991" y="2318"/>
                <a:ext cx="3" cy="29"/>
              </a:xfrm>
              <a:prstGeom prst="rect">
                <a:avLst/>
              </a:prstGeom>
              <a:noFill/>
              <a:ln w="3175">
                <a:solidFill>
                  <a:srgbClr val="000000"/>
                </a:solidFill>
                <a:miter lim="800000"/>
                <a:headEnd/>
                <a:tailEnd/>
              </a:ln>
            </p:spPr>
            <p:txBody>
              <a:bodyPr/>
              <a:lstStyle/>
              <a:p>
                <a:pPr eaLnBrk="0" hangingPunct="0"/>
                <a:endParaRPr lang="en-US"/>
              </a:p>
            </p:txBody>
          </p:sp>
          <p:sp>
            <p:nvSpPr>
              <p:cNvPr id="48812" name="Rectangle 732"/>
              <p:cNvSpPr>
                <a:spLocks noChangeArrowheads="1"/>
              </p:cNvSpPr>
              <p:nvPr/>
            </p:nvSpPr>
            <p:spPr bwMode="auto">
              <a:xfrm>
                <a:off x="998" y="2318"/>
                <a:ext cx="4" cy="29"/>
              </a:xfrm>
              <a:prstGeom prst="rect">
                <a:avLst/>
              </a:prstGeom>
              <a:noFill/>
              <a:ln w="3175">
                <a:solidFill>
                  <a:srgbClr val="000000"/>
                </a:solidFill>
                <a:miter lim="800000"/>
                <a:headEnd/>
                <a:tailEnd/>
              </a:ln>
            </p:spPr>
            <p:txBody>
              <a:bodyPr/>
              <a:lstStyle/>
              <a:p>
                <a:pPr eaLnBrk="0" hangingPunct="0"/>
                <a:endParaRPr lang="en-US"/>
              </a:p>
            </p:txBody>
          </p:sp>
          <p:sp>
            <p:nvSpPr>
              <p:cNvPr id="48813" name="Rectangle 733"/>
              <p:cNvSpPr>
                <a:spLocks noChangeArrowheads="1"/>
              </p:cNvSpPr>
              <p:nvPr/>
            </p:nvSpPr>
            <p:spPr bwMode="auto">
              <a:xfrm>
                <a:off x="1005" y="2318"/>
                <a:ext cx="4" cy="29"/>
              </a:xfrm>
              <a:prstGeom prst="rect">
                <a:avLst/>
              </a:prstGeom>
              <a:noFill/>
              <a:ln w="3175">
                <a:solidFill>
                  <a:srgbClr val="000000"/>
                </a:solidFill>
                <a:miter lim="800000"/>
                <a:headEnd/>
                <a:tailEnd/>
              </a:ln>
            </p:spPr>
            <p:txBody>
              <a:bodyPr/>
              <a:lstStyle/>
              <a:p>
                <a:pPr eaLnBrk="0" hangingPunct="0"/>
                <a:endParaRPr lang="en-US"/>
              </a:p>
            </p:txBody>
          </p:sp>
          <p:sp>
            <p:nvSpPr>
              <p:cNvPr id="48814" name="Rectangle 734"/>
              <p:cNvSpPr>
                <a:spLocks noChangeArrowheads="1"/>
              </p:cNvSpPr>
              <p:nvPr/>
            </p:nvSpPr>
            <p:spPr bwMode="auto">
              <a:xfrm>
                <a:off x="1013" y="2318"/>
                <a:ext cx="3" cy="29"/>
              </a:xfrm>
              <a:prstGeom prst="rect">
                <a:avLst/>
              </a:prstGeom>
              <a:noFill/>
              <a:ln w="3175">
                <a:solidFill>
                  <a:srgbClr val="000000"/>
                </a:solidFill>
                <a:miter lim="800000"/>
                <a:headEnd/>
                <a:tailEnd/>
              </a:ln>
            </p:spPr>
            <p:txBody>
              <a:bodyPr/>
              <a:lstStyle/>
              <a:p>
                <a:pPr eaLnBrk="0" hangingPunct="0"/>
                <a:endParaRPr lang="en-US"/>
              </a:p>
            </p:txBody>
          </p:sp>
          <p:sp>
            <p:nvSpPr>
              <p:cNvPr id="48815" name="Rectangle 735"/>
              <p:cNvSpPr>
                <a:spLocks noChangeArrowheads="1"/>
              </p:cNvSpPr>
              <p:nvPr/>
            </p:nvSpPr>
            <p:spPr bwMode="auto">
              <a:xfrm>
                <a:off x="1013" y="2351"/>
                <a:ext cx="3" cy="14"/>
              </a:xfrm>
              <a:prstGeom prst="rect">
                <a:avLst/>
              </a:prstGeom>
              <a:noFill/>
              <a:ln w="3175">
                <a:solidFill>
                  <a:srgbClr val="000000"/>
                </a:solidFill>
                <a:miter lim="800000"/>
                <a:headEnd/>
                <a:tailEnd/>
              </a:ln>
            </p:spPr>
            <p:txBody>
              <a:bodyPr/>
              <a:lstStyle/>
              <a:p>
                <a:pPr eaLnBrk="0" hangingPunct="0"/>
                <a:endParaRPr lang="en-US"/>
              </a:p>
            </p:txBody>
          </p:sp>
          <p:sp>
            <p:nvSpPr>
              <p:cNvPr id="48816" name="Rectangle 736"/>
              <p:cNvSpPr>
                <a:spLocks noChangeArrowheads="1"/>
              </p:cNvSpPr>
              <p:nvPr/>
            </p:nvSpPr>
            <p:spPr bwMode="auto">
              <a:xfrm>
                <a:off x="1005" y="2351"/>
                <a:ext cx="4" cy="14"/>
              </a:xfrm>
              <a:prstGeom prst="rect">
                <a:avLst/>
              </a:prstGeom>
              <a:noFill/>
              <a:ln w="3175">
                <a:solidFill>
                  <a:srgbClr val="000000"/>
                </a:solidFill>
                <a:miter lim="800000"/>
                <a:headEnd/>
                <a:tailEnd/>
              </a:ln>
            </p:spPr>
            <p:txBody>
              <a:bodyPr/>
              <a:lstStyle/>
              <a:p>
                <a:pPr eaLnBrk="0" hangingPunct="0"/>
                <a:endParaRPr lang="en-US"/>
              </a:p>
            </p:txBody>
          </p:sp>
          <p:sp>
            <p:nvSpPr>
              <p:cNvPr id="48817" name="Rectangle 737"/>
              <p:cNvSpPr>
                <a:spLocks noChangeArrowheads="1"/>
              </p:cNvSpPr>
              <p:nvPr/>
            </p:nvSpPr>
            <p:spPr bwMode="auto">
              <a:xfrm>
                <a:off x="998" y="2351"/>
                <a:ext cx="4" cy="14"/>
              </a:xfrm>
              <a:prstGeom prst="rect">
                <a:avLst/>
              </a:prstGeom>
              <a:noFill/>
              <a:ln w="3175">
                <a:solidFill>
                  <a:srgbClr val="000000"/>
                </a:solidFill>
                <a:miter lim="800000"/>
                <a:headEnd/>
                <a:tailEnd/>
              </a:ln>
            </p:spPr>
            <p:txBody>
              <a:bodyPr/>
              <a:lstStyle/>
              <a:p>
                <a:pPr eaLnBrk="0" hangingPunct="0"/>
                <a:endParaRPr lang="en-US"/>
              </a:p>
            </p:txBody>
          </p:sp>
          <p:sp>
            <p:nvSpPr>
              <p:cNvPr id="48818" name="Rectangle 738"/>
              <p:cNvSpPr>
                <a:spLocks noChangeArrowheads="1"/>
              </p:cNvSpPr>
              <p:nvPr/>
            </p:nvSpPr>
            <p:spPr bwMode="auto">
              <a:xfrm>
                <a:off x="991" y="2351"/>
                <a:ext cx="3" cy="14"/>
              </a:xfrm>
              <a:prstGeom prst="rect">
                <a:avLst/>
              </a:prstGeom>
              <a:noFill/>
              <a:ln w="3175">
                <a:solidFill>
                  <a:srgbClr val="000000"/>
                </a:solidFill>
                <a:miter lim="800000"/>
                <a:headEnd/>
                <a:tailEnd/>
              </a:ln>
            </p:spPr>
            <p:txBody>
              <a:bodyPr/>
              <a:lstStyle/>
              <a:p>
                <a:pPr eaLnBrk="0" hangingPunct="0"/>
                <a:endParaRPr lang="en-US"/>
              </a:p>
            </p:txBody>
          </p:sp>
          <p:sp>
            <p:nvSpPr>
              <p:cNvPr id="48819" name="Rectangle 739"/>
              <p:cNvSpPr>
                <a:spLocks noChangeArrowheads="1"/>
              </p:cNvSpPr>
              <p:nvPr/>
            </p:nvSpPr>
            <p:spPr bwMode="auto">
              <a:xfrm>
                <a:off x="984" y="2351"/>
                <a:ext cx="3" cy="14"/>
              </a:xfrm>
              <a:prstGeom prst="rect">
                <a:avLst/>
              </a:prstGeom>
              <a:noFill/>
              <a:ln w="3175">
                <a:solidFill>
                  <a:srgbClr val="000000"/>
                </a:solidFill>
                <a:miter lim="800000"/>
                <a:headEnd/>
                <a:tailEnd/>
              </a:ln>
            </p:spPr>
            <p:txBody>
              <a:bodyPr/>
              <a:lstStyle/>
              <a:p>
                <a:pPr eaLnBrk="0" hangingPunct="0"/>
                <a:endParaRPr lang="en-US"/>
              </a:p>
            </p:txBody>
          </p:sp>
          <p:sp>
            <p:nvSpPr>
              <p:cNvPr id="48820" name="Rectangle 740"/>
              <p:cNvSpPr>
                <a:spLocks noChangeArrowheads="1"/>
              </p:cNvSpPr>
              <p:nvPr/>
            </p:nvSpPr>
            <p:spPr bwMode="auto">
              <a:xfrm>
                <a:off x="976" y="2351"/>
                <a:ext cx="4" cy="14"/>
              </a:xfrm>
              <a:prstGeom prst="rect">
                <a:avLst/>
              </a:prstGeom>
              <a:noFill/>
              <a:ln w="3175">
                <a:solidFill>
                  <a:srgbClr val="000000"/>
                </a:solidFill>
                <a:miter lim="800000"/>
                <a:headEnd/>
                <a:tailEnd/>
              </a:ln>
            </p:spPr>
            <p:txBody>
              <a:bodyPr/>
              <a:lstStyle/>
              <a:p>
                <a:pPr eaLnBrk="0" hangingPunct="0"/>
                <a:endParaRPr lang="en-US"/>
              </a:p>
            </p:txBody>
          </p:sp>
          <p:sp>
            <p:nvSpPr>
              <p:cNvPr id="48821" name="Rectangle 741"/>
              <p:cNvSpPr>
                <a:spLocks noChangeArrowheads="1"/>
              </p:cNvSpPr>
              <p:nvPr/>
            </p:nvSpPr>
            <p:spPr bwMode="auto">
              <a:xfrm>
                <a:off x="969" y="2351"/>
                <a:ext cx="4" cy="14"/>
              </a:xfrm>
              <a:prstGeom prst="rect">
                <a:avLst/>
              </a:prstGeom>
              <a:noFill/>
              <a:ln w="3175">
                <a:solidFill>
                  <a:srgbClr val="000000"/>
                </a:solidFill>
                <a:miter lim="800000"/>
                <a:headEnd/>
                <a:tailEnd/>
              </a:ln>
            </p:spPr>
            <p:txBody>
              <a:bodyPr/>
              <a:lstStyle/>
              <a:p>
                <a:pPr eaLnBrk="0" hangingPunct="0"/>
                <a:endParaRPr lang="en-US"/>
              </a:p>
            </p:txBody>
          </p:sp>
          <p:sp>
            <p:nvSpPr>
              <p:cNvPr id="48822" name="Line 742"/>
              <p:cNvSpPr>
                <a:spLocks noChangeShapeType="1"/>
              </p:cNvSpPr>
              <p:nvPr/>
            </p:nvSpPr>
            <p:spPr bwMode="auto">
              <a:xfrm flipV="1">
                <a:off x="974" y="2216"/>
                <a:ext cx="4" cy="10"/>
              </a:xfrm>
              <a:prstGeom prst="line">
                <a:avLst/>
              </a:prstGeom>
              <a:noFill/>
              <a:ln w="3175">
                <a:solidFill>
                  <a:srgbClr val="000000"/>
                </a:solidFill>
                <a:round/>
                <a:headEnd/>
                <a:tailEnd/>
              </a:ln>
            </p:spPr>
            <p:txBody>
              <a:bodyPr/>
              <a:lstStyle/>
              <a:p>
                <a:endParaRPr lang="en-US"/>
              </a:p>
            </p:txBody>
          </p:sp>
          <p:sp>
            <p:nvSpPr>
              <p:cNvPr id="48823" name="Line 743"/>
              <p:cNvSpPr>
                <a:spLocks noChangeShapeType="1"/>
              </p:cNvSpPr>
              <p:nvPr/>
            </p:nvSpPr>
            <p:spPr bwMode="auto">
              <a:xfrm>
                <a:off x="1007" y="2216"/>
                <a:ext cx="4" cy="10"/>
              </a:xfrm>
              <a:prstGeom prst="line">
                <a:avLst/>
              </a:prstGeom>
              <a:noFill/>
              <a:ln w="3175">
                <a:solidFill>
                  <a:srgbClr val="000000"/>
                </a:solidFill>
                <a:round/>
                <a:headEnd/>
                <a:tailEnd/>
              </a:ln>
            </p:spPr>
            <p:txBody>
              <a:bodyPr/>
              <a:lstStyle/>
              <a:p>
                <a:endParaRPr lang="en-US"/>
              </a:p>
            </p:txBody>
          </p:sp>
          <p:sp>
            <p:nvSpPr>
              <p:cNvPr id="48824" name="Line 744"/>
              <p:cNvSpPr>
                <a:spLocks noChangeShapeType="1"/>
              </p:cNvSpPr>
              <p:nvPr/>
            </p:nvSpPr>
            <p:spPr bwMode="auto">
              <a:xfrm>
                <a:off x="976" y="2279"/>
                <a:ext cx="24" cy="1"/>
              </a:xfrm>
              <a:prstGeom prst="line">
                <a:avLst/>
              </a:prstGeom>
              <a:noFill/>
              <a:ln w="3175">
                <a:solidFill>
                  <a:srgbClr val="000000"/>
                </a:solidFill>
                <a:round/>
                <a:headEnd/>
                <a:tailEnd/>
              </a:ln>
            </p:spPr>
            <p:txBody>
              <a:bodyPr/>
              <a:lstStyle/>
              <a:p>
                <a:endParaRPr lang="en-US"/>
              </a:p>
            </p:txBody>
          </p:sp>
          <p:sp>
            <p:nvSpPr>
              <p:cNvPr id="48825" name="Line 745"/>
              <p:cNvSpPr>
                <a:spLocks noChangeShapeType="1"/>
              </p:cNvSpPr>
              <p:nvPr/>
            </p:nvSpPr>
            <p:spPr bwMode="auto">
              <a:xfrm>
                <a:off x="976" y="2277"/>
                <a:ext cx="24" cy="1"/>
              </a:xfrm>
              <a:prstGeom prst="line">
                <a:avLst/>
              </a:prstGeom>
              <a:noFill/>
              <a:ln w="3175">
                <a:solidFill>
                  <a:srgbClr val="000000"/>
                </a:solidFill>
                <a:round/>
                <a:headEnd/>
                <a:tailEnd/>
              </a:ln>
            </p:spPr>
            <p:txBody>
              <a:bodyPr/>
              <a:lstStyle/>
              <a:p>
                <a:endParaRPr lang="en-US"/>
              </a:p>
            </p:txBody>
          </p:sp>
          <p:sp>
            <p:nvSpPr>
              <p:cNvPr id="48826" name="Line 746"/>
              <p:cNvSpPr>
                <a:spLocks noChangeShapeType="1"/>
              </p:cNvSpPr>
              <p:nvPr/>
            </p:nvSpPr>
            <p:spPr bwMode="auto">
              <a:xfrm>
                <a:off x="976" y="2274"/>
                <a:ext cx="24" cy="1"/>
              </a:xfrm>
              <a:prstGeom prst="line">
                <a:avLst/>
              </a:prstGeom>
              <a:noFill/>
              <a:ln w="3175">
                <a:solidFill>
                  <a:srgbClr val="000000"/>
                </a:solidFill>
                <a:round/>
                <a:headEnd/>
                <a:tailEnd/>
              </a:ln>
            </p:spPr>
            <p:txBody>
              <a:bodyPr/>
              <a:lstStyle/>
              <a:p>
                <a:endParaRPr lang="en-US"/>
              </a:p>
            </p:txBody>
          </p:sp>
          <p:sp>
            <p:nvSpPr>
              <p:cNvPr id="48827" name="Line 747"/>
              <p:cNvSpPr>
                <a:spLocks noChangeShapeType="1"/>
              </p:cNvSpPr>
              <p:nvPr/>
            </p:nvSpPr>
            <p:spPr bwMode="auto">
              <a:xfrm>
                <a:off x="976" y="2271"/>
                <a:ext cx="24" cy="1"/>
              </a:xfrm>
              <a:prstGeom prst="line">
                <a:avLst/>
              </a:prstGeom>
              <a:noFill/>
              <a:ln w="3175">
                <a:solidFill>
                  <a:srgbClr val="000000"/>
                </a:solidFill>
                <a:round/>
                <a:headEnd/>
                <a:tailEnd/>
              </a:ln>
            </p:spPr>
            <p:txBody>
              <a:bodyPr/>
              <a:lstStyle/>
              <a:p>
                <a:endParaRPr lang="en-US"/>
              </a:p>
            </p:txBody>
          </p:sp>
          <p:sp>
            <p:nvSpPr>
              <p:cNvPr id="48828" name="Line 748"/>
              <p:cNvSpPr>
                <a:spLocks noChangeShapeType="1"/>
              </p:cNvSpPr>
              <p:nvPr/>
            </p:nvSpPr>
            <p:spPr bwMode="auto">
              <a:xfrm>
                <a:off x="976" y="2269"/>
                <a:ext cx="24" cy="1"/>
              </a:xfrm>
              <a:prstGeom prst="line">
                <a:avLst/>
              </a:prstGeom>
              <a:noFill/>
              <a:ln w="3175">
                <a:solidFill>
                  <a:srgbClr val="000000"/>
                </a:solidFill>
                <a:round/>
                <a:headEnd/>
                <a:tailEnd/>
              </a:ln>
            </p:spPr>
            <p:txBody>
              <a:bodyPr/>
              <a:lstStyle/>
              <a:p>
                <a:endParaRPr lang="en-US"/>
              </a:p>
            </p:txBody>
          </p:sp>
          <p:sp>
            <p:nvSpPr>
              <p:cNvPr id="48829" name="Rectangle 749"/>
              <p:cNvSpPr>
                <a:spLocks noChangeArrowheads="1"/>
              </p:cNvSpPr>
              <p:nvPr/>
            </p:nvSpPr>
            <p:spPr bwMode="auto">
              <a:xfrm>
                <a:off x="992" y="2234"/>
                <a:ext cx="11" cy="7"/>
              </a:xfrm>
              <a:prstGeom prst="rect">
                <a:avLst/>
              </a:prstGeom>
              <a:noFill/>
              <a:ln w="3175">
                <a:solidFill>
                  <a:srgbClr val="000000"/>
                </a:solidFill>
                <a:miter lim="800000"/>
                <a:headEnd/>
                <a:tailEnd/>
              </a:ln>
            </p:spPr>
            <p:txBody>
              <a:bodyPr/>
              <a:lstStyle/>
              <a:p>
                <a:pPr eaLnBrk="0" hangingPunct="0"/>
                <a:endParaRPr lang="en-US"/>
              </a:p>
            </p:txBody>
          </p:sp>
          <p:sp>
            <p:nvSpPr>
              <p:cNvPr id="48830" name="Rectangle 750"/>
              <p:cNvSpPr>
                <a:spLocks noChangeArrowheads="1"/>
              </p:cNvSpPr>
              <p:nvPr/>
            </p:nvSpPr>
            <p:spPr bwMode="auto">
              <a:xfrm>
                <a:off x="1003" y="2258"/>
                <a:ext cx="5" cy="2"/>
              </a:xfrm>
              <a:prstGeom prst="rect">
                <a:avLst/>
              </a:prstGeom>
              <a:noFill/>
              <a:ln w="3175">
                <a:solidFill>
                  <a:srgbClr val="000000"/>
                </a:solidFill>
                <a:miter lim="800000"/>
                <a:headEnd/>
                <a:tailEnd/>
              </a:ln>
            </p:spPr>
            <p:txBody>
              <a:bodyPr/>
              <a:lstStyle/>
              <a:p>
                <a:pPr eaLnBrk="0" hangingPunct="0"/>
                <a:endParaRPr lang="en-US"/>
              </a:p>
            </p:txBody>
          </p:sp>
          <p:sp>
            <p:nvSpPr>
              <p:cNvPr id="48831" name="Rectangle 751"/>
              <p:cNvSpPr>
                <a:spLocks noChangeArrowheads="1"/>
              </p:cNvSpPr>
              <p:nvPr/>
            </p:nvSpPr>
            <p:spPr bwMode="auto">
              <a:xfrm>
                <a:off x="1003" y="2269"/>
                <a:ext cx="5" cy="1"/>
              </a:xfrm>
              <a:prstGeom prst="rect">
                <a:avLst/>
              </a:prstGeom>
              <a:noFill/>
              <a:ln w="3175">
                <a:solidFill>
                  <a:srgbClr val="000000"/>
                </a:solidFill>
                <a:miter lim="800000"/>
                <a:headEnd/>
                <a:tailEnd/>
              </a:ln>
            </p:spPr>
            <p:txBody>
              <a:bodyPr/>
              <a:lstStyle/>
              <a:p>
                <a:pPr eaLnBrk="0" hangingPunct="0"/>
                <a:endParaRPr lang="en-US"/>
              </a:p>
            </p:txBody>
          </p:sp>
          <p:sp>
            <p:nvSpPr>
              <p:cNvPr id="48832" name="Rectangle 752"/>
              <p:cNvSpPr>
                <a:spLocks noChangeArrowheads="1"/>
              </p:cNvSpPr>
              <p:nvPr/>
            </p:nvSpPr>
            <p:spPr bwMode="auto">
              <a:xfrm>
                <a:off x="1003" y="2272"/>
                <a:ext cx="5" cy="2"/>
              </a:xfrm>
              <a:prstGeom prst="rect">
                <a:avLst/>
              </a:prstGeom>
              <a:noFill/>
              <a:ln w="3175">
                <a:solidFill>
                  <a:srgbClr val="000000"/>
                </a:solidFill>
                <a:miter lim="800000"/>
                <a:headEnd/>
                <a:tailEnd/>
              </a:ln>
            </p:spPr>
            <p:txBody>
              <a:bodyPr/>
              <a:lstStyle/>
              <a:p>
                <a:pPr eaLnBrk="0" hangingPunct="0"/>
                <a:endParaRPr lang="en-US"/>
              </a:p>
            </p:txBody>
          </p:sp>
          <p:sp>
            <p:nvSpPr>
              <p:cNvPr id="48833" name="Freeform 753"/>
              <p:cNvSpPr>
                <a:spLocks noEditPoints="1"/>
              </p:cNvSpPr>
              <p:nvPr/>
            </p:nvSpPr>
            <p:spPr bwMode="auto">
              <a:xfrm>
                <a:off x="987" y="2254"/>
                <a:ext cx="169" cy="94"/>
              </a:xfrm>
              <a:custGeom>
                <a:avLst/>
                <a:gdLst>
                  <a:gd name="T0" fmla="*/ 0 w 169"/>
                  <a:gd name="T1" fmla="*/ 4 h 94"/>
                  <a:gd name="T2" fmla="*/ 11 w 169"/>
                  <a:gd name="T3" fmla="*/ 4 h 94"/>
                  <a:gd name="T4" fmla="*/ 11 w 169"/>
                  <a:gd name="T5" fmla="*/ 0 h 94"/>
                  <a:gd name="T6" fmla="*/ 0 w 169"/>
                  <a:gd name="T7" fmla="*/ 0 h 94"/>
                  <a:gd name="T8" fmla="*/ 0 w 169"/>
                  <a:gd name="T9" fmla="*/ 4 h 94"/>
                  <a:gd name="T10" fmla="*/ 163 w 169"/>
                  <a:gd name="T11" fmla="*/ 94 h 94"/>
                  <a:gd name="T12" fmla="*/ 169 w 169"/>
                  <a:gd name="T13" fmla="*/ 94 h 94"/>
                  <a:gd name="T14" fmla="*/ 169 w 169"/>
                  <a:gd name="T15" fmla="*/ 92 h 94"/>
                  <a:gd name="T16" fmla="*/ 163 w 169"/>
                  <a:gd name="T17" fmla="*/ 92 h 94"/>
                  <a:gd name="T18" fmla="*/ 163 w 169"/>
                  <a:gd name="T19" fmla="*/ 94 h 94"/>
                  <a:gd name="T20" fmla="*/ 62 w 169"/>
                  <a:gd name="T21" fmla="*/ 73 h 94"/>
                  <a:gd name="T22" fmla="*/ 62 w 169"/>
                  <a:gd name="T23" fmla="*/ 11 h 94"/>
                  <a:gd name="T24" fmla="*/ 153 w 169"/>
                  <a:gd name="T25" fmla="*/ 11 h 94"/>
                  <a:gd name="T26" fmla="*/ 153 w 169"/>
                  <a:gd name="T27" fmla="*/ 73 h 94"/>
                  <a:gd name="T28" fmla="*/ 62 w 169"/>
                  <a:gd name="T29" fmla="*/ 73 h 94"/>
                  <a:gd name="T30" fmla="*/ 58 w 169"/>
                  <a:gd name="T31" fmla="*/ 77 h 94"/>
                  <a:gd name="T32" fmla="*/ 157 w 169"/>
                  <a:gd name="T33" fmla="*/ 77 h 94"/>
                  <a:gd name="T34" fmla="*/ 157 w 169"/>
                  <a:gd name="T35" fmla="*/ 7 h 94"/>
                  <a:gd name="T36" fmla="*/ 161 w 169"/>
                  <a:gd name="T37" fmla="*/ 7 h 94"/>
                  <a:gd name="T38" fmla="*/ 161 w 169"/>
                  <a:gd name="T39" fmla="*/ 3 h 94"/>
                  <a:gd name="T40" fmla="*/ 54 w 169"/>
                  <a:gd name="T41" fmla="*/ 3 h 94"/>
                  <a:gd name="T42" fmla="*/ 54 w 169"/>
                  <a:gd name="T43" fmla="*/ 81 h 94"/>
                  <a:gd name="T44" fmla="*/ 58 w 169"/>
                  <a:gd name="T45" fmla="*/ 81 h 94"/>
                  <a:gd name="T46" fmla="*/ 58 w 169"/>
                  <a:gd name="T47" fmla="*/ 77 h 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9"/>
                  <a:gd name="T73" fmla="*/ 0 h 94"/>
                  <a:gd name="T74" fmla="*/ 169 w 169"/>
                  <a:gd name="T75" fmla="*/ 94 h 9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9" h="94">
                    <a:moveTo>
                      <a:pt x="0" y="4"/>
                    </a:moveTo>
                    <a:lnTo>
                      <a:pt x="11" y="4"/>
                    </a:lnTo>
                    <a:lnTo>
                      <a:pt x="11" y="0"/>
                    </a:lnTo>
                    <a:lnTo>
                      <a:pt x="0" y="0"/>
                    </a:lnTo>
                    <a:lnTo>
                      <a:pt x="0" y="4"/>
                    </a:lnTo>
                    <a:close/>
                    <a:moveTo>
                      <a:pt x="163" y="94"/>
                    </a:moveTo>
                    <a:lnTo>
                      <a:pt x="169" y="94"/>
                    </a:lnTo>
                    <a:lnTo>
                      <a:pt x="169" y="92"/>
                    </a:lnTo>
                    <a:lnTo>
                      <a:pt x="163" y="92"/>
                    </a:lnTo>
                    <a:lnTo>
                      <a:pt x="163" y="94"/>
                    </a:lnTo>
                    <a:close/>
                    <a:moveTo>
                      <a:pt x="62" y="73"/>
                    </a:moveTo>
                    <a:lnTo>
                      <a:pt x="62" y="11"/>
                    </a:lnTo>
                    <a:lnTo>
                      <a:pt x="153" y="11"/>
                    </a:lnTo>
                    <a:lnTo>
                      <a:pt x="153" y="73"/>
                    </a:lnTo>
                    <a:lnTo>
                      <a:pt x="62" y="73"/>
                    </a:lnTo>
                    <a:close/>
                    <a:moveTo>
                      <a:pt x="58" y="77"/>
                    </a:moveTo>
                    <a:lnTo>
                      <a:pt x="157" y="77"/>
                    </a:lnTo>
                    <a:lnTo>
                      <a:pt x="157" y="7"/>
                    </a:lnTo>
                    <a:lnTo>
                      <a:pt x="161" y="7"/>
                    </a:lnTo>
                    <a:lnTo>
                      <a:pt x="161" y="3"/>
                    </a:lnTo>
                    <a:lnTo>
                      <a:pt x="54" y="3"/>
                    </a:lnTo>
                    <a:lnTo>
                      <a:pt x="54" y="81"/>
                    </a:lnTo>
                    <a:lnTo>
                      <a:pt x="58" y="81"/>
                    </a:lnTo>
                    <a:lnTo>
                      <a:pt x="58" y="77"/>
                    </a:lnTo>
                    <a:close/>
                  </a:path>
                </a:pathLst>
              </a:custGeom>
              <a:solidFill>
                <a:srgbClr val="000000"/>
              </a:solidFill>
              <a:ln w="9525">
                <a:noFill/>
                <a:round/>
                <a:headEnd/>
                <a:tailEnd/>
              </a:ln>
            </p:spPr>
            <p:txBody>
              <a:bodyPr/>
              <a:lstStyle/>
              <a:p>
                <a:pPr eaLnBrk="0" hangingPunct="0"/>
                <a:endParaRPr lang="en-US"/>
              </a:p>
            </p:txBody>
          </p:sp>
          <p:sp>
            <p:nvSpPr>
              <p:cNvPr id="48834" name="Rectangle 754"/>
              <p:cNvSpPr>
                <a:spLocks noChangeArrowheads="1"/>
              </p:cNvSpPr>
              <p:nvPr/>
            </p:nvSpPr>
            <p:spPr bwMode="auto">
              <a:xfrm>
                <a:off x="987" y="2254"/>
                <a:ext cx="11" cy="4"/>
              </a:xfrm>
              <a:prstGeom prst="rect">
                <a:avLst/>
              </a:prstGeom>
              <a:noFill/>
              <a:ln w="3175">
                <a:solidFill>
                  <a:srgbClr val="000000"/>
                </a:solidFill>
                <a:miter lim="800000"/>
                <a:headEnd/>
                <a:tailEnd/>
              </a:ln>
            </p:spPr>
            <p:txBody>
              <a:bodyPr/>
              <a:lstStyle/>
              <a:p>
                <a:pPr eaLnBrk="0" hangingPunct="0"/>
                <a:endParaRPr lang="en-US"/>
              </a:p>
            </p:txBody>
          </p:sp>
          <p:sp>
            <p:nvSpPr>
              <p:cNvPr id="48835" name="Rectangle 755"/>
              <p:cNvSpPr>
                <a:spLocks noChangeArrowheads="1"/>
              </p:cNvSpPr>
              <p:nvPr/>
            </p:nvSpPr>
            <p:spPr bwMode="auto">
              <a:xfrm>
                <a:off x="1150" y="2346"/>
                <a:ext cx="6" cy="2"/>
              </a:xfrm>
              <a:prstGeom prst="rect">
                <a:avLst/>
              </a:prstGeom>
              <a:noFill/>
              <a:ln w="3175">
                <a:solidFill>
                  <a:srgbClr val="000000"/>
                </a:solidFill>
                <a:miter lim="800000"/>
                <a:headEnd/>
                <a:tailEnd/>
              </a:ln>
            </p:spPr>
            <p:txBody>
              <a:bodyPr/>
              <a:lstStyle/>
              <a:p>
                <a:pPr eaLnBrk="0" hangingPunct="0"/>
                <a:endParaRPr lang="en-US"/>
              </a:p>
            </p:txBody>
          </p:sp>
          <p:sp>
            <p:nvSpPr>
              <p:cNvPr id="48836" name="Rectangle 756"/>
              <p:cNvSpPr>
                <a:spLocks noChangeArrowheads="1"/>
              </p:cNvSpPr>
              <p:nvPr/>
            </p:nvSpPr>
            <p:spPr bwMode="auto">
              <a:xfrm>
                <a:off x="1049" y="2265"/>
                <a:ext cx="91" cy="62"/>
              </a:xfrm>
              <a:prstGeom prst="rect">
                <a:avLst/>
              </a:prstGeom>
              <a:noFill/>
              <a:ln w="3175">
                <a:solidFill>
                  <a:srgbClr val="000000"/>
                </a:solidFill>
                <a:miter lim="800000"/>
                <a:headEnd/>
                <a:tailEnd/>
              </a:ln>
            </p:spPr>
            <p:txBody>
              <a:bodyPr/>
              <a:lstStyle/>
              <a:p>
                <a:pPr eaLnBrk="0" hangingPunct="0"/>
                <a:endParaRPr lang="en-US"/>
              </a:p>
            </p:txBody>
          </p:sp>
          <p:sp>
            <p:nvSpPr>
              <p:cNvPr id="48837" name="Freeform 757"/>
              <p:cNvSpPr>
                <a:spLocks/>
              </p:cNvSpPr>
              <p:nvPr/>
            </p:nvSpPr>
            <p:spPr bwMode="auto">
              <a:xfrm>
                <a:off x="1041" y="2257"/>
                <a:ext cx="107" cy="78"/>
              </a:xfrm>
              <a:custGeom>
                <a:avLst/>
                <a:gdLst>
                  <a:gd name="T0" fmla="*/ 4 w 107"/>
                  <a:gd name="T1" fmla="*/ 74 h 78"/>
                  <a:gd name="T2" fmla="*/ 103 w 107"/>
                  <a:gd name="T3" fmla="*/ 74 h 78"/>
                  <a:gd name="T4" fmla="*/ 103 w 107"/>
                  <a:gd name="T5" fmla="*/ 4 h 78"/>
                  <a:gd name="T6" fmla="*/ 107 w 107"/>
                  <a:gd name="T7" fmla="*/ 4 h 78"/>
                  <a:gd name="T8" fmla="*/ 107 w 107"/>
                  <a:gd name="T9" fmla="*/ 0 h 78"/>
                  <a:gd name="T10" fmla="*/ 0 w 107"/>
                  <a:gd name="T11" fmla="*/ 0 h 78"/>
                  <a:gd name="T12" fmla="*/ 0 w 107"/>
                  <a:gd name="T13" fmla="*/ 78 h 78"/>
                  <a:gd name="T14" fmla="*/ 4 w 107"/>
                  <a:gd name="T15" fmla="*/ 78 h 78"/>
                  <a:gd name="T16" fmla="*/ 4 w 107"/>
                  <a:gd name="T17" fmla="*/ 74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78"/>
                  <a:gd name="T29" fmla="*/ 107 w 10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78">
                    <a:moveTo>
                      <a:pt x="4" y="74"/>
                    </a:moveTo>
                    <a:lnTo>
                      <a:pt x="103" y="74"/>
                    </a:lnTo>
                    <a:lnTo>
                      <a:pt x="103" y="4"/>
                    </a:lnTo>
                    <a:lnTo>
                      <a:pt x="107" y="4"/>
                    </a:lnTo>
                    <a:lnTo>
                      <a:pt x="107" y="0"/>
                    </a:lnTo>
                    <a:lnTo>
                      <a:pt x="0" y="0"/>
                    </a:lnTo>
                    <a:lnTo>
                      <a:pt x="0" y="78"/>
                    </a:lnTo>
                    <a:lnTo>
                      <a:pt x="4" y="78"/>
                    </a:lnTo>
                    <a:lnTo>
                      <a:pt x="4" y="74"/>
                    </a:lnTo>
                  </a:path>
                </a:pathLst>
              </a:custGeom>
              <a:noFill/>
              <a:ln w="3175">
                <a:solidFill>
                  <a:srgbClr val="000000"/>
                </a:solidFill>
                <a:round/>
                <a:headEnd/>
                <a:tailEnd/>
              </a:ln>
            </p:spPr>
            <p:txBody>
              <a:bodyPr/>
              <a:lstStyle/>
              <a:p>
                <a:pPr eaLnBrk="0" hangingPunct="0"/>
                <a:endParaRPr lang="en-US"/>
              </a:p>
            </p:txBody>
          </p:sp>
          <p:sp>
            <p:nvSpPr>
              <p:cNvPr id="48838" name="Freeform 758"/>
              <p:cNvSpPr>
                <a:spLocks/>
              </p:cNvSpPr>
              <p:nvPr/>
            </p:nvSpPr>
            <p:spPr bwMode="auto">
              <a:xfrm>
                <a:off x="1029" y="2346"/>
                <a:ext cx="66" cy="6"/>
              </a:xfrm>
              <a:custGeom>
                <a:avLst/>
                <a:gdLst>
                  <a:gd name="T0" fmla="*/ 0 w 66"/>
                  <a:gd name="T1" fmla="*/ 0 h 6"/>
                  <a:gd name="T2" fmla="*/ 66 w 66"/>
                  <a:gd name="T3" fmla="*/ 0 h 6"/>
                  <a:gd name="T4" fmla="*/ 66 w 66"/>
                  <a:gd name="T5" fmla="*/ 6 h 6"/>
                  <a:gd name="T6" fmla="*/ 0 60000 65536"/>
                  <a:gd name="T7" fmla="*/ 0 60000 65536"/>
                  <a:gd name="T8" fmla="*/ 0 60000 65536"/>
                  <a:gd name="T9" fmla="*/ 0 w 66"/>
                  <a:gd name="T10" fmla="*/ 0 h 6"/>
                  <a:gd name="T11" fmla="*/ 66 w 66"/>
                  <a:gd name="T12" fmla="*/ 6 h 6"/>
                </a:gdLst>
                <a:ahLst/>
                <a:cxnLst>
                  <a:cxn ang="T6">
                    <a:pos x="T0" y="T1"/>
                  </a:cxn>
                  <a:cxn ang="T7">
                    <a:pos x="T2" y="T3"/>
                  </a:cxn>
                  <a:cxn ang="T8">
                    <a:pos x="T4" y="T5"/>
                  </a:cxn>
                </a:cxnLst>
                <a:rect l="T9" t="T10" r="T11" b="T12"/>
                <a:pathLst>
                  <a:path w="66" h="6">
                    <a:moveTo>
                      <a:pt x="0" y="0"/>
                    </a:moveTo>
                    <a:lnTo>
                      <a:pt x="66" y="0"/>
                    </a:lnTo>
                    <a:lnTo>
                      <a:pt x="66" y="6"/>
                    </a:lnTo>
                  </a:path>
                </a:pathLst>
              </a:custGeom>
              <a:noFill/>
              <a:ln w="3175">
                <a:solidFill>
                  <a:srgbClr val="000000"/>
                </a:solidFill>
                <a:round/>
                <a:headEnd/>
                <a:tailEnd/>
              </a:ln>
            </p:spPr>
            <p:txBody>
              <a:bodyPr/>
              <a:lstStyle/>
              <a:p>
                <a:pPr eaLnBrk="0" hangingPunct="0"/>
                <a:endParaRPr lang="en-US"/>
              </a:p>
            </p:txBody>
          </p:sp>
          <p:sp>
            <p:nvSpPr>
              <p:cNvPr id="48839" name="Line 759"/>
              <p:cNvSpPr>
                <a:spLocks noChangeShapeType="1"/>
              </p:cNvSpPr>
              <p:nvPr/>
            </p:nvSpPr>
            <p:spPr bwMode="auto">
              <a:xfrm flipV="1">
                <a:off x="1062" y="2346"/>
                <a:ext cx="1" cy="6"/>
              </a:xfrm>
              <a:prstGeom prst="line">
                <a:avLst/>
              </a:prstGeom>
              <a:noFill/>
              <a:ln w="3175">
                <a:solidFill>
                  <a:srgbClr val="000000"/>
                </a:solidFill>
                <a:round/>
                <a:headEnd/>
                <a:tailEnd/>
              </a:ln>
            </p:spPr>
            <p:txBody>
              <a:bodyPr/>
              <a:lstStyle/>
              <a:p>
                <a:endParaRPr lang="en-US"/>
              </a:p>
            </p:txBody>
          </p:sp>
          <p:sp>
            <p:nvSpPr>
              <p:cNvPr id="48840" name="Freeform 760"/>
              <p:cNvSpPr>
                <a:spLocks/>
              </p:cNvSpPr>
              <p:nvPr/>
            </p:nvSpPr>
            <p:spPr bwMode="auto">
              <a:xfrm>
                <a:off x="923" y="2239"/>
                <a:ext cx="175" cy="176"/>
              </a:xfrm>
              <a:custGeom>
                <a:avLst/>
                <a:gdLst>
                  <a:gd name="T0" fmla="*/ 38 w 175"/>
                  <a:gd name="T1" fmla="*/ 116 h 176"/>
                  <a:gd name="T2" fmla="*/ 0 w 175"/>
                  <a:gd name="T3" fmla="*/ 116 h 176"/>
                  <a:gd name="T4" fmla="*/ 0 w 175"/>
                  <a:gd name="T5" fmla="*/ 176 h 176"/>
                  <a:gd name="T6" fmla="*/ 175 w 175"/>
                  <a:gd name="T7" fmla="*/ 176 h 176"/>
                  <a:gd name="T8" fmla="*/ 175 w 175"/>
                  <a:gd name="T9" fmla="*/ 116 h 176"/>
                  <a:gd name="T10" fmla="*/ 137 w 175"/>
                  <a:gd name="T11" fmla="*/ 116 h 176"/>
                  <a:gd name="T12" fmla="*/ 137 w 175"/>
                  <a:gd name="T13" fmla="*/ 108 h 176"/>
                  <a:gd name="T14" fmla="*/ 153 w 175"/>
                  <a:gd name="T15" fmla="*/ 108 h 176"/>
                  <a:gd name="T16" fmla="*/ 153 w 175"/>
                  <a:gd name="T17" fmla="*/ 0 h 176"/>
                  <a:gd name="T18" fmla="*/ 22 w 175"/>
                  <a:gd name="T19" fmla="*/ 0 h 176"/>
                  <a:gd name="T20" fmla="*/ 22 w 175"/>
                  <a:gd name="T21" fmla="*/ 108 h 176"/>
                  <a:gd name="T22" fmla="*/ 38 w 175"/>
                  <a:gd name="T23" fmla="*/ 108 h 176"/>
                  <a:gd name="T24" fmla="*/ 38 w 175"/>
                  <a:gd name="T25" fmla="*/ 116 h 1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5"/>
                  <a:gd name="T40" fmla="*/ 0 h 176"/>
                  <a:gd name="T41" fmla="*/ 175 w 175"/>
                  <a:gd name="T42" fmla="*/ 176 h 1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5" h="176">
                    <a:moveTo>
                      <a:pt x="38" y="116"/>
                    </a:moveTo>
                    <a:lnTo>
                      <a:pt x="0" y="116"/>
                    </a:lnTo>
                    <a:lnTo>
                      <a:pt x="0" y="176"/>
                    </a:lnTo>
                    <a:lnTo>
                      <a:pt x="175" y="176"/>
                    </a:lnTo>
                    <a:lnTo>
                      <a:pt x="175" y="116"/>
                    </a:lnTo>
                    <a:lnTo>
                      <a:pt x="137" y="116"/>
                    </a:lnTo>
                    <a:lnTo>
                      <a:pt x="137" y="108"/>
                    </a:lnTo>
                    <a:lnTo>
                      <a:pt x="153" y="108"/>
                    </a:lnTo>
                    <a:lnTo>
                      <a:pt x="153" y="0"/>
                    </a:lnTo>
                    <a:lnTo>
                      <a:pt x="22" y="0"/>
                    </a:lnTo>
                    <a:lnTo>
                      <a:pt x="22" y="108"/>
                    </a:lnTo>
                    <a:lnTo>
                      <a:pt x="38" y="108"/>
                    </a:lnTo>
                    <a:lnTo>
                      <a:pt x="38" y="116"/>
                    </a:lnTo>
                    <a:close/>
                  </a:path>
                </a:pathLst>
              </a:custGeom>
              <a:solidFill>
                <a:srgbClr val="FFFFFF"/>
              </a:solidFill>
              <a:ln w="9525">
                <a:noFill/>
                <a:round/>
                <a:headEnd/>
                <a:tailEnd/>
              </a:ln>
            </p:spPr>
            <p:txBody>
              <a:bodyPr/>
              <a:lstStyle/>
              <a:p>
                <a:pPr eaLnBrk="0" hangingPunct="0"/>
                <a:endParaRPr lang="en-US"/>
              </a:p>
            </p:txBody>
          </p:sp>
          <p:sp>
            <p:nvSpPr>
              <p:cNvPr id="48841" name="Freeform 761"/>
              <p:cNvSpPr>
                <a:spLocks/>
              </p:cNvSpPr>
              <p:nvPr/>
            </p:nvSpPr>
            <p:spPr bwMode="auto">
              <a:xfrm>
                <a:off x="923" y="2239"/>
                <a:ext cx="175" cy="176"/>
              </a:xfrm>
              <a:custGeom>
                <a:avLst/>
                <a:gdLst>
                  <a:gd name="T0" fmla="*/ 38 w 175"/>
                  <a:gd name="T1" fmla="*/ 116 h 176"/>
                  <a:gd name="T2" fmla="*/ 0 w 175"/>
                  <a:gd name="T3" fmla="*/ 116 h 176"/>
                  <a:gd name="T4" fmla="*/ 0 w 175"/>
                  <a:gd name="T5" fmla="*/ 176 h 176"/>
                  <a:gd name="T6" fmla="*/ 175 w 175"/>
                  <a:gd name="T7" fmla="*/ 176 h 176"/>
                  <a:gd name="T8" fmla="*/ 175 w 175"/>
                  <a:gd name="T9" fmla="*/ 116 h 176"/>
                  <a:gd name="T10" fmla="*/ 137 w 175"/>
                  <a:gd name="T11" fmla="*/ 116 h 176"/>
                  <a:gd name="T12" fmla="*/ 137 w 175"/>
                  <a:gd name="T13" fmla="*/ 108 h 176"/>
                  <a:gd name="T14" fmla="*/ 153 w 175"/>
                  <a:gd name="T15" fmla="*/ 108 h 176"/>
                  <a:gd name="T16" fmla="*/ 153 w 175"/>
                  <a:gd name="T17" fmla="*/ 0 h 176"/>
                  <a:gd name="T18" fmla="*/ 22 w 175"/>
                  <a:gd name="T19" fmla="*/ 0 h 176"/>
                  <a:gd name="T20" fmla="*/ 22 w 175"/>
                  <a:gd name="T21" fmla="*/ 108 h 176"/>
                  <a:gd name="T22" fmla="*/ 38 w 175"/>
                  <a:gd name="T23" fmla="*/ 108 h 176"/>
                  <a:gd name="T24" fmla="*/ 38 w 175"/>
                  <a:gd name="T25" fmla="*/ 116 h 1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5"/>
                  <a:gd name="T40" fmla="*/ 0 h 176"/>
                  <a:gd name="T41" fmla="*/ 175 w 175"/>
                  <a:gd name="T42" fmla="*/ 176 h 1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5" h="176">
                    <a:moveTo>
                      <a:pt x="38" y="116"/>
                    </a:moveTo>
                    <a:lnTo>
                      <a:pt x="0" y="116"/>
                    </a:lnTo>
                    <a:lnTo>
                      <a:pt x="0" y="176"/>
                    </a:lnTo>
                    <a:lnTo>
                      <a:pt x="175" y="176"/>
                    </a:lnTo>
                    <a:lnTo>
                      <a:pt x="175" y="116"/>
                    </a:lnTo>
                    <a:lnTo>
                      <a:pt x="137" y="116"/>
                    </a:lnTo>
                    <a:lnTo>
                      <a:pt x="137" y="108"/>
                    </a:lnTo>
                    <a:lnTo>
                      <a:pt x="153" y="108"/>
                    </a:lnTo>
                    <a:lnTo>
                      <a:pt x="153" y="0"/>
                    </a:lnTo>
                    <a:lnTo>
                      <a:pt x="22" y="0"/>
                    </a:lnTo>
                    <a:lnTo>
                      <a:pt x="22" y="108"/>
                    </a:lnTo>
                    <a:lnTo>
                      <a:pt x="38" y="108"/>
                    </a:lnTo>
                    <a:lnTo>
                      <a:pt x="38" y="116"/>
                    </a:lnTo>
                  </a:path>
                </a:pathLst>
              </a:custGeom>
              <a:noFill/>
              <a:ln w="7938">
                <a:solidFill>
                  <a:srgbClr val="000000"/>
                </a:solidFill>
                <a:round/>
                <a:headEnd/>
                <a:tailEnd/>
              </a:ln>
            </p:spPr>
            <p:txBody>
              <a:bodyPr/>
              <a:lstStyle/>
              <a:p>
                <a:pPr eaLnBrk="0" hangingPunct="0"/>
                <a:endParaRPr lang="en-US"/>
              </a:p>
            </p:txBody>
          </p:sp>
          <p:sp>
            <p:nvSpPr>
              <p:cNvPr id="48842" name="Line 762"/>
              <p:cNvSpPr>
                <a:spLocks noChangeShapeType="1"/>
              </p:cNvSpPr>
              <p:nvPr/>
            </p:nvSpPr>
            <p:spPr bwMode="auto">
              <a:xfrm>
                <a:off x="961" y="2355"/>
                <a:ext cx="99" cy="1"/>
              </a:xfrm>
              <a:prstGeom prst="line">
                <a:avLst/>
              </a:prstGeom>
              <a:noFill/>
              <a:ln w="7938">
                <a:solidFill>
                  <a:srgbClr val="000000"/>
                </a:solidFill>
                <a:round/>
                <a:headEnd/>
                <a:tailEnd/>
              </a:ln>
            </p:spPr>
            <p:txBody>
              <a:bodyPr/>
              <a:lstStyle/>
              <a:p>
                <a:endParaRPr lang="en-US"/>
              </a:p>
            </p:txBody>
          </p:sp>
          <p:sp>
            <p:nvSpPr>
              <p:cNvPr id="48843" name="Line 763"/>
              <p:cNvSpPr>
                <a:spLocks noChangeShapeType="1"/>
              </p:cNvSpPr>
              <p:nvPr/>
            </p:nvSpPr>
            <p:spPr bwMode="auto">
              <a:xfrm>
                <a:off x="961" y="2347"/>
                <a:ext cx="99" cy="1"/>
              </a:xfrm>
              <a:prstGeom prst="line">
                <a:avLst/>
              </a:prstGeom>
              <a:noFill/>
              <a:ln w="7938">
                <a:solidFill>
                  <a:srgbClr val="000000"/>
                </a:solidFill>
                <a:round/>
                <a:headEnd/>
                <a:tailEnd/>
              </a:ln>
            </p:spPr>
            <p:txBody>
              <a:bodyPr/>
              <a:lstStyle/>
              <a:p>
                <a:endParaRPr lang="en-US"/>
              </a:p>
            </p:txBody>
          </p:sp>
          <p:sp>
            <p:nvSpPr>
              <p:cNvPr id="48844" name="Freeform 764"/>
              <p:cNvSpPr>
                <a:spLocks noEditPoints="1"/>
              </p:cNvSpPr>
              <p:nvPr/>
            </p:nvSpPr>
            <p:spPr bwMode="auto">
              <a:xfrm>
                <a:off x="1013" y="2360"/>
                <a:ext cx="72" cy="49"/>
              </a:xfrm>
              <a:custGeom>
                <a:avLst/>
                <a:gdLst>
                  <a:gd name="T0" fmla="*/ 0 w 72"/>
                  <a:gd name="T1" fmla="*/ 49 h 49"/>
                  <a:gd name="T2" fmla="*/ 58 w 72"/>
                  <a:gd name="T3" fmla="*/ 49 h 49"/>
                  <a:gd name="T4" fmla="*/ 58 w 72"/>
                  <a:gd name="T5" fmla="*/ 0 h 49"/>
                  <a:gd name="T6" fmla="*/ 0 w 72"/>
                  <a:gd name="T7" fmla="*/ 0 h 49"/>
                  <a:gd name="T8" fmla="*/ 0 w 72"/>
                  <a:gd name="T9" fmla="*/ 49 h 49"/>
                  <a:gd name="T10" fmla="*/ 63 w 72"/>
                  <a:gd name="T11" fmla="*/ 9 h 49"/>
                  <a:gd name="T12" fmla="*/ 72 w 72"/>
                  <a:gd name="T13" fmla="*/ 9 h 49"/>
                  <a:gd name="T14" fmla="*/ 72 w 72"/>
                  <a:gd name="T15" fmla="*/ 0 h 49"/>
                  <a:gd name="T16" fmla="*/ 63 w 72"/>
                  <a:gd name="T17" fmla="*/ 0 h 49"/>
                  <a:gd name="T18" fmla="*/ 63 w 72"/>
                  <a:gd name="T19" fmla="*/ 9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49"/>
                  <a:gd name="T32" fmla="*/ 72 w 72"/>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49">
                    <a:moveTo>
                      <a:pt x="0" y="49"/>
                    </a:moveTo>
                    <a:lnTo>
                      <a:pt x="58" y="49"/>
                    </a:lnTo>
                    <a:lnTo>
                      <a:pt x="58" y="0"/>
                    </a:lnTo>
                    <a:lnTo>
                      <a:pt x="0" y="0"/>
                    </a:lnTo>
                    <a:lnTo>
                      <a:pt x="0" y="49"/>
                    </a:lnTo>
                    <a:close/>
                    <a:moveTo>
                      <a:pt x="63" y="9"/>
                    </a:moveTo>
                    <a:lnTo>
                      <a:pt x="72" y="9"/>
                    </a:lnTo>
                    <a:lnTo>
                      <a:pt x="72" y="0"/>
                    </a:lnTo>
                    <a:lnTo>
                      <a:pt x="63" y="0"/>
                    </a:lnTo>
                    <a:lnTo>
                      <a:pt x="63" y="9"/>
                    </a:lnTo>
                    <a:close/>
                  </a:path>
                </a:pathLst>
              </a:custGeom>
              <a:solidFill>
                <a:srgbClr val="FFFFFF"/>
              </a:solidFill>
              <a:ln w="9525">
                <a:noFill/>
                <a:round/>
                <a:headEnd/>
                <a:tailEnd/>
              </a:ln>
            </p:spPr>
            <p:txBody>
              <a:bodyPr/>
              <a:lstStyle/>
              <a:p>
                <a:pPr eaLnBrk="0" hangingPunct="0"/>
                <a:endParaRPr lang="en-US"/>
              </a:p>
            </p:txBody>
          </p:sp>
          <p:sp>
            <p:nvSpPr>
              <p:cNvPr id="48845" name="Rectangle 765"/>
              <p:cNvSpPr>
                <a:spLocks noChangeArrowheads="1"/>
              </p:cNvSpPr>
              <p:nvPr/>
            </p:nvSpPr>
            <p:spPr bwMode="auto">
              <a:xfrm>
                <a:off x="1013" y="2360"/>
                <a:ext cx="58" cy="49"/>
              </a:xfrm>
              <a:prstGeom prst="rect">
                <a:avLst/>
              </a:prstGeom>
              <a:noFill/>
              <a:ln w="3175">
                <a:solidFill>
                  <a:srgbClr val="000000"/>
                </a:solidFill>
                <a:miter lim="800000"/>
                <a:headEnd/>
                <a:tailEnd/>
              </a:ln>
            </p:spPr>
            <p:txBody>
              <a:bodyPr/>
              <a:lstStyle/>
              <a:p>
                <a:pPr eaLnBrk="0" hangingPunct="0"/>
                <a:endParaRPr lang="en-US"/>
              </a:p>
            </p:txBody>
          </p:sp>
          <p:sp>
            <p:nvSpPr>
              <p:cNvPr id="48846" name="Line 766"/>
              <p:cNvSpPr>
                <a:spLocks noChangeShapeType="1"/>
              </p:cNvSpPr>
              <p:nvPr/>
            </p:nvSpPr>
            <p:spPr bwMode="auto">
              <a:xfrm>
                <a:off x="1013" y="2377"/>
                <a:ext cx="58" cy="1"/>
              </a:xfrm>
              <a:prstGeom prst="line">
                <a:avLst/>
              </a:prstGeom>
              <a:noFill/>
              <a:ln w="3175">
                <a:solidFill>
                  <a:srgbClr val="000000"/>
                </a:solidFill>
                <a:round/>
                <a:headEnd/>
                <a:tailEnd/>
              </a:ln>
            </p:spPr>
            <p:txBody>
              <a:bodyPr/>
              <a:lstStyle/>
              <a:p>
                <a:endParaRPr lang="en-US"/>
              </a:p>
            </p:txBody>
          </p:sp>
          <p:sp>
            <p:nvSpPr>
              <p:cNvPr id="48847" name="Line 767"/>
              <p:cNvSpPr>
                <a:spLocks noChangeShapeType="1"/>
              </p:cNvSpPr>
              <p:nvPr/>
            </p:nvSpPr>
            <p:spPr bwMode="auto">
              <a:xfrm>
                <a:off x="1013" y="2393"/>
                <a:ext cx="58" cy="1"/>
              </a:xfrm>
              <a:prstGeom prst="line">
                <a:avLst/>
              </a:prstGeom>
              <a:noFill/>
              <a:ln w="3175">
                <a:solidFill>
                  <a:srgbClr val="000000"/>
                </a:solidFill>
                <a:round/>
                <a:headEnd/>
                <a:tailEnd/>
              </a:ln>
            </p:spPr>
            <p:txBody>
              <a:bodyPr/>
              <a:lstStyle/>
              <a:p>
                <a:endParaRPr lang="en-US"/>
              </a:p>
            </p:txBody>
          </p:sp>
          <p:sp>
            <p:nvSpPr>
              <p:cNvPr id="48848" name="Line 768"/>
              <p:cNvSpPr>
                <a:spLocks noChangeShapeType="1"/>
              </p:cNvSpPr>
              <p:nvPr/>
            </p:nvSpPr>
            <p:spPr bwMode="auto">
              <a:xfrm>
                <a:off x="1016" y="2385"/>
                <a:ext cx="52" cy="1"/>
              </a:xfrm>
              <a:prstGeom prst="line">
                <a:avLst/>
              </a:prstGeom>
              <a:noFill/>
              <a:ln w="3175">
                <a:solidFill>
                  <a:srgbClr val="000000"/>
                </a:solidFill>
                <a:round/>
                <a:headEnd/>
                <a:tailEnd/>
              </a:ln>
            </p:spPr>
            <p:txBody>
              <a:bodyPr/>
              <a:lstStyle/>
              <a:p>
                <a:endParaRPr lang="en-US"/>
              </a:p>
            </p:txBody>
          </p:sp>
          <p:sp>
            <p:nvSpPr>
              <p:cNvPr id="48849" name="Rectangle 769"/>
              <p:cNvSpPr>
                <a:spLocks noChangeArrowheads="1"/>
              </p:cNvSpPr>
              <p:nvPr/>
            </p:nvSpPr>
            <p:spPr bwMode="auto">
              <a:xfrm>
                <a:off x="1046" y="2380"/>
                <a:ext cx="16" cy="10"/>
              </a:xfrm>
              <a:prstGeom prst="rect">
                <a:avLst/>
              </a:prstGeom>
              <a:noFill/>
              <a:ln w="3175">
                <a:solidFill>
                  <a:srgbClr val="000000"/>
                </a:solidFill>
                <a:miter lim="800000"/>
                <a:headEnd/>
                <a:tailEnd/>
              </a:ln>
            </p:spPr>
            <p:txBody>
              <a:bodyPr/>
              <a:lstStyle/>
              <a:p>
                <a:pPr eaLnBrk="0" hangingPunct="0"/>
                <a:endParaRPr lang="en-US"/>
              </a:p>
            </p:txBody>
          </p:sp>
          <p:sp>
            <p:nvSpPr>
              <p:cNvPr id="48850" name="Rectangle 770"/>
              <p:cNvSpPr>
                <a:spLocks noChangeArrowheads="1"/>
              </p:cNvSpPr>
              <p:nvPr/>
            </p:nvSpPr>
            <p:spPr bwMode="auto">
              <a:xfrm>
                <a:off x="1076" y="2360"/>
                <a:ext cx="9" cy="9"/>
              </a:xfrm>
              <a:prstGeom prst="rect">
                <a:avLst/>
              </a:prstGeom>
              <a:noFill/>
              <a:ln w="3175">
                <a:solidFill>
                  <a:srgbClr val="000000"/>
                </a:solidFill>
                <a:miter lim="800000"/>
                <a:headEnd/>
                <a:tailEnd/>
              </a:ln>
            </p:spPr>
            <p:txBody>
              <a:bodyPr/>
              <a:lstStyle/>
              <a:p>
                <a:pPr eaLnBrk="0" hangingPunct="0"/>
                <a:endParaRPr lang="en-US"/>
              </a:p>
            </p:txBody>
          </p:sp>
          <p:sp>
            <p:nvSpPr>
              <p:cNvPr id="48851" name="Freeform 771"/>
              <p:cNvSpPr>
                <a:spLocks noEditPoints="1"/>
              </p:cNvSpPr>
              <p:nvPr/>
            </p:nvSpPr>
            <p:spPr bwMode="auto">
              <a:xfrm>
                <a:off x="929" y="2252"/>
                <a:ext cx="164" cy="118"/>
              </a:xfrm>
              <a:custGeom>
                <a:avLst/>
                <a:gdLst>
                  <a:gd name="T0" fmla="*/ 137 w 164"/>
                  <a:gd name="T1" fmla="*/ 84 h 118"/>
                  <a:gd name="T2" fmla="*/ 143 w 164"/>
                  <a:gd name="T3" fmla="*/ 84 h 118"/>
                  <a:gd name="T4" fmla="*/ 143 w 164"/>
                  <a:gd name="T5" fmla="*/ 82 h 118"/>
                  <a:gd name="T6" fmla="*/ 137 w 164"/>
                  <a:gd name="T7" fmla="*/ 82 h 118"/>
                  <a:gd name="T8" fmla="*/ 137 w 164"/>
                  <a:gd name="T9" fmla="*/ 84 h 118"/>
                  <a:gd name="T10" fmla="*/ 36 w 164"/>
                  <a:gd name="T11" fmla="*/ 70 h 118"/>
                  <a:gd name="T12" fmla="*/ 36 w 164"/>
                  <a:gd name="T13" fmla="*/ 8 h 118"/>
                  <a:gd name="T14" fmla="*/ 127 w 164"/>
                  <a:gd name="T15" fmla="*/ 8 h 118"/>
                  <a:gd name="T16" fmla="*/ 127 w 164"/>
                  <a:gd name="T17" fmla="*/ 70 h 118"/>
                  <a:gd name="T18" fmla="*/ 36 w 164"/>
                  <a:gd name="T19" fmla="*/ 70 h 118"/>
                  <a:gd name="T20" fmla="*/ 32 w 164"/>
                  <a:gd name="T21" fmla="*/ 74 h 118"/>
                  <a:gd name="T22" fmla="*/ 131 w 164"/>
                  <a:gd name="T23" fmla="*/ 74 h 118"/>
                  <a:gd name="T24" fmla="*/ 131 w 164"/>
                  <a:gd name="T25" fmla="*/ 4 h 118"/>
                  <a:gd name="T26" fmla="*/ 135 w 164"/>
                  <a:gd name="T27" fmla="*/ 4 h 118"/>
                  <a:gd name="T28" fmla="*/ 135 w 164"/>
                  <a:gd name="T29" fmla="*/ 0 h 118"/>
                  <a:gd name="T30" fmla="*/ 28 w 164"/>
                  <a:gd name="T31" fmla="*/ 0 h 118"/>
                  <a:gd name="T32" fmla="*/ 28 w 164"/>
                  <a:gd name="T33" fmla="*/ 78 h 118"/>
                  <a:gd name="T34" fmla="*/ 32 w 164"/>
                  <a:gd name="T35" fmla="*/ 78 h 118"/>
                  <a:gd name="T36" fmla="*/ 32 w 164"/>
                  <a:gd name="T37" fmla="*/ 74 h 118"/>
                  <a:gd name="T38" fmla="*/ 0 w 164"/>
                  <a:gd name="T39" fmla="*/ 114 h 118"/>
                  <a:gd name="T40" fmla="*/ 16 w 164"/>
                  <a:gd name="T41" fmla="*/ 114 h 118"/>
                  <a:gd name="T42" fmla="*/ 16 w 164"/>
                  <a:gd name="T43" fmla="*/ 108 h 118"/>
                  <a:gd name="T44" fmla="*/ 0 w 164"/>
                  <a:gd name="T45" fmla="*/ 108 h 118"/>
                  <a:gd name="T46" fmla="*/ 0 w 164"/>
                  <a:gd name="T47" fmla="*/ 114 h 118"/>
                  <a:gd name="T48" fmla="*/ 95 w 164"/>
                  <a:gd name="T49" fmla="*/ 118 h 118"/>
                  <a:gd name="T50" fmla="*/ 131 w 164"/>
                  <a:gd name="T51" fmla="*/ 118 h 118"/>
                  <a:gd name="T52" fmla="*/ 131 w 164"/>
                  <a:gd name="T53" fmla="*/ 115 h 118"/>
                  <a:gd name="T54" fmla="*/ 95 w 164"/>
                  <a:gd name="T55" fmla="*/ 115 h 118"/>
                  <a:gd name="T56" fmla="*/ 95 w 164"/>
                  <a:gd name="T57" fmla="*/ 118 h 118"/>
                  <a:gd name="T58" fmla="*/ 158 w 164"/>
                  <a:gd name="T59" fmla="*/ 111 h 118"/>
                  <a:gd name="T60" fmla="*/ 164 w 164"/>
                  <a:gd name="T61" fmla="*/ 111 h 118"/>
                  <a:gd name="T62" fmla="*/ 164 w 164"/>
                  <a:gd name="T63" fmla="*/ 108 h 118"/>
                  <a:gd name="T64" fmla="*/ 158 w 164"/>
                  <a:gd name="T65" fmla="*/ 108 h 118"/>
                  <a:gd name="T66" fmla="*/ 158 w 164"/>
                  <a:gd name="T67" fmla="*/ 111 h 118"/>
                  <a:gd name="T68" fmla="*/ 158 w 164"/>
                  <a:gd name="T69" fmla="*/ 117 h 118"/>
                  <a:gd name="T70" fmla="*/ 164 w 164"/>
                  <a:gd name="T71" fmla="*/ 117 h 118"/>
                  <a:gd name="T72" fmla="*/ 164 w 164"/>
                  <a:gd name="T73" fmla="*/ 114 h 118"/>
                  <a:gd name="T74" fmla="*/ 158 w 164"/>
                  <a:gd name="T75" fmla="*/ 114 h 118"/>
                  <a:gd name="T76" fmla="*/ 158 w 164"/>
                  <a:gd name="T77" fmla="*/ 117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4"/>
                  <a:gd name="T118" fmla="*/ 0 h 118"/>
                  <a:gd name="T119" fmla="*/ 164 w 164"/>
                  <a:gd name="T120" fmla="*/ 118 h 1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4" h="118">
                    <a:moveTo>
                      <a:pt x="137" y="84"/>
                    </a:moveTo>
                    <a:lnTo>
                      <a:pt x="143" y="84"/>
                    </a:lnTo>
                    <a:lnTo>
                      <a:pt x="143" y="82"/>
                    </a:lnTo>
                    <a:lnTo>
                      <a:pt x="137" y="82"/>
                    </a:lnTo>
                    <a:lnTo>
                      <a:pt x="137" y="84"/>
                    </a:lnTo>
                    <a:close/>
                    <a:moveTo>
                      <a:pt x="36" y="70"/>
                    </a:moveTo>
                    <a:lnTo>
                      <a:pt x="36" y="8"/>
                    </a:lnTo>
                    <a:lnTo>
                      <a:pt x="127" y="8"/>
                    </a:lnTo>
                    <a:lnTo>
                      <a:pt x="127" y="70"/>
                    </a:lnTo>
                    <a:lnTo>
                      <a:pt x="36" y="70"/>
                    </a:lnTo>
                    <a:close/>
                    <a:moveTo>
                      <a:pt x="32" y="74"/>
                    </a:moveTo>
                    <a:lnTo>
                      <a:pt x="131" y="74"/>
                    </a:lnTo>
                    <a:lnTo>
                      <a:pt x="131" y="4"/>
                    </a:lnTo>
                    <a:lnTo>
                      <a:pt x="135" y="4"/>
                    </a:lnTo>
                    <a:lnTo>
                      <a:pt x="135" y="0"/>
                    </a:lnTo>
                    <a:lnTo>
                      <a:pt x="28" y="0"/>
                    </a:lnTo>
                    <a:lnTo>
                      <a:pt x="28" y="78"/>
                    </a:lnTo>
                    <a:lnTo>
                      <a:pt x="32" y="78"/>
                    </a:lnTo>
                    <a:lnTo>
                      <a:pt x="32" y="74"/>
                    </a:lnTo>
                    <a:close/>
                    <a:moveTo>
                      <a:pt x="0" y="114"/>
                    </a:moveTo>
                    <a:lnTo>
                      <a:pt x="16" y="114"/>
                    </a:lnTo>
                    <a:lnTo>
                      <a:pt x="16" y="108"/>
                    </a:lnTo>
                    <a:lnTo>
                      <a:pt x="0" y="108"/>
                    </a:lnTo>
                    <a:lnTo>
                      <a:pt x="0" y="114"/>
                    </a:lnTo>
                    <a:close/>
                    <a:moveTo>
                      <a:pt x="95" y="118"/>
                    </a:moveTo>
                    <a:lnTo>
                      <a:pt x="131" y="118"/>
                    </a:lnTo>
                    <a:lnTo>
                      <a:pt x="131" y="115"/>
                    </a:lnTo>
                    <a:lnTo>
                      <a:pt x="95" y="115"/>
                    </a:lnTo>
                    <a:lnTo>
                      <a:pt x="95" y="118"/>
                    </a:lnTo>
                    <a:close/>
                    <a:moveTo>
                      <a:pt x="158" y="111"/>
                    </a:moveTo>
                    <a:lnTo>
                      <a:pt x="164" y="111"/>
                    </a:lnTo>
                    <a:lnTo>
                      <a:pt x="164" y="108"/>
                    </a:lnTo>
                    <a:lnTo>
                      <a:pt x="158" y="108"/>
                    </a:lnTo>
                    <a:lnTo>
                      <a:pt x="158" y="111"/>
                    </a:lnTo>
                    <a:close/>
                    <a:moveTo>
                      <a:pt x="158" y="117"/>
                    </a:moveTo>
                    <a:lnTo>
                      <a:pt x="164" y="117"/>
                    </a:lnTo>
                    <a:lnTo>
                      <a:pt x="164" y="114"/>
                    </a:lnTo>
                    <a:lnTo>
                      <a:pt x="158" y="114"/>
                    </a:lnTo>
                    <a:lnTo>
                      <a:pt x="158" y="117"/>
                    </a:lnTo>
                    <a:close/>
                  </a:path>
                </a:pathLst>
              </a:custGeom>
              <a:solidFill>
                <a:srgbClr val="000000"/>
              </a:solidFill>
              <a:ln w="9525">
                <a:noFill/>
                <a:round/>
                <a:headEnd/>
                <a:tailEnd/>
              </a:ln>
            </p:spPr>
            <p:txBody>
              <a:bodyPr/>
              <a:lstStyle/>
              <a:p>
                <a:pPr eaLnBrk="0" hangingPunct="0"/>
                <a:endParaRPr lang="en-US"/>
              </a:p>
            </p:txBody>
          </p:sp>
          <p:sp>
            <p:nvSpPr>
              <p:cNvPr id="48852" name="Rectangle 772"/>
              <p:cNvSpPr>
                <a:spLocks noChangeArrowheads="1"/>
              </p:cNvSpPr>
              <p:nvPr/>
            </p:nvSpPr>
            <p:spPr bwMode="auto">
              <a:xfrm>
                <a:off x="1066" y="2334"/>
                <a:ext cx="6" cy="2"/>
              </a:xfrm>
              <a:prstGeom prst="rect">
                <a:avLst/>
              </a:prstGeom>
              <a:noFill/>
              <a:ln w="3175">
                <a:solidFill>
                  <a:srgbClr val="000000"/>
                </a:solidFill>
                <a:miter lim="800000"/>
                <a:headEnd/>
                <a:tailEnd/>
              </a:ln>
            </p:spPr>
            <p:txBody>
              <a:bodyPr/>
              <a:lstStyle/>
              <a:p>
                <a:pPr eaLnBrk="0" hangingPunct="0"/>
                <a:endParaRPr lang="en-US"/>
              </a:p>
            </p:txBody>
          </p:sp>
          <p:sp>
            <p:nvSpPr>
              <p:cNvPr id="48853" name="Rectangle 773"/>
              <p:cNvSpPr>
                <a:spLocks noChangeArrowheads="1"/>
              </p:cNvSpPr>
              <p:nvPr/>
            </p:nvSpPr>
            <p:spPr bwMode="auto">
              <a:xfrm>
                <a:off x="965" y="2260"/>
                <a:ext cx="91" cy="62"/>
              </a:xfrm>
              <a:prstGeom prst="rect">
                <a:avLst/>
              </a:prstGeom>
              <a:noFill/>
              <a:ln w="3175">
                <a:solidFill>
                  <a:srgbClr val="000000"/>
                </a:solidFill>
                <a:miter lim="800000"/>
                <a:headEnd/>
                <a:tailEnd/>
              </a:ln>
            </p:spPr>
            <p:txBody>
              <a:bodyPr/>
              <a:lstStyle/>
              <a:p>
                <a:pPr eaLnBrk="0" hangingPunct="0"/>
                <a:endParaRPr lang="en-US"/>
              </a:p>
            </p:txBody>
          </p:sp>
          <p:sp>
            <p:nvSpPr>
              <p:cNvPr id="48854" name="Freeform 774"/>
              <p:cNvSpPr>
                <a:spLocks/>
              </p:cNvSpPr>
              <p:nvPr/>
            </p:nvSpPr>
            <p:spPr bwMode="auto">
              <a:xfrm>
                <a:off x="957" y="2252"/>
                <a:ext cx="107" cy="78"/>
              </a:xfrm>
              <a:custGeom>
                <a:avLst/>
                <a:gdLst>
                  <a:gd name="T0" fmla="*/ 4 w 107"/>
                  <a:gd name="T1" fmla="*/ 74 h 78"/>
                  <a:gd name="T2" fmla="*/ 103 w 107"/>
                  <a:gd name="T3" fmla="*/ 74 h 78"/>
                  <a:gd name="T4" fmla="*/ 103 w 107"/>
                  <a:gd name="T5" fmla="*/ 4 h 78"/>
                  <a:gd name="T6" fmla="*/ 107 w 107"/>
                  <a:gd name="T7" fmla="*/ 4 h 78"/>
                  <a:gd name="T8" fmla="*/ 107 w 107"/>
                  <a:gd name="T9" fmla="*/ 0 h 78"/>
                  <a:gd name="T10" fmla="*/ 0 w 107"/>
                  <a:gd name="T11" fmla="*/ 0 h 78"/>
                  <a:gd name="T12" fmla="*/ 0 w 107"/>
                  <a:gd name="T13" fmla="*/ 78 h 78"/>
                  <a:gd name="T14" fmla="*/ 4 w 107"/>
                  <a:gd name="T15" fmla="*/ 78 h 78"/>
                  <a:gd name="T16" fmla="*/ 4 w 107"/>
                  <a:gd name="T17" fmla="*/ 74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78"/>
                  <a:gd name="T29" fmla="*/ 107 w 10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78">
                    <a:moveTo>
                      <a:pt x="4" y="74"/>
                    </a:moveTo>
                    <a:lnTo>
                      <a:pt x="103" y="74"/>
                    </a:lnTo>
                    <a:lnTo>
                      <a:pt x="103" y="4"/>
                    </a:lnTo>
                    <a:lnTo>
                      <a:pt x="107" y="4"/>
                    </a:lnTo>
                    <a:lnTo>
                      <a:pt x="107" y="0"/>
                    </a:lnTo>
                    <a:lnTo>
                      <a:pt x="0" y="0"/>
                    </a:lnTo>
                    <a:lnTo>
                      <a:pt x="0" y="78"/>
                    </a:lnTo>
                    <a:lnTo>
                      <a:pt x="4" y="78"/>
                    </a:lnTo>
                    <a:lnTo>
                      <a:pt x="4" y="74"/>
                    </a:lnTo>
                  </a:path>
                </a:pathLst>
              </a:custGeom>
              <a:noFill/>
              <a:ln w="3175">
                <a:solidFill>
                  <a:srgbClr val="000000"/>
                </a:solidFill>
                <a:round/>
                <a:headEnd/>
                <a:tailEnd/>
              </a:ln>
            </p:spPr>
            <p:txBody>
              <a:bodyPr/>
              <a:lstStyle/>
              <a:p>
                <a:pPr eaLnBrk="0" hangingPunct="0"/>
                <a:endParaRPr lang="en-US"/>
              </a:p>
            </p:txBody>
          </p:sp>
          <p:sp>
            <p:nvSpPr>
              <p:cNvPr id="48855" name="Line 775"/>
              <p:cNvSpPr>
                <a:spLocks noChangeShapeType="1"/>
              </p:cNvSpPr>
              <p:nvPr/>
            </p:nvSpPr>
            <p:spPr bwMode="auto">
              <a:xfrm>
                <a:off x="945" y="2340"/>
                <a:ext cx="131" cy="1"/>
              </a:xfrm>
              <a:prstGeom prst="line">
                <a:avLst/>
              </a:prstGeom>
              <a:noFill/>
              <a:ln w="3175">
                <a:solidFill>
                  <a:srgbClr val="000000"/>
                </a:solidFill>
                <a:round/>
                <a:headEnd/>
                <a:tailEnd/>
              </a:ln>
            </p:spPr>
            <p:txBody>
              <a:bodyPr/>
              <a:lstStyle/>
              <a:p>
                <a:endParaRPr lang="en-US"/>
              </a:p>
            </p:txBody>
          </p:sp>
          <p:sp>
            <p:nvSpPr>
              <p:cNvPr id="48856" name="Line 776"/>
              <p:cNvSpPr>
                <a:spLocks noChangeShapeType="1"/>
              </p:cNvSpPr>
              <p:nvPr/>
            </p:nvSpPr>
            <p:spPr bwMode="auto">
              <a:xfrm flipV="1">
                <a:off x="978" y="2340"/>
                <a:ext cx="1" cy="7"/>
              </a:xfrm>
              <a:prstGeom prst="line">
                <a:avLst/>
              </a:prstGeom>
              <a:noFill/>
              <a:ln w="3175">
                <a:solidFill>
                  <a:srgbClr val="000000"/>
                </a:solidFill>
                <a:round/>
                <a:headEnd/>
                <a:tailEnd/>
              </a:ln>
            </p:spPr>
            <p:txBody>
              <a:bodyPr/>
              <a:lstStyle/>
              <a:p>
                <a:endParaRPr lang="en-US"/>
              </a:p>
            </p:txBody>
          </p:sp>
          <p:sp>
            <p:nvSpPr>
              <p:cNvPr id="48857" name="Line 777"/>
              <p:cNvSpPr>
                <a:spLocks noChangeShapeType="1"/>
              </p:cNvSpPr>
              <p:nvPr/>
            </p:nvSpPr>
            <p:spPr bwMode="auto">
              <a:xfrm flipV="1">
                <a:off x="1011" y="2340"/>
                <a:ext cx="1" cy="7"/>
              </a:xfrm>
              <a:prstGeom prst="line">
                <a:avLst/>
              </a:prstGeom>
              <a:noFill/>
              <a:ln w="3175">
                <a:solidFill>
                  <a:srgbClr val="000000"/>
                </a:solidFill>
                <a:round/>
                <a:headEnd/>
                <a:tailEnd/>
              </a:ln>
            </p:spPr>
            <p:txBody>
              <a:bodyPr/>
              <a:lstStyle/>
              <a:p>
                <a:endParaRPr lang="en-US"/>
              </a:p>
            </p:txBody>
          </p:sp>
          <p:sp>
            <p:nvSpPr>
              <p:cNvPr id="48858" name="Rectangle 778"/>
              <p:cNvSpPr>
                <a:spLocks noChangeArrowheads="1"/>
              </p:cNvSpPr>
              <p:nvPr/>
            </p:nvSpPr>
            <p:spPr bwMode="auto">
              <a:xfrm>
                <a:off x="929" y="2360"/>
                <a:ext cx="16" cy="6"/>
              </a:xfrm>
              <a:prstGeom prst="rect">
                <a:avLst/>
              </a:prstGeom>
              <a:noFill/>
              <a:ln w="3175">
                <a:solidFill>
                  <a:srgbClr val="000000"/>
                </a:solidFill>
                <a:miter lim="800000"/>
                <a:headEnd/>
                <a:tailEnd/>
              </a:ln>
            </p:spPr>
            <p:txBody>
              <a:bodyPr/>
              <a:lstStyle/>
              <a:p>
                <a:pPr eaLnBrk="0" hangingPunct="0"/>
                <a:endParaRPr lang="en-US"/>
              </a:p>
            </p:txBody>
          </p:sp>
          <p:sp>
            <p:nvSpPr>
              <p:cNvPr id="48859" name="Rectangle 779"/>
              <p:cNvSpPr>
                <a:spLocks noChangeArrowheads="1"/>
              </p:cNvSpPr>
              <p:nvPr/>
            </p:nvSpPr>
            <p:spPr bwMode="auto">
              <a:xfrm>
                <a:off x="1024" y="2367"/>
                <a:ext cx="36" cy="3"/>
              </a:xfrm>
              <a:prstGeom prst="rect">
                <a:avLst/>
              </a:prstGeom>
              <a:noFill/>
              <a:ln w="3175">
                <a:solidFill>
                  <a:srgbClr val="000000"/>
                </a:solidFill>
                <a:miter lim="800000"/>
                <a:headEnd/>
                <a:tailEnd/>
              </a:ln>
            </p:spPr>
            <p:txBody>
              <a:bodyPr/>
              <a:lstStyle/>
              <a:p>
                <a:pPr eaLnBrk="0" hangingPunct="0"/>
                <a:endParaRPr lang="en-US"/>
              </a:p>
            </p:txBody>
          </p:sp>
          <p:sp>
            <p:nvSpPr>
              <p:cNvPr id="48860" name="Rectangle 780"/>
              <p:cNvSpPr>
                <a:spLocks noChangeArrowheads="1"/>
              </p:cNvSpPr>
              <p:nvPr/>
            </p:nvSpPr>
            <p:spPr bwMode="auto">
              <a:xfrm>
                <a:off x="1087" y="2360"/>
                <a:ext cx="6" cy="3"/>
              </a:xfrm>
              <a:prstGeom prst="rect">
                <a:avLst/>
              </a:prstGeom>
              <a:noFill/>
              <a:ln w="3175">
                <a:solidFill>
                  <a:srgbClr val="000000"/>
                </a:solidFill>
                <a:miter lim="800000"/>
                <a:headEnd/>
                <a:tailEnd/>
              </a:ln>
            </p:spPr>
            <p:txBody>
              <a:bodyPr/>
              <a:lstStyle/>
              <a:p>
                <a:pPr eaLnBrk="0" hangingPunct="0"/>
                <a:endParaRPr lang="en-US"/>
              </a:p>
            </p:txBody>
          </p:sp>
          <p:sp>
            <p:nvSpPr>
              <p:cNvPr id="48861" name="Rectangle 781"/>
              <p:cNvSpPr>
                <a:spLocks noChangeArrowheads="1"/>
              </p:cNvSpPr>
              <p:nvPr/>
            </p:nvSpPr>
            <p:spPr bwMode="auto">
              <a:xfrm>
                <a:off x="1087" y="2366"/>
                <a:ext cx="6" cy="3"/>
              </a:xfrm>
              <a:prstGeom prst="rect">
                <a:avLst/>
              </a:prstGeom>
              <a:noFill/>
              <a:ln w="3175">
                <a:solidFill>
                  <a:srgbClr val="000000"/>
                </a:solidFill>
                <a:miter lim="800000"/>
                <a:headEnd/>
                <a:tailEnd/>
              </a:ln>
            </p:spPr>
            <p:txBody>
              <a:bodyPr/>
              <a:lstStyle/>
              <a:p>
                <a:pPr eaLnBrk="0" hangingPunct="0"/>
                <a:endParaRPr lang="en-US"/>
              </a:p>
            </p:txBody>
          </p:sp>
          <p:sp>
            <p:nvSpPr>
              <p:cNvPr id="48862" name="Freeform 782"/>
              <p:cNvSpPr>
                <a:spLocks noEditPoints="1"/>
              </p:cNvSpPr>
              <p:nvPr/>
            </p:nvSpPr>
            <p:spPr bwMode="auto">
              <a:xfrm>
                <a:off x="792" y="2262"/>
                <a:ext cx="219" cy="175"/>
              </a:xfrm>
              <a:custGeom>
                <a:avLst/>
                <a:gdLst>
                  <a:gd name="T0" fmla="*/ 0 w 219"/>
                  <a:gd name="T1" fmla="*/ 175 h 175"/>
                  <a:gd name="T2" fmla="*/ 0 w 219"/>
                  <a:gd name="T3" fmla="*/ 171 h 175"/>
                  <a:gd name="T4" fmla="*/ 21 w 219"/>
                  <a:gd name="T5" fmla="*/ 160 h 175"/>
                  <a:gd name="T6" fmla="*/ 21 w 219"/>
                  <a:gd name="T7" fmla="*/ 0 h 175"/>
                  <a:gd name="T8" fmla="*/ 80 w 219"/>
                  <a:gd name="T9" fmla="*/ 0 h 175"/>
                  <a:gd name="T10" fmla="*/ 80 w 219"/>
                  <a:gd name="T11" fmla="*/ 160 h 175"/>
                  <a:gd name="T12" fmla="*/ 103 w 219"/>
                  <a:gd name="T13" fmla="*/ 171 h 175"/>
                  <a:gd name="T14" fmla="*/ 103 w 219"/>
                  <a:gd name="T15" fmla="*/ 175 h 175"/>
                  <a:gd name="T16" fmla="*/ 0 w 219"/>
                  <a:gd name="T17" fmla="*/ 175 h 175"/>
                  <a:gd name="T18" fmla="*/ 87 w 219"/>
                  <a:gd name="T19" fmla="*/ 150 h 175"/>
                  <a:gd name="T20" fmla="*/ 108 w 219"/>
                  <a:gd name="T21" fmla="*/ 150 h 175"/>
                  <a:gd name="T22" fmla="*/ 130 w 219"/>
                  <a:gd name="T23" fmla="*/ 156 h 175"/>
                  <a:gd name="T24" fmla="*/ 130 w 219"/>
                  <a:gd name="T25" fmla="*/ 169 h 175"/>
                  <a:gd name="T26" fmla="*/ 108 w 219"/>
                  <a:gd name="T27" fmla="*/ 169 h 175"/>
                  <a:gd name="T28" fmla="*/ 108 w 219"/>
                  <a:gd name="T29" fmla="*/ 175 h 175"/>
                  <a:gd name="T30" fmla="*/ 198 w 219"/>
                  <a:gd name="T31" fmla="*/ 175 h 175"/>
                  <a:gd name="T32" fmla="*/ 198 w 219"/>
                  <a:gd name="T33" fmla="*/ 169 h 175"/>
                  <a:gd name="T34" fmla="*/ 175 w 219"/>
                  <a:gd name="T35" fmla="*/ 169 h 175"/>
                  <a:gd name="T36" fmla="*/ 175 w 219"/>
                  <a:gd name="T37" fmla="*/ 156 h 175"/>
                  <a:gd name="T38" fmla="*/ 198 w 219"/>
                  <a:gd name="T39" fmla="*/ 150 h 175"/>
                  <a:gd name="T40" fmla="*/ 219 w 219"/>
                  <a:gd name="T41" fmla="*/ 150 h 175"/>
                  <a:gd name="T42" fmla="*/ 219 w 219"/>
                  <a:gd name="T43" fmla="*/ 43 h 175"/>
                  <a:gd name="T44" fmla="*/ 87 w 219"/>
                  <a:gd name="T45" fmla="*/ 43 h 175"/>
                  <a:gd name="T46" fmla="*/ 87 w 219"/>
                  <a:gd name="T47" fmla="*/ 150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9"/>
                  <a:gd name="T73" fmla="*/ 0 h 175"/>
                  <a:gd name="T74" fmla="*/ 219 w 219"/>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9" h="175">
                    <a:moveTo>
                      <a:pt x="0" y="175"/>
                    </a:moveTo>
                    <a:lnTo>
                      <a:pt x="0" y="171"/>
                    </a:lnTo>
                    <a:lnTo>
                      <a:pt x="21" y="160"/>
                    </a:lnTo>
                    <a:lnTo>
                      <a:pt x="21" y="0"/>
                    </a:lnTo>
                    <a:lnTo>
                      <a:pt x="80" y="0"/>
                    </a:lnTo>
                    <a:lnTo>
                      <a:pt x="80" y="160"/>
                    </a:lnTo>
                    <a:lnTo>
                      <a:pt x="103" y="171"/>
                    </a:lnTo>
                    <a:lnTo>
                      <a:pt x="103" y="175"/>
                    </a:lnTo>
                    <a:lnTo>
                      <a:pt x="0" y="175"/>
                    </a:lnTo>
                    <a:close/>
                    <a:moveTo>
                      <a:pt x="87" y="150"/>
                    </a:moveTo>
                    <a:lnTo>
                      <a:pt x="108" y="150"/>
                    </a:lnTo>
                    <a:lnTo>
                      <a:pt x="130" y="156"/>
                    </a:lnTo>
                    <a:lnTo>
                      <a:pt x="130" y="169"/>
                    </a:lnTo>
                    <a:lnTo>
                      <a:pt x="108" y="169"/>
                    </a:lnTo>
                    <a:lnTo>
                      <a:pt x="108" y="175"/>
                    </a:lnTo>
                    <a:lnTo>
                      <a:pt x="198" y="175"/>
                    </a:lnTo>
                    <a:lnTo>
                      <a:pt x="198" y="169"/>
                    </a:lnTo>
                    <a:lnTo>
                      <a:pt x="175" y="169"/>
                    </a:lnTo>
                    <a:lnTo>
                      <a:pt x="175" y="156"/>
                    </a:lnTo>
                    <a:lnTo>
                      <a:pt x="198" y="150"/>
                    </a:lnTo>
                    <a:lnTo>
                      <a:pt x="219" y="150"/>
                    </a:lnTo>
                    <a:lnTo>
                      <a:pt x="219" y="43"/>
                    </a:lnTo>
                    <a:lnTo>
                      <a:pt x="87" y="43"/>
                    </a:lnTo>
                    <a:lnTo>
                      <a:pt x="87" y="150"/>
                    </a:lnTo>
                    <a:close/>
                  </a:path>
                </a:pathLst>
              </a:custGeom>
              <a:solidFill>
                <a:srgbClr val="FFFFFF"/>
              </a:solidFill>
              <a:ln w="9525">
                <a:noFill/>
                <a:round/>
                <a:headEnd/>
                <a:tailEnd/>
              </a:ln>
            </p:spPr>
            <p:txBody>
              <a:bodyPr/>
              <a:lstStyle/>
              <a:p>
                <a:pPr eaLnBrk="0" hangingPunct="0"/>
                <a:endParaRPr lang="en-US"/>
              </a:p>
            </p:txBody>
          </p:sp>
          <p:sp>
            <p:nvSpPr>
              <p:cNvPr id="48863" name="Line 783"/>
              <p:cNvSpPr>
                <a:spLocks noChangeShapeType="1"/>
              </p:cNvSpPr>
              <p:nvPr/>
            </p:nvSpPr>
            <p:spPr bwMode="auto">
              <a:xfrm>
                <a:off x="813" y="2422"/>
                <a:ext cx="1" cy="15"/>
              </a:xfrm>
              <a:prstGeom prst="line">
                <a:avLst/>
              </a:prstGeom>
              <a:noFill/>
              <a:ln w="7938">
                <a:solidFill>
                  <a:srgbClr val="000000"/>
                </a:solidFill>
                <a:round/>
                <a:headEnd/>
                <a:tailEnd/>
              </a:ln>
            </p:spPr>
            <p:txBody>
              <a:bodyPr/>
              <a:lstStyle/>
              <a:p>
                <a:endParaRPr lang="en-US"/>
              </a:p>
            </p:txBody>
          </p:sp>
          <p:sp>
            <p:nvSpPr>
              <p:cNvPr id="48864" name="Line 784"/>
              <p:cNvSpPr>
                <a:spLocks noChangeShapeType="1"/>
              </p:cNvSpPr>
              <p:nvPr/>
            </p:nvSpPr>
            <p:spPr bwMode="auto">
              <a:xfrm>
                <a:off x="872" y="2422"/>
                <a:ext cx="1" cy="15"/>
              </a:xfrm>
              <a:prstGeom prst="line">
                <a:avLst/>
              </a:prstGeom>
              <a:noFill/>
              <a:ln w="7938">
                <a:solidFill>
                  <a:srgbClr val="000000"/>
                </a:solidFill>
                <a:round/>
                <a:headEnd/>
                <a:tailEnd/>
              </a:ln>
            </p:spPr>
            <p:txBody>
              <a:bodyPr/>
              <a:lstStyle/>
              <a:p>
                <a:endParaRPr lang="en-US"/>
              </a:p>
            </p:txBody>
          </p:sp>
          <p:sp>
            <p:nvSpPr>
              <p:cNvPr id="48865" name="Line 785"/>
              <p:cNvSpPr>
                <a:spLocks noChangeShapeType="1"/>
              </p:cNvSpPr>
              <p:nvPr/>
            </p:nvSpPr>
            <p:spPr bwMode="auto">
              <a:xfrm>
                <a:off x="832" y="2316"/>
                <a:ext cx="22" cy="1"/>
              </a:xfrm>
              <a:prstGeom prst="line">
                <a:avLst/>
              </a:prstGeom>
              <a:noFill/>
              <a:ln w="7938">
                <a:solidFill>
                  <a:srgbClr val="000000"/>
                </a:solidFill>
                <a:round/>
                <a:headEnd/>
                <a:tailEnd/>
              </a:ln>
            </p:spPr>
            <p:txBody>
              <a:bodyPr/>
              <a:lstStyle/>
              <a:p>
                <a:endParaRPr lang="en-US"/>
              </a:p>
            </p:txBody>
          </p:sp>
          <p:sp>
            <p:nvSpPr>
              <p:cNvPr id="48866" name="Line 786"/>
              <p:cNvSpPr>
                <a:spLocks noChangeShapeType="1"/>
              </p:cNvSpPr>
              <p:nvPr/>
            </p:nvSpPr>
            <p:spPr bwMode="auto">
              <a:xfrm>
                <a:off x="828" y="2298"/>
                <a:ext cx="29" cy="1"/>
              </a:xfrm>
              <a:prstGeom prst="line">
                <a:avLst/>
              </a:prstGeom>
              <a:noFill/>
              <a:ln w="7938">
                <a:solidFill>
                  <a:srgbClr val="000000"/>
                </a:solidFill>
                <a:round/>
                <a:headEnd/>
                <a:tailEnd/>
              </a:ln>
            </p:spPr>
            <p:txBody>
              <a:bodyPr/>
              <a:lstStyle/>
              <a:p>
                <a:endParaRPr lang="en-US"/>
              </a:p>
            </p:txBody>
          </p:sp>
          <p:sp>
            <p:nvSpPr>
              <p:cNvPr id="48867" name="Rectangle 787"/>
              <p:cNvSpPr>
                <a:spLocks noChangeArrowheads="1"/>
              </p:cNvSpPr>
              <p:nvPr/>
            </p:nvSpPr>
            <p:spPr bwMode="auto">
              <a:xfrm>
                <a:off x="821" y="2269"/>
                <a:ext cx="44" cy="102"/>
              </a:xfrm>
              <a:prstGeom prst="rect">
                <a:avLst/>
              </a:prstGeom>
              <a:noFill/>
              <a:ln w="7938">
                <a:solidFill>
                  <a:srgbClr val="000000"/>
                </a:solidFill>
                <a:miter lim="800000"/>
                <a:headEnd/>
                <a:tailEnd/>
              </a:ln>
            </p:spPr>
            <p:txBody>
              <a:bodyPr/>
              <a:lstStyle/>
              <a:p>
                <a:pPr eaLnBrk="0" hangingPunct="0"/>
                <a:endParaRPr lang="en-US"/>
              </a:p>
            </p:txBody>
          </p:sp>
          <p:sp>
            <p:nvSpPr>
              <p:cNvPr id="48868" name="Freeform 788"/>
              <p:cNvSpPr>
                <a:spLocks/>
              </p:cNvSpPr>
              <p:nvPr/>
            </p:nvSpPr>
            <p:spPr bwMode="auto">
              <a:xfrm>
                <a:off x="792" y="2262"/>
                <a:ext cx="103" cy="175"/>
              </a:xfrm>
              <a:custGeom>
                <a:avLst/>
                <a:gdLst>
                  <a:gd name="T0" fmla="*/ 0 w 103"/>
                  <a:gd name="T1" fmla="*/ 175 h 175"/>
                  <a:gd name="T2" fmla="*/ 0 w 103"/>
                  <a:gd name="T3" fmla="*/ 171 h 175"/>
                  <a:gd name="T4" fmla="*/ 21 w 103"/>
                  <a:gd name="T5" fmla="*/ 160 h 175"/>
                  <a:gd name="T6" fmla="*/ 21 w 103"/>
                  <a:gd name="T7" fmla="*/ 0 h 175"/>
                  <a:gd name="T8" fmla="*/ 80 w 103"/>
                  <a:gd name="T9" fmla="*/ 0 h 175"/>
                  <a:gd name="T10" fmla="*/ 80 w 103"/>
                  <a:gd name="T11" fmla="*/ 160 h 175"/>
                  <a:gd name="T12" fmla="*/ 103 w 103"/>
                  <a:gd name="T13" fmla="*/ 171 h 175"/>
                  <a:gd name="T14" fmla="*/ 103 w 103"/>
                  <a:gd name="T15" fmla="*/ 175 h 175"/>
                  <a:gd name="T16" fmla="*/ 0 w 103"/>
                  <a:gd name="T17" fmla="*/ 175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175"/>
                  <a:gd name="T29" fmla="*/ 103 w 103"/>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175">
                    <a:moveTo>
                      <a:pt x="0" y="175"/>
                    </a:moveTo>
                    <a:lnTo>
                      <a:pt x="0" y="171"/>
                    </a:lnTo>
                    <a:lnTo>
                      <a:pt x="21" y="160"/>
                    </a:lnTo>
                    <a:lnTo>
                      <a:pt x="21" y="0"/>
                    </a:lnTo>
                    <a:lnTo>
                      <a:pt x="80" y="0"/>
                    </a:lnTo>
                    <a:lnTo>
                      <a:pt x="80" y="160"/>
                    </a:lnTo>
                    <a:lnTo>
                      <a:pt x="103" y="171"/>
                    </a:lnTo>
                    <a:lnTo>
                      <a:pt x="103" y="175"/>
                    </a:lnTo>
                    <a:lnTo>
                      <a:pt x="0" y="175"/>
                    </a:lnTo>
                  </a:path>
                </a:pathLst>
              </a:custGeom>
              <a:noFill/>
              <a:ln w="7938">
                <a:solidFill>
                  <a:srgbClr val="000000"/>
                </a:solidFill>
                <a:round/>
                <a:headEnd/>
                <a:tailEnd/>
              </a:ln>
            </p:spPr>
            <p:txBody>
              <a:bodyPr/>
              <a:lstStyle/>
              <a:p>
                <a:pPr eaLnBrk="0" hangingPunct="0"/>
                <a:endParaRPr lang="en-US"/>
              </a:p>
            </p:txBody>
          </p:sp>
          <p:sp>
            <p:nvSpPr>
              <p:cNvPr id="48869" name="Freeform 789"/>
              <p:cNvSpPr>
                <a:spLocks/>
              </p:cNvSpPr>
              <p:nvPr/>
            </p:nvSpPr>
            <p:spPr bwMode="auto">
              <a:xfrm>
                <a:off x="879" y="2305"/>
                <a:ext cx="132" cy="132"/>
              </a:xfrm>
              <a:custGeom>
                <a:avLst/>
                <a:gdLst>
                  <a:gd name="T0" fmla="*/ 0 w 132"/>
                  <a:gd name="T1" fmla="*/ 107 h 132"/>
                  <a:gd name="T2" fmla="*/ 21 w 132"/>
                  <a:gd name="T3" fmla="*/ 107 h 132"/>
                  <a:gd name="T4" fmla="*/ 43 w 132"/>
                  <a:gd name="T5" fmla="*/ 113 h 132"/>
                  <a:gd name="T6" fmla="*/ 43 w 132"/>
                  <a:gd name="T7" fmla="*/ 126 h 132"/>
                  <a:gd name="T8" fmla="*/ 21 w 132"/>
                  <a:gd name="T9" fmla="*/ 126 h 132"/>
                  <a:gd name="T10" fmla="*/ 21 w 132"/>
                  <a:gd name="T11" fmla="*/ 132 h 132"/>
                  <a:gd name="T12" fmla="*/ 111 w 132"/>
                  <a:gd name="T13" fmla="*/ 132 h 132"/>
                  <a:gd name="T14" fmla="*/ 111 w 132"/>
                  <a:gd name="T15" fmla="*/ 126 h 132"/>
                  <a:gd name="T16" fmla="*/ 88 w 132"/>
                  <a:gd name="T17" fmla="*/ 126 h 132"/>
                  <a:gd name="T18" fmla="*/ 88 w 132"/>
                  <a:gd name="T19" fmla="*/ 113 h 132"/>
                  <a:gd name="T20" fmla="*/ 111 w 132"/>
                  <a:gd name="T21" fmla="*/ 107 h 132"/>
                  <a:gd name="T22" fmla="*/ 132 w 132"/>
                  <a:gd name="T23" fmla="*/ 107 h 132"/>
                  <a:gd name="T24" fmla="*/ 132 w 132"/>
                  <a:gd name="T25" fmla="*/ 0 h 132"/>
                  <a:gd name="T26" fmla="*/ 0 w 132"/>
                  <a:gd name="T27" fmla="*/ 0 h 132"/>
                  <a:gd name="T28" fmla="*/ 0 w 132"/>
                  <a:gd name="T29" fmla="*/ 107 h 1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132"/>
                  <a:gd name="T47" fmla="*/ 132 w 132"/>
                  <a:gd name="T48" fmla="*/ 132 h 1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132">
                    <a:moveTo>
                      <a:pt x="0" y="107"/>
                    </a:moveTo>
                    <a:lnTo>
                      <a:pt x="21" y="107"/>
                    </a:lnTo>
                    <a:lnTo>
                      <a:pt x="43" y="113"/>
                    </a:lnTo>
                    <a:lnTo>
                      <a:pt x="43" y="126"/>
                    </a:lnTo>
                    <a:lnTo>
                      <a:pt x="21" y="126"/>
                    </a:lnTo>
                    <a:lnTo>
                      <a:pt x="21" y="132"/>
                    </a:lnTo>
                    <a:lnTo>
                      <a:pt x="111" y="132"/>
                    </a:lnTo>
                    <a:lnTo>
                      <a:pt x="111" y="126"/>
                    </a:lnTo>
                    <a:lnTo>
                      <a:pt x="88" y="126"/>
                    </a:lnTo>
                    <a:lnTo>
                      <a:pt x="88" y="113"/>
                    </a:lnTo>
                    <a:lnTo>
                      <a:pt x="111" y="107"/>
                    </a:lnTo>
                    <a:lnTo>
                      <a:pt x="132" y="107"/>
                    </a:lnTo>
                    <a:lnTo>
                      <a:pt x="132" y="0"/>
                    </a:lnTo>
                    <a:lnTo>
                      <a:pt x="0" y="0"/>
                    </a:lnTo>
                    <a:lnTo>
                      <a:pt x="0" y="107"/>
                    </a:lnTo>
                  </a:path>
                </a:pathLst>
              </a:custGeom>
              <a:noFill/>
              <a:ln w="7938">
                <a:solidFill>
                  <a:srgbClr val="000000"/>
                </a:solidFill>
                <a:round/>
                <a:headEnd/>
                <a:tailEnd/>
              </a:ln>
            </p:spPr>
            <p:txBody>
              <a:bodyPr/>
              <a:lstStyle/>
              <a:p>
                <a:pPr eaLnBrk="0" hangingPunct="0"/>
                <a:endParaRPr lang="en-US"/>
              </a:p>
            </p:txBody>
          </p:sp>
          <p:sp>
            <p:nvSpPr>
              <p:cNvPr id="48870" name="Line 790"/>
              <p:cNvSpPr>
                <a:spLocks noChangeShapeType="1"/>
              </p:cNvSpPr>
              <p:nvPr/>
            </p:nvSpPr>
            <p:spPr bwMode="auto">
              <a:xfrm>
                <a:off x="922" y="2431"/>
                <a:ext cx="45" cy="1"/>
              </a:xfrm>
              <a:prstGeom prst="line">
                <a:avLst/>
              </a:prstGeom>
              <a:noFill/>
              <a:ln w="7938">
                <a:solidFill>
                  <a:srgbClr val="000000"/>
                </a:solidFill>
                <a:round/>
                <a:headEnd/>
                <a:tailEnd/>
              </a:ln>
            </p:spPr>
            <p:txBody>
              <a:bodyPr/>
              <a:lstStyle/>
              <a:p>
                <a:endParaRPr lang="en-US"/>
              </a:p>
            </p:txBody>
          </p:sp>
          <p:sp>
            <p:nvSpPr>
              <p:cNvPr id="48871" name="Line 791"/>
              <p:cNvSpPr>
                <a:spLocks noChangeShapeType="1"/>
              </p:cNvSpPr>
              <p:nvPr/>
            </p:nvSpPr>
            <p:spPr bwMode="auto">
              <a:xfrm>
                <a:off x="922" y="2418"/>
                <a:ext cx="45" cy="1"/>
              </a:xfrm>
              <a:prstGeom prst="line">
                <a:avLst/>
              </a:prstGeom>
              <a:noFill/>
              <a:ln w="7938">
                <a:solidFill>
                  <a:srgbClr val="000000"/>
                </a:solidFill>
                <a:round/>
                <a:headEnd/>
                <a:tailEnd/>
              </a:ln>
            </p:spPr>
            <p:txBody>
              <a:bodyPr/>
              <a:lstStyle/>
              <a:p>
                <a:endParaRPr lang="en-US"/>
              </a:p>
            </p:txBody>
          </p:sp>
        </p:grpSp>
        <p:grpSp>
          <p:nvGrpSpPr>
            <p:cNvPr id="47299" name="Group 792"/>
            <p:cNvGrpSpPr>
              <a:grpSpLocks/>
            </p:cNvGrpSpPr>
            <p:nvPr/>
          </p:nvGrpSpPr>
          <p:grpSpPr bwMode="auto">
            <a:xfrm>
              <a:off x="470" y="1913"/>
              <a:ext cx="4646" cy="240"/>
              <a:chOff x="638" y="2273"/>
              <a:chExt cx="4646" cy="240"/>
            </a:xfrm>
          </p:grpSpPr>
          <p:sp>
            <p:nvSpPr>
              <p:cNvPr id="48472" name="Line 793"/>
              <p:cNvSpPr>
                <a:spLocks noChangeShapeType="1"/>
              </p:cNvSpPr>
              <p:nvPr/>
            </p:nvSpPr>
            <p:spPr bwMode="auto">
              <a:xfrm>
                <a:off x="900" y="2412"/>
                <a:ext cx="90" cy="1"/>
              </a:xfrm>
              <a:prstGeom prst="line">
                <a:avLst/>
              </a:prstGeom>
              <a:noFill/>
              <a:ln w="7938">
                <a:solidFill>
                  <a:srgbClr val="000000"/>
                </a:solidFill>
                <a:round/>
                <a:headEnd/>
                <a:tailEnd/>
              </a:ln>
            </p:spPr>
            <p:txBody>
              <a:bodyPr/>
              <a:lstStyle/>
              <a:p>
                <a:endParaRPr lang="en-US"/>
              </a:p>
            </p:txBody>
          </p:sp>
          <p:sp>
            <p:nvSpPr>
              <p:cNvPr id="48473" name="Freeform 794"/>
              <p:cNvSpPr>
                <a:spLocks noEditPoints="1"/>
              </p:cNvSpPr>
              <p:nvPr/>
            </p:nvSpPr>
            <p:spPr bwMode="auto">
              <a:xfrm>
                <a:off x="819" y="2379"/>
                <a:ext cx="47" cy="47"/>
              </a:xfrm>
              <a:custGeom>
                <a:avLst/>
                <a:gdLst>
                  <a:gd name="T0" fmla="*/ 4 w 47"/>
                  <a:gd name="T1" fmla="*/ 29 h 47"/>
                  <a:gd name="T2" fmla="*/ 0 w 47"/>
                  <a:gd name="T3" fmla="*/ 0 h 47"/>
                  <a:gd name="T4" fmla="*/ 7 w 47"/>
                  <a:gd name="T5" fmla="*/ 29 h 47"/>
                  <a:gd name="T6" fmla="*/ 11 w 47"/>
                  <a:gd name="T7" fmla="*/ 0 h 47"/>
                  <a:gd name="T8" fmla="*/ 7 w 47"/>
                  <a:gd name="T9" fmla="*/ 29 h 47"/>
                  <a:gd name="T10" fmla="*/ 18 w 47"/>
                  <a:gd name="T11" fmla="*/ 29 h 47"/>
                  <a:gd name="T12" fmla="*/ 15 w 47"/>
                  <a:gd name="T13" fmla="*/ 0 h 47"/>
                  <a:gd name="T14" fmla="*/ 22 w 47"/>
                  <a:gd name="T15" fmla="*/ 29 h 47"/>
                  <a:gd name="T16" fmla="*/ 26 w 47"/>
                  <a:gd name="T17" fmla="*/ 0 h 47"/>
                  <a:gd name="T18" fmla="*/ 22 w 47"/>
                  <a:gd name="T19" fmla="*/ 29 h 47"/>
                  <a:gd name="T20" fmla="*/ 33 w 47"/>
                  <a:gd name="T21" fmla="*/ 29 h 47"/>
                  <a:gd name="T22" fmla="*/ 29 w 47"/>
                  <a:gd name="T23" fmla="*/ 0 h 47"/>
                  <a:gd name="T24" fmla="*/ 36 w 47"/>
                  <a:gd name="T25" fmla="*/ 29 h 47"/>
                  <a:gd name="T26" fmla="*/ 40 w 47"/>
                  <a:gd name="T27" fmla="*/ 0 h 47"/>
                  <a:gd name="T28" fmla="*/ 36 w 47"/>
                  <a:gd name="T29" fmla="*/ 29 h 47"/>
                  <a:gd name="T30" fmla="*/ 47 w 47"/>
                  <a:gd name="T31" fmla="*/ 29 h 47"/>
                  <a:gd name="T32" fmla="*/ 44 w 47"/>
                  <a:gd name="T33" fmla="*/ 0 h 47"/>
                  <a:gd name="T34" fmla="*/ 44 w 47"/>
                  <a:gd name="T35" fmla="*/ 47 h 47"/>
                  <a:gd name="T36" fmla="*/ 47 w 47"/>
                  <a:gd name="T37" fmla="*/ 33 h 47"/>
                  <a:gd name="T38" fmla="*/ 44 w 47"/>
                  <a:gd name="T39" fmla="*/ 47 h 47"/>
                  <a:gd name="T40" fmla="*/ 40 w 47"/>
                  <a:gd name="T41" fmla="*/ 47 h 47"/>
                  <a:gd name="T42" fmla="*/ 36 w 47"/>
                  <a:gd name="T43" fmla="*/ 33 h 47"/>
                  <a:gd name="T44" fmla="*/ 29 w 47"/>
                  <a:gd name="T45" fmla="*/ 47 h 47"/>
                  <a:gd name="T46" fmla="*/ 33 w 47"/>
                  <a:gd name="T47" fmla="*/ 33 h 47"/>
                  <a:gd name="T48" fmla="*/ 29 w 47"/>
                  <a:gd name="T49" fmla="*/ 47 h 47"/>
                  <a:gd name="T50" fmla="*/ 26 w 47"/>
                  <a:gd name="T51" fmla="*/ 47 h 47"/>
                  <a:gd name="T52" fmla="*/ 22 w 47"/>
                  <a:gd name="T53" fmla="*/ 33 h 47"/>
                  <a:gd name="T54" fmla="*/ 15 w 47"/>
                  <a:gd name="T55" fmla="*/ 47 h 47"/>
                  <a:gd name="T56" fmla="*/ 18 w 47"/>
                  <a:gd name="T57" fmla="*/ 33 h 47"/>
                  <a:gd name="T58" fmla="*/ 15 w 47"/>
                  <a:gd name="T59" fmla="*/ 47 h 47"/>
                  <a:gd name="T60" fmla="*/ 11 w 47"/>
                  <a:gd name="T61" fmla="*/ 47 h 47"/>
                  <a:gd name="T62" fmla="*/ 7 w 47"/>
                  <a:gd name="T63" fmla="*/ 33 h 47"/>
                  <a:gd name="T64" fmla="*/ 0 w 47"/>
                  <a:gd name="T65" fmla="*/ 47 h 47"/>
                  <a:gd name="T66" fmla="*/ 4 w 47"/>
                  <a:gd name="T67" fmla="*/ 33 h 47"/>
                  <a:gd name="T68" fmla="*/ 0 w 47"/>
                  <a:gd name="T69" fmla="*/ 4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7"/>
                  <a:gd name="T106" fmla="*/ 0 h 47"/>
                  <a:gd name="T107" fmla="*/ 47 w 47"/>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7" h="47">
                    <a:moveTo>
                      <a:pt x="0" y="29"/>
                    </a:moveTo>
                    <a:lnTo>
                      <a:pt x="4" y="29"/>
                    </a:lnTo>
                    <a:lnTo>
                      <a:pt x="4" y="0"/>
                    </a:lnTo>
                    <a:lnTo>
                      <a:pt x="0" y="0"/>
                    </a:lnTo>
                    <a:lnTo>
                      <a:pt x="0" y="29"/>
                    </a:lnTo>
                    <a:close/>
                    <a:moveTo>
                      <a:pt x="7" y="29"/>
                    </a:moveTo>
                    <a:lnTo>
                      <a:pt x="11" y="29"/>
                    </a:lnTo>
                    <a:lnTo>
                      <a:pt x="11" y="0"/>
                    </a:lnTo>
                    <a:lnTo>
                      <a:pt x="7" y="0"/>
                    </a:lnTo>
                    <a:lnTo>
                      <a:pt x="7" y="29"/>
                    </a:lnTo>
                    <a:close/>
                    <a:moveTo>
                      <a:pt x="15" y="29"/>
                    </a:moveTo>
                    <a:lnTo>
                      <a:pt x="18" y="29"/>
                    </a:lnTo>
                    <a:lnTo>
                      <a:pt x="18" y="0"/>
                    </a:lnTo>
                    <a:lnTo>
                      <a:pt x="15" y="0"/>
                    </a:lnTo>
                    <a:lnTo>
                      <a:pt x="15" y="29"/>
                    </a:lnTo>
                    <a:close/>
                    <a:moveTo>
                      <a:pt x="22" y="29"/>
                    </a:moveTo>
                    <a:lnTo>
                      <a:pt x="26" y="29"/>
                    </a:lnTo>
                    <a:lnTo>
                      <a:pt x="26" y="0"/>
                    </a:lnTo>
                    <a:lnTo>
                      <a:pt x="22" y="0"/>
                    </a:lnTo>
                    <a:lnTo>
                      <a:pt x="22" y="29"/>
                    </a:lnTo>
                    <a:close/>
                    <a:moveTo>
                      <a:pt x="29" y="29"/>
                    </a:moveTo>
                    <a:lnTo>
                      <a:pt x="33" y="29"/>
                    </a:lnTo>
                    <a:lnTo>
                      <a:pt x="33" y="0"/>
                    </a:lnTo>
                    <a:lnTo>
                      <a:pt x="29" y="0"/>
                    </a:lnTo>
                    <a:lnTo>
                      <a:pt x="29" y="29"/>
                    </a:lnTo>
                    <a:close/>
                    <a:moveTo>
                      <a:pt x="36" y="29"/>
                    </a:moveTo>
                    <a:lnTo>
                      <a:pt x="40" y="29"/>
                    </a:lnTo>
                    <a:lnTo>
                      <a:pt x="40" y="0"/>
                    </a:lnTo>
                    <a:lnTo>
                      <a:pt x="36" y="0"/>
                    </a:lnTo>
                    <a:lnTo>
                      <a:pt x="36" y="29"/>
                    </a:lnTo>
                    <a:close/>
                    <a:moveTo>
                      <a:pt x="44" y="29"/>
                    </a:moveTo>
                    <a:lnTo>
                      <a:pt x="47" y="29"/>
                    </a:lnTo>
                    <a:lnTo>
                      <a:pt x="47" y="0"/>
                    </a:lnTo>
                    <a:lnTo>
                      <a:pt x="44" y="0"/>
                    </a:lnTo>
                    <a:lnTo>
                      <a:pt x="44" y="29"/>
                    </a:lnTo>
                    <a:close/>
                    <a:moveTo>
                      <a:pt x="44" y="47"/>
                    </a:moveTo>
                    <a:lnTo>
                      <a:pt x="47" y="47"/>
                    </a:lnTo>
                    <a:lnTo>
                      <a:pt x="47" y="33"/>
                    </a:lnTo>
                    <a:lnTo>
                      <a:pt x="44" y="33"/>
                    </a:lnTo>
                    <a:lnTo>
                      <a:pt x="44" y="47"/>
                    </a:lnTo>
                    <a:close/>
                    <a:moveTo>
                      <a:pt x="36" y="47"/>
                    </a:moveTo>
                    <a:lnTo>
                      <a:pt x="40" y="47"/>
                    </a:lnTo>
                    <a:lnTo>
                      <a:pt x="40" y="33"/>
                    </a:lnTo>
                    <a:lnTo>
                      <a:pt x="36" y="33"/>
                    </a:lnTo>
                    <a:lnTo>
                      <a:pt x="36" y="47"/>
                    </a:lnTo>
                    <a:close/>
                    <a:moveTo>
                      <a:pt x="29" y="47"/>
                    </a:moveTo>
                    <a:lnTo>
                      <a:pt x="33" y="47"/>
                    </a:lnTo>
                    <a:lnTo>
                      <a:pt x="33" y="33"/>
                    </a:lnTo>
                    <a:lnTo>
                      <a:pt x="29" y="33"/>
                    </a:lnTo>
                    <a:lnTo>
                      <a:pt x="29" y="47"/>
                    </a:lnTo>
                    <a:close/>
                    <a:moveTo>
                      <a:pt x="22" y="47"/>
                    </a:moveTo>
                    <a:lnTo>
                      <a:pt x="26" y="47"/>
                    </a:lnTo>
                    <a:lnTo>
                      <a:pt x="26" y="33"/>
                    </a:lnTo>
                    <a:lnTo>
                      <a:pt x="22" y="33"/>
                    </a:lnTo>
                    <a:lnTo>
                      <a:pt x="22" y="47"/>
                    </a:lnTo>
                    <a:close/>
                    <a:moveTo>
                      <a:pt x="15" y="47"/>
                    </a:moveTo>
                    <a:lnTo>
                      <a:pt x="18" y="47"/>
                    </a:lnTo>
                    <a:lnTo>
                      <a:pt x="18" y="33"/>
                    </a:lnTo>
                    <a:lnTo>
                      <a:pt x="15" y="33"/>
                    </a:lnTo>
                    <a:lnTo>
                      <a:pt x="15" y="47"/>
                    </a:lnTo>
                    <a:close/>
                    <a:moveTo>
                      <a:pt x="7" y="47"/>
                    </a:moveTo>
                    <a:lnTo>
                      <a:pt x="11" y="47"/>
                    </a:lnTo>
                    <a:lnTo>
                      <a:pt x="11" y="33"/>
                    </a:lnTo>
                    <a:lnTo>
                      <a:pt x="7" y="33"/>
                    </a:lnTo>
                    <a:lnTo>
                      <a:pt x="7" y="47"/>
                    </a:lnTo>
                    <a:close/>
                    <a:moveTo>
                      <a:pt x="0" y="47"/>
                    </a:moveTo>
                    <a:lnTo>
                      <a:pt x="4" y="47"/>
                    </a:lnTo>
                    <a:lnTo>
                      <a:pt x="4" y="33"/>
                    </a:lnTo>
                    <a:lnTo>
                      <a:pt x="0" y="33"/>
                    </a:lnTo>
                    <a:lnTo>
                      <a:pt x="0" y="47"/>
                    </a:lnTo>
                    <a:close/>
                  </a:path>
                </a:pathLst>
              </a:custGeom>
              <a:solidFill>
                <a:srgbClr val="FFFFFF"/>
              </a:solidFill>
              <a:ln w="9525">
                <a:noFill/>
                <a:round/>
                <a:headEnd/>
                <a:tailEnd/>
              </a:ln>
            </p:spPr>
            <p:txBody>
              <a:bodyPr/>
              <a:lstStyle/>
              <a:p>
                <a:pPr eaLnBrk="0" hangingPunct="0"/>
                <a:endParaRPr lang="en-US"/>
              </a:p>
            </p:txBody>
          </p:sp>
          <p:sp>
            <p:nvSpPr>
              <p:cNvPr id="48474" name="Rectangle 795"/>
              <p:cNvSpPr>
                <a:spLocks noChangeArrowheads="1"/>
              </p:cNvSpPr>
              <p:nvPr/>
            </p:nvSpPr>
            <p:spPr bwMode="auto">
              <a:xfrm>
                <a:off x="824" y="2273"/>
                <a:ext cx="37" cy="14"/>
              </a:xfrm>
              <a:prstGeom prst="rect">
                <a:avLst/>
              </a:prstGeom>
              <a:noFill/>
              <a:ln w="3175">
                <a:solidFill>
                  <a:srgbClr val="000000"/>
                </a:solidFill>
                <a:miter lim="800000"/>
                <a:headEnd/>
                <a:tailEnd/>
              </a:ln>
            </p:spPr>
            <p:txBody>
              <a:bodyPr/>
              <a:lstStyle/>
              <a:p>
                <a:pPr eaLnBrk="0" hangingPunct="0"/>
                <a:endParaRPr lang="en-US"/>
              </a:p>
            </p:txBody>
          </p:sp>
          <p:sp>
            <p:nvSpPr>
              <p:cNvPr id="48475" name="Freeform 796"/>
              <p:cNvSpPr>
                <a:spLocks/>
              </p:cNvSpPr>
              <p:nvPr/>
            </p:nvSpPr>
            <p:spPr bwMode="auto">
              <a:xfrm>
                <a:off x="824" y="2273"/>
                <a:ext cx="37" cy="3"/>
              </a:xfrm>
              <a:custGeom>
                <a:avLst/>
                <a:gdLst>
                  <a:gd name="T0" fmla="*/ 0 w 37"/>
                  <a:gd name="T1" fmla="*/ 0 h 3"/>
                  <a:gd name="T2" fmla="*/ 4 w 37"/>
                  <a:gd name="T3" fmla="*/ 3 h 3"/>
                  <a:gd name="T4" fmla="*/ 33 w 37"/>
                  <a:gd name="T5" fmla="*/ 3 h 3"/>
                  <a:gd name="T6" fmla="*/ 37 w 37"/>
                  <a:gd name="T7" fmla="*/ 0 h 3"/>
                  <a:gd name="T8" fmla="*/ 0 60000 65536"/>
                  <a:gd name="T9" fmla="*/ 0 60000 65536"/>
                  <a:gd name="T10" fmla="*/ 0 60000 65536"/>
                  <a:gd name="T11" fmla="*/ 0 60000 65536"/>
                  <a:gd name="T12" fmla="*/ 0 w 37"/>
                  <a:gd name="T13" fmla="*/ 0 h 3"/>
                  <a:gd name="T14" fmla="*/ 37 w 37"/>
                  <a:gd name="T15" fmla="*/ 3 h 3"/>
                </a:gdLst>
                <a:ahLst/>
                <a:cxnLst>
                  <a:cxn ang="T8">
                    <a:pos x="T0" y="T1"/>
                  </a:cxn>
                  <a:cxn ang="T9">
                    <a:pos x="T2" y="T3"/>
                  </a:cxn>
                  <a:cxn ang="T10">
                    <a:pos x="T4" y="T5"/>
                  </a:cxn>
                  <a:cxn ang="T11">
                    <a:pos x="T6" y="T7"/>
                  </a:cxn>
                </a:cxnLst>
                <a:rect l="T12" t="T13" r="T14" b="T15"/>
                <a:pathLst>
                  <a:path w="37" h="3">
                    <a:moveTo>
                      <a:pt x="0" y="0"/>
                    </a:moveTo>
                    <a:lnTo>
                      <a:pt x="4" y="3"/>
                    </a:lnTo>
                    <a:lnTo>
                      <a:pt x="33" y="3"/>
                    </a:lnTo>
                    <a:lnTo>
                      <a:pt x="37" y="0"/>
                    </a:lnTo>
                  </a:path>
                </a:pathLst>
              </a:custGeom>
              <a:noFill/>
              <a:ln w="3175">
                <a:solidFill>
                  <a:srgbClr val="000000"/>
                </a:solidFill>
                <a:round/>
                <a:headEnd/>
                <a:tailEnd/>
              </a:ln>
            </p:spPr>
            <p:txBody>
              <a:bodyPr/>
              <a:lstStyle/>
              <a:p>
                <a:pPr eaLnBrk="0" hangingPunct="0"/>
                <a:endParaRPr lang="en-US"/>
              </a:p>
            </p:txBody>
          </p:sp>
          <p:sp>
            <p:nvSpPr>
              <p:cNvPr id="48476" name="Rectangle 797"/>
              <p:cNvSpPr>
                <a:spLocks noChangeArrowheads="1"/>
              </p:cNvSpPr>
              <p:nvPr/>
            </p:nvSpPr>
            <p:spPr bwMode="auto">
              <a:xfrm>
                <a:off x="824" y="2291"/>
                <a:ext cx="37" cy="14"/>
              </a:xfrm>
              <a:prstGeom prst="rect">
                <a:avLst/>
              </a:prstGeom>
              <a:noFill/>
              <a:ln w="3175">
                <a:solidFill>
                  <a:srgbClr val="000000"/>
                </a:solidFill>
                <a:miter lim="800000"/>
                <a:headEnd/>
                <a:tailEnd/>
              </a:ln>
            </p:spPr>
            <p:txBody>
              <a:bodyPr/>
              <a:lstStyle/>
              <a:p>
                <a:pPr eaLnBrk="0" hangingPunct="0"/>
                <a:endParaRPr lang="en-US"/>
              </a:p>
            </p:txBody>
          </p:sp>
          <p:sp>
            <p:nvSpPr>
              <p:cNvPr id="48477" name="Rectangle 798"/>
              <p:cNvSpPr>
                <a:spLocks noChangeArrowheads="1"/>
              </p:cNvSpPr>
              <p:nvPr/>
            </p:nvSpPr>
            <p:spPr bwMode="auto">
              <a:xfrm>
                <a:off x="824" y="2309"/>
                <a:ext cx="37" cy="15"/>
              </a:xfrm>
              <a:prstGeom prst="rect">
                <a:avLst/>
              </a:prstGeom>
              <a:noFill/>
              <a:ln w="3175">
                <a:solidFill>
                  <a:srgbClr val="000000"/>
                </a:solidFill>
                <a:miter lim="800000"/>
                <a:headEnd/>
                <a:tailEnd/>
              </a:ln>
            </p:spPr>
            <p:txBody>
              <a:bodyPr/>
              <a:lstStyle/>
              <a:p>
                <a:pPr eaLnBrk="0" hangingPunct="0"/>
                <a:endParaRPr lang="en-US"/>
              </a:p>
            </p:txBody>
          </p:sp>
          <p:sp>
            <p:nvSpPr>
              <p:cNvPr id="48478" name="Rectangle 799"/>
              <p:cNvSpPr>
                <a:spLocks noChangeArrowheads="1"/>
              </p:cNvSpPr>
              <p:nvPr/>
            </p:nvSpPr>
            <p:spPr bwMode="auto">
              <a:xfrm>
                <a:off x="824" y="2327"/>
                <a:ext cx="37" cy="15"/>
              </a:xfrm>
              <a:prstGeom prst="rect">
                <a:avLst/>
              </a:prstGeom>
              <a:noFill/>
              <a:ln w="3175">
                <a:solidFill>
                  <a:srgbClr val="000000"/>
                </a:solidFill>
                <a:miter lim="800000"/>
                <a:headEnd/>
                <a:tailEnd/>
              </a:ln>
            </p:spPr>
            <p:txBody>
              <a:bodyPr/>
              <a:lstStyle/>
              <a:p>
                <a:pPr eaLnBrk="0" hangingPunct="0"/>
                <a:endParaRPr lang="en-US"/>
              </a:p>
            </p:txBody>
          </p:sp>
          <p:sp>
            <p:nvSpPr>
              <p:cNvPr id="48479" name="Rectangle 800"/>
              <p:cNvSpPr>
                <a:spLocks noChangeArrowheads="1"/>
              </p:cNvSpPr>
              <p:nvPr/>
            </p:nvSpPr>
            <p:spPr bwMode="auto">
              <a:xfrm>
                <a:off x="824" y="2346"/>
                <a:ext cx="37" cy="14"/>
              </a:xfrm>
              <a:prstGeom prst="rect">
                <a:avLst/>
              </a:prstGeom>
              <a:noFill/>
              <a:ln w="3175">
                <a:solidFill>
                  <a:srgbClr val="000000"/>
                </a:solidFill>
                <a:miter lim="800000"/>
                <a:headEnd/>
                <a:tailEnd/>
              </a:ln>
            </p:spPr>
            <p:txBody>
              <a:bodyPr/>
              <a:lstStyle/>
              <a:p>
                <a:pPr eaLnBrk="0" hangingPunct="0"/>
                <a:endParaRPr lang="en-US"/>
              </a:p>
            </p:txBody>
          </p:sp>
          <p:sp>
            <p:nvSpPr>
              <p:cNvPr id="48480" name="Rectangle 801"/>
              <p:cNvSpPr>
                <a:spLocks noChangeArrowheads="1"/>
              </p:cNvSpPr>
              <p:nvPr/>
            </p:nvSpPr>
            <p:spPr bwMode="auto">
              <a:xfrm>
                <a:off x="819" y="2379"/>
                <a:ext cx="4" cy="29"/>
              </a:xfrm>
              <a:prstGeom prst="rect">
                <a:avLst/>
              </a:prstGeom>
              <a:noFill/>
              <a:ln w="3175">
                <a:solidFill>
                  <a:srgbClr val="000000"/>
                </a:solidFill>
                <a:miter lim="800000"/>
                <a:headEnd/>
                <a:tailEnd/>
              </a:ln>
            </p:spPr>
            <p:txBody>
              <a:bodyPr/>
              <a:lstStyle/>
              <a:p>
                <a:pPr eaLnBrk="0" hangingPunct="0"/>
                <a:endParaRPr lang="en-US"/>
              </a:p>
            </p:txBody>
          </p:sp>
          <p:sp>
            <p:nvSpPr>
              <p:cNvPr id="48481" name="Rectangle 802"/>
              <p:cNvSpPr>
                <a:spLocks noChangeArrowheads="1"/>
              </p:cNvSpPr>
              <p:nvPr/>
            </p:nvSpPr>
            <p:spPr bwMode="auto">
              <a:xfrm>
                <a:off x="826" y="2379"/>
                <a:ext cx="4" cy="29"/>
              </a:xfrm>
              <a:prstGeom prst="rect">
                <a:avLst/>
              </a:prstGeom>
              <a:noFill/>
              <a:ln w="3175">
                <a:solidFill>
                  <a:srgbClr val="000000"/>
                </a:solidFill>
                <a:miter lim="800000"/>
                <a:headEnd/>
                <a:tailEnd/>
              </a:ln>
            </p:spPr>
            <p:txBody>
              <a:bodyPr/>
              <a:lstStyle/>
              <a:p>
                <a:pPr eaLnBrk="0" hangingPunct="0"/>
                <a:endParaRPr lang="en-US"/>
              </a:p>
            </p:txBody>
          </p:sp>
          <p:sp>
            <p:nvSpPr>
              <p:cNvPr id="48482" name="Rectangle 803"/>
              <p:cNvSpPr>
                <a:spLocks noChangeArrowheads="1"/>
              </p:cNvSpPr>
              <p:nvPr/>
            </p:nvSpPr>
            <p:spPr bwMode="auto">
              <a:xfrm>
                <a:off x="834" y="2379"/>
                <a:ext cx="3" cy="29"/>
              </a:xfrm>
              <a:prstGeom prst="rect">
                <a:avLst/>
              </a:prstGeom>
              <a:noFill/>
              <a:ln w="3175">
                <a:solidFill>
                  <a:srgbClr val="000000"/>
                </a:solidFill>
                <a:miter lim="800000"/>
                <a:headEnd/>
                <a:tailEnd/>
              </a:ln>
            </p:spPr>
            <p:txBody>
              <a:bodyPr/>
              <a:lstStyle/>
              <a:p>
                <a:pPr eaLnBrk="0" hangingPunct="0"/>
                <a:endParaRPr lang="en-US"/>
              </a:p>
            </p:txBody>
          </p:sp>
          <p:sp>
            <p:nvSpPr>
              <p:cNvPr id="48483" name="Rectangle 804"/>
              <p:cNvSpPr>
                <a:spLocks noChangeArrowheads="1"/>
              </p:cNvSpPr>
              <p:nvPr/>
            </p:nvSpPr>
            <p:spPr bwMode="auto">
              <a:xfrm>
                <a:off x="841" y="2379"/>
                <a:ext cx="4" cy="29"/>
              </a:xfrm>
              <a:prstGeom prst="rect">
                <a:avLst/>
              </a:prstGeom>
              <a:noFill/>
              <a:ln w="3175">
                <a:solidFill>
                  <a:srgbClr val="000000"/>
                </a:solidFill>
                <a:miter lim="800000"/>
                <a:headEnd/>
                <a:tailEnd/>
              </a:ln>
            </p:spPr>
            <p:txBody>
              <a:bodyPr/>
              <a:lstStyle/>
              <a:p>
                <a:pPr eaLnBrk="0" hangingPunct="0"/>
                <a:endParaRPr lang="en-US"/>
              </a:p>
            </p:txBody>
          </p:sp>
          <p:sp>
            <p:nvSpPr>
              <p:cNvPr id="48484" name="Rectangle 805"/>
              <p:cNvSpPr>
                <a:spLocks noChangeArrowheads="1"/>
              </p:cNvSpPr>
              <p:nvPr/>
            </p:nvSpPr>
            <p:spPr bwMode="auto">
              <a:xfrm>
                <a:off x="848" y="2379"/>
                <a:ext cx="4" cy="29"/>
              </a:xfrm>
              <a:prstGeom prst="rect">
                <a:avLst/>
              </a:prstGeom>
              <a:noFill/>
              <a:ln w="3175">
                <a:solidFill>
                  <a:srgbClr val="000000"/>
                </a:solidFill>
                <a:miter lim="800000"/>
                <a:headEnd/>
                <a:tailEnd/>
              </a:ln>
            </p:spPr>
            <p:txBody>
              <a:bodyPr/>
              <a:lstStyle/>
              <a:p>
                <a:pPr eaLnBrk="0" hangingPunct="0"/>
                <a:endParaRPr lang="en-US"/>
              </a:p>
            </p:txBody>
          </p:sp>
          <p:sp>
            <p:nvSpPr>
              <p:cNvPr id="48485" name="Rectangle 806"/>
              <p:cNvSpPr>
                <a:spLocks noChangeArrowheads="1"/>
              </p:cNvSpPr>
              <p:nvPr/>
            </p:nvSpPr>
            <p:spPr bwMode="auto">
              <a:xfrm>
                <a:off x="855" y="2379"/>
                <a:ext cx="4" cy="29"/>
              </a:xfrm>
              <a:prstGeom prst="rect">
                <a:avLst/>
              </a:prstGeom>
              <a:noFill/>
              <a:ln w="3175">
                <a:solidFill>
                  <a:srgbClr val="000000"/>
                </a:solidFill>
                <a:miter lim="800000"/>
                <a:headEnd/>
                <a:tailEnd/>
              </a:ln>
            </p:spPr>
            <p:txBody>
              <a:bodyPr/>
              <a:lstStyle/>
              <a:p>
                <a:pPr eaLnBrk="0" hangingPunct="0"/>
                <a:endParaRPr lang="en-US"/>
              </a:p>
            </p:txBody>
          </p:sp>
          <p:sp>
            <p:nvSpPr>
              <p:cNvPr id="48486" name="Rectangle 807"/>
              <p:cNvSpPr>
                <a:spLocks noChangeArrowheads="1"/>
              </p:cNvSpPr>
              <p:nvPr/>
            </p:nvSpPr>
            <p:spPr bwMode="auto">
              <a:xfrm>
                <a:off x="863" y="2379"/>
                <a:ext cx="3" cy="29"/>
              </a:xfrm>
              <a:prstGeom prst="rect">
                <a:avLst/>
              </a:prstGeom>
              <a:noFill/>
              <a:ln w="3175">
                <a:solidFill>
                  <a:srgbClr val="000000"/>
                </a:solidFill>
                <a:miter lim="800000"/>
                <a:headEnd/>
                <a:tailEnd/>
              </a:ln>
            </p:spPr>
            <p:txBody>
              <a:bodyPr/>
              <a:lstStyle/>
              <a:p>
                <a:pPr eaLnBrk="0" hangingPunct="0"/>
                <a:endParaRPr lang="en-US"/>
              </a:p>
            </p:txBody>
          </p:sp>
          <p:sp>
            <p:nvSpPr>
              <p:cNvPr id="48487" name="Rectangle 808"/>
              <p:cNvSpPr>
                <a:spLocks noChangeArrowheads="1"/>
              </p:cNvSpPr>
              <p:nvPr/>
            </p:nvSpPr>
            <p:spPr bwMode="auto">
              <a:xfrm>
                <a:off x="863" y="2412"/>
                <a:ext cx="3" cy="14"/>
              </a:xfrm>
              <a:prstGeom prst="rect">
                <a:avLst/>
              </a:prstGeom>
              <a:noFill/>
              <a:ln w="3175">
                <a:solidFill>
                  <a:srgbClr val="000000"/>
                </a:solidFill>
                <a:miter lim="800000"/>
                <a:headEnd/>
                <a:tailEnd/>
              </a:ln>
            </p:spPr>
            <p:txBody>
              <a:bodyPr/>
              <a:lstStyle/>
              <a:p>
                <a:pPr eaLnBrk="0" hangingPunct="0"/>
                <a:endParaRPr lang="en-US"/>
              </a:p>
            </p:txBody>
          </p:sp>
          <p:sp>
            <p:nvSpPr>
              <p:cNvPr id="48488" name="Rectangle 809"/>
              <p:cNvSpPr>
                <a:spLocks noChangeArrowheads="1"/>
              </p:cNvSpPr>
              <p:nvPr/>
            </p:nvSpPr>
            <p:spPr bwMode="auto">
              <a:xfrm>
                <a:off x="855" y="2412"/>
                <a:ext cx="4" cy="14"/>
              </a:xfrm>
              <a:prstGeom prst="rect">
                <a:avLst/>
              </a:prstGeom>
              <a:noFill/>
              <a:ln w="3175">
                <a:solidFill>
                  <a:srgbClr val="000000"/>
                </a:solidFill>
                <a:miter lim="800000"/>
                <a:headEnd/>
                <a:tailEnd/>
              </a:ln>
            </p:spPr>
            <p:txBody>
              <a:bodyPr/>
              <a:lstStyle/>
              <a:p>
                <a:pPr eaLnBrk="0" hangingPunct="0"/>
                <a:endParaRPr lang="en-US"/>
              </a:p>
            </p:txBody>
          </p:sp>
          <p:sp>
            <p:nvSpPr>
              <p:cNvPr id="48489" name="Rectangle 810"/>
              <p:cNvSpPr>
                <a:spLocks noChangeArrowheads="1"/>
              </p:cNvSpPr>
              <p:nvPr/>
            </p:nvSpPr>
            <p:spPr bwMode="auto">
              <a:xfrm>
                <a:off x="848" y="2412"/>
                <a:ext cx="4" cy="14"/>
              </a:xfrm>
              <a:prstGeom prst="rect">
                <a:avLst/>
              </a:prstGeom>
              <a:noFill/>
              <a:ln w="3175">
                <a:solidFill>
                  <a:srgbClr val="000000"/>
                </a:solidFill>
                <a:miter lim="800000"/>
                <a:headEnd/>
                <a:tailEnd/>
              </a:ln>
            </p:spPr>
            <p:txBody>
              <a:bodyPr/>
              <a:lstStyle/>
              <a:p>
                <a:pPr eaLnBrk="0" hangingPunct="0"/>
                <a:endParaRPr lang="en-US"/>
              </a:p>
            </p:txBody>
          </p:sp>
          <p:sp>
            <p:nvSpPr>
              <p:cNvPr id="48490" name="Rectangle 811"/>
              <p:cNvSpPr>
                <a:spLocks noChangeArrowheads="1"/>
              </p:cNvSpPr>
              <p:nvPr/>
            </p:nvSpPr>
            <p:spPr bwMode="auto">
              <a:xfrm>
                <a:off x="841" y="2412"/>
                <a:ext cx="4" cy="14"/>
              </a:xfrm>
              <a:prstGeom prst="rect">
                <a:avLst/>
              </a:prstGeom>
              <a:noFill/>
              <a:ln w="3175">
                <a:solidFill>
                  <a:srgbClr val="000000"/>
                </a:solidFill>
                <a:miter lim="800000"/>
                <a:headEnd/>
                <a:tailEnd/>
              </a:ln>
            </p:spPr>
            <p:txBody>
              <a:bodyPr/>
              <a:lstStyle/>
              <a:p>
                <a:pPr eaLnBrk="0" hangingPunct="0"/>
                <a:endParaRPr lang="en-US"/>
              </a:p>
            </p:txBody>
          </p:sp>
          <p:sp>
            <p:nvSpPr>
              <p:cNvPr id="48491" name="Rectangle 812"/>
              <p:cNvSpPr>
                <a:spLocks noChangeArrowheads="1"/>
              </p:cNvSpPr>
              <p:nvPr/>
            </p:nvSpPr>
            <p:spPr bwMode="auto">
              <a:xfrm>
                <a:off x="834" y="2412"/>
                <a:ext cx="3" cy="14"/>
              </a:xfrm>
              <a:prstGeom prst="rect">
                <a:avLst/>
              </a:prstGeom>
              <a:noFill/>
              <a:ln w="3175">
                <a:solidFill>
                  <a:srgbClr val="000000"/>
                </a:solidFill>
                <a:miter lim="800000"/>
                <a:headEnd/>
                <a:tailEnd/>
              </a:ln>
            </p:spPr>
            <p:txBody>
              <a:bodyPr/>
              <a:lstStyle/>
              <a:p>
                <a:pPr eaLnBrk="0" hangingPunct="0"/>
                <a:endParaRPr lang="en-US"/>
              </a:p>
            </p:txBody>
          </p:sp>
          <p:sp>
            <p:nvSpPr>
              <p:cNvPr id="48492" name="Rectangle 813"/>
              <p:cNvSpPr>
                <a:spLocks noChangeArrowheads="1"/>
              </p:cNvSpPr>
              <p:nvPr/>
            </p:nvSpPr>
            <p:spPr bwMode="auto">
              <a:xfrm>
                <a:off x="826" y="2412"/>
                <a:ext cx="4" cy="14"/>
              </a:xfrm>
              <a:prstGeom prst="rect">
                <a:avLst/>
              </a:prstGeom>
              <a:noFill/>
              <a:ln w="3175">
                <a:solidFill>
                  <a:srgbClr val="000000"/>
                </a:solidFill>
                <a:miter lim="800000"/>
                <a:headEnd/>
                <a:tailEnd/>
              </a:ln>
            </p:spPr>
            <p:txBody>
              <a:bodyPr/>
              <a:lstStyle/>
              <a:p>
                <a:pPr eaLnBrk="0" hangingPunct="0"/>
                <a:endParaRPr lang="en-US"/>
              </a:p>
            </p:txBody>
          </p:sp>
          <p:sp>
            <p:nvSpPr>
              <p:cNvPr id="48493" name="Rectangle 814"/>
              <p:cNvSpPr>
                <a:spLocks noChangeArrowheads="1"/>
              </p:cNvSpPr>
              <p:nvPr/>
            </p:nvSpPr>
            <p:spPr bwMode="auto">
              <a:xfrm>
                <a:off x="819" y="2412"/>
                <a:ext cx="4" cy="14"/>
              </a:xfrm>
              <a:prstGeom prst="rect">
                <a:avLst/>
              </a:prstGeom>
              <a:noFill/>
              <a:ln w="3175">
                <a:solidFill>
                  <a:srgbClr val="000000"/>
                </a:solidFill>
                <a:miter lim="800000"/>
                <a:headEnd/>
                <a:tailEnd/>
              </a:ln>
            </p:spPr>
            <p:txBody>
              <a:bodyPr/>
              <a:lstStyle/>
              <a:p>
                <a:pPr eaLnBrk="0" hangingPunct="0"/>
                <a:endParaRPr lang="en-US"/>
              </a:p>
            </p:txBody>
          </p:sp>
          <p:sp>
            <p:nvSpPr>
              <p:cNvPr id="48494" name="Line 815"/>
              <p:cNvSpPr>
                <a:spLocks noChangeShapeType="1"/>
              </p:cNvSpPr>
              <p:nvPr/>
            </p:nvSpPr>
            <p:spPr bwMode="auto">
              <a:xfrm flipV="1">
                <a:off x="824" y="2276"/>
                <a:ext cx="4" cy="11"/>
              </a:xfrm>
              <a:prstGeom prst="line">
                <a:avLst/>
              </a:prstGeom>
              <a:noFill/>
              <a:ln w="3175">
                <a:solidFill>
                  <a:srgbClr val="000000"/>
                </a:solidFill>
                <a:round/>
                <a:headEnd/>
                <a:tailEnd/>
              </a:ln>
            </p:spPr>
            <p:txBody>
              <a:bodyPr/>
              <a:lstStyle/>
              <a:p>
                <a:endParaRPr lang="en-US"/>
              </a:p>
            </p:txBody>
          </p:sp>
          <p:sp>
            <p:nvSpPr>
              <p:cNvPr id="48495" name="Line 816"/>
              <p:cNvSpPr>
                <a:spLocks noChangeShapeType="1"/>
              </p:cNvSpPr>
              <p:nvPr/>
            </p:nvSpPr>
            <p:spPr bwMode="auto">
              <a:xfrm>
                <a:off x="857" y="2276"/>
                <a:ext cx="4" cy="11"/>
              </a:xfrm>
              <a:prstGeom prst="line">
                <a:avLst/>
              </a:prstGeom>
              <a:noFill/>
              <a:ln w="3175">
                <a:solidFill>
                  <a:srgbClr val="000000"/>
                </a:solidFill>
                <a:round/>
                <a:headEnd/>
                <a:tailEnd/>
              </a:ln>
            </p:spPr>
            <p:txBody>
              <a:bodyPr/>
              <a:lstStyle/>
              <a:p>
                <a:endParaRPr lang="en-US"/>
              </a:p>
            </p:txBody>
          </p:sp>
          <p:sp>
            <p:nvSpPr>
              <p:cNvPr id="48496" name="Line 817"/>
              <p:cNvSpPr>
                <a:spLocks noChangeShapeType="1"/>
              </p:cNvSpPr>
              <p:nvPr/>
            </p:nvSpPr>
            <p:spPr bwMode="auto">
              <a:xfrm>
                <a:off x="826" y="2340"/>
                <a:ext cx="24" cy="1"/>
              </a:xfrm>
              <a:prstGeom prst="line">
                <a:avLst/>
              </a:prstGeom>
              <a:noFill/>
              <a:ln w="3175">
                <a:solidFill>
                  <a:srgbClr val="000000"/>
                </a:solidFill>
                <a:round/>
                <a:headEnd/>
                <a:tailEnd/>
              </a:ln>
            </p:spPr>
            <p:txBody>
              <a:bodyPr/>
              <a:lstStyle/>
              <a:p>
                <a:endParaRPr lang="en-US"/>
              </a:p>
            </p:txBody>
          </p:sp>
          <p:sp>
            <p:nvSpPr>
              <p:cNvPr id="48497" name="Line 818"/>
              <p:cNvSpPr>
                <a:spLocks noChangeShapeType="1"/>
              </p:cNvSpPr>
              <p:nvPr/>
            </p:nvSpPr>
            <p:spPr bwMode="auto">
              <a:xfrm>
                <a:off x="826" y="2337"/>
                <a:ext cx="24" cy="1"/>
              </a:xfrm>
              <a:prstGeom prst="line">
                <a:avLst/>
              </a:prstGeom>
              <a:noFill/>
              <a:ln w="3175">
                <a:solidFill>
                  <a:srgbClr val="000000"/>
                </a:solidFill>
                <a:round/>
                <a:headEnd/>
                <a:tailEnd/>
              </a:ln>
            </p:spPr>
            <p:txBody>
              <a:bodyPr/>
              <a:lstStyle/>
              <a:p>
                <a:endParaRPr lang="en-US"/>
              </a:p>
            </p:txBody>
          </p:sp>
          <p:sp>
            <p:nvSpPr>
              <p:cNvPr id="48498" name="Line 819"/>
              <p:cNvSpPr>
                <a:spLocks noChangeShapeType="1"/>
              </p:cNvSpPr>
              <p:nvPr/>
            </p:nvSpPr>
            <p:spPr bwMode="auto">
              <a:xfrm>
                <a:off x="826" y="2335"/>
                <a:ext cx="24" cy="1"/>
              </a:xfrm>
              <a:prstGeom prst="line">
                <a:avLst/>
              </a:prstGeom>
              <a:noFill/>
              <a:ln w="3175">
                <a:solidFill>
                  <a:srgbClr val="000000"/>
                </a:solidFill>
                <a:round/>
                <a:headEnd/>
                <a:tailEnd/>
              </a:ln>
            </p:spPr>
            <p:txBody>
              <a:bodyPr/>
              <a:lstStyle/>
              <a:p>
                <a:endParaRPr lang="en-US"/>
              </a:p>
            </p:txBody>
          </p:sp>
          <p:sp>
            <p:nvSpPr>
              <p:cNvPr id="48499" name="Line 820"/>
              <p:cNvSpPr>
                <a:spLocks noChangeShapeType="1"/>
              </p:cNvSpPr>
              <p:nvPr/>
            </p:nvSpPr>
            <p:spPr bwMode="auto">
              <a:xfrm>
                <a:off x="826" y="2332"/>
                <a:ext cx="24" cy="1"/>
              </a:xfrm>
              <a:prstGeom prst="line">
                <a:avLst/>
              </a:prstGeom>
              <a:noFill/>
              <a:ln w="3175">
                <a:solidFill>
                  <a:srgbClr val="000000"/>
                </a:solidFill>
                <a:round/>
                <a:headEnd/>
                <a:tailEnd/>
              </a:ln>
            </p:spPr>
            <p:txBody>
              <a:bodyPr/>
              <a:lstStyle/>
              <a:p>
                <a:endParaRPr lang="en-US"/>
              </a:p>
            </p:txBody>
          </p:sp>
          <p:sp>
            <p:nvSpPr>
              <p:cNvPr id="48500" name="Line 821"/>
              <p:cNvSpPr>
                <a:spLocks noChangeShapeType="1"/>
              </p:cNvSpPr>
              <p:nvPr/>
            </p:nvSpPr>
            <p:spPr bwMode="auto">
              <a:xfrm>
                <a:off x="826" y="2329"/>
                <a:ext cx="24" cy="1"/>
              </a:xfrm>
              <a:prstGeom prst="line">
                <a:avLst/>
              </a:prstGeom>
              <a:noFill/>
              <a:ln w="3175">
                <a:solidFill>
                  <a:srgbClr val="000000"/>
                </a:solidFill>
                <a:round/>
                <a:headEnd/>
                <a:tailEnd/>
              </a:ln>
            </p:spPr>
            <p:txBody>
              <a:bodyPr/>
              <a:lstStyle/>
              <a:p>
                <a:endParaRPr lang="en-US"/>
              </a:p>
            </p:txBody>
          </p:sp>
          <p:sp>
            <p:nvSpPr>
              <p:cNvPr id="48501" name="Rectangle 822"/>
              <p:cNvSpPr>
                <a:spLocks noChangeArrowheads="1"/>
              </p:cNvSpPr>
              <p:nvPr/>
            </p:nvSpPr>
            <p:spPr bwMode="auto">
              <a:xfrm>
                <a:off x="842" y="2294"/>
                <a:ext cx="12" cy="8"/>
              </a:xfrm>
              <a:prstGeom prst="rect">
                <a:avLst/>
              </a:prstGeom>
              <a:noFill/>
              <a:ln w="3175">
                <a:solidFill>
                  <a:srgbClr val="000000"/>
                </a:solidFill>
                <a:miter lim="800000"/>
                <a:headEnd/>
                <a:tailEnd/>
              </a:ln>
            </p:spPr>
            <p:txBody>
              <a:bodyPr/>
              <a:lstStyle/>
              <a:p>
                <a:pPr eaLnBrk="0" hangingPunct="0"/>
                <a:endParaRPr lang="en-US"/>
              </a:p>
            </p:txBody>
          </p:sp>
          <p:sp>
            <p:nvSpPr>
              <p:cNvPr id="48502" name="Rectangle 823"/>
              <p:cNvSpPr>
                <a:spLocks noChangeArrowheads="1"/>
              </p:cNvSpPr>
              <p:nvPr/>
            </p:nvSpPr>
            <p:spPr bwMode="auto">
              <a:xfrm>
                <a:off x="853" y="2319"/>
                <a:ext cx="5" cy="2"/>
              </a:xfrm>
              <a:prstGeom prst="rect">
                <a:avLst/>
              </a:prstGeom>
              <a:noFill/>
              <a:ln w="3175">
                <a:solidFill>
                  <a:srgbClr val="000000"/>
                </a:solidFill>
                <a:miter lim="800000"/>
                <a:headEnd/>
                <a:tailEnd/>
              </a:ln>
            </p:spPr>
            <p:txBody>
              <a:bodyPr/>
              <a:lstStyle/>
              <a:p>
                <a:pPr eaLnBrk="0" hangingPunct="0"/>
                <a:endParaRPr lang="en-US"/>
              </a:p>
            </p:txBody>
          </p:sp>
          <p:sp>
            <p:nvSpPr>
              <p:cNvPr id="48503" name="Rectangle 824"/>
              <p:cNvSpPr>
                <a:spLocks noChangeArrowheads="1"/>
              </p:cNvSpPr>
              <p:nvPr/>
            </p:nvSpPr>
            <p:spPr bwMode="auto">
              <a:xfrm>
                <a:off x="853" y="2329"/>
                <a:ext cx="5" cy="2"/>
              </a:xfrm>
              <a:prstGeom prst="rect">
                <a:avLst/>
              </a:prstGeom>
              <a:noFill/>
              <a:ln w="3175">
                <a:solidFill>
                  <a:srgbClr val="000000"/>
                </a:solidFill>
                <a:miter lim="800000"/>
                <a:headEnd/>
                <a:tailEnd/>
              </a:ln>
            </p:spPr>
            <p:txBody>
              <a:bodyPr/>
              <a:lstStyle/>
              <a:p>
                <a:pPr eaLnBrk="0" hangingPunct="0"/>
                <a:endParaRPr lang="en-US"/>
              </a:p>
            </p:txBody>
          </p:sp>
          <p:sp>
            <p:nvSpPr>
              <p:cNvPr id="48504" name="Rectangle 825"/>
              <p:cNvSpPr>
                <a:spLocks noChangeArrowheads="1"/>
              </p:cNvSpPr>
              <p:nvPr/>
            </p:nvSpPr>
            <p:spPr bwMode="auto">
              <a:xfrm>
                <a:off x="853" y="2333"/>
                <a:ext cx="5" cy="2"/>
              </a:xfrm>
              <a:prstGeom prst="rect">
                <a:avLst/>
              </a:prstGeom>
              <a:noFill/>
              <a:ln w="3175">
                <a:solidFill>
                  <a:srgbClr val="000000"/>
                </a:solidFill>
                <a:miter lim="800000"/>
                <a:headEnd/>
                <a:tailEnd/>
              </a:ln>
            </p:spPr>
            <p:txBody>
              <a:bodyPr/>
              <a:lstStyle/>
              <a:p>
                <a:pPr eaLnBrk="0" hangingPunct="0"/>
                <a:endParaRPr lang="en-US"/>
              </a:p>
            </p:txBody>
          </p:sp>
          <p:sp>
            <p:nvSpPr>
              <p:cNvPr id="48505" name="Freeform 826"/>
              <p:cNvSpPr>
                <a:spLocks noEditPoints="1"/>
              </p:cNvSpPr>
              <p:nvPr/>
            </p:nvSpPr>
            <p:spPr bwMode="auto">
              <a:xfrm>
                <a:off x="837" y="2315"/>
                <a:ext cx="170" cy="93"/>
              </a:xfrm>
              <a:custGeom>
                <a:avLst/>
                <a:gdLst>
                  <a:gd name="T0" fmla="*/ 0 w 170"/>
                  <a:gd name="T1" fmla="*/ 3 h 93"/>
                  <a:gd name="T2" fmla="*/ 11 w 170"/>
                  <a:gd name="T3" fmla="*/ 3 h 93"/>
                  <a:gd name="T4" fmla="*/ 11 w 170"/>
                  <a:gd name="T5" fmla="*/ 0 h 93"/>
                  <a:gd name="T6" fmla="*/ 0 w 170"/>
                  <a:gd name="T7" fmla="*/ 0 h 93"/>
                  <a:gd name="T8" fmla="*/ 0 w 170"/>
                  <a:gd name="T9" fmla="*/ 3 h 93"/>
                  <a:gd name="T10" fmla="*/ 163 w 170"/>
                  <a:gd name="T11" fmla="*/ 93 h 93"/>
                  <a:gd name="T12" fmla="*/ 170 w 170"/>
                  <a:gd name="T13" fmla="*/ 93 h 93"/>
                  <a:gd name="T14" fmla="*/ 170 w 170"/>
                  <a:gd name="T15" fmla="*/ 91 h 93"/>
                  <a:gd name="T16" fmla="*/ 163 w 170"/>
                  <a:gd name="T17" fmla="*/ 91 h 93"/>
                  <a:gd name="T18" fmla="*/ 163 w 170"/>
                  <a:gd name="T19" fmla="*/ 93 h 93"/>
                  <a:gd name="T20" fmla="*/ 63 w 170"/>
                  <a:gd name="T21" fmla="*/ 73 h 93"/>
                  <a:gd name="T22" fmla="*/ 63 w 170"/>
                  <a:gd name="T23" fmla="*/ 11 h 93"/>
                  <a:gd name="T24" fmla="*/ 153 w 170"/>
                  <a:gd name="T25" fmla="*/ 11 h 93"/>
                  <a:gd name="T26" fmla="*/ 153 w 170"/>
                  <a:gd name="T27" fmla="*/ 73 h 93"/>
                  <a:gd name="T28" fmla="*/ 63 w 170"/>
                  <a:gd name="T29" fmla="*/ 73 h 93"/>
                  <a:gd name="T30" fmla="*/ 58 w 170"/>
                  <a:gd name="T31" fmla="*/ 77 h 93"/>
                  <a:gd name="T32" fmla="*/ 157 w 170"/>
                  <a:gd name="T33" fmla="*/ 77 h 93"/>
                  <a:gd name="T34" fmla="*/ 157 w 170"/>
                  <a:gd name="T35" fmla="*/ 7 h 93"/>
                  <a:gd name="T36" fmla="*/ 161 w 170"/>
                  <a:gd name="T37" fmla="*/ 7 h 93"/>
                  <a:gd name="T38" fmla="*/ 161 w 170"/>
                  <a:gd name="T39" fmla="*/ 3 h 93"/>
                  <a:gd name="T40" fmla="*/ 54 w 170"/>
                  <a:gd name="T41" fmla="*/ 3 h 93"/>
                  <a:gd name="T42" fmla="*/ 54 w 170"/>
                  <a:gd name="T43" fmla="*/ 81 h 93"/>
                  <a:gd name="T44" fmla="*/ 58 w 170"/>
                  <a:gd name="T45" fmla="*/ 81 h 93"/>
                  <a:gd name="T46" fmla="*/ 58 w 170"/>
                  <a:gd name="T47" fmla="*/ 77 h 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0"/>
                  <a:gd name="T73" fmla="*/ 0 h 93"/>
                  <a:gd name="T74" fmla="*/ 170 w 170"/>
                  <a:gd name="T75" fmla="*/ 93 h 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0" h="93">
                    <a:moveTo>
                      <a:pt x="0" y="3"/>
                    </a:moveTo>
                    <a:lnTo>
                      <a:pt x="11" y="3"/>
                    </a:lnTo>
                    <a:lnTo>
                      <a:pt x="11" y="0"/>
                    </a:lnTo>
                    <a:lnTo>
                      <a:pt x="0" y="0"/>
                    </a:lnTo>
                    <a:lnTo>
                      <a:pt x="0" y="3"/>
                    </a:lnTo>
                    <a:close/>
                    <a:moveTo>
                      <a:pt x="163" y="93"/>
                    </a:moveTo>
                    <a:lnTo>
                      <a:pt x="170" y="93"/>
                    </a:lnTo>
                    <a:lnTo>
                      <a:pt x="170" y="91"/>
                    </a:lnTo>
                    <a:lnTo>
                      <a:pt x="163" y="91"/>
                    </a:lnTo>
                    <a:lnTo>
                      <a:pt x="163" y="93"/>
                    </a:lnTo>
                    <a:close/>
                    <a:moveTo>
                      <a:pt x="63" y="73"/>
                    </a:moveTo>
                    <a:lnTo>
                      <a:pt x="63" y="11"/>
                    </a:lnTo>
                    <a:lnTo>
                      <a:pt x="153" y="11"/>
                    </a:lnTo>
                    <a:lnTo>
                      <a:pt x="153" y="73"/>
                    </a:lnTo>
                    <a:lnTo>
                      <a:pt x="63" y="73"/>
                    </a:lnTo>
                    <a:close/>
                    <a:moveTo>
                      <a:pt x="58" y="77"/>
                    </a:moveTo>
                    <a:lnTo>
                      <a:pt x="157" y="77"/>
                    </a:lnTo>
                    <a:lnTo>
                      <a:pt x="157" y="7"/>
                    </a:lnTo>
                    <a:lnTo>
                      <a:pt x="161" y="7"/>
                    </a:lnTo>
                    <a:lnTo>
                      <a:pt x="161" y="3"/>
                    </a:lnTo>
                    <a:lnTo>
                      <a:pt x="54" y="3"/>
                    </a:lnTo>
                    <a:lnTo>
                      <a:pt x="54" y="81"/>
                    </a:lnTo>
                    <a:lnTo>
                      <a:pt x="58" y="81"/>
                    </a:lnTo>
                    <a:lnTo>
                      <a:pt x="58" y="77"/>
                    </a:lnTo>
                    <a:close/>
                  </a:path>
                </a:pathLst>
              </a:custGeom>
              <a:solidFill>
                <a:srgbClr val="000000"/>
              </a:solidFill>
              <a:ln w="9525">
                <a:noFill/>
                <a:round/>
                <a:headEnd/>
                <a:tailEnd/>
              </a:ln>
            </p:spPr>
            <p:txBody>
              <a:bodyPr/>
              <a:lstStyle/>
              <a:p>
                <a:pPr eaLnBrk="0" hangingPunct="0"/>
                <a:endParaRPr lang="en-US"/>
              </a:p>
            </p:txBody>
          </p:sp>
          <p:sp>
            <p:nvSpPr>
              <p:cNvPr id="48506" name="Rectangle 827"/>
              <p:cNvSpPr>
                <a:spLocks noChangeArrowheads="1"/>
              </p:cNvSpPr>
              <p:nvPr/>
            </p:nvSpPr>
            <p:spPr bwMode="auto">
              <a:xfrm>
                <a:off x="837" y="2315"/>
                <a:ext cx="11" cy="3"/>
              </a:xfrm>
              <a:prstGeom prst="rect">
                <a:avLst/>
              </a:prstGeom>
              <a:noFill/>
              <a:ln w="3175">
                <a:solidFill>
                  <a:srgbClr val="000000"/>
                </a:solidFill>
                <a:miter lim="800000"/>
                <a:headEnd/>
                <a:tailEnd/>
              </a:ln>
            </p:spPr>
            <p:txBody>
              <a:bodyPr/>
              <a:lstStyle/>
              <a:p>
                <a:pPr eaLnBrk="0" hangingPunct="0"/>
                <a:endParaRPr lang="en-US"/>
              </a:p>
            </p:txBody>
          </p:sp>
          <p:sp>
            <p:nvSpPr>
              <p:cNvPr id="48507" name="Rectangle 828"/>
              <p:cNvSpPr>
                <a:spLocks noChangeArrowheads="1"/>
              </p:cNvSpPr>
              <p:nvPr/>
            </p:nvSpPr>
            <p:spPr bwMode="auto">
              <a:xfrm>
                <a:off x="1000" y="2406"/>
                <a:ext cx="7" cy="2"/>
              </a:xfrm>
              <a:prstGeom prst="rect">
                <a:avLst/>
              </a:prstGeom>
              <a:noFill/>
              <a:ln w="3175">
                <a:solidFill>
                  <a:srgbClr val="000000"/>
                </a:solidFill>
                <a:miter lim="800000"/>
                <a:headEnd/>
                <a:tailEnd/>
              </a:ln>
            </p:spPr>
            <p:txBody>
              <a:bodyPr/>
              <a:lstStyle/>
              <a:p>
                <a:pPr eaLnBrk="0" hangingPunct="0"/>
                <a:endParaRPr lang="en-US"/>
              </a:p>
            </p:txBody>
          </p:sp>
          <p:sp>
            <p:nvSpPr>
              <p:cNvPr id="48508" name="Rectangle 829"/>
              <p:cNvSpPr>
                <a:spLocks noChangeArrowheads="1"/>
              </p:cNvSpPr>
              <p:nvPr/>
            </p:nvSpPr>
            <p:spPr bwMode="auto">
              <a:xfrm>
                <a:off x="900" y="2326"/>
                <a:ext cx="90" cy="62"/>
              </a:xfrm>
              <a:prstGeom prst="rect">
                <a:avLst/>
              </a:prstGeom>
              <a:noFill/>
              <a:ln w="3175">
                <a:solidFill>
                  <a:srgbClr val="000000"/>
                </a:solidFill>
                <a:miter lim="800000"/>
                <a:headEnd/>
                <a:tailEnd/>
              </a:ln>
            </p:spPr>
            <p:txBody>
              <a:bodyPr/>
              <a:lstStyle/>
              <a:p>
                <a:pPr eaLnBrk="0" hangingPunct="0"/>
                <a:endParaRPr lang="en-US"/>
              </a:p>
            </p:txBody>
          </p:sp>
          <p:sp>
            <p:nvSpPr>
              <p:cNvPr id="48509" name="Freeform 830"/>
              <p:cNvSpPr>
                <a:spLocks/>
              </p:cNvSpPr>
              <p:nvPr/>
            </p:nvSpPr>
            <p:spPr bwMode="auto">
              <a:xfrm>
                <a:off x="891" y="2318"/>
                <a:ext cx="107" cy="78"/>
              </a:xfrm>
              <a:custGeom>
                <a:avLst/>
                <a:gdLst>
                  <a:gd name="T0" fmla="*/ 4 w 107"/>
                  <a:gd name="T1" fmla="*/ 74 h 78"/>
                  <a:gd name="T2" fmla="*/ 103 w 107"/>
                  <a:gd name="T3" fmla="*/ 74 h 78"/>
                  <a:gd name="T4" fmla="*/ 103 w 107"/>
                  <a:gd name="T5" fmla="*/ 4 h 78"/>
                  <a:gd name="T6" fmla="*/ 107 w 107"/>
                  <a:gd name="T7" fmla="*/ 4 h 78"/>
                  <a:gd name="T8" fmla="*/ 107 w 107"/>
                  <a:gd name="T9" fmla="*/ 0 h 78"/>
                  <a:gd name="T10" fmla="*/ 0 w 107"/>
                  <a:gd name="T11" fmla="*/ 0 h 78"/>
                  <a:gd name="T12" fmla="*/ 0 w 107"/>
                  <a:gd name="T13" fmla="*/ 78 h 78"/>
                  <a:gd name="T14" fmla="*/ 4 w 107"/>
                  <a:gd name="T15" fmla="*/ 78 h 78"/>
                  <a:gd name="T16" fmla="*/ 4 w 107"/>
                  <a:gd name="T17" fmla="*/ 74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78"/>
                  <a:gd name="T29" fmla="*/ 107 w 10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78">
                    <a:moveTo>
                      <a:pt x="4" y="74"/>
                    </a:moveTo>
                    <a:lnTo>
                      <a:pt x="103" y="74"/>
                    </a:lnTo>
                    <a:lnTo>
                      <a:pt x="103" y="4"/>
                    </a:lnTo>
                    <a:lnTo>
                      <a:pt x="107" y="4"/>
                    </a:lnTo>
                    <a:lnTo>
                      <a:pt x="107" y="0"/>
                    </a:lnTo>
                    <a:lnTo>
                      <a:pt x="0" y="0"/>
                    </a:lnTo>
                    <a:lnTo>
                      <a:pt x="0" y="78"/>
                    </a:lnTo>
                    <a:lnTo>
                      <a:pt x="4" y="78"/>
                    </a:lnTo>
                    <a:lnTo>
                      <a:pt x="4" y="74"/>
                    </a:lnTo>
                  </a:path>
                </a:pathLst>
              </a:custGeom>
              <a:noFill/>
              <a:ln w="3175">
                <a:solidFill>
                  <a:srgbClr val="000000"/>
                </a:solidFill>
                <a:round/>
                <a:headEnd/>
                <a:tailEnd/>
              </a:ln>
            </p:spPr>
            <p:txBody>
              <a:bodyPr/>
              <a:lstStyle/>
              <a:p>
                <a:pPr eaLnBrk="0" hangingPunct="0"/>
                <a:endParaRPr lang="en-US"/>
              </a:p>
            </p:txBody>
          </p:sp>
          <p:sp>
            <p:nvSpPr>
              <p:cNvPr id="48510" name="Freeform 831"/>
              <p:cNvSpPr>
                <a:spLocks/>
              </p:cNvSpPr>
              <p:nvPr/>
            </p:nvSpPr>
            <p:spPr bwMode="auto">
              <a:xfrm>
                <a:off x="879" y="2406"/>
                <a:ext cx="66" cy="6"/>
              </a:xfrm>
              <a:custGeom>
                <a:avLst/>
                <a:gdLst>
                  <a:gd name="T0" fmla="*/ 0 w 66"/>
                  <a:gd name="T1" fmla="*/ 0 h 6"/>
                  <a:gd name="T2" fmla="*/ 66 w 66"/>
                  <a:gd name="T3" fmla="*/ 0 h 6"/>
                  <a:gd name="T4" fmla="*/ 66 w 66"/>
                  <a:gd name="T5" fmla="*/ 6 h 6"/>
                  <a:gd name="T6" fmla="*/ 0 60000 65536"/>
                  <a:gd name="T7" fmla="*/ 0 60000 65536"/>
                  <a:gd name="T8" fmla="*/ 0 60000 65536"/>
                  <a:gd name="T9" fmla="*/ 0 w 66"/>
                  <a:gd name="T10" fmla="*/ 0 h 6"/>
                  <a:gd name="T11" fmla="*/ 66 w 66"/>
                  <a:gd name="T12" fmla="*/ 6 h 6"/>
                </a:gdLst>
                <a:ahLst/>
                <a:cxnLst>
                  <a:cxn ang="T6">
                    <a:pos x="T0" y="T1"/>
                  </a:cxn>
                  <a:cxn ang="T7">
                    <a:pos x="T2" y="T3"/>
                  </a:cxn>
                  <a:cxn ang="T8">
                    <a:pos x="T4" y="T5"/>
                  </a:cxn>
                </a:cxnLst>
                <a:rect l="T9" t="T10" r="T11" b="T12"/>
                <a:pathLst>
                  <a:path w="66" h="6">
                    <a:moveTo>
                      <a:pt x="0" y="0"/>
                    </a:moveTo>
                    <a:lnTo>
                      <a:pt x="66" y="0"/>
                    </a:lnTo>
                    <a:lnTo>
                      <a:pt x="66" y="6"/>
                    </a:lnTo>
                  </a:path>
                </a:pathLst>
              </a:custGeom>
              <a:noFill/>
              <a:ln w="3175">
                <a:solidFill>
                  <a:srgbClr val="000000"/>
                </a:solidFill>
                <a:round/>
                <a:headEnd/>
                <a:tailEnd/>
              </a:ln>
            </p:spPr>
            <p:txBody>
              <a:bodyPr/>
              <a:lstStyle/>
              <a:p>
                <a:pPr eaLnBrk="0" hangingPunct="0"/>
                <a:endParaRPr lang="en-US"/>
              </a:p>
            </p:txBody>
          </p:sp>
          <p:sp>
            <p:nvSpPr>
              <p:cNvPr id="48511" name="Line 832"/>
              <p:cNvSpPr>
                <a:spLocks noChangeShapeType="1"/>
              </p:cNvSpPr>
              <p:nvPr/>
            </p:nvSpPr>
            <p:spPr bwMode="auto">
              <a:xfrm flipV="1">
                <a:off x="912" y="2406"/>
                <a:ext cx="1" cy="6"/>
              </a:xfrm>
              <a:prstGeom prst="line">
                <a:avLst/>
              </a:prstGeom>
              <a:noFill/>
              <a:ln w="3175">
                <a:solidFill>
                  <a:srgbClr val="000000"/>
                </a:solidFill>
                <a:round/>
                <a:headEnd/>
                <a:tailEnd/>
              </a:ln>
            </p:spPr>
            <p:txBody>
              <a:bodyPr/>
              <a:lstStyle/>
              <a:p>
                <a:endParaRPr lang="en-US"/>
              </a:p>
            </p:txBody>
          </p:sp>
          <p:sp>
            <p:nvSpPr>
              <p:cNvPr id="48512" name="Freeform 833"/>
              <p:cNvSpPr>
                <a:spLocks/>
              </p:cNvSpPr>
              <p:nvPr/>
            </p:nvSpPr>
            <p:spPr bwMode="auto">
              <a:xfrm>
                <a:off x="770" y="2316"/>
                <a:ext cx="175" cy="175"/>
              </a:xfrm>
              <a:custGeom>
                <a:avLst/>
                <a:gdLst>
                  <a:gd name="T0" fmla="*/ 38 w 175"/>
                  <a:gd name="T1" fmla="*/ 115 h 175"/>
                  <a:gd name="T2" fmla="*/ 0 w 175"/>
                  <a:gd name="T3" fmla="*/ 115 h 175"/>
                  <a:gd name="T4" fmla="*/ 0 w 175"/>
                  <a:gd name="T5" fmla="*/ 175 h 175"/>
                  <a:gd name="T6" fmla="*/ 175 w 175"/>
                  <a:gd name="T7" fmla="*/ 175 h 175"/>
                  <a:gd name="T8" fmla="*/ 175 w 175"/>
                  <a:gd name="T9" fmla="*/ 115 h 175"/>
                  <a:gd name="T10" fmla="*/ 136 w 175"/>
                  <a:gd name="T11" fmla="*/ 115 h 175"/>
                  <a:gd name="T12" fmla="*/ 136 w 175"/>
                  <a:gd name="T13" fmla="*/ 106 h 175"/>
                  <a:gd name="T14" fmla="*/ 153 w 175"/>
                  <a:gd name="T15" fmla="*/ 106 h 175"/>
                  <a:gd name="T16" fmla="*/ 153 w 175"/>
                  <a:gd name="T17" fmla="*/ 0 h 175"/>
                  <a:gd name="T18" fmla="*/ 22 w 175"/>
                  <a:gd name="T19" fmla="*/ 0 h 175"/>
                  <a:gd name="T20" fmla="*/ 22 w 175"/>
                  <a:gd name="T21" fmla="*/ 106 h 175"/>
                  <a:gd name="T22" fmla="*/ 38 w 175"/>
                  <a:gd name="T23" fmla="*/ 106 h 175"/>
                  <a:gd name="T24" fmla="*/ 38 w 175"/>
                  <a:gd name="T25" fmla="*/ 115 h 1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5"/>
                  <a:gd name="T40" fmla="*/ 0 h 175"/>
                  <a:gd name="T41" fmla="*/ 175 w 175"/>
                  <a:gd name="T42" fmla="*/ 175 h 1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5" h="175">
                    <a:moveTo>
                      <a:pt x="38" y="115"/>
                    </a:moveTo>
                    <a:lnTo>
                      <a:pt x="0" y="115"/>
                    </a:lnTo>
                    <a:lnTo>
                      <a:pt x="0" y="175"/>
                    </a:lnTo>
                    <a:lnTo>
                      <a:pt x="175" y="175"/>
                    </a:lnTo>
                    <a:lnTo>
                      <a:pt x="175" y="115"/>
                    </a:lnTo>
                    <a:lnTo>
                      <a:pt x="136" y="115"/>
                    </a:lnTo>
                    <a:lnTo>
                      <a:pt x="136" y="106"/>
                    </a:lnTo>
                    <a:lnTo>
                      <a:pt x="153" y="106"/>
                    </a:lnTo>
                    <a:lnTo>
                      <a:pt x="153" y="0"/>
                    </a:lnTo>
                    <a:lnTo>
                      <a:pt x="22" y="0"/>
                    </a:lnTo>
                    <a:lnTo>
                      <a:pt x="22" y="106"/>
                    </a:lnTo>
                    <a:lnTo>
                      <a:pt x="38" y="106"/>
                    </a:lnTo>
                    <a:lnTo>
                      <a:pt x="38" y="115"/>
                    </a:lnTo>
                    <a:close/>
                  </a:path>
                </a:pathLst>
              </a:custGeom>
              <a:solidFill>
                <a:srgbClr val="FFFFFF"/>
              </a:solidFill>
              <a:ln w="9525">
                <a:noFill/>
                <a:round/>
                <a:headEnd/>
                <a:tailEnd/>
              </a:ln>
            </p:spPr>
            <p:txBody>
              <a:bodyPr/>
              <a:lstStyle/>
              <a:p>
                <a:pPr eaLnBrk="0" hangingPunct="0"/>
                <a:endParaRPr lang="en-US"/>
              </a:p>
            </p:txBody>
          </p:sp>
          <p:sp>
            <p:nvSpPr>
              <p:cNvPr id="48513" name="Freeform 834"/>
              <p:cNvSpPr>
                <a:spLocks/>
              </p:cNvSpPr>
              <p:nvPr/>
            </p:nvSpPr>
            <p:spPr bwMode="auto">
              <a:xfrm>
                <a:off x="770" y="2316"/>
                <a:ext cx="175" cy="175"/>
              </a:xfrm>
              <a:custGeom>
                <a:avLst/>
                <a:gdLst>
                  <a:gd name="T0" fmla="*/ 38 w 175"/>
                  <a:gd name="T1" fmla="*/ 115 h 175"/>
                  <a:gd name="T2" fmla="*/ 0 w 175"/>
                  <a:gd name="T3" fmla="*/ 115 h 175"/>
                  <a:gd name="T4" fmla="*/ 0 w 175"/>
                  <a:gd name="T5" fmla="*/ 175 h 175"/>
                  <a:gd name="T6" fmla="*/ 175 w 175"/>
                  <a:gd name="T7" fmla="*/ 175 h 175"/>
                  <a:gd name="T8" fmla="*/ 175 w 175"/>
                  <a:gd name="T9" fmla="*/ 115 h 175"/>
                  <a:gd name="T10" fmla="*/ 136 w 175"/>
                  <a:gd name="T11" fmla="*/ 115 h 175"/>
                  <a:gd name="T12" fmla="*/ 136 w 175"/>
                  <a:gd name="T13" fmla="*/ 106 h 175"/>
                  <a:gd name="T14" fmla="*/ 153 w 175"/>
                  <a:gd name="T15" fmla="*/ 106 h 175"/>
                  <a:gd name="T16" fmla="*/ 153 w 175"/>
                  <a:gd name="T17" fmla="*/ 0 h 175"/>
                  <a:gd name="T18" fmla="*/ 22 w 175"/>
                  <a:gd name="T19" fmla="*/ 0 h 175"/>
                  <a:gd name="T20" fmla="*/ 22 w 175"/>
                  <a:gd name="T21" fmla="*/ 106 h 175"/>
                  <a:gd name="T22" fmla="*/ 38 w 175"/>
                  <a:gd name="T23" fmla="*/ 106 h 175"/>
                  <a:gd name="T24" fmla="*/ 38 w 175"/>
                  <a:gd name="T25" fmla="*/ 115 h 1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5"/>
                  <a:gd name="T40" fmla="*/ 0 h 175"/>
                  <a:gd name="T41" fmla="*/ 175 w 175"/>
                  <a:gd name="T42" fmla="*/ 175 h 1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5" h="175">
                    <a:moveTo>
                      <a:pt x="38" y="115"/>
                    </a:moveTo>
                    <a:lnTo>
                      <a:pt x="0" y="115"/>
                    </a:lnTo>
                    <a:lnTo>
                      <a:pt x="0" y="175"/>
                    </a:lnTo>
                    <a:lnTo>
                      <a:pt x="175" y="175"/>
                    </a:lnTo>
                    <a:lnTo>
                      <a:pt x="175" y="115"/>
                    </a:lnTo>
                    <a:lnTo>
                      <a:pt x="136" y="115"/>
                    </a:lnTo>
                    <a:lnTo>
                      <a:pt x="136" y="106"/>
                    </a:lnTo>
                    <a:lnTo>
                      <a:pt x="153" y="106"/>
                    </a:lnTo>
                    <a:lnTo>
                      <a:pt x="153" y="0"/>
                    </a:lnTo>
                    <a:lnTo>
                      <a:pt x="22" y="0"/>
                    </a:lnTo>
                    <a:lnTo>
                      <a:pt x="22" y="106"/>
                    </a:lnTo>
                    <a:lnTo>
                      <a:pt x="38" y="106"/>
                    </a:lnTo>
                    <a:lnTo>
                      <a:pt x="38" y="115"/>
                    </a:lnTo>
                  </a:path>
                </a:pathLst>
              </a:custGeom>
              <a:noFill/>
              <a:ln w="7938">
                <a:solidFill>
                  <a:srgbClr val="000000"/>
                </a:solidFill>
                <a:round/>
                <a:headEnd/>
                <a:tailEnd/>
              </a:ln>
            </p:spPr>
            <p:txBody>
              <a:bodyPr/>
              <a:lstStyle/>
              <a:p>
                <a:pPr eaLnBrk="0" hangingPunct="0"/>
                <a:endParaRPr lang="en-US"/>
              </a:p>
            </p:txBody>
          </p:sp>
          <p:sp>
            <p:nvSpPr>
              <p:cNvPr id="48514" name="Line 835"/>
              <p:cNvSpPr>
                <a:spLocks noChangeShapeType="1"/>
              </p:cNvSpPr>
              <p:nvPr/>
            </p:nvSpPr>
            <p:spPr bwMode="auto">
              <a:xfrm>
                <a:off x="808" y="2431"/>
                <a:ext cx="98" cy="1"/>
              </a:xfrm>
              <a:prstGeom prst="line">
                <a:avLst/>
              </a:prstGeom>
              <a:noFill/>
              <a:ln w="7938">
                <a:solidFill>
                  <a:srgbClr val="000000"/>
                </a:solidFill>
                <a:round/>
                <a:headEnd/>
                <a:tailEnd/>
              </a:ln>
            </p:spPr>
            <p:txBody>
              <a:bodyPr/>
              <a:lstStyle/>
              <a:p>
                <a:endParaRPr lang="en-US"/>
              </a:p>
            </p:txBody>
          </p:sp>
          <p:sp>
            <p:nvSpPr>
              <p:cNvPr id="48515" name="Line 836"/>
              <p:cNvSpPr>
                <a:spLocks noChangeShapeType="1"/>
              </p:cNvSpPr>
              <p:nvPr/>
            </p:nvSpPr>
            <p:spPr bwMode="auto">
              <a:xfrm>
                <a:off x="808" y="2422"/>
                <a:ext cx="98" cy="1"/>
              </a:xfrm>
              <a:prstGeom prst="line">
                <a:avLst/>
              </a:prstGeom>
              <a:noFill/>
              <a:ln w="7938">
                <a:solidFill>
                  <a:srgbClr val="000000"/>
                </a:solidFill>
                <a:round/>
                <a:headEnd/>
                <a:tailEnd/>
              </a:ln>
            </p:spPr>
            <p:txBody>
              <a:bodyPr/>
              <a:lstStyle/>
              <a:p>
                <a:endParaRPr lang="en-US"/>
              </a:p>
            </p:txBody>
          </p:sp>
          <p:sp>
            <p:nvSpPr>
              <p:cNvPr id="48516" name="Freeform 837"/>
              <p:cNvSpPr>
                <a:spLocks noEditPoints="1"/>
              </p:cNvSpPr>
              <p:nvPr/>
            </p:nvSpPr>
            <p:spPr bwMode="auto">
              <a:xfrm>
                <a:off x="860" y="2436"/>
                <a:ext cx="71" cy="50"/>
              </a:xfrm>
              <a:custGeom>
                <a:avLst/>
                <a:gdLst>
                  <a:gd name="T0" fmla="*/ 0 w 71"/>
                  <a:gd name="T1" fmla="*/ 50 h 50"/>
                  <a:gd name="T2" fmla="*/ 58 w 71"/>
                  <a:gd name="T3" fmla="*/ 50 h 50"/>
                  <a:gd name="T4" fmla="*/ 58 w 71"/>
                  <a:gd name="T5" fmla="*/ 0 h 50"/>
                  <a:gd name="T6" fmla="*/ 0 w 71"/>
                  <a:gd name="T7" fmla="*/ 0 h 50"/>
                  <a:gd name="T8" fmla="*/ 0 w 71"/>
                  <a:gd name="T9" fmla="*/ 50 h 50"/>
                  <a:gd name="T10" fmla="*/ 63 w 71"/>
                  <a:gd name="T11" fmla="*/ 8 h 50"/>
                  <a:gd name="T12" fmla="*/ 71 w 71"/>
                  <a:gd name="T13" fmla="*/ 8 h 50"/>
                  <a:gd name="T14" fmla="*/ 71 w 71"/>
                  <a:gd name="T15" fmla="*/ 0 h 50"/>
                  <a:gd name="T16" fmla="*/ 63 w 71"/>
                  <a:gd name="T17" fmla="*/ 0 h 50"/>
                  <a:gd name="T18" fmla="*/ 63 w 71"/>
                  <a:gd name="T19" fmla="*/ 8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50"/>
                  <a:gd name="T32" fmla="*/ 71 w 71"/>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50">
                    <a:moveTo>
                      <a:pt x="0" y="50"/>
                    </a:moveTo>
                    <a:lnTo>
                      <a:pt x="58" y="50"/>
                    </a:lnTo>
                    <a:lnTo>
                      <a:pt x="58" y="0"/>
                    </a:lnTo>
                    <a:lnTo>
                      <a:pt x="0" y="0"/>
                    </a:lnTo>
                    <a:lnTo>
                      <a:pt x="0" y="50"/>
                    </a:lnTo>
                    <a:close/>
                    <a:moveTo>
                      <a:pt x="63" y="8"/>
                    </a:moveTo>
                    <a:lnTo>
                      <a:pt x="71" y="8"/>
                    </a:lnTo>
                    <a:lnTo>
                      <a:pt x="71" y="0"/>
                    </a:lnTo>
                    <a:lnTo>
                      <a:pt x="63" y="0"/>
                    </a:lnTo>
                    <a:lnTo>
                      <a:pt x="63" y="8"/>
                    </a:lnTo>
                    <a:close/>
                  </a:path>
                </a:pathLst>
              </a:custGeom>
              <a:solidFill>
                <a:srgbClr val="FFFFFF"/>
              </a:solidFill>
              <a:ln w="9525">
                <a:noFill/>
                <a:round/>
                <a:headEnd/>
                <a:tailEnd/>
              </a:ln>
            </p:spPr>
            <p:txBody>
              <a:bodyPr/>
              <a:lstStyle/>
              <a:p>
                <a:pPr eaLnBrk="0" hangingPunct="0"/>
                <a:endParaRPr lang="en-US"/>
              </a:p>
            </p:txBody>
          </p:sp>
          <p:sp>
            <p:nvSpPr>
              <p:cNvPr id="48517" name="Rectangle 838"/>
              <p:cNvSpPr>
                <a:spLocks noChangeArrowheads="1"/>
              </p:cNvSpPr>
              <p:nvPr/>
            </p:nvSpPr>
            <p:spPr bwMode="auto">
              <a:xfrm>
                <a:off x="860" y="2436"/>
                <a:ext cx="58" cy="50"/>
              </a:xfrm>
              <a:prstGeom prst="rect">
                <a:avLst/>
              </a:prstGeom>
              <a:noFill/>
              <a:ln w="3175">
                <a:solidFill>
                  <a:srgbClr val="000000"/>
                </a:solidFill>
                <a:miter lim="800000"/>
                <a:headEnd/>
                <a:tailEnd/>
              </a:ln>
            </p:spPr>
            <p:txBody>
              <a:bodyPr/>
              <a:lstStyle/>
              <a:p>
                <a:pPr eaLnBrk="0" hangingPunct="0"/>
                <a:endParaRPr lang="en-US"/>
              </a:p>
            </p:txBody>
          </p:sp>
          <p:sp>
            <p:nvSpPr>
              <p:cNvPr id="48518" name="Line 839"/>
              <p:cNvSpPr>
                <a:spLocks noChangeShapeType="1"/>
              </p:cNvSpPr>
              <p:nvPr/>
            </p:nvSpPr>
            <p:spPr bwMode="auto">
              <a:xfrm>
                <a:off x="860" y="2453"/>
                <a:ext cx="58" cy="1"/>
              </a:xfrm>
              <a:prstGeom prst="line">
                <a:avLst/>
              </a:prstGeom>
              <a:noFill/>
              <a:ln w="3175">
                <a:solidFill>
                  <a:srgbClr val="000000"/>
                </a:solidFill>
                <a:round/>
                <a:headEnd/>
                <a:tailEnd/>
              </a:ln>
            </p:spPr>
            <p:txBody>
              <a:bodyPr/>
              <a:lstStyle/>
              <a:p>
                <a:endParaRPr lang="en-US"/>
              </a:p>
            </p:txBody>
          </p:sp>
          <p:sp>
            <p:nvSpPr>
              <p:cNvPr id="48519" name="Line 840"/>
              <p:cNvSpPr>
                <a:spLocks noChangeShapeType="1"/>
              </p:cNvSpPr>
              <p:nvPr/>
            </p:nvSpPr>
            <p:spPr bwMode="auto">
              <a:xfrm>
                <a:off x="860" y="2469"/>
                <a:ext cx="58" cy="1"/>
              </a:xfrm>
              <a:prstGeom prst="line">
                <a:avLst/>
              </a:prstGeom>
              <a:noFill/>
              <a:ln w="3175">
                <a:solidFill>
                  <a:srgbClr val="000000"/>
                </a:solidFill>
                <a:round/>
                <a:headEnd/>
                <a:tailEnd/>
              </a:ln>
            </p:spPr>
            <p:txBody>
              <a:bodyPr/>
              <a:lstStyle/>
              <a:p>
                <a:endParaRPr lang="en-US"/>
              </a:p>
            </p:txBody>
          </p:sp>
          <p:sp>
            <p:nvSpPr>
              <p:cNvPr id="48520" name="Line 841"/>
              <p:cNvSpPr>
                <a:spLocks noChangeShapeType="1"/>
              </p:cNvSpPr>
              <p:nvPr/>
            </p:nvSpPr>
            <p:spPr bwMode="auto">
              <a:xfrm>
                <a:off x="863" y="2461"/>
                <a:ext cx="52" cy="1"/>
              </a:xfrm>
              <a:prstGeom prst="line">
                <a:avLst/>
              </a:prstGeom>
              <a:noFill/>
              <a:ln w="3175">
                <a:solidFill>
                  <a:srgbClr val="000000"/>
                </a:solidFill>
                <a:round/>
                <a:headEnd/>
                <a:tailEnd/>
              </a:ln>
            </p:spPr>
            <p:txBody>
              <a:bodyPr/>
              <a:lstStyle/>
              <a:p>
                <a:endParaRPr lang="en-US"/>
              </a:p>
            </p:txBody>
          </p:sp>
          <p:sp>
            <p:nvSpPr>
              <p:cNvPr id="48521" name="Rectangle 842"/>
              <p:cNvSpPr>
                <a:spLocks noChangeArrowheads="1"/>
              </p:cNvSpPr>
              <p:nvPr/>
            </p:nvSpPr>
            <p:spPr bwMode="auto">
              <a:xfrm>
                <a:off x="893" y="2455"/>
                <a:ext cx="16" cy="11"/>
              </a:xfrm>
              <a:prstGeom prst="rect">
                <a:avLst/>
              </a:prstGeom>
              <a:noFill/>
              <a:ln w="3175">
                <a:solidFill>
                  <a:srgbClr val="000000"/>
                </a:solidFill>
                <a:miter lim="800000"/>
                <a:headEnd/>
                <a:tailEnd/>
              </a:ln>
            </p:spPr>
            <p:txBody>
              <a:bodyPr/>
              <a:lstStyle/>
              <a:p>
                <a:pPr eaLnBrk="0" hangingPunct="0"/>
                <a:endParaRPr lang="en-US"/>
              </a:p>
            </p:txBody>
          </p:sp>
          <p:sp>
            <p:nvSpPr>
              <p:cNvPr id="48522" name="Rectangle 843"/>
              <p:cNvSpPr>
                <a:spLocks noChangeArrowheads="1"/>
              </p:cNvSpPr>
              <p:nvPr/>
            </p:nvSpPr>
            <p:spPr bwMode="auto">
              <a:xfrm>
                <a:off x="923" y="2436"/>
                <a:ext cx="8" cy="8"/>
              </a:xfrm>
              <a:prstGeom prst="rect">
                <a:avLst/>
              </a:prstGeom>
              <a:noFill/>
              <a:ln w="3175">
                <a:solidFill>
                  <a:srgbClr val="000000"/>
                </a:solidFill>
                <a:miter lim="800000"/>
                <a:headEnd/>
                <a:tailEnd/>
              </a:ln>
            </p:spPr>
            <p:txBody>
              <a:bodyPr/>
              <a:lstStyle/>
              <a:p>
                <a:pPr eaLnBrk="0" hangingPunct="0"/>
                <a:endParaRPr lang="en-US"/>
              </a:p>
            </p:txBody>
          </p:sp>
          <p:sp>
            <p:nvSpPr>
              <p:cNvPr id="48523" name="Freeform 844"/>
              <p:cNvSpPr>
                <a:spLocks noEditPoints="1"/>
              </p:cNvSpPr>
              <p:nvPr/>
            </p:nvSpPr>
            <p:spPr bwMode="auto">
              <a:xfrm>
                <a:off x="775" y="2328"/>
                <a:ext cx="164" cy="118"/>
              </a:xfrm>
              <a:custGeom>
                <a:avLst/>
                <a:gdLst>
                  <a:gd name="T0" fmla="*/ 138 w 164"/>
                  <a:gd name="T1" fmla="*/ 84 h 118"/>
                  <a:gd name="T2" fmla="*/ 144 w 164"/>
                  <a:gd name="T3" fmla="*/ 84 h 118"/>
                  <a:gd name="T4" fmla="*/ 144 w 164"/>
                  <a:gd name="T5" fmla="*/ 82 h 118"/>
                  <a:gd name="T6" fmla="*/ 138 w 164"/>
                  <a:gd name="T7" fmla="*/ 82 h 118"/>
                  <a:gd name="T8" fmla="*/ 138 w 164"/>
                  <a:gd name="T9" fmla="*/ 84 h 118"/>
                  <a:gd name="T10" fmla="*/ 37 w 164"/>
                  <a:gd name="T11" fmla="*/ 70 h 118"/>
                  <a:gd name="T12" fmla="*/ 37 w 164"/>
                  <a:gd name="T13" fmla="*/ 8 h 118"/>
                  <a:gd name="T14" fmla="*/ 127 w 164"/>
                  <a:gd name="T15" fmla="*/ 8 h 118"/>
                  <a:gd name="T16" fmla="*/ 127 w 164"/>
                  <a:gd name="T17" fmla="*/ 70 h 118"/>
                  <a:gd name="T18" fmla="*/ 37 w 164"/>
                  <a:gd name="T19" fmla="*/ 70 h 118"/>
                  <a:gd name="T20" fmla="*/ 33 w 164"/>
                  <a:gd name="T21" fmla="*/ 74 h 118"/>
                  <a:gd name="T22" fmla="*/ 131 w 164"/>
                  <a:gd name="T23" fmla="*/ 74 h 118"/>
                  <a:gd name="T24" fmla="*/ 131 w 164"/>
                  <a:gd name="T25" fmla="*/ 4 h 118"/>
                  <a:gd name="T26" fmla="*/ 136 w 164"/>
                  <a:gd name="T27" fmla="*/ 4 h 118"/>
                  <a:gd name="T28" fmla="*/ 136 w 164"/>
                  <a:gd name="T29" fmla="*/ 0 h 118"/>
                  <a:gd name="T30" fmla="*/ 29 w 164"/>
                  <a:gd name="T31" fmla="*/ 0 h 118"/>
                  <a:gd name="T32" fmla="*/ 29 w 164"/>
                  <a:gd name="T33" fmla="*/ 78 h 118"/>
                  <a:gd name="T34" fmla="*/ 33 w 164"/>
                  <a:gd name="T35" fmla="*/ 78 h 118"/>
                  <a:gd name="T36" fmla="*/ 33 w 164"/>
                  <a:gd name="T37" fmla="*/ 74 h 118"/>
                  <a:gd name="T38" fmla="*/ 0 w 164"/>
                  <a:gd name="T39" fmla="*/ 113 h 118"/>
                  <a:gd name="T40" fmla="*/ 17 w 164"/>
                  <a:gd name="T41" fmla="*/ 113 h 118"/>
                  <a:gd name="T42" fmla="*/ 17 w 164"/>
                  <a:gd name="T43" fmla="*/ 108 h 118"/>
                  <a:gd name="T44" fmla="*/ 0 w 164"/>
                  <a:gd name="T45" fmla="*/ 108 h 118"/>
                  <a:gd name="T46" fmla="*/ 0 w 164"/>
                  <a:gd name="T47" fmla="*/ 113 h 118"/>
                  <a:gd name="T48" fmla="*/ 96 w 164"/>
                  <a:gd name="T49" fmla="*/ 118 h 118"/>
                  <a:gd name="T50" fmla="*/ 131 w 164"/>
                  <a:gd name="T51" fmla="*/ 118 h 118"/>
                  <a:gd name="T52" fmla="*/ 131 w 164"/>
                  <a:gd name="T53" fmla="*/ 115 h 118"/>
                  <a:gd name="T54" fmla="*/ 96 w 164"/>
                  <a:gd name="T55" fmla="*/ 115 h 118"/>
                  <a:gd name="T56" fmla="*/ 96 w 164"/>
                  <a:gd name="T57" fmla="*/ 118 h 118"/>
                  <a:gd name="T58" fmla="*/ 159 w 164"/>
                  <a:gd name="T59" fmla="*/ 111 h 118"/>
                  <a:gd name="T60" fmla="*/ 164 w 164"/>
                  <a:gd name="T61" fmla="*/ 111 h 118"/>
                  <a:gd name="T62" fmla="*/ 164 w 164"/>
                  <a:gd name="T63" fmla="*/ 108 h 118"/>
                  <a:gd name="T64" fmla="*/ 159 w 164"/>
                  <a:gd name="T65" fmla="*/ 108 h 118"/>
                  <a:gd name="T66" fmla="*/ 159 w 164"/>
                  <a:gd name="T67" fmla="*/ 111 h 118"/>
                  <a:gd name="T68" fmla="*/ 159 w 164"/>
                  <a:gd name="T69" fmla="*/ 116 h 118"/>
                  <a:gd name="T70" fmla="*/ 164 w 164"/>
                  <a:gd name="T71" fmla="*/ 116 h 118"/>
                  <a:gd name="T72" fmla="*/ 164 w 164"/>
                  <a:gd name="T73" fmla="*/ 113 h 118"/>
                  <a:gd name="T74" fmla="*/ 159 w 164"/>
                  <a:gd name="T75" fmla="*/ 113 h 118"/>
                  <a:gd name="T76" fmla="*/ 159 w 164"/>
                  <a:gd name="T77" fmla="*/ 116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4"/>
                  <a:gd name="T118" fmla="*/ 0 h 118"/>
                  <a:gd name="T119" fmla="*/ 164 w 164"/>
                  <a:gd name="T120" fmla="*/ 118 h 1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4" h="118">
                    <a:moveTo>
                      <a:pt x="138" y="84"/>
                    </a:moveTo>
                    <a:lnTo>
                      <a:pt x="144" y="84"/>
                    </a:lnTo>
                    <a:lnTo>
                      <a:pt x="144" y="82"/>
                    </a:lnTo>
                    <a:lnTo>
                      <a:pt x="138" y="82"/>
                    </a:lnTo>
                    <a:lnTo>
                      <a:pt x="138" y="84"/>
                    </a:lnTo>
                    <a:close/>
                    <a:moveTo>
                      <a:pt x="37" y="70"/>
                    </a:moveTo>
                    <a:lnTo>
                      <a:pt x="37" y="8"/>
                    </a:lnTo>
                    <a:lnTo>
                      <a:pt x="127" y="8"/>
                    </a:lnTo>
                    <a:lnTo>
                      <a:pt x="127" y="70"/>
                    </a:lnTo>
                    <a:lnTo>
                      <a:pt x="37" y="70"/>
                    </a:lnTo>
                    <a:close/>
                    <a:moveTo>
                      <a:pt x="33" y="74"/>
                    </a:moveTo>
                    <a:lnTo>
                      <a:pt x="131" y="74"/>
                    </a:lnTo>
                    <a:lnTo>
                      <a:pt x="131" y="4"/>
                    </a:lnTo>
                    <a:lnTo>
                      <a:pt x="136" y="4"/>
                    </a:lnTo>
                    <a:lnTo>
                      <a:pt x="136" y="0"/>
                    </a:lnTo>
                    <a:lnTo>
                      <a:pt x="29" y="0"/>
                    </a:lnTo>
                    <a:lnTo>
                      <a:pt x="29" y="78"/>
                    </a:lnTo>
                    <a:lnTo>
                      <a:pt x="33" y="78"/>
                    </a:lnTo>
                    <a:lnTo>
                      <a:pt x="33" y="74"/>
                    </a:lnTo>
                    <a:close/>
                    <a:moveTo>
                      <a:pt x="0" y="113"/>
                    </a:moveTo>
                    <a:lnTo>
                      <a:pt x="17" y="113"/>
                    </a:lnTo>
                    <a:lnTo>
                      <a:pt x="17" y="108"/>
                    </a:lnTo>
                    <a:lnTo>
                      <a:pt x="0" y="108"/>
                    </a:lnTo>
                    <a:lnTo>
                      <a:pt x="0" y="113"/>
                    </a:lnTo>
                    <a:close/>
                    <a:moveTo>
                      <a:pt x="96" y="118"/>
                    </a:moveTo>
                    <a:lnTo>
                      <a:pt x="131" y="118"/>
                    </a:lnTo>
                    <a:lnTo>
                      <a:pt x="131" y="115"/>
                    </a:lnTo>
                    <a:lnTo>
                      <a:pt x="96" y="115"/>
                    </a:lnTo>
                    <a:lnTo>
                      <a:pt x="96" y="118"/>
                    </a:lnTo>
                    <a:close/>
                    <a:moveTo>
                      <a:pt x="159" y="111"/>
                    </a:moveTo>
                    <a:lnTo>
                      <a:pt x="164" y="111"/>
                    </a:lnTo>
                    <a:lnTo>
                      <a:pt x="164" y="108"/>
                    </a:lnTo>
                    <a:lnTo>
                      <a:pt x="159" y="108"/>
                    </a:lnTo>
                    <a:lnTo>
                      <a:pt x="159" y="111"/>
                    </a:lnTo>
                    <a:close/>
                    <a:moveTo>
                      <a:pt x="159" y="116"/>
                    </a:moveTo>
                    <a:lnTo>
                      <a:pt x="164" y="116"/>
                    </a:lnTo>
                    <a:lnTo>
                      <a:pt x="164" y="113"/>
                    </a:lnTo>
                    <a:lnTo>
                      <a:pt x="159" y="113"/>
                    </a:lnTo>
                    <a:lnTo>
                      <a:pt x="159" y="116"/>
                    </a:lnTo>
                    <a:close/>
                  </a:path>
                </a:pathLst>
              </a:custGeom>
              <a:solidFill>
                <a:srgbClr val="000000"/>
              </a:solidFill>
              <a:ln w="9525">
                <a:noFill/>
                <a:round/>
                <a:headEnd/>
                <a:tailEnd/>
              </a:ln>
            </p:spPr>
            <p:txBody>
              <a:bodyPr/>
              <a:lstStyle/>
              <a:p>
                <a:pPr eaLnBrk="0" hangingPunct="0"/>
                <a:endParaRPr lang="en-US"/>
              </a:p>
            </p:txBody>
          </p:sp>
          <p:sp>
            <p:nvSpPr>
              <p:cNvPr id="48524" name="Rectangle 845"/>
              <p:cNvSpPr>
                <a:spLocks noChangeArrowheads="1"/>
              </p:cNvSpPr>
              <p:nvPr/>
            </p:nvSpPr>
            <p:spPr bwMode="auto">
              <a:xfrm>
                <a:off x="913" y="2410"/>
                <a:ext cx="6" cy="2"/>
              </a:xfrm>
              <a:prstGeom prst="rect">
                <a:avLst/>
              </a:prstGeom>
              <a:noFill/>
              <a:ln w="3175">
                <a:solidFill>
                  <a:srgbClr val="000000"/>
                </a:solidFill>
                <a:miter lim="800000"/>
                <a:headEnd/>
                <a:tailEnd/>
              </a:ln>
            </p:spPr>
            <p:txBody>
              <a:bodyPr/>
              <a:lstStyle/>
              <a:p>
                <a:pPr eaLnBrk="0" hangingPunct="0"/>
                <a:endParaRPr lang="en-US"/>
              </a:p>
            </p:txBody>
          </p:sp>
          <p:sp>
            <p:nvSpPr>
              <p:cNvPr id="48525" name="Rectangle 846"/>
              <p:cNvSpPr>
                <a:spLocks noChangeArrowheads="1"/>
              </p:cNvSpPr>
              <p:nvPr/>
            </p:nvSpPr>
            <p:spPr bwMode="auto">
              <a:xfrm>
                <a:off x="812" y="2336"/>
                <a:ext cx="90" cy="62"/>
              </a:xfrm>
              <a:prstGeom prst="rect">
                <a:avLst/>
              </a:prstGeom>
              <a:noFill/>
              <a:ln w="3175">
                <a:solidFill>
                  <a:srgbClr val="000000"/>
                </a:solidFill>
                <a:miter lim="800000"/>
                <a:headEnd/>
                <a:tailEnd/>
              </a:ln>
            </p:spPr>
            <p:txBody>
              <a:bodyPr/>
              <a:lstStyle/>
              <a:p>
                <a:pPr eaLnBrk="0" hangingPunct="0"/>
                <a:endParaRPr lang="en-US"/>
              </a:p>
            </p:txBody>
          </p:sp>
          <p:sp>
            <p:nvSpPr>
              <p:cNvPr id="48526" name="Freeform 847"/>
              <p:cNvSpPr>
                <a:spLocks/>
              </p:cNvSpPr>
              <p:nvPr/>
            </p:nvSpPr>
            <p:spPr bwMode="auto">
              <a:xfrm>
                <a:off x="804" y="2328"/>
                <a:ext cx="107" cy="78"/>
              </a:xfrm>
              <a:custGeom>
                <a:avLst/>
                <a:gdLst>
                  <a:gd name="T0" fmla="*/ 4 w 107"/>
                  <a:gd name="T1" fmla="*/ 74 h 78"/>
                  <a:gd name="T2" fmla="*/ 102 w 107"/>
                  <a:gd name="T3" fmla="*/ 74 h 78"/>
                  <a:gd name="T4" fmla="*/ 102 w 107"/>
                  <a:gd name="T5" fmla="*/ 4 h 78"/>
                  <a:gd name="T6" fmla="*/ 107 w 107"/>
                  <a:gd name="T7" fmla="*/ 4 h 78"/>
                  <a:gd name="T8" fmla="*/ 107 w 107"/>
                  <a:gd name="T9" fmla="*/ 0 h 78"/>
                  <a:gd name="T10" fmla="*/ 0 w 107"/>
                  <a:gd name="T11" fmla="*/ 0 h 78"/>
                  <a:gd name="T12" fmla="*/ 0 w 107"/>
                  <a:gd name="T13" fmla="*/ 78 h 78"/>
                  <a:gd name="T14" fmla="*/ 4 w 107"/>
                  <a:gd name="T15" fmla="*/ 78 h 78"/>
                  <a:gd name="T16" fmla="*/ 4 w 107"/>
                  <a:gd name="T17" fmla="*/ 74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78"/>
                  <a:gd name="T29" fmla="*/ 107 w 10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78">
                    <a:moveTo>
                      <a:pt x="4" y="74"/>
                    </a:moveTo>
                    <a:lnTo>
                      <a:pt x="102" y="74"/>
                    </a:lnTo>
                    <a:lnTo>
                      <a:pt x="102" y="4"/>
                    </a:lnTo>
                    <a:lnTo>
                      <a:pt x="107" y="4"/>
                    </a:lnTo>
                    <a:lnTo>
                      <a:pt x="107" y="0"/>
                    </a:lnTo>
                    <a:lnTo>
                      <a:pt x="0" y="0"/>
                    </a:lnTo>
                    <a:lnTo>
                      <a:pt x="0" y="78"/>
                    </a:lnTo>
                    <a:lnTo>
                      <a:pt x="4" y="78"/>
                    </a:lnTo>
                    <a:lnTo>
                      <a:pt x="4" y="74"/>
                    </a:lnTo>
                  </a:path>
                </a:pathLst>
              </a:custGeom>
              <a:noFill/>
              <a:ln w="3175">
                <a:solidFill>
                  <a:srgbClr val="000000"/>
                </a:solidFill>
                <a:round/>
                <a:headEnd/>
                <a:tailEnd/>
              </a:ln>
            </p:spPr>
            <p:txBody>
              <a:bodyPr/>
              <a:lstStyle/>
              <a:p>
                <a:pPr eaLnBrk="0" hangingPunct="0"/>
                <a:endParaRPr lang="en-US"/>
              </a:p>
            </p:txBody>
          </p:sp>
          <p:sp>
            <p:nvSpPr>
              <p:cNvPr id="48527" name="Line 848"/>
              <p:cNvSpPr>
                <a:spLocks noChangeShapeType="1"/>
              </p:cNvSpPr>
              <p:nvPr/>
            </p:nvSpPr>
            <p:spPr bwMode="auto">
              <a:xfrm>
                <a:off x="792" y="2416"/>
                <a:ext cx="131" cy="1"/>
              </a:xfrm>
              <a:prstGeom prst="line">
                <a:avLst/>
              </a:prstGeom>
              <a:noFill/>
              <a:ln w="3175">
                <a:solidFill>
                  <a:srgbClr val="000000"/>
                </a:solidFill>
                <a:round/>
                <a:headEnd/>
                <a:tailEnd/>
              </a:ln>
            </p:spPr>
            <p:txBody>
              <a:bodyPr/>
              <a:lstStyle/>
              <a:p>
                <a:endParaRPr lang="en-US"/>
              </a:p>
            </p:txBody>
          </p:sp>
          <p:sp>
            <p:nvSpPr>
              <p:cNvPr id="48528" name="Line 849"/>
              <p:cNvSpPr>
                <a:spLocks noChangeShapeType="1"/>
              </p:cNvSpPr>
              <p:nvPr/>
            </p:nvSpPr>
            <p:spPr bwMode="auto">
              <a:xfrm flipV="1">
                <a:off x="824" y="2416"/>
                <a:ext cx="1" cy="6"/>
              </a:xfrm>
              <a:prstGeom prst="line">
                <a:avLst/>
              </a:prstGeom>
              <a:noFill/>
              <a:ln w="3175">
                <a:solidFill>
                  <a:srgbClr val="000000"/>
                </a:solidFill>
                <a:round/>
                <a:headEnd/>
                <a:tailEnd/>
              </a:ln>
            </p:spPr>
            <p:txBody>
              <a:bodyPr/>
              <a:lstStyle/>
              <a:p>
                <a:endParaRPr lang="en-US"/>
              </a:p>
            </p:txBody>
          </p:sp>
          <p:sp>
            <p:nvSpPr>
              <p:cNvPr id="48529" name="Line 850"/>
              <p:cNvSpPr>
                <a:spLocks noChangeShapeType="1"/>
              </p:cNvSpPr>
              <p:nvPr/>
            </p:nvSpPr>
            <p:spPr bwMode="auto">
              <a:xfrm flipV="1">
                <a:off x="857" y="2416"/>
                <a:ext cx="1" cy="6"/>
              </a:xfrm>
              <a:prstGeom prst="line">
                <a:avLst/>
              </a:prstGeom>
              <a:noFill/>
              <a:ln w="3175">
                <a:solidFill>
                  <a:srgbClr val="000000"/>
                </a:solidFill>
                <a:round/>
                <a:headEnd/>
                <a:tailEnd/>
              </a:ln>
            </p:spPr>
            <p:txBody>
              <a:bodyPr/>
              <a:lstStyle/>
              <a:p>
                <a:endParaRPr lang="en-US"/>
              </a:p>
            </p:txBody>
          </p:sp>
          <p:sp>
            <p:nvSpPr>
              <p:cNvPr id="48530" name="Rectangle 851"/>
              <p:cNvSpPr>
                <a:spLocks noChangeArrowheads="1"/>
              </p:cNvSpPr>
              <p:nvPr/>
            </p:nvSpPr>
            <p:spPr bwMode="auto">
              <a:xfrm>
                <a:off x="775" y="2436"/>
                <a:ext cx="17" cy="5"/>
              </a:xfrm>
              <a:prstGeom prst="rect">
                <a:avLst/>
              </a:prstGeom>
              <a:noFill/>
              <a:ln w="3175">
                <a:solidFill>
                  <a:srgbClr val="000000"/>
                </a:solidFill>
                <a:miter lim="800000"/>
                <a:headEnd/>
                <a:tailEnd/>
              </a:ln>
            </p:spPr>
            <p:txBody>
              <a:bodyPr/>
              <a:lstStyle/>
              <a:p>
                <a:pPr eaLnBrk="0" hangingPunct="0"/>
                <a:endParaRPr lang="en-US"/>
              </a:p>
            </p:txBody>
          </p:sp>
          <p:sp>
            <p:nvSpPr>
              <p:cNvPr id="48531" name="Rectangle 852"/>
              <p:cNvSpPr>
                <a:spLocks noChangeArrowheads="1"/>
              </p:cNvSpPr>
              <p:nvPr/>
            </p:nvSpPr>
            <p:spPr bwMode="auto">
              <a:xfrm>
                <a:off x="871" y="2443"/>
                <a:ext cx="35" cy="3"/>
              </a:xfrm>
              <a:prstGeom prst="rect">
                <a:avLst/>
              </a:prstGeom>
              <a:noFill/>
              <a:ln w="3175">
                <a:solidFill>
                  <a:srgbClr val="000000"/>
                </a:solidFill>
                <a:miter lim="800000"/>
                <a:headEnd/>
                <a:tailEnd/>
              </a:ln>
            </p:spPr>
            <p:txBody>
              <a:bodyPr/>
              <a:lstStyle/>
              <a:p>
                <a:pPr eaLnBrk="0" hangingPunct="0"/>
                <a:endParaRPr lang="en-US"/>
              </a:p>
            </p:txBody>
          </p:sp>
          <p:sp>
            <p:nvSpPr>
              <p:cNvPr id="48532" name="Rectangle 853"/>
              <p:cNvSpPr>
                <a:spLocks noChangeArrowheads="1"/>
              </p:cNvSpPr>
              <p:nvPr/>
            </p:nvSpPr>
            <p:spPr bwMode="auto">
              <a:xfrm>
                <a:off x="934" y="2436"/>
                <a:ext cx="5" cy="3"/>
              </a:xfrm>
              <a:prstGeom prst="rect">
                <a:avLst/>
              </a:prstGeom>
              <a:noFill/>
              <a:ln w="3175">
                <a:solidFill>
                  <a:srgbClr val="000000"/>
                </a:solidFill>
                <a:miter lim="800000"/>
                <a:headEnd/>
                <a:tailEnd/>
              </a:ln>
            </p:spPr>
            <p:txBody>
              <a:bodyPr/>
              <a:lstStyle/>
              <a:p>
                <a:pPr eaLnBrk="0" hangingPunct="0"/>
                <a:endParaRPr lang="en-US"/>
              </a:p>
            </p:txBody>
          </p:sp>
          <p:sp>
            <p:nvSpPr>
              <p:cNvPr id="48533" name="Rectangle 854"/>
              <p:cNvSpPr>
                <a:spLocks noChangeArrowheads="1"/>
              </p:cNvSpPr>
              <p:nvPr/>
            </p:nvSpPr>
            <p:spPr bwMode="auto">
              <a:xfrm>
                <a:off x="934" y="2441"/>
                <a:ext cx="5" cy="3"/>
              </a:xfrm>
              <a:prstGeom prst="rect">
                <a:avLst/>
              </a:prstGeom>
              <a:noFill/>
              <a:ln w="3175">
                <a:solidFill>
                  <a:srgbClr val="000000"/>
                </a:solidFill>
                <a:miter lim="800000"/>
                <a:headEnd/>
                <a:tailEnd/>
              </a:ln>
            </p:spPr>
            <p:txBody>
              <a:bodyPr/>
              <a:lstStyle/>
              <a:p>
                <a:pPr eaLnBrk="0" hangingPunct="0"/>
                <a:endParaRPr lang="en-US"/>
              </a:p>
            </p:txBody>
          </p:sp>
          <p:sp>
            <p:nvSpPr>
              <p:cNvPr id="48534" name="Freeform 855"/>
              <p:cNvSpPr>
                <a:spLocks noEditPoints="1"/>
              </p:cNvSpPr>
              <p:nvPr/>
            </p:nvSpPr>
            <p:spPr bwMode="auto">
              <a:xfrm>
                <a:off x="638" y="2337"/>
                <a:ext cx="219" cy="176"/>
              </a:xfrm>
              <a:custGeom>
                <a:avLst/>
                <a:gdLst>
                  <a:gd name="T0" fmla="*/ 0 w 219"/>
                  <a:gd name="T1" fmla="*/ 176 h 176"/>
                  <a:gd name="T2" fmla="*/ 0 w 219"/>
                  <a:gd name="T3" fmla="*/ 172 h 176"/>
                  <a:gd name="T4" fmla="*/ 22 w 219"/>
                  <a:gd name="T5" fmla="*/ 161 h 176"/>
                  <a:gd name="T6" fmla="*/ 22 w 219"/>
                  <a:gd name="T7" fmla="*/ 0 h 176"/>
                  <a:gd name="T8" fmla="*/ 81 w 219"/>
                  <a:gd name="T9" fmla="*/ 0 h 176"/>
                  <a:gd name="T10" fmla="*/ 81 w 219"/>
                  <a:gd name="T11" fmla="*/ 161 h 176"/>
                  <a:gd name="T12" fmla="*/ 104 w 219"/>
                  <a:gd name="T13" fmla="*/ 172 h 176"/>
                  <a:gd name="T14" fmla="*/ 104 w 219"/>
                  <a:gd name="T15" fmla="*/ 176 h 176"/>
                  <a:gd name="T16" fmla="*/ 0 w 219"/>
                  <a:gd name="T17" fmla="*/ 176 h 176"/>
                  <a:gd name="T18" fmla="*/ 88 w 219"/>
                  <a:gd name="T19" fmla="*/ 151 h 176"/>
                  <a:gd name="T20" fmla="*/ 108 w 219"/>
                  <a:gd name="T21" fmla="*/ 151 h 176"/>
                  <a:gd name="T22" fmla="*/ 131 w 219"/>
                  <a:gd name="T23" fmla="*/ 158 h 176"/>
                  <a:gd name="T24" fmla="*/ 131 w 219"/>
                  <a:gd name="T25" fmla="*/ 170 h 176"/>
                  <a:gd name="T26" fmla="*/ 108 w 219"/>
                  <a:gd name="T27" fmla="*/ 170 h 176"/>
                  <a:gd name="T28" fmla="*/ 108 w 219"/>
                  <a:gd name="T29" fmla="*/ 176 h 176"/>
                  <a:gd name="T30" fmla="*/ 199 w 219"/>
                  <a:gd name="T31" fmla="*/ 176 h 176"/>
                  <a:gd name="T32" fmla="*/ 199 w 219"/>
                  <a:gd name="T33" fmla="*/ 170 h 176"/>
                  <a:gd name="T34" fmla="*/ 176 w 219"/>
                  <a:gd name="T35" fmla="*/ 170 h 176"/>
                  <a:gd name="T36" fmla="*/ 176 w 219"/>
                  <a:gd name="T37" fmla="*/ 158 h 176"/>
                  <a:gd name="T38" fmla="*/ 199 w 219"/>
                  <a:gd name="T39" fmla="*/ 151 h 176"/>
                  <a:gd name="T40" fmla="*/ 219 w 219"/>
                  <a:gd name="T41" fmla="*/ 151 h 176"/>
                  <a:gd name="T42" fmla="*/ 219 w 219"/>
                  <a:gd name="T43" fmla="*/ 44 h 176"/>
                  <a:gd name="T44" fmla="*/ 88 w 219"/>
                  <a:gd name="T45" fmla="*/ 44 h 176"/>
                  <a:gd name="T46" fmla="*/ 88 w 219"/>
                  <a:gd name="T47" fmla="*/ 151 h 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9"/>
                  <a:gd name="T73" fmla="*/ 0 h 176"/>
                  <a:gd name="T74" fmla="*/ 219 w 219"/>
                  <a:gd name="T75" fmla="*/ 176 h 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9" h="176">
                    <a:moveTo>
                      <a:pt x="0" y="176"/>
                    </a:moveTo>
                    <a:lnTo>
                      <a:pt x="0" y="172"/>
                    </a:lnTo>
                    <a:lnTo>
                      <a:pt x="22" y="161"/>
                    </a:lnTo>
                    <a:lnTo>
                      <a:pt x="22" y="0"/>
                    </a:lnTo>
                    <a:lnTo>
                      <a:pt x="81" y="0"/>
                    </a:lnTo>
                    <a:lnTo>
                      <a:pt x="81" y="161"/>
                    </a:lnTo>
                    <a:lnTo>
                      <a:pt x="104" y="172"/>
                    </a:lnTo>
                    <a:lnTo>
                      <a:pt x="104" y="176"/>
                    </a:lnTo>
                    <a:lnTo>
                      <a:pt x="0" y="176"/>
                    </a:lnTo>
                    <a:close/>
                    <a:moveTo>
                      <a:pt x="88" y="151"/>
                    </a:moveTo>
                    <a:lnTo>
                      <a:pt x="108" y="151"/>
                    </a:lnTo>
                    <a:lnTo>
                      <a:pt x="131" y="158"/>
                    </a:lnTo>
                    <a:lnTo>
                      <a:pt x="131" y="170"/>
                    </a:lnTo>
                    <a:lnTo>
                      <a:pt x="108" y="170"/>
                    </a:lnTo>
                    <a:lnTo>
                      <a:pt x="108" y="176"/>
                    </a:lnTo>
                    <a:lnTo>
                      <a:pt x="199" y="176"/>
                    </a:lnTo>
                    <a:lnTo>
                      <a:pt x="199" y="170"/>
                    </a:lnTo>
                    <a:lnTo>
                      <a:pt x="176" y="170"/>
                    </a:lnTo>
                    <a:lnTo>
                      <a:pt x="176" y="158"/>
                    </a:lnTo>
                    <a:lnTo>
                      <a:pt x="199" y="151"/>
                    </a:lnTo>
                    <a:lnTo>
                      <a:pt x="219" y="151"/>
                    </a:lnTo>
                    <a:lnTo>
                      <a:pt x="219" y="44"/>
                    </a:lnTo>
                    <a:lnTo>
                      <a:pt x="88" y="44"/>
                    </a:lnTo>
                    <a:lnTo>
                      <a:pt x="88" y="151"/>
                    </a:lnTo>
                    <a:close/>
                  </a:path>
                </a:pathLst>
              </a:custGeom>
              <a:solidFill>
                <a:srgbClr val="FFFFFF"/>
              </a:solidFill>
              <a:ln w="9525">
                <a:noFill/>
                <a:round/>
                <a:headEnd/>
                <a:tailEnd/>
              </a:ln>
            </p:spPr>
            <p:txBody>
              <a:bodyPr/>
              <a:lstStyle/>
              <a:p>
                <a:pPr eaLnBrk="0" hangingPunct="0"/>
                <a:endParaRPr lang="en-US"/>
              </a:p>
            </p:txBody>
          </p:sp>
          <p:sp>
            <p:nvSpPr>
              <p:cNvPr id="48535" name="Line 856"/>
              <p:cNvSpPr>
                <a:spLocks noChangeShapeType="1"/>
              </p:cNvSpPr>
              <p:nvPr/>
            </p:nvSpPr>
            <p:spPr bwMode="auto">
              <a:xfrm>
                <a:off x="660" y="2498"/>
                <a:ext cx="1" cy="15"/>
              </a:xfrm>
              <a:prstGeom prst="line">
                <a:avLst/>
              </a:prstGeom>
              <a:noFill/>
              <a:ln w="7938">
                <a:solidFill>
                  <a:srgbClr val="000000"/>
                </a:solidFill>
                <a:round/>
                <a:headEnd/>
                <a:tailEnd/>
              </a:ln>
            </p:spPr>
            <p:txBody>
              <a:bodyPr/>
              <a:lstStyle/>
              <a:p>
                <a:endParaRPr lang="en-US"/>
              </a:p>
            </p:txBody>
          </p:sp>
          <p:sp>
            <p:nvSpPr>
              <p:cNvPr id="48536" name="Line 857"/>
              <p:cNvSpPr>
                <a:spLocks noChangeShapeType="1"/>
              </p:cNvSpPr>
              <p:nvPr/>
            </p:nvSpPr>
            <p:spPr bwMode="auto">
              <a:xfrm>
                <a:off x="719" y="2498"/>
                <a:ext cx="1" cy="15"/>
              </a:xfrm>
              <a:prstGeom prst="line">
                <a:avLst/>
              </a:prstGeom>
              <a:noFill/>
              <a:ln w="7938">
                <a:solidFill>
                  <a:srgbClr val="000000"/>
                </a:solidFill>
                <a:round/>
                <a:headEnd/>
                <a:tailEnd/>
              </a:ln>
            </p:spPr>
            <p:txBody>
              <a:bodyPr/>
              <a:lstStyle/>
              <a:p>
                <a:endParaRPr lang="en-US"/>
              </a:p>
            </p:txBody>
          </p:sp>
          <p:sp>
            <p:nvSpPr>
              <p:cNvPr id="48537" name="Line 858"/>
              <p:cNvSpPr>
                <a:spLocks noChangeShapeType="1"/>
              </p:cNvSpPr>
              <p:nvPr/>
            </p:nvSpPr>
            <p:spPr bwMode="auto">
              <a:xfrm>
                <a:off x="678" y="2392"/>
                <a:ext cx="22" cy="1"/>
              </a:xfrm>
              <a:prstGeom prst="line">
                <a:avLst/>
              </a:prstGeom>
              <a:noFill/>
              <a:ln w="7938">
                <a:solidFill>
                  <a:srgbClr val="000000"/>
                </a:solidFill>
                <a:round/>
                <a:headEnd/>
                <a:tailEnd/>
              </a:ln>
            </p:spPr>
            <p:txBody>
              <a:bodyPr/>
              <a:lstStyle/>
              <a:p>
                <a:endParaRPr lang="en-US"/>
              </a:p>
            </p:txBody>
          </p:sp>
          <p:sp>
            <p:nvSpPr>
              <p:cNvPr id="48538" name="Line 859"/>
              <p:cNvSpPr>
                <a:spLocks noChangeShapeType="1"/>
              </p:cNvSpPr>
              <p:nvPr/>
            </p:nvSpPr>
            <p:spPr bwMode="auto">
              <a:xfrm>
                <a:off x="675" y="2374"/>
                <a:ext cx="29" cy="1"/>
              </a:xfrm>
              <a:prstGeom prst="line">
                <a:avLst/>
              </a:prstGeom>
              <a:noFill/>
              <a:ln w="7938">
                <a:solidFill>
                  <a:srgbClr val="000000"/>
                </a:solidFill>
                <a:round/>
                <a:headEnd/>
                <a:tailEnd/>
              </a:ln>
            </p:spPr>
            <p:txBody>
              <a:bodyPr/>
              <a:lstStyle/>
              <a:p>
                <a:endParaRPr lang="en-US"/>
              </a:p>
            </p:txBody>
          </p:sp>
          <p:sp>
            <p:nvSpPr>
              <p:cNvPr id="48539" name="Rectangle 860"/>
              <p:cNvSpPr>
                <a:spLocks noChangeArrowheads="1"/>
              </p:cNvSpPr>
              <p:nvPr/>
            </p:nvSpPr>
            <p:spPr bwMode="auto">
              <a:xfrm>
                <a:off x="667" y="2345"/>
                <a:ext cx="44" cy="102"/>
              </a:xfrm>
              <a:prstGeom prst="rect">
                <a:avLst/>
              </a:prstGeom>
              <a:noFill/>
              <a:ln w="7938">
                <a:solidFill>
                  <a:srgbClr val="000000"/>
                </a:solidFill>
                <a:miter lim="800000"/>
                <a:headEnd/>
                <a:tailEnd/>
              </a:ln>
            </p:spPr>
            <p:txBody>
              <a:bodyPr/>
              <a:lstStyle/>
              <a:p>
                <a:pPr eaLnBrk="0" hangingPunct="0"/>
                <a:endParaRPr lang="en-US"/>
              </a:p>
            </p:txBody>
          </p:sp>
          <p:sp>
            <p:nvSpPr>
              <p:cNvPr id="48540" name="Freeform 861"/>
              <p:cNvSpPr>
                <a:spLocks/>
              </p:cNvSpPr>
              <p:nvPr/>
            </p:nvSpPr>
            <p:spPr bwMode="auto">
              <a:xfrm>
                <a:off x="638" y="2337"/>
                <a:ext cx="104" cy="176"/>
              </a:xfrm>
              <a:custGeom>
                <a:avLst/>
                <a:gdLst>
                  <a:gd name="T0" fmla="*/ 0 w 104"/>
                  <a:gd name="T1" fmla="*/ 176 h 176"/>
                  <a:gd name="T2" fmla="*/ 0 w 104"/>
                  <a:gd name="T3" fmla="*/ 172 h 176"/>
                  <a:gd name="T4" fmla="*/ 22 w 104"/>
                  <a:gd name="T5" fmla="*/ 161 h 176"/>
                  <a:gd name="T6" fmla="*/ 22 w 104"/>
                  <a:gd name="T7" fmla="*/ 0 h 176"/>
                  <a:gd name="T8" fmla="*/ 81 w 104"/>
                  <a:gd name="T9" fmla="*/ 0 h 176"/>
                  <a:gd name="T10" fmla="*/ 81 w 104"/>
                  <a:gd name="T11" fmla="*/ 161 h 176"/>
                  <a:gd name="T12" fmla="*/ 104 w 104"/>
                  <a:gd name="T13" fmla="*/ 172 h 176"/>
                  <a:gd name="T14" fmla="*/ 104 w 104"/>
                  <a:gd name="T15" fmla="*/ 176 h 176"/>
                  <a:gd name="T16" fmla="*/ 0 w 104"/>
                  <a:gd name="T17" fmla="*/ 176 h 1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76"/>
                  <a:gd name="T29" fmla="*/ 104 w 104"/>
                  <a:gd name="T30" fmla="*/ 176 h 1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76">
                    <a:moveTo>
                      <a:pt x="0" y="176"/>
                    </a:moveTo>
                    <a:lnTo>
                      <a:pt x="0" y="172"/>
                    </a:lnTo>
                    <a:lnTo>
                      <a:pt x="22" y="161"/>
                    </a:lnTo>
                    <a:lnTo>
                      <a:pt x="22" y="0"/>
                    </a:lnTo>
                    <a:lnTo>
                      <a:pt x="81" y="0"/>
                    </a:lnTo>
                    <a:lnTo>
                      <a:pt x="81" y="161"/>
                    </a:lnTo>
                    <a:lnTo>
                      <a:pt x="104" y="172"/>
                    </a:lnTo>
                    <a:lnTo>
                      <a:pt x="104" y="176"/>
                    </a:lnTo>
                    <a:lnTo>
                      <a:pt x="0" y="176"/>
                    </a:lnTo>
                  </a:path>
                </a:pathLst>
              </a:custGeom>
              <a:noFill/>
              <a:ln w="7938">
                <a:solidFill>
                  <a:srgbClr val="000000"/>
                </a:solidFill>
                <a:round/>
                <a:headEnd/>
                <a:tailEnd/>
              </a:ln>
            </p:spPr>
            <p:txBody>
              <a:bodyPr/>
              <a:lstStyle/>
              <a:p>
                <a:pPr eaLnBrk="0" hangingPunct="0"/>
                <a:endParaRPr lang="en-US"/>
              </a:p>
            </p:txBody>
          </p:sp>
          <p:sp>
            <p:nvSpPr>
              <p:cNvPr id="48541" name="Freeform 862"/>
              <p:cNvSpPr>
                <a:spLocks/>
              </p:cNvSpPr>
              <p:nvPr/>
            </p:nvSpPr>
            <p:spPr bwMode="auto">
              <a:xfrm>
                <a:off x="726" y="2381"/>
                <a:ext cx="131" cy="132"/>
              </a:xfrm>
              <a:custGeom>
                <a:avLst/>
                <a:gdLst>
                  <a:gd name="T0" fmla="*/ 0 w 131"/>
                  <a:gd name="T1" fmla="*/ 107 h 132"/>
                  <a:gd name="T2" fmla="*/ 20 w 131"/>
                  <a:gd name="T3" fmla="*/ 107 h 132"/>
                  <a:gd name="T4" fmla="*/ 43 w 131"/>
                  <a:gd name="T5" fmla="*/ 114 h 132"/>
                  <a:gd name="T6" fmla="*/ 43 w 131"/>
                  <a:gd name="T7" fmla="*/ 126 h 132"/>
                  <a:gd name="T8" fmla="*/ 20 w 131"/>
                  <a:gd name="T9" fmla="*/ 126 h 132"/>
                  <a:gd name="T10" fmla="*/ 20 w 131"/>
                  <a:gd name="T11" fmla="*/ 132 h 132"/>
                  <a:gd name="T12" fmla="*/ 111 w 131"/>
                  <a:gd name="T13" fmla="*/ 132 h 132"/>
                  <a:gd name="T14" fmla="*/ 111 w 131"/>
                  <a:gd name="T15" fmla="*/ 126 h 132"/>
                  <a:gd name="T16" fmla="*/ 88 w 131"/>
                  <a:gd name="T17" fmla="*/ 126 h 132"/>
                  <a:gd name="T18" fmla="*/ 88 w 131"/>
                  <a:gd name="T19" fmla="*/ 114 h 132"/>
                  <a:gd name="T20" fmla="*/ 111 w 131"/>
                  <a:gd name="T21" fmla="*/ 107 h 132"/>
                  <a:gd name="T22" fmla="*/ 131 w 131"/>
                  <a:gd name="T23" fmla="*/ 107 h 132"/>
                  <a:gd name="T24" fmla="*/ 131 w 131"/>
                  <a:gd name="T25" fmla="*/ 0 h 132"/>
                  <a:gd name="T26" fmla="*/ 0 w 131"/>
                  <a:gd name="T27" fmla="*/ 0 h 132"/>
                  <a:gd name="T28" fmla="*/ 0 w 131"/>
                  <a:gd name="T29" fmla="*/ 107 h 1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1"/>
                  <a:gd name="T46" fmla="*/ 0 h 132"/>
                  <a:gd name="T47" fmla="*/ 131 w 131"/>
                  <a:gd name="T48" fmla="*/ 132 h 1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1" h="132">
                    <a:moveTo>
                      <a:pt x="0" y="107"/>
                    </a:moveTo>
                    <a:lnTo>
                      <a:pt x="20" y="107"/>
                    </a:lnTo>
                    <a:lnTo>
                      <a:pt x="43" y="114"/>
                    </a:lnTo>
                    <a:lnTo>
                      <a:pt x="43" y="126"/>
                    </a:lnTo>
                    <a:lnTo>
                      <a:pt x="20" y="126"/>
                    </a:lnTo>
                    <a:lnTo>
                      <a:pt x="20" y="132"/>
                    </a:lnTo>
                    <a:lnTo>
                      <a:pt x="111" y="132"/>
                    </a:lnTo>
                    <a:lnTo>
                      <a:pt x="111" y="126"/>
                    </a:lnTo>
                    <a:lnTo>
                      <a:pt x="88" y="126"/>
                    </a:lnTo>
                    <a:lnTo>
                      <a:pt x="88" y="114"/>
                    </a:lnTo>
                    <a:lnTo>
                      <a:pt x="111" y="107"/>
                    </a:lnTo>
                    <a:lnTo>
                      <a:pt x="131" y="107"/>
                    </a:lnTo>
                    <a:lnTo>
                      <a:pt x="131" y="0"/>
                    </a:lnTo>
                    <a:lnTo>
                      <a:pt x="0" y="0"/>
                    </a:lnTo>
                    <a:lnTo>
                      <a:pt x="0" y="107"/>
                    </a:lnTo>
                  </a:path>
                </a:pathLst>
              </a:custGeom>
              <a:noFill/>
              <a:ln w="7938">
                <a:solidFill>
                  <a:srgbClr val="000000"/>
                </a:solidFill>
                <a:round/>
                <a:headEnd/>
                <a:tailEnd/>
              </a:ln>
            </p:spPr>
            <p:txBody>
              <a:bodyPr/>
              <a:lstStyle/>
              <a:p>
                <a:pPr eaLnBrk="0" hangingPunct="0"/>
                <a:endParaRPr lang="en-US"/>
              </a:p>
            </p:txBody>
          </p:sp>
          <p:sp>
            <p:nvSpPr>
              <p:cNvPr id="48542" name="Line 863"/>
              <p:cNvSpPr>
                <a:spLocks noChangeShapeType="1"/>
              </p:cNvSpPr>
              <p:nvPr/>
            </p:nvSpPr>
            <p:spPr bwMode="auto">
              <a:xfrm>
                <a:off x="769" y="2507"/>
                <a:ext cx="45" cy="1"/>
              </a:xfrm>
              <a:prstGeom prst="line">
                <a:avLst/>
              </a:prstGeom>
              <a:noFill/>
              <a:ln w="7938">
                <a:solidFill>
                  <a:srgbClr val="000000"/>
                </a:solidFill>
                <a:round/>
                <a:headEnd/>
                <a:tailEnd/>
              </a:ln>
            </p:spPr>
            <p:txBody>
              <a:bodyPr/>
              <a:lstStyle/>
              <a:p>
                <a:endParaRPr lang="en-US"/>
              </a:p>
            </p:txBody>
          </p:sp>
          <p:sp>
            <p:nvSpPr>
              <p:cNvPr id="48543" name="Line 864"/>
              <p:cNvSpPr>
                <a:spLocks noChangeShapeType="1"/>
              </p:cNvSpPr>
              <p:nvPr/>
            </p:nvSpPr>
            <p:spPr bwMode="auto">
              <a:xfrm>
                <a:off x="769" y="2495"/>
                <a:ext cx="45" cy="1"/>
              </a:xfrm>
              <a:prstGeom prst="line">
                <a:avLst/>
              </a:prstGeom>
              <a:noFill/>
              <a:ln w="7938">
                <a:solidFill>
                  <a:srgbClr val="000000"/>
                </a:solidFill>
                <a:round/>
                <a:headEnd/>
                <a:tailEnd/>
              </a:ln>
            </p:spPr>
            <p:txBody>
              <a:bodyPr/>
              <a:lstStyle/>
              <a:p>
                <a:endParaRPr lang="en-US"/>
              </a:p>
            </p:txBody>
          </p:sp>
          <p:sp>
            <p:nvSpPr>
              <p:cNvPr id="48544" name="Line 865"/>
              <p:cNvSpPr>
                <a:spLocks noChangeShapeType="1"/>
              </p:cNvSpPr>
              <p:nvPr/>
            </p:nvSpPr>
            <p:spPr bwMode="auto">
              <a:xfrm>
                <a:off x="746" y="2488"/>
                <a:ext cx="91" cy="1"/>
              </a:xfrm>
              <a:prstGeom prst="line">
                <a:avLst/>
              </a:prstGeom>
              <a:noFill/>
              <a:ln w="7938">
                <a:solidFill>
                  <a:srgbClr val="000000"/>
                </a:solidFill>
                <a:round/>
                <a:headEnd/>
                <a:tailEnd/>
              </a:ln>
            </p:spPr>
            <p:txBody>
              <a:bodyPr/>
              <a:lstStyle/>
              <a:p>
                <a:endParaRPr lang="en-US"/>
              </a:p>
            </p:txBody>
          </p:sp>
          <p:sp>
            <p:nvSpPr>
              <p:cNvPr id="48545" name="Freeform 866"/>
              <p:cNvSpPr>
                <a:spLocks noEditPoints="1"/>
              </p:cNvSpPr>
              <p:nvPr/>
            </p:nvSpPr>
            <p:spPr bwMode="auto">
              <a:xfrm>
                <a:off x="666" y="2454"/>
                <a:ext cx="47" cy="48"/>
              </a:xfrm>
              <a:custGeom>
                <a:avLst/>
                <a:gdLst>
                  <a:gd name="T0" fmla="*/ 3 w 47"/>
                  <a:gd name="T1" fmla="*/ 30 h 48"/>
                  <a:gd name="T2" fmla="*/ 0 w 47"/>
                  <a:gd name="T3" fmla="*/ 0 h 48"/>
                  <a:gd name="T4" fmla="*/ 7 w 47"/>
                  <a:gd name="T5" fmla="*/ 30 h 48"/>
                  <a:gd name="T6" fmla="*/ 11 w 47"/>
                  <a:gd name="T7" fmla="*/ 0 h 48"/>
                  <a:gd name="T8" fmla="*/ 7 w 47"/>
                  <a:gd name="T9" fmla="*/ 30 h 48"/>
                  <a:gd name="T10" fmla="*/ 18 w 47"/>
                  <a:gd name="T11" fmla="*/ 30 h 48"/>
                  <a:gd name="T12" fmla="*/ 14 w 47"/>
                  <a:gd name="T13" fmla="*/ 0 h 48"/>
                  <a:gd name="T14" fmla="*/ 22 w 47"/>
                  <a:gd name="T15" fmla="*/ 30 h 48"/>
                  <a:gd name="T16" fmla="*/ 25 w 47"/>
                  <a:gd name="T17" fmla="*/ 0 h 48"/>
                  <a:gd name="T18" fmla="*/ 22 w 47"/>
                  <a:gd name="T19" fmla="*/ 30 h 48"/>
                  <a:gd name="T20" fmla="*/ 33 w 47"/>
                  <a:gd name="T21" fmla="*/ 30 h 48"/>
                  <a:gd name="T22" fmla="*/ 29 w 47"/>
                  <a:gd name="T23" fmla="*/ 0 h 48"/>
                  <a:gd name="T24" fmla="*/ 36 w 47"/>
                  <a:gd name="T25" fmla="*/ 30 h 48"/>
                  <a:gd name="T26" fmla="*/ 40 w 47"/>
                  <a:gd name="T27" fmla="*/ 0 h 48"/>
                  <a:gd name="T28" fmla="*/ 36 w 47"/>
                  <a:gd name="T29" fmla="*/ 30 h 48"/>
                  <a:gd name="T30" fmla="*/ 47 w 47"/>
                  <a:gd name="T31" fmla="*/ 30 h 48"/>
                  <a:gd name="T32" fmla="*/ 43 w 47"/>
                  <a:gd name="T33" fmla="*/ 0 h 48"/>
                  <a:gd name="T34" fmla="*/ 43 w 47"/>
                  <a:gd name="T35" fmla="*/ 48 h 48"/>
                  <a:gd name="T36" fmla="*/ 47 w 47"/>
                  <a:gd name="T37" fmla="*/ 33 h 48"/>
                  <a:gd name="T38" fmla="*/ 43 w 47"/>
                  <a:gd name="T39" fmla="*/ 48 h 48"/>
                  <a:gd name="T40" fmla="*/ 40 w 47"/>
                  <a:gd name="T41" fmla="*/ 48 h 48"/>
                  <a:gd name="T42" fmla="*/ 36 w 47"/>
                  <a:gd name="T43" fmla="*/ 33 h 48"/>
                  <a:gd name="T44" fmla="*/ 29 w 47"/>
                  <a:gd name="T45" fmla="*/ 48 h 48"/>
                  <a:gd name="T46" fmla="*/ 33 w 47"/>
                  <a:gd name="T47" fmla="*/ 33 h 48"/>
                  <a:gd name="T48" fmla="*/ 29 w 47"/>
                  <a:gd name="T49" fmla="*/ 48 h 48"/>
                  <a:gd name="T50" fmla="*/ 25 w 47"/>
                  <a:gd name="T51" fmla="*/ 48 h 48"/>
                  <a:gd name="T52" fmla="*/ 22 w 47"/>
                  <a:gd name="T53" fmla="*/ 33 h 48"/>
                  <a:gd name="T54" fmla="*/ 14 w 47"/>
                  <a:gd name="T55" fmla="*/ 48 h 48"/>
                  <a:gd name="T56" fmla="*/ 18 w 47"/>
                  <a:gd name="T57" fmla="*/ 33 h 48"/>
                  <a:gd name="T58" fmla="*/ 14 w 47"/>
                  <a:gd name="T59" fmla="*/ 48 h 48"/>
                  <a:gd name="T60" fmla="*/ 11 w 47"/>
                  <a:gd name="T61" fmla="*/ 48 h 48"/>
                  <a:gd name="T62" fmla="*/ 7 w 47"/>
                  <a:gd name="T63" fmla="*/ 33 h 48"/>
                  <a:gd name="T64" fmla="*/ 0 w 47"/>
                  <a:gd name="T65" fmla="*/ 48 h 48"/>
                  <a:gd name="T66" fmla="*/ 3 w 47"/>
                  <a:gd name="T67" fmla="*/ 33 h 48"/>
                  <a:gd name="T68" fmla="*/ 0 w 47"/>
                  <a:gd name="T69" fmla="*/ 48 h 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7"/>
                  <a:gd name="T106" fmla="*/ 0 h 48"/>
                  <a:gd name="T107" fmla="*/ 47 w 47"/>
                  <a:gd name="T108" fmla="*/ 48 h 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7" h="48">
                    <a:moveTo>
                      <a:pt x="0" y="30"/>
                    </a:moveTo>
                    <a:lnTo>
                      <a:pt x="3" y="30"/>
                    </a:lnTo>
                    <a:lnTo>
                      <a:pt x="3" y="0"/>
                    </a:lnTo>
                    <a:lnTo>
                      <a:pt x="0" y="0"/>
                    </a:lnTo>
                    <a:lnTo>
                      <a:pt x="0" y="30"/>
                    </a:lnTo>
                    <a:close/>
                    <a:moveTo>
                      <a:pt x="7" y="30"/>
                    </a:moveTo>
                    <a:lnTo>
                      <a:pt x="11" y="30"/>
                    </a:lnTo>
                    <a:lnTo>
                      <a:pt x="11" y="0"/>
                    </a:lnTo>
                    <a:lnTo>
                      <a:pt x="7" y="0"/>
                    </a:lnTo>
                    <a:lnTo>
                      <a:pt x="7" y="30"/>
                    </a:lnTo>
                    <a:close/>
                    <a:moveTo>
                      <a:pt x="14" y="30"/>
                    </a:moveTo>
                    <a:lnTo>
                      <a:pt x="18" y="30"/>
                    </a:lnTo>
                    <a:lnTo>
                      <a:pt x="18" y="0"/>
                    </a:lnTo>
                    <a:lnTo>
                      <a:pt x="14" y="0"/>
                    </a:lnTo>
                    <a:lnTo>
                      <a:pt x="14" y="30"/>
                    </a:lnTo>
                    <a:close/>
                    <a:moveTo>
                      <a:pt x="22" y="30"/>
                    </a:moveTo>
                    <a:lnTo>
                      <a:pt x="25" y="30"/>
                    </a:lnTo>
                    <a:lnTo>
                      <a:pt x="25" y="0"/>
                    </a:lnTo>
                    <a:lnTo>
                      <a:pt x="22" y="0"/>
                    </a:lnTo>
                    <a:lnTo>
                      <a:pt x="22" y="30"/>
                    </a:lnTo>
                    <a:close/>
                    <a:moveTo>
                      <a:pt x="29" y="30"/>
                    </a:moveTo>
                    <a:lnTo>
                      <a:pt x="33" y="30"/>
                    </a:lnTo>
                    <a:lnTo>
                      <a:pt x="33" y="0"/>
                    </a:lnTo>
                    <a:lnTo>
                      <a:pt x="29" y="0"/>
                    </a:lnTo>
                    <a:lnTo>
                      <a:pt x="29" y="30"/>
                    </a:lnTo>
                    <a:close/>
                    <a:moveTo>
                      <a:pt x="36" y="30"/>
                    </a:moveTo>
                    <a:lnTo>
                      <a:pt x="40" y="30"/>
                    </a:lnTo>
                    <a:lnTo>
                      <a:pt x="40" y="0"/>
                    </a:lnTo>
                    <a:lnTo>
                      <a:pt x="36" y="0"/>
                    </a:lnTo>
                    <a:lnTo>
                      <a:pt x="36" y="30"/>
                    </a:lnTo>
                    <a:close/>
                    <a:moveTo>
                      <a:pt x="43" y="30"/>
                    </a:moveTo>
                    <a:lnTo>
                      <a:pt x="47" y="30"/>
                    </a:lnTo>
                    <a:lnTo>
                      <a:pt x="47" y="0"/>
                    </a:lnTo>
                    <a:lnTo>
                      <a:pt x="43" y="0"/>
                    </a:lnTo>
                    <a:lnTo>
                      <a:pt x="43" y="30"/>
                    </a:lnTo>
                    <a:close/>
                    <a:moveTo>
                      <a:pt x="43" y="48"/>
                    </a:moveTo>
                    <a:lnTo>
                      <a:pt x="47" y="48"/>
                    </a:lnTo>
                    <a:lnTo>
                      <a:pt x="47" y="33"/>
                    </a:lnTo>
                    <a:lnTo>
                      <a:pt x="43" y="33"/>
                    </a:lnTo>
                    <a:lnTo>
                      <a:pt x="43" y="48"/>
                    </a:lnTo>
                    <a:close/>
                    <a:moveTo>
                      <a:pt x="36" y="48"/>
                    </a:moveTo>
                    <a:lnTo>
                      <a:pt x="40" y="48"/>
                    </a:lnTo>
                    <a:lnTo>
                      <a:pt x="40" y="33"/>
                    </a:lnTo>
                    <a:lnTo>
                      <a:pt x="36" y="33"/>
                    </a:lnTo>
                    <a:lnTo>
                      <a:pt x="36" y="48"/>
                    </a:lnTo>
                    <a:close/>
                    <a:moveTo>
                      <a:pt x="29" y="48"/>
                    </a:moveTo>
                    <a:lnTo>
                      <a:pt x="33" y="48"/>
                    </a:lnTo>
                    <a:lnTo>
                      <a:pt x="33" y="33"/>
                    </a:lnTo>
                    <a:lnTo>
                      <a:pt x="29" y="33"/>
                    </a:lnTo>
                    <a:lnTo>
                      <a:pt x="29" y="48"/>
                    </a:lnTo>
                    <a:close/>
                    <a:moveTo>
                      <a:pt x="22" y="48"/>
                    </a:moveTo>
                    <a:lnTo>
                      <a:pt x="25" y="48"/>
                    </a:lnTo>
                    <a:lnTo>
                      <a:pt x="25" y="33"/>
                    </a:lnTo>
                    <a:lnTo>
                      <a:pt x="22" y="33"/>
                    </a:lnTo>
                    <a:lnTo>
                      <a:pt x="22" y="48"/>
                    </a:lnTo>
                    <a:close/>
                    <a:moveTo>
                      <a:pt x="14" y="48"/>
                    </a:moveTo>
                    <a:lnTo>
                      <a:pt x="18" y="48"/>
                    </a:lnTo>
                    <a:lnTo>
                      <a:pt x="18" y="33"/>
                    </a:lnTo>
                    <a:lnTo>
                      <a:pt x="14" y="33"/>
                    </a:lnTo>
                    <a:lnTo>
                      <a:pt x="14" y="48"/>
                    </a:lnTo>
                    <a:close/>
                    <a:moveTo>
                      <a:pt x="7" y="48"/>
                    </a:moveTo>
                    <a:lnTo>
                      <a:pt x="11" y="48"/>
                    </a:lnTo>
                    <a:lnTo>
                      <a:pt x="11" y="33"/>
                    </a:lnTo>
                    <a:lnTo>
                      <a:pt x="7" y="33"/>
                    </a:lnTo>
                    <a:lnTo>
                      <a:pt x="7" y="48"/>
                    </a:lnTo>
                    <a:close/>
                    <a:moveTo>
                      <a:pt x="0" y="48"/>
                    </a:moveTo>
                    <a:lnTo>
                      <a:pt x="3" y="48"/>
                    </a:lnTo>
                    <a:lnTo>
                      <a:pt x="3" y="33"/>
                    </a:lnTo>
                    <a:lnTo>
                      <a:pt x="0" y="33"/>
                    </a:lnTo>
                    <a:lnTo>
                      <a:pt x="0" y="48"/>
                    </a:lnTo>
                    <a:close/>
                  </a:path>
                </a:pathLst>
              </a:custGeom>
              <a:solidFill>
                <a:srgbClr val="FFFFFF"/>
              </a:solidFill>
              <a:ln w="9525">
                <a:noFill/>
                <a:round/>
                <a:headEnd/>
                <a:tailEnd/>
              </a:ln>
            </p:spPr>
            <p:txBody>
              <a:bodyPr/>
              <a:lstStyle/>
              <a:p>
                <a:pPr eaLnBrk="0" hangingPunct="0"/>
                <a:endParaRPr lang="en-US"/>
              </a:p>
            </p:txBody>
          </p:sp>
          <p:sp>
            <p:nvSpPr>
              <p:cNvPr id="48546" name="Rectangle 867"/>
              <p:cNvSpPr>
                <a:spLocks noChangeArrowheads="1"/>
              </p:cNvSpPr>
              <p:nvPr/>
            </p:nvSpPr>
            <p:spPr bwMode="auto">
              <a:xfrm>
                <a:off x="671" y="2348"/>
                <a:ext cx="36" cy="15"/>
              </a:xfrm>
              <a:prstGeom prst="rect">
                <a:avLst/>
              </a:prstGeom>
              <a:noFill/>
              <a:ln w="3175">
                <a:solidFill>
                  <a:srgbClr val="000000"/>
                </a:solidFill>
                <a:miter lim="800000"/>
                <a:headEnd/>
                <a:tailEnd/>
              </a:ln>
            </p:spPr>
            <p:txBody>
              <a:bodyPr/>
              <a:lstStyle/>
              <a:p>
                <a:pPr eaLnBrk="0" hangingPunct="0"/>
                <a:endParaRPr lang="en-US"/>
              </a:p>
            </p:txBody>
          </p:sp>
          <p:sp>
            <p:nvSpPr>
              <p:cNvPr id="48547" name="Freeform 868"/>
              <p:cNvSpPr>
                <a:spLocks/>
              </p:cNvSpPr>
              <p:nvPr/>
            </p:nvSpPr>
            <p:spPr bwMode="auto">
              <a:xfrm>
                <a:off x="671" y="2348"/>
                <a:ext cx="36" cy="4"/>
              </a:xfrm>
              <a:custGeom>
                <a:avLst/>
                <a:gdLst>
                  <a:gd name="T0" fmla="*/ 0 w 36"/>
                  <a:gd name="T1" fmla="*/ 0 h 4"/>
                  <a:gd name="T2" fmla="*/ 4 w 36"/>
                  <a:gd name="T3" fmla="*/ 4 h 4"/>
                  <a:gd name="T4" fmla="*/ 33 w 36"/>
                  <a:gd name="T5" fmla="*/ 4 h 4"/>
                  <a:gd name="T6" fmla="*/ 36 w 36"/>
                  <a:gd name="T7" fmla="*/ 0 h 4"/>
                  <a:gd name="T8" fmla="*/ 0 60000 65536"/>
                  <a:gd name="T9" fmla="*/ 0 60000 65536"/>
                  <a:gd name="T10" fmla="*/ 0 60000 65536"/>
                  <a:gd name="T11" fmla="*/ 0 60000 65536"/>
                  <a:gd name="T12" fmla="*/ 0 w 36"/>
                  <a:gd name="T13" fmla="*/ 0 h 4"/>
                  <a:gd name="T14" fmla="*/ 36 w 36"/>
                  <a:gd name="T15" fmla="*/ 4 h 4"/>
                </a:gdLst>
                <a:ahLst/>
                <a:cxnLst>
                  <a:cxn ang="T8">
                    <a:pos x="T0" y="T1"/>
                  </a:cxn>
                  <a:cxn ang="T9">
                    <a:pos x="T2" y="T3"/>
                  </a:cxn>
                  <a:cxn ang="T10">
                    <a:pos x="T4" y="T5"/>
                  </a:cxn>
                  <a:cxn ang="T11">
                    <a:pos x="T6" y="T7"/>
                  </a:cxn>
                </a:cxnLst>
                <a:rect l="T12" t="T13" r="T14" b="T15"/>
                <a:pathLst>
                  <a:path w="36" h="4">
                    <a:moveTo>
                      <a:pt x="0" y="0"/>
                    </a:moveTo>
                    <a:lnTo>
                      <a:pt x="4" y="4"/>
                    </a:lnTo>
                    <a:lnTo>
                      <a:pt x="33" y="4"/>
                    </a:lnTo>
                    <a:lnTo>
                      <a:pt x="36" y="0"/>
                    </a:lnTo>
                  </a:path>
                </a:pathLst>
              </a:custGeom>
              <a:noFill/>
              <a:ln w="3175">
                <a:solidFill>
                  <a:srgbClr val="000000"/>
                </a:solidFill>
                <a:round/>
                <a:headEnd/>
                <a:tailEnd/>
              </a:ln>
            </p:spPr>
            <p:txBody>
              <a:bodyPr/>
              <a:lstStyle/>
              <a:p>
                <a:pPr eaLnBrk="0" hangingPunct="0"/>
                <a:endParaRPr lang="en-US"/>
              </a:p>
            </p:txBody>
          </p:sp>
          <p:sp>
            <p:nvSpPr>
              <p:cNvPr id="48548" name="Rectangle 869"/>
              <p:cNvSpPr>
                <a:spLocks noChangeArrowheads="1"/>
              </p:cNvSpPr>
              <p:nvPr/>
            </p:nvSpPr>
            <p:spPr bwMode="auto">
              <a:xfrm>
                <a:off x="671" y="2367"/>
                <a:ext cx="36" cy="14"/>
              </a:xfrm>
              <a:prstGeom prst="rect">
                <a:avLst/>
              </a:prstGeom>
              <a:noFill/>
              <a:ln w="3175">
                <a:solidFill>
                  <a:srgbClr val="000000"/>
                </a:solidFill>
                <a:miter lim="800000"/>
                <a:headEnd/>
                <a:tailEnd/>
              </a:ln>
            </p:spPr>
            <p:txBody>
              <a:bodyPr/>
              <a:lstStyle/>
              <a:p>
                <a:pPr eaLnBrk="0" hangingPunct="0"/>
                <a:endParaRPr lang="en-US"/>
              </a:p>
            </p:txBody>
          </p:sp>
          <p:sp>
            <p:nvSpPr>
              <p:cNvPr id="48549" name="Rectangle 870"/>
              <p:cNvSpPr>
                <a:spLocks noChangeArrowheads="1"/>
              </p:cNvSpPr>
              <p:nvPr/>
            </p:nvSpPr>
            <p:spPr bwMode="auto">
              <a:xfrm>
                <a:off x="671" y="2385"/>
                <a:ext cx="36" cy="15"/>
              </a:xfrm>
              <a:prstGeom prst="rect">
                <a:avLst/>
              </a:prstGeom>
              <a:noFill/>
              <a:ln w="3175">
                <a:solidFill>
                  <a:srgbClr val="000000"/>
                </a:solidFill>
                <a:miter lim="800000"/>
                <a:headEnd/>
                <a:tailEnd/>
              </a:ln>
            </p:spPr>
            <p:txBody>
              <a:bodyPr/>
              <a:lstStyle/>
              <a:p>
                <a:pPr eaLnBrk="0" hangingPunct="0"/>
                <a:endParaRPr lang="en-US"/>
              </a:p>
            </p:txBody>
          </p:sp>
          <p:sp>
            <p:nvSpPr>
              <p:cNvPr id="48550" name="Rectangle 871"/>
              <p:cNvSpPr>
                <a:spLocks noChangeArrowheads="1"/>
              </p:cNvSpPr>
              <p:nvPr/>
            </p:nvSpPr>
            <p:spPr bwMode="auto">
              <a:xfrm>
                <a:off x="671" y="2403"/>
                <a:ext cx="36" cy="15"/>
              </a:xfrm>
              <a:prstGeom prst="rect">
                <a:avLst/>
              </a:prstGeom>
              <a:noFill/>
              <a:ln w="3175">
                <a:solidFill>
                  <a:srgbClr val="000000"/>
                </a:solidFill>
                <a:miter lim="800000"/>
                <a:headEnd/>
                <a:tailEnd/>
              </a:ln>
            </p:spPr>
            <p:txBody>
              <a:bodyPr/>
              <a:lstStyle/>
              <a:p>
                <a:pPr eaLnBrk="0" hangingPunct="0"/>
                <a:endParaRPr lang="en-US"/>
              </a:p>
            </p:txBody>
          </p:sp>
          <p:sp>
            <p:nvSpPr>
              <p:cNvPr id="48551" name="Rectangle 872"/>
              <p:cNvSpPr>
                <a:spLocks noChangeArrowheads="1"/>
              </p:cNvSpPr>
              <p:nvPr/>
            </p:nvSpPr>
            <p:spPr bwMode="auto">
              <a:xfrm>
                <a:off x="671" y="2422"/>
                <a:ext cx="36" cy="14"/>
              </a:xfrm>
              <a:prstGeom prst="rect">
                <a:avLst/>
              </a:prstGeom>
              <a:noFill/>
              <a:ln w="3175">
                <a:solidFill>
                  <a:srgbClr val="000000"/>
                </a:solidFill>
                <a:miter lim="800000"/>
                <a:headEnd/>
                <a:tailEnd/>
              </a:ln>
            </p:spPr>
            <p:txBody>
              <a:bodyPr/>
              <a:lstStyle/>
              <a:p>
                <a:pPr eaLnBrk="0" hangingPunct="0"/>
                <a:endParaRPr lang="en-US"/>
              </a:p>
            </p:txBody>
          </p:sp>
          <p:sp>
            <p:nvSpPr>
              <p:cNvPr id="48552" name="Rectangle 873"/>
              <p:cNvSpPr>
                <a:spLocks noChangeArrowheads="1"/>
              </p:cNvSpPr>
              <p:nvPr/>
            </p:nvSpPr>
            <p:spPr bwMode="auto">
              <a:xfrm>
                <a:off x="666" y="2454"/>
                <a:ext cx="3" cy="30"/>
              </a:xfrm>
              <a:prstGeom prst="rect">
                <a:avLst/>
              </a:prstGeom>
              <a:noFill/>
              <a:ln w="3175">
                <a:solidFill>
                  <a:srgbClr val="000000"/>
                </a:solidFill>
                <a:miter lim="800000"/>
                <a:headEnd/>
                <a:tailEnd/>
              </a:ln>
            </p:spPr>
            <p:txBody>
              <a:bodyPr/>
              <a:lstStyle/>
              <a:p>
                <a:pPr eaLnBrk="0" hangingPunct="0"/>
                <a:endParaRPr lang="en-US"/>
              </a:p>
            </p:txBody>
          </p:sp>
          <p:sp>
            <p:nvSpPr>
              <p:cNvPr id="48553" name="Rectangle 874"/>
              <p:cNvSpPr>
                <a:spLocks noChangeArrowheads="1"/>
              </p:cNvSpPr>
              <p:nvPr/>
            </p:nvSpPr>
            <p:spPr bwMode="auto">
              <a:xfrm>
                <a:off x="673" y="2454"/>
                <a:ext cx="4" cy="30"/>
              </a:xfrm>
              <a:prstGeom prst="rect">
                <a:avLst/>
              </a:prstGeom>
              <a:noFill/>
              <a:ln w="3175">
                <a:solidFill>
                  <a:srgbClr val="000000"/>
                </a:solidFill>
                <a:miter lim="800000"/>
                <a:headEnd/>
                <a:tailEnd/>
              </a:ln>
            </p:spPr>
            <p:txBody>
              <a:bodyPr/>
              <a:lstStyle/>
              <a:p>
                <a:pPr eaLnBrk="0" hangingPunct="0"/>
                <a:endParaRPr lang="en-US"/>
              </a:p>
            </p:txBody>
          </p:sp>
          <p:sp>
            <p:nvSpPr>
              <p:cNvPr id="48554" name="Rectangle 875"/>
              <p:cNvSpPr>
                <a:spLocks noChangeArrowheads="1"/>
              </p:cNvSpPr>
              <p:nvPr/>
            </p:nvSpPr>
            <p:spPr bwMode="auto">
              <a:xfrm>
                <a:off x="680" y="2454"/>
                <a:ext cx="4" cy="30"/>
              </a:xfrm>
              <a:prstGeom prst="rect">
                <a:avLst/>
              </a:prstGeom>
              <a:noFill/>
              <a:ln w="3175">
                <a:solidFill>
                  <a:srgbClr val="000000"/>
                </a:solidFill>
                <a:miter lim="800000"/>
                <a:headEnd/>
                <a:tailEnd/>
              </a:ln>
            </p:spPr>
            <p:txBody>
              <a:bodyPr/>
              <a:lstStyle/>
              <a:p>
                <a:pPr eaLnBrk="0" hangingPunct="0"/>
                <a:endParaRPr lang="en-US"/>
              </a:p>
            </p:txBody>
          </p:sp>
          <p:sp>
            <p:nvSpPr>
              <p:cNvPr id="48555" name="Rectangle 876"/>
              <p:cNvSpPr>
                <a:spLocks noChangeArrowheads="1"/>
              </p:cNvSpPr>
              <p:nvPr/>
            </p:nvSpPr>
            <p:spPr bwMode="auto">
              <a:xfrm>
                <a:off x="688" y="2454"/>
                <a:ext cx="3" cy="30"/>
              </a:xfrm>
              <a:prstGeom prst="rect">
                <a:avLst/>
              </a:prstGeom>
              <a:noFill/>
              <a:ln w="3175">
                <a:solidFill>
                  <a:srgbClr val="000000"/>
                </a:solidFill>
                <a:miter lim="800000"/>
                <a:headEnd/>
                <a:tailEnd/>
              </a:ln>
            </p:spPr>
            <p:txBody>
              <a:bodyPr/>
              <a:lstStyle/>
              <a:p>
                <a:pPr eaLnBrk="0" hangingPunct="0"/>
                <a:endParaRPr lang="en-US"/>
              </a:p>
            </p:txBody>
          </p:sp>
          <p:sp>
            <p:nvSpPr>
              <p:cNvPr id="48556" name="Rectangle 877"/>
              <p:cNvSpPr>
                <a:spLocks noChangeArrowheads="1"/>
              </p:cNvSpPr>
              <p:nvPr/>
            </p:nvSpPr>
            <p:spPr bwMode="auto">
              <a:xfrm>
                <a:off x="695" y="2454"/>
                <a:ext cx="4" cy="30"/>
              </a:xfrm>
              <a:prstGeom prst="rect">
                <a:avLst/>
              </a:prstGeom>
              <a:noFill/>
              <a:ln w="3175">
                <a:solidFill>
                  <a:srgbClr val="000000"/>
                </a:solidFill>
                <a:miter lim="800000"/>
                <a:headEnd/>
                <a:tailEnd/>
              </a:ln>
            </p:spPr>
            <p:txBody>
              <a:bodyPr/>
              <a:lstStyle/>
              <a:p>
                <a:pPr eaLnBrk="0" hangingPunct="0"/>
                <a:endParaRPr lang="en-US"/>
              </a:p>
            </p:txBody>
          </p:sp>
          <p:sp>
            <p:nvSpPr>
              <p:cNvPr id="48557" name="Rectangle 878"/>
              <p:cNvSpPr>
                <a:spLocks noChangeArrowheads="1"/>
              </p:cNvSpPr>
              <p:nvPr/>
            </p:nvSpPr>
            <p:spPr bwMode="auto">
              <a:xfrm>
                <a:off x="702" y="2454"/>
                <a:ext cx="4" cy="30"/>
              </a:xfrm>
              <a:prstGeom prst="rect">
                <a:avLst/>
              </a:prstGeom>
              <a:noFill/>
              <a:ln w="3175">
                <a:solidFill>
                  <a:srgbClr val="000000"/>
                </a:solidFill>
                <a:miter lim="800000"/>
                <a:headEnd/>
                <a:tailEnd/>
              </a:ln>
            </p:spPr>
            <p:txBody>
              <a:bodyPr/>
              <a:lstStyle/>
              <a:p>
                <a:pPr eaLnBrk="0" hangingPunct="0"/>
                <a:endParaRPr lang="en-US"/>
              </a:p>
            </p:txBody>
          </p:sp>
          <p:sp>
            <p:nvSpPr>
              <p:cNvPr id="48558" name="Rectangle 879"/>
              <p:cNvSpPr>
                <a:spLocks noChangeArrowheads="1"/>
              </p:cNvSpPr>
              <p:nvPr/>
            </p:nvSpPr>
            <p:spPr bwMode="auto">
              <a:xfrm>
                <a:off x="709" y="2454"/>
                <a:ext cx="4" cy="30"/>
              </a:xfrm>
              <a:prstGeom prst="rect">
                <a:avLst/>
              </a:prstGeom>
              <a:noFill/>
              <a:ln w="3175">
                <a:solidFill>
                  <a:srgbClr val="000000"/>
                </a:solidFill>
                <a:miter lim="800000"/>
                <a:headEnd/>
                <a:tailEnd/>
              </a:ln>
            </p:spPr>
            <p:txBody>
              <a:bodyPr/>
              <a:lstStyle/>
              <a:p>
                <a:pPr eaLnBrk="0" hangingPunct="0"/>
                <a:endParaRPr lang="en-US"/>
              </a:p>
            </p:txBody>
          </p:sp>
          <p:sp>
            <p:nvSpPr>
              <p:cNvPr id="48559" name="Rectangle 880"/>
              <p:cNvSpPr>
                <a:spLocks noChangeArrowheads="1"/>
              </p:cNvSpPr>
              <p:nvPr/>
            </p:nvSpPr>
            <p:spPr bwMode="auto">
              <a:xfrm>
                <a:off x="709" y="2487"/>
                <a:ext cx="4" cy="15"/>
              </a:xfrm>
              <a:prstGeom prst="rect">
                <a:avLst/>
              </a:prstGeom>
              <a:noFill/>
              <a:ln w="3175">
                <a:solidFill>
                  <a:srgbClr val="000000"/>
                </a:solidFill>
                <a:miter lim="800000"/>
                <a:headEnd/>
                <a:tailEnd/>
              </a:ln>
            </p:spPr>
            <p:txBody>
              <a:bodyPr/>
              <a:lstStyle/>
              <a:p>
                <a:pPr eaLnBrk="0" hangingPunct="0"/>
                <a:endParaRPr lang="en-US"/>
              </a:p>
            </p:txBody>
          </p:sp>
          <p:sp>
            <p:nvSpPr>
              <p:cNvPr id="48560" name="Rectangle 881"/>
              <p:cNvSpPr>
                <a:spLocks noChangeArrowheads="1"/>
              </p:cNvSpPr>
              <p:nvPr/>
            </p:nvSpPr>
            <p:spPr bwMode="auto">
              <a:xfrm>
                <a:off x="702" y="2487"/>
                <a:ext cx="4" cy="15"/>
              </a:xfrm>
              <a:prstGeom prst="rect">
                <a:avLst/>
              </a:prstGeom>
              <a:noFill/>
              <a:ln w="3175">
                <a:solidFill>
                  <a:srgbClr val="000000"/>
                </a:solidFill>
                <a:miter lim="800000"/>
                <a:headEnd/>
                <a:tailEnd/>
              </a:ln>
            </p:spPr>
            <p:txBody>
              <a:bodyPr/>
              <a:lstStyle/>
              <a:p>
                <a:pPr eaLnBrk="0" hangingPunct="0"/>
                <a:endParaRPr lang="en-US"/>
              </a:p>
            </p:txBody>
          </p:sp>
          <p:sp>
            <p:nvSpPr>
              <p:cNvPr id="48561" name="Rectangle 882"/>
              <p:cNvSpPr>
                <a:spLocks noChangeArrowheads="1"/>
              </p:cNvSpPr>
              <p:nvPr/>
            </p:nvSpPr>
            <p:spPr bwMode="auto">
              <a:xfrm>
                <a:off x="695" y="2487"/>
                <a:ext cx="4" cy="15"/>
              </a:xfrm>
              <a:prstGeom prst="rect">
                <a:avLst/>
              </a:prstGeom>
              <a:noFill/>
              <a:ln w="3175">
                <a:solidFill>
                  <a:srgbClr val="000000"/>
                </a:solidFill>
                <a:miter lim="800000"/>
                <a:headEnd/>
                <a:tailEnd/>
              </a:ln>
            </p:spPr>
            <p:txBody>
              <a:bodyPr/>
              <a:lstStyle/>
              <a:p>
                <a:pPr eaLnBrk="0" hangingPunct="0"/>
                <a:endParaRPr lang="en-US"/>
              </a:p>
            </p:txBody>
          </p:sp>
          <p:sp>
            <p:nvSpPr>
              <p:cNvPr id="48562" name="Rectangle 883"/>
              <p:cNvSpPr>
                <a:spLocks noChangeArrowheads="1"/>
              </p:cNvSpPr>
              <p:nvPr/>
            </p:nvSpPr>
            <p:spPr bwMode="auto">
              <a:xfrm>
                <a:off x="688" y="2487"/>
                <a:ext cx="3" cy="15"/>
              </a:xfrm>
              <a:prstGeom prst="rect">
                <a:avLst/>
              </a:prstGeom>
              <a:noFill/>
              <a:ln w="3175">
                <a:solidFill>
                  <a:srgbClr val="000000"/>
                </a:solidFill>
                <a:miter lim="800000"/>
                <a:headEnd/>
                <a:tailEnd/>
              </a:ln>
            </p:spPr>
            <p:txBody>
              <a:bodyPr/>
              <a:lstStyle/>
              <a:p>
                <a:pPr eaLnBrk="0" hangingPunct="0"/>
                <a:endParaRPr lang="en-US"/>
              </a:p>
            </p:txBody>
          </p:sp>
          <p:sp>
            <p:nvSpPr>
              <p:cNvPr id="48563" name="Rectangle 884"/>
              <p:cNvSpPr>
                <a:spLocks noChangeArrowheads="1"/>
              </p:cNvSpPr>
              <p:nvPr/>
            </p:nvSpPr>
            <p:spPr bwMode="auto">
              <a:xfrm>
                <a:off x="680" y="2487"/>
                <a:ext cx="4" cy="15"/>
              </a:xfrm>
              <a:prstGeom prst="rect">
                <a:avLst/>
              </a:prstGeom>
              <a:noFill/>
              <a:ln w="3175">
                <a:solidFill>
                  <a:srgbClr val="000000"/>
                </a:solidFill>
                <a:miter lim="800000"/>
                <a:headEnd/>
                <a:tailEnd/>
              </a:ln>
            </p:spPr>
            <p:txBody>
              <a:bodyPr/>
              <a:lstStyle/>
              <a:p>
                <a:pPr eaLnBrk="0" hangingPunct="0"/>
                <a:endParaRPr lang="en-US"/>
              </a:p>
            </p:txBody>
          </p:sp>
          <p:sp>
            <p:nvSpPr>
              <p:cNvPr id="48564" name="Rectangle 885"/>
              <p:cNvSpPr>
                <a:spLocks noChangeArrowheads="1"/>
              </p:cNvSpPr>
              <p:nvPr/>
            </p:nvSpPr>
            <p:spPr bwMode="auto">
              <a:xfrm>
                <a:off x="673" y="2487"/>
                <a:ext cx="4" cy="15"/>
              </a:xfrm>
              <a:prstGeom prst="rect">
                <a:avLst/>
              </a:prstGeom>
              <a:noFill/>
              <a:ln w="3175">
                <a:solidFill>
                  <a:srgbClr val="000000"/>
                </a:solidFill>
                <a:miter lim="800000"/>
                <a:headEnd/>
                <a:tailEnd/>
              </a:ln>
            </p:spPr>
            <p:txBody>
              <a:bodyPr/>
              <a:lstStyle/>
              <a:p>
                <a:pPr eaLnBrk="0" hangingPunct="0"/>
                <a:endParaRPr lang="en-US"/>
              </a:p>
            </p:txBody>
          </p:sp>
          <p:sp>
            <p:nvSpPr>
              <p:cNvPr id="48565" name="Rectangle 886"/>
              <p:cNvSpPr>
                <a:spLocks noChangeArrowheads="1"/>
              </p:cNvSpPr>
              <p:nvPr/>
            </p:nvSpPr>
            <p:spPr bwMode="auto">
              <a:xfrm>
                <a:off x="666" y="2487"/>
                <a:ext cx="3" cy="15"/>
              </a:xfrm>
              <a:prstGeom prst="rect">
                <a:avLst/>
              </a:prstGeom>
              <a:noFill/>
              <a:ln w="3175">
                <a:solidFill>
                  <a:srgbClr val="000000"/>
                </a:solidFill>
                <a:miter lim="800000"/>
                <a:headEnd/>
                <a:tailEnd/>
              </a:ln>
            </p:spPr>
            <p:txBody>
              <a:bodyPr/>
              <a:lstStyle/>
              <a:p>
                <a:pPr eaLnBrk="0" hangingPunct="0"/>
                <a:endParaRPr lang="en-US"/>
              </a:p>
            </p:txBody>
          </p:sp>
          <p:sp>
            <p:nvSpPr>
              <p:cNvPr id="48566" name="Line 887"/>
              <p:cNvSpPr>
                <a:spLocks noChangeShapeType="1"/>
              </p:cNvSpPr>
              <p:nvPr/>
            </p:nvSpPr>
            <p:spPr bwMode="auto">
              <a:xfrm flipV="1">
                <a:off x="671" y="2352"/>
                <a:ext cx="4" cy="11"/>
              </a:xfrm>
              <a:prstGeom prst="line">
                <a:avLst/>
              </a:prstGeom>
              <a:noFill/>
              <a:ln w="3175">
                <a:solidFill>
                  <a:srgbClr val="000000"/>
                </a:solidFill>
                <a:round/>
                <a:headEnd/>
                <a:tailEnd/>
              </a:ln>
            </p:spPr>
            <p:txBody>
              <a:bodyPr/>
              <a:lstStyle/>
              <a:p>
                <a:endParaRPr lang="en-US"/>
              </a:p>
            </p:txBody>
          </p:sp>
          <p:sp>
            <p:nvSpPr>
              <p:cNvPr id="48567" name="Line 888"/>
              <p:cNvSpPr>
                <a:spLocks noChangeShapeType="1"/>
              </p:cNvSpPr>
              <p:nvPr/>
            </p:nvSpPr>
            <p:spPr bwMode="auto">
              <a:xfrm>
                <a:off x="704" y="2352"/>
                <a:ext cx="3" cy="11"/>
              </a:xfrm>
              <a:prstGeom prst="line">
                <a:avLst/>
              </a:prstGeom>
              <a:noFill/>
              <a:ln w="3175">
                <a:solidFill>
                  <a:srgbClr val="000000"/>
                </a:solidFill>
                <a:round/>
                <a:headEnd/>
                <a:tailEnd/>
              </a:ln>
            </p:spPr>
            <p:txBody>
              <a:bodyPr/>
              <a:lstStyle/>
              <a:p>
                <a:endParaRPr lang="en-US"/>
              </a:p>
            </p:txBody>
          </p:sp>
          <p:sp>
            <p:nvSpPr>
              <p:cNvPr id="48568" name="Line 889"/>
              <p:cNvSpPr>
                <a:spLocks noChangeShapeType="1"/>
              </p:cNvSpPr>
              <p:nvPr/>
            </p:nvSpPr>
            <p:spPr bwMode="auto">
              <a:xfrm>
                <a:off x="673" y="2416"/>
                <a:ext cx="24" cy="1"/>
              </a:xfrm>
              <a:prstGeom prst="line">
                <a:avLst/>
              </a:prstGeom>
              <a:noFill/>
              <a:ln w="3175">
                <a:solidFill>
                  <a:srgbClr val="000000"/>
                </a:solidFill>
                <a:round/>
                <a:headEnd/>
                <a:tailEnd/>
              </a:ln>
            </p:spPr>
            <p:txBody>
              <a:bodyPr/>
              <a:lstStyle/>
              <a:p>
                <a:endParaRPr lang="en-US"/>
              </a:p>
            </p:txBody>
          </p:sp>
          <p:sp>
            <p:nvSpPr>
              <p:cNvPr id="48569" name="Line 890"/>
              <p:cNvSpPr>
                <a:spLocks noChangeShapeType="1"/>
              </p:cNvSpPr>
              <p:nvPr/>
            </p:nvSpPr>
            <p:spPr bwMode="auto">
              <a:xfrm>
                <a:off x="673" y="2413"/>
                <a:ext cx="24" cy="1"/>
              </a:xfrm>
              <a:prstGeom prst="line">
                <a:avLst/>
              </a:prstGeom>
              <a:noFill/>
              <a:ln w="3175">
                <a:solidFill>
                  <a:srgbClr val="000000"/>
                </a:solidFill>
                <a:round/>
                <a:headEnd/>
                <a:tailEnd/>
              </a:ln>
            </p:spPr>
            <p:txBody>
              <a:bodyPr/>
              <a:lstStyle/>
              <a:p>
                <a:endParaRPr lang="en-US"/>
              </a:p>
            </p:txBody>
          </p:sp>
          <p:sp>
            <p:nvSpPr>
              <p:cNvPr id="48570" name="Line 891"/>
              <p:cNvSpPr>
                <a:spLocks noChangeShapeType="1"/>
              </p:cNvSpPr>
              <p:nvPr/>
            </p:nvSpPr>
            <p:spPr bwMode="auto">
              <a:xfrm>
                <a:off x="673" y="2411"/>
                <a:ext cx="24" cy="1"/>
              </a:xfrm>
              <a:prstGeom prst="line">
                <a:avLst/>
              </a:prstGeom>
              <a:noFill/>
              <a:ln w="3175">
                <a:solidFill>
                  <a:srgbClr val="000000"/>
                </a:solidFill>
                <a:round/>
                <a:headEnd/>
                <a:tailEnd/>
              </a:ln>
            </p:spPr>
            <p:txBody>
              <a:bodyPr/>
              <a:lstStyle/>
              <a:p>
                <a:endParaRPr lang="en-US"/>
              </a:p>
            </p:txBody>
          </p:sp>
          <p:sp>
            <p:nvSpPr>
              <p:cNvPr id="48571" name="Line 892"/>
              <p:cNvSpPr>
                <a:spLocks noChangeShapeType="1"/>
              </p:cNvSpPr>
              <p:nvPr/>
            </p:nvSpPr>
            <p:spPr bwMode="auto">
              <a:xfrm>
                <a:off x="673" y="2408"/>
                <a:ext cx="24" cy="1"/>
              </a:xfrm>
              <a:prstGeom prst="line">
                <a:avLst/>
              </a:prstGeom>
              <a:noFill/>
              <a:ln w="3175">
                <a:solidFill>
                  <a:srgbClr val="000000"/>
                </a:solidFill>
                <a:round/>
                <a:headEnd/>
                <a:tailEnd/>
              </a:ln>
            </p:spPr>
            <p:txBody>
              <a:bodyPr/>
              <a:lstStyle/>
              <a:p>
                <a:endParaRPr lang="en-US"/>
              </a:p>
            </p:txBody>
          </p:sp>
          <p:sp>
            <p:nvSpPr>
              <p:cNvPr id="48572" name="Line 893"/>
              <p:cNvSpPr>
                <a:spLocks noChangeShapeType="1"/>
              </p:cNvSpPr>
              <p:nvPr/>
            </p:nvSpPr>
            <p:spPr bwMode="auto">
              <a:xfrm>
                <a:off x="673" y="2405"/>
                <a:ext cx="24" cy="1"/>
              </a:xfrm>
              <a:prstGeom prst="line">
                <a:avLst/>
              </a:prstGeom>
              <a:noFill/>
              <a:ln w="3175">
                <a:solidFill>
                  <a:srgbClr val="000000"/>
                </a:solidFill>
                <a:round/>
                <a:headEnd/>
                <a:tailEnd/>
              </a:ln>
            </p:spPr>
            <p:txBody>
              <a:bodyPr/>
              <a:lstStyle/>
              <a:p>
                <a:endParaRPr lang="en-US"/>
              </a:p>
            </p:txBody>
          </p:sp>
          <p:sp>
            <p:nvSpPr>
              <p:cNvPr id="48573" name="Rectangle 894"/>
              <p:cNvSpPr>
                <a:spLocks noChangeArrowheads="1"/>
              </p:cNvSpPr>
              <p:nvPr/>
            </p:nvSpPr>
            <p:spPr bwMode="auto">
              <a:xfrm>
                <a:off x="689" y="2370"/>
                <a:ext cx="11" cy="8"/>
              </a:xfrm>
              <a:prstGeom prst="rect">
                <a:avLst/>
              </a:prstGeom>
              <a:noFill/>
              <a:ln w="3175">
                <a:solidFill>
                  <a:srgbClr val="000000"/>
                </a:solidFill>
                <a:miter lim="800000"/>
                <a:headEnd/>
                <a:tailEnd/>
              </a:ln>
            </p:spPr>
            <p:txBody>
              <a:bodyPr/>
              <a:lstStyle/>
              <a:p>
                <a:pPr eaLnBrk="0" hangingPunct="0"/>
                <a:endParaRPr lang="en-US"/>
              </a:p>
            </p:txBody>
          </p:sp>
          <p:sp>
            <p:nvSpPr>
              <p:cNvPr id="48574" name="Rectangle 895"/>
              <p:cNvSpPr>
                <a:spLocks noChangeArrowheads="1"/>
              </p:cNvSpPr>
              <p:nvPr/>
            </p:nvSpPr>
            <p:spPr bwMode="auto">
              <a:xfrm>
                <a:off x="699" y="2395"/>
                <a:ext cx="6" cy="2"/>
              </a:xfrm>
              <a:prstGeom prst="rect">
                <a:avLst/>
              </a:prstGeom>
              <a:noFill/>
              <a:ln w="3175">
                <a:solidFill>
                  <a:srgbClr val="000000"/>
                </a:solidFill>
                <a:miter lim="800000"/>
                <a:headEnd/>
                <a:tailEnd/>
              </a:ln>
            </p:spPr>
            <p:txBody>
              <a:bodyPr/>
              <a:lstStyle/>
              <a:p>
                <a:pPr eaLnBrk="0" hangingPunct="0"/>
                <a:endParaRPr lang="en-US"/>
              </a:p>
            </p:txBody>
          </p:sp>
          <p:sp>
            <p:nvSpPr>
              <p:cNvPr id="48575" name="Rectangle 896"/>
              <p:cNvSpPr>
                <a:spLocks noChangeArrowheads="1"/>
              </p:cNvSpPr>
              <p:nvPr/>
            </p:nvSpPr>
            <p:spPr bwMode="auto">
              <a:xfrm>
                <a:off x="699" y="2405"/>
                <a:ext cx="6" cy="2"/>
              </a:xfrm>
              <a:prstGeom prst="rect">
                <a:avLst/>
              </a:prstGeom>
              <a:noFill/>
              <a:ln w="3175">
                <a:solidFill>
                  <a:srgbClr val="000000"/>
                </a:solidFill>
                <a:miter lim="800000"/>
                <a:headEnd/>
                <a:tailEnd/>
              </a:ln>
            </p:spPr>
            <p:txBody>
              <a:bodyPr/>
              <a:lstStyle/>
              <a:p>
                <a:pPr eaLnBrk="0" hangingPunct="0"/>
                <a:endParaRPr lang="en-US"/>
              </a:p>
            </p:txBody>
          </p:sp>
          <p:sp>
            <p:nvSpPr>
              <p:cNvPr id="48576" name="Rectangle 897"/>
              <p:cNvSpPr>
                <a:spLocks noChangeArrowheads="1"/>
              </p:cNvSpPr>
              <p:nvPr/>
            </p:nvSpPr>
            <p:spPr bwMode="auto">
              <a:xfrm>
                <a:off x="699" y="2409"/>
                <a:ext cx="6" cy="2"/>
              </a:xfrm>
              <a:prstGeom prst="rect">
                <a:avLst/>
              </a:prstGeom>
              <a:noFill/>
              <a:ln w="3175">
                <a:solidFill>
                  <a:srgbClr val="000000"/>
                </a:solidFill>
                <a:miter lim="800000"/>
                <a:headEnd/>
                <a:tailEnd/>
              </a:ln>
            </p:spPr>
            <p:txBody>
              <a:bodyPr/>
              <a:lstStyle/>
              <a:p>
                <a:pPr eaLnBrk="0" hangingPunct="0"/>
                <a:endParaRPr lang="en-US"/>
              </a:p>
            </p:txBody>
          </p:sp>
          <p:sp>
            <p:nvSpPr>
              <p:cNvPr id="48577" name="Freeform 898"/>
              <p:cNvSpPr>
                <a:spLocks noEditPoints="1"/>
              </p:cNvSpPr>
              <p:nvPr/>
            </p:nvSpPr>
            <p:spPr bwMode="auto">
              <a:xfrm>
                <a:off x="684" y="2390"/>
                <a:ext cx="169" cy="94"/>
              </a:xfrm>
              <a:custGeom>
                <a:avLst/>
                <a:gdLst>
                  <a:gd name="T0" fmla="*/ 0 w 169"/>
                  <a:gd name="T1" fmla="*/ 4 h 94"/>
                  <a:gd name="T2" fmla="*/ 11 w 169"/>
                  <a:gd name="T3" fmla="*/ 4 h 94"/>
                  <a:gd name="T4" fmla="*/ 11 w 169"/>
                  <a:gd name="T5" fmla="*/ 0 h 94"/>
                  <a:gd name="T6" fmla="*/ 0 w 169"/>
                  <a:gd name="T7" fmla="*/ 0 h 94"/>
                  <a:gd name="T8" fmla="*/ 0 w 169"/>
                  <a:gd name="T9" fmla="*/ 4 h 94"/>
                  <a:gd name="T10" fmla="*/ 163 w 169"/>
                  <a:gd name="T11" fmla="*/ 94 h 94"/>
                  <a:gd name="T12" fmla="*/ 169 w 169"/>
                  <a:gd name="T13" fmla="*/ 94 h 94"/>
                  <a:gd name="T14" fmla="*/ 169 w 169"/>
                  <a:gd name="T15" fmla="*/ 92 h 94"/>
                  <a:gd name="T16" fmla="*/ 163 w 169"/>
                  <a:gd name="T17" fmla="*/ 92 h 94"/>
                  <a:gd name="T18" fmla="*/ 163 w 169"/>
                  <a:gd name="T19" fmla="*/ 94 h 94"/>
                  <a:gd name="T20" fmla="*/ 62 w 169"/>
                  <a:gd name="T21" fmla="*/ 74 h 94"/>
                  <a:gd name="T22" fmla="*/ 62 w 169"/>
                  <a:gd name="T23" fmla="*/ 12 h 94"/>
                  <a:gd name="T24" fmla="*/ 153 w 169"/>
                  <a:gd name="T25" fmla="*/ 12 h 94"/>
                  <a:gd name="T26" fmla="*/ 153 w 169"/>
                  <a:gd name="T27" fmla="*/ 74 h 94"/>
                  <a:gd name="T28" fmla="*/ 62 w 169"/>
                  <a:gd name="T29" fmla="*/ 74 h 94"/>
                  <a:gd name="T30" fmla="*/ 58 w 169"/>
                  <a:gd name="T31" fmla="*/ 78 h 94"/>
                  <a:gd name="T32" fmla="*/ 157 w 169"/>
                  <a:gd name="T33" fmla="*/ 78 h 94"/>
                  <a:gd name="T34" fmla="*/ 157 w 169"/>
                  <a:gd name="T35" fmla="*/ 8 h 94"/>
                  <a:gd name="T36" fmla="*/ 161 w 169"/>
                  <a:gd name="T37" fmla="*/ 8 h 94"/>
                  <a:gd name="T38" fmla="*/ 161 w 169"/>
                  <a:gd name="T39" fmla="*/ 4 h 94"/>
                  <a:gd name="T40" fmla="*/ 54 w 169"/>
                  <a:gd name="T41" fmla="*/ 4 h 94"/>
                  <a:gd name="T42" fmla="*/ 54 w 169"/>
                  <a:gd name="T43" fmla="*/ 82 h 94"/>
                  <a:gd name="T44" fmla="*/ 58 w 169"/>
                  <a:gd name="T45" fmla="*/ 82 h 94"/>
                  <a:gd name="T46" fmla="*/ 58 w 169"/>
                  <a:gd name="T47" fmla="*/ 78 h 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9"/>
                  <a:gd name="T73" fmla="*/ 0 h 94"/>
                  <a:gd name="T74" fmla="*/ 169 w 169"/>
                  <a:gd name="T75" fmla="*/ 94 h 9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9" h="94">
                    <a:moveTo>
                      <a:pt x="0" y="4"/>
                    </a:moveTo>
                    <a:lnTo>
                      <a:pt x="11" y="4"/>
                    </a:lnTo>
                    <a:lnTo>
                      <a:pt x="11" y="0"/>
                    </a:lnTo>
                    <a:lnTo>
                      <a:pt x="0" y="0"/>
                    </a:lnTo>
                    <a:lnTo>
                      <a:pt x="0" y="4"/>
                    </a:lnTo>
                    <a:close/>
                    <a:moveTo>
                      <a:pt x="163" y="94"/>
                    </a:moveTo>
                    <a:lnTo>
                      <a:pt x="169" y="94"/>
                    </a:lnTo>
                    <a:lnTo>
                      <a:pt x="169" y="92"/>
                    </a:lnTo>
                    <a:lnTo>
                      <a:pt x="163" y="92"/>
                    </a:lnTo>
                    <a:lnTo>
                      <a:pt x="163" y="94"/>
                    </a:lnTo>
                    <a:close/>
                    <a:moveTo>
                      <a:pt x="62" y="74"/>
                    </a:moveTo>
                    <a:lnTo>
                      <a:pt x="62" y="12"/>
                    </a:lnTo>
                    <a:lnTo>
                      <a:pt x="153" y="12"/>
                    </a:lnTo>
                    <a:lnTo>
                      <a:pt x="153" y="74"/>
                    </a:lnTo>
                    <a:lnTo>
                      <a:pt x="62" y="74"/>
                    </a:lnTo>
                    <a:close/>
                    <a:moveTo>
                      <a:pt x="58" y="78"/>
                    </a:moveTo>
                    <a:lnTo>
                      <a:pt x="157" y="78"/>
                    </a:lnTo>
                    <a:lnTo>
                      <a:pt x="157" y="8"/>
                    </a:lnTo>
                    <a:lnTo>
                      <a:pt x="161" y="8"/>
                    </a:lnTo>
                    <a:lnTo>
                      <a:pt x="161" y="4"/>
                    </a:lnTo>
                    <a:lnTo>
                      <a:pt x="54" y="4"/>
                    </a:lnTo>
                    <a:lnTo>
                      <a:pt x="54" y="82"/>
                    </a:lnTo>
                    <a:lnTo>
                      <a:pt x="58" y="82"/>
                    </a:lnTo>
                    <a:lnTo>
                      <a:pt x="58" y="78"/>
                    </a:lnTo>
                    <a:close/>
                  </a:path>
                </a:pathLst>
              </a:custGeom>
              <a:solidFill>
                <a:srgbClr val="000000"/>
              </a:solidFill>
              <a:ln w="9525">
                <a:noFill/>
                <a:round/>
                <a:headEnd/>
                <a:tailEnd/>
              </a:ln>
            </p:spPr>
            <p:txBody>
              <a:bodyPr/>
              <a:lstStyle/>
              <a:p>
                <a:pPr eaLnBrk="0" hangingPunct="0"/>
                <a:endParaRPr lang="en-US"/>
              </a:p>
            </p:txBody>
          </p:sp>
          <p:sp>
            <p:nvSpPr>
              <p:cNvPr id="48578" name="Rectangle 899"/>
              <p:cNvSpPr>
                <a:spLocks noChangeArrowheads="1"/>
              </p:cNvSpPr>
              <p:nvPr/>
            </p:nvSpPr>
            <p:spPr bwMode="auto">
              <a:xfrm>
                <a:off x="684" y="2390"/>
                <a:ext cx="11" cy="4"/>
              </a:xfrm>
              <a:prstGeom prst="rect">
                <a:avLst/>
              </a:prstGeom>
              <a:noFill/>
              <a:ln w="3175">
                <a:solidFill>
                  <a:srgbClr val="000000"/>
                </a:solidFill>
                <a:miter lim="800000"/>
                <a:headEnd/>
                <a:tailEnd/>
              </a:ln>
            </p:spPr>
            <p:txBody>
              <a:bodyPr/>
              <a:lstStyle/>
              <a:p>
                <a:pPr eaLnBrk="0" hangingPunct="0"/>
                <a:endParaRPr lang="en-US"/>
              </a:p>
            </p:txBody>
          </p:sp>
          <p:sp>
            <p:nvSpPr>
              <p:cNvPr id="48579" name="Rectangle 900"/>
              <p:cNvSpPr>
                <a:spLocks noChangeArrowheads="1"/>
              </p:cNvSpPr>
              <p:nvPr/>
            </p:nvSpPr>
            <p:spPr bwMode="auto">
              <a:xfrm>
                <a:off x="847" y="2482"/>
                <a:ext cx="6" cy="2"/>
              </a:xfrm>
              <a:prstGeom prst="rect">
                <a:avLst/>
              </a:prstGeom>
              <a:noFill/>
              <a:ln w="3175">
                <a:solidFill>
                  <a:srgbClr val="000000"/>
                </a:solidFill>
                <a:miter lim="800000"/>
                <a:headEnd/>
                <a:tailEnd/>
              </a:ln>
            </p:spPr>
            <p:txBody>
              <a:bodyPr/>
              <a:lstStyle/>
              <a:p>
                <a:pPr eaLnBrk="0" hangingPunct="0"/>
                <a:endParaRPr lang="en-US"/>
              </a:p>
            </p:txBody>
          </p:sp>
          <p:sp>
            <p:nvSpPr>
              <p:cNvPr id="48580" name="Rectangle 901"/>
              <p:cNvSpPr>
                <a:spLocks noChangeArrowheads="1"/>
              </p:cNvSpPr>
              <p:nvPr/>
            </p:nvSpPr>
            <p:spPr bwMode="auto">
              <a:xfrm>
                <a:off x="746" y="2402"/>
                <a:ext cx="91" cy="62"/>
              </a:xfrm>
              <a:prstGeom prst="rect">
                <a:avLst/>
              </a:prstGeom>
              <a:noFill/>
              <a:ln w="3175">
                <a:solidFill>
                  <a:srgbClr val="000000"/>
                </a:solidFill>
                <a:miter lim="800000"/>
                <a:headEnd/>
                <a:tailEnd/>
              </a:ln>
            </p:spPr>
            <p:txBody>
              <a:bodyPr/>
              <a:lstStyle/>
              <a:p>
                <a:pPr eaLnBrk="0" hangingPunct="0"/>
                <a:endParaRPr lang="en-US"/>
              </a:p>
            </p:txBody>
          </p:sp>
          <p:sp>
            <p:nvSpPr>
              <p:cNvPr id="48581" name="Freeform 902"/>
              <p:cNvSpPr>
                <a:spLocks/>
              </p:cNvSpPr>
              <p:nvPr/>
            </p:nvSpPr>
            <p:spPr bwMode="auto">
              <a:xfrm>
                <a:off x="738" y="2394"/>
                <a:ext cx="107" cy="78"/>
              </a:xfrm>
              <a:custGeom>
                <a:avLst/>
                <a:gdLst>
                  <a:gd name="T0" fmla="*/ 4 w 107"/>
                  <a:gd name="T1" fmla="*/ 74 h 78"/>
                  <a:gd name="T2" fmla="*/ 103 w 107"/>
                  <a:gd name="T3" fmla="*/ 74 h 78"/>
                  <a:gd name="T4" fmla="*/ 103 w 107"/>
                  <a:gd name="T5" fmla="*/ 4 h 78"/>
                  <a:gd name="T6" fmla="*/ 107 w 107"/>
                  <a:gd name="T7" fmla="*/ 4 h 78"/>
                  <a:gd name="T8" fmla="*/ 107 w 107"/>
                  <a:gd name="T9" fmla="*/ 0 h 78"/>
                  <a:gd name="T10" fmla="*/ 0 w 107"/>
                  <a:gd name="T11" fmla="*/ 0 h 78"/>
                  <a:gd name="T12" fmla="*/ 0 w 107"/>
                  <a:gd name="T13" fmla="*/ 78 h 78"/>
                  <a:gd name="T14" fmla="*/ 4 w 107"/>
                  <a:gd name="T15" fmla="*/ 78 h 78"/>
                  <a:gd name="T16" fmla="*/ 4 w 107"/>
                  <a:gd name="T17" fmla="*/ 74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78"/>
                  <a:gd name="T29" fmla="*/ 107 w 10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78">
                    <a:moveTo>
                      <a:pt x="4" y="74"/>
                    </a:moveTo>
                    <a:lnTo>
                      <a:pt x="103" y="74"/>
                    </a:lnTo>
                    <a:lnTo>
                      <a:pt x="103" y="4"/>
                    </a:lnTo>
                    <a:lnTo>
                      <a:pt x="107" y="4"/>
                    </a:lnTo>
                    <a:lnTo>
                      <a:pt x="107" y="0"/>
                    </a:lnTo>
                    <a:lnTo>
                      <a:pt x="0" y="0"/>
                    </a:lnTo>
                    <a:lnTo>
                      <a:pt x="0" y="78"/>
                    </a:lnTo>
                    <a:lnTo>
                      <a:pt x="4" y="78"/>
                    </a:lnTo>
                    <a:lnTo>
                      <a:pt x="4" y="74"/>
                    </a:lnTo>
                  </a:path>
                </a:pathLst>
              </a:custGeom>
              <a:noFill/>
              <a:ln w="3175">
                <a:solidFill>
                  <a:srgbClr val="000000"/>
                </a:solidFill>
                <a:round/>
                <a:headEnd/>
                <a:tailEnd/>
              </a:ln>
            </p:spPr>
            <p:txBody>
              <a:bodyPr/>
              <a:lstStyle/>
              <a:p>
                <a:pPr eaLnBrk="0" hangingPunct="0"/>
                <a:endParaRPr lang="en-US"/>
              </a:p>
            </p:txBody>
          </p:sp>
          <p:sp>
            <p:nvSpPr>
              <p:cNvPr id="48582" name="Freeform 903"/>
              <p:cNvSpPr>
                <a:spLocks/>
              </p:cNvSpPr>
              <p:nvPr/>
            </p:nvSpPr>
            <p:spPr bwMode="auto">
              <a:xfrm>
                <a:off x="726" y="2482"/>
                <a:ext cx="66" cy="6"/>
              </a:xfrm>
              <a:custGeom>
                <a:avLst/>
                <a:gdLst>
                  <a:gd name="T0" fmla="*/ 0 w 66"/>
                  <a:gd name="T1" fmla="*/ 0 h 6"/>
                  <a:gd name="T2" fmla="*/ 66 w 66"/>
                  <a:gd name="T3" fmla="*/ 0 h 6"/>
                  <a:gd name="T4" fmla="*/ 66 w 66"/>
                  <a:gd name="T5" fmla="*/ 6 h 6"/>
                  <a:gd name="T6" fmla="*/ 0 60000 65536"/>
                  <a:gd name="T7" fmla="*/ 0 60000 65536"/>
                  <a:gd name="T8" fmla="*/ 0 60000 65536"/>
                  <a:gd name="T9" fmla="*/ 0 w 66"/>
                  <a:gd name="T10" fmla="*/ 0 h 6"/>
                  <a:gd name="T11" fmla="*/ 66 w 66"/>
                  <a:gd name="T12" fmla="*/ 6 h 6"/>
                </a:gdLst>
                <a:ahLst/>
                <a:cxnLst>
                  <a:cxn ang="T6">
                    <a:pos x="T0" y="T1"/>
                  </a:cxn>
                  <a:cxn ang="T7">
                    <a:pos x="T2" y="T3"/>
                  </a:cxn>
                  <a:cxn ang="T8">
                    <a:pos x="T4" y="T5"/>
                  </a:cxn>
                </a:cxnLst>
                <a:rect l="T9" t="T10" r="T11" b="T12"/>
                <a:pathLst>
                  <a:path w="66" h="6">
                    <a:moveTo>
                      <a:pt x="0" y="0"/>
                    </a:moveTo>
                    <a:lnTo>
                      <a:pt x="66" y="0"/>
                    </a:lnTo>
                    <a:lnTo>
                      <a:pt x="66" y="6"/>
                    </a:lnTo>
                  </a:path>
                </a:pathLst>
              </a:custGeom>
              <a:noFill/>
              <a:ln w="3175">
                <a:solidFill>
                  <a:srgbClr val="000000"/>
                </a:solidFill>
                <a:round/>
                <a:headEnd/>
                <a:tailEnd/>
              </a:ln>
            </p:spPr>
            <p:txBody>
              <a:bodyPr/>
              <a:lstStyle/>
              <a:p>
                <a:pPr eaLnBrk="0" hangingPunct="0"/>
                <a:endParaRPr lang="en-US"/>
              </a:p>
            </p:txBody>
          </p:sp>
          <p:sp>
            <p:nvSpPr>
              <p:cNvPr id="48583" name="Line 904"/>
              <p:cNvSpPr>
                <a:spLocks noChangeShapeType="1"/>
              </p:cNvSpPr>
              <p:nvPr/>
            </p:nvSpPr>
            <p:spPr bwMode="auto">
              <a:xfrm flipV="1">
                <a:off x="759" y="2482"/>
                <a:ext cx="1" cy="6"/>
              </a:xfrm>
              <a:prstGeom prst="line">
                <a:avLst/>
              </a:prstGeom>
              <a:noFill/>
              <a:ln w="3175">
                <a:solidFill>
                  <a:srgbClr val="000000"/>
                </a:solidFill>
                <a:round/>
                <a:headEnd/>
                <a:tailEnd/>
              </a:ln>
            </p:spPr>
            <p:txBody>
              <a:bodyPr/>
              <a:lstStyle/>
              <a:p>
                <a:endParaRPr lang="en-US"/>
              </a:p>
            </p:txBody>
          </p:sp>
          <p:sp>
            <p:nvSpPr>
              <p:cNvPr id="48584" name="Freeform 905"/>
              <p:cNvSpPr>
                <a:spLocks/>
              </p:cNvSpPr>
              <p:nvPr/>
            </p:nvSpPr>
            <p:spPr bwMode="auto">
              <a:xfrm>
                <a:off x="5109" y="2316"/>
                <a:ext cx="175" cy="175"/>
              </a:xfrm>
              <a:custGeom>
                <a:avLst/>
                <a:gdLst>
                  <a:gd name="T0" fmla="*/ 38 w 175"/>
                  <a:gd name="T1" fmla="*/ 115 h 175"/>
                  <a:gd name="T2" fmla="*/ 0 w 175"/>
                  <a:gd name="T3" fmla="*/ 115 h 175"/>
                  <a:gd name="T4" fmla="*/ 0 w 175"/>
                  <a:gd name="T5" fmla="*/ 175 h 175"/>
                  <a:gd name="T6" fmla="*/ 175 w 175"/>
                  <a:gd name="T7" fmla="*/ 175 h 175"/>
                  <a:gd name="T8" fmla="*/ 175 w 175"/>
                  <a:gd name="T9" fmla="*/ 115 h 175"/>
                  <a:gd name="T10" fmla="*/ 137 w 175"/>
                  <a:gd name="T11" fmla="*/ 115 h 175"/>
                  <a:gd name="T12" fmla="*/ 137 w 175"/>
                  <a:gd name="T13" fmla="*/ 106 h 175"/>
                  <a:gd name="T14" fmla="*/ 154 w 175"/>
                  <a:gd name="T15" fmla="*/ 106 h 175"/>
                  <a:gd name="T16" fmla="*/ 154 w 175"/>
                  <a:gd name="T17" fmla="*/ 0 h 175"/>
                  <a:gd name="T18" fmla="*/ 22 w 175"/>
                  <a:gd name="T19" fmla="*/ 0 h 175"/>
                  <a:gd name="T20" fmla="*/ 22 w 175"/>
                  <a:gd name="T21" fmla="*/ 106 h 175"/>
                  <a:gd name="T22" fmla="*/ 38 w 175"/>
                  <a:gd name="T23" fmla="*/ 106 h 175"/>
                  <a:gd name="T24" fmla="*/ 38 w 175"/>
                  <a:gd name="T25" fmla="*/ 115 h 1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5"/>
                  <a:gd name="T40" fmla="*/ 0 h 175"/>
                  <a:gd name="T41" fmla="*/ 175 w 175"/>
                  <a:gd name="T42" fmla="*/ 175 h 1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5" h="175">
                    <a:moveTo>
                      <a:pt x="38" y="115"/>
                    </a:moveTo>
                    <a:lnTo>
                      <a:pt x="0" y="115"/>
                    </a:lnTo>
                    <a:lnTo>
                      <a:pt x="0" y="175"/>
                    </a:lnTo>
                    <a:lnTo>
                      <a:pt x="175" y="175"/>
                    </a:lnTo>
                    <a:lnTo>
                      <a:pt x="175" y="115"/>
                    </a:lnTo>
                    <a:lnTo>
                      <a:pt x="137" y="115"/>
                    </a:lnTo>
                    <a:lnTo>
                      <a:pt x="137" y="106"/>
                    </a:lnTo>
                    <a:lnTo>
                      <a:pt x="154" y="106"/>
                    </a:lnTo>
                    <a:lnTo>
                      <a:pt x="154" y="0"/>
                    </a:lnTo>
                    <a:lnTo>
                      <a:pt x="22" y="0"/>
                    </a:lnTo>
                    <a:lnTo>
                      <a:pt x="22" y="106"/>
                    </a:lnTo>
                    <a:lnTo>
                      <a:pt x="38" y="106"/>
                    </a:lnTo>
                    <a:lnTo>
                      <a:pt x="38" y="115"/>
                    </a:lnTo>
                    <a:close/>
                  </a:path>
                </a:pathLst>
              </a:custGeom>
              <a:solidFill>
                <a:srgbClr val="FFFFFF"/>
              </a:solidFill>
              <a:ln w="9525">
                <a:noFill/>
                <a:round/>
                <a:headEnd/>
                <a:tailEnd/>
              </a:ln>
            </p:spPr>
            <p:txBody>
              <a:bodyPr/>
              <a:lstStyle/>
              <a:p>
                <a:pPr eaLnBrk="0" hangingPunct="0"/>
                <a:endParaRPr lang="en-US"/>
              </a:p>
            </p:txBody>
          </p:sp>
          <p:sp>
            <p:nvSpPr>
              <p:cNvPr id="48585" name="Freeform 906"/>
              <p:cNvSpPr>
                <a:spLocks/>
              </p:cNvSpPr>
              <p:nvPr/>
            </p:nvSpPr>
            <p:spPr bwMode="auto">
              <a:xfrm>
                <a:off x="5109" y="2316"/>
                <a:ext cx="175" cy="175"/>
              </a:xfrm>
              <a:custGeom>
                <a:avLst/>
                <a:gdLst>
                  <a:gd name="T0" fmla="*/ 38 w 175"/>
                  <a:gd name="T1" fmla="*/ 115 h 175"/>
                  <a:gd name="T2" fmla="*/ 0 w 175"/>
                  <a:gd name="T3" fmla="*/ 115 h 175"/>
                  <a:gd name="T4" fmla="*/ 0 w 175"/>
                  <a:gd name="T5" fmla="*/ 175 h 175"/>
                  <a:gd name="T6" fmla="*/ 175 w 175"/>
                  <a:gd name="T7" fmla="*/ 175 h 175"/>
                  <a:gd name="T8" fmla="*/ 175 w 175"/>
                  <a:gd name="T9" fmla="*/ 115 h 175"/>
                  <a:gd name="T10" fmla="*/ 137 w 175"/>
                  <a:gd name="T11" fmla="*/ 115 h 175"/>
                  <a:gd name="T12" fmla="*/ 137 w 175"/>
                  <a:gd name="T13" fmla="*/ 106 h 175"/>
                  <a:gd name="T14" fmla="*/ 154 w 175"/>
                  <a:gd name="T15" fmla="*/ 106 h 175"/>
                  <a:gd name="T16" fmla="*/ 154 w 175"/>
                  <a:gd name="T17" fmla="*/ 0 h 175"/>
                  <a:gd name="T18" fmla="*/ 22 w 175"/>
                  <a:gd name="T19" fmla="*/ 0 h 175"/>
                  <a:gd name="T20" fmla="*/ 22 w 175"/>
                  <a:gd name="T21" fmla="*/ 106 h 175"/>
                  <a:gd name="T22" fmla="*/ 38 w 175"/>
                  <a:gd name="T23" fmla="*/ 106 h 175"/>
                  <a:gd name="T24" fmla="*/ 38 w 175"/>
                  <a:gd name="T25" fmla="*/ 115 h 1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5"/>
                  <a:gd name="T40" fmla="*/ 0 h 175"/>
                  <a:gd name="T41" fmla="*/ 175 w 175"/>
                  <a:gd name="T42" fmla="*/ 175 h 1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5" h="175">
                    <a:moveTo>
                      <a:pt x="38" y="115"/>
                    </a:moveTo>
                    <a:lnTo>
                      <a:pt x="0" y="115"/>
                    </a:lnTo>
                    <a:lnTo>
                      <a:pt x="0" y="175"/>
                    </a:lnTo>
                    <a:lnTo>
                      <a:pt x="175" y="175"/>
                    </a:lnTo>
                    <a:lnTo>
                      <a:pt x="175" y="115"/>
                    </a:lnTo>
                    <a:lnTo>
                      <a:pt x="137" y="115"/>
                    </a:lnTo>
                    <a:lnTo>
                      <a:pt x="137" y="106"/>
                    </a:lnTo>
                    <a:lnTo>
                      <a:pt x="154" y="106"/>
                    </a:lnTo>
                    <a:lnTo>
                      <a:pt x="154" y="0"/>
                    </a:lnTo>
                    <a:lnTo>
                      <a:pt x="22" y="0"/>
                    </a:lnTo>
                    <a:lnTo>
                      <a:pt x="22" y="106"/>
                    </a:lnTo>
                    <a:lnTo>
                      <a:pt x="38" y="106"/>
                    </a:lnTo>
                    <a:lnTo>
                      <a:pt x="38" y="115"/>
                    </a:lnTo>
                  </a:path>
                </a:pathLst>
              </a:custGeom>
              <a:noFill/>
              <a:ln w="7938">
                <a:solidFill>
                  <a:srgbClr val="000000"/>
                </a:solidFill>
                <a:round/>
                <a:headEnd/>
                <a:tailEnd/>
              </a:ln>
            </p:spPr>
            <p:txBody>
              <a:bodyPr/>
              <a:lstStyle/>
              <a:p>
                <a:pPr eaLnBrk="0" hangingPunct="0"/>
                <a:endParaRPr lang="en-US"/>
              </a:p>
            </p:txBody>
          </p:sp>
          <p:sp>
            <p:nvSpPr>
              <p:cNvPr id="48586" name="Line 907"/>
              <p:cNvSpPr>
                <a:spLocks noChangeShapeType="1"/>
              </p:cNvSpPr>
              <p:nvPr/>
            </p:nvSpPr>
            <p:spPr bwMode="auto">
              <a:xfrm>
                <a:off x="5147" y="2431"/>
                <a:ext cx="99" cy="1"/>
              </a:xfrm>
              <a:prstGeom prst="line">
                <a:avLst/>
              </a:prstGeom>
              <a:noFill/>
              <a:ln w="7938">
                <a:solidFill>
                  <a:srgbClr val="000000"/>
                </a:solidFill>
                <a:round/>
                <a:headEnd/>
                <a:tailEnd/>
              </a:ln>
            </p:spPr>
            <p:txBody>
              <a:bodyPr/>
              <a:lstStyle/>
              <a:p>
                <a:endParaRPr lang="en-US"/>
              </a:p>
            </p:txBody>
          </p:sp>
          <p:sp>
            <p:nvSpPr>
              <p:cNvPr id="48587" name="Line 908"/>
              <p:cNvSpPr>
                <a:spLocks noChangeShapeType="1"/>
              </p:cNvSpPr>
              <p:nvPr/>
            </p:nvSpPr>
            <p:spPr bwMode="auto">
              <a:xfrm>
                <a:off x="5147" y="2422"/>
                <a:ext cx="99" cy="1"/>
              </a:xfrm>
              <a:prstGeom prst="line">
                <a:avLst/>
              </a:prstGeom>
              <a:noFill/>
              <a:ln w="7938">
                <a:solidFill>
                  <a:srgbClr val="000000"/>
                </a:solidFill>
                <a:round/>
                <a:headEnd/>
                <a:tailEnd/>
              </a:ln>
            </p:spPr>
            <p:txBody>
              <a:bodyPr/>
              <a:lstStyle/>
              <a:p>
                <a:endParaRPr lang="en-US"/>
              </a:p>
            </p:txBody>
          </p:sp>
          <p:sp>
            <p:nvSpPr>
              <p:cNvPr id="48588" name="Freeform 909"/>
              <p:cNvSpPr>
                <a:spLocks noEditPoints="1"/>
              </p:cNvSpPr>
              <p:nvPr/>
            </p:nvSpPr>
            <p:spPr bwMode="auto">
              <a:xfrm>
                <a:off x="5200" y="2436"/>
                <a:ext cx="71" cy="50"/>
              </a:xfrm>
              <a:custGeom>
                <a:avLst/>
                <a:gdLst>
                  <a:gd name="T0" fmla="*/ 0 w 71"/>
                  <a:gd name="T1" fmla="*/ 50 h 50"/>
                  <a:gd name="T2" fmla="*/ 57 w 71"/>
                  <a:gd name="T3" fmla="*/ 50 h 50"/>
                  <a:gd name="T4" fmla="*/ 57 w 71"/>
                  <a:gd name="T5" fmla="*/ 0 h 50"/>
                  <a:gd name="T6" fmla="*/ 0 w 71"/>
                  <a:gd name="T7" fmla="*/ 0 h 50"/>
                  <a:gd name="T8" fmla="*/ 0 w 71"/>
                  <a:gd name="T9" fmla="*/ 50 h 50"/>
                  <a:gd name="T10" fmla="*/ 63 w 71"/>
                  <a:gd name="T11" fmla="*/ 8 h 50"/>
                  <a:gd name="T12" fmla="*/ 71 w 71"/>
                  <a:gd name="T13" fmla="*/ 8 h 50"/>
                  <a:gd name="T14" fmla="*/ 71 w 71"/>
                  <a:gd name="T15" fmla="*/ 0 h 50"/>
                  <a:gd name="T16" fmla="*/ 63 w 71"/>
                  <a:gd name="T17" fmla="*/ 0 h 50"/>
                  <a:gd name="T18" fmla="*/ 63 w 71"/>
                  <a:gd name="T19" fmla="*/ 8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50"/>
                  <a:gd name="T32" fmla="*/ 71 w 71"/>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50">
                    <a:moveTo>
                      <a:pt x="0" y="50"/>
                    </a:moveTo>
                    <a:lnTo>
                      <a:pt x="57" y="50"/>
                    </a:lnTo>
                    <a:lnTo>
                      <a:pt x="57" y="0"/>
                    </a:lnTo>
                    <a:lnTo>
                      <a:pt x="0" y="0"/>
                    </a:lnTo>
                    <a:lnTo>
                      <a:pt x="0" y="50"/>
                    </a:lnTo>
                    <a:close/>
                    <a:moveTo>
                      <a:pt x="63" y="8"/>
                    </a:moveTo>
                    <a:lnTo>
                      <a:pt x="71" y="8"/>
                    </a:lnTo>
                    <a:lnTo>
                      <a:pt x="71" y="0"/>
                    </a:lnTo>
                    <a:lnTo>
                      <a:pt x="63" y="0"/>
                    </a:lnTo>
                    <a:lnTo>
                      <a:pt x="63" y="8"/>
                    </a:lnTo>
                    <a:close/>
                  </a:path>
                </a:pathLst>
              </a:custGeom>
              <a:solidFill>
                <a:srgbClr val="FFFFFF"/>
              </a:solidFill>
              <a:ln w="9525">
                <a:noFill/>
                <a:round/>
                <a:headEnd/>
                <a:tailEnd/>
              </a:ln>
            </p:spPr>
            <p:txBody>
              <a:bodyPr/>
              <a:lstStyle/>
              <a:p>
                <a:pPr eaLnBrk="0" hangingPunct="0"/>
                <a:endParaRPr lang="en-US"/>
              </a:p>
            </p:txBody>
          </p:sp>
          <p:sp>
            <p:nvSpPr>
              <p:cNvPr id="48589" name="Rectangle 910"/>
              <p:cNvSpPr>
                <a:spLocks noChangeArrowheads="1"/>
              </p:cNvSpPr>
              <p:nvPr/>
            </p:nvSpPr>
            <p:spPr bwMode="auto">
              <a:xfrm>
                <a:off x="5200" y="2436"/>
                <a:ext cx="57" cy="50"/>
              </a:xfrm>
              <a:prstGeom prst="rect">
                <a:avLst/>
              </a:prstGeom>
              <a:noFill/>
              <a:ln w="3175">
                <a:solidFill>
                  <a:srgbClr val="000000"/>
                </a:solidFill>
                <a:miter lim="800000"/>
                <a:headEnd/>
                <a:tailEnd/>
              </a:ln>
            </p:spPr>
            <p:txBody>
              <a:bodyPr/>
              <a:lstStyle/>
              <a:p>
                <a:pPr eaLnBrk="0" hangingPunct="0"/>
                <a:endParaRPr lang="en-US"/>
              </a:p>
            </p:txBody>
          </p:sp>
          <p:sp>
            <p:nvSpPr>
              <p:cNvPr id="48590" name="Line 911"/>
              <p:cNvSpPr>
                <a:spLocks noChangeShapeType="1"/>
              </p:cNvSpPr>
              <p:nvPr/>
            </p:nvSpPr>
            <p:spPr bwMode="auto">
              <a:xfrm>
                <a:off x="5200" y="2453"/>
                <a:ext cx="57" cy="1"/>
              </a:xfrm>
              <a:prstGeom prst="line">
                <a:avLst/>
              </a:prstGeom>
              <a:noFill/>
              <a:ln w="3175">
                <a:solidFill>
                  <a:srgbClr val="000000"/>
                </a:solidFill>
                <a:round/>
                <a:headEnd/>
                <a:tailEnd/>
              </a:ln>
            </p:spPr>
            <p:txBody>
              <a:bodyPr/>
              <a:lstStyle/>
              <a:p>
                <a:endParaRPr lang="en-US"/>
              </a:p>
            </p:txBody>
          </p:sp>
          <p:sp>
            <p:nvSpPr>
              <p:cNvPr id="48591" name="Line 912"/>
              <p:cNvSpPr>
                <a:spLocks noChangeShapeType="1"/>
              </p:cNvSpPr>
              <p:nvPr/>
            </p:nvSpPr>
            <p:spPr bwMode="auto">
              <a:xfrm>
                <a:off x="5200" y="2469"/>
                <a:ext cx="57" cy="1"/>
              </a:xfrm>
              <a:prstGeom prst="line">
                <a:avLst/>
              </a:prstGeom>
              <a:noFill/>
              <a:ln w="3175">
                <a:solidFill>
                  <a:srgbClr val="000000"/>
                </a:solidFill>
                <a:round/>
                <a:headEnd/>
                <a:tailEnd/>
              </a:ln>
            </p:spPr>
            <p:txBody>
              <a:bodyPr/>
              <a:lstStyle/>
              <a:p>
                <a:endParaRPr lang="en-US"/>
              </a:p>
            </p:txBody>
          </p:sp>
          <p:sp>
            <p:nvSpPr>
              <p:cNvPr id="48592" name="Line 913"/>
              <p:cNvSpPr>
                <a:spLocks noChangeShapeType="1"/>
              </p:cNvSpPr>
              <p:nvPr/>
            </p:nvSpPr>
            <p:spPr bwMode="auto">
              <a:xfrm>
                <a:off x="5202" y="2461"/>
                <a:ext cx="52" cy="1"/>
              </a:xfrm>
              <a:prstGeom prst="line">
                <a:avLst/>
              </a:prstGeom>
              <a:noFill/>
              <a:ln w="3175">
                <a:solidFill>
                  <a:srgbClr val="000000"/>
                </a:solidFill>
                <a:round/>
                <a:headEnd/>
                <a:tailEnd/>
              </a:ln>
            </p:spPr>
            <p:txBody>
              <a:bodyPr/>
              <a:lstStyle/>
              <a:p>
                <a:endParaRPr lang="en-US"/>
              </a:p>
            </p:txBody>
          </p:sp>
          <p:sp>
            <p:nvSpPr>
              <p:cNvPr id="48593" name="Rectangle 914"/>
              <p:cNvSpPr>
                <a:spLocks noChangeArrowheads="1"/>
              </p:cNvSpPr>
              <p:nvPr/>
            </p:nvSpPr>
            <p:spPr bwMode="auto">
              <a:xfrm>
                <a:off x="5232" y="2455"/>
                <a:ext cx="17" cy="11"/>
              </a:xfrm>
              <a:prstGeom prst="rect">
                <a:avLst/>
              </a:prstGeom>
              <a:noFill/>
              <a:ln w="3175">
                <a:solidFill>
                  <a:srgbClr val="000000"/>
                </a:solidFill>
                <a:miter lim="800000"/>
                <a:headEnd/>
                <a:tailEnd/>
              </a:ln>
            </p:spPr>
            <p:txBody>
              <a:bodyPr/>
              <a:lstStyle/>
              <a:p>
                <a:pPr eaLnBrk="0" hangingPunct="0"/>
                <a:endParaRPr lang="en-US"/>
              </a:p>
            </p:txBody>
          </p:sp>
          <p:sp>
            <p:nvSpPr>
              <p:cNvPr id="48594" name="Rectangle 915"/>
              <p:cNvSpPr>
                <a:spLocks noChangeArrowheads="1"/>
              </p:cNvSpPr>
              <p:nvPr/>
            </p:nvSpPr>
            <p:spPr bwMode="auto">
              <a:xfrm>
                <a:off x="5263" y="2436"/>
                <a:ext cx="8" cy="8"/>
              </a:xfrm>
              <a:prstGeom prst="rect">
                <a:avLst/>
              </a:prstGeom>
              <a:noFill/>
              <a:ln w="3175">
                <a:solidFill>
                  <a:srgbClr val="000000"/>
                </a:solidFill>
                <a:miter lim="800000"/>
                <a:headEnd/>
                <a:tailEnd/>
              </a:ln>
            </p:spPr>
            <p:txBody>
              <a:bodyPr/>
              <a:lstStyle/>
              <a:p>
                <a:pPr eaLnBrk="0" hangingPunct="0"/>
                <a:endParaRPr lang="en-US"/>
              </a:p>
            </p:txBody>
          </p:sp>
          <p:sp>
            <p:nvSpPr>
              <p:cNvPr id="48595" name="Freeform 916"/>
              <p:cNvSpPr>
                <a:spLocks noEditPoints="1"/>
              </p:cNvSpPr>
              <p:nvPr/>
            </p:nvSpPr>
            <p:spPr bwMode="auto">
              <a:xfrm>
                <a:off x="5115" y="2328"/>
                <a:ext cx="164" cy="118"/>
              </a:xfrm>
              <a:custGeom>
                <a:avLst/>
                <a:gdLst>
                  <a:gd name="T0" fmla="*/ 137 w 164"/>
                  <a:gd name="T1" fmla="*/ 84 h 118"/>
                  <a:gd name="T2" fmla="*/ 144 w 164"/>
                  <a:gd name="T3" fmla="*/ 84 h 118"/>
                  <a:gd name="T4" fmla="*/ 144 w 164"/>
                  <a:gd name="T5" fmla="*/ 82 h 118"/>
                  <a:gd name="T6" fmla="*/ 137 w 164"/>
                  <a:gd name="T7" fmla="*/ 82 h 118"/>
                  <a:gd name="T8" fmla="*/ 137 w 164"/>
                  <a:gd name="T9" fmla="*/ 84 h 118"/>
                  <a:gd name="T10" fmla="*/ 37 w 164"/>
                  <a:gd name="T11" fmla="*/ 70 h 118"/>
                  <a:gd name="T12" fmla="*/ 37 w 164"/>
                  <a:gd name="T13" fmla="*/ 8 h 118"/>
                  <a:gd name="T14" fmla="*/ 127 w 164"/>
                  <a:gd name="T15" fmla="*/ 8 h 118"/>
                  <a:gd name="T16" fmla="*/ 127 w 164"/>
                  <a:gd name="T17" fmla="*/ 70 h 118"/>
                  <a:gd name="T18" fmla="*/ 37 w 164"/>
                  <a:gd name="T19" fmla="*/ 70 h 118"/>
                  <a:gd name="T20" fmla="*/ 32 w 164"/>
                  <a:gd name="T21" fmla="*/ 74 h 118"/>
                  <a:gd name="T22" fmla="*/ 131 w 164"/>
                  <a:gd name="T23" fmla="*/ 74 h 118"/>
                  <a:gd name="T24" fmla="*/ 131 w 164"/>
                  <a:gd name="T25" fmla="*/ 4 h 118"/>
                  <a:gd name="T26" fmla="*/ 135 w 164"/>
                  <a:gd name="T27" fmla="*/ 4 h 118"/>
                  <a:gd name="T28" fmla="*/ 135 w 164"/>
                  <a:gd name="T29" fmla="*/ 0 h 118"/>
                  <a:gd name="T30" fmla="*/ 28 w 164"/>
                  <a:gd name="T31" fmla="*/ 0 h 118"/>
                  <a:gd name="T32" fmla="*/ 28 w 164"/>
                  <a:gd name="T33" fmla="*/ 78 h 118"/>
                  <a:gd name="T34" fmla="*/ 32 w 164"/>
                  <a:gd name="T35" fmla="*/ 78 h 118"/>
                  <a:gd name="T36" fmla="*/ 32 w 164"/>
                  <a:gd name="T37" fmla="*/ 74 h 118"/>
                  <a:gd name="T38" fmla="*/ 0 w 164"/>
                  <a:gd name="T39" fmla="*/ 113 h 118"/>
                  <a:gd name="T40" fmla="*/ 16 w 164"/>
                  <a:gd name="T41" fmla="*/ 113 h 118"/>
                  <a:gd name="T42" fmla="*/ 16 w 164"/>
                  <a:gd name="T43" fmla="*/ 108 h 118"/>
                  <a:gd name="T44" fmla="*/ 0 w 164"/>
                  <a:gd name="T45" fmla="*/ 108 h 118"/>
                  <a:gd name="T46" fmla="*/ 0 w 164"/>
                  <a:gd name="T47" fmla="*/ 113 h 118"/>
                  <a:gd name="T48" fmla="*/ 95 w 164"/>
                  <a:gd name="T49" fmla="*/ 118 h 118"/>
                  <a:gd name="T50" fmla="*/ 131 w 164"/>
                  <a:gd name="T51" fmla="*/ 118 h 118"/>
                  <a:gd name="T52" fmla="*/ 131 w 164"/>
                  <a:gd name="T53" fmla="*/ 115 h 118"/>
                  <a:gd name="T54" fmla="*/ 95 w 164"/>
                  <a:gd name="T55" fmla="*/ 115 h 118"/>
                  <a:gd name="T56" fmla="*/ 95 w 164"/>
                  <a:gd name="T57" fmla="*/ 118 h 118"/>
                  <a:gd name="T58" fmla="*/ 158 w 164"/>
                  <a:gd name="T59" fmla="*/ 111 h 118"/>
                  <a:gd name="T60" fmla="*/ 164 w 164"/>
                  <a:gd name="T61" fmla="*/ 111 h 118"/>
                  <a:gd name="T62" fmla="*/ 164 w 164"/>
                  <a:gd name="T63" fmla="*/ 108 h 118"/>
                  <a:gd name="T64" fmla="*/ 158 w 164"/>
                  <a:gd name="T65" fmla="*/ 108 h 118"/>
                  <a:gd name="T66" fmla="*/ 158 w 164"/>
                  <a:gd name="T67" fmla="*/ 111 h 118"/>
                  <a:gd name="T68" fmla="*/ 158 w 164"/>
                  <a:gd name="T69" fmla="*/ 116 h 118"/>
                  <a:gd name="T70" fmla="*/ 164 w 164"/>
                  <a:gd name="T71" fmla="*/ 116 h 118"/>
                  <a:gd name="T72" fmla="*/ 164 w 164"/>
                  <a:gd name="T73" fmla="*/ 113 h 118"/>
                  <a:gd name="T74" fmla="*/ 158 w 164"/>
                  <a:gd name="T75" fmla="*/ 113 h 118"/>
                  <a:gd name="T76" fmla="*/ 158 w 164"/>
                  <a:gd name="T77" fmla="*/ 116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4"/>
                  <a:gd name="T118" fmla="*/ 0 h 118"/>
                  <a:gd name="T119" fmla="*/ 164 w 164"/>
                  <a:gd name="T120" fmla="*/ 118 h 1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4" h="118">
                    <a:moveTo>
                      <a:pt x="137" y="84"/>
                    </a:moveTo>
                    <a:lnTo>
                      <a:pt x="144" y="84"/>
                    </a:lnTo>
                    <a:lnTo>
                      <a:pt x="144" y="82"/>
                    </a:lnTo>
                    <a:lnTo>
                      <a:pt x="137" y="82"/>
                    </a:lnTo>
                    <a:lnTo>
                      <a:pt x="137" y="84"/>
                    </a:lnTo>
                    <a:close/>
                    <a:moveTo>
                      <a:pt x="37" y="70"/>
                    </a:moveTo>
                    <a:lnTo>
                      <a:pt x="37" y="8"/>
                    </a:lnTo>
                    <a:lnTo>
                      <a:pt x="127" y="8"/>
                    </a:lnTo>
                    <a:lnTo>
                      <a:pt x="127" y="70"/>
                    </a:lnTo>
                    <a:lnTo>
                      <a:pt x="37" y="70"/>
                    </a:lnTo>
                    <a:close/>
                    <a:moveTo>
                      <a:pt x="32" y="74"/>
                    </a:moveTo>
                    <a:lnTo>
                      <a:pt x="131" y="74"/>
                    </a:lnTo>
                    <a:lnTo>
                      <a:pt x="131" y="4"/>
                    </a:lnTo>
                    <a:lnTo>
                      <a:pt x="135" y="4"/>
                    </a:lnTo>
                    <a:lnTo>
                      <a:pt x="135" y="0"/>
                    </a:lnTo>
                    <a:lnTo>
                      <a:pt x="28" y="0"/>
                    </a:lnTo>
                    <a:lnTo>
                      <a:pt x="28" y="78"/>
                    </a:lnTo>
                    <a:lnTo>
                      <a:pt x="32" y="78"/>
                    </a:lnTo>
                    <a:lnTo>
                      <a:pt x="32" y="74"/>
                    </a:lnTo>
                    <a:close/>
                    <a:moveTo>
                      <a:pt x="0" y="113"/>
                    </a:moveTo>
                    <a:lnTo>
                      <a:pt x="16" y="113"/>
                    </a:lnTo>
                    <a:lnTo>
                      <a:pt x="16" y="108"/>
                    </a:lnTo>
                    <a:lnTo>
                      <a:pt x="0" y="108"/>
                    </a:lnTo>
                    <a:lnTo>
                      <a:pt x="0" y="113"/>
                    </a:lnTo>
                    <a:close/>
                    <a:moveTo>
                      <a:pt x="95" y="118"/>
                    </a:moveTo>
                    <a:lnTo>
                      <a:pt x="131" y="118"/>
                    </a:lnTo>
                    <a:lnTo>
                      <a:pt x="131" y="115"/>
                    </a:lnTo>
                    <a:lnTo>
                      <a:pt x="95" y="115"/>
                    </a:lnTo>
                    <a:lnTo>
                      <a:pt x="95" y="118"/>
                    </a:lnTo>
                    <a:close/>
                    <a:moveTo>
                      <a:pt x="158" y="111"/>
                    </a:moveTo>
                    <a:lnTo>
                      <a:pt x="164" y="111"/>
                    </a:lnTo>
                    <a:lnTo>
                      <a:pt x="164" y="108"/>
                    </a:lnTo>
                    <a:lnTo>
                      <a:pt x="158" y="108"/>
                    </a:lnTo>
                    <a:lnTo>
                      <a:pt x="158" y="111"/>
                    </a:lnTo>
                    <a:close/>
                    <a:moveTo>
                      <a:pt x="158" y="116"/>
                    </a:moveTo>
                    <a:lnTo>
                      <a:pt x="164" y="116"/>
                    </a:lnTo>
                    <a:lnTo>
                      <a:pt x="164" y="113"/>
                    </a:lnTo>
                    <a:lnTo>
                      <a:pt x="158" y="113"/>
                    </a:lnTo>
                    <a:lnTo>
                      <a:pt x="158" y="116"/>
                    </a:lnTo>
                    <a:close/>
                  </a:path>
                </a:pathLst>
              </a:custGeom>
              <a:solidFill>
                <a:srgbClr val="000000"/>
              </a:solidFill>
              <a:ln w="9525">
                <a:noFill/>
                <a:round/>
                <a:headEnd/>
                <a:tailEnd/>
              </a:ln>
            </p:spPr>
            <p:txBody>
              <a:bodyPr/>
              <a:lstStyle/>
              <a:p>
                <a:pPr eaLnBrk="0" hangingPunct="0"/>
                <a:endParaRPr lang="en-US"/>
              </a:p>
            </p:txBody>
          </p:sp>
          <p:sp>
            <p:nvSpPr>
              <p:cNvPr id="48596" name="Rectangle 917"/>
              <p:cNvSpPr>
                <a:spLocks noChangeArrowheads="1"/>
              </p:cNvSpPr>
              <p:nvPr/>
            </p:nvSpPr>
            <p:spPr bwMode="auto">
              <a:xfrm>
                <a:off x="5252" y="2410"/>
                <a:ext cx="7" cy="2"/>
              </a:xfrm>
              <a:prstGeom prst="rect">
                <a:avLst/>
              </a:prstGeom>
              <a:noFill/>
              <a:ln w="3175">
                <a:solidFill>
                  <a:srgbClr val="000000"/>
                </a:solidFill>
                <a:miter lim="800000"/>
                <a:headEnd/>
                <a:tailEnd/>
              </a:ln>
            </p:spPr>
            <p:txBody>
              <a:bodyPr/>
              <a:lstStyle/>
              <a:p>
                <a:pPr eaLnBrk="0" hangingPunct="0"/>
                <a:endParaRPr lang="en-US"/>
              </a:p>
            </p:txBody>
          </p:sp>
          <p:sp>
            <p:nvSpPr>
              <p:cNvPr id="48597" name="Rectangle 918"/>
              <p:cNvSpPr>
                <a:spLocks noChangeArrowheads="1"/>
              </p:cNvSpPr>
              <p:nvPr/>
            </p:nvSpPr>
            <p:spPr bwMode="auto">
              <a:xfrm>
                <a:off x="5152" y="2336"/>
                <a:ext cx="90" cy="62"/>
              </a:xfrm>
              <a:prstGeom prst="rect">
                <a:avLst/>
              </a:prstGeom>
              <a:noFill/>
              <a:ln w="3175">
                <a:solidFill>
                  <a:srgbClr val="000000"/>
                </a:solidFill>
                <a:miter lim="800000"/>
                <a:headEnd/>
                <a:tailEnd/>
              </a:ln>
            </p:spPr>
            <p:txBody>
              <a:bodyPr/>
              <a:lstStyle/>
              <a:p>
                <a:pPr eaLnBrk="0" hangingPunct="0"/>
                <a:endParaRPr lang="en-US"/>
              </a:p>
            </p:txBody>
          </p:sp>
          <p:sp>
            <p:nvSpPr>
              <p:cNvPr id="48598" name="Freeform 919"/>
              <p:cNvSpPr>
                <a:spLocks/>
              </p:cNvSpPr>
              <p:nvPr/>
            </p:nvSpPr>
            <p:spPr bwMode="auto">
              <a:xfrm>
                <a:off x="5143" y="2328"/>
                <a:ext cx="107" cy="78"/>
              </a:xfrm>
              <a:custGeom>
                <a:avLst/>
                <a:gdLst>
                  <a:gd name="T0" fmla="*/ 4 w 107"/>
                  <a:gd name="T1" fmla="*/ 74 h 78"/>
                  <a:gd name="T2" fmla="*/ 103 w 107"/>
                  <a:gd name="T3" fmla="*/ 74 h 78"/>
                  <a:gd name="T4" fmla="*/ 103 w 107"/>
                  <a:gd name="T5" fmla="*/ 4 h 78"/>
                  <a:gd name="T6" fmla="*/ 107 w 107"/>
                  <a:gd name="T7" fmla="*/ 4 h 78"/>
                  <a:gd name="T8" fmla="*/ 107 w 107"/>
                  <a:gd name="T9" fmla="*/ 0 h 78"/>
                  <a:gd name="T10" fmla="*/ 0 w 107"/>
                  <a:gd name="T11" fmla="*/ 0 h 78"/>
                  <a:gd name="T12" fmla="*/ 0 w 107"/>
                  <a:gd name="T13" fmla="*/ 78 h 78"/>
                  <a:gd name="T14" fmla="*/ 4 w 107"/>
                  <a:gd name="T15" fmla="*/ 78 h 78"/>
                  <a:gd name="T16" fmla="*/ 4 w 107"/>
                  <a:gd name="T17" fmla="*/ 74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78"/>
                  <a:gd name="T29" fmla="*/ 107 w 10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78">
                    <a:moveTo>
                      <a:pt x="4" y="74"/>
                    </a:moveTo>
                    <a:lnTo>
                      <a:pt x="103" y="74"/>
                    </a:lnTo>
                    <a:lnTo>
                      <a:pt x="103" y="4"/>
                    </a:lnTo>
                    <a:lnTo>
                      <a:pt x="107" y="4"/>
                    </a:lnTo>
                    <a:lnTo>
                      <a:pt x="107" y="0"/>
                    </a:lnTo>
                    <a:lnTo>
                      <a:pt x="0" y="0"/>
                    </a:lnTo>
                    <a:lnTo>
                      <a:pt x="0" y="78"/>
                    </a:lnTo>
                    <a:lnTo>
                      <a:pt x="4" y="78"/>
                    </a:lnTo>
                    <a:lnTo>
                      <a:pt x="4" y="74"/>
                    </a:lnTo>
                  </a:path>
                </a:pathLst>
              </a:custGeom>
              <a:noFill/>
              <a:ln w="3175">
                <a:solidFill>
                  <a:srgbClr val="000000"/>
                </a:solidFill>
                <a:round/>
                <a:headEnd/>
                <a:tailEnd/>
              </a:ln>
            </p:spPr>
            <p:txBody>
              <a:bodyPr/>
              <a:lstStyle/>
              <a:p>
                <a:pPr eaLnBrk="0" hangingPunct="0"/>
                <a:endParaRPr lang="en-US"/>
              </a:p>
            </p:txBody>
          </p:sp>
          <p:sp>
            <p:nvSpPr>
              <p:cNvPr id="48599" name="Line 920"/>
              <p:cNvSpPr>
                <a:spLocks noChangeShapeType="1"/>
              </p:cNvSpPr>
              <p:nvPr/>
            </p:nvSpPr>
            <p:spPr bwMode="auto">
              <a:xfrm>
                <a:off x="5131" y="2416"/>
                <a:ext cx="132" cy="1"/>
              </a:xfrm>
              <a:prstGeom prst="line">
                <a:avLst/>
              </a:prstGeom>
              <a:noFill/>
              <a:ln w="3175">
                <a:solidFill>
                  <a:srgbClr val="000000"/>
                </a:solidFill>
                <a:round/>
                <a:headEnd/>
                <a:tailEnd/>
              </a:ln>
            </p:spPr>
            <p:txBody>
              <a:bodyPr/>
              <a:lstStyle/>
              <a:p>
                <a:endParaRPr lang="en-US"/>
              </a:p>
            </p:txBody>
          </p:sp>
          <p:sp>
            <p:nvSpPr>
              <p:cNvPr id="48600" name="Line 921"/>
              <p:cNvSpPr>
                <a:spLocks noChangeShapeType="1"/>
              </p:cNvSpPr>
              <p:nvPr/>
            </p:nvSpPr>
            <p:spPr bwMode="auto">
              <a:xfrm flipV="1">
                <a:off x="5164" y="2416"/>
                <a:ext cx="1" cy="6"/>
              </a:xfrm>
              <a:prstGeom prst="line">
                <a:avLst/>
              </a:prstGeom>
              <a:noFill/>
              <a:ln w="3175">
                <a:solidFill>
                  <a:srgbClr val="000000"/>
                </a:solidFill>
                <a:round/>
                <a:headEnd/>
                <a:tailEnd/>
              </a:ln>
            </p:spPr>
            <p:txBody>
              <a:bodyPr/>
              <a:lstStyle/>
              <a:p>
                <a:endParaRPr lang="en-US"/>
              </a:p>
            </p:txBody>
          </p:sp>
          <p:sp>
            <p:nvSpPr>
              <p:cNvPr id="48601" name="Line 922"/>
              <p:cNvSpPr>
                <a:spLocks noChangeShapeType="1"/>
              </p:cNvSpPr>
              <p:nvPr/>
            </p:nvSpPr>
            <p:spPr bwMode="auto">
              <a:xfrm flipV="1">
                <a:off x="5197" y="2416"/>
                <a:ext cx="1" cy="6"/>
              </a:xfrm>
              <a:prstGeom prst="line">
                <a:avLst/>
              </a:prstGeom>
              <a:noFill/>
              <a:ln w="3175">
                <a:solidFill>
                  <a:srgbClr val="000000"/>
                </a:solidFill>
                <a:round/>
                <a:headEnd/>
                <a:tailEnd/>
              </a:ln>
            </p:spPr>
            <p:txBody>
              <a:bodyPr/>
              <a:lstStyle/>
              <a:p>
                <a:endParaRPr lang="en-US"/>
              </a:p>
            </p:txBody>
          </p:sp>
          <p:sp>
            <p:nvSpPr>
              <p:cNvPr id="48602" name="Rectangle 923"/>
              <p:cNvSpPr>
                <a:spLocks noChangeArrowheads="1"/>
              </p:cNvSpPr>
              <p:nvPr/>
            </p:nvSpPr>
            <p:spPr bwMode="auto">
              <a:xfrm>
                <a:off x="5115" y="2436"/>
                <a:ext cx="16" cy="5"/>
              </a:xfrm>
              <a:prstGeom prst="rect">
                <a:avLst/>
              </a:prstGeom>
              <a:noFill/>
              <a:ln w="3175">
                <a:solidFill>
                  <a:srgbClr val="000000"/>
                </a:solidFill>
                <a:miter lim="800000"/>
                <a:headEnd/>
                <a:tailEnd/>
              </a:ln>
            </p:spPr>
            <p:txBody>
              <a:bodyPr/>
              <a:lstStyle/>
              <a:p>
                <a:pPr eaLnBrk="0" hangingPunct="0"/>
                <a:endParaRPr lang="en-US"/>
              </a:p>
            </p:txBody>
          </p:sp>
          <p:sp>
            <p:nvSpPr>
              <p:cNvPr id="48603" name="Rectangle 924"/>
              <p:cNvSpPr>
                <a:spLocks noChangeArrowheads="1"/>
              </p:cNvSpPr>
              <p:nvPr/>
            </p:nvSpPr>
            <p:spPr bwMode="auto">
              <a:xfrm>
                <a:off x="5210" y="2443"/>
                <a:ext cx="36" cy="3"/>
              </a:xfrm>
              <a:prstGeom prst="rect">
                <a:avLst/>
              </a:prstGeom>
              <a:noFill/>
              <a:ln w="3175">
                <a:solidFill>
                  <a:srgbClr val="000000"/>
                </a:solidFill>
                <a:miter lim="800000"/>
                <a:headEnd/>
                <a:tailEnd/>
              </a:ln>
            </p:spPr>
            <p:txBody>
              <a:bodyPr/>
              <a:lstStyle/>
              <a:p>
                <a:pPr eaLnBrk="0" hangingPunct="0"/>
                <a:endParaRPr lang="en-US"/>
              </a:p>
            </p:txBody>
          </p:sp>
          <p:sp>
            <p:nvSpPr>
              <p:cNvPr id="48604" name="Rectangle 925"/>
              <p:cNvSpPr>
                <a:spLocks noChangeArrowheads="1"/>
              </p:cNvSpPr>
              <p:nvPr/>
            </p:nvSpPr>
            <p:spPr bwMode="auto">
              <a:xfrm>
                <a:off x="5273" y="2436"/>
                <a:ext cx="6" cy="3"/>
              </a:xfrm>
              <a:prstGeom prst="rect">
                <a:avLst/>
              </a:prstGeom>
              <a:noFill/>
              <a:ln w="3175">
                <a:solidFill>
                  <a:srgbClr val="000000"/>
                </a:solidFill>
                <a:miter lim="800000"/>
                <a:headEnd/>
                <a:tailEnd/>
              </a:ln>
            </p:spPr>
            <p:txBody>
              <a:bodyPr/>
              <a:lstStyle/>
              <a:p>
                <a:pPr eaLnBrk="0" hangingPunct="0"/>
                <a:endParaRPr lang="en-US"/>
              </a:p>
            </p:txBody>
          </p:sp>
          <p:sp>
            <p:nvSpPr>
              <p:cNvPr id="48605" name="Rectangle 926"/>
              <p:cNvSpPr>
                <a:spLocks noChangeArrowheads="1"/>
              </p:cNvSpPr>
              <p:nvPr/>
            </p:nvSpPr>
            <p:spPr bwMode="auto">
              <a:xfrm>
                <a:off x="5273" y="2441"/>
                <a:ext cx="6" cy="3"/>
              </a:xfrm>
              <a:prstGeom prst="rect">
                <a:avLst/>
              </a:prstGeom>
              <a:noFill/>
              <a:ln w="3175">
                <a:solidFill>
                  <a:srgbClr val="000000"/>
                </a:solidFill>
                <a:miter lim="800000"/>
                <a:headEnd/>
                <a:tailEnd/>
              </a:ln>
            </p:spPr>
            <p:txBody>
              <a:bodyPr/>
              <a:lstStyle/>
              <a:p>
                <a:pPr eaLnBrk="0" hangingPunct="0"/>
                <a:endParaRPr lang="en-US"/>
              </a:p>
            </p:txBody>
          </p:sp>
          <p:sp>
            <p:nvSpPr>
              <p:cNvPr id="48606" name="Freeform 927"/>
              <p:cNvSpPr>
                <a:spLocks noEditPoints="1"/>
              </p:cNvSpPr>
              <p:nvPr/>
            </p:nvSpPr>
            <p:spPr bwMode="auto">
              <a:xfrm>
                <a:off x="4978" y="2337"/>
                <a:ext cx="219" cy="176"/>
              </a:xfrm>
              <a:custGeom>
                <a:avLst/>
                <a:gdLst>
                  <a:gd name="T0" fmla="*/ 0 w 219"/>
                  <a:gd name="T1" fmla="*/ 176 h 176"/>
                  <a:gd name="T2" fmla="*/ 0 w 219"/>
                  <a:gd name="T3" fmla="*/ 172 h 176"/>
                  <a:gd name="T4" fmla="*/ 22 w 219"/>
                  <a:gd name="T5" fmla="*/ 161 h 176"/>
                  <a:gd name="T6" fmla="*/ 22 w 219"/>
                  <a:gd name="T7" fmla="*/ 0 h 176"/>
                  <a:gd name="T8" fmla="*/ 80 w 219"/>
                  <a:gd name="T9" fmla="*/ 0 h 176"/>
                  <a:gd name="T10" fmla="*/ 80 w 219"/>
                  <a:gd name="T11" fmla="*/ 161 h 176"/>
                  <a:gd name="T12" fmla="*/ 104 w 219"/>
                  <a:gd name="T13" fmla="*/ 172 h 176"/>
                  <a:gd name="T14" fmla="*/ 104 w 219"/>
                  <a:gd name="T15" fmla="*/ 176 h 176"/>
                  <a:gd name="T16" fmla="*/ 0 w 219"/>
                  <a:gd name="T17" fmla="*/ 176 h 176"/>
                  <a:gd name="T18" fmla="*/ 87 w 219"/>
                  <a:gd name="T19" fmla="*/ 151 h 176"/>
                  <a:gd name="T20" fmla="*/ 108 w 219"/>
                  <a:gd name="T21" fmla="*/ 151 h 176"/>
                  <a:gd name="T22" fmla="*/ 131 w 219"/>
                  <a:gd name="T23" fmla="*/ 158 h 176"/>
                  <a:gd name="T24" fmla="*/ 131 w 219"/>
                  <a:gd name="T25" fmla="*/ 170 h 176"/>
                  <a:gd name="T26" fmla="*/ 108 w 219"/>
                  <a:gd name="T27" fmla="*/ 170 h 176"/>
                  <a:gd name="T28" fmla="*/ 108 w 219"/>
                  <a:gd name="T29" fmla="*/ 176 h 176"/>
                  <a:gd name="T30" fmla="*/ 198 w 219"/>
                  <a:gd name="T31" fmla="*/ 176 h 176"/>
                  <a:gd name="T32" fmla="*/ 198 w 219"/>
                  <a:gd name="T33" fmla="*/ 170 h 176"/>
                  <a:gd name="T34" fmla="*/ 176 w 219"/>
                  <a:gd name="T35" fmla="*/ 170 h 176"/>
                  <a:gd name="T36" fmla="*/ 176 w 219"/>
                  <a:gd name="T37" fmla="*/ 158 h 176"/>
                  <a:gd name="T38" fmla="*/ 198 w 219"/>
                  <a:gd name="T39" fmla="*/ 151 h 176"/>
                  <a:gd name="T40" fmla="*/ 219 w 219"/>
                  <a:gd name="T41" fmla="*/ 151 h 176"/>
                  <a:gd name="T42" fmla="*/ 219 w 219"/>
                  <a:gd name="T43" fmla="*/ 44 h 176"/>
                  <a:gd name="T44" fmla="*/ 87 w 219"/>
                  <a:gd name="T45" fmla="*/ 44 h 176"/>
                  <a:gd name="T46" fmla="*/ 87 w 219"/>
                  <a:gd name="T47" fmla="*/ 151 h 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9"/>
                  <a:gd name="T73" fmla="*/ 0 h 176"/>
                  <a:gd name="T74" fmla="*/ 219 w 219"/>
                  <a:gd name="T75" fmla="*/ 176 h 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9" h="176">
                    <a:moveTo>
                      <a:pt x="0" y="176"/>
                    </a:moveTo>
                    <a:lnTo>
                      <a:pt x="0" y="172"/>
                    </a:lnTo>
                    <a:lnTo>
                      <a:pt x="22" y="161"/>
                    </a:lnTo>
                    <a:lnTo>
                      <a:pt x="22" y="0"/>
                    </a:lnTo>
                    <a:lnTo>
                      <a:pt x="80" y="0"/>
                    </a:lnTo>
                    <a:lnTo>
                      <a:pt x="80" y="161"/>
                    </a:lnTo>
                    <a:lnTo>
                      <a:pt x="104" y="172"/>
                    </a:lnTo>
                    <a:lnTo>
                      <a:pt x="104" y="176"/>
                    </a:lnTo>
                    <a:lnTo>
                      <a:pt x="0" y="176"/>
                    </a:lnTo>
                    <a:close/>
                    <a:moveTo>
                      <a:pt x="87" y="151"/>
                    </a:moveTo>
                    <a:lnTo>
                      <a:pt x="108" y="151"/>
                    </a:lnTo>
                    <a:lnTo>
                      <a:pt x="131" y="158"/>
                    </a:lnTo>
                    <a:lnTo>
                      <a:pt x="131" y="170"/>
                    </a:lnTo>
                    <a:lnTo>
                      <a:pt x="108" y="170"/>
                    </a:lnTo>
                    <a:lnTo>
                      <a:pt x="108" y="176"/>
                    </a:lnTo>
                    <a:lnTo>
                      <a:pt x="198" y="176"/>
                    </a:lnTo>
                    <a:lnTo>
                      <a:pt x="198" y="170"/>
                    </a:lnTo>
                    <a:lnTo>
                      <a:pt x="176" y="170"/>
                    </a:lnTo>
                    <a:lnTo>
                      <a:pt x="176" y="158"/>
                    </a:lnTo>
                    <a:lnTo>
                      <a:pt x="198" y="151"/>
                    </a:lnTo>
                    <a:lnTo>
                      <a:pt x="219" y="151"/>
                    </a:lnTo>
                    <a:lnTo>
                      <a:pt x="219" y="44"/>
                    </a:lnTo>
                    <a:lnTo>
                      <a:pt x="87" y="44"/>
                    </a:lnTo>
                    <a:lnTo>
                      <a:pt x="87" y="151"/>
                    </a:lnTo>
                    <a:close/>
                  </a:path>
                </a:pathLst>
              </a:custGeom>
              <a:solidFill>
                <a:srgbClr val="FFFFFF"/>
              </a:solidFill>
              <a:ln w="9525">
                <a:noFill/>
                <a:round/>
                <a:headEnd/>
                <a:tailEnd/>
              </a:ln>
            </p:spPr>
            <p:txBody>
              <a:bodyPr/>
              <a:lstStyle/>
              <a:p>
                <a:pPr eaLnBrk="0" hangingPunct="0"/>
                <a:endParaRPr lang="en-US"/>
              </a:p>
            </p:txBody>
          </p:sp>
          <p:sp>
            <p:nvSpPr>
              <p:cNvPr id="48607" name="Line 928"/>
              <p:cNvSpPr>
                <a:spLocks noChangeShapeType="1"/>
              </p:cNvSpPr>
              <p:nvPr/>
            </p:nvSpPr>
            <p:spPr bwMode="auto">
              <a:xfrm>
                <a:off x="5000" y="2498"/>
                <a:ext cx="1" cy="15"/>
              </a:xfrm>
              <a:prstGeom prst="line">
                <a:avLst/>
              </a:prstGeom>
              <a:noFill/>
              <a:ln w="7938">
                <a:solidFill>
                  <a:srgbClr val="000000"/>
                </a:solidFill>
                <a:round/>
                <a:headEnd/>
                <a:tailEnd/>
              </a:ln>
            </p:spPr>
            <p:txBody>
              <a:bodyPr/>
              <a:lstStyle/>
              <a:p>
                <a:endParaRPr lang="en-US"/>
              </a:p>
            </p:txBody>
          </p:sp>
          <p:sp>
            <p:nvSpPr>
              <p:cNvPr id="48608" name="Line 929"/>
              <p:cNvSpPr>
                <a:spLocks noChangeShapeType="1"/>
              </p:cNvSpPr>
              <p:nvPr/>
            </p:nvSpPr>
            <p:spPr bwMode="auto">
              <a:xfrm>
                <a:off x="5058" y="2498"/>
                <a:ext cx="1" cy="15"/>
              </a:xfrm>
              <a:prstGeom prst="line">
                <a:avLst/>
              </a:prstGeom>
              <a:noFill/>
              <a:ln w="7938">
                <a:solidFill>
                  <a:srgbClr val="000000"/>
                </a:solidFill>
                <a:round/>
                <a:headEnd/>
                <a:tailEnd/>
              </a:ln>
            </p:spPr>
            <p:txBody>
              <a:bodyPr/>
              <a:lstStyle/>
              <a:p>
                <a:endParaRPr lang="en-US"/>
              </a:p>
            </p:txBody>
          </p:sp>
          <p:sp>
            <p:nvSpPr>
              <p:cNvPr id="48609" name="Line 930"/>
              <p:cNvSpPr>
                <a:spLocks noChangeShapeType="1"/>
              </p:cNvSpPr>
              <p:nvPr/>
            </p:nvSpPr>
            <p:spPr bwMode="auto">
              <a:xfrm>
                <a:off x="5018" y="2392"/>
                <a:ext cx="22" cy="1"/>
              </a:xfrm>
              <a:prstGeom prst="line">
                <a:avLst/>
              </a:prstGeom>
              <a:noFill/>
              <a:ln w="7938">
                <a:solidFill>
                  <a:srgbClr val="000000"/>
                </a:solidFill>
                <a:round/>
                <a:headEnd/>
                <a:tailEnd/>
              </a:ln>
            </p:spPr>
            <p:txBody>
              <a:bodyPr/>
              <a:lstStyle/>
              <a:p>
                <a:endParaRPr lang="en-US"/>
              </a:p>
            </p:txBody>
          </p:sp>
          <p:sp>
            <p:nvSpPr>
              <p:cNvPr id="48610" name="Line 931"/>
              <p:cNvSpPr>
                <a:spLocks noChangeShapeType="1"/>
              </p:cNvSpPr>
              <p:nvPr/>
            </p:nvSpPr>
            <p:spPr bwMode="auto">
              <a:xfrm>
                <a:off x="5014" y="2374"/>
                <a:ext cx="29" cy="1"/>
              </a:xfrm>
              <a:prstGeom prst="line">
                <a:avLst/>
              </a:prstGeom>
              <a:noFill/>
              <a:ln w="7938">
                <a:solidFill>
                  <a:srgbClr val="000000"/>
                </a:solidFill>
                <a:round/>
                <a:headEnd/>
                <a:tailEnd/>
              </a:ln>
            </p:spPr>
            <p:txBody>
              <a:bodyPr/>
              <a:lstStyle/>
              <a:p>
                <a:endParaRPr lang="en-US"/>
              </a:p>
            </p:txBody>
          </p:sp>
          <p:sp>
            <p:nvSpPr>
              <p:cNvPr id="48611" name="Rectangle 932"/>
              <p:cNvSpPr>
                <a:spLocks noChangeArrowheads="1"/>
              </p:cNvSpPr>
              <p:nvPr/>
            </p:nvSpPr>
            <p:spPr bwMode="auto">
              <a:xfrm>
                <a:off x="5007" y="2345"/>
                <a:ext cx="44" cy="102"/>
              </a:xfrm>
              <a:prstGeom prst="rect">
                <a:avLst/>
              </a:prstGeom>
              <a:noFill/>
              <a:ln w="7938">
                <a:solidFill>
                  <a:srgbClr val="000000"/>
                </a:solidFill>
                <a:miter lim="800000"/>
                <a:headEnd/>
                <a:tailEnd/>
              </a:ln>
            </p:spPr>
            <p:txBody>
              <a:bodyPr/>
              <a:lstStyle/>
              <a:p>
                <a:pPr eaLnBrk="0" hangingPunct="0"/>
                <a:endParaRPr lang="en-US"/>
              </a:p>
            </p:txBody>
          </p:sp>
          <p:sp>
            <p:nvSpPr>
              <p:cNvPr id="48612" name="Freeform 933"/>
              <p:cNvSpPr>
                <a:spLocks/>
              </p:cNvSpPr>
              <p:nvPr/>
            </p:nvSpPr>
            <p:spPr bwMode="auto">
              <a:xfrm>
                <a:off x="4978" y="2337"/>
                <a:ext cx="104" cy="176"/>
              </a:xfrm>
              <a:custGeom>
                <a:avLst/>
                <a:gdLst>
                  <a:gd name="T0" fmla="*/ 0 w 104"/>
                  <a:gd name="T1" fmla="*/ 176 h 176"/>
                  <a:gd name="T2" fmla="*/ 0 w 104"/>
                  <a:gd name="T3" fmla="*/ 172 h 176"/>
                  <a:gd name="T4" fmla="*/ 22 w 104"/>
                  <a:gd name="T5" fmla="*/ 161 h 176"/>
                  <a:gd name="T6" fmla="*/ 22 w 104"/>
                  <a:gd name="T7" fmla="*/ 0 h 176"/>
                  <a:gd name="T8" fmla="*/ 80 w 104"/>
                  <a:gd name="T9" fmla="*/ 0 h 176"/>
                  <a:gd name="T10" fmla="*/ 80 w 104"/>
                  <a:gd name="T11" fmla="*/ 161 h 176"/>
                  <a:gd name="T12" fmla="*/ 104 w 104"/>
                  <a:gd name="T13" fmla="*/ 172 h 176"/>
                  <a:gd name="T14" fmla="*/ 104 w 104"/>
                  <a:gd name="T15" fmla="*/ 176 h 176"/>
                  <a:gd name="T16" fmla="*/ 0 w 104"/>
                  <a:gd name="T17" fmla="*/ 176 h 1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76"/>
                  <a:gd name="T29" fmla="*/ 104 w 104"/>
                  <a:gd name="T30" fmla="*/ 176 h 1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76">
                    <a:moveTo>
                      <a:pt x="0" y="176"/>
                    </a:moveTo>
                    <a:lnTo>
                      <a:pt x="0" y="172"/>
                    </a:lnTo>
                    <a:lnTo>
                      <a:pt x="22" y="161"/>
                    </a:lnTo>
                    <a:lnTo>
                      <a:pt x="22" y="0"/>
                    </a:lnTo>
                    <a:lnTo>
                      <a:pt x="80" y="0"/>
                    </a:lnTo>
                    <a:lnTo>
                      <a:pt x="80" y="161"/>
                    </a:lnTo>
                    <a:lnTo>
                      <a:pt x="104" y="172"/>
                    </a:lnTo>
                    <a:lnTo>
                      <a:pt x="104" y="176"/>
                    </a:lnTo>
                    <a:lnTo>
                      <a:pt x="0" y="176"/>
                    </a:lnTo>
                  </a:path>
                </a:pathLst>
              </a:custGeom>
              <a:noFill/>
              <a:ln w="7938">
                <a:solidFill>
                  <a:srgbClr val="000000"/>
                </a:solidFill>
                <a:round/>
                <a:headEnd/>
                <a:tailEnd/>
              </a:ln>
            </p:spPr>
            <p:txBody>
              <a:bodyPr/>
              <a:lstStyle/>
              <a:p>
                <a:pPr eaLnBrk="0" hangingPunct="0"/>
                <a:endParaRPr lang="en-US"/>
              </a:p>
            </p:txBody>
          </p:sp>
          <p:sp>
            <p:nvSpPr>
              <p:cNvPr id="48613" name="Freeform 934"/>
              <p:cNvSpPr>
                <a:spLocks/>
              </p:cNvSpPr>
              <p:nvPr/>
            </p:nvSpPr>
            <p:spPr bwMode="auto">
              <a:xfrm>
                <a:off x="5065" y="2381"/>
                <a:ext cx="132" cy="132"/>
              </a:xfrm>
              <a:custGeom>
                <a:avLst/>
                <a:gdLst>
                  <a:gd name="T0" fmla="*/ 0 w 132"/>
                  <a:gd name="T1" fmla="*/ 107 h 132"/>
                  <a:gd name="T2" fmla="*/ 21 w 132"/>
                  <a:gd name="T3" fmla="*/ 107 h 132"/>
                  <a:gd name="T4" fmla="*/ 44 w 132"/>
                  <a:gd name="T5" fmla="*/ 114 h 132"/>
                  <a:gd name="T6" fmla="*/ 44 w 132"/>
                  <a:gd name="T7" fmla="*/ 126 h 132"/>
                  <a:gd name="T8" fmla="*/ 21 w 132"/>
                  <a:gd name="T9" fmla="*/ 126 h 132"/>
                  <a:gd name="T10" fmla="*/ 21 w 132"/>
                  <a:gd name="T11" fmla="*/ 132 h 132"/>
                  <a:gd name="T12" fmla="*/ 111 w 132"/>
                  <a:gd name="T13" fmla="*/ 132 h 132"/>
                  <a:gd name="T14" fmla="*/ 111 w 132"/>
                  <a:gd name="T15" fmla="*/ 126 h 132"/>
                  <a:gd name="T16" fmla="*/ 89 w 132"/>
                  <a:gd name="T17" fmla="*/ 126 h 132"/>
                  <a:gd name="T18" fmla="*/ 89 w 132"/>
                  <a:gd name="T19" fmla="*/ 114 h 132"/>
                  <a:gd name="T20" fmla="*/ 111 w 132"/>
                  <a:gd name="T21" fmla="*/ 107 h 132"/>
                  <a:gd name="T22" fmla="*/ 132 w 132"/>
                  <a:gd name="T23" fmla="*/ 107 h 132"/>
                  <a:gd name="T24" fmla="*/ 132 w 132"/>
                  <a:gd name="T25" fmla="*/ 0 h 132"/>
                  <a:gd name="T26" fmla="*/ 0 w 132"/>
                  <a:gd name="T27" fmla="*/ 0 h 132"/>
                  <a:gd name="T28" fmla="*/ 0 w 132"/>
                  <a:gd name="T29" fmla="*/ 107 h 1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132"/>
                  <a:gd name="T47" fmla="*/ 132 w 132"/>
                  <a:gd name="T48" fmla="*/ 132 h 1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132">
                    <a:moveTo>
                      <a:pt x="0" y="107"/>
                    </a:moveTo>
                    <a:lnTo>
                      <a:pt x="21" y="107"/>
                    </a:lnTo>
                    <a:lnTo>
                      <a:pt x="44" y="114"/>
                    </a:lnTo>
                    <a:lnTo>
                      <a:pt x="44" y="126"/>
                    </a:lnTo>
                    <a:lnTo>
                      <a:pt x="21" y="126"/>
                    </a:lnTo>
                    <a:lnTo>
                      <a:pt x="21" y="132"/>
                    </a:lnTo>
                    <a:lnTo>
                      <a:pt x="111" y="132"/>
                    </a:lnTo>
                    <a:lnTo>
                      <a:pt x="111" y="126"/>
                    </a:lnTo>
                    <a:lnTo>
                      <a:pt x="89" y="126"/>
                    </a:lnTo>
                    <a:lnTo>
                      <a:pt x="89" y="114"/>
                    </a:lnTo>
                    <a:lnTo>
                      <a:pt x="111" y="107"/>
                    </a:lnTo>
                    <a:lnTo>
                      <a:pt x="132" y="107"/>
                    </a:lnTo>
                    <a:lnTo>
                      <a:pt x="132" y="0"/>
                    </a:lnTo>
                    <a:lnTo>
                      <a:pt x="0" y="0"/>
                    </a:lnTo>
                    <a:lnTo>
                      <a:pt x="0" y="107"/>
                    </a:lnTo>
                  </a:path>
                </a:pathLst>
              </a:custGeom>
              <a:noFill/>
              <a:ln w="7938">
                <a:solidFill>
                  <a:srgbClr val="000000"/>
                </a:solidFill>
                <a:round/>
                <a:headEnd/>
                <a:tailEnd/>
              </a:ln>
            </p:spPr>
            <p:txBody>
              <a:bodyPr/>
              <a:lstStyle/>
              <a:p>
                <a:pPr eaLnBrk="0" hangingPunct="0"/>
                <a:endParaRPr lang="en-US"/>
              </a:p>
            </p:txBody>
          </p:sp>
          <p:sp>
            <p:nvSpPr>
              <p:cNvPr id="48614" name="Line 935"/>
              <p:cNvSpPr>
                <a:spLocks noChangeShapeType="1"/>
              </p:cNvSpPr>
              <p:nvPr/>
            </p:nvSpPr>
            <p:spPr bwMode="auto">
              <a:xfrm>
                <a:off x="5109" y="2507"/>
                <a:ext cx="45" cy="1"/>
              </a:xfrm>
              <a:prstGeom prst="line">
                <a:avLst/>
              </a:prstGeom>
              <a:noFill/>
              <a:ln w="7938">
                <a:solidFill>
                  <a:srgbClr val="000000"/>
                </a:solidFill>
                <a:round/>
                <a:headEnd/>
                <a:tailEnd/>
              </a:ln>
            </p:spPr>
            <p:txBody>
              <a:bodyPr/>
              <a:lstStyle/>
              <a:p>
                <a:endParaRPr lang="en-US"/>
              </a:p>
            </p:txBody>
          </p:sp>
          <p:sp>
            <p:nvSpPr>
              <p:cNvPr id="48615" name="Line 936"/>
              <p:cNvSpPr>
                <a:spLocks noChangeShapeType="1"/>
              </p:cNvSpPr>
              <p:nvPr/>
            </p:nvSpPr>
            <p:spPr bwMode="auto">
              <a:xfrm>
                <a:off x="5109" y="2495"/>
                <a:ext cx="45" cy="1"/>
              </a:xfrm>
              <a:prstGeom prst="line">
                <a:avLst/>
              </a:prstGeom>
              <a:noFill/>
              <a:ln w="7938">
                <a:solidFill>
                  <a:srgbClr val="000000"/>
                </a:solidFill>
                <a:round/>
                <a:headEnd/>
                <a:tailEnd/>
              </a:ln>
            </p:spPr>
            <p:txBody>
              <a:bodyPr/>
              <a:lstStyle/>
              <a:p>
                <a:endParaRPr lang="en-US"/>
              </a:p>
            </p:txBody>
          </p:sp>
          <p:sp>
            <p:nvSpPr>
              <p:cNvPr id="48616" name="Line 937"/>
              <p:cNvSpPr>
                <a:spLocks noChangeShapeType="1"/>
              </p:cNvSpPr>
              <p:nvPr/>
            </p:nvSpPr>
            <p:spPr bwMode="auto">
              <a:xfrm>
                <a:off x="5086" y="2488"/>
                <a:ext cx="90" cy="1"/>
              </a:xfrm>
              <a:prstGeom prst="line">
                <a:avLst/>
              </a:prstGeom>
              <a:noFill/>
              <a:ln w="7938">
                <a:solidFill>
                  <a:srgbClr val="000000"/>
                </a:solidFill>
                <a:round/>
                <a:headEnd/>
                <a:tailEnd/>
              </a:ln>
            </p:spPr>
            <p:txBody>
              <a:bodyPr/>
              <a:lstStyle/>
              <a:p>
                <a:endParaRPr lang="en-US"/>
              </a:p>
            </p:txBody>
          </p:sp>
          <p:sp>
            <p:nvSpPr>
              <p:cNvPr id="48617" name="Freeform 938"/>
              <p:cNvSpPr>
                <a:spLocks noEditPoints="1"/>
              </p:cNvSpPr>
              <p:nvPr/>
            </p:nvSpPr>
            <p:spPr bwMode="auto">
              <a:xfrm>
                <a:off x="5005" y="2454"/>
                <a:ext cx="48" cy="48"/>
              </a:xfrm>
              <a:custGeom>
                <a:avLst/>
                <a:gdLst>
                  <a:gd name="T0" fmla="*/ 4 w 48"/>
                  <a:gd name="T1" fmla="*/ 30 h 48"/>
                  <a:gd name="T2" fmla="*/ 0 w 48"/>
                  <a:gd name="T3" fmla="*/ 0 h 48"/>
                  <a:gd name="T4" fmla="*/ 7 w 48"/>
                  <a:gd name="T5" fmla="*/ 30 h 48"/>
                  <a:gd name="T6" fmla="*/ 11 w 48"/>
                  <a:gd name="T7" fmla="*/ 0 h 48"/>
                  <a:gd name="T8" fmla="*/ 7 w 48"/>
                  <a:gd name="T9" fmla="*/ 30 h 48"/>
                  <a:gd name="T10" fmla="*/ 18 w 48"/>
                  <a:gd name="T11" fmla="*/ 30 h 48"/>
                  <a:gd name="T12" fmla="*/ 15 w 48"/>
                  <a:gd name="T13" fmla="*/ 0 h 48"/>
                  <a:gd name="T14" fmla="*/ 22 w 48"/>
                  <a:gd name="T15" fmla="*/ 30 h 48"/>
                  <a:gd name="T16" fmla="*/ 26 w 48"/>
                  <a:gd name="T17" fmla="*/ 0 h 48"/>
                  <a:gd name="T18" fmla="*/ 22 w 48"/>
                  <a:gd name="T19" fmla="*/ 30 h 48"/>
                  <a:gd name="T20" fmla="*/ 33 w 48"/>
                  <a:gd name="T21" fmla="*/ 30 h 48"/>
                  <a:gd name="T22" fmla="*/ 29 w 48"/>
                  <a:gd name="T23" fmla="*/ 0 h 48"/>
                  <a:gd name="T24" fmla="*/ 37 w 48"/>
                  <a:gd name="T25" fmla="*/ 30 h 48"/>
                  <a:gd name="T26" fmla="*/ 41 w 48"/>
                  <a:gd name="T27" fmla="*/ 0 h 48"/>
                  <a:gd name="T28" fmla="*/ 37 w 48"/>
                  <a:gd name="T29" fmla="*/ 30 h 48"/>
                  <a:gd name="T30" fmla="*/ 48 w 48"/>
                  <a:gd name="T31" fmla="*/ 30 h 48"/>
                  <a:gd name="T32" fmla="*/ 44 w 48"/>
                  <a:gd name="T33" fmla="*/ 0 h 48"/>
                  <a:gd name="T34" fmla="*/ 44 w 48"/>
                  <a:gd name="T35" fmla="*/ 48 h 48"/>
                  <a:gd name="T36" fmla="*/ 48 w 48"/>
                  <a:gd name="T37" fmla="*/ 33 h 48"/>
                  <a:gd name="T38" fmla="*/ 44 w 48"/>
                  <a:gd name="T39" fmla="*/ 48 h 48"/>
                  <a:gd name="T40" fmla="*/ 41 w 48"/>
                  <a:gd name="T41" fmla="*/ 48 h 48"/>
                  <a:gd name="T42" fmla="*/ 37 w 48"/>
                  <a:gd name="T43" fmla="*/ 33 h 48"/>
                  <a:gd name="T44" fmla="*/ 29 w 48"/>
                  <a:gd name="T45" fmla="*/ 48 h 48"/>
                  <a:gd name="T46" fmla="*/ 33 w 48"/>
                  <a:gd name="T47" fmla="*/ 33 h 48"/>
                  <a:gd name="T48" fmla="*/ 29 w 48"/>
                  <a:gd name="T49" fmla="*/ 48 h 48"/>
                  <a:gd name="T50" fmla="*/ 26 w 48"/>
                  <a:gd name="T51" fmla="*/ 48 h 48"/>
                  <a:gd name="T52" fmla="*/ 22 w 48"/>
                  <a:gd name="T53" fmla="*/ 33 h 48"/>
                  <a:gd name="T54" fmla="*/ 15 w 48"/>
                  <a:gd name="T55" fmla="*/ 48 h 48"/>
                  <a:gd name="T56" fmla="*/ 18 w 48"/>
                  <a:gd name="T57" fmla="*/ 33 h 48"/>
                  <a:gd name="T58" fmla="*/ 15 w 48"/>
                  <a:gd name="T59" fmla="*/ 48 h 48"/>
                  <a:gd name="T60" fmla="*/ 11 w 48"/>
                  <a:gd name="T61" fmla="*/ 48 h 48"/>
                  <a:gd name="T62" fmla="*/ 7 w 48"/>
                  <a:gd name="T63" fmla="*/ 33 h 48"/>
                  <a:gd name="T64" fmla="*/ 0 w 48"/>
                  <a:gd name="T65" fmla="*/ 48 h 48"/>
                  <a:gd name="T66" fmla="*/ 4 w 48"/>
                  <a:gd name="T67" fmla="*/ 33 h 48"/>
                  <a:gd name="T68" fmla="*/ 0 w 48"/>
                  <a:gd name="T69" fmla="*/ 48 h 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8"/>
                  <a:gd name="T106" fmla="*/ 0 h 48"/>
                  <a:gd name="T107" fmla="*/ 48 w 48"/>
                  <a:gd name="T108" fmla="*/ 48 h 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8" h="48">
                    <a:moveTo>
                      <a:pt x="0" y="30"/>
                    </a:moveTo>
                    <a:lnTo>
                      <a:pt x="4" y="30"/>
                    </a:lnTo>
                    <a:lnTo>
                      <a:pt x="4" y="0"/>
                    </a:lnTo>
                    <a:lnTo>
                      <a:pt x="0" y="0"/>
                    </a:lnTo>
                    <a:lnTo>
                      <a:pt x="0" y="30"/>
                    </a:lnTo>
                    <a:close/>
                    <a:moveTo>
                      <a:pt x="7" y="30"/>
                    </a:moveTo>
                    <a:lnTo>
                      <a:pt x="11" y="30"/>
                    </a:lnTo>
                    <a:lnTo>
                      <a:pt x="11" y="0"/>
                    </a:lnTo>
                    <a:lnTo>
                      <a:pt x="7" y="0"/>
                    </a:lnTo>
                    <a:lnTo>
                      <a:pt x="7" y="30"/>
                    </a:lnTo>
                    <a:close/>
                    <a:moveTo>
                      <a:pt x="15" y="30"/>
                    </a:moveTo>
                    <a:lnTo>
                      <a:pt x="18" y="30"/>
                    </a:lnTo>
                    <a:lnTo>
                      <a:pt x="18" y="0"/>
                    </a:lnTo>
                    <a:lnTo>
                      <a:pt x="15" y="0"/>
                    </a:lnTo>
                    <a:lnTo>
                      <a:pt x="15" y="30"/>
                    </a:lnTo>
                    <a:close/>
                    <a:moveTo>
                      <a:pt x="22" y="30"/>
                    </a:moveTo>
                    <a:lnTo>
                      <a:pt x="26" y="30"/>
                    </a:lnTo>
                    <a:lnTo>
                      <a:pt x="26" y="0"/>
                    </a:lnTo>
                    <a:lnTo>
                      <a:pt x="22" y="0"/>
                    </a:lnTo>
                    <a:lnTo>
                      <a:pt x="22" y="30"/>
                    </a:lnTo>
                    <a:close/>
                    <a:moveTo>
                      <a:pt x="29" y="30"/>
                    </a:moveTo>
                    <a:lnTo>
                      <a:pt x="33" y="30"/>
                    </a:lnTo>
                    <a:lnTo>
                      <a:pt x="33" y="0"/>
                    </a:lnTo>
                    <a:lnTo>
                      <a:pt x="29" y="0"/>
                    </a:lnTo>
                    <a:lnTo>
                      <a:pt x="29" y="30"/>
                    </a:lnTo>
                    <a:close/>
                    <a:moveTo>
                      <a:pt x="37" y="30"/>
                    </a:moveTo>
                    <a:lnTo>
                      <a:pt x="41" y="30"/>
                    </a:lnTo>
                    <a:lnTo>
                      <a:pt x="41" y="0"/>
                    </a:lnTo>
                    <a:lnTo>
                      <a:pt x="37" y="0"/>
                    </a:lnTo>
                    <a:lnTo>
                      <a:pt x="37" y="30"/>
                    </a:lnTo>
                    <a:close/>
                    <a:moveTo>
                      <a:pt x="44" y="30"/>
                    </a:moveTo>
                    <a:lnTo>
                      <a:pt x="48" y="30"/>
                    </a:lnTo>
                    <a:lnTo>
                      <a:pt x="48" y="0"/>
                    </a:lnTo>
                    <a:lnTo>
                      <a:pt x="44" y="0"/>
                    </a:lnTo>
                    <a:lnTo>
                      <a:pt x="44" y="30"/>
                    </a:lnTo>
                    <a:close/>
                    <a:moveTo>
                      <a:pt x="44" y="48"/>
                    </a:moveTo>
                    <a:lnTo>
                      <a:pt x="48" y="48"/>
                    </a:lnTo>
                    <a:lnTo>
                      <a:pt x="48" y="33"/>
                    </a:lnTo>
                    <a:lnTo>
                      <a:pt x="44" y="33"/>
                    </a:lnTo>
                    <a:lnTo>
                      <a:pt x="44" y="48"/>
                    </a:lnTo>
                    <a:close/>
                    <a:moveTo>
                      <a:pt x="37" y="48"/>
                    </a:moveTo>
                    <a:lnTo>
                      <a:pt x="41" y="48"/>
                    </a:lnTo>
                    <a:lnTo>
                      <a:pt x="41" y="33"/>
                    </a:lnTo>
                    <a:lnTo>
                      <a:pt x="37" y="33"/>
                    </a:lnTo>
                    <a:lnTo>
                      <a:pt x="37" y="48"/>
                    </a:lnTo>
                    <a:close/>
                    <a:moveTo>
                      <a:pt x="29" y="48"/>
                    </a:moveTo>
                    <a:lnTo>
                      <a:pt x="33" y="48"/>
                    </a:lnTo>
                    <a:lnTo>
                      <a:pt x="33" y="33"/>
                    </a:lnTo>
                    <a:lnTo>
                      <a:pt x="29" y="33"/>
                    </a:lnTo>
                    <a:lnTo>
                      <a:pt x="29" y="48"/>
                    </a:lnTo>
                    <a:close/>
                    <a:moveTo>
                      <a:pt x="22" y="48"/>
                    </a:moveTo>
                    <a:lnTo>
                      <a:pt x="26" y="48"/>
                    </a:lnTo>
                    <a:lnTo>
                      <a:pt x="26" y="33"/>
                    </a:lnTo>
                    <a:lnTo>
                      <a:pt x="22" y="33"/>
                    </a:lnTo>
                    <a:lnTo>
                      <a:pt x="22" y="48"/>
                    </a:lnTo>
                    <a:close/>
                    <a:moveTo>
                      <a:pt x="15" y="48"/>
                    </a:moveTo>
                    <a:lnTo>
                      <a:pt x="18" y="48"/>
                    </a:lnTo>
                    <a:lnTo>
                      <a:pt x="18" y="33"/>
                    </a:lnTo>
                    <a:lnTo>
                      <a:pt x="15" y="33"/>
                    </a:lnTo>
                    <a:lnTo>
                      <a:pt x="15" y="48"/>
                    </a:lnTo>
                    <a:close/>
                    <a:moveTo>
                      <a:pt x="7" y="48"/>
                    </a:moveTo>
                    <a:lnTo>
                      <a:pt x="11" y="48"/>
                    </a:lnTo>
                    <a:lnTo>
                      <a:pt x="11" y="33"/>
                    </a:lnTo>
                    <a:lnTo>
                      <a:pt x="7" y="33"/>
                    </a:lnTo>
                    <a:lnTo>
                      <a:pt x="7" y="48"/>
                    </a:lnTo>
                    <a:close/>
                    <a:moveTo>
                      <a:pt x="0" y="48"/>
                    </a:moveTo>
                    <a:lnTo>
                      <a:pt x="4" y="48"/>
                    </a:lnTo>
                    <a:lnTo>
                      <a:pt x="4" y="33"/>
                    </a:lnTo>
                    <a:lnTo>
                      <a:pt x="0" y="33"/>
                    </a:lnTo>
                    <a:lnTo>
                      <a:pt x="0" y="48"/>
                    </a:lnTo>
                    <a:close/>
                  </a:path>
                </a:pathLst>
              </a:custGeom>
              <a:solidFill>
                <a:srgbClr val="FFFFFF"/>
              </a:solidFill>
              <a:ln w="9525">
                <a:noFill/>
                <a:round/>
                <a:headEnd/>
                <a:tailEnd/>
              </a:ln>
            </p:spPr>
            <p:txBody>
              <a:bodyPr/>
              <a:lstStyle/>
              <a:p>
                <a:pPr eaLnBrk="0" hangingPunct="0"/>
                <a:endParaRPr lang="en-US"/>
              </a:p>
            </p:txBody>
          </p:sp>
          <p:sp>
            <p:nvSpPr>
              <p:cNvPr id="48618" name="Rectangle 939"/>
              <p:cNvSpPr>
                <a:spLocks noChangeArrowheads="1"/>
              </p:cNvSpPr>
              <p:nvPr/>
            </p:nvSpPr>
            <p:spPr bwMode="auto">
              <a:xfrm>
                <a:off x="5011" y="2348"/>
                <a:ext cx="36" cy="15"/>
              </a:xfrm>
              <a:prstGeom prst="rect">
                <a:avLst/>
              </a:prstGeom>
              <a:noFill/>
              <a:ln w="3175">
                <a:solidFill>
                  <a:srgbClr val="000000"/>
                </a:solidFill>
                <a:miter lim="800000"/>
                <a:headEnd/>
                <a:tailEnd/>
              </a:ln>
            </p:spPr>
            <p:txBody>
              <a:bodyPr/>
              <a:lstStyle/>
              <a:p>
                <a:pPr eaLnBrk="0" hangingPunct="0"/>
                <a:endParaRPr lang="en-US"/>
              </a:p>
            </p:txBody>
          </p:sp>
          <p:sp>
            <p:nvSpPr>
              <p:cNvPr id="48619" name="Freeform 940"/>
              <p:cNvSpPr>
                <a:spLocks/>
              </p:cNvSpPr>
              <p:nvPr/>
            </p:nvSpPr>
            <p:spPr bwMode="auto">
              <a:xfrm>
                <a:off x="5011" y="2348"/>
                <a:ext cx="36" cy="4"/>
              </a:xfrm>
              <a:custGeom>
                <a:avLst/>
                <a:gdLst>
                  <a:gd name="T0" fmla="*/ 0 w 36"/>
                  <a:gd name="T1" fmla="*/ 0 h 4"/>
                  <a:gd name="T2" fmla="*/ 3 w 36"/>
                  <a:gd name="T3" fmla="*/ 4 h 4"/>
                  <a:gd name="T4" fmla="*/ 32 w 36"/>
                  <a:gd name="T5" fmla="*/ 4 h 4"/>
                  <a:gd name="T6" fmla="*/ 36 w 36"/>
                  <a:gd name="T7" fmla="*/ 0 h 4"/>
                  <a:gd name="T8" fmla="*/ 0 60000 65536"/>
                  <a:gd name="T9" fmla="*/ 0 60000 65536"/>
                  <a:gd name="T10" fmla="*/ 0 60000 65536"/>
                  <a:gd name="T11" fmla="*/ 0 60000 65536"/>
                  <a:gd name="T12" fmla="*/ 0 w 36"/>
                  <a:gd name="T13" fmla="*/ 0 h 4"/>
                  <a:gd name="T14" fmla="*/ 36 w 36"/>
                  <a:gd name="T15" fmla="*/ 4 h 4"/>
                </a:gdLst>
                <a:ahLst/>
                <a:cxnLst>
                  <a:cxn ang="T8">
                    <a:pos x="T0" y="T1"/>
                  </a:cxn>
                  <a:cxn ang="T9">
                    <a:pos x="T2" y="T3"/>
                  </a:cxn>
                  <a:cxn ang="T10">
                    <a:pos x="T4" y="T5"/>
                  </a:cxn>
                  <a:cxn ang="T11">
                    <a:pos x="T6" y="T7"/>
                  </a:cxn>
                </a:cxnLst>
                <a:rect l="T12" t="T13" r="T14" b="T15"/>
                <a:pathLst>
                  <a:path w="36" h="4">
                    <a:moveTo>
                      <a:pt x="0" y="0"/>
                    </a:moveTo>
                    <a:lnTo>
                      <a:pt x="3" y="4"/>
                    </a:lnTo>
                    <a:lnTo>
                      <a:pt x="32" y="4"/>
                    </a:lnTo>
                    <a:lnTo>
                      <a:pt x="36" y="0"/>
                    </a:lnTo>
                  </a:path>
                </a:pathLst>
              </a:custGeom>
              <a:noFill/>
              <a:ln w="3175">
                <a:solidFill>
                  <a:srgbClr val="000000"/>
                </a:solidFill>
                <a:round/>
                <a:headEnd/>
                <a:tailEnd/>
              </a:ln>
            </p:spPr>
            <p:txBody>
              <a:bodyPr/>
              <a:lstStyle/>
              <a:p>
                <a:pPr eaLnBrk="0" hangingPunct="0"/>
                <a:endParaRPr lang="en-US"/>
              </a:p>
            </p:txBody>
          </p:sp>
          <p:sp>
            <p:nvSpPr>
              <p:cNvPr id="48620" name="Rectangle 941"/>
              <p:cNvSpPr>
                <a:spLocks noChangeArrowheads="1"/>
              </p:cNvSpPr>
              <p:nvPr/>
            </p:nvSpPr>
            <p:spPr bwMode="auto">
              <a:xfrm>
                <a:off x="5011" y="2367"/>
                <a:ext cx="36" cy="14"/>
              </a:xfrm>
              <a:prstGeom prst="rect">
                <a:avLst/>
              </a:prstGeom>
              <a:noFill/>
              <a:ln w="3175">
                <a:solidFill>
                  <a:srgbClr val="000000"/>
                </a:solidFill>
                <a:miter lim="800000"/>
                <a:headEnd/>
                <a:tailEnd/>
              </a:ln>
            </p:spPr>
            <p:txBody>
              <a:bodyPr/>
              <a:lstStyle/>
              <a:p>
                <a:pPr eaLnBrk="0" hangingPunct="0"/>
                <a:endParaRPr lang="en-US"/>
              </a:p>
            </p:txBody>
          </p:sp>
          <p:sp>
            <p:nvSpPr>
              <p:cNvPr id="48621" name="Rectangle 942"/>
              <p:cNvSpPr>
                <a:spLocks noChangeArrowheads="1"/>
              </p:cNvSpPr>
              <p:nvPr/>
            </p:nvSpPr>
            <p:spPr bwMode="auto">
              <a:xfrm>
                <a:off x="5011" y="2385"/>
                <a:ext cx="36" cy="15"/>
              </a:xfrm>
              <a:prstGeom prst="rect">
                <a:avLst/>
              </a:prstGeom>
              <a:noFill/>
              <a:ln w="3175">
                <a:solidFill>
                  <a:srgbClr val="000000"/>
                </a:solidFill>
                <a:miter lim="800000"/>
                <a:headEnd/>
                <a:tailEnd/>
              </a:ln>
            </p:spPr>
            <p:txBody>
              <a:bodyPr/>
              <a:lstStyle/>
              <a:p>
                <a:pPr eaLnBrk="0" hangingPunct="0"/>
                <a:endParaRPr lang="en-US"/>
              </a:p>
            </p:txBody>
          </p:sp>
          <p:sp>
            <p:nvSpPr>
              <p:cNvPr id="48622" name="Rectangle 943"/>
              <p:cNvSpPr>
                <a:spLocks noChangeArrowheads="1"/>
              </p:cNvSpPr>
              <p:nvPr/>
            </p:nvSpPr>
            <p:spPr bwMode="auto">
              <a:xfrm>
                <a:off x="5011" y="2403"/>
                <a:ext cx="36" cy="15"/>
              </a:xfrm>
              <a:prstGeom prst="rect">
                <a:avLst/>
              </a:prstGeom>
              <a:noFill/>
              <a:ln w="3175">
                <a:solidFill>
                  <a:srgbClr val="000000"/>
                </a:solidFill>
                <a:miter lim="800000"/>
                <a:headEnd/>
                <a:tailEnd/>
              </a:ln>
            </p:spPr>
            <p:txBody>
              <a:bodyPr/>
              <a:lstStyle/>
              <a:p>
                <a:pPr eaLnBrk="0" hangingPunct="0"/>
                <a:endParaRPr lang="en-US"/>
              </a:p>
            </p:txBody>
          </p:sp>
          <p:sp>
            <p:nvSpPr>
              <p:cNvPr id="48623" name="Rectangle 944"/>
              <p:cNvSpPr>
                <a:spLocks noChangeArrowheads="1"/>
              </p:cNvSpPr>
              <p:nvPr/>
            </p:nvSpPr>
            <p:spPr bwMode="auto">
              <a:xfrm>
                <a:off x="5011" y="2422"/>
                <a:ext cx="36" cy="14"/>
              </a:xfrm>
              <a:prstGeom prst="rect">
                <a:avLst/>
              </a:prstGeom>
              <a:noFill/>
              <a:ln w="3175">
                <a:solidFill>
                  <a:srgbClr val="000000"/>
                </a:solidFill>
                <a:miter lim="800000"/>
                <a:headEnd/>
                <a:tailEnd/>
              </a:ln>
            </p:spPr>
            <p:txBody>
              <a:bodyPr/>
              <a:lstStyle/>
              <a:p>
                <a:pPr eaLnBrk="0" hangingPunct="0"/>
                <a:endParaRPr lang="en-US"/>
              </a:p>
            </p:txBody>
          </p:sp>
          <p:sp>
            <p:nvSpPr>
              <p:cNvPr id="48624" name="Rectangle 945"/>
              <p:cNvSpPr>
                <a:spLocks noChangeArrowheads="1"/>
              </p:cNvSpPr>
              <p:nvPr/>
            </p:nvSpPr>
            <p:spPr bwMode="auto">
              <a:xfrm>
                <a:off x="5005" y="2454"/>
                <a:ext cx="4" cy="30"/>
              </a:xfrm>
              <a:prstGeom prst="rect">
                <a:avLst/>
              </a:prstGeom>
              <a:noFill/>
              <a:ln w="3175">
                <a:solidFill>
                  <a:srgbClr val="000000"/>
                </a:solidFill>
                <a:miter lim="800000"/>
                <a:headEnd/>
                <a:tailEnd/>
              </a:ln>
            </p:spPr>
            <p:txBody>
              <a:bodyPr/>
              <a:lstStyle/>
              <a:p>
                <a:pPr eaLnBrk="0" hangingPunct="0"/>
                <a:endParaRPr lang="en-US"/>
              </a:p>
            </p:txBody>
          </p:sp>
          <p:sp>
            <p:nvSpPr>
              <p:cNvPr id="48625" name="Rectangle 946"/>
              <p:cNvSpPr>
                <a:spLocks noChangeArrowheads="1"/>
              </p:cNvSpPr>
              <p:nvPr/>
            </p:nvSpPr>
            <p:spPr bwMode="auto">
              <a:xfrm>
                <a:off x="5012" y="2454"/>
                <a:ext cx="4" cy="30"/>
              </a:xfrm>
              <a:prstGeom prst="rect">
                <a:avLst/>
              </a:prstGeom>
              <a:noFill/>
              <a:ln w="3175">
                <a:solidFill>
                  <a:srgbClr val="000000"/>
                </a:solidFill>
                <a:miter lim="800000"/>
                <a:headEnd/>
                <a:tailEnd/>
              </a:ln>
            </p:spPr>
            <p:txBody>
              <a:bodyPr/>
              <a:lstStyle/>
              <a:p>
                <a:pPr eaLnBrk="0" hangingPunct="0"/>
                <a:endParaRPr lang="en-US"/>
              </a:p>
            </p:txBody>
          </p:sp>
          <p:sp>
            <p:nvSpPr>
              <p:cNvPr id="48626" name="Rectangle 947"/>
              <p:cNvSpPr>
                <a:spLocks noChangeArrowheads="1"/>
              </p:cNvSpPr>
              <p:nvPr/>
            </p:nvSpPr>
            <p:spPr bwMode="auto">
              <a:xfrm>
                <a:off x="5020" y="2454"/>
                <a:ext cx="3" cy="30"/>
              </a:xfrm>
              <a:prstGeom prst="rect">
                <a:avLst/>
              </a:prstGeom>
              <a:noFill/>
              <a:ln w="3175">
                <a:solidFill>
                  <a:srgbClr val="000000"/>
                </a:solidFill>
                <a:miter lim="800000"/>
                <a:headEnd/>
                <a:tailEnd/>
              </a:ln>
            </p:spPr>
            <p:txBody>
              <a:bodyPr/>
              <a:lstStyle/>
              <a:p>
                <a:pPr eaLnBrk="0" hangingPunct="0"/>
                <a:endParaRPr lang="en-US"/>
              </a:p>
            </p:txBody>
          </p:sp>
          <p:sp>
            <p:nvSpPr>
              <p:cNvPr id="48627" name="Rectangle 948"/>
              <p:cNvSpPr>
                <a:spLocks noChangeArrowheads="1"/>
              </p:cNvSpPr>
              <p:nvPr/>
            </p:nvSpPr>
            <p:spPr bwMode="auto">
              <a:xfrm>
                <a:off x="5027" y="2454"/>
                <a:ext cx="4" cy="30"/>
              </a:xfrm>
              <a:prstGeom prst="rect">
                <a:avLst/>
              </a:prstGeom>
              <a:noFill/>
              <a:ln w="3175">
                <a:solidFill>
                  <a:srgbClr val="000000"/>
                </a:solidFill>
                <a:miter lim="800000"/>
                <a:headEnd/>
                <a:tailEnd/>
              </a:ln>
            </p:spPr>
            <p:txBody>
              <a:bodyPr/>
              <a:lstStyle/>
              <a:p>
                <a:pPr eaLnBrk="0" hangingPunct="0"/>
                <a:endParaRPr lang="en-US"/>
              </a:p>
            </p:txBody>
          </p:sp>
          <p:sp>
            <p:nvSpPr>
              <p:cNvPr id="48628" name="Rectangle 949"/>
              <p:cNvSpPr>
                <a:spLocks noChangeArrowheads="1"/>
              </p:cNvSpPr>
              <p:nvPr/>
            </p:nvSpPr>
            <p:spPr bwMode="auto">
              <a:xfrm>
                <a:off x="5034" y="2454"/>
                <a:ext cx="4" cy="30"/>
              </a:xfrm>
              <a:prstGeom prst="rect">
                <a:avLst/>
              </a:prstGeom>
              <a:noFill/>
              <a:ln w="3175">
                <a:solidFill>
                  <a:srgbClr val="000000"/>
                </a:solidFill>
                <a:miter lim="800000"/>
                <a:headEnd/>
                <a:tailEnd/>
              </a:ln>
            </p:spPr>
            <p:txBody>
              <a:bodyPr/>
              <a:lstStyle/>
              <a:p>
                <a:pPr eaLnBrk="0" hangingPunct="0"/>
                <a:endParaRPr lang="en-US"/>
              </a:p>
            </p:txBody>
          </p:sp>
          <p:sp>
            <p:nvSpPr>
              <p:cNvPr id="48629" name="Rectangle 950"/>
              <p:cNvSpPr>
                <a:spLocks noChangeArrowheads="1"/>
              </p:cNvSpPr>
              <p:nvPr/>
            </p:nvSpPr>
            <p:spPr bwMode="auto">
              <a:xfrm>
                <a:off x="5042" y="2454"/>
                <a:ext cx="4" cy="30"/>
              </a:xfrm>
              <a:prstGeom prst="rect">
                <a:avLst/>
              </a:prstGeom>
              <a:noFill/>
              <a:ln w="3175">
                <a:solidFill>
                  <a:srgbClr val="000000"/>
                </a:solidFill>
                <a:miter lim="800000"/>
                <a:headEnd/>
                <a:tailEnd/>
              </a:ln>
            </p:spPr>
            <p:txBody>
              <a:bodyPr/>
              <a:lstStyle/>
              <a:p>
                <a:pPr eaLnBrk="0" hangingPunct="0"/>
                <a:endParaRPr lang="en-US"/>
              </a:p>
            </p:txBody>
          </p:sp>
          <p:sp>
            <p:nvSpPr>
              <p:cNvPr id="48630" name="Rectangle 951"/>
              <p:cNvSpPr>
                <a:spLocks noChangeArrowheads="1"/>
              </p:cNvSpPr>
              <p:nvPr/>
            </p:nvSpPr>
            <p:spPr bwMode="auto">
              <a:xfrm>
                <a:off x="5049" y="2454"/>
                <a:ext cx="4" cy="30"/>
              </a:xfrm>
              <a:prstGeom prst="rect">
                <a:avLst/>
              </a:prstGeom>
              <a:noFill/>
              <a:ln w="3175">
                <a:solidFill>
                  <a:srgbClr val="000000"/>
                </a:solidFill>
                <a:miter lim="800000"/>
                <a:headEnd/>
                <a:tailEnd/>
              </a:ln>
            </p:spPr>
            <p:txBody>
              <a:bodyPr/>
              <a:lstStyle/>
              <a:p>
                <a:pPr eaLnBrk="0" hangingPunct="0"/>
                <a:endParaRPr lang="en-US"/>
              </a:p>
            </p:txBody>
          </p:sp>
          <p:sp>
            <p:nvSpPr>
              <p:cNvPr id="48631" name="Rectangle 952"/>
              <p:cNvSpPr>
                <a:spLocks noChangeArrowheads="1"/>
              </p:cNvSpPr>
              <p:nvPr/>
            </p:nvSpPr>
            <p:spPr bwMode="auto">
              <a:xfrm>
                <a:off x="5049" y="2487"/>
                <a:ext cx="4" cy="15"/>
              </a:xfrm>
              <a:prstGeom prst="rect">
                <a:avLst/>
              </a:prstGeom>
              <a:noFill/>
              <a:ln w="3175">
                <a:solidFill>
                  <a:srgbClr val="000000"/>
                </a:solidFill>
                <a:miter lim="800000"/>
                <a:headEnd/>
                <a:tailEnd/>
              </a:ln>
            </p:spPr>
            <p:txBody>
              <a:bodyPr/>
              <a:lstStyle/>
              <a:p>
                <a:pPr eaLnBrk="0" hangingPunct="0"/>
                <a:endParaRPr lang="en-US"/>
              </a:p>
            </p:txBody>
          </p:sp>
          <p:sp>
            <p:nvSpPr>
              <p:cNvPr id="48632" name="Rectangle 953"/>
              <p:cNvSpPr>
                <a:spLocks noChangeArrowheads="1"/>
              </p:cNvSpPr>
              <p:nvPr/>
            </p:nvSpPr>
            <p:spPr bwMode="auto">
              <a:xfrm>
                <a:off x="5042" y="2487"/>
                <a:ext cx="4" cy="15"/>
              </a:xfrm>
              <a:prstGeom prst="rect">
                <a:avLst/>
              </a:prstGeom>
              <a:noFill/>
              <a:ln w="3175">
                <a:solidFill>
                  <a:srgbClr val="000000"/>
                </a:solidFill>
                <a:miter lim="800000"/>
                <a:headEnd/>
                <a:tailEnd/>
              </a:ln>
            </p:spPr>
            <p:txBody>
              <a:bodyPr/>
              <a:lstStyle/>
              <a:p>
                <a:pPr eaLnBrk="0" hangingPunct="0"/>
                <a:endParaRPr lang="en-US"/>
              </a:p>
            </p:txBody>
          </p:sp>
          <p:sp>
            <p:nvSpPr>
              <p:cNvPr id="48633" name="Rectangle 954"/>
              <p:cNvSpPr>
                <a:spLocks noChangeArrowheads="1"/>
              </p:cNvSpPr>
              <p:nvPr/>
            </p:nvSpPr>
            <p:spPr bwMode="auto">
              <a:xfrm>
                <a:off x="5034" y="2487"/>
                <a:ext cx="4" cy="15"/>
              </a:xfrm>
              <a:prstGeom prst="rect">
                <a:avLst/>
              </a:prstGeom>
              <a:noFill/>
              <a:ln w="3175">
                <a:solidFill>
                  <a:srgbClr val="000000"/>
                </a:solidFill>
                <a:miter lim="800000"/>
                <a:headEnd/>
                <a:tailEnd/>
              </a:ln>
            </p:spPr>
            <p:txBody>
              <a:bodyPr/>
              <a:lstStyle/>
              <a:p>
                <a:pPr eaLnBrk="0" hangingPunct="0"/>
                <a:endParaRPr lang="en-US"/>
              </a:p>
            </p:txBody>
          </p:sp>
          <p:sp>
            <p:nvSpPr>
              <p:cNvPr id="48634" name="Rectangle 955"/>
              <p:cNvSpPr>
                <a:spLocks noChangeArrowheads="1"/>
              </p:cNvSpPr>
              <p:nvPr/>
            </p:nvSpPr>
            <p:spPr bwMode="auto">
              <a:xfrm>
                <a:off x="5027" y="2487"/>
                <a:ext cx="4" cy="15"/>
              </a:xfrm>
              <a:prstGeom prst="rect">
                <a:avLst/>
              </a:prstGeom>
              <a:noFill/>
              <a:ln w="3175">
                <a:solidFill>
                  <a:srgbClr val="000000"/>
                </a:solidFill>
                <a:miter lim="800000"/>
                <a:headEnd/>
                <a:tailEnd/>
              </a:ln>
            </p:spPr>
            <p:txBody>
              <a:bodyPr/>
              <a:lstStyle/>
              <a:p>
                <a:pPr eaLnBrk="0" hangingPunct="0"/>
                <a:endParaRPr lang="en-US"/>
              </a:p>
            </p:txBody>
          </p:sp>
          <p:sp>
            <p:nvSpPr>
              <p:cNvPr id="48635" name="Rectangle 956"/>
              <p:cNvSpPr>
                <a:spLocks noChangeArrowheads="1"/>
              </p:cNvSpPr>
              <p:nvPr/>
            </p:nvSpPr>
            <p:spPr bwMode="auto">
              <a:xfrm>
                <a:off x="5020" y="2487"/>
                <a:ext cx="3" cy="15"/>
              </a:xfrm>
              <a:prstGeom prst="rect">
                <a:avLst/>
              </a:prstGeom>
              <a:noFill/>
              <a:ln w="3175">
                <a:solidFill>
                  <a:srgbClr val="000000"/>
                </a:solidFill>
                <a:miter lim="800000"/>
                <a:headEnd/>
                <a:tailEnd/>
              </a:ln>
            </p:spPr>
            <p:txBody>
              <a:bodyPr/>
              <a:lstStyle/>
              <a:p>
                <a:pPr eaLnBrk="0" hangingPunct="0"/>
                <a:endParaRPr lang="en-US"/>
              </a:p>
            </p:txBody>
          </p:sp>
          <p:sp>
            <p:nvSpPr>
              <p:cNvPr id="48636" name="Rectangle 957"/>
              <p:cNvSpPr>
                <a:spLocks noChangeArrowheads="1"/>
              </p:cNvSpPr>
              <p:nvPr/>
            </p:nvSpPr>
            <p:spPr bwMode="auto">
              <a:xfrm>
                <a:off x="5012" y="2487"/>
                <a:ext cx="4" cy="15"/>
              </a:xfrm>
              <a:prstGeom prst="rect">
                <a:avLst/>
              </a:prstGeom>
              <a:noFill/>
              <a:ln w="3175">
                <a:solidFill>
                  <a:srgbClr val="000000"/>
                </a:solidFill>
                <a:miter lim="800000"/>
                <a:headEnd/>
                <a:tailEnd/>
              </a:ln>
            </p:spPr>
            <p:txBody>
              <a:bodyPr/>
              <a:lstStyle/>
              <a:p>
                <a:pPr eaLnBrk="0" hangingPunct="0"/>
                <a:endParaRPr lang="en-US"/>
              </a:p>
            </p:txBody>
          </p:sp>
          <p:sp>
            <p:nvSpPr>
              <p:cNvPr id="48637" name="Rectangle 958"/>
              <p:cNvSpPr>
                <a:spLocks noChangeArrowheads="1"/>
              </p:cNvSpPr>
              <p:nvPr/>
            </p:nvSpPr>
            <p:spPr bwMode="auto">
              <a:xfrm>
                <a:off x="5005" y="2487"/>
                <a:ext cx="4" cy="15"/>
              </a:xfrm>
              <a:prstGeom prst="rect">
                <a:avLst/>
              </a:prstGeom>
              <a:noFill/>
              <a:ln w="3175">
                <a:solidFill>
                  <a:srgbClr val="000000"/>
                </a:solidFill>
                <a:miter lim="800000"/>
                <a:headEnd/>
                <a:tailEnd/>
              </a:ln>
            </p:spPr>
            <p:txBody>
              <a:bodyPr/>
              <a:lstStyle/>
              <a:p>
                <a:pPr eaLnBrk="0" hangingPunct="0"/>
                <a:endParaRPr lang="en-US"/>
              </a:p>
            </p:txBody>
          </p:sp>
          <p:sp>
            <p:nvSpPr>
              <p:cNvPr id="48638" name="Line 959"/>
              <p:cNvSpPr>
                <a:spLocks noChangeShapeType="1"/>
              </p:cNvSpPr>
              <p:nvPr/>
            </p:nvSpPr>
            <p:spPr bwMode="auto">
              <a:xfrm flipV="1">
                <a:off x="5011" y="2352"/>
                <a:ext cx="3" cy="11"/>
              </a:xfrm>
              <a:prstGeom prst="line">
                <a:avLst/>
              </a:prstGeom>
              <a:noFill/>
              <a:ln w="3175">
                <a:solidFill>
                  <a:srgbClr val="000000"/>
                </a:solidFill>
                <a:round/>
                <a:headEnd/>
                <a:tailEnd/>
              </a:ln>
            </p:spPr>
            <p:txBody>
              <a:bodyPr/>
              <a:lstStyle/>
              <a:p>
                <a:endParaRPr lang="en-US"/>
              </a:p>
            </p:txBody>
          </p:sp>
          <p:sp>
            <p:nvSpPr>
              <p:cNvPr id="48639" name="Line 960"/>
              <p:cNvSpPr>
                <a:spLocks noChangeShapeType="1"/>
              </p:cNvSpPr>
              <p:nvPr/>
            </p:nvSpPr>
            <p:spPr bwMode="auto">
              <a:xfrm>
                <a:off x="5043" y="2352"/>
                <a:ext cx="4" cy="11"/>
              </a:xfrm>
              <a:prstGeom prst="line">
                <a:avLst/>
              </a:prstGeom>
              <a:noFill/>
              <a:ln w="3175">
                <a:solidFill>
                  <a:srgbClr val="000000"/>
                </a:solidFill>
                <a:round/>
                <a:headEnd/>
                <a:tailEnd/>
              </a:ln>
            </p:spPr>
            <p:txBody>
              <a:bodyPr/>
              <a:lstStyle/>
              <a:p>
                <a:endParaRPr lang="en-US"/>
              </a:p>
            </p:txBody>
          </p:sp>
          <p:sp>
            <p:nvSpPr>
              <p:cNvPr id="48640" name="Line 961"/>
              <p:cNvSpPr>
                <a:spLocks noChangeShapeType="1"/>
              </p:cNvSpPr>
              <p:nvPr/>
            </p:nvSpPr>
            <p:spPr bwMode="auto">
              <a:xfrm>
                <a:off x="5012" y="2416"/>
                <a:ext cx="24" cy="1"/>
              </a:xfrm>
              <a:prstGeom prst="line">
                <a:avLst/>
              </a:prstGeom>
              <a:noFill/>
              <a:ln w="3175">
                <a:solidFill>
                  <a:srgbClr val="000000"/>
                </a:solidFill>
                <a:round/>
                <a:headEnd/>
                <a:tailEnd/>
              </a:ln>
            </p:spPr>
            <p:txBody>
              <a:bodyPr/>
              <a:lstStyle/>
              <a:p>
                <a:endParaRPr lang="en-US"/>
              </a:p>
            </p:txBody>
          </p:sp>
          <p:sp>
            <p:nvSpPr>
              <p:cNvPr id="48641" name="Line 962"/>
              <p:cNvSpPr>
                <a:spLocks noChangeShapeType="1"/>
              </p:cNvSpPr>
              <p:nvPr/>
            </p:nvSpPr>
            <p:spPr bwMode="auto">
              <a:xfrm>
                <a:off x="5012" y="2413"/>
                <a:ext cx="24" cy="1"/>
              </a:xfrm>
              <a:prstGeom prst="line">
                <a:avLst/>
              </a:prstGeom>
              <a:noFill/>
              <a:ln w="3175">
                <a:solidFill>
                  <a:srgbClr val="000000"/>
                </a:solidFill>
                <a:round/>
                <a:headEnd/>
                <a:tailEnd/>
              </a:ln>
            </p:spPr>
            <p:txBody>
              <a:bodyPr/>
              <a:lstStyle/>
              <a:p>
                <a:endParaRPr lang="en-US"/>
              </a:p>
            </p:txBody>
          </p:sp>
          <p:sp>
            <p:nvSpPr>
              <p:cNvPr id="48642" name="Line 963"/>
              <p:cNvSpPr>
                <a:spLocks noChangeShapeType="1"/>
              </p:cNvSpPr>
              <p:nvPr/>
            </p:nvSpPr>
            <p:spPr bwMode="auto">
              <a:xfrm>
                <a:off x="5012" y="2411"/>
                <a:ext cx="24" cy="1"/>
              </a:xfrm>
              <a:prstGeom prst="line">
                <a:avLst/>
              </a:prstGeom>
              <a:noFill/>
              <a:ln w="3175">
                <a:solidFill>
                  <a:srgbClr val="000000"/>
                </a:solidFill>
                <a:round/>
                <a:headEnd/>
                <a:tailEnd/>
              </a:ln>
            </p:spPr>
            <p:txBody>
              <a:bodyPr/>
              <a:lstStyle/>
              <a:p>
                <a:endParaRPr lang="en-US"/>
              </a:p>
            </p:txBody>
          </p:sp>
          <p:sp>
            <p:nvSpPr>
              <p:cNvPr id="48643" name="Line 964"/>
              <p:cNvSpPr>
                <a:spLocks noChangeShapeType="1"/>
              </p:cNvSpPr>
              <p:nvPr/>
            </p:nvSpPr>
            <p:spPr bwMode="auto">
              <a:xfrm>
                <a:off x="5012" y="2408"/>
                <a:ext cx="24" cy="1"/>
              </a:xfrm>
              <a:prstGeom prst="line">
                <a:avLst/>
              </a:prstGeom>
              <a:noFill/>
              <a:ln w="3175">
                <a:solidFill>
                  <a:srgbClr val="000000"/>
                </a:solidFill>
                <a:round/>
                <a:headEnd/>
                <a:tailEnd/>
              </a:ln>
            </p:spPr>
            <p:txBody>
              <a:bodyPr/>
              <a:lstStyle/>
              <a:p>
                <a:endParaRPr lang="en-US"/>
              </a:p>
            </p:txBody>
          </p:sp>
          <p:sp>
            <p:nvSpPr>
              <p:cNvPr id="48644" name="Line 965"/>
              <p:cNvSpPr>
                <a:spLocks noChangeShapeType="1"/>
              </p:cNvSpPr>
              <p:nvPr/>
            </p:nvSpPr>
            <p:spPr bwMode="auto">
              <a:xfrm>
                <a:off x="5012" y="2405"/>
                <a:ext cx="24" cy="1"/>
              </a:xfrm>
              <a:prstGeom prst="line">
                <a:avLst/>
              </a:prstGeom>
              <a:noFill/>
              <a:ln w="3175">
                <a:solidFill>
                  <a:srgbClr val="000000"/>
                </a:solidFill>
                <a:round/>
                <a:headEnd/>
                <a:tailEnd/>
              </a:ln>
            </p:spPr>
            <p:txBody>
              <a:bodyPr/>
              <a:lstStyle/>
              <a:p>
                <a:endParaRPr lang="en-US"/>
              </a:p>
            </p:txBody>
          </p:sp>
          <p:sp>
            <p:nvSpPr>
              <p:cNvPr id="48645" name="Rectangle 966"/>
              <p:cNvSpPr>
                <a:spLocks noChangeArrowheads="1"/>
              </p:cNvSpPr>
              <p:nvPr/>
            </p:nvSpPr>
            <p:spPr bwMode="auto">
              <a:xfrm>
                <a:off x="5029" y="2370"/>
                <a:ext cx="11" cy="8"/>
              </a:xfrm>
              <a:prstGeom prst="rect">
                <a:avLst/>
              </a:prstGeom>
              <a:noFill/>
              <a:ln w="3175">
                <a:solidFill>
                  <a:srgbClr val="000000"/>
                </a:solidFill>
                <a:miter lim="800000"/>
                <a:headEnd/>
                <a:tailEnd/>
              </a:ln>
            </p:spPr>
            <p:txBody>
              <a:bodyPr/>
              <a:lstStyle/>
              <a:p>
                <a:pPr eaLnBrk="0" hangingPunct="0"/>
                <a:endParaRPr lang="en-US"/>
              </a:p>
            </p:txBody>
          </p:sp>
          <p:sp>
            <p:nvSpPr>
              <p:cNvPr id="48646" name="Rectangle 967"/>
              <p:cNvSpPr>
                <a:spLocks noChangeArrowheads="1"/>
              </p:cNvSpPr>
              <p:nvPr/>
            </p:nvSpPr>
            <p:spPr bwMode="auto">
              <a:xfrm>
                <a:off x="5039" y="2395"/>
                <a:ext cx="5" cy="2"/>
              </a:xfrm>
              <a:prstGeom prst="rect">
                <a:avLst/>
              </a:prstGeom>
              <a:noFill/>
              <a:ln w="3175">
                <a:solidFill>
                  <a:srgbClr val="000000"/>
                </a:solidFill>
                <a:miter lim="800000"/>
                <a:headEnd/>
                <a:tailEnd/>
              </a:ln>
            </p:spPr>
            <p:txBody>
              <a:bodyPr/>
              <a:lstStyle/>
              <a:p>
                <a:pPr eaLnBrk="0" hangingPunct="0"/>
                <a:endParaRPr lang="en-US"/>
              </a:p>
            </p:txBody>
          </p:sp>
          <p:sp>
            <p:nvSpPr>
              <p:cNvPr id="48647" name="Rectangle 968"/>
              <p:cNvSpPr>
                <a:spLocks noChangeArrowheads="1"/>
              </p:cNvSpPr>
              <p:nvPr/>
            </p:nvSpPr>
            <p:spPr bwMode="auto">
              <a:xfrm>
                <a:off x="5039" y="2405"/>
                <a:ext cx="5" cy="2"/>
              </a:xfrm>
              <a:prstGeom prst="rect">
                <a:avLst/>
              </a:prstGeom>
              <a:noFill/>
              <a:ln w="3175">
                <a:solidFill>
                  <a:srgbClr val="000000"/>
                </a:solidFill>
                <a:miter lim="800000"/>
                <a:headEnd/>
                <a:tailEnd/>
              </a:ln>
            </p:spPr>
            <p:txBody>
              <a:bodyPr/>
              <a:lstStyle/>
              <a:p>
                <a:pPr eaLnBrk="0" hangingPunct="0"/>
                <a:endParaRPr lang="en-US"/>
              </a:p>
            </p:txBody>
          </p:sp>
          <p:sp>
            <p:nvSpPr>
              <p:cNvPr id="48648" name="Rectangle 969"/>
              <p:cNvSpPr>
                <a:spLocks noChangeArrowheads="1"/>
              </p:cNvSpPr>
              <p:nvPr/>
            </p:nvSpPr>
            <p:spPr bwMode="auto">
              <a:xfrm>
                <a:off x="5039" y="2409"/>
                <a:ext cx="5" cy="2"/>
              </a:xfrm>
              <a:prstGeom prst="rect">
                <a:avLst/>
              </a:prstGeom>
              <a:noFill/>
              <a:ln w="3175">
                <a:solidFill>
                  <a:srgbClr val="000000"/>
                </a:solidFill>
                <a:miter lim="800000"/>
                <a:headEnd/>
                <a:tailEnd/>
              </a:ln>
            </p:spPr>
            <p:txBody>
              <a:bodyPr/>
              <a:lstStyle/>
              <a:p>
                <a:pPr eaLnBrk="0" hangingPunct="0"/>
                <a:endParaRPr lang="en-US"/>
              </a:p>
            </p:txBody>
          </p:sp>
          <p:sp>
            <p:nvSpPr>
              <p:cNvPr id="48649" name="Freeform 970"/>
              <p:cNvSpPr>
                <a:spLocks noEditPoints="1"/>
              </p:cNvSpPr>
              <p:nvPr/>
            </p:nvSpPr>
            <p:spPr bwMode="auto">
              <a:xfrm>
                <a:off x="5023" y="2390"/>
                <a:ext cx="170" cy="94"/>
              </a:xfrm>
              <a:custGeom>
                <a:avLst/>
                <a:gdLst>
                  <a:gd name="T0" fmla="*/ 0 w 170"/>
                  <a:gd name="T1" fmla="*/ 4 h 94"/>
                  <a:gd name="T2" fmla="*/ 11 w 170"/>
                  <a:gd name="T3" fmla="*/ 4 h 94"/>
                  <a:gd name="T4" fmla="*/ 11 w 170"/>
                  <a:gd name="T5" fmla="*/ 0 h 94"/>
                  <a:gd name="T6" fmla="*/ 0 w 170"/>
                  <a:gd name="T7" fmla="*/ 0 h 94"/>
                  <a:gd name="T8" fmla="*/ 0 w 170"/>
                  <a:gd name="T9" fmla="*/ 4 h 94"/>
                  <a:gd name="T10" fmla="*/ 164 w 170"/>
                  <a:gd name="T11" fmla="*/ 94 h 94"/>
                  <a:gd name="T12" fmla="*/ 170 w 170"/>
                  <a:gd name="T13" fmla="*/ 94 h 94"/>
                  <a:gd name="T14" fmla="*/ 170 w 170"/>
                  <a:gd name="T15" fmla="*/ 92 h 94"/>
                  <a:gd name="T16" fmla="*/ 164 w 170"/>
                  <a:gd name="T17" fmla="*/ 92 h 94"/>
                  <a:gd name="T18" fmla="*/ 164 w 170"/>
                  <a:gd name="T19" fmla="*/ 94 h 94"/>
                  <a:gd name="T20" fmla="*/ 63 w 170"/>
                  <a:gd name="T21" fmla="*/ 74 h 94"/>
                  <a:gd name="T22" fmla="*/ 63 w 170"/>
                  <a:gd name="T23" fmla="*/ 12 h 94"/>
                  <a:gd name="T24" fmla="*/ 153 w 170"/>
                  <a:gd name="T25" fmla="*/ 12 h 94"/>
                  <a:gd name="T26" fmla="*/ 153 w 170"/>
                  <a:gd name="T27" fmla="*/ 74 h 94"/>
                  <a:gd name="T28" fmla="*/ 63 w 170"/>
                  <a:gd name="T29" fmla="*/ 74 h 94"/>
                  <a:gd name="T30" fmla="*/ 59 w 170"/>
                  <a:gd name="T31" fmla="*/ 78 h 94"/>
                  <a:gd name="T32" fmla="*/ 158 w 170"/>
                  <a:gd name="T33" fmla="*/ 78 h 94"/>
                  <a:gd name="T34" fmla="*/ 158 w 170"/>
                  <a:gd name="T35" fmla="*/ 8 h 94"/>
                  <a:gd name="T36" fmla="*/ 162 w 170"/>
                  <a:gd name="T37" fmla="*/ 8 h 94"/>
                  <a:gd name="T38" fmla="*/ 162 w 170"/>
                  <a:gd name="T39" fmla="*/ 4 h 94"/>
                  <a:gd name="T40" fmla="*/ 55 w 170"/>
                  <a:gd name="T41" fmla="*/ 4 h 94"/>
                  <a:gd name="T42" fmla="*/ 55 w 170"/>
                  <a:gd name="T43" fmla="*/ 82 h 94"/>
                  <a:gd name="T44" fmla="*/ 59 w 170"/>
                  <a:gd name="T45" fmla="*/ 82 h 94"/>
                  <a:gd name="T46" fmla="*/ 59 w 170"/>
                  <a:gd name="T47" fmla="*/ 78 h 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0"/>
                  <a:gd name="T73" fmla="*/ 0 h 94"/>
                  <a:gd name="T74" fmla="*/ 170 w 170"/>
                  <a:gd name="T75" fmla="*/ 94 h 9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0" h="94">
                    <a:moveTo>
                      <a:pt x="0" y="4"/>
                    </a:moveTo>
                    <a:lnTo>
                      <a:pt x="11" y="4"/>
                    </a:lnTo>
                    <a:lnTo>
                      <a:pt x="11" y="0"/>
                    </a:lnTo>
                    <a:lnTo>
                      <a:pt x="0" y="0"/>
                    </a:lnTo>
                    <a:lnTo>
                      <a:pt x="0" y="4"/>
                    </a:lnTo>
                    <a:close/>
                    <a:moveTo>
                      <a:pt x="164" y="94"/>
                    </a:moveTo>
                    <a:lnTo>
                      <a:pt x="170" y="94"/>
                    </a:lnTo>
                    <a:lnTo>
                      <a:pt x="170" y="92"/>
                    </a:lnTo>
                    <a:lnTo>
                      <a:pt x="164" y="92"/>
                    </a:lnTo>
                    <a:lnTo>
                      <a:pt x="164" y="94"/>
                    </a:lnTo>
                    <a:close/>
                    <a:moveTo>
                      <a:pt x="63" y="74"/>
                    </a:moveTo>
                    <a:lnTo>
                      <a:pt x="63" y="12"/>
                    </a:lnTo>
                    <a:lnTo>
                      <a:pt x="153" y="12"/>
                    </a:lnTo>
                    <a:lnTo>
                      <a:pt x="153" y="74"/>
                    </a:lnTo>
                    <a:lnTo>
                      <a:pt x="63" y="74"/>
                    </a:lnTo>
                    <a:close/>
                    <a:moveTo>
                      <a:pt x="59" y="78"/>
                    </a:moveTo>
                    <a:lnTo>
                      <a:pt x="158" y="78"/>
                    </a:lnTo>
                    <a:lnTo>
                      <a:pt x="158" y="8"/>
                    </a:lnTo>
                    <a:lnTo>
                      <a:pt x="162" y="8"/>
                    </a:lnTo>
                    <a:lnTo>
                      <a:pt x="162" y="4"/>
                    </a:lnTo>
                    <a:lnTo>
                      <a:pt x="55" y="4"/>
                    </a:lnTo>
                    <a:lnTo>
                      <a:pt x="55" y="82"/>
                    </a:lnTo>
                    <a:lnTo>
                      <a:pt x="59" y="82"/>
                    </a:lnTo>
                    <a:lnTo>
                      <a:pt x="59" y="78"/>
                    </a:lnTo>
                    <a:close/>
                  </a:path>
                </a:pathLst>
              </a:custGeom>
              <a:solidFill>
                <a:srgbClr val="000000"/>
              </a:solidFill>
              <a:ln w="9525">
                <a:noFill/>
                <a:round/>
                <a:headEnd/>
                <a:tailEnd/>
              </a:ln>
            </p:spPr>
            <p:txBody>
              <a:bodyPr/>
              <a:lstStyle/>
              <a:p>
                <a:pPr eaLnBrk="0" hangingPunct="0"/>
                <a:endParaRPr lang="en-US"/>
              </a:p>
            </p:txBody>
          </p:sp>
          <p:sp>
            <p:nvSpPr>
              <p:cNvPr id="48650" name="Rectangle 971"/>
              <p:cNvSpPr>
                <a:spLocks noChangeArrowheads="1"/>
              </p:cNvSpPr>
              <p:nvPr/>
            </p:nvSpPr>
            <p:spPr bwMode="auto">
              <a:xfrm>
                <a:off x="5023" y="2390"/>
                <a:ext cx="11" cy="4"/>
              </a:xfrm>
              <a:prstGeom prst="rect">
                <a:avLst/>
              </a:prstGeom>
              <a:noFill/>
              <a:ln w="3175">
                <a:solidFill>
                  <a:srgbClr val="000000"/>
                </a:solidFill>
                <a:miter lim="800000"/>
                <a:headEnd/>
                <a:tailEnd/>
              </a:ln>
            </p:spPr>
            <p:txBody>
              <a:bodyPr/>
              <a:lstStyle/>
              <a:p>
                <a:pPr eaLnBrk="0" hangingPunct="0"/>
                <a:endParaRPr lang="en-US"/>
              </a:p>
            </p:txBody>
          </p:sp>
          <p:sp>
            <p:nvSpPr>
              <p:cNvPr id="48651" name="Rectangle 972"/>
              <p:cNvSpPr>
                <a:spLocks noChangeArrowheads="1"/>
              </p:cNvSpPr>
              <p:nvPr/>
            </p:nvSpPr>
            <p:spPr bwMode="auto">
              <a:xfrm>
                <a:off x="5187" y="2482"/>
                <a:ext cx="6" cy="2"/>
              </a:xfrm>
              <a:prstGeom prst="rect">
                <a:avLst/>
              </a:prstGeom>
              <a:noFill/>
              <a:ln w="3175">
                <a:solidFill>
                  <a:srgbClr val="000000"/>
                </a:solidFill>
                <a:miter lim="800000"/>
                <a:headEnd/>
                <a:tailEnd/>
              </a:ln>
            </p:spPr>
            <p:txBody>
              <a:bodyPr/>
              <a:lstStyle/>
              <a:p>
                <a:pPr eaLnBrk="0" hangingPunct="0"/>
                <a:endParaRPr lang="en-US"/>
              </a:p>
            </p:txBody>
          </p:sp>
          <p:sp>
            <p:nvSpPr>
              <p:cNvPr id="48652" name="Rectangle 973"/>
              <p:cNvSpPr>
                <a:spLocks noChangeArrowheads="1"/>
              </p:cNvSpPr>
              <p:nvPr/>
            </p:nvSpPr>
            <p:spPr bwMode="auto">
              <a:xfrm>
                <a:off x="5086" y="2402"/>
                <a:ext cx="90" cy="62"/>
              </a:xfrm>
              <a:prstGeom prst="rect">
                <a:avLst/>
              </a:prstGeom>
              <a:noFill/>
              <a:ln w="3175">
                <a:solidFill>
                  <a:srgbClr val="000000"/>
                </a:solidFill>
                <a:miter lim="800000"/>
                <a:headEnd/>
                <a:tailEnd/>
              </a:ln>
            </p:spPr>
            <p:txBody>
              <a:bodyPr/>
              <a:lstStyle/>
              <a:p>
                <a:pPr eaLnBrk="0" hangingPunct="0"/>
                <a:endParaRPr lang="en-US"/>
              </a:p>
            </p:txBody>
          </p:sp>
          <p:sp>
            <p:nvSpPr>
              <p:cNvPr id="48653" name="Freeform 974"/>
              <p:cNvSpPr>
                <a:spLocks/>
              </p:cNvSpPr>
              <p:nvPr/>
            </p:nvSpPr>
            <p:spPr bwMode="auto">
              <a:xfrm>
                <a:off x="5078" y="2394"/>
                <a:ext cx="107" cy="78"/>
              </a:xfrm>
              <a:custGeom>
                <a:avLst/>
                <a:gdLst>
                  <a:gd name="T0" fmla="*/ 4 w 107"/>
                  <a:gd name="T1" fmla="*/ 74 h 78"/>
                  <a:gd name="T2" fmla="*/ 103 w 107"/>
                  <a:gd name="T3" fmla="*/ 74 h 78"/>
                  <a:gd name="T4" fmla="*/ 103 w 107"/>
                  <a:gd name="T5" fmla="*/ 4 h 78"/>
                  <a:gd name="T6" fmla="*/ 107 w 107"/>
                  <a:gd name="T7" fmla="*/ 4 h 78"/>
                  <a:gd name="T8" fmla="*/ 107 w 107"/>
                  <a:gd name="T9" fmla="*/ 0 h 78"/>
                  <a:gd name="T10" fmla="*/ 0 w 107"/>
                  <a:gd name="T11" fmla="*/ 0 h 78"/>
                  <a:gd name="T12" fmla="*/ 0 w 107"/>
                  <a:gd name="T13" fmla="*/ 78 h 78"/>
                  <a:gd name="T14" fmla="*/ 4 w 107"/>
                  <a:gd name="T15" fmla="*/ 78 h 78"/>
                  <a:gd name="T16" fmla="*/ 4 w 107"/>
                  <a:gd name="T17" fmla="*/ 74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78"/>
                  <a:gd name="T29" fmla="*/ 107 w 10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78">
                    <a:moveTo>
                      <a:pt x="4" y="74"/>
                    </a:moveTo>
                    <a:lnTo>
                      <a:pt x="103" y="74"/>
                    </a:lnTo>
                    <a:lnTo>
                      <a:pt x="103" y="4"/>
                    </a:lnTo>
                    <a:lnTo>
                      <a:pt x="107" y="4"/>
                    </a:lnTo>
                    <a:lnTo>
                      <a:pt x="107" y="0"/>
                    </a:lnTo>
                    <a:lnTo>
                      <a:pt x="0" y="0"/>
                    </a:lnTo>
                    <a:lnTo>
                      <a:pt x="0" y="78"/>
                    </a:lnTo>
                    <a:lnTo>
                      <a:pt x="4" y="78"/>
                    </a:lnTo>
                    <a:lnTo>
                      <a:pt x="4" y="74"/>
                    </a:lnTo>
                  </a:path>
                </a:pathLst>
              </a:custGeom>
              <a:noFill/>
              <a:ln w="3175">
                <a:solidFill>
                  <a:srgbClr val="000000"/>
                </a:solidFill>
                <a:round/>
                <a:headEnd/>
                <a:tailEnd/>
              </a:ln>
            </p:spPr>
            <p:txBody>
              <a:bodyPr/>
              <a:lstStyle/>
              <a:p>
                <a:pPr eaLnBrk="0" hangingPunct="0"/>
                <a:endParaRPr lang="en-US"/>
              </a:p>
            </p:txBody>
          </p:sp>
          <p:sp>
            <p:nvSpPr>
              <p:cNvPr id="48654" name="Freeform 975"/>
              <p:cNvSpPr>
                <a:spLocks/>
              </p:cNvSpPr>
              <p:nvPr/>
            </p:nvSpPr>
            <p:spPr bwMode="auto">
              <a:xfrm>
                <a:off x="5065" y="2482"/>
                <a:ext cx="66" cy="6"/>
              </a:xfrm>
              <a:custGeom>
                <a:avLst/>
                <a:gdLst>
                  <a:gd name="T0" fmla="*/ 0 w 66"/>
                  <a:gd name="T1" fmla="*/ 0 h 6"/>
                  <a:gd name="T2" fmla="*/ 66 w 66"/>
                  <a:gd name="T3" fmla="*/ 0 h 6"/>
                  <a:gd name="T4" fmla="*/ 66 w 66"/>
                  <a:gd name="T5" fmla="*/ 6 h 6"/>
                  <a:gd name="T6" fmla="*/ 0 60000 65536"/>
                  <a:gd name="T7" fmla="*/ 0 60000 65536"/>
                  <a:gd name="T8" fmla="*/ 0 60000 65536"/>
                  <a:gd name="T9" fmla="*/ 0 w 66"/>
                  <a:gd name="T10" fmla="*/ 0 h 6"/>
                  <a:gd name="T11" fmla="*/ 66 w 66"/>
                  <a:gd name="T12" fmla="*/ 6 h 6"/>
                </a:gdLst>
                <a:ahLst/>
                <a:cxnLst>
                  <a:cxn ang="T6">
                    <a:pos x="T0" y="T1"/>
                  </a:cxn>
                  <a:cxn ang="T7">
                    <a:pos x="T2" y="T3"/>
                  </a:cxn>
                  <a:cxn ang="T8">
                    <a:pos x="T4" y="T5"/>
                  </a:cxn>
                </a:cxnLst>
                <a:rect l="T9" t="T10" r="T11" b="T12"/>
                <a:pathLst>
                  <a:path w="66" h="6">
                    <a:moveTo>
                      <a:pt x="0" y="0"/>
                    </a:moveTo>
                    <a:lnTo>
                      <a:pt x="66" y="0"/>
                    </a:lnTo>
                    <a:lnTo>
                      <a:pt x="66" y="6"/>
                    </a:lnTo>
                  </a:path>
                </a:pathLst>
              </a:custGeom>
              <a:noFill/>
              <a:ln w="3175">
                <a:solidFill>
                  <a:srgbClr val="000000"/>
                </a:solidFill>
                <a:round/>
                <a:headEnd/>
                <a:tailEnd/>
              </a:ln>
            </p:spPr>
            <p:txBody>
              <a:bodyPr/>
              <a:lstStyle/>
              <a:p>
                <a:pPr eaLnBrk="0" hangingPunct="0"/>
                <a:endParaRPr lang="en-US"/>
              </a:p>
            </p:txBody>
          </p:sp>
          <p:sp>
            <p:nvSpPr>
              <p:cNvPr id="48655" name="Line 976"/>
              <p:cNvSpPr>
                <a:spLocks noChangeShapeType="1"/>
              </p:cNvSpPr>
              <p:nvPr/>
            </p:nvSpPr>
            <p:spPr bwMode="auto">
              <a:xfrm flipV="1">
                <a:off x="5098" y="2482"/>
                <a:ext cx="1" cy="6"/>
              </a:xfrm>
              <a:prstGeom prst="line">
                <a:avLst/>
              </a:prstGeom>
              <a:noFill/>
              <a:ln w="3175">
                <a:solidFill>
                  <a:srgbClr val="000000"/>
                </a:solidFill>
                <a:round/>
                <a:headEnd/>
                <a:tailEnd/>
              </a:ln>
            </p:spPr>
            <p:txBody>
              <a:bodyPr/>
              <a:lstStyle/>
              <a:p>
                <a:endParaRPr lang="en-US"/>
              </a:p>
            </p:txBody>
          </p:sp>
          <p:sp>
            <p:nvSpPr>
              <p:cNvPr id="48656" name="Freeform 977"/>
              <p:cNvSpPr>
                <a:spLocks/>
              </p:cNvSpPr>
              <p:nvPr/>
            </p:nvSpPr>
            <p:spPr bwMode="auto">
              <a:xfrm>
                <a:off x="4956" y="2316"/>
                <a:ext cx="175" cy="175"/>
              </a:xfrm>
              <a:custGeom>
                <a:avLst/>
                <a:gdLst>
                  <a:gd name="T0" fmla="*/ 38 w 175"/>
                  <a:gd name="T1" fmla="*/ 115 h 175"/>
                  <a:gd name="T2" fmla="*/ 0 w 175"/>
                  <a:gd name="T3" fmla="*/ 115 h 175"/>
                  <a:gd name="T4" fmla="*/ 0 w 175"/>
                  <a:gd name="T5" fmla="*/ 175 h 175"/>
                  <a:gd name="T6" fmla="*/ 175 w 175"/>
                  <a:gd name="T7" fmla="*/ 175 h 175"/>
                  <a:gd name="T8" fmla="*/ 175 w 175"/>
                  <a:gd name="T9" fmla="*/ 115 h 175"/>
                  <a:gd name="T10" fmla="*/ 137 w 175"/>
                  <a:gd name="T11" fmla="*/ 115 h 175"/>
                  <a:gd name="T12" fmla="*/ 137 w 175"/>
                  <a:gd name="T13" fmla="*/ 106 h 175"/>
                  <a:gd name="T14" fmla="*/ 153 w 175"/>
                  <a:gd name="T15" fmla="*/ 106 h 175"/>
                  <a:gd name="T16" fmla="*/ 153 w 175"/>
                  <a:gd name="T17" fmla="*/ 0 h 175"/>
                  <a:gd name="T18" fmla="*/ 22 w 175"/>
                  <a:gd name="T19" fmla="*/ 0 h 175"/>
                  <a:gd name="T20" fmla="*/ 22 w 175"/>
                  <a:gd name="T21" fmla="*/ 106 h 175"/>
                  <a:gd name="T22" fmla="*/ 38 w 175"/>
                  <a:gd name="T23" fmla="*/ 106 h 175"/>
                  <a:gd name="T24" fmla="*/ 38 w 175"/>
                  <a:gd name="T25" fmla="*/ 115 h 1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5"/>
                  <a:gd name="T40" fmla="*/ 0 h 175"/>
                  <a:gd name="T41" fmla="*/ 175 w 175"/>
                  <a:gd name="T42" fmla="*/ 175 h 1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5" h="175">
                    <a:moveTo>
                      <a:pt x="38" y="115"/>
                    </a:moveTo>
                    <a:lnTo>
                      <a:pt x="0" y="115"/>
                    </a:lnTo>
                    <a:lnTo>
                      <a:pt x="0" y="175"/>
                    </a:lnTo>
                    <a:lnTo>
                      <a:pt x="175" y="175"/>
                    </a:lnTo>
                    <a:lnTo>
                      <a:pt x="175" y="115"/>
                    </a:lnTo>
                    <a:lnTo>
                      <a:pt x="137" y="115"/>
                    </a:lnTo>
                    <a:lnTo>
                      <a:pt x="137" y="106"/>
                    </a:lnTo>
                    <a:lnTo>
                      <a:pt x="153" y="106"/>
                    </a:lnTo>
                    <a:lnTo>
                      <a:pt x="153" y="0"/>
                    </a:lnTo>
                    <a:lnTo>
                      <a:pt x="22" y="0"/>
                    </a:lnTo>
                    <a:lnTo>
                      <a:pt x="22" y="106"/>
                    </a:lnTo>
                    <a:lnTo>
                      <a:pt x="38" y="106"/>
                    </a:lnTo>
                    <a:lnTo>
                      <a:pt x="38" y="115"/>
                    </a:lnTo>
                    <a:close/>
                  </a:path>
                </a:pathLst>
              </a:custGeom>
              <a:solidFill>
                <a:srgbClr val="FFFFFF"/>
              </a:solidFill>
              <a:ln w="9525">
                <a:noFill/>
                <a:round/>
                <a:headEnd/>
                <a:tailEnd/>
              </a:ln>
            </p:spPr>
            <p:txBody>
              <a:bodyPr/>
              <a:lstStyle/>
              <a:p>
                <a:pPr eaLnBrk="0" hangingPunct="0"/>
                <a:endParaRPr lang="en-US"/>
              </a:p>
            </p:txBody>
          </p:sp>
          <p:sp>
            <p:nvSpPr>
              <p:cNvPr id="48657" name="Freeform 978"/>
              <p:cNvSpPr>
                <a:spLocks/>
              </p:cNvSpPr>
              <p:nvPr/>
            </p:nvSpPr>
            <p:spPr bwMode="auto">
              <a:xfrm>
                <a:off x="4956" y="2316"/>
                <a:ext cx="175" cy="175"/>
              </a:xfrm>
              <a:custGeom>
                <a:avLst/>
                <a:gdLst>
                  <a:gd name="T0" fmla="*/ 38 w 175"/>
                  <a:gd name="T1" fmla="*/ 115 h 175"/>
                  <a:gd name="T2" fmla="*/ 0 w 175"/>
                  <a:gd name="T3" fmla="*/ 115 h 175"/>
                  <a:gd name="T4" fmla="*/ 0 w 175"/>
                  <a:gd name="T5" fmla="*/ 175 h 175"/>
                  <a:gd name="T6" fmla="*/ 175 w 175"/>
                  <a:gd name="T7" fmla="*/ 175 h 175"/>
                  <a:gd name="T8" fmla="*/ 175 w 175"/>
                  <a:gd name="T9" fmla="*/ 115 h 175"/>
                  <a:gd name="T10" fmla="*/ 137 w 175"/>
                  <a:gd name="T11" fmla="*/ 115 h 175"/>
                  <a:gd name="T12" fmla="*/ 137 w 175"/>
                  <a:gd name="T13" fmla="*/ 106 h 175"/>
                  <a:gd name="T14" fmla="*/ 153 w 175"/>
                  <a:gd name="T15" fmla="*/ 106 h 175"/>
                  <a:gd name="T16" fmla="*/ 153 w 175"/>
                  <a:gd name="T17" fmla="*/ 0 h 175"/>
                  <a:gd name="T18" fmla="*/ 22 w 175"/>
                  <a:gd name="T19" fmla="*/ 0 h 175"/>
                  <a:gd name="T20" fmla="*/ 22 w 175"/>
                  <a:gd name="T21" fmla="*/ 106 h 175"/>
                  <a:gd name="T22" fmla="*/ 38 w 175"/>
                  <a:gd name="T23" fmla="*/ 106 h 175"/>
                  <a:gd name="T24" fmla="*/ 38 w 175"/>
                  <a:gd name="T25" fmla="*/ 115 h 1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5"/>
                  <a:gd name="T40" fmla="*/ 0 h 175"/>
                  <a:gd name="T41" fmla="*/ 175 w 175"/>
                  <a:gd name="T42" fmla="*/ 175 h 1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5" h="175">
                    <a:moveTo>
                      <a:pt x="38" y="115"/>
                    </a:moveTo>
                    <a:lnTo>
                      <a:pt x="0" y="115"/>
                    </a:lnTo>
                    <a:lnTo>
                      <a:pt x="0" y="175"/>
                    </a:lnTo>
                    <a:lnTo>
                      <a:pt x="175" y="175"/>
                    </a:lnTo>
                    <a:lnTo>
                      <a:pt x="175" y="115"/>
                    </a:lnTo>
                    <a:lnTo>
                      <a:pt x="137" y="115"/>
                    </a:lnTo>
                    <a:lnTo>
                      <a:pt x="137" y="106"/>
                    </a:lnTo>
                    <a:lnTo>
                      <a:pt x="153" y="106"/>
                    </a:lnTo>
                    <a:lnTo>
                      <a:pt x="153" y="0"/>
                    </a:lnTo>
                    <a:lnTo>
                      <a:pt x="22" y="0"/>
                    </a:lnTo>
                    <a:lnTo>
                      <a:pt x="22" y="106"/>
                    </a:lnTo>
                    <a:lnTo>
                      <a:pt x="38" y="106"/>
                    </a:lnTo>
                    <a:lnTo>
                      <a:pt x="38" y="115"/>
                    </a:lnTo>
                  </a:path>
                </a:pathLst>
              </a:custGeom>
              <a:noFill/>
              <a:ln w="7938">
                <a:solidFill>
                  <a:srgbClr val="000000"/>
                </a:solidFill>
                <a:round/>
                <a:headEnd/>
                <a:tailEnd/>
              </a:ln>
            </p:spPr>
            <p:txBody>
              <a:bodyPr/>
              <a:lstStyle/>
              <a:p>
                <a:pPr eaLnBrk="0" hangingPunct="0"/>
                <a:endParaRPr lang="en-US"/>
              </a:p>
            </p:txBody>
          </p:sp>
          <p:sp>
            <p:nvSpPr>
              <p:cNvPr id="48658" name="Line 979"/>
              <p:cNvSpPr>
                <a:spLocks noChangeShapeType="1"/>
              </p:cNvSpPr>
              <p:nvPr/>
            </p:nvSpPr>
            <p:spPr bwMode="auto">
              <a:xfrm>
                <a:off x="4994" y="2431"/>
                <a:ext cx="99" cy="1"/>
              </a:xfrm>
              <a:prstGeom prst="line">
                <a:avLst/>
              </a:prstGeom>
              <a:noFill/>
              <a:ln w="7938">
                <a:solidFill>
                  <a:srgbClr val="000000"/>
                </a:solidFill>
                <a:round/>
                <a:headEnd/>
                <a:tailEnd/>
              </a:ln>
            </p:spPr>
            <p:txBody>
              <a:bodyPr/>
              <a:lstStyle/>
              <a:p>
                <a:endParaRPr lang="en-US"/>
              </a:p>
            </p:txBody>
          </p:sp>
          <p:sp>
            <p:nvSpPr>
              <p:cNvPr id="48659" name="Line 980"/>
              <p:cNvSpPr>
                <a:spLocks noChangeShapeType="1"/>
              </p:cNvSpPr>
              <p:nvPr/>
            </p:nvSpPr>
            <p:spPr bwMode="auto">
              <a:xfrm>
                <a:off x="4994" y="2422"/>
                <a:ext cx="99" cy="1"/>
              </a:xfrm>
              <a:prstGeom prst="line">
                <a:avLst/>
              </a:prstGeom>
              <a:noFill/>
              <a:ln w="7938">
                <a:solidFill>
                  <a:srgbClr val="000000"/>
                </a:solidFill>
                <a:round/>
                <a:headEnd/>
                <a:tailEnd/>
              </a:ln>
            </p:spPr>
            <p:txBody>
              <a:bodyPr/>
              <a:lstStyle/>
              <a:p>
                <a:endParaRPr lang="en-US"/>
              </a:p>
            </p:txBody>
          </p:sp>
          <p:sp>
            <p:nvSpPr>
              <p:cNvPr id="48660" name="Freeform 981"/>
              <p:cNvSpPr>
                <a:spLocks noEditPoints="1"/>
              </p:cNvSpPr>
              <p:nvPr/>
            </p:nvSpPr>
            <p:spPr bwMode="auto">
              <a:xfrm>
                <a:off x="5046" y="2436"/>
                <a:ext cx="71" cy="50"/>
              </a:xfrm>
              <a:custGeom>
                <a:avLst/>
                <a:gdLst>
                  <a:gd name="T0" fmla="*/ 0 w 71"/>
                  <a:gd name="T1" fmla="*/ 50 h 50"/>
                  <a:gd name="T2" fmla="*/ 58 w 71"/>
                  <a:gd name="T3" fmla="*/ 50 h 50"/>
                  <a:gd name="T4" fmla="*/ 58 w 71"/>
                  <a:gd name="T5" fmla="*/ 0 h 50"/>
                  <a:gd name="T6" fmla="*/ 0 w 71"/>
                  <a:gd name="T7" fmla="*/ 0 h 50"/>
                  <a:gd name="T8" fmla="*/ 0 w 71"/>
                  <a:gd name="T9" fmla="*/ 50 h 50"/>
                  <a:gd name="T10" fmla="*/ 63 w 71"/>
                  <a:gd name="T11" fmla="*/ 8 h 50"/>
                  <a:gd name="T12" fmla="*/ 71 w 71"/>
                  <a:gd name="T13" fmla="*/ 8 h 50"/>
                  <a:gd name="T14" fmla="*/ 71 w 71"/>
                  <a:gd name="T15" fmla="*/ 0 h 50"/>
                  <a:gd name="T16" fmla="*/ 63 w 71"/>
                  <a:gd name="T17" fmla="*/ 0 h 50"/>
                  <a:gd name="T18" fmla="*/ 63 w 71"/>
                  <a:gd name="T19" fmla="*/ 8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50"/>
                  <a:gd name="T32" fmla="*/ 71 w 71"/>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50">
                    <a:moveTo>
                      <a:pt x="0" y="50"/>
                    </a:moveTo>
                    <a:lnTo>
                      <a:pt x="58" y="50"/>
                    </a:lnTo>
                    <a:lnTo>
                      <a:pt x="58" y="0"/>
                    </a:lnTo>
                    <a:lnTo>
                      <a:pt x="0" y="0"/>
                    </a:lnTo>
                    <a:lnTo>
                      <a:pt x="0" y="50"/>
                    </a:lnTo>
                    <a:close/>
                    <a:moveTo>
                      <a:pt x="63" y="8"/>
                    </a:moveTo>
                    <a:lnTo>
                      <a:pt x="71" y="8"/>
                    </a:lnTo>
                    <a:lnTo>
                      <a:pt x="71" y="0"/>
                    </a:lnTo>
                    <a:lnTo>
                      <a:pt x="63" y="0"/>
                    </a:lnTo>
                    <a:lnTo>
                      <a:pt x="63" y="8"/>
                    </a:lnTo>
                    <a:close/>
                  </a:path>
                </a:pathLst>
              </a:custGeom>
              <a:solidFill>
                <a:srgbClr val="FFFFFF"/>
              </a:solidFill>
              <a:ln w="9525">
                <a:noFill/>
                <a:round/>
                <a:headEnd/>
                <a:tailEnd/>
              </a:ln>
            </p:spPr>
            <p:txBody>
              <a:bodyPr/>
              <a:lstStyle/>
              <a:p>
                <a:pPr eaLnBrk="0" hangingPunct="0"/>
                <a:endParaRPr lang="en-US"/>
              </a:p>
            </p:txBody>
          </p:sp>
          <p:sp>
            <p:nvSpPr>
              <p:cNvPr id="48661" name="Rectangle 982"/>
              <p:cNvSpPr>
                <a:spLocks noChangeArrowheads="1"/>
              </p:cNvSpPr>
              <p:nvPr/>
            </p:nvSpPr>
            <p:spPr bwMode="auto">
              <a:xfrm>
                <a:off x="5046" y="2436"/>
                <a:ext cx="58" cy="50"/>
              </a:xfrm>
              <a:prstGeom prst="rect">
                <a:avLst/>
              </a:prstGeom>
              <a:noFill/>
              <a:ln w="3175">
                <a:solidFill>
                  <a:srgbClr val="000000"/>
                </a:solidFill>
                <a:miter lim="800000"/>
                <a:headEnd/>
                <a:tailEnd/>
              </a:ln>
            </p:spPr>
            <p:txBody>
              <a:bodyPr/>
              <a:lstStyle/>
              <a:p>
                <a:pPr eaLnBrk="0" hangingPunct="0"/>
                <a:endParaRPr lang="en-US"/>
              </a:p>
            </p:txBody>
          </p:sp>
          <p:sp>
            <p:nvSpPr>
              <p:cNvPr id="48662" name="Line 983"/>
              <p:cNvSpPr>
                <a:spLocks noChangeShapeType="1"/>
              </p:cNvSpPr>
              <p:nvPr/>
            </p:nvSpPr>
            <p:spPr bwMode="auto">
              <a:xfrm>
                <a:off x="5046" y="2453"/>
                <a:ext cx="58" cy="1"/>
              </a:xfrm>
              <a:prstGeom prst="line">
                <a:avLst/>
              </a:prstGeom>
              <a:noFill/>
              <a:ln w="3175">
                <a:solidFill>
                  <a:srgbClr val="000000"/>
                </a:solidFill>
                <a:round/>
                <a:headEnd/>
                <a:tailEnd/>
              </a:ln>
            </p:spPr>
            <p:txBody>
              <a:bodyPr/>
              <a:lstStyle/>
              <a:p>
                <a:endParaRPr lang="en-US"/>
              </a:p>
            </p:txBody>
          </p:sp>
          <p:sp>
            <p:nvSpPr>
              <p:cNvPr id="48663" name="Line 984"/>
              <p:cNvSpPr>
                <a:spLocks noChangeShapeType="1"/>
              </p:cNvSpPr>
              <p:nvPr/>
            </p:nvSpPr>
            <p:spPr bwMode="auto">
              <a:xfrm>
                <a:off x="5046" y="2469"/>
                <a:ext cx="58" cy="1"/>
              </a:xfrm>
              <a:prstGeom prst="line">
                <a:avLst/>
              </a:prstGeom>
              <a:noFill/>
              <a:ln w="3175">
                <a:solidFill>
                  <a:srgbClr val="000000"/>
                </a:solidFill>
                <a:round/>
                <a:headEnd/>
                <a:tailEnd/>
              </a:ln>
            </p:spPr>
            <p:txBody>
              <a:bodyPr/>
              <a:lstStyle/>
              <a:p>
                <a:endParaRPr lang="en-US"/>
              </a:p>
            </p:txBody>
          </p:sp>
          <p:sp>
            <p:nvSpPr>
              <p:cNvPr id="48664" name="Line 985"/>
              <p:cNvSpPr>
                <a:spLocks noChangeShapeType="1"/>
              </p:cNvSpPr>
              <p:nvPr/>
            </p:nvSpPr>
            <p:spPr bwMode="auto">
              <a:xfrm>
                <a:off x="5049" y="2461"/>
                <a:ext cx="52" cy="1"/>
              </a:xfrm>
              <a:prstGeom prst="line">
                <a:avLst/>
              </a:prstGeom>
              <a:noFill/>
              <a:ln w="3175">
                <a:solidFill>
                  <a:srgbClr val="000000"/>
                </a:solidFill>
                <a:round/>
                <a:headEnd/>
                <a:tailEnd/>
              </a:ln>
            </p:spPr>
            <p:txBody>
              <a:bodyPr/>
              <a:lstStyle/>
              <a:p>
                <a:endParaRPr lang="en-US"/>
              </a:p>
            </p:txBody>
          </p:sp>
          <p:sp>
            <p:nvSpPr>
              <p:cNvPr id="48665" name="Rectangle 986"/>
              <p:cNvSpPr>
                <a:spLocks noChangeArrowheads="1"/>
              </p:cNvSpPr>
              <p:nvPr/>
            </p:nvSpPr>
            <p:spPr bwMode="auto">
              <a:xfrm>
                <a:off x="5079" y="2455"/>
                <a:ext cx="17" cy="11"/>
              </a:xfrm>
              <a:prstGeom prst="rect">
                <a:avLst/>
              </a:prstGeom>
              <a:noFill/>
              <a:ln w="3175">
                <a:solidFill>
                  <a:srgbClr val="000000"/>
                </a:solidFill>
                <a:miter lim="800000"/>
                <a:headEnd/>
                <a:tailEnd/>
              </a:ln>
            </p:spPr>
            <p:txBody>
              <a:bodyPr/>
              <a:lstStyle/>
              <a:p>
                <a:pPr eaLnBrk="0" hangingPunct="0"/>
                <a:endParaRPr lang="en-US"/>
              </a:p>
            </p:txBody>
          </p:sp>
          <p:sp>
            <p:nvSpPr>
              <p:cNvPr id="48666" name="Rectangle 987"/>
              <p:cNvSpPr>
                <a:spLocks noChangeArrowheads="1"/>
              </p:cNvSpPr>
              <p:nvPr/>
            </p:nvSpPr>
            <p:spPr bwMode="auto">
              <a:xfrm>
                <a:off x="5109" y="2436"/>
                <a:ext cx="8" cy="8"/>
              </a:xfrm>
              <a:prstGeom prst="rect">
                <a:avLst/>
              </a:prstGeom>
              <a:noFill/>
              <a:ln w="3175">
                <a:solidFill>
                  <a:srgbClr val="000000"/>
                </a:solidFill>
                <a:miter lim="800000"/>
                <a:headEnd/>
                <a:tailEnd/>
              </a:ln>
            </p:spPr>
            <p:txBody>
              <a:bodyPr/>
              <a:lstStyle/>
              <a:p>
                <a:pPr eaLnBrk="0" hangingPunct="0"/>
                <a:endParaRPr lang="en-US"/>
              </a:p>
            </p:txBody>
          </p:sp>
          <p:sp>
            <p:nvSpPr>
              <p:cNvPr id="48667" name="Freeform 988"/>
              <p:cNvSpPr>
                <a:spLocks noEditPoints="1"/>
              </p:cNvSpPr>
              <p:nvPr/>
            </p:nvSpPr>
            <p:spPr bwMode="auto">
              <a:xfrm>
                <a:off x="4961" y="2328"/>
                <a:ext cx="165" cy="118"/>
              </a:xfrm>
              <a:custGeom>
                <a:avLst/>
                <a:gdLst>
                  <a:gd name="T0" fmla="*/ 138 w 165"/>
                  <a:gd name="T1" fmla="*/ 84 h 118"/>
                  <a:gd name="T2" fmla="*/ 144 w 165"/>
                  <a:gd name="T3" fmla="*/ 84 h 118"/>
                  <a:gd name="T4" fmla="*/ 144 w 165"/>
                  <a:gd name="T5" fmla="*/ 82 h 118"/>
                  <a:gd name="T6" fmla="*/ 138 w 165"/>
                  <a:gd name="T7" fmla="*/ 82 h 118"/>
                  <a:gd name="T8" fmla="*/ 138 w 165"/>
                  <a:gd name="T9" fmla="*/ 84 h 118"/>
                  <a:gd name="T10" fmla="*/ 37 w 165"/>
                  <a:gd name="T11" fmla="*/ 70 h 118"/>
                  <a:gd name="T12" fmla="*/ 37 w 165"/>
                  <a:gd name="T13" fmla="*/ 8 h 118"/>
                  <a:gd name="T14" fmla="*/ 128 w 165"/>
                  <a:gd name="T15" fmla="*/ 8 h 118"/>
                  <a:gd name="T16" fmla="*/ 128 w 165"/>
                  <a:gd name="T17" fmla="*/ 70 h 118"/>
                  <a:gd name="T18" fmla="*/ 37 w 165"/>
                  <a:gd name="T19" fmla="*/ 70 h 118"/>
                  <a:gd name="T20" fmla="*/ 33 w 165"/>
                  <a:gd name="T21" fmla="*/ 74 h 118"/>
                  <a:gd name="T22" fmla="*/ 132 w 165"/>
                  <a:gd name="T23" fmla="*/ 74 h 118"/>
                  <a:gd name="T24" fmla="*/ 132 w 165"/>
                  <a:gd name="T25" fmla="*/ 4 h 118"/>
                  <a:gd name="T26" fmla="*/ 136 w 165"/>
                  <a:gd name="T27" fmla="*/ 4 h 118"/>
                  <a:gd name="T28" fmla="*/ 136 w 165"/>
                  <a:gd name="T29" fmla="*/ 0 h 118"/>
                  <a:gd name="T30" fmla="*/ 29 w 165"/>
                  <a:gd name="T31" fmla="*/ 0 h 118"/>
                  <a:gd name="T32" fmla="*/ 29 w 165"/>
                  <a:gd name="T33" fmla="*/ 78 h 118"/>
                  <a:gd name="T34" fmla="*/ 33 w 165"/>
                  <a:gd name="T35" fmla="*/ 78 h 118"/>
                  <a:gd name="T36" fmla="*/ 33 w 165"/>
                  <a:gd name="T37" fmla="*/ 74 h 118"/>
                  <a:gd name="T38" fmla="*/ 0 w 165"/>
                  <a:gd name="T39" fmla="*/ 113 h 118"/>
                  <a:gd name="T40" fmla="*/ 17 w 165"/>
                  <a:gd name="T41" fmla="*/ 113 h 118"/>
                  <a:gd name="T42" fmla="*/ 17 w 165"/>
                  <a:gd name="T43" fmla="*/ 108 h 118"/>
                  <a:gd name="T44" fmla="*/ 0 w 165"/>
                  <a:gd name="T45" fmla="*/ 108 h 118"/>
                  <a:gd name="T46" fmla="*/ 0 w 165"/>
                  <a:gd name="T47" fmla="*/ 113 h 118"/>
                  <a:gd name="T48" fmla="*/ 96 w 165"/>
                  <a:gd name="T49" fmla="*/ 118 h 118"/>
                  <a:gd name="T50" fmla="*/ 132 w 165"/>
                  <a:gd name="T51" fmla="*/ 118 h 118"/>
                  <a:gd name="T52" fmla="*/ 132 w 165"/>
                  <a:gd name="T53" fmla="*/ 115 h 118"/>
                  <a:gd name="T54" fmla="*/ 96 w 165"/>
                  <a:gd name="T55" fmla="*/ 115 h 118"/>
                  <a:gd name="T56" fmla="*/ 96 w 165"/>
                  <a:gd name="T57" fmla="*/ 118 h 118"/>
                  <a:gd name="T58" fmla="*/ 159 w 165"/>
                  <a:gd name="T59" fmla="*/ 111 h 118"/>
                  <a:gd name="T60" fmla="*/ 165 w 165"/>
                  <a:gd name="T61" fmla="*/ 111 h 118"/>
                  <a:gd name="T62" fmla="*/ 165 w 165"/>
                  <a:gd name="T63" fmla="*/ 108 h 118"/>
                  <a:gd name="T64" fmla="*/ 159 w 165"/>
                  <a:gd name="T65" fmla="*/ 108 h 118"/>
                  <a:gd name="T66" fmla="*/ 159 w 165"/>
                  <a:gd name="T67" fmla="*/ 111 h 118"/>
                  <a:gd name="T68" fmla="*/ 159 w 165"/>
                  <a:gd name="T69" fmla="*/ 116 h 118"/>
                  <a:gd name="T70" fmla="*/ 165 w 165"/>
                  <a:gd name="T71" fmla="*/ 116 h 118"/>
                  <a:gd name="T72" fmla="*/ 165 w 165"/>
                  <a:gd name="T73" fmla="*/ 113 h 118"/>
                  <a:gd name="T74" fmla="*/ 159 w 165"/>
                  <a:gd name="T75" fmla="*/ 113 h 118"/>
                  <a:gd name="T76" fmla="*/ 159 w 165"/>
                  <a:gd name="T77" fmla="*/ 116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
                  <a:gd name="T118" fmla="*/ 0 h 118"/>
                  <a:gd name="T119" fmla="*/ 165 w 165"/>
                  <a:gd name="T120" fmla="*/ 118 h 1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 h="118">
                    <a:moveTo>
                      <a:pt x="138" y="84"/>
                    </a:moveTo>
                    <a:lnTo>
                      <a:pt x="144" y="84"/>
                    </a:lnTo>
                    <a:lnTo>
                      <a:pt x="144" y="82"/>
                    </a:lnTo>
                    <a:lnTo>
                      <a:pt x="138" y="82"/>
                    </a:lnTo>
                    <a:lnTo>
                      <a:pt x="138" y="84"/>
                    </a:lnTo>
                    <a:close/>
                    <a:moveTo>
                      <a:pt x="37" y="70"/>
                    </a:moveTo>
                    <a:lnTo>
                      <a:pt x="37" y="8"/>
                    </a:lnTo>
                    <a:lnTo>
                      <a:pt x="128" y="8"/>
                    </a:lnTo>
                    <a:lnTo>
                      <a:pt x="128" y="70"/>
                    </a:lnTo>
                    <a:lnTo>
                      <a:pt x="37" y="70"/>
                    </a:lnTo>
                    <a:close/>
                    <a:moveTo>
                      <a:pt x="33" y="74"/>
                    </a:moveTo>
                    <a:lnTo>
                      <a:pt x="132" y="74"/>
                    </a:lnTo>
                    <a:lnTo>
                      <a:pt x="132" y="4"/>
                    </a:lnTo>
                    <a:lnTo>
                      <a:pt x="136" y="4"/>
                    </a:lnTo>
                    <a:lnTo>
                      <a:pt x="136" y="0"/>
                    </a:lnTo>
                    <a:lnTo>
                      <a:pt x="29" y="0"/>
                    </a:lnTo>
                    <a:lnTo>
                      <a:pt x="29" y="78"/>
                    </a:lnTo>
                    <a:lnTo>
                      <a:pt x="33" y="78"/>
                    </a:lnTo>
                    <a:lnTo>
                      <a:pt x="33" y="74"/>
                    </a:lnTo>
                    <a:close/>
                    <a:moveTo>
                      <a:pt x="0" y="113"/>
                    </a:moveTo>
                    <a:lnTo>
                      <a:pt x="17" y="113"/>
                    </a:lnTo>
                    <a:lnTo>
                      <a:pt x="17" y="108"/>
                    </a:lnTo>
                    <a:lnTo>
                      <a:pt x="0" y="108"/>
                    </a:lnTo>
                    <a:lnTo>
                      <a:pt x="0" y="113"/>
                    </a:lnTo>
                    <a:close/>
                    <a:moveTo>
                      <a:pt x="96" y="118"/>
                    </a:moveTo>
                    <a:lnTo>
                      <a:pt x="132" y="118"/>
                    </a:lnTo>
                    <a:lnTo>
                      <a:pt x="132" y="115"/>
                    </a:lnTo>
                    <a:lnTo>
                      <a:pt x="96" y="115"/>
                    </a:lnTo>
                    <a:lnTo>
                      <a:pt x="96" y="118"/>
                    </a:lnTo>
                    <a:close/>
                    <a:moveTo>
                      <a:pt x="159" y="111"/>
                    </a:moveTo>
                    <a:lnTo>
                      <a:pt x="165" y="111"/>
                    </a:lnTo>
                    <a:lnTo>
                      <a:pt x="165" y="108"/>
                    </a:lnTo>
                    <a:lnTo>
                      <a:pt x="159" y="108"/>
                    </a:lnTo>
                    <a:lnTo>
                      <a:pt x="159" y="111"/>
                    </a:lnTo>
                    <a:close/>
                    <a:moveTo>
                      <a:pt x="159" y="116"/>
                    </a:moveTo>
                    <a:lnTo>
                      <a:pt x="165" y="116"/>
                    </a:lnTo>
                    <a:lnTo>
                      <a:pt x="165" y="113"/>
                    </a:lnTo>
                    <a:lnTo>
                      <a:pt x="159" y="113"/>
                    </a:lnTo>
                    <a:lnTo>
                      <a:pt x="159" y="116"/>
                    </a:lnTo>
                    <a:close/>
                  </a:path>
                </a:pathLst>
              </a:custGeom>
              <a:solidFill>
                <a:srgbClr val="000000"/>
              </a:solidFill>
              <a:ln w="9525">
                <a:noFill/>
                <a:round/>
                <a:headEnd/>
                <a:tailEnd/>
              </a:ln>
            </p:spPr>
            <p:txBody>
              <a:bodyPr/>
              <a:lstStyle/>
              <a:p>
                <a:pPr eaLnBrk="0" hangingPunct="0"/>
                <a:endParaRPr lang="en-US"/>
              </a:p>
            </p:txBody>
          </p:sp>
          <p:sp>
            <p:nvSpPr>
              <p:cNvPr id="48668" name="Rectangle 989"/>
              <p:cNvSpPr>
                <a:spLocks noChangeArrowheads="1"/>
              </p:cNvSpPr>
              <p:nvPr/>
            </p:nvSpPr>
            <p:spPr bwMode="auto">
              <a:xfrm>
                <a:off x="5099" y="2410"/>
                <a:ext cx="6" cy="2"/>
              </a:xfrm>
              <a:prstGeom prst="rect">
                <a:avLst/>
              </a:prstGeom>
              <a:noFill/>
              <a:ln w="3175">
                <a:solidFill>
                  <a:srgbClr val="000000"/>
                </a:solidFill>
                <a:miter lim="800000"/>
                <a:headEnd/>
                <a:tailEnd/>
              </a:ln>
            </p:spPr>
            <p:txBody>
              <a:bodyPr/>
              <a:lstStyle/>
              <a:p>
                <a:pPr eaLnBrk="0" hangingPunct="0"/>
                <a:endParaRPr lang="en-US"/>
              </a:p>
            </p:txBody>
          </p:sp>
          <p:sp>
            <p:nvSpPr>
              <p:cNvPr id="48669" name="Rectangle 990"/>
              <p:cNvSpPr>
                <a:spLocks noChangeArrowheads="1"/>
              </p:cNvSpPr>
              <p:nvPr/>
            </p:nvSpPr>
            <p:spPr bwMode="auto">
              <a:xfrm>
                <a:off x="4998" y="2336"/>
                <a:ext cx="91" cy="62"/>
              </a:xfrm>
              <a:prstGeom prst="rect">
                <a:avLst/>
              </a:prstGeom>
              <a:noFill/>
              <a:ln w="3175">
                <a:solidFill>
                  <a:srgbClr val="000000"/>
                </a:solidFill>
                <a:miter lim="800000"/>
                <a:headEnd/>
                <a:tailEnd/>
              </a:ln>
            </p:spPr>
            <p:txBody>
              <a:bodyPr/>
              <a:lstStyle/>
              <a:p>
                <a:pPr eaLnBrk="0" hangingPunct="0"/>
                <a:endParaRPr lang="en-US"/>
              </a:p>
            </p:txBody>
          </p:sp>
          <p:sp>
            <p:nvSpPr>
              <p:cNvPr id="48670" name="Freeform 991"/>
              <p:cNvSpPr>
                <a:spLocks/>
              </p:cNvSpPr>
              <p:nvPr/>
            </p:nvSpPr>
            <p:spPr bwMode="auto">
              <a:xfrm>
                <a:off x="4990" y="2328"/>
                <a:ext cx="107" cy="78"/>
              </a:xfrm>
              <a:custGeom>
                <a:avLst/>
                <a:gdLst>
                  <a:gd name="T0" fmla="*/ 4 w 107"/>
                  <a:gd name="T1" fmla="*/ 74 h 78"/>
                  <a:gd name="T2" fmla="*/ 103 w 107"/>
                  <a:gd name="T3" fmla="*/ 74 h 78"/>
                  <a:gd name="T4" fmla="*/ 103 w 107"/>
                  <a:gd name="T5" fmla="*/ 4 h 78"/>
                  <a:gd name="T6" fmla="*/ 107 w 107"/>
                  <a:gd name="T7" fmla="*/ 4 h 78"/>
                  <a:gd name="T8" fmla="*/ 107 w 107"/>
                  <a:gd name="T9" fmla="*/ 0 h 78"/>
                  <a:gd name="T10" fmla="*/ 0 w 107"/>
                  <a:gd name="T11" fmla="*/ 0 h 78"/>
                  <a:gd name="T12" fmla="*/ 0 w 107"/>
                  <a:gd name="T13" fmla="*/ 78 h 78"/>
                  <a:gd name="T14" fmla="*/ 4 w 107"/>
                  <a:gd name="T15" fmla="*/ 78 h 78"/>
                  <a:gd name="T16" fmla="*/ 4 w 107"/>
                  <a:gd name="T17" fmla="*/ 74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78"/>
                  <a:gd name="T29" fmla="*/ 107 w 10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78">
                    <a:moveTo>
                      <a:pt x="4" y="74"/>
                    </a:moveTo>
                    <a:lnTo>
                      <a:pt x="103" y="74"/>
                    </a:lnTo>
                    <a:lnTo>
                      <a:pt x="103" y="4"/>
                    </a:lnTo>
                    <a:lnTo>
                      <a:pt x="107" y="4"/>
                    </a:lnTo>
                    <a:lnTo>
                      <a:pt x="107" y="0"/>
                    </a:lnTo>
                    <a:lnTo>
                      <a:pt x="0" y="0"/>
                    </a:lnTo>
                    <a:lnTo>
                      <a:pt x="0" y="78"/>
                    </a:lnTo>
                    <a:lnTo>
                      <a:pt x="4" y="78"/>
                    </a:lnTo>
                    <a:lnTo>
                      <a:pt x="4" y="74"/>
                    </a:lnTo>
                  </a:path>
                </a:pathLst>
              </a:custGeom>
              <a:noFill/>
              <a:ln w="3175">
                <a:solidFill>
                  <a:srgbClr val="000000"/>
                </a:solidFill>
                <a:round/>
                <a:headEnd/>
                <a:tailEnd/>
              </a:ln>
            </p:spPr>
            <p:txBody>
              <a:bodyPr/>
              <a:lstStyle/>
              <a:p>
                <a:pPr eaLnBrk="0" hangingPunct="0"/>
                <a:endParaRPr lang="en-US"/>
              </a:p>
            </p:txBody>
          </p:sp>
          <p:sp>
            <p:nvSpPr>
              <p:cNvPr id="48671" name="Line 992"/>
              <p:cNvSpPr>
                <a:spLocks noChangeShapeType="1"/>
              </p:cNvSpPr>
              <p:nvPr/>
            </p:nvSpPr>
            <p:spPr bwMode="auto">
              <a:xfrm>
                <a:off x="4978" y="2416"/>
                <a:ext cx="131" cy="1"/>
              </a:xfrm>
              <a:prstGeom prst="line">
                <a:avLst/>
              </a:prstGeom>
              <a:noFill/>
              <a:ln w="3175">
                <a:solidFill>
                  <a:srgbClr val="000000"/>
                </a:solidFill>
                <a:round/>
                <a:headEnd/>
                <a:tailEnd/>
              </a:ln>
            </p:spPr>
            <p:txBody>
              <a:bodyPr/>
              <a:lstStyle/>
              <a:p>
                <a:endParaRPr lang="en-US"/>
              </a:p>
            </p:txBody>
          </p:sp>
        </p:grpSp>
        <p:grpSp>
          <p:nvGrpSpPr>
            <p:cNvPr id="47300" name="Group 993"/>
            <p:cNvGrpSpPr>
              <a:grpSpLocks/>
            </p:cNvGrpSpPr>
            <p:nvPr/>
          </p:nvGrpSpPr>
          <p:grpSpPr bwMode="auto">
            <a:xfrm>
              <a:off x="1307" y="2005"/>
              <a:ext cx="3813" cy="968"/>
              <a:chOff x="1475" y="2365"/>
              <a:chExt cx="3813" cy="968"/>
            </a:xfrm>
          </p:grpSpPr>
          <p:sp>
            <p:nvSpPr>
              <p:cNvPr id="48272" name="Freeform 994"/>
              <p:cNvSpPr>
                <a:spLocks/>
              </p:cNvSpPr>
              <p:nvPr/>
            </p:nvSpPr>
            <p:spPr bwMode="auto">
              <a:xfrm>
                <a:off x="1607" y="2627"/>
                <a:ext cx="175" cy="175"/>
              </a:xfrm>
              <a:custGeom>
                <a:avLst/>
                <a:gdLst>
                  <a:gd name="T0" fmla="*/ 38 w 175"/>
                  <a:gd name="T1" fmla="*/ 115 h 175"/>
                  <a:gd name="T2" fmla="*/ 0 w 175"/>
                  <a:gd name="T3" fmla="*/ 115 h 175"/>
                  <a:gd name="T4" fmla="*/ 0 w 175"/>
                  <a:gd name="T5" fmla="*/ 175 h 175"/>
                  <a:gd name="T6" fmla="*/ 175 w 175"/>
                  <a:gd name="T7" fmla="*/ 175 h 175"/>
                  <a:gd name="T8" fmla="*/ 175 w 175"/>
                  <a:gd name="T9" fmla="*/ 115 h 175"/>
                  <a:gd name="T10" fmla="*/ 136 w 175"/>
                  <a:gd name="T11" fmla="*/ 115 h 175"/>
                  <a:gd name="T12" fmla="*/ 136 w 175"/>
                  <a:gd name="T13" fmla="*/ 107 h 175"/>
                  <a:gd name="T14" fmla="*/ 153 w 175"/>
                  <a:gd name="T15" fmla="*/ 107 h 175"/>
                  <a:gd name="T16" fmla="*/ 153 w 175"/>
                  <a:gd name="T17" fmla="*/ 0 h 175"/>
                  <a:gd name="T18" fmla="*/ 22 w 175"/>
                  <a:gd name="T19" fmla="*/ 0 h 175"/>
                  <a:gd name="T20" fmla="*/ 22 w 175"/>
                  <a:gd name="T21" fmla="*/ 107 h 175"/>
                  <a:gd name="T22" fmla="*/ 38 w 175"/>
                  <a:gd name="T23" fmla="*/ 107 h 175"/>
                  <a:gd name="T24" fmla="*/ 38 w 175"/>
                  <a:gd name="T25" fmla="*/ 115 h 1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5"/>
                  <a:gd name="T40" fmla="*/ 0 h 175"/>
                  <a:gd name="T41" fmla="*/ 175 w 175"/>
                  <a:gd name="T42" fmla="*/ 175 h 1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5" h="175">
                    <a:moveTo>
                      <a:pt x="38" y="115"/>
                    </a:moveTo>
                    <a:lnTo>
                      <a:pt x="0" y="115"/>
                    </a:lnTo>
                    <a:lnTo>
                      <a:pt x="0" y="175"/>
                    </a:lnTo>
                    <a:lnTo>
                      <a:pt x="175" y="175"/>
                    </a:lnTo>
                    <a:lnTo>
                      <a:pt x="175" y="115"/>
                    </a:lnTo>
                    <a:lnTo>
                      <a:pt x="136" y="115"/>
                    </a:lnTo>
                    <a:lnTo>
                      <a:pt x="136" y="107"/>
                    </a:lnTo>
                    <a:lnTo>
                      <a:pt x="153" y="107"/>
                    </a:lnTo>
                    <a:lnTo>
                      <a:pt x="153" y="0"/>
                    </a:lnTo>
                    <a:lnTo>
                      <a:pt x="22" y="0"/>
                    </a:lnTo>
                    <a:lnTo>
                      <a:pt x="22" y="107"/>
                    </a:lnTo>
                    <a:lnTo>
                      <a:pt x="38" y="107"/>
                    </a:lnTo>
                    <a:lnTo>
                      <a:pt x="38" y="115"/>
                    </a:lnTo>
                    <a:close/>
                  </a:path>
                </a:pathLst>
              </a:custGeom>
              <a:solidFill>
                <a:srgbClr val="FFFFFF"/>
              </a:solidFill>
              <a:ln w="9525">
                <a:noFill/>
                <a:round/>
                <a:headEnd/>
                <a:tailEnd/>
              </a:ln>
            </p:spPr>
            <p:txBody>
              <a:bodyPr/>
              <a:lstStyle/>
              <a:p>
                <a:pPr eaLnBrk="0" hangingPunct="0"/>
                <a:endParaRPr lang="en-US"/>
              </a:p>
            </p:txBody>
          </p:sp>
          <p:sp>
            <p:nvSpPr>
              <p:cNvPr id="48273" name="Freeform 995"/>
              <p:cNvSpPr>
                <a:spLocks/>
              </p:cNvSpPr>
              <p:nvPr/>
            </p:nvSpPr>
            <p:spPr bwMode="auto">
              <a:xfrm>
                <a:off x="1607" y="2627"/>
                <a:ext cx="175" cy="175"/>
              </a:xfrm>
              <a:custGeom>
                <a:avLst/>
                <a:gdLst>
                  <a:gd name="T0" fmla="*/ 38 w 175"/>
                  <a:gd name="T1" fmla="*/ 115 h 175"/>
                  <a:gd name="T2" fmla="*/ 0 w 175"/>
                  <a:gd name="T3" fmla="*/ 115 h 175"/>
                  <a:gd name="T4" fmla="*/ 0 w 175"/>
                  <a:gd name="T5" fmla="*/ 175 h 175"/>
                  <a:gd name="T6" fmla="*/ 175 w 175"/>
                  <a:gd name="T7" fmla="*/ 175 h 175"/>
                  <a:gd name="T8" fmla="*/ 175 w 175"/>
                  <a:gd name="T9" fmla="*/ 115 h 175"/>
                  <a:gd name="T10" fmla="*/ 136 w 175"/>
                  <a:gd name="T11" fmla="*/ 115 h 175"/>
                  <a:gd name="T12" fmla="*/ 136 w 175"/>
                  <a:gd name="T13" fmla="*/ 107 h 175"/>
                  <a:gd name="T14" fmla="*/ 153 w 175"/>
                  <a:gd name="T15" fmla="*/ 107 h 175"/>
                  <a:gd name="T16" fmla="*/ 153 w 175"/>
                  <a:gd name="T17" fmla="*/ 0 h 175"/>
                  <a:gd name="T18" fmla="*/ 22 w 175"/>
                  <a:gd name="T19" fmla="*/ 0 h 175"/>
                  <a:gd name="T20" fmla="*/ 22 w 175"/>
                  <a:gd name="T21" fmla="*/ 107 h 175"/>
                  <a:gd name="T22" fmla="*/ 38 w 175"/>
                  <a:gd name="T23" fmla="*/ 107 h 175"/>
                  <a:gd name="T24" fmla="*/ 38 w 175"/>
                  <a:gd name="T25" fmla="*/ 115 h 1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5"/>
                  <a:gd name="T40" fmla="*/ 0 h 175"/>
                  <a:gd name="T41" fmla="*/ 175 w 175"/>
                  <a:gd name="T42" fmla="*/ 175 h 1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5" h="175">
                    <a:moveTo>
                      <a:pt x="38" y="115"/>
                    </a:moveTo>
                    <a:lnTo>
                      <a:pt x="0" y="115"/>
                    </a:lnTo>
                    <a:lnTo>
                      <a:pt x="0" y="175"/>
                    </a:lnTo>
                    <a:lnTo>
                      <a:pt x="175" y="175"/>
                    </a:lnTo>
                    <a:lnTo>
                      <a:pt x="175" y="115"/>
                    </a:lnTo>
                    <a:lnTo>
                      <a:pt x="136" y="115"/>
                    </a:lnTo>
                    <a:lnTo>
                      <a:pt x="136" y="107"/>
                    </a:lnTo>
                    <a:lnTo>
                      <a:pt x="153" y="107"/>
                    </a:lnTo>
                    <a:lnTo>
                      <a:pt x="153" y="0"/>
                    </a:lnTo>
                    <a:lnTo>
                      <a:pt x="22" y="0"/>
                    </a:lnTo>
                    <a:lnTo>
                      <a:pt x="22" y="107"/>
                    </a:lnTo>
                    <a:lnTo>
                      <a:pt x="38" y="107"/>
                    </a:lnTo>
                    <a:lnTo>
                      <a:pt x="38" y="115"/>
                    </a:lnTo>
                  </a:path>
                </a:pathLst>
              </a:custGeom>
              <a:noFill/>
              <a:ln w="7938">
                <a:solidFill>
                  <a:srgbClr val="000000"/>
                </a:solidFill>
                <a:round/>
                <a:headEnd/>
                <a:tailEnd/>
              </a:ln>
            </p:spPr>
            <p:txBody>
              <a:bodyPr/>
              <a:lstStyle/>
              <a:p>
                <a:pPr eaLnBrk="0" hangingPunct="0"/>
                <a:endParaRPr lang="en-US"/>
              </a:p>
            </p:txBody>
          </p:sp>
          <p:sp>
            <p:nvSpPr>
              <p:cNvPr id="48274" name="Line 996"/>
              <p:cNvSpPr>
                <a:spLocks noChangeShapeType="1"/>
              </p:cNvSpPr>
              <p:nvPr/>
            </p:nvSpPr>
            <p:spPr bwMode="auto">
              <a:xfrm>
                <a:off x="1645" y="2742"/>
                <a:ext cx="98" cy="1"/>
              </a:xfrm>
              <a:prstGeom prst="line">
                <a:avLst/>
              </a:prstGeom>
              <a:noFill/>
              <a:ln w="7938">
                <a:solidFill>
                  <a:srgbClr val="000000"/>
                </a:solidFill>
                <a:round/>
                <a:headEnd/>
                <a:tailEnd/>
              </a:ln>
            </p:spPr>
            <p:txBody>
              <a:bodyPr/>
              <a:lstStyle/>
              <a:p>
                <a:endParaRPr lang="en-US"/>
              </a:p>
            </p:txBody>
          </p:sp>
          <p:sp>
            <p:nvSpPr>
              <p:cNvPr id="48275" name="Line 997"/>
              <p:cNvSpPr>
                <a:spLocks noChangeShapeType="1"/>
              </p:cNvSpPr>
              <p:nvPr/>
            </p:nvSpPr>
            <p:spPr bwMode="auto">
              <a:xfrm>
                <a:off x="1645" y="2734"/>
                <a:ext cx="98" cy="1"/>
              </a:xfrm>
              <a:prstGeom prst="line">
                <a:avLst/>
              </a:prstGeom>
              <a:noFill/>
              <a:ln w="7938">
                <a:solidFill>
                  <a:srgbClr val="000000"/>
                </a:solidFill>
                <a:round/>
                <a:headEnd/>
                <a:tailEnd/>
              </a:ln>
            </p:spPr>
            <p:txBody>
              <a:bodyPr/>
              <a:lstStyle/>
              <a:p>
                <a:endParaRPr lang="en-US"/>
              </a:p>
            </p:txBody>
          </p:sp>
          <p:sp>
            <p:nvSpPr>
              <p:cNvPr id="48276" name="Freeform 998"/>
              <p:cNvSpPr>
                <a:spLocks noEditPoints="1"/>
              </p:cNvSpPr>
              <p:nvPr/>
            </p:nvSpPr>
            <p:spPr bwMode="auto">
              <a:xfrm>
                <a:off x="1697" y="2748"/>
                <a:ext cx="71" cy="49"/>
              </a:xfrm>
              <a:custGeom>
                <a:avLst/>
                <a:gdLst>
                  <a:gd name="T0" fmla="*/ 0 w 71"/>
                  <a:gd name="T1" fmla="*/ 49 h 49"/>
                  <a:gd name="T2" fmla="*/ 57 w 71"/>
                  <a:gd name="T3" fmla="*/ 49 h 49"/>
                  <a:gd name="T4" fmla="*/ 57 w 71"/>
                  <a:gd name="T5" fmla="*/ 0 h 49"/>
                  <a:gd name="T6" fmla="*/ 0 w 71"/>
                  <a:gd name="T7" fmla="*/ 0 h 49"/>
                  <a:gd name="T8" fmla="*/ 0 w 71"/>
                  <a:gd name="T9" fmla="*/ 49 h 49"/>
                  <a:gd name="T10" fmla="*/ 63 w 71"/>
                  <a:gd name="T11" fmla="*/ 8 h 49"/>
                  <a:gd name="T12" fmla="*/ 71 w 71"/>
                  <a:gd name="T13" fmla="*/ 8 h 49"/>
                  <a:gd name="T14" fmla="*/ 71 w 71"/>
                  <a:gd name="T15" fmla="*/ 0 h 49"/>
                  <a:gd name="T16" fmla="*/ 63 w 71"/>
                  <a:gd name="T17" fmla="*/ 0 h 49"/>
                  <a:gd name="T18" fmla="*/ 63 w 71"/>
                  <a:gd name="T19" fmla="*/ 8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49"/>
                  <a:gd name="T32" fmla="*/ 71 w 71"/>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49">
                    <a:moveTo>
                      <a:pt x="0" y="49"/>
                    </a:moveTo>
                    <a:lnTo>
                      <a:pt x="57" y="49"/>
                    </a:lnTo>
                    <a:lnTo>
                      <a:pt x="57" y="0"/>
                    </a:lnTo>
                    <a:lnTo>
                      <a:pt x="0" y="0"/>
                    </a:lnTo>
                    <a:lnTo>
                      <a:pt x="0" y="49"/>
                    </a:lnTo>
                    <a:close/>
                    <a:moveTo>
                      <a:pt x="63" y="8"/>
                    </a:moveTo>
                    <a:lnTo>
                      <a:pt x="71" y="8"/>
                    </a:lnTo>
                    <a:lnTo>
                      <a:pt x="71" y="0"/>
                    </a:lnTo>
                    <a:lnTo>
                      <a:pt x="63" y="0"/>
                    </a:lnTo>
                    <a:lnTo>
                      <a:pt x="63" y="8"/>
                    </a:lnTo>
                    <a:close/>
                  </a:path>
                </a:pathLst>
              </a:custGeom>
              <a:solidFill>
                <a:srgbClr val="FFFFFF"/>
              </a:solidFill>
              <a:ln w="9525">
                <a:noFill/>
                <a:round/>
                <a:headEnd/>
                <a:tailEnd/>
              </a:ln>
            </p:spPr>
            <p:txBody>
              <a:bodyPr/>
              <a:lstStyle/>
              <a:p>
                <a:pPr eaLnBrk="0" hangingPunct="0"/>
                <a:endParaRPr lang="en-US"/>
              </a:p>
            </p:txBody>
          </p:sp>
          <p:sp>
            <p:nvSpPr>
              <p:cNvPr id="48277" name="Rectangle 999"/>
              <p:cNvSpPr>
                <a:spLocks noChangeArrowheads="1"/>
              </p:cNvSpPr>
              <p:nvPr/>
            </p:nvSpPr>
            <p:spPr bwMode="auto">
              <a:xfrm>
                <a:off x="1697" y="2748"/>
                <a:ext cx="57" cy="49"/>
              </a:xfrm>
              <a:prstGeom prst="rect">
                <a:avLst/>
              </a:prstGeom>
              <a:noFill/>
              <a:ln w="3175">
                <a:solidFill>
                  <a:srgbClr val="000000"/>
                </a:solidFill>
                <a:miter lim="800000"/>
                <a:headEnd/>
                <a:tailEnd/>
              </a:ln>
            </p:spPr>
            <p:txBody>
              <a:bodyPr/>
              <a:lstStyle/>
              <a:p>
                <a:pPr eaLnBrk="0" hangingPunct="0"/>
                <a:endParaRPr lang="en-US"/>
              </a:p>
            </p:txBody>
          </p:sp>
          <p:sp>
            <p:nvSpPr>
              <p:cNvPr id="48278" name="Line 1000"/>
              <p:cNvSpPr>
                <a:spLocks noChangeShapeType="1"/>
              </p:cNvSpPr>
              <p:nvPr/>
            </p:nvSpPr>
            <p:spPr bwMode="auto">
              <a:xfrm>
                <a:off x="1697" y="2764"/>
                <a:ext cx="57" cy="1"/>
              </a:xfrm>
              <a:prstGeom prst="line">
                <a:avLst/>
              </a:prstGeom>
              <a:noFill/>
              <a:ln w="3175">
                <a:solidFill>
                  <a:srgbClr val="000000"/>
                </a:solidFill>
                <a:round/>
                <a:headEnd/>
                <a:tailEnd/>
              </a:ln>
            </p:spPr>
            <p:txBody>
              <a:bodyPr/>
              <a:lstStyle/>
              <a:p>
                <a:endParaRPr lang="en-US"/>
              </a:p>
            </p:txBody>
          </p:sp>
          <p:sp>
            <p:nvSpPr>
              <p:cNvPr id="48279" name="Line 1001"/>
              <p:cNvSpPr>
                <a:spLocks noChangeShapeType="1"/>
              </p:cNvSpPr>
              <p:nvPr/>
            </p:nvSpPr>
            <p:spPr bwMode="auto">
              <a:xfrm>
                <a:off x="1697" y="2780"/>
                <a:ext cx="57" cy="1"/>
              </a:xfrm>
              <a:prstGeom prst="line">
                <a:avLst/>
              </a:prstGeom>
              <a:noFill/>
              <a:ln w="3175">
                <a:solidFill>
                  <a:srgbClr val="000000"/>
                </a:solidFill>
                <a:round/>
                <a:headEnd/>
                <a:tailEnd/>
              </a:ln>
            </p:spPr>
            <p:txBody>
              <a:bodyPr/>
              <a:lstStyle/>
              <a:p>
                <a:endParaRPr lang="en-US"/>
              </a:p>
            </p:txBody>
          </p:sp>
          <p:sp>
            <p:nvSpPr>
              <p:cNvPr id="48280" name="Line 1002"/>
              <p:cNvSpPr>
                <a:spLocks noChangeShapeType="1"/>
              </p:cNvSpPr>
              <p:nvPr/>
            </p:nvSpPr>
            <p:spPr bwMode="auto">
              <a:xfrm>
                <a:off x="1700" y="2772"/>
                <a:ext cx="52" cy="1"/>
              </a:xfrm>
              <a:prstGeom prst="line">
                <a:avLst/>
              </a:prstGeom>
              <a:noFill/>
              <a:ln w="3175">
                <a:solidFill>
                  <a:srgbClr val="000000"/>
                </a:solidFill>
                <a:round/>
                <a:headEnd/>
                <a:tailEnd/>
              </a:ln>
            </p:spPr>
            <p:txBody>
              <a:bodyPr/>
              <a:lstStyle/>
              <a:p>
                <a:endParaRPr lang="en-US"/>
              </a:p>
            </p:txBody>
          </p:sp>
          <p:sp>
            <p:nvSpPr>
              <p:cNvPr id="48281" name="Rectangle 1003"/>
              <p:cNvSpPr>
                <a:spLocks noChangeArrowheads="1"/>
              </p:cNvSpPr>
              <p:nvPr/>
            </p:nvSpPr>
            <p:spPr bwMode="auto">
              <a:xfrm>
                <a:off x="1730" y="2767"/>
                <a:ext cx="16" cy="11"/>
              </a:xfrm>
              <a:prstGeom prst="rect">
                <a:avLst/>
              </a:prstGeom>
              <a:noFill/>
              <a:ln w="3175">
                <a:solidFill>
                  <a:srgbClr val="000000"/>
                </a:solidFill>
                <a:miter lim="800000"/>
                <a:headEnd/>
                <a:tailEnd/>
              </a:ln>
            </p:spPr>
            <p:txBody>
              <a:bodyPr/>
              <a:lstStyle/>
              <a:p>
                <a:pPr eaLnBrk="0" hangingPunct="0"/>
                <a:endParaRPr lang="en-US"/>
              </a:p>
            </p:txBody>
          </p:sp>
          <p:sp>
            <p:nvSpPr>
              <p:cNvPr id="48282" name="Rectangle 1004"/>
              <p:cNvSpPr>
                <a:spLocks noChangeArrowheads="1"/>
              </p:cNvSpPr>
              <p:nvPr/>
            </p:nvSpPr>
            <p:spPr bwMode="auto">
              <a:xfrm>
                <a:off x="1760" y="2748"/>
                <a:ext cx="8" cy="8"/>
              </a:xfrm>
              <a:prstGeom prst="rect">
                <a:avLst/>
              </a:prstGeom>
              <a:noFill/>
              <a:ln w="3175">
                <a:solidFill>
                  <a:srgbClr val="000000"/>
                </a:solidFill>
                <a:miter lim="800000"/>
                <a:headEnd/>
                <a:tailEnd/>
              </a:ln>
            </p:spPr>
            <p:txBody>
              <a:bodyPr/>
              <a:lstStyle/>
              <a:p>
                <a:pPr eaLnBrk="0" hangingPunct="0"/>
                <a:endParaRPr lang="en-US"/>
              </a:p>
            </p:txBody>
          </p:sp>
          <p:sp>
            <p:nvSpPr>
              <p:cNvPr id="48283" name="Freeform 1005"/>
              <p:cNvSpPr>
                <a:spLocks noEditPoints="1"/>
              </p:cNvSpPr>
              <p:nvPr/>
            </p:nvSpPr>
            <p:spPr bwMode="auto">
              <a:xfrm>
                <a:off x="1612" y="2639"/>
                <a:ext cx="165" cy="118"/>
              </a:xfrm>
              <a:custGeom>
                <a:avLst/>
                <a:gdLst>
                  <a:gd name="T0" fmla="*/ 138 w 165"/>
                  <a:gd name="T1" fmla="*/ 84 h 118"/>
                  <a:gd name="T2" fmla="*/ 144 w 165"/>
                  <a:gd name="T3" fmla="*/ 84 h 118"/>
                  <a:gd name="T4" fmla="*/ 144 w 165"/>
                  <a:gd name="T5" fmla="*/ 82 h 118"/>
                  <a:gd name="T6" fmla="*/ 138 w 165"/>
                  <a:gd name="T7" fmla="*/ 82 h 118"/>
                  <a:gd name="T8" fmla="*/ 138 w 165"/>
                  <a:gd name="T9" fmla="*/ 84 h 118"/>
                  <a:gd name="T10" fmla="*/ 37 w 165"/>
                  <a:gd name="T11" fmla="*/ 70 h 118"/>
                  <a:gd name="T12" fmla="*/ 37 w 165"/>
                  <a:gd name="T13" fmla="*/ 9 h 118"/>
                  <a:gd name="T14" fmla="*/ 127 w 165"/>
                  <a:gd name="T15" fmla="*/ 9 h 118"/>
                  <a:gd name="T16" fmla="*/ 127 w 165"/>
                  <a:gd name="T17" fmla="*/ 70 h 118"/>
                  <a:gd name="T18" fmla="*/ 37 w 165"/>
                  <a:gd name="T19" fmla="*/ 70 h 118"/>
                  <a:gd name="T20" fmla="*/ 33 w 165"/>
                  <a:gd name="T21" fmla="*/ 74 h 118"/>
                  <a:gd name="T22" fmla="*/ 131 w 165"/>
                  <a:gd name="T23" fmla="*/ 74 h 118"/>
                  <a:gd name="T24" fmla="*/ 131 w 165"/>
                  <a:gd name="T25" fmla="*/ 4 h 118"/>
                  <a:gd name="T26" fmla="*/ 136 w 165"/>
                  <a:gd name="T27" fmla="*/ 4 h 118"/>
                  <a:gd name="T28" fmla="*/ 136 w 165"/>
                  <a:gd name="T29" fmla="*/ 0 h 118"/>
                  <a:gd name="T30" fmla="*/ 29 w 165"/>
                  <a:gd name="T31" fmla="*/ 0 h 118"/>
                  <a:gd name="T32" fmla="*/ 29 w 165"/>
                  <a:gd name="T33" fmla="*/ 78 h 118"/>
                  <a:gd name="T34" fmla="*/ 33 w 165"/>
                  <a:gd name="T35" fmla="*/ 78 h 118"/>
                  <a:gd name="T36" fmla="*/ 33 w 165"/>
                  <a:gd name="T37" fmla="*/ 74 h 118"/>
                  <a:gd name="T38" fmla="*/ 0 w 165"/>
                  <a:gd name="T39" fmla="*/ 114 h 118"/>
                  <a:gd name="T40" fmla="*/ 17 w 165"/>
                  <a:gd name="T41" fmla="*/ 114 h 118"/>
                  <a:gd name="T42" fmla="*/ 17 w 165"/>
                  <a:gd name="T43" fmla="*/ 109 h 118"/>
                  <a:gd name="T44" fmla="*/ 0 w 165"/>
                  <a:gd name="T45" fmla="*/ 109 h 118"/>
                  <a:gd name="T46" fmla="*/ 0 w 165"/>
                  <a:gd name="T47" fmla="*/ 114 h 118"/>
                  <a:gd name="T48" fmla="*/ 96 w 165"/>
                  <a:gd name="T49" fmla="*/ 118 h 118"/>
                  <a:gd name="T50" fmla="*/ 131 w 165"/>
                  <a:gd name="T51" fmla="*/ 118 h 118"/>
                  <a:gd name="T52" fmla="*/ 131 w 165"/>
                  <a:gd name="T53" fmla="*/ 116 h 118"/>
                  <a:gd name="T54" fmla="*/ 96 w 165"/>
                  <a:gd name="T55" fmla="*/ 116 h 118"/>
                  <a:gd name="T56" fmla="*/ 96 w 165"/>
                  <a:gd name="T57" fmla="*/ 118 h 118"/>
                  <a:gd name="T58" fmla="*/ 159 w 165"/>
                  <a:gd name="T59" fmla="*/ 111 h 118"/>
                  <a:gd name="T60" fmla="*/ 165 w 165"/>
                  <a:gd name="T61" fmla="*/ 111 h 118"/>
                  <a:gd name="T62" fmla="*/ 165 w 165"/>
                  <a:gd name="T63" fmla="*/ 109 h 118"/>
                  <a:gd name="T64" fmla="*/ 159 w 165"/>
                  <a:gd name="T65" fmla="*/ 109 h 118"/>
                  <a:gd name="T66" fmla="*/ 159 w 165"/>
                  <a:gd name="T67" fmla="*/ 111 h 118"/>
                  <a:gd name="T68" fmla="*/ 159 w 165"/>
                  <a:gd name="T69" fmla="*/ 117 h 118"/>
                  <a:gd name="T70" fmla="*/ 165 w 165"/>
                  <a:gd name="T71" fmla="*/ 117 h 118"/>
                  <a:gd name="T72" fmla="*/ 165 w 165"/>
                  <a:gd name="T73" fmla="*/ 114 h 118"/>
                  <a:gd name="T74" fmla="*/ 159 w 165"/>
                  <a:gd name="T75" fmla="*/ 114 h 118"/>
                  <a:gd name="T76" fmla="*/ 159 w 165"/>
                  <a:gd name="T77" fmla="*/ 117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
                  <a:gd name="T118" fmla="*/ 0 h 118"/>
                  <a:gd name="T119" fmla="*/ 165 w 165"/>
                  <a:gd name="T120" fmla="*/ 118 h 1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 h="118">
                    <a:moveTo>
                      <a:pt x="138" y="84"/>
                    </a:moveTo>
                    <a:lnTo>
                      <a:pt x="144" y="84"/>
                    </a:lnTo>
                    <a:lnTo>
                      <a:pt x="144" y="82"/>
                    </a:lnTo>
                    <a:lnTo>
                      <a:pt x="138" y="82"/>
                    </a:lnTo>
                    <a:lnTo>
                      <a:pt x="138" y="84"/>
                    </a:lnTo>
                    <a:close/>
                    <a:moveTo>
                      <a:pt x="37" y="70"/>
                    </a:moveTo>
                    <a:lnTo>
                      <a:pt x="37" y="9"/>
                    </a:lnTo>
                    <a:lnTo>
                      <a:pt x="127" y="9"/>
                    </a:lnTo>
                    <a:lnTo>
                      <a:pt x="127" y="70"/>
                    </a:lnTo>
                    <a:lnTo>
                      <a:pt x="37" y="70"/>
                    </a:lnTo>
                    <a:close/>
                    <a:moveTo>
                      <a:pt x="33" y="74"/>
                    </a:moveTo>
                    <a:lnTo>
                      <a:pt x="131" y="74"/>
                    </a:lnTo>
                    <a:lnTo>
                      <a:pt x="131" y="4"/>
                    </a:lnTo>
                    <a:lnTo>
                      <a:pt x="136" y="4"/>
                    </a:lnTo>
                    <a:lnTo>
                      <a:pt x="136" y="0"/>
                    </a:lnTo>
                    <a:lnTo>
                      <a:pt x="29" y="0"/>
                    </a:lnTo>
                    <a:lnTo>
                      <a:pt x="29" y="78"/>
                    </a:lnTo>
                    <a:lnTo>
                      <a:pt x="33" y="78"/>
                    </a:lnTo>
                    <a:lnTo>
                      <a:pt x="33" y="74"/>
                    </a:lnTo>
                    <a:close/>
                    <a:moveTo>
                      <a:pt x="0" y="114"/>
                    </a:moveTo>
                    <a:lnTo>
                      <a:pt x="17" y="114"/>
                    </a:lnTo>
                    <a:lnTo>
                      <a:pt x="17" y="109"/>
                    </a:lnTo>
                    <a:lnTo>
                      <a:pt x="0" y="109"/>
                    </a:lnTo>
                    <a:lnTo>
                      <a:pt x="0" y="114"/>
                    </a:lnTo>
                    <a:close/>
                    <a:moveTo>
                      <a:pt x="96" y="118"/>
                    </a:moveTo>
                    <a:lnTo>
                      <a:pt x="131" y="118"/>
                    </a:lnTo>
                    <a:lnTo>
                      <a:pt x="131" y="116"/>
                    </a:lnTo>
                    <a:lnTo>
                      <a:pt x="96" y="116"/>
                    </a:lnTo>
                    <a:lnTo>
                      <a:pt x="96" y="118"/>
                    </a:lnTo>
                    <a:close/>
                    <a:moveTo>
                      <a:pt x="159" y="111"/>
                    </a:moveTo>
                    <a:lnTo>
                      <a:pt x="165" y="111"/>
                    </a:lnTo>
                    <a:lnTo>
                      <a:pt x="165" y="109"/>
                    </a:lnTo>
                    <a:lnTo>
                      <a:pt x="159" y="109"/>
                    </a:lnTo>
                    <a:lnTo>
                      <a:pt x="159" y="111"/>
                    </a:lnTo>
                    <a:close/>
                    <a:moveTo>
                      <a:pt x="159" y="117"/>
                    </a:moveTo>
                    <a:lnTo>
                      <a:pt x="165" y="117"/>
                    </a:lnTo>
                    <a:lnTo>
                      <a:pt x="165" y="114"/>
                    </a:lnTo>
                    <a:lnTo>
                      <a:pt x="159" y="114"/>
                    </a:lnTo>
                    <a:lnTo>
                      <a:pt x="159" y="117"/>
                    </a:lnTo>
                    <a:close/>
                  </a:path>
                </a:pathLst>
              </a:custGeom>
              <a:solidFill>
                <a:srgbClr val="000000"/>
              </a:solidFill>
              <a:ln w="9525">
                <a:noFill/>
                <a:round/>
                <a:headEnd/>
                <a:tailEnd/>
              </a:ln>
            </p:spPr>
            <p:txBody>
              <a:bodyPr/>
              <a:lstStyle/>
              <a:p>
                <a:pPr eaLnBrk="0" hangingPunct="0"/>
                <a:endParaRPr lang="en-US"/>
              </a:p>
            </p:txBody>
          </p:sp>
          <p:sp>
            <p:nvSpPr>
              <p:cNvPr id="48284" name="Rectangle 1006"/>
              <p:cNvSpPr>
                <a:spLocks noChangeArrowheads="1"/>
              </p:cNvSpPr>
              <p:nvPr/>
            </p:nvSpPr>
            <p:spPr bwMode="auto">
              <a:xfrm>
                <a:off x="1750" y="2721"/>
                <a:ext cx="6" cy="2"/>
              </a:xfrm>
              <a:prstGeom prst="rect">
                <a:avLst/>
              </a:prstGeom>
              <a:noFill/>
              <a:ln w="3175">
                <a:solidFill>
                  <a:srgbClr val="000000"/>
                </a:solidFill>
                <a:miter lim="800000"/>
                <a:headEnd/>
                <a:tailEnd/>
              </a:ln>
            </p:spPr>
            <p:txBody>
              <a:bodyPr/>
              <a:lstStyle/>
              <a:p>
                <a:pPr eaLnBrk="0" hangingPunct="0"/>
                <a:endParaRPr lang="en-US"/>
              </a:p>
            </p:txBody>
          </p:sp>
          <p:sp>
            <p:nvSpPr>
              <p:cNvPr id="48285" name="Rectangle 1007"/>
              <p:cNvSpPr>
                <a:spLocks noChangeArrowheads="1"/>
              </p:cNvSpPr>
              <p:nvPr/>
            </p:nvSpPr>
            <p:spPr bwMode="auto">
              <a:xfrm>
                <a:off x="1649" y="2648"/>
                <a:ext cx="90" cy="61"/>
              </a:xfrm>
              <a:prstGeom prst="rect">
                <a:avLst/>
              </a:prstGeom>
              <a:noFill/>
              <a:ln w="3175">
                <a:solidFill>
                  <a:srgbClr val="000000"/>
                </a:solidFill>
                <a:miter lim="800000"/>
                <a:headEnd/>
                <a:tailEnd/>
              </a:ln>
            </p:spPr>
            <p:txBody>
              <a:bodyPr/>
              <a:lstStyle/>
              <a:p>
                <a:pPr eaLnBrk="0" hangingPunct="0"/>
                <a:endParaRPr lang="en-US"/>
              </a:p>
            </p:txBody>
          </p:sp>
          <p:sp>
            <p:nvSpPr>
              <p:cNvPr id="48286" name="Freeform 1008"/>
              <p:cNvSpPr>
                <a:spLocks/>
              </p:cNvSpPr>
              <p:nvPr/>
            </p:nvSpPr>
            <p:spPr bwMode="auto">
              <a:xfrm>
                <a:off x="1641" y="2639"/>
                <a:ext cx="107" cy="78"/>
              </a:xfrm>
              <a:custGeom>
                <a:avLst/>
                <a:gdLst>
                  <a:gd name="T0" fmla="*/ 4 w 107"/>
                  <a:gd name="T1" fmla="*/ 74 h 78"/>
                  <a:gd name="T2" fmla="*/ 102 w 107"/>
                  <a:gd name="T3" fmla="*/ 74 h 78"/>
                  <a:gd name="T4" fmla="*/ 102 w 107"/>
                  <a:gd name="T5" fmla="*/ 4 h 78"/>
                  <a:gd name="T6" fmla="*/ 107 w 107"/>
                  <a:gd name="T7" fmla="*/ 4 h 78"/>
                  <a:gd name="T8" fmla="*/ 107 w 107"/>
                  <a:gd name="T9" fmla="*/ 0 h 78"/>
                  <a:gd name="T10" fmla="*/ 0 w 107"/>
                  <a:gd name="T11" fmla="*/ 0 h 78"/>
                  <a:gd name="T12" fmla="*/ 0 w 107"/>
                  <a:gd name="T13" fmla="*/ 78 h 78"/>
                  <a:gd name="T14" fmla="*/ 4 w 107"/>
                  <a:gd name="T15" fmla="*/ 78 h 78"/>
                  <a:gd name="T16" fmla="*/ 4 w 107"/>
                  <a:gd name="T17" fmla="*/ 74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78"/>
                  <a:gd name="T29" fmla="*/ 107 w 10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78">
                    <a:moveTo>
                      <a:pt x="4" y="74"/>
                    </a:moveTo>
                    <a:lnTo>
                      <a:pt x="102" y="74"/>
                    </a:lnTo>
                    <a:lnTo>
                      <a:pt x="102" y="4"/>
                    </a:lnTo>
                    <a:lnTo>
                      <a:pt x="107" y="4"/>
                    </a:lnTo>
                    <a:lnTo>
                      <a:pt x="107" y="0"/>
                    </a:lnTo>
                    <a:lnTo>
                      <a:pt x="0" y="0"/>
                    </a:lnTo>
                    <a:lnTo>
                      <a:pt x="0" y="78"/>
                    </a:lnTo>
                    <a:lnTo>
                      <a:pt x="4" y="78"/>
                    </a:lnTo>
                    <a:lnTo>
                      <a:pt x="4" y="74"/>
                    </a:lnTo>
                  </a:path>
                </a:pathLst>
              </a:custGeom>
              <a:noFill/>
              <a:ln w="3175">
                <a:solidFill>
                  <a:srgbClr val="000000"/>
                </a:solidFill>
                <a:round/>
                <a:headEnd/>
                <a:tailEnd/>
              </a:ln>
            </p:spPr>
            <p:txBody>
              <a:bodyPr/>
              <a:lstStyle/>
              <a:p>
                <a:pPr eaLnBrk="0" hangingPunct="0"/>
                <a:endParaRPr lang="en-US"/>
              </a:p>
            </p:txBody>
          </p:sp>
          <p:sp>
            <p:nvSpPr>
              <p:cNvPr id="48287" name="Line 1009"/>
              <p:cNvSpPr>
                <a:spLocks noChangeShapeType="1"/>
              </p:cNvSpPr>
              <p:nvPr/>
            </p:nvSpPr>
            <p:spPr bwMode="auto">
              <a:xfrm>
                <a:off x="1629" y="2728"/>
                <a:ext cx="131" cy="1"/>
              </a:xfrm>
              <a:prstGeom prst="line">
                <a:avLst/>
              </a:prstGeom>
              <a:noFill/>
              <a:ln w="3175">
                <a:solidFill>
                  <a:srgbClr val="000000"/>
                </a:solidFill>
                <a:round/>
                <a:headEnd/>
                <a:tailEnd/>
              </a:ln>
            </p:spPr>
            <p:txBody>
              <a:bodyPr/>
              <a:lstStyle/>
              <a:p>
                <a:endParaRPr lang="en-US"/>
              </a:p>
            </p:txBody>
          </p:sp>
          <p:sp>
            <p:nvSpPr>
              <p:cNvPr id="48288" name="Line 1010"/>
              <p:cNvSpPr>
                <a:spLocks noChangeShapeType="1"/>
              </p:cNvSpPr>
              <p:nvPr/>
            </p:nvSpPr>
            <p:spPr bwMode="auto">
              <a:xfrm flipV="1">
                <a:off x="1661" y="2728"/>
                <a:ext cx="1" cy="6"/>
              </a:xfrm>
              <a:prstGeom prst="line">
                <a:avLst/>
              </a:prstGeom>
              <a:noFill/>
              <a:ln w="3175">
                <a:solidFill>
                  <a:srgbClr val="000000"/>
                </a:solidFill>
                <a:round/>
                <a:headEnd/>
                <a:tailEnd/>
              </a:ln>
            </p:spPr>
            <p:txBody>
              <a:bodyPr/>
              <a:lstStyle/>
              <a:p>
                <a:endParaRPr lang="en-US"/>
              </a:p>
            </p:txBody>
          </p:sp>
          <p:sp>
            <p:nvSpPr>
              <p:cNvPr id="48289" name="Line 1011"/>
              <p:cNvSpPr>
                <a:spLocks noChangeShapeType="1"/>
              </p:cNvSpPr>
              <p:nvPr/>
            </p:nvSpPr>
            <p:spPr bwMode="auto">
              <a:xfrm flipV="1">
                <a:off x="1694" y="2728"/>
                <a:ext cx="1" cy="6"/>
              </a:xfrm>
              <a:prstGeom prst="line">
                <a:avLst/>
              </a:prstGeom>
              <a:noFill/>
              <a:ln w="3175">
                <a:solidFill>
                  <a:srgbClr val="000000"/>
                </a:solidFill>
                <a:round/>
                <a:headEnd/>
                <a:tailEnd/>
              </a:ln>
            </p:spPr>
            <p:txBody>
              <a:bodyPr/>
              <a:lstStyle/>
              <a:p>
                <a:endParaRPr lang="en-US"/>
              </a:p>
            </p:txBody>
          </p:sp>
          <p:sp>
            <p:nvSpPr>
              <p:cNvPr id="48290" name="Rectangle 1012"/>
              <p:cNvSpPr>
                <a:spLocks noChangeArrowheads="1"/>
              </p:cNvSpPr>
              <p:nvPr/>
            </p:nvSpPr>
            <p:spPr bwMode="auto">
              <a:xfrm>
                <a:off x="1612" y="2748"/>
                <a:ext cx="17" cy="5"/>
              </a:xfrm>
              <a:prstGeom prst="rect">
                <a:avLst/>
              </a:prstGeom>
              <a:noFill/>
              <a:ln w="3175">
                <a:solidFill>
                  <a:srgbClr val="000000"/>
                </a:solidFill>
                <a:miter lim="800000"/>
                <a:headEnd/>
                <a:tailEnd/>
              </a:ln>
            </p:spPr>
            <p:txBody>
              <a:bodyPr/>
              <a:lstStyle/>
              <a:p>
                <a:pPr eaLnBrk="0" hangingPunct="0"/>
                <a:endParaRPr lang="en-US"/>
              </a:p>
            </p:txBody>
          </p:sp>
          <p:sp>
            <p:nvSpPr>
              <p:cNvPr id="48291" name="Rectangle 1013"/>
              <p:cNvSpPr>
                <a:spLocks noChangeArrowheads="1"/>
              </p:cNvSpPr>
              <p:nvPr/>
            </p:nvSpPr>
            <p:spPr bwMode="auto">
              <a:xfrm>
                <a:off x="1708" y="2755"/>
                <a:ext cx="35" cy="2"/>
              </a:xfrm>
              <a:prstGeom prst="rect">
                <a:avLst/>
              </a:prstGeom>
              <a:noFill/>
              <a:ln w="3175">
                <a:solidFill>
                  <a:srgbClr val="000000"/>
                </a:solidFill>
                <a:miter lim="800000"/>
                <a:headEnd/>
                <a:tailEnd/>
              </a:ln>
            </p:spPr>
            <p:txBody>
              <a:bodyPr/>
              <a:lstStyle/>
              <a:p>
                <a:pPr eaLnBrk="0" hangingPunct="0"/>
                <a:endParaRPr lang="en-US"/>
              </a:p>
            </p:txBody>
          </p:sp>
          <p:sp>
            <p:nvSpPr>
              <p:cNvPr id="48292" name="Rectangle 1014"/>
              <p:cNvSpPr>
                <a:spLocks noChangeArrowheads="1"/>
              </p:cNvSpPr>
              <p:nvPr/>
            </p:nvSpPr>
            <p:spPr bwMode="auto">
              <a:xfrm>
                <a:off x="1771" y="2748"/>
                <a:ext cx="6" cy="2"/>
              </a:xfrm>
              <a:prstGeom prst="rect">
                <a:avLst/>
              </a:prstGeom>
              <a:noFill/>
              <a:ln w="3175">
                <a:solidFill>
                  <a:srgbClr val="000000"/>
                </a:solidFill>
                <a:miter lim="800000"/>
                <a:headEnd/>
                <a:tailEnd/>
              </a:ln>
            </p:spPr>
            <p:txBody>
              <a:bodyPr/>
              <a:lstStyle/>
              <a:p>
                <a:pPr eaLnBrk="0" hangingPunct="0"/>
                <a:endParaRPr lang="en-US"/>
              </a:p>
            </p:txBody>
          </p:sp>
          <p:sp>
            <p:nvSpPr>
              <p:cNvPr id="48293" name="Rectangle 1015"/>
              <p:cNvSpPr>
                <a:spLocks noChangeArrowheads="1"/>
              </p:cNvSpPr>
              <p:nvPr/>
            </p:nvSpPr>
            <p:spPr bwMode="auto">
              <a:xfrm>
                <a:off x="1771" y="2753"/>
                <a:ext cx="6" cy="3"/>
              </a:xfrm>
              <a:prstGeom prst="rect">
                <a:avLst/>
              </a:prstGeom>
              <a:noFill/>
              <a:ln w="3175">
                <a:solidFill>
                  <a:srgbClr val="000000"/>
                </a:solidFill>
                <a:miter lim="800000"/>
                <a:headEnd/>
                <a:tailEnd/>
              </a:ln>
            </p:spPr>
            <p:txBody>
              <a:bodyPr/>
              <a:lstStyle/>
              <a:p>
                <a:pPr eaLnBrk="0" hangingPunct="0"/>
                <a:endParaRPr lang="en-US"/>
              </a:p>
            </p:txBody>
          </p:sp>
          <p:sp>
            <p:nvSpPr>
              <p:cNvPr id="48294" name="Freeform 1016"/>
              <p:cNvSpPr>
                <a:spLocks noEditPoints="1"/>
              </p:cNvSpPr>
              <p:nvPr/>
            </p:nvSpPr>
            <p:spPr bwMode="auto">
              <a:xfrm>
                <a:off x="1475" y="2649"/>
                <a:ext cx="219" cy="175"/>
              </a:xfrm>
              <a:custGeom>
                <a:avLst/>
                <a:gdLst>
                  <a:gd name="T0" fmla="*/ 0 w 219"/>
                  <a:gd name="T1" fmla="*/ 175 h 175"/>
                  <a:gd name="T2" fmla="*/ 0 w 219"/>
                  <a:gd name="T3" fmla="*/ 172 h 175"/>
                  <a:gd name="T4" fmla="*/ 22 w 219"/>
                  <a:gd name="T5" fmla="*/ 161 h 175"/>
                  <a:gd name="T6" fmla="*/ 22 w 219"/>
                  <a:gd name="T7" fmla="*/ 0 h 175"/>
                  <a:gd name="T8" fmla="*/ 81 w 219"/>
                  <a:gd name="T9" fmla="*/ 0 h 175"/>
                  <a:gd name="T10" fmla="*/ 81 w 219"/>
                  <a:gd name="T11" fmla="*/ 161 h 175"/>
                  <a:gd name="T12" fmla="*/ 104 w 219"/>
                  <a:gd name="T13" fmla="*/ 172 h 175"/>
                  <a:gd name="T14" fmla="*/ 104 w 219"/>
                  <a:gd name="T15" fmla="*/ 175 h 175"/>
                  <a:gd name="T16" fmla="*/ 0 w 219"/>
                  <a:gd name="T17" fmla="*/ 175 h 175"/>
                  <a:gd name="T18" fmla="*/ 88 w 219"/>
                  <a:gd name="T19" fmla="*/ 151 h 175"/>
                  <a:gd name="T20" fmla="*/ 108 w 219"/>
                  <a:gd name="T21" fmla="*/ 151 h 175"/>
                  <a:gd name="T22" fmla="*/ 131 w 219"/>
                  <a:gd name="T23" fmla="*/ 157 h 175"/>
                  <a:gd name="T24" fmla="*/ 131 w 219"/>
                  <a:gd name="T25" fmla="*/ 169 h 175"/>
                  <a:gd name="T26" fmla="*/ 108 w 219"/>
                  <a:gd name="T27" fmla="*/ 169 h 175"/>
                  <a:gd name="T28" fmla="*/ 108 w 219"/>
                  <a:gd name="T29" fmla="*/ 175 h 175"/>
                  <a:gd name="T30" fmla="*/ 199 w 219"/>
                  <a:gd name="T31" fmla="*/ 175 h 175"/>
                  <a:gd name="T32" fmla="*/ 199 w 219"/>
                  <a:gd name="T33" fmla="*/ 169 h 175"/>
                  <a:gd name="T34" fmla="*/ 176 w 219"/>
                  <a:gd name="T35" fmla="*/ 169 h 175"/>
                  <a:gd name="T36" fmla="*/ 176 w 219"/>
                  <a:gd name="T37" fmla="*/ 157 h 175"/>
                  <a:gd name="T38" fmla="*/ 199 w 219"/>
                  <a:gd name="T39" fmla="*/ 151 h 175"/>
                  <a:gd name="T40" fmla="*/ 219 w 219"/>
                  <a:gd name="T41" fmla="*/ 151 h 175"/>
                  <a:gd name="T42" fmla="*/ 219 w 219"/>
                  <a:gd name="T43" fmla="*/ 44 h 175"/>
                  <a:gd name="T44" fmla="*/ 88 w 219"/>
                  <a:gd name="T45" fmla="*/ 44 h 175"/>
                  <a:gd name="T46" fmla="*/ 88 w 219"/>
                  <a:gd name="T47" fmla="*/ 151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9"/>
                  <a:gd name="T73" fmla="*/ 0 h 175"/>
                  <a:gd name="T74" fmla="*/ 219 w 219"/>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9" h="175">
                    <a:moveTo>
                      <a:pt x="0" y="175"/>
                    </a:moveTo>
                    <a:lnTo>
                      <a:pt x="0" y="172"/>
                    </a:lnTo>
                    <a:lnTo>
                      <a:pt x="22" y="161"/>
                    </a:lnTo>
                    <a:lnTo>
                      <a:pt x="22" y="0"/>
                    </a:lnTo>
                    <a:lnTo>
                      <a:pt x="81" y="0"/>
                    </a:lnTo>
                    <a:lnTo>
                      <a:pt x="81" y="161"/>
                    </a:lnTo>
                    <a:lnTo>
                      <a:pt x="104" y="172"/>
                    </a:lnTo>
                    <a:lnTo>
                      <a:pt x="104" y="175"/>
                    </a:lnTo>
                    <a:lnTo>
                      <a:pt x="0" y="175"/>
                    </a:lnTo>
                    <a:close/>
                    <a:moveTo>
                      <a:pt x="88" y="151"/>
                    </a:moveTo>
                    <a:lnTo>
                      <a:pt x="108" y="151"/>
                    </a:lnTo>
                    <a:lnTo>
                      <a:pt x="131" y="157"/>
                    </a:lnTo>
                    <a:lnTo>
                      <a:pt x="131" y="169"/>
                    </a:lnTo>
                    <a:lnTo>
                      <a:pt x="108" y="169"/>
                    </a:lnTo>
                    <a:lnTo>
                      <a:pt x="108" y="175"/>
                    </a:lnTo>
                    <a:lnTo>
                      <a:pt x="199" y="175"/>
                    </a:lnTo>
                    <a:lnTo>
                      <a:pt x="199" y="169"/>
                    </a:lnTo>
                    <a:lnTo>
                      <a:pt x="176" y="169"/>
                    </a:lnTo>
                    <a:lnTo>
                      <a:pt x="176" y="157"/>
                    </a:lnTo>
                    <a:lnTo>
                      <a:pt x="199" y="151"/>
                    </a:lnTo>
                    <a:lnTo>
                      <a:pt x="219" y="151"/>
                    </a:lnTo>
                    <a:lnTo>
                      <a:pt x="219" y="44"/>
                    </a:lnTo>
                    <a:lnTo>
                      <a:pt x="88" y="44"/>
                    </a:lnTo>
                    <a:lnTo>
                      <a:pt x="88" y="151"/>
                    </a:lnTo>
                    <a:close/>
                  </a:path>
                </a:pathLst>
              </a:custGeom>
              <a:solidFill>
                <a:srgbClr val="FFFFFF"/>
              </a:solidFill>
              <a:ln w="9525">
                <a:noFill/>
                <a:round/>
                <a:headEnd/>
                <a:tailEnd/>
              </a:ln>
            </p:spPr>
            <p:txBody>
              <a:bodyPr/>
              <a:lstStyle/>
              <a:p>
                <a:pPr eaLnBrk="0" hangingPunct="0"/>
                <a:endParaRPr lang="en-US"/>
              </a:p>
            </p:txBody>
          </p:sp>
          <p:sp>
            <p:nvSpPr>
              <p:cNvPr id="48295" name="Line 1017"/>
              <p:cNvSpPr>
                <a:spLocks noChangeShapeType="1"/>
              </p:cNvSpPr>
              <p:nvPr/>
            </p:nvSpPr>
            <p:spPr bwMode="auto">
              <a:xfrm>
                <a:off x="1497" y="2810"/>
                <a:ext cx="1" cy="14"/>
              </a:xfrm>
              <a:prstGeom prst="line">
                <a:avLst/>
              </a:prstGeom>
              <a:noFill/>
              <a:ln w="7938">
                <a:solidFill>
                  <a:srgbClr val="000000"/>
                </a:solidFill>
                <a:round/>
                <a:headEnd/>
                <a:tailEnd/>
              </a:ln>
            </p:spPr>
            <p:txBody>
              <a:bodyPr/>
              <a:lstStyle/>
              <a:p>
                <a:endParaRPr lang="en-US"/>
              </a:p>
            </p:txBody>
          </p:sp>
          <p:sp>
            <p:nvSpPr>
              <p:cNvPr id="48296" name="Line 1018"/>
              <p:cNvSpPr>
                <a:spLocks noChangeShapeType="1"/>
              </p:cNvSpPr>
              <p:nvPr/>
            </p:nvSpPr>
            <p:spPr bwMode="auto">
              <a:xfrm>
                <a:off x="1556" y="2810"/>
                <a:ext cx="1" cy="14"/>
              </a:xfrm>
              <a:prstGeom prst="line">
                <a:avLst/>
              </a:prstGeom>
              <a:noFill/>
              <a:ln w="7938">
                <a:solidFill>
                  <a:srgbClr val="000000"/>
                </a:solidFill>
                <a:round/>
                <a:headEnd/>
                <a:tailEnd/>
              </a:ln>
            </p:spPr>
            <p:txBody>
              <a:bodyPr/>
              <a:lstStyle/>
              <a:p>
                <a:endParaRPr lang="en-US"/>
              </a:p>
            </p:txBody>
          </p:sp>
          <p:sp>
            <p:nvSpPr>
              <p:cNvPr id="48297" name="Line 1019"/>
              <p:cNvSpPr>
                <a:spLocks noChangeShapeType="1"/>
              </p:cNvSpPr>
              <p:nvPr/>
            </p:nvSpPr>
            <p:spPr bwMode="auto">
              <a:xfrm>
                <a:off x="1516" y="2704"/>
                <a:ext cx="21" cy="1"/>
              </a:xfrm>
              <a:prstGeom prst="line">
                <a:avLst/>
              </a:prstGeom>
              <a:noFill/>
              <a:ln w="7938">
                <a:solidFill>
                  <a:srgbClr val="000000"/>
                </a:solidFill>
                <a:round/>
                <a:headEnd/>
                <a:tailEnd/>
              </a:ln>
            </p:spPr>
            <p:txBody>
              <a:bodyPr/>
              <a:lstStyle/>
              <a:p>
                <a:endParaRPr lang="en-US"/>
              </a:p>
            </p:txBody>
          </p:sp>
          <p:sp>
            <p:nvSpPr>
              <p:cNvPr id="48298" name="Line 1020"/>
              <p:cNvSpPr>
                <a:spLocks noChangeShapeType="1"/>
              </p:cNvSpPr>
              <p:nvPr/>
            </p:nvSpPr>
            <p:spPr bwMode="auto">
              <a:xfrm>
                <a:off x="1512" y="2685"/>
                <a:ext cx="29" cy="1"/>
              </a:xfrm>
              <a:prstGeom prst="line">
                <a:avLst/>
              </a:prstGeom>
              <a:noFill/>
              <a:ln w="7938">
                <a:solidFill>
                  <a:srgbClr val="000000"/>
                </a:solidFill>
                <a:round/>
                <a:headEnd/>
                <a:tailEnd/>
              </a:ln>
            </p:spPr>
            <p:txBody>
              <a:bodyPr/>
              <a:lstStyle/>
              <a:p>
                <a:endParaRPr lang="en-US"/>
              </a:p>
            </p:txBody>
          </p:sp>
          <p:sp>
            <p:nvSpPr>
              <p:cNvPr id="48299" name="Rectangle 1021"/>
              <p:cNvSpPr>
                <a:spLocks noChangeArrowheads="1"/>
              </p:cNvSpPr>
              <p:nvPr/>
            </p:nvSpPr>
            <p:spPr bwMode="auto">
              <a:xfrm>
                <a:off x="1505" y="2656"/>
                <a:ext cx="43" cy="103"/>
              </a:xfrm>
              <a:prstGeom prst="rect">
                <a:avLst/>
              </a:prstGeom>
              <a:noFill/>
              <a:ln w="7938">
                <a:solidFill>
                  <a:srgbClr val="000000"/>
                </a:solidFill>
                <a:miter lim="800000"/>
                <a:headEnd/>
                <a:tailEnd/>
              </a:ln>
            </p:spPr>
            <p:txBody>
              <a:bodyPr/>
              <a:lstStyle/>
              <a:p>
                <a:pPr eaLnBrk="0" hangingPunct="0"/>
                <a:endParaRPr lang="en-US"/>
              </a:p>
            </p:txBody>
          </p:sp>
          <p:sp>
            <p:nvSpPr>
              <p:cNvPr id="48300" name="Freeform 1022"/>
              <p:cNvSpPr>
                <a:spLocks/>
              </p:cNvSpPr>
              <p:nvPr/>
            </p:nvSpPr>
            <p:spPr bwMode="auto">
              <a:xfrm>
                <a:off x="1475" y="2649"/>
                <a:ext cx="104" cy="175"/>
              </a:xfrm>
              <a:custGeom>
                <a:avLst/>
                <a:gdLst>
                  <a:gd name="T0" fmla="*/ 0 w 104"/>
                  <a:gd name="T1" fmla="*/ 175 h 175"/>
                  <a:gd name="T2" fmla="*/ 0 w 104"/>
                  <a:gd name="T3" fmla="*/ 172 h 175"/>
                  <a:gd name="T4" fmla="*/ 22 w 104"/>
                  <a:gd name="T5" fmla="*/ 161 h 175"/>
                  <a:gd name="T6" fmla="*/ 22 w 104"/>
                  <a:gd name="T7" fmla="*/ 0 h 175"/>
                  <a:gd name="T8" fmla="*/ 81 w 104"/>
                  <a:gd name="T9" fmla="*/ 0 h 175"/>
                  <a:gd name="T10" fmla="*/ 81 w 104"/>
                  <a:gd name="T11" fmla="*/ 161 h 175"/>
                  <a:gd name="T12" fmla="*/ 104 w 104"/>
                  <a:gd name="T13" fmla="*/ 172 h 175"/>
                  <a:gd name="T14" fmla="*/ 104 w 104"/>
                  <a:gd name="T15" fmla="*/ 175 h 175"/>
                  <a:gd name="T16" fmla="*/ 0 w 104"/>
                  <a:gd name="T17" fmla="*/ 175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75"/>
                  <a:gd name="T29" fmla="*/ 104 w 104"/>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75">
                    <a:moveTo>
                      <a:pt x="0" y="175"/>
                    </a:moveTo>
                    <a:lnTo>
                      <a:pt x="0" y="172"/>
                    </a:lnTo>
                    <a:lnTo>
                      <a:pt x="22" y="161"/>
                    </a:lnTo>
                    <a:lnTo>
                      <a:pt x="22" y="0"/>
                    </a:lnTo>
                    <a:lnTo>
                      <a:pt x="81" y="0"/>
                    </a:lnTo>
                    <a:lnTo>
                      <a:pt x="81" y="161"/>
                    </a:lnTo>
                    <a:lnTo>
                      <a:pt x="104" y="172"/>
                    </a:lnTo>
                    <a:lnTo>
                      <a:pt x="104" y="175"/>
                    </a:lnTo>
                    <a:lnTo>
                      <a:pt x="0" y="175"/>
                    </a:lnTo>
                  </a:path>
                </a:pathLst>
              </a:custGeom>
              <a:noFill/>
              <a:ln w="7938">
                <a:solidFill>
                  <a:srgbClr val="000000"/>
                </a:solidFill>
                <a:round/>
                <a:headEnd/>
                <a:tailEnd/>
              </a:ln>
            </p:spPr>
            <p:txBody>
              <a:bodyPr/>
              <a:lstStyle/>
              <a:p>
                <a:pPr eaLnBrk="0" hangingPunct="0"/>
                <a:endParaRPr lang="en-US"/>
              </a:p>
            </p:txBody>
          </p:sp>
          <p:sp>
            <p:nvSpPr>
              <p:cNvPr id="48301" name="Freeform 1023"/>
              <p:cNvSpPr>
                <a:spLocks/>
              </p:cNvSpPr>
              <p:nvPr/>
            </p:nvSpPr>
            <p:spPr bwMode="auto">
              <a:xfrm>
                <a:off x="1563" y="2693"/>
                <a:ext cx="131" cy="131"/>
              </a:xfrm>
              <a:custGeom>
                <a:avLst/>
                <a:gdLst>
                  <a:gd name="T0" fmla="*/ 0 w 131"/>
                  <a:gd name="T1" fmla="*/ 107 h 131"/>
                  <a:gd name="T2" fmla="*/ 20 w 131"/>
                  <a:gd name="T3" fmla="*/ 107 h 131"/>
                  <a:gd name="T4" fmla="*/ 43 w 131"/>
                  <a:gd name="T5" fmla="*/ 113 h 131"/>
                  <a:gd name="T6" fmla="*/ 43 w 131"/>
                  <a:gd name="T7" fmla="*/ 125 h 131"/>
                  <a:gd name="T8" fmla="*/ 20 w 131"/>
                  <a:gd name="T9" fmla="*/ 125 h 131"/>
                  <a:gd name="T10" fmla="*/ 20 w 131"/>
                  <a:gd name="T11" fmla="*/ 131 h 131"/>
                  <a:gd name="T12" fmla="*/ 111 w 131"/>
                  <a:gd name="T13" fmla="*/ 131 h 131"/>
                  <a:gd name="T14" fmla="*/ 111 w 131"/>
                  <a:gd name="T15" fmla="*/ 125 h 131"/>
                  <a:gd name="T16" fmla="*/ 88 w 131"/>
                  <a:gd name="T17" fmla="*/ 125 h 131"/>
                  <a:gd name="T18" fmla="*/ 88 w 131"/>
                  <a:gd name="T19" fmla="*/ 113 h 131"/>
                  <a:gd name="T20" fmla="*/ 111 w 131"/>
                  <a:gd name="T21" fmla="*/ 107 h 131"/>
                  <a:gd name="T22" fmla="*/ 131 w 131"/>
                  <a:gd name="T23" fmla="*/ 107 h 131"/>
                  <a:gd name="T24" fmla="*/ 131 w 131"/>
                  <a:gd name="T25" fmla="*/ 0 h 131"/>
                  <a:gd name="T26" fmla="*/ 0 w 131"/>
                  <a:gd name="T27" fmla="*/ 0 h 131"/>
                  <a:gd name="T28" fmla="*/ 0 w 131"/>
                  <a:gd name="T29" fmla="*/ 107 h 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1"/>
                  <a:gd name="T46" fmla="*/ 0 h 131"/>
                  <a:gd name="T47" fmla="*/ 131 w 131"/>
                  <a:gd name="T48" fmla="*/ 131 h 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1" h="131">
                    <a:moveTo>
                      <a:pt x="0" y="107"/>
                    </a:moveTo>
                    <a:lnTo>
                      <a:pt x="20" y="107"/>
                    </a:lnTo>
                    <a:lnTo>
                      <a:pt x="43" y="113"/>
                    </a:lnTo>
                    <a:lnTo>
                      <a:pt x="43" y="125"/>
                    </a:lnTo>
                    <a:lnTo>
                      <a:pt x="20" y="125"/>
                    </a:lnTo>
                    <a:lnTo>
                      <a:pt x="20" y="131"/>
                    </a:lnTo>
                    <a:lnTo>
                      <a:pt x="111" y="131"/>
                    </a:lnTo>
                    <a:lnTo>
                      <a:pt x="111" y="125"/>
                    </a:lnTo>
                    <a:lnTo>
                      <a:pt x="88" y="125"/>
                    </a:lnTo>
                    <a:lnTo>
                      <a:pt x="88" y="113"/>
                    </a:lnTo>
                    <a:lnTo>
                      <a:pt x="111" y="107"/>
                    </a:lnTo>
                    <a:lnTo>
                      <a:pt x="131" y="107"/>
                    </a:lnTo>
                    <a:lnTo>
                      <a:pt x="131" y="0"/>
                    </a:lnTo>
                    <a:lnTo>
                      <a:pt x="0" y="0"/>
                    </a:lnTo>
                    <a:lnTo>
                      <a:pt x="0" y="107"/>
                    </a:lnTo>
                  </a:path>
                </a:pathLst>
              </a:custGeom>
              <a:noFill/>
              <a:ln w="7938">
                <a:solidFill>
                  <a:srgbClr val="000000"/>
                </a:solidFill>
                <a:round/>
                <a:headEnd/>
                <a:tailEnd/>
              </a:ln>
            </p:spPr>
            <p:txBody>
              <a:bodyPr/>
              <a:lstStyle/>
              <a:p>
                <a:pPr eaLnBrk="0" hangingPunct="0"/>
                <a:endParaRPr lang="en-US"/>
              </a:p>
            </p:txBody>
          </p:sp>
          <p:sp>
            <p:nvSpPr>
              <p:cNvPr id="48302" name="Line 1024"/>
              <p:cNvSpPr>
                <a:spLocks noChangeShapeType="1"/>
              </p:cNvSpPr>
              <p:nvPr/>
            </p:nvSpPr>
            <p:spPr bwMode="auto">
              <a:xfrm>
                <a:off x="1606" y="2818"/>
                <a:ext cx="45" cy="1"/>
              </a:xfrm>
              <a:prstGeom prst="line">
                <a:avLst/>
              </a:prstGeom>
              <a:noFill/>
              <a:ln w="7938">
                <a:solidFill>
                  <a:srgbClr val="000000"/>
                </a:solidFill>
                <a:round/>
                <a:headEnd/>
                <a:tailEnd/>
              </a:ln>
            </p:spPr>
            <p:txBody>
              <a:bodyPr/>
              <a:lstStyle/>
              <a:p>
                <a:endParaRPr lang="en-US"/>
              </a:p>
            </p:txBody>
          </p:sp>
          <p:sp>
            <p:nvSpPr>
              <p:cNvPr id="48303" name="Line 1025"/>
              <p:cNvSpPr>
                <a:spLocks noChangeShapeType="1"/>
              </p:cNvSpPr>
              <p:nvPr/>
            </p:nvSpPr>
            <p:spPr bwMode="auto">
              <a:xfrm>
                <a:off x="1606" y="2806"/>
                <a:ext cx="45" cy="1"/>
              </a:xfrm>
              <a:prstGeom prst="line">
                <a:avLst/>
              </a:prstGeom>
              <a:noFill/>
              <a:ln w="7938">
                <a:solidFill>
                  <a:srgbClr val="000000"/>
                </a:solidFill>
                <a:round/>
                <a:headEnd/>
                <a:tailEnd/>
              </a:ln>
            </p:spPr>
            <p:txBody>
              <a:bodyPr/>
              <a:lstStyle/>
              <a:p>
                <a:endParaRPr lang="en-US"/>
              </a:p>
            </p:txBody>
          </p:sp>
          <p:sp>
            <p:nvSpPr>
              <p:cNvPr id="48304" name="Line 1026"/>
              <p:cNvSpPr>
                <a:spLocks noChangeShapeType="1"/>
              </p:cNvSpPr>
              <p:nvPr/>
            </p:nvSpPr>
            <p:spPr bwMode="auto">
              <a:xfrm>
                <a:off x="1583" y="2800"/>
                <a:ext cx="91" cy="1"/>
              </a:xfrm>
              <a:prstGeom prst="line">
                <a:avLst/>
              </a:prstGeom>
              <a:noFill/>
              <a:ln w="7938">
                <a:solidFill>
                  <a:srgbClr val="000000"/>
                </a:solidFill>
                <a:round/>
                <a:headEnd/>
                <a:tailEnd/>
              </a:ln>
            </p:spPr>
            <p:txBody>
              <a:bodyPr/>
              <a:lstStyle/>
              <a:p>
                <a:endParaRPr lang="en-US"/>
              </a:p>
            </p:txBody>
          </p:sp>
          <p:sp>
            <p:nvSpPr>
              <p:cNvPr id="48305" name="Freeform 1027"/>
              <p:cNvSpPr>
                <a:spLocks noEditPoints="1"/>
              </p:cNvSpPr>
              <p:nvPr/>
            </p:nvSpPr>
            <p:spPr bwMode="auto">
              <a:xfrm>
                <a:off x="1503" y="2766"/>
                <a:ext cx="47" cy="47"/>
              </a:xfrm>
              <a:custGeom>
                <a:avLst/>
                <a:gdLst>
                  <a:gd name="T0" fmla="*/ 4 w 47"/>
                  <a:gd name="T1" fmla="*/ 29 h 47"/>
                  <a:gd name="T2" fmla="*/ 0 w 47"/>
                  <a:gd name="T3" fmla="*/ 0 h 47"/>
                  <a:gd name="T4" fmla="*/ 7 w 47"/>
                  <a:gd name="T5" fmla="*/ 29 h 47"/>
                  <a:gd name="T6" fmla="*/ 11 w 47"/>
                  <a:gd name="T7" fmla="*/ 0 h 47"/>
                  <a:gd name="T8" fmla="*/ 7 w 47"/>
                  <a:gd name="T9" fmla="*/ 29 h 47"/>
                  <a:gd name="T10" fmla="*/ 18 w 47"/>
                  <a:gd name="T11" fmla="*/ 29 h 47"/>
                  <a:gd name="T12" fmla="*/ 15 w 47"/>
                  <a:gd name="T13" fmla="*/ 0 h 47"/>
                  <a:gd name="T14" fmla="*/ 22 w 47"/>
                  <a:gd name="T15" fmla="*/ 29 h 47"/>
                  <a:gd name="T16" fmla="*/ 25 w 47"/>
                  <a:gd name="T17" fmla="*/ 0 h 47"/>
                  <a:gd name="T18" fmla="*/ 22 w 47"/>
                  <a:gd name="T19" fmla="*/ 29 h 47"/>
                  <a:gd name="T20" fmla="*/ 33 w 47"/>
                  <a:gd name="T21" fmla="*/ 29 h 47"/>
                  <a:gd name="T22" fmla="*/ 29 w 47"/>
                  <a:gd name="T23" fmla="*/ 0 h 47"/>
                  <a:gd name="T24" fmla="*/ 36 w 47"/>
                  <a:gd name="T25" fmla="*/ 29 h 47"/>
                  <a:gd name="T26" fmla="*/ 40 w 47"/>
                  <a:gd name="T27" fmla="*/ 0 h 47"/>
                  <a:gd name="T28" fmla="*/ 36 w 47"/>
                  <a:gd name="T29" fmla="*/ 29 h 47"/>
                  <a:gd name="T30" fmla="*/ 47 w 47"/>
                  <a:gd name="T31" fmla="*/ 29 h 47"/>
                  <a:gd name="T32" fmla="*/ 44 w 47"/>
                  <a:gd name="T33" fmla="*/ 0 h 47"/>
                  <a:gd name="T34" fmla="*/ 44 w 47"/>
                  <a:gd name="T35" fmla="*/ 47 h 47"/>
                  <a:gd name="T36" fmla="*/ 47 w 47"/>
                  <a:gd name="T37" fmla="*/ 33 h 47"/>
                  <a:gd name="T38" fmla="*/ 44 w 47"/>
                  <a:gd name="T39" fmla="*/ 47 h 47"/>
                  <a:gd name="T40" fmla="*/ 40 w 47"/>
                  <a:gd name="T41" fmla="*/ 47 h 47"/>
                  <a:gd name="T42" fmla="*/ 36 w 47"/>
                  <a:gd name="T43" fmla="*/ 33 h 47"/>
                  <a:gd name="T44" fmla="*/ 29 w 47"/>
                  <a:gd name="T45" fmla="*/ 47 h 47"/>
                  <a:gd name="T46" fmla="*/ 33 w 47"/>
                  <a:gd name="T47" fmla="*/ 33 h 47"/>
                  <a:gd name="T48" fmla="*/ 29 w 47"/>
                  <a:gd name="T49" fmla="*/ 47 h 47"/>
                  <a:gd name="T50" fmla="*/ 25 w 47"/>
                  <a:gd name="T51" fmla="*/ 47 h 47"/>
                  <a:gd name="T52" fmla="*/ 22 w 47"/>
                  <a:gd name="T53" fmla="*/ 33 h 47"/>
                  <a:gd name="T54" fmla="*/ 15 w 47"/>
                  <a:gd name="T55" fmla="*/ 47 h 47"/>
                  <a:gd name="T56" fmla="*/ 18 w 47"/>
                  <a:gd name="T57" fmla="*/ 33 h 47"/>
                  <a:gd name="T58" fmla="*/ 15 w 47"/>
                  <a:gd name="T59" fmla="*/ 47 h 47"/>
                  <a:gd name="T60" fmla="*/ 11 w 47"/>
                  <a:gd name="T61" fmla="*/ 47 h 47"/>
                  <a:gd name="T62" fmla="*/ 7 w 47"/>
                  <a:gd name="T63" fmla="*/ 33 h 47"/>
                  <a:gd name="T64" fmla="*/ 0 w 47"/>
                  <a:gd name="T65" fmla="*/ 47 h 47"/>
                  <a:gd name="T66" fmla="*/ 4 w 47"/>
                  <a:gd name="T67" fmla="*/ 33 h 47"/>
                  <a:gd name="T68" fmla="*/ 0 w 47"/>
                  <a:gd name="T69" fmla="*/ 4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7"/>
                  <a:gd name="T106" fmla="*/ 0 h 47"/>
                  <a:gd name="T107" fmla="*/ 47 w 47"/>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7" h="47">
                    <a:moveTo>
                      <a:pt x="0" y="29"/>
                    </a:moveTo>
                    <a:lnTo>
                      <a:pt x="4" y="29"/>
                    </a:lnTo>
                    <a:lnTo>
                      <a:pt x="4" y="0"/>
                    </a:lnTo>
                    <a:lnTo>
                      <a:pt x="0" y="0"/>
                    </a:lnTo>
                    <a:lnTo>
                      <a:pt x="0" y="29"/>
                    </a:lnTo>
                    <a:close/>
                    <a:moveTo>
                      <a:pt x="7" y="29"/>
                    </a:moveTo>
                    <a:lnTo>
                      <a:pt x="11" y="29"/>
                    </a:lnTo>
                    <a:lnTo>
                      <a:pt x="11" y="0"/>
                    </a:lnTo>
                    <a:lnTo>
                      <a:pt x="7" y="0"/>
                    </a:lnTo>
                    <a:lnTo>
                      <a:pt x="7" y="29"/>
                    </a:lnTo>
                    <a:close/>
                    <a:moveTo>
                      <a:pt x="15" y="29"/>
                    </a:moveTo>
                    <a:lnTo>
                      <a:pt x="18" y="29"/>
                    </a:lnTo>
                    <a:lnTo>
                      <a:pt x="18" y="0"/>
                    </a:lnTo>
                    <a:lnTo>
                      <a:pt x="15" y="0"/>
                    </a:lnTo>
                    <a:lnTo>
                      <a:pt x="15" y="29"/>
                    </a:lnTo>
                    <a:close/>
                    <a:moveTo>
                      <a:pt x="22" y="29"/>
                    </a:moveTo>
                    <a:lnTo>
                      <a:pt x="25" y="29"/>
                    </a:lnTo>
                    <a:lnTo>
                      <a:pt x="25" y="0"/>
                    </a:lnTo>
                    <a:lnTo>
                      <a:pt x="22" y="0"/>
                    </a:lnTo>
                    <a:lnTo>
                      <a:pt x="22" y="29"/>
                    </a:lnTo>
                    <a:close/>
                    <a:moveTo>
                      <a:pt x="29" y="29"/>
                    </a:moveTo>
                    <a:lnTo>
                      <a:pt x="33" y="29"/>
                    </a:lnTo>
                    <a:lnTo>
                      <a:pt x="33" y="0"/>
                    </a:lnTo>
                    <a:lnTo>
                      <a:pt x="29" y="0"/>
                    </a:lnTo>
                    <a:lnTo>
                      <a:pt x="29" y="29"/>
                    </a:lnTo>
                    <a:close/>
                    <a:moveTo>
                      <a:pt x="36" y="29"/>
                    </a:moveTo>
                    <a:lnTo>
                      <a:pt x="40" y="29"/>
                    </a:lnTo>
                    <a:lnTo>
                      <a:pt x="40" y="0"/>
                    </a:lnTo>
                    <a:lnTo>
                      <a:pt x="36" y="0"/>
                    </a:lnTo>
                    <a:lnTo>
                      <a:pt x="36" y="29"/>
                    </a:lnTo>
                    <a:close/>
                    <a:moveTo>
                      <a:pt x="44" y="29"/>
                    </a:moveTo>
                    <a:lnTo>
                      <a:pt x="47" y="29"/>
                    </a:lnTo>
                    <a:lnTo>
                      <a:pt x="47" y="0"/>
                    </a:lnTo>
                    <a:lnTo>
                      <a:pt x="44" y="0"/>
                    </a:lnTo>
                    <a:lnTo>
                      <a:pt x="44" y="29"/>
                    </a:lnTo>
                    <a:close/>
                    <a:moveTo>
                      <a:pt x="44" y="47"/>
                    </a:moveTo>
                    <a:lnTo>
                      <a:pt x="47" y="47"/>
                    </a:lnTo>
                    <a:lnTo>
                      <a:pt x="47" y="33"/>
                    </a:lnTo>
                    <a:lnTo>
                      <a:pt x="44" y="33"/>
                    </a:lnTo>
                    <a:lnTo>
                      <a:pt x="44" y="47"/>
                    </a:lnTo>
                    <a:close/>
                    <a:moveTo>
                      <a:pt x="36" y="47"/>
                    </a:moveTo>
                    <a:lnTo>
                      <a:pt x="40" y="47"/>
                    </a:lnTo>
                    <a:lnTo>
                      <a:pt x="40" y="33"/>
                    </a:lnTo>
                    <a:lnTo>
                      <a:pt x="36" y="33"/>
                    </a:lnTo>
                    <a:lnTo>
                      <a:pt x="36" y="47"/>
                    </a:lnTo>
                    <a:close/>
                    <a:moveTo>
                      <a:pt x="29" y="47"/>
                    </a:moveTo>
                    <a:lnTo>
                      <a:pt x="33" y="47"/>
                    </a:lnTo>
                    <a:lnTo>
                      <a:pt x="33" y="33"/>
                    </a:lnTo>
                    <a:lnTo>
                      <a:pt x="29" y="33"/>
                    </a:lnTo>
                    <a:lnTo>
                      <a:pt x="29" y="47"/>
                    </a:lnTo>
                    <a:close/>
                    <a:moveTo>
                      <a:pt x="22" y="47"/>
                    </a:moveTo>
                    <a:lnTo>
                      <a:pt x="25" y="47"/>
                    </a:lnTo>
                    <a:lnTo>
                      <a:pt x="25" y="33"/>
                    </a:lnTo>
                    <a:lnTo>
                      <a:pt x="22" y="33"/>
                    </a:lnTo>
                    <a:lnTo>
                      <a:pt x="22" y="47"/>
                    </a:lnTo>
                    <a:close/>
                    <a:moveTo>
                      <a:pt x="15" y="47"/>
                    </a:moveTo>
                    <a:lnTo>
                      <a:pt x="18" y="47"/>
                    </a:lnTo>
                    <a:lnTo>
                      <a:pt x="18" y="33"/>
                    </a:lnTo>
                    <a:lnTo>
                      <a:pt x="15" y="33"/>
                    </a:lnTo>
                    <a:lnTo>
                      <a:pt x="15" y="47"/>
                    </a:lnTo>
                    <a:close/>
                    <a:moveTo>
                      <a:pt x="7" y="47"/>
                    </a:moveTo>
                    <a:lnTo>
                      <a:pt x="11" y="47"/>
                    </a:lnTo>
                    <a:lnTo>
                      <a:pt x="11" y="33"/>
                    </a:lnTo>
                    <a:lnTo>
                      <a:pt x="7" y="33"/>
                    </a:lnTo>
                    <a:lnTo>
                      <a:pt x="7" y="47"/>
                    </a:lnTo>
                    <a:close/>
                    <a:moveTo>
                      <a:pt x="0" y="47"/>
                    </a:moveTo>
                    <a:lnTo>
                      <a:pt x="4" y="47"/>
                    </a:lnTo>
                    <a:lnTo>
                      <a:pt x="4" y="33"/>
                    </a:lnTo>
                    <a:lnTo>
                      <a:pt x="0" y="33"/>
                    </a:lnTo>
                    <a:lnTo>
                      <a:pt x="0" y="47"/>
                    </a:lnTo>
                    <a:close/>
                  </a:path>
                </a:pathLst>
              </a:custGeom>
              <a:solidFill>
                <a:srgbClr val="FFFFFF"/>
              </a:solidFill>
              <a:ln w="9525">
                <a:noFill/>
                <a:round/>
                <a:headEnd/>
                <a:tailEnd/>
              </a:ln>
            </p:spPr>
            <p:txBody>
              <a:bodyPr/>
              <a:lstStyle/>
              <a:p>
                <a:pPr eaLnBrk="0" hangingPunct="0"/>
                <a:endParaRPr lang="en-US"/>
              </a:p>
            </p:txBody>
          </p:sp>
          <p:sp>
            <p:nvSpPr>
              <p:cNvPr id="48306" name="Rectangle 1028"/>
              <p:cNvSpPr>
                <a:spLocks noChangeArrowheads="1"/>
              </p:cNvSpPr>
              <p:nvPr/>
            </p:nvSpPr>
            <p:spPr bwMode="auto">
              <a:xfrm>
                <a:off x="1508" y="2660"/>
                <a:ext cx="37" cy="14"/>
              </a:xfrm>
              <a:prstGeom prst="rect">
                <a:avLst/>
              </a:prstGeom>
              <a:noFill/>
              <a:ln w="3175">
                <a:solidFill>
                  <a:srgbClr val="000000"/>
                </a:solidFill>
                <a:miter lim="800000"/>
                <a:headEnd/>
                <a:tailEnd/>
              </a:ln>
            </p:spPr>
            <p:txBody>
              <a:bodyPr/>
              <a:lstStyle/>
              <a:p>
                <a:pPr eaLnBrk="0" hangingPunct="0"/>
                <a:endParaRPr lang="en-US"/>
              </a:p>
            </p:txBody>
          </p:sp>
          <p:sp>
            <p:nvSpPr>
              <p:cNvPr id="48307" name="Freeform 1029"/>
              <p:cNvSpPr>
                <a:spLocks/>
              </p:cNvSpPr>
              <p:nvPr/>
            </p:nvSpPr>
            <p:spPr bwMode="auto">
              <a:xfrm>
                <a:off x="1508" y="2660"/>
                <a:ext cx="37" cy="3"/>
              </a:xfrm>
              <a:custGeom>
                <a:avLst/>
                <a:gdLst>
                  <a:gd name="T0" fmla="*/ 0 w 37"/>
                  <a:gd name="T1" fmla="*/ 0 h 3"/>
                  <a:gd name="T2" fmla="*/ 4 w 37"/>
                  <a:gd name="T3" fmla="*/ 3 h 3"/>
                  <a:gd name="T4" fmla="*/ 33 w 37"/>
                  <a:gd name="T5" fmla="*/ 3 h 3"/>
                  <a:gd name="T6" fmla="*/ 37 w 37"/>
                  <a:gd name="T7" fmla="*/ 0 h 3"/>
                  <a:gd name="T8" fmla="*/ 0 60000 65536"/>
                  <a:gd name="T9" fmla="*/ 0 60000 65536"/>
                  <a:gd name="T10" fmla="*/ 0 60000 65536"/>
                  <a:gd name="T11" fmla="*/ 0 60000 65536"/>
                  <a:gd name="T12" fmla="*/ 0 w 37"/>
                  <a:gd name="T13" fmla="*/ 0 h 3"/>
                  <a:gd name="T14" fmla="*/ 37 w 37"/>
                  <a:gd name="T15" fmla="*/ 3 h 3"/>
                </a:gdLst>
                <a:ahLst/>
                <a:cxnLst>
                  <a:cxn ang="T8">
                    <a:pos x="T0" y="T1"/>
                  </a:cxn>
                  <a:cxn ang="T9">
                    <a:pos x="T2" y="T3"/>
                  </a:cxn>
                  <a:cxn ang="T10">
                    <a:pos x="T4" y="T5"/>
                  </a:cxn>
                  <a:cxn ang="T11">
                    <a:pos x="T6" y="T7"/>
                  </a:cxn>
                </a:cxnLst>
                <a:rect l="T12" t="T13" r="T14" b="T15"/>
                <a:pathLst>
                  <a:path w="37" h="3">
                    <a:moveTo>
                      <a:pt x="0" y="0"/>
                    </a:moveTo>
                    <a:lnTo>
                      <a:pt x="4" y="3"/>
                    </a:lnTo>
                    <a:lnTo>
                      <a:pt x="33" y="3"/>
                    </a:lnTo>
                    <a:lnTo>
                      <a:pt x="37" y="0"/>
                    </a:lnTo>
                  </a:path>
                </a:pathLst>
              </a:custGeom>
              <a:noFill/>
              <a:ln w="3175">
                <a:solidFill>
                  <a:srgbClr val="000000"/>
                </a:solidFill>
                <a:round/>
                <a:headEnd/>
                <a:tailEnd/>
              </a:ln>
            </p:spPr>
            <p:txBody>
              <a:bodyPr/>
              <a:lstStyle/>
              <a:p>
                <a:pPr eaLnBrk="0" hangingPunct="0"/>
                <a:endParaRPr lang="en-US"/>
              </a:p>
            </p:txBody>
          </p:sp>
          <p:sp>
            <p:nvSpPr>
              <p:cNvPr id="48308" name="Rectangle 1030"/>
              <p:cNvSpPr>
                <a:spLocks noChangeArrowheads="1"/>
              </p:cNvSpPr>
              <p:nvPr/>
            </p:nvSpPr>
            <p:spPr bwMode="auto">
              <a:xfrm>
                <a:off x="1508" y="2678"/>
                <a:ext cx="37" cy="15"/>
              </a:xfrm>
              <a:prstGeom prst="rect">
                <a:avLst/>
              </a:prstGeom>
              <a:noFill/>
              <a:ln w="3175">
                <a:solidFill>
                  <a:srgbClr val="000000"/>
                </a:solidFill>
                <a:miter lim="800000"/>
                <a:headEnd/>
                <a:tailEnd/>
              </a:ln>
            </p:spPr>
            <p:txBody>
              <a:bodyPr/>
              <a:lstStyle/>
              <a:p>
                <a:pPr eaLnBrk="0" hangingPunct="0"/>
                <a:endParaRPr lang="en-US"/>
              </a:p>
            </p:txBody>
          </p:sp>
          <p:sp>
            <p:nvSpPr>
              <p:cNvPr id="48309" name="Rectangle 1031"/>
              <p:cNvSpPr>
                <a:spLocks noChangeArrowheads="1"/>
              </p:cNvSpPr>
              <p:nvPr/>
            </p:nvSpPr>
            <p:spPr bwMode="auto">
              <a:xfrm>
                <a:off x="1508" y="2696"/>
                <a:ext cx="37" cy="15"/>
              </a:xfrm>
              <a:prstGeom prst="rect">
                <a:avLst/>
              </a:prstGeom>
              <a:noFill/>
              <a:ln w="3175">
                <a:solidFill>
                  <a:srgbClr val="000000"/>
                </a:solidFill>
                <a:miter lim="800000"/>
                <a:headEnd/>
                <a:tailEnd/>
              </a:ln>
            </p:spPr>
            <p:txBody>
              <a:bodyPr/>
              <a:lstStyle/>
              <a:p>
                <a:pPr eaLnBrk="0" hangingPunct="0"/>
                <a:endParaRPr lang="en-US"/>
              </a:p>
            </p:txBody>
          </p:sp>
          <p:sp>
            <p:nvSpPr>
              <p:cNvPr id="48310" name="Rectangle 1032"/>
              <p:cNvSpPr>
                <a:spLocks noChangeArrowheads="1"/>
              </p:cNvSpPr>
              <p:nvPr/>
            </p:nvSpPr>
            <p:spPr bwMode="auto">
              <a:xfrm>
                <a:off x="1508" y="2714"/>
                <a:ext cx="37" cy="15"/>
              </a:xfrm>
              <a:prstGeom prst="rect">
                <a:avLst/>
              </a:prstGeom>
              <a:noFill/>
              <a:ln w="3175">
                <a:solidFill>
                  <a:srgbClr val="000000"/>
                </a:solidFill>
                <a:miter lim="800000"/>
                <a:headEnd/>
                <a:tailEnd/>
              </a:ln>
            </p:spPr>
            <p:txBody>
              <a:bodyPr/>
              <a:lstStyle/>
              <a:p>
                <a:pPr eaLnBrk="0" hangingPunct="0"/>
                <a:endParaRPr lang="en-US"/>
              </a:p>
            </p:txBody>
          </p:sp>
          <p:sp>
            <p:nvSpPr>
              <p:cNvPr id="48311" name="Rectangle 1033"/>
              <p:cNvSpPr>
                <a:spLocks noChangeArrowheads="1"/>
              </p:cNvSpPr>
              <p:nvPr/>
            </p:nvSpPr>
            <p:spPr bwMode="auto">
              <a:xfrm>
                <a:off x="1508" y="2733"/>
                <a:ext cx="37" cy="15"/>
              </a:xfrm>
              <a:prstGeom prst="rect">
                <a:avLst/>
              </a:prstGeom>
              <a:noFill/>
              <a:ln w="3175">
                <a:solidFill>
                  <a:srgbClr val="000000"/>
                </a:solidFill>
                <a:miter lim="800000"/>
                <a:headEnd/>
                <a:tailEnd/>
              </a:ln>
            </p:spPr>
            <p:txBody>
              <a:bodyPr/>
              <a:lstStyle/>
              <a:p>
                <a:pPr eaLnBrk="0" hangingPunct="0"/>
                <a:endParaRPr lang="en-US"/>
              </a:p>
            </p:txBody>
          </p:sp>
          <p:sp>
            <p:nvSpPr>
              <p:cNvPr id="48312" name="Rectangle 1034"/>
              <p:cNvSpPr>
                <a:spLocks noChangeArrowheads="1"/>
              </p:cNvSpPr>
              <p:nvPr/>
            </p:nvSpPr>
            <p:spPr bwMode="auto">
              <a:xfrm>
                <a:off x="1503" y="2766"/>
                <a:ext cx="4" cy="29"/>
              </a:xfrm>
              <a:prstGeom prst="rect">
                <a:avLst/>
              </a:prstGeom>
              <a:noFill/>
              <a:ln w="3175">
                <a:solidFill>
                  <a:srgbClr val="000000"/>
                </a:solidFill>
                <a:miter lim="800000"/>
                <a:headEnd/>
                <a:tailEnd/>
              </a:ln>
            </p:spPr>
            <p:txBody>
              <a:bodyPr/>
              <a:lstStyle/>
              <a:p>
                <a:pPr eaLnBrk="0" hangingPunct="0"/>
                <a:endParaRPr lang="en-US"/>
              </a:p>
            </p:txBody>
          </p:sp>
          <p:sp>
            <p:nvSpPr>
              <p:cNvPr id="48313" name="Rectangle 1035"/>
              <p:cNvSpPr>
                <a:spLocks noChangeArrowheads="1"/>
              </p:cNvSpPr>
              <p:nvPr/>
            </p:nvSpPr>
            <p:spPr bwMode="auto">
              <a:xfrm>
                <a:off x="1510" y="2766"/>
                <a:ext cx="4" cy="29"/>
              </a:xfrm>
              <a:prstGeom prst="rect">
                <a:avLst/>
              </a:prstGeom>
              <a:noFill/>
              <a:ln w="3175">
                <a:solidFill>
                  <a:srgbClr val="000000"/>
                </a:solidFill>
                <a:miter lim="800000"/>
                <a:headEnd/>
                <a:tailEnd/>
              </a:ln>
            </p:spPr>
            <p:txBody>
              <a:bodyPr/>
              <a:lstStyle/>
              <a:p>
                <a:pPr eaLnBrk="0" hangingPunct="0"/>
                <a:endParaRPr lang="en-US"/>
              </a:p>
            </p:txBody>
          </p:sp>
          <p:sp>
            <p:nvSpPr>
              <p:cNvPr id="48314" name="Rectangle 1036"/>
              <p:cNvSpPr>
                <a:spLocks noChangeArrowheads="1"/>
              </p:cNvSpPr>
              <p:nvPr/>
            </p:nvSpPr>
            <p:spPr bwMode="auto">
              <a:xfrm>
                <a:off x="1518" y="2766"/>
                <a:ext cx="3" cy="29"/>
              </a:xfrm>
              <a:prstGeom prst="rect">
                <a:avLst/>
              </a:prstGeom>
              <a:noFill/>
              <a:ln w="3175">
                <a:solidFill>
                  <a:srgbClr val="000000"/>
                </a:solidFill>
                <a:miter lim="800000"/>
                <a:headEnd/>
                <a:tailEnd/>
              </a:ln>
            </p:spPr>
            <p:txBody>
              <a:bodyPr/>
              <a:lstStyle/>
              <a:p>
                <a:pPr eaLnBrk="0" hangingPunct="0"/>
                <a:endParaRPr lang="en-US"/>
              </a:p>
            </p:txBody>
          </p:sp>
          <p:sp>
            <p:nvSpPr>
              <p:cNvPr id="48315" name="Rectangle 1037"/>
              <p:cNvSpPr>
                <a:spLocks noChangeArrowheads="1"/>
              </p:cNvSpPr>
              <p:nvPr/>
            </p:nvSpPr>
            <p:spPr bwMode="auto">
              <a:xfrm>
                <a:off x="1525" y="2766"/>
                <a:ext cx="3" cy="29"/>
              </a:xfrm>
              <a:prstGeom prst="rect">
                <a:avLst/>
              </a:prstGeom>
              <a:noFill/>
              <a:ln w="3175">
                <a:solidFill>
                  <a:srgbClr val="000000"/>
                </a:solidFill>
                <a:miter lim="800000"/>
                <a:headEnd/>
                <a:tailEnd/>
              </a:ln>
            </p:spPr>
            <p:txBody>
              <a:bodyPr/>
              <a:lstStyle/>
              <a:p>
                <a:pPr eaLnBrk="0" hangingPunct="0"/>
                <a:endParaRPr lang="en-US"/>
              </a:p>
            </p:txBody>
          </p:sp>
          <p:sp>
            <p:nvSpPr>
              <p:cNvPr id="48316" name="Rectangle 1038"/>
              <p:cNvSpPr>
                <a:spLocks noChangeArrowheads="1"/>
              </p:cNvSpPr>
              <p:nvPr/>
            </p:nvSpPr>
            <p:spPr bwMode="auto">
              <a:xfrm>
                <a:off x="1532" y="2766"/>
                <a:ext cx="4" cy="29"/>
              </a:xfrm>
              <a:prstGeom prst="rect">
                <a:avLst/>
              </a:prstGeom>
              <a:noFill/>
              <a:ln w="3175">
                <a:solidFill>
                  <a:srgbClr val="000000"/>
                </a:solidFill>
                <a:miter lim="800000"/>
                <a:headEnd/>
                <a:tailEnd/>
              </a:ln>
            </p:spPr>
            <p:txBody>
              <a:bodyPr/>
              <a:lstStyle/>
              <a:p>
                <a:pPr eaLnBrk="0" hangingPunct="0"/>
                <a:endParaRPr lang="en-US"/>
              </a:p>
            </p:txBody>
          </p:sp>
          <p:sp>
            <p:nvSpPr>
              <p:cNvPr id="48317" name="Rectangle 1039"/>
              <p:cNvSpPr>
                <a:spLocks noChangeArrowheads="1"/>
              </p:cNvSpPr>
              <p:nvPr/>
            </p:nvSpPr>
            <p:spPr bwMode="auto">
              <a:xfrm>
                <a:off x="1539" y="2766"/>
                <a:ext cx="4" cy="29"/>
              </a:xfrm>
              <a:prstGeom prst="rect">
                <a:avLst/>
              </a:prstGeom>
              <a:noFill/>
              <a:ln w="3175">
                <a:solidFill>
                  <a:srgbClr val="000000"/>
                </a:solidFill>
                <a:miter lim="800000"/>
                <a:headEnd/>
                <a:tailEnd/>
              </a:ln>
            </p:spPr>
            <p:txBody>
              <a:bodyPr/>
              <a:lstStyle/>
              <a:p>
                <a:pPr eaLnBrk="0" hangingPunct="0"/>
                <a:endParaRPr lang="en-US"/>
              </a:p>
            </p:txBody>
          </p:sp>
          <p:sp>
            <p:nvSpPr>
              <p:cNvPr id="48318" name="Rectangle 1040"/>
              <p:cNvSpPr>
                <a:spLocks noChangeArrowheads="1"/>
              </p:cNvSpPr>
              <p:nvPr/>
            </p:nvSpPr>
            <p:spPr bwMode="auto">
              <a:xfrm>
                <a:off x="1547" y="2766"/>
                <a:ext cx="3" cy="29"/>
              </a:xfrm>
              <a:prstGeom prst="rect">
                <a:avLst/>
              </a:prstGeom>
              <a:noFill/>
              <a:ln w="3175">
                <a:solidFill>
                  <a:srgbClr val="000000"/>
                </a:solidFill>
                <a:miter lim="800000"/>
                <a:headEnd/>
                <a:tailEnd/>
              </a:ln>
            </p:spPr>
            <p:txBody>
              <a:bodyPr/>
              <a:lstStyle/>
              <a:p>
                <a:pPr eaLnBrk="0" hangingPunct="0"/>
                <a:endParaRPr lang="en-US"/>
              </a:p>
            </p:txBody>
          </p:sp>
          <p:sp>
            <p:nvSpPr>
              <p:cNvPr id="48319" name="Rectangle 1041"/>
              <p:cNvSpPr>
                <a:spLocks noChangeArrowheads="1"/>
              </p:cNvSpPr>
              <p:nvPr/>
            </p:nvSpPr>
            <p:spPr bwMode="auto">
              <a:xfrm>
                <a:off x="1547" y="2799"/>
                <a:ext cx="3" cy="14"/>
              </a:xfrm>
              <a:prstGeom prst="rect">
                <a:avLst/>
              </a:prstGeom>
              <a:noFill/>
              <a:ln w="3175">
                <a:solidFill>
                  <a:srgbClr val="000000"/>
                </a:solidFill>
                <a:miter lim="800000"/>
                <a:headEnd/>
                <a:tailEnd/>
              </a:ln>
            </p:spPr>
            <p:txBody>
              <a:bodyPr/>
              <a:lstStyle/>
              <a:p>
                <a:pPr eaLnBrk="0" hangingPunct="0"/>
                <a:endParaRPr lang="en-US"/>
              </a:p>
            </p:txBody>
          </p:sp>
          <p:sp>
            <p:nvSpPr>
              <p:cNvPr id="48320" name="Rectangle 1042"/>
              <p:cNvSpPr>
                <a:spLocks noChangeArrowheads="1"/>
              </p:cNvSpPr>
              <p:nvPr/>
            </p:nvSpPr>
            <p:spPr bwMode="auto">
              <a:xfrm>
                <a:off x="1539" y="2799"/>
                <a:ext cx="4" cy="14"/>
              </a:xfrm>
              <a:prstGeom prst="rect">
                <a:avLst/>
              </a:prstGeom>
              <a:noFill/>
              <a:ln w="3175">
                <a:solidFill>
                  <a:srgbClr val="000000"/>
                </a:solidFill>
                <a:miter lim="800000"/>
                <a:headEnd/>
                <a:tailEnd/>
              </a:ln>
            </p:spPr>
            <p:txBody>
              <a:bodyPr/>
              <a:lstStyle/>
              <a:p>
                <a:pPr eaLnBrk="0" hangingPunct="0"/>
                <a:endParaRPr lang="en-US"/>
              </a:p>
            </p:txBody>
          </p:sp>
          <p:sp>
            <p:nvSpPr>
              <p:cNvPr id="48321" name="Rectangle 1043"/>
              <p:cNvSpPr>
                <a:spLocks noChangeArrowheads="1"/>
              </p:cNvSpPr>
              <p:nvPr/>
            </p:nvSpPr>
            <p:spPr bwMode="auto">
              <a:xfrm>
                <a:off x="1532" y="2799"/>
                <a:ext cx="4" cy="14"/>
              </a:xfrm>
              <a:prstGeom prst="rect">
                <a:avLst/>
              </a:prstGeom>
              <a:noFill/>
              <a:ln w="3175">
                <a:solidFill>
                  <a:srgbClr val="000000"/>
                </a:solidFill>
                <a:miter lim="800000"/>
                <a:headEnd/>
                <a:tailEnd/>
              </a:ln>
            </p:spPr>
            <p:txBody>
              <a:bodyPr/>
              <a:lstStyle/>
              <a:p>
                <a:pPr eaLnBrk="0" hangingPunct="0"/>
                <a:endParaRPr lang="en-US"/>
              </a:p>
            </p:txBody>
          </p:sp>
          <p:sp>
            <p:nvSpPr>
              <p:cNvPr id="48322" name="Rectangle 1044"/>
              <p:cNvSpPr>
                <a:spLocks noChangeArrowheads="1"/>
              </p:cNvSpPr>
              <p:nvPr/>
            </p:nvSpPr>
            <p:spPr bwMode="auto">
              <a:xfrm>
                <a:off x="1525" y="2799"/>
                <a:ext cx="3" cy="14"/>
              </a:xfrm>
              <a:prstGeom prst="rect">
                <a:avLst/>
              </a:prstGeom>
              <a:noFill/>
              <a:ln w="3175">
                <a:solidFill>
                  <a:srgbClr val="000000"/>
                </a:solidFill>
                <a:miter lim="800000"/>
                <a:headEnd/>
                <a:tailEnd/>
              </a:ln>
            </p:spPr>
            <p:txBody>
              <a:bodyPr/>
              <a:lstStyle/>
              <a:p>
                <a:pPr eaLnBrk="0" hangingPunct="0"/>
                <a:endParaRPr lang="en-US"/>
              </a:p>
            </p:txBody>
          </p:sp>
          <p:sp>
            <p:nvSpPr>
              <p:cNvPr id="48323" name="Rectangle 1045"/>
              <p:cNvSpPr>
                <a:spLocks noChangeArrowheads="1"/>
              </p:cNvSpPr>
              <p:nvPr/>
            </p:nvSpPr>
            <p:spPr bwMode="auto">
              <a:xfrm>
                <a:off x="1518" y="2799"/>
                <a:ext cx="3" cy="14"/>
              </a:xfrm>
              <a:prstGeom prst="rect">
                <a:avLst/>
              </a:prstGeom>
              <a:noFill/>
              <a:ln w="3175">
                <a:solidFill>
                  <a:srgbClr val="000000"/>
                </a:solidFill>
                <a:miter lim="800000"/>
                <a:headEnd/>
                <a:tailEnd/>
              </a:ln>
            </p:spPr>
            <p:txBody>
              <a:bodyPr/>
              <a:lstStyle/>
              <a:p>
                <a:pPr eaLnBrk="0" hangingPunct="0"/>
                <a:endParaRPr lang="en-US"/>
              </a:p>
            </p:txBody>
          </p:sp>
          <p:sp>
            <p:nvSpPr>
              <p:cNvPr id="48324" name="Rectangle 1046"/>
              <p:cNvSpPr>
                <a:spLocks noChangeArrowheads="1"/>
              </p:cNvSpPr>
              <p:nvPr/>
            </p:nvSpPr>
            <p:spPr bwMode="auto">
              <a:xfrm>
                <a:off x="1510" y="2799"/>
                <a:ext cx="4" cy="14"/>
              </a:xfrm>
              <a:prstGeom prst="rect">
                <a:avLst/>
              </a:prstGeom>
              <a:noFill/>
              <a:ln w="3175">
                <a:solidFill>
                  <a:srgbClr val="000000"/>
                </a:solidFill>
                <a:miter lim="800000"/>
                <a:headEnd/>
                <a:tailEnd/>
              </a:ln>
            </p:spPr>
            <p:txBody>
              <a:bodyPr/>
              <a:lstStyle/>
              <a:p>
                <a:pPr eaLnBrk="0" hangingPunct="0"/>
                <a:endParaRPr lang="en-US"/>
              </a:p>
            </p:txBody>
          </p:sp>
          <p:sp>
            <p:nvSpPr>
              <p:cNvPr id="48325" name="Rectangle 1047"/>
              <p:cNvSpPr>
                <a:spLocks noChangeArrowheads="1"/>
              </p:cNvSpPr>
              <p:nvPr/>
            </p:nvSpPr>
            <p:spPr bwMode="auto">
              <a:xfrm>
                <a:off x="1503" y="2799"/>
                <a:ext cx="4" cy="14"/>
              </a:xfrm>
              <a:prstGeom prst="rect">
                <a:avLst/>
              </a:prstGeom>
              <a:noFill/>
              <a:ln w="3175">
                <a:solidFill>
                  <a:srgbClr val="000000"/>
                </a:solidFill>
                <a:miter lim="800000"/>
                <a:headEnd/>
                <a:tailEnd/>
              </a:ln>
            </p:spPr>
            <p:txBody>
              <a:bodyPr/>
              <a:lstStyle/>
              <a:p>
                <a:pPr eaLnBrk="0" hangingPunct="0"/>
                <a:endParaRPr lang="en-US"/>
              </a:p>
            </p:txBody>
          </p:sp>
          <p:sp>
            <p:nvSpPr>
              <p:cNvPr id="48326" name="Line 1048"/>
              <p:cNvSpPr>
                <a:spLocks noChangeShapeType="1"/>
              </p:cNvSpPr>
              <p:nvPr/>
            </p:nvSpPr>
            <p:spPr bwMode="auto">
              <a:xfrm flipV="1">
                <a:off x="1508" y="2663"/>
                <a:ext cx="4" cy="11"/>
              </a:xfrm>
              <a:prstGeom prst="line">
                <a:avLst/>
              </a:prstGeom>
              <a:noFill/>
              <a:ln w="3175">
                <a:solidFill>
                  <a:srgbClr val="000000"/>
                </a:solidFill>
                <a:round/>
                <a:headEnd/>
                <a:tailEnd/>
              </a:ln>
            </p:spPr>
            <p:txBody>
              <a:bodyPr/>
              <a:lstStyle/>
              <a:p>
                <a:endParaRPr lang="en-US"/>
              </a:p>
            </p:txBody>
          </p:sp>
          <p:sp>
            <p:nvSpPr>
              <p:cNvPr id="48327" name="Line 1049"/>
              <p:cNvSpPr>
                <a:spLocks noChangeShapeType="1"/>
              </p:cNvSpPr>
              <p:nvPr/>
            </p:nvSpPr>
            <p:spPr bwMode="auto">
              <a:xfrm>
                <a:off x="1541" y="2663"/>
                <a:ext cx="4" cy="11"/>
              </a:xfrm>
              <a:prstGeom prst="line">
                <a:avLst/>
              </a:prstGeom>
              <a:noFill/>
              <a:ln w="3175">
                <a:solidFill>
                  <a:srgbClr val="000000"/>
                </a:solidFill>
                <a:round/>
                <a:headEnd/>
                <a:tailEnd/>
              </a:ln>
            </p:spPr>
            <p:txBody>
              <a:bodyPr/>
              <a:lstStyle/>
              <a:p>
                <a:endParaRPr lang="en-US"/>
              </a:p>
            </p:txBody>
          </p:sp>
          <p:sp>
            <p:nvSpPr>
              <p:cNvPr id="48328" name="Line 1050"/>
              <p:cNvSpPr>
                <a:spLocks noChangeShapeType="1"/>
              </p:cNvSpPr>
              <p:nvPr/>
            </p:nvSpPr>
            <p:spPr bwMode="auto">
              <a:xfrm>
                <a:off x="1510" y="2727"/>
                <a:ext cx="24" cy="1"/>
              </a:xfrm>
              <a:prstGeom prst="line">
                <a:avLst/>
              </a:prstGeom>
              <a:noFill/>
              <a:ln w="3175">
                <a:solidFill>
                  <a:srgbClr val="000000"/>
                </a:solidFill>
                <a:round/>
                <a:headEnd/>
                <a:tailEnd/>
              </a:ln>
            </p:spPr>
            <p:txBody>
              <a:bodyPr/>
              <a:lstStyle/>
              <a:p>
                <a:endParaRPr lang="en-US"/>
              </a:p>
            </p:txBody>
          </p:sp>
          <p:sp>
            <p:nvSpPr>
              <p:cNvPr id="48329" name="Line 1051"/>
              <p:cNvSpPr>
                <a:spLocks noChangeShapeType="1"/>
              </p:cNvSpPr>
              <p:nvPr/>
            </p:nvSpPr>
            <p:spPr bwMode="auto">
              <a:xfrm>
                <a:off x="1510" y="2725"/>
                <a:ext cx="24" cy="1"/>
              </a:xfrm>
              <a:prstGeom prst="line">
                <a:avLst/>
              </a:prstGeom>
              <a:noFill/>
              <a:ln w="3175">
                <a:solidFill>
                  <a:srgbClr val="000000"/>
                </a:solidFill>
                <a:round/>
                <a:headEnd/>
                <a:tailEnd/>
              </a:ln>
            </p:spPr>
            <p:txBody>
              <a:bodyPr/>
              <a:lstStyle/>
              <a:p>
                <a:endParaRPr lang="en-US"/>
              </a:p>
            </p:txBody>
          </p:sp>
          <p:sp>
            <p:nvSpPr>
              <p:cNvPr id="48330" name="Line 1052"/>
              <p:cNvSpPr>
                <a:spLocks noChangeShapeType="1"/>
              </p:cNvSpPr>
              <p:nvPr/>
            </p:nvSpPr>
            <p:spPr bwMode="auto">
              <a:xfrm>
                <a:off x="1510" y="2722"/>
                <a:ext cx="24" cy="1"/>
              </a:xfrm>
              <a:prstGeom prst="line">
                <a:avLst/>
              </a:prstGeom>
              <a:noFill/>
              <a:ln w="3175">
                <a:solidFill>
                  <a:srgbClr val="000000"/>
                </a:solidFill>
                <a:round/>
                <a:headEnd/>
                <a:tailEnd/>
              </a:ln>
            </p:spPr>
            <p:txBody>
              <a:bodyPr/>
              <a:lstStyle/>
              <a:p>
                <a:endParaRPr lang="en-US"/>
              </a:p>
            </p:txBody>
          </p:sp>
          <p:sp>
            <p:nvSpPr>
              <p:cNvPr id="48331" name="Line 1053"/>
              <p:cNvSpPr>
                <a:spLocks noChangeShapeType="1"/>
              </p:cNvSpPr>
              <p:nvPr/>
            </p:nvSpPr>
            <p:spPr bwMode="auto">
              <a:xfrm>
                <a:off x="1510" y="2719"/>
                <a:ext cx="24" cy="1"/>
              </a:xfrm>
              <a:prstGeom prst="line">
                <a:avLst/>
              </a:prstGeom>
              <a:noFill/>
              <a:ln w="3175">
                <a:solidFill>
                  <a:srgbClr val="000000"/>
                </a:solidFill>
                <a:round/>
                <a:headEnd/>
                <a:tailEnd/>
              </a:ln>
            </p:spPr>
            <p:txBody>
              <a:bodyPr/>
              <a:lstStyle/>
              <a:p>
                <a:endParaRPr lang="en-US"/>
              </a:p>
            </p:txBody>
          </p:sp>
          <p:sp>
            <p:nvSpPr>
              <p:cNvPr id="48332" name="Line 1054"/>
              <p:cNvSpPr>
                <a:spLocks noChangeShapeType="1"/>
              </p:cNvSpPr>
              <p:nvPr/>
            </p:nvSpPr>
            <p:spPr bwMode="auto">
              <a:xfrm>
                <a:off x="1510" y="2716"/>
                <a:ext cx="24" cy="1"/>
              </a:xfrm>
              <a:prstGeom prst="line">
                <a:avLst/>
              </a:prstGeom>
              <a:noFill/>
              <a:ln w="3175">
                <a:solidFill>
                  <a:srgbClr val="000000"/>
                </a:solidFill>
                <a:round/>
                <a:headEnd/>
                <a:tailEnd/>
              </a:ln>
            </p:spPr>
            <p:txBody>
              <a:bodyPr/>
              <a:lstStyle/>
              <a:p>
                <a:endParaRPr lang="en-US"/>
              </a:p>
            </p:txBody>
          </p:sp>
          <p:sp>
            <p:nvSpPr>
              <p:cNvPr id="48333" name="Rectangle 1055"/>
              <p:cNvSpPr>
                <a:spLocks noChangeArrowheads="1"/>
              </p:cNvSpPr>
              <p:nvPr/>
            </p:nvSpPr>
            <p:spPr bwMode="auto">
              <a:xfrm>
                <a:off x="1526" y="2682"/>
                <a:ext cx="11" cy="7"/>
              </a:xfrm>
              <a:prstGeom prst="rect">
                <a:avLst/>
              </a:prstGeom>
              <a:noFill/>
              <a:ln w="3175">
                <a:solidFill>
                  <a:srgbClr val="000000"/>
                </a:solidFill>
                <a:miter lim="800000"/>
                <a:headEnd/>
                <a:tailEnd/>
              </a:ln>
            </p:spPr>
            <p:txBody>
              <a:bodyPr/>
              <a:lstStyle/>
              <a:p>
                <a:pPr eaLnBrk="0" hangingPunct="0"/>
                <a:endParaRPr lang="en-US"/>
              </a:p>
            </p:txBody>
          </p:sp>
          <p:sp>
            <p:nvSpPr>
              <p:cNvPr id="48334" name="Rectangle 1056"/>
              <p:cNvSpPr>
                <a:spLocks noChangeArrowheads="1"/>
              </p:cNvSpPr>
              <p:nvPr/>
            </p:nvSpPr>
            <p:spPr bwMode="auto">
              <a:xfrm>
                <a:off x="1537" y="2706"/>
                <a:ext cx="5" cy="2"/>
              </a:xfrm>
              <a:prstGeom prst="rect">
                <a:avLst/>
              </a:prstGeom>
              <a:noFill/>
              <a:ln w="3175">
                <a:solidFill>
                  <a:srgbClr val="000000"/>
                </a:solidFill>
                <a:miter lim="800000"/>
                <a:headEnd/>
                <a:tailEnd/>
              </a:ln>
            </p:spPr>
            <p:txBody>
              <a:bodyPr/>
              <a:lstStyle/>
              <a:p>
                <a:pPr eaLnBrk="0" hangingPunct="0"/>
                <a:endParaRPr lang="en-US"/>
              </a:p>
            </p:txBody>
          </p:sp>
          <p:sp>
            <p:nvSpPr>
              <p:cNvPr id="48335" name="Rectangle 1057"/>
              <p:cNvSpPr>
                <a:spLocks noChangeArrowheads="1"/>
              </p:cNvSpPr>
              <p:nvPr/>
            </p:nvSpPr>
            <p:spPr bwMode="auto">
              <a:xfrm>
                <a:off x="1537" y="2716"/>
                <a:ext cx="5" cy="2"/>
              </a:xfrm>
              <a:prstGeom prst="rect">
                <a:avLst/>
              </a:prstGeom>
              <a:noFill/>
              <a:ln w="3175">
                <a:solidFill>
                  <a:srgbClr val="000000"/>
                </a:solidFill>
                <a:miter lim="800000"/>
                <a:headEnd/>
                <a:tailEnd/>
              </a:ln>
            </p:spPr>
            <p:txBody>
              <a:bodyPr/>
              <a:lstStyle/>
              <a:p>
                <a:pPr eaLnBrk="0" hangingPunct="0"/>
                <a:endParaRPr lang="en-US"/>
              </a:p>
            </p:txBody>
          </p:sp>
          <p:sp>
            <p:nvSpPr>
              <p:cNvPr id="48336" name="Rectangle 1058"/>
              <p:cNvSpPr>
                <a:spLocks noChangeArrowheads="1"/>
              </p:cNvSpPr>
              <p:nvPr/>
            </p:nvSpPr>
            <p:spPr bwMode="auto">
              <a:xfrm>
                <a:off x="1537" y="2720"/>
                <a:ext cx="5" cy="2"/>
              </a:xfrm>
              <a:prstGeom prst="rect">
                <a:avLst/>
              </a:prstGeom>
              <a:noFill/>
              <a:ln w="3175">
                <a:solidFill>
                  <a:srgbClr val="000000"/>
                </a:solidFill>
                <a:miter lim="800000"/>
                <a:headEnd/>
                <a:tailEnd/>
              </a:ln>
            </p:spPr>
            <p:txBody>
              <a:bodyPr/>
              <a:lstStyle/>
              <a:p>
                <a:pPr eaLnBrk="0" hangingPunct="0"/>
                <a:endParaRPr lang="en-US"/>
              </a:p>
            </p:txBody>
          </p:sp>
          <p:sp>
            <p:nvSpPr>
              <p:cNvPr id="48337" name="Freeform 1059"/>
              <p:cNvSpPr>
                <a:spLocks noEditPoints="1"/>
              </p:cNvSpPr>
              <p:nvPr/>
            </p:nvSpPr>
            <p:spPr bwMode="auto">
              <a:xfrm>
                <a:off x="1521" y="2702"/>
                <a:ext cx="169" cy="93"/>
              </a:xfrm>
              <a:custGeom>
                <a:avLst/>
                <a:gdLst>
                  <a:gd name="T0" fmla="*/ 0 w 169"/>
                  <a:gd name="T1" fmla="*/ 4 h 93"/>
                  <a:gd name="T2" fmla="*/ 11 w 169"/>
                  <a:gd name="T3" fmla="*/ 4 h 93"/>
                  <a:gd name="T4" fmla="*/ 11 w 169"/>
                  <a:gd name="T5" fmla="*/ 0 h 93"/>
                  <a:gd name="T6" fmla="*/ 0 w 169"/>
                  <a:gd name="T7" fmla="*/ 0 h 93"/>
                  <a:gd name="T8" fmla="*/ 0 w 169"/>
                  <a:gd name="T9" fmla="*/ 4 h 93"/>
                  <a:gd name="T10" fmla="*/ 163 w 169"/>
                  <a:gd name="T11" fmla="*/ 93 h 93"/>
                  <a:gd name="T12" fmla="*/ 169 w 169"/>
                  <a:gd name="T13" fmla="*/ 93 h 93"/>
                  <a:gd name="T14" fmla="*/ 169 w 169"/>
                  <a:gd name="T15" fmla="*/ 91 h 93"/>
                  <a:gd name="T16" fmla="*/ 163 w 169"/>
                  <a:gd name="T17" fmla="*/ 91 h 93"/>
                  <a:gd name="T18" fmla="*/ 163 w 169"/>
                  <a:gd name="T19" fmla="*/ 93 h 93"/>
                  <a:gd name="T20" fmla="*/ 62 w 169"/>
                  <a:gd name="T21" fmla="*/ 73 h 93"/>
                  <a:gd name="T22" fmla="*/ 62 w 169"/>
                  <a:gd name="T23" fmla="*/ 11 h 93"/>
                  <a:gd name="T24" fmla="*/ 153 w 169"/>
                  <a:gd name="T25" fmla="*/ 11 h 93"/>
                  <a:gd name="T26" fmla="*/ 153 w 169"/>
                  <a:gd name="T27" fmla="*/ 73 h 93"/>
                  <a:gd name="T28" fmla="*/ 62 w 169"/>
                  <a:gd name="T29" fmla="*/ 73 h 93"/>
                  <a:gd name="T30" fmla="*/ 58 w 169"/>
                  <a:gd name="T31" fmla="*/ 77 h 93"/>
                  <a:gd name="T32" fmla="*/ 157 w 169"/>
                  <a:gd name="T33" fmla="*/ 77 h 93"/>
                  <a:gd name="T34" fmla="*/ 157 w 169"/>
                  <a:gd name="T35" fmla="*/ 7 h 93"/>
                  <a:gd name="T36" fmla="*/ 161 w 169"/>
                  <a:gd name="T37" fmla="*/ 7 h 93"/>
                  <a:gd name="T38" fmla="*/ 161 w 169"/>
                  <a:gd name="T39" fmla="*/ 3 h 93"/>
                  <a:gd name="T40" fmla="*/ 54 w 169"/>
                  <a:gd name="T41" fmla="*/ 3 h 93"/>
                  <a:gd name="T42" fmla="*/ 54 w 169"/>
                  <a:gd name="T43" fmla="*/ 81 h 93"/>
                  <a:gd name="T44" fmla="*/ 58 w 169"/>
                  <a:gd name="T45" fmla="*/ 81 h 93"/>
                  <a:gd name="T46" fmla="*/ 58 w 169"/>
                  <a:gd name="T47" fmla="*/ 77 h 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9"/>
                  <a:gd name="T73" fmla="*/ 0 h 93"/>
                  <a:gd name="T74" fmla="*/ 169 w 169"/>
                  <a:gd name="T75" fmla="*/ 93 h 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9" h="93">
                    <a:moveTo>
                      <a:pt x="0" y="4"/>
                    </a:moveTo>
                    <a:lnTo>
                      <a:pt x="11" y="4"/>
                    </a:lnTo>
                    <a:lnTo>
                      <a:pt x="11" y="0"/>
                    </a:lnTo>
                    <a:lnTo>
                      <a:pt x="0" y="0"/>
                    </a:lnTo>
                    <a:lnTo>
                      <a:pt x="0" y="4"/>
                    </a:lnTo>
                    <a:close/>
                    <a:moveTo>
                      <a:pt x="163" y="93"/>
                    </a:moveTo>
                    <a:lnTo>
                      <a:pt x="169" y="93"/>
                    </a:lnTo>
                    <a:lnTo>
                      <a:pt x="169" y="91"/>
                    </a:lnTo>
                    <a:lnTo>
                      <a:pt x="163" y="91"/>
                    </a:lnTo>
                    <a:lnTo>
                      <a:pt x="163" y="93"/>
                    </a:lnTo>
                    <a:close/>
                    <a:moveTo>
                      <a:pt x="62" y="73"/>
                    </a:moveTo>
                    <a:lnTo>
                      <a:pt x="62" y="11"/>
                    </a:lnTo>
                    <a:lnTo>
                      <a:pt x="153" y="11"/>
                    </a:lnTo>
                    <a:lnTo>
                      <a:pt x="153" y="73"/>
                    </a:lnTo>
                    <a:lnTo>
                      <a:pt x="62" y="73"/>
                    </a:lnTo>
                    <a:close/>
                    <a:moveTo>
                      <a:pt x="58" y="77"/>
                    </a:moveTo>
                    <a:lnTo>
                      <a:pt x="157" y="77"/>
                    </a:lnTo>
                    <a:lnTo>
                      <a:pt x="157" y="7"/>
                    </a:lnTo>
                    <a:lnTo>
                      <a:pt x="161" y="7"/>
                    </a:lnTo>
                    <a:lnTo>
                      <a:pt x="161" y="3"/>
                    </a:lnTo>
                    <a:lnTo>
                      <a:pt x="54" y="3"/>
                    </a:lnTo>
                    <a:lnTo>
                      <a:pt x="54" y="81"/>
                    </a:lnTo>
                    <a:lnTo>
                      <a:pt x="58" y="81"/>
                    </a:lnTo>
                    <a:lnTo>
                      <a:pt x="58" y="77"/>
                    </a:lnTo>
                    <a:close/>
                  </a:path>
                </a:pathLst>
              </a:custGeom>
              <a:solidFill>
                <a:srgbClr val="000000"/>
              </a:solidFill>
              <a:ln w="9525">
                <a:noFill/>
                <a:round/>
                <a:headEnd/>
                <a:tailEnd/>
              </a:ln>
            </p:spPr>
            <p:txBody>
              <a:bodyPr/>
              <a:lstStyle/>
              <a:p>
                <a:pPr eaLnBrk="0" hangingPunct="0"/>
                <a:endParaRPr lang="en-US"/>
              </a:p>
            </p:txBody>
          </p:sp>
          <p:sp>
            <p:nvSpPr>
              <p:cNvPr id="48338" name="Rectangle 1060"/>
              <p:cNvSpPr>
                <a:spLocks noChangeArrowheads="1"/>
              </p:cNvSpPr>
              <p:nvPr/>
            </p:nvSpPr>
            <p:spPr bwMode="auto">
              <a:xfrm>
                <a:off x="1521" y="2702"/>
                <a:ext cx="11" cy="4"/>
              </a:xfrm>
              <a:prstGeom prst="rect">
                <a:avLst/>
              </a:prstGeom>
              <a:noFill/>
              <a:ln w="3175">
                <a:solidFill>
                  <a:srgbClr val="000000"/>
                </a:solidFill>
                <a:miter lim="800000"/>
                <a:headEnd/>
                <a:tailEnd/>
              </a:ln>
            </p:spPr>
            <p:txBody>
              <a:bodyPr/>
              <a:lstStyle/>
              <a:p>
                <a:pPr eaLnBrk="0" hangingPunct="0"/>
                <a:endParaRPr lang="en-US"/>
              </a:p>
            </p:txBody>
          </p:sp>
          <p:sp>
            <p:nvSpPr>
              <p:cNvPr id="48339" name="Rectangle 1061"/>
              <p:cNvSpPr>
                <a:spLocks noChangeArrowheads="1"/>
              </p:cNvSpPr>
              <p:nvPr/>
            </p:nvSpPr>
            <p:spPr bwMode="auto">
              <a:xfrm>
                <a:off x="1684" y="2793"/>
                <a:ext cx="6" cy="2"/>
              </a:xfrm>
              <a:prstGeom prst="rect">
                <a:avLst/>
              </a:prstGeom>
              <a:noFill/>
              <a:ln w="3175">
                <a:solidFill>
                  <a:srgbClr val="000000"/>
                </a:solidFill>
                <a:miter lim="800000"/>
                <a:headEnd/>
                <a:tailEnd/>
              </a:ln>
            </p:spPr>
            <p:txBody>
              <a:bodyPr/>
              <a:lstStyle/>
              <a:p>
                <a:pPr eaLnBrk="0" hangingPunct="0"/>
                <a:endParaRPr lang="en-US"/>
              </a:p>
            </p:txBody>
          </p:sp>
          <p:sp>
            <p:nvSpPr>
              <p:cNvPr id="48340" name="Rectangle 1062"/>
              <p:cNvSpPr>
                <a:spLocks noChangeArrowheads="1"/>
              </p:cNvSpPr>
              <p:nvPr/>
            </p:nvSpPr>
            <p:spPr bwMode="auto">
              <a:xfrm>
                <a:off x="1583" y="2713"/>
                <a:ext cx="91" cy="62"/>
              </a:xfrm>
              <a:prstGeom prst="rect">
                <a:avLst/>
              </a:prstGeom>
              <a:noFill/>
              <a:ln w="3175">
                <a:solidFill>
                  <a:srgbClr val="000000"/>
                </a:solidFill>
                <a:miter lim="800000"/>
                <a:headEnd/>
                <a:tailEnd/>
              </a:ln>
            </p:spPr>
            <p:txBody>
              <a:bodyPr/>
              <a:lstStyle/>
              <a:p>
                <a:pPr eaLnBrk="0" hangingPunct="0"/>
                <a:endParaRPr lang="en-US"/>
              </a:p>
            </p:txBody>
          </p:sp>
          <p:sp>
            <p:nvSpPr>
              <p:cNvPr id="48341" name="Freeform 1063"/>
              <p:cNvSpPr>
                <a:spLocks/>
              </p:cNvSpPr>
              <p:nvPr/>
            </p:nvSpPr>
            <p:spPr bwMode="auto">
              <a:xfrm>
                <a:off x="1575" y="2705"/>
                <a:ext cx="107" cy="78"/>
              </a:xfrm>
              <a:custGeom>
                <a:avLst/>
                <a:gdLst>
                  <a:gd name="T0" fmla="*/ 4 w 107"/>
                  <a:gd name="T1" fmla="*/ 74 h 78"/>
                  <a:gd name="T2" fmla="*/ 103 w 107"/>
                  <a:gd name="T3" fmla="*/ 74 h 78"/>
                  <a:gd name="T4" fmla="*/ 103 w 107"/>
                  <a:gd name="T5" fmla="*/ 4 h 78"/>
                  <a:gd name="T6" fmla="*/ 107 w 107"/>
                  <a:gd name="T7" fmla="*/ 4 h 78"/>
                  <a:gd name="T8" fmla="*/ 107 w 107"/>
                  <a:gd name="T9" fmla="*/ 0 h 78"/>
                  <a:gd name="T10" fmla="*/ 0 w 107"/>
                  <a:gd name="T11" fmla="*/ 0 h 78"/>
                  <a:gd name="T12" fmla="*/ 0 w 107"/>
                  <a:gd name="T13" fmla="*/ 78 h 78"/>
                  <a:gd name="T14" fmla="*/ 4 w 107"/>
                  <a:gd name="T15" fmla="*/ 78 h 78"/>
                  <a:gd name="T16" fmla="*/ 4 w 107"/>
                  <a:gd name="T17" fmla="*/ 74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78"/>
                  <a:gd name="T29" fmla="*/ 107 w 10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78">
                    <a:moveTo>
                      <a:pt x="4" y="74"/>
                    </a:moveTo>
                    <a:lnTo>
                      <a:pt x="103" y="74"/>
                    </a:lnTo>
                    <a:lnTo>
                      <a:pt x="103" y="4"/>
                    </a:lnTo>
                    <a:lnTo>
                      <a:pt x="107" y="4"/>
                    </a:lnTo>
                    <a:lnTo>
                      <a:pt x="107" y="0"/>
                    </a:lnTo>
                    <a:lnTo>
                      <a:pt x="0" y="0"/>
                    </a:lnTo>
                    <a:lnTo>
                      <a:pt x="0" y="78"/>
                    </a:lnTo>
                    <a:lnTo>
                      <a:pt x="4" y="78"/>
                    </a:lnTo>
                    <a:lnTo>
                      <a:pt x="4" y="74"/>
                    </a:lnTo>
                  </a:path>
                </a:pathLst>
              </a:custGeom>
              <a:noFill/>
              <a:ln w="3175">
                <a:solidFill>
                  <a:srgbClr val="000000"/>
                </a:solidFill>
                <a:round/>
                <a:headEnd/>
                <a:tailEnd/>
              </a:ln>
            </p:spPr>
            <p:txBody>
              <a:bodyPr/>
              <a:lstStyle/>
              <a:p>
                <a:pPr eaLnBrk="0" hangingPunct="0"/>
                <a:endParaRPr lang="en-US"/>
              </a:p>
            </p:txBody>
          </p:sp>
          <p:sp>
            <p:nvSpPr>
              <p:cNvPr id="48342" name="Freeform 1064"/>
              <p:cNvSpPr>
                <a:spLocks/>
              </p:cNvSpPr>
              <p:nvPr/>
            </p:nvSpPr>
            <p:spPr bwMode="auto">
              <a:xfrm>
                <a:off x="1563" y="2793"/>
                <a:ext cx="66" cy="7"/>
              </a:xfrm>
              <a:custGeom>
                <a:avLst/>
                <a:gdLst>
                  <a:gd name="T0" fmla="*/ 0 w 66"/>
                  <a:gd name="T1" fmla="*/ 0 h 7"/>
                  <a:gd name="T2" fmla="*/ 66 w 66"/>
                  <a:gd name="T3" fmla="*/ 0 h 7"/>
                  <a:gd name="T4" fmla="*/ 66 w 66"/>
                  <a:gd name="T5" fmla="*/ 7 h 7"/>
                  <a:gd name="T6" fmla="*/ 0 60000 65536"/>
                  <a:gd name="T7" fmla="*/ 0 60000 65536"/>
                  <a:gd name="T8" fmla="*/ 0 60000 65536"/>
                  <a:gd name="T9" fmla="*/ 0 w 66"/>
                  <a:gd name="T10" fmla="*/ 0 h 7"/>
                  <a:gd name="T11" fmla="*/ 66 w 66"/>
                  <a:gd name="T12" fmla="*/ 7 h 7"/>
                </a:gdLst>
                <a:ahLst/>
                <a:cxnLst>
                  <a:cxn ang="T6">
                    <a:pos x="T0" y="T1"/>
                  </a:cxn>
                  <a:cxn ang="T7">
                    <a:pos x="T2" y="T3"/>
                  </a:cxn>
                  <a:cxn ang="T8">
                    <a:pos x="T4" y="T5"/>
                  </a:cxn>
                </a:cxnLst>
                <a:rect l="T9" t="T10" r="T11" b="T12"/>
                <a:pathLst>
                  <a:path w="66" h="7">
                    <a:moveTo>
                      <a:pt x="0" y="0"/>
                    </a:moveTo>
                    <a:lnTo>
                      <a:pt x="66" y="0"/>
                    </a:lnTo>
                    <a:lnTo>
                      <a:pt x="66" y="7"/>
                    </a:lnTo>
                  </a:path>
                </a:pathLst>
              </a:custGeom>
              <a:noFill/>
              <a:ln w="3175">
                <a:solidFill>
                  <a:srgbClr val="000000"/>
                </a:solidFill>
                <a:round/>
                <a:headEnd/>
                <a:tailEnd/>
              </a:ln>
            </p:spPr>
            <p:txBody>
              <a:bodyPr/>
              <a:lstStyle/>
              <a:p>
                <a:pPr eaLnBrk="0" hangingPunct="0"/>
                <a:endParaRPr lang="en-US"/>
              </a:p>
            </p:txBody>
          </p:sp>
          <p:sp>
            <p:nvSpPr>
              <p:cNvPr id="48343" name="Line 1065"/>
              <p:cNvSpPr>
                <a:spLocks noChangeShapeType="1"/>
              </p:cNvSpPr>
              <p:nvPr/>
            </p:nvSpPr>
            <p:spPr bwMode="auto">
              <a:xfrm flipV="1">
                <a:off x="1596" y="2793"/>
                <a:ext cx="1" cy="7"/>
              </a:xfrm>
              <a:prstGeom prst="line">
                <a:avLst/>
              </a:prstGeom>
              <a:noFill/>
              <a:ln w="3175">
                <a:solidFill>
                  <a:srgbClr val="000000"/>
                </a:solidFill>
                <a:round/>
                <a:headEnd/>
                <a:tailEnd/>
              </a:ln>
            </p:spPr>
            <p:txBody>
              <a:bodyPr/>
              <a:lstStyle/>
              <a:p>
                <a:endParaRPr lang="en-US"/>
              </a:p>
            </p:txBody>
          </p:sp>
          <p:sp>
            <p:nvSpPr>
              <p:cNvPr id="48344" name="Line 1066"/>
              <p:cNvSpPr>
                <a:spLocks noChangeShapeType="1"/>
              </p:cNvSpPr>
              <p:nvPr/>
            </p:nvSpPr>
            <p:spPr bwMode="auto">
              <a:xfrm>
                <a:off x="1629" y="2824"/>
                <a:ext cx="520" cy="472"/>
              </a:xfrm>
              <a:prstGeom prst="line">
                <a:avLst/>
              </a:prstGeom>
              <a:noFill/>
              <a:ln w="23813">
                <a:solidFill>
                  <a:srgbClr val="000000"/>
                </a:solidFill>
                <a:round/>
                <a:headEnd/>
                <a:tailEnd/>
              </a:ln>
            </p:spPr>
            <p:txBody>
              <a:bodyPr/>
              <a:lstStyle/>
              <a:p>
                <a:endParaRPr lang="en-US"/>
              </a:p>
            </p:txBody>
          </p:sp>
          <p:sp>
            <p:nvSpPr>
              <p:cNvPr id="48345" name="Freeform 1067"/>
              <p:cNvSpPr>
                <a:spLocks/>
              </p:cNvSpPr>
              <p:nvPr/>
            </p:nvSpPr>
            <p:spPr bwMode="auto">
              <a:xfrm>
                <a:off x="2122" y="3267"/>
                <a:ext cx="68" cy="66"/>
              </a:xfrm>
              <a:custGeom>
                <a:avLst/>
                <a:gdLst>
                  <a:gd name="T0" fmla="*/ 42 w 68"/>
                  <a:gd name="T1" fmla="*/ 0 h 66"/>
                  <a:gd name="T2" fmla="*/ 68 w 68"/>
                  <a:gd name="T3" fmla="*/ 66 h 66"/>
                  <a:gd name="T4" fmla="*/ 0 w 68"/>
                  <a:gd name="T5" fmla="*/ 47 h 66"/>
                  <a:gd name="T6" fmla="*/ 42 w 68"/>
                  <a:gd name="T7" fmla="*/ 0 h 66"/>
                  <a:gd name="T8" fmla="*/ 0 60000 65536"/>
                  <a:gd name="T9" fmla="*/ 0 60000 65536"/>
                  <a:gd name="T10" fmla="*/ 0 60000 65536"/>
                  <a:gd name="T11" fmla="*/ 0 60000 65536"/>
                  <a:gd name="T12" fmla="*/ 0 w 68"/>
                  <a:gd name="T13" fmla="*/ 0 h 66"/>
                  <a:gd name="T14" fmla="*/ 68 w 68"/>
                  <a:gd name="T15" fmla="*/ 66 h 66"/>
                </a:gdLst>
                <a:ahLst/>
                <a:cxnLst>
                  <a:cxn ang="T8">
                    <a:pos x="T0" y="T1"/>
                  </a:cxn>
                  <a:cxn ang="T9">
                    <a:pos x="T2" y="T3"/>
                  </a:cxn>
                  <a:cxn ang="T10">
                    <a:pos x="T4" y="T5"/>
                  </a:cxn>
                  <a:cxn ang="T11">
                    <a:pos x="T6" y="T7"/>
                  </a:cxn>
                </a:cxnLst>
                <a:rect l="T12" t="T13" r="T14" b="T15"/>
                <a:pathLst>
                  <a:path w="68" h="66">
                    <a:moveTo>
                      <a:pt x="42" y="0"/>
                    </a:moveTo>
                    <a:lnTo>
                      <a:pt x="68" y="66"/>
                    </a:lnTo>
                    <a:lnTo>
                      <a:pt x="0" y="47"/>
                    </a:lnTo>
                    <a:lnTo>
                      <a:pt x="42" y="0"/>
                    </a:lnTo>
                    <a:close/>
                  </a:path>
                </a:pathLst>
              </a:custGeom>
              <a:solidFill>
                <a:srgbClr val="000000"/>
              </a:solidFill>
              <a:ln w="9525">
                <a:noFill/>
                <a:round/>
                <a:headEnd/>
                <a:tailEnd/>
              </a:ln>
            </p:spPr>
            <p:txBody>
              <a:bodyPr/>
              <a:lstStyle/>
              <a:p>
                <a:pPr eaLnBrk="0" hangingPunct="0"/>
                <a:endParaRPr lang="en-US"/>
              </a:p>
            </p:txBody>
          </p:sp>
          <p:sp>
            <p:nvSpPr>
              <p:cNvPr id="48346" name="Rectangle 1068"/>
              <p:cNvSpPr>
                <a:spLocks noChangeArrowheads="1"/>
              </p:cNvSpPr>
              <p:nvPr/>
            </p:nvSpPr>
            <p:spPr bwMode="auto">
              <a:xfrm>
                <a:off x="1709" y="2945"/>
                <a:ext cx="225" cy="105"/>
              </a:xfrm>
              <a:prstGeom prst="rect">
                <a:avLst/>
              </a:prstGeom>
              <a:solidFill>
                <a:srgbClr val="FFFFFF"/>
              </a:solidFill>
              <a:ln w="9525">
                <a:noFill/>
                <a:miter lim="800000"/>
                <a:headEnd/>
                <a:tailEnd/>
              </a:ln>
            </p:spPr>
            <p:txBody>
              <a:bodyPr/>
              <a:lstStyle/>
              <a:p>
                <a:pPr eaLnBrk="0" hangingPunct="0"/>
                <a:endParaRPr lang="en-US"/>
              </a:p>
            </p:txBody>
          </p:sp>
          <p:sp>
            <p:nvSpPr>
              <p:cNvPr id="48347" name="Rectangle 1069"/>
              <p:cNvSpPr>
                <a:spLocks noChangeArrowheads="1"/>
              </p:cNvSpPr>
              <p:nvPr/>
            </p:nvSpPr>
            <p:spPr bwMode="auto">
              <a:xfrm>
                <a:off x="1751" y="2941"/>
                <a:ext cx="210" cy="106"/>
              </a:xfrm>
              <a:prstGeom prst="rect">
                <a:avLst/>
              </a:prstGeom>
              <a:noFill/>
              <a:ln w="9525">
                <a:noFill/>
                <a:miter lim="800000"/>
                <a:headEnd/>
                <a:tailEnd/>
              </a:ln>
            </p:spPr>
            <p:txBody>
              <a:bodyPr wrap="none" lIns="0" tIns="0" rIns="0" bIns="0">
                <a:spAutoFit/>
              </a:bodyPr>
              <a:lstStyle/>
              <a:p>
                <a:pPr algn="ctr" eaLnBrk="0" hangingPunct="0"/>
                <a:r>
                  <a:rPr lang="en-US" sz="500" b="1">
                    <a:solidFill>
                      <a:srgbClr val="000000"/>
                    </a:solidFill>
                  </a:rPr>
                  <a:t>Task</a:t>
                </a:r>
                <a:endParaRPr lang="en-US" sz="700" i="1">
                  <a:solidFill>
                    <a:schemeClr val="tx2"/>
                  </a:solidFill>
                </a:endParaRPr>
              </a:p>
            </p:txBody>
          </p:sp>
          <p:sp>
            <p:nvSpPr>
              <p:cNvPr id="48348" name="Line 1070"/>
              <p:cNvSpPr>
                <a:spLocks noChangeShapeType="1"/>
              </p:cNvSpPr>
              <p:nvPr/>
            </p:nvSpPr>
            <p:spPr bwMode="auto">
              <a:xfrm>
                <a:off x="4706" y="2969"/>
                <a:ext cx="16" cy="1"/>
              </a:xfrm>
              <a:prstGeom prst="line">
                <a:avLst/>
              </a:prstGeom>
              <a:noFill/>
              <a:ln w="12700">
                <a:solidFill>
                  <a:srgbClr val="000000"/>
                </a:solidFill>
                <a:round/>
                <a:headEnd/>
                <a:tailEnd/>
              </a:ln>
            </p:spPr>
            <p:txBody>
              <a:bodyPr/>
              <a:lstStyle/>
              <a:p>
                <a:endParaRPr lang="en-US"/>
              </a:p>
            </p:txBody>
          </p:sp>
          <p:sp>
            <p:nvSpPr>
              <p:cNvPr id="48349" name="Line 1071"/>
              <p:cNvSpPr>
                <a:spLocks noChangeShapeType="1"/>
              </p:cNvSpPr>
              <p:nvPr/>
            </p:nvSpPr>
            <p:spPr bwMode="auto">
              <a:xfrm>
                <a:off x="4738" y="2969"/>
                <a:ext cx="16" cy="1"/>
              </a:xfrm>
              <a:prstGeom prst="line">
                <a:avLst/>
              </a:prstGeom>
              <a:noFill/>
              <a:ln w="12700">
                <a:solidFill>
                  <a:srgbClr val="000000"/>
                </a:solidFill>
                <a:round/>
                <a:headEnd/>
                <a:tailEnd/>
              </a:ln>
            </p:spPr>
            <p:txBody>
              <a:bodyPr/>
              <a:lstStyle/>
              <a:p>
                <a:endParaRPr lang="en-US"/>
              </a:p>
            </p:txBody>
          </p:sp>
          <p:sp>
            <p:nvSpPr>
              <p:cNvPr id="48350" name="Line 1072"/>
              <p:cNvSpPr>
                <a:spLocks noChangeShapeType="1"/>
              </p:cNvSpPr>
              <p:nvPr/>
            </p:nvSpPr>
            <p:spPr bwMode="auto">
              <a:xfrm>
                <a:off x="4771" y="2969"/>
                <a:ext cx="16" cy="1"/>
              </a:xfrm>
              <a:prstGeom prst="line">
                <a:avLst/>
              </a:prstGeom>
              <a:noFill/>
              <a:ln w="12700">
                <a:solidFill>
                  <a:srgbClr val="000000"/>
                </a:solidFill>
                <a:round/>
                <a:headEnd/>
                <a:tailEnd/>
              </a:ln>
            </p:spPr>
            <p:txBody>
              <a:bodyPr/>
              <a:lstStyle/>
              <a:p>
                <a:endParaRPr lang="en-US"/>
              </a:p>
            </p:txBody>
          </p:sp>
          <p:sp>
            <p:nvSpPr>
              <p:cNvPr id="48351" name="Line 1073"/>
              <p:cNvSpPr>
                <a:spLocks noChangeShapeType="1"/>
              </p:cNvSpPr>
              <p:nvPr/>
            </p:nvSpPr>
            <p:spPr bwMode="auto">
              <a:xfrm>
                <a:off x="4803" y="2969"/>
                <a:ext cx="16" cy="1"/>
              </a:xfrm>
              <a:prstGeom prst="line">
                <a:avLst/>
              </a:prstGeom>
              <a:noFill/>
              <a:ln w="12700">
                <a:solidFill>
                  <a:srgbClr val="000000"/>
                </a:solidFill>
                <a:round/>
                <a:headEnd/>
                <a:tailEnd/>
              </a:ln>
            </p:spPr>
            <p:txBody>
              <a:bodyPr/>
              <a:lstStyle/>
              <a:p>
                <a:endParaRPr lang="en-US"/>
              </a:p>
            </p:txBody>
          </p:sp>
          <p:sp>
            <p:nvSpPr>
              <p:cNvPr id="48352" name="Line 1074"/>
              <p:cNvSpPr>
                <a:spLocks noChangeShapeType="1"/>
              </p:cNvSpPr>
              <p:nvPr/>
            </p:nvSpPr>
            <p:spPr bwMode="auto">
              <a:xfrm>
                <a:off x="4835" y="2969"/>
                <a:ext cx="16" cy="1"/>
              </a:xfrm>
              <a:prstGeom prst="line">
                <a:avLst/>
              </a:prstGeom>
              <a:noFill/>
              <a:ln w="12700">
                <a:solidFill>
                  <a:srgbClr val="000000"/>
                </a:solidFill>
                <a:round/>
                <a:headEnd/>
                <a:tailEnd/>
              </a:ln>
            </p:spPr>
            <p:txBody>
              <a:bodyPr/>
              <a:lstStyle/>
              <a:p>
                <a:endParaRPr lang="en-US"/>
              </a:p>
            </p:txBody>
          </p:sp>
          <p:sp>
            <p:nvSpPr>
              <p:cNvPr id="48353" name="Line 1075"/>
              <p:cNvSpPr>
                <a:spLocks noChangeShapeType="1"/>
              </p:cNvSpPr>
              <p:nvPr/>
            </p:nvSpPr>
            <p:spPr bwMode="auto">
              <a:xfrm>
                <a:off x="4868" y="2969"/>
                <a:ext cx="16" cy="1"/>
              </a:xfrm>
              <a:prstGeom prst="line">
                <a:avLst/>
              </a:prstGeom>
              <a:noFill/>
              <a:ln w="12700">
                <a:solidFill>
                  <a:srgbClr val="000000"/>
                </a:solidFill>
                <a:round/>
                <a:headEnd/>
                <a:tailEnd/>
              </a:ln>
            </p:spPr>
            <p:txBody>
              <a:bodyPr/>
              <a:lstStyle/>
              <a:p>
                <a:endParaRPr lang="en-US"/>
              </a:p>
            </p:txBody>
          </p:sp>
          <p:sp>
            <p:nvSpPr>
              <p:cNvPr id="48354" name="Line 1076"/>
              <p:cNvSpPr>
                <a:spLocks noChangeShapeType="1"/>
              </p:cNvSpPr>
              <p:nvPr/>
            </p:nvSpPr>
            <p:spPr bwMode="auto">
              <a:xfrm>
                <a:off x="4900" y="2969"/>
                <a:ext cx="16" cy="1"/>
              </a:xfrm>
              <a:prstGeom prst="line">
                <a:avLst/>
              </a:prstGeom>
              <a:noFill/>
              <a:ln w="12700">
                <a:solidFill>
                  <a:srgbClr val="000000"/>
                </a:solidFill>
                <a:round/>
                <a:headEnd/>
                <a:tailEnd/>
              </a:ln>
            </p:spPr>
            <p:txBody>
              <a:bodyPr/>
              <a:lstStyle/>
              <a:p>
                <a:endParaRPr lang="en-US"/>
              </a:p>
            </p:txBody>
          </p:sp>
          <p:sp>
            <p:nvSpPr>
              <p:cNvPr id="48355" name="Line 1077"/>
              <p:cNvSpPr>
                <a:spLocks noChangeShapeType="1"/>
              </p:cNvSpPr>
              <p:nvPr/>
            </p:nvSpPr>
            <p:spPr bwMode="auto">
              <a:xfrm>
                <a:off x="4932" y="2969"/>
                <a:ext cx="17" cy="1"/>
              </a:xfrm>
              <a:prstGeom prst="line">
                <a:avLst/>
              </a:prstGeom>
              <a:noFill/>
              <a:ln w="12700">
                <a:solidFill>
                  <a:srgbClr val="000000"/>
                </a:solidFill>
                <a:round/>
                <a:headEnd/>
                <a:tailEnd/>
              </a:ln>
            </p:spPr>
            <p:txBody>
              <a:bodyPr/>
              <a:lstStyle/>
              <a:p>
                <a:endParaRPr lang="en-US"/>
              </a:p>
            </p:txBody>
          </p:sp>
          <p:sp>
            <p:nvSpPr>
              <p:cNvPr id="48356" name="Line 1078"/>
              <p:cNvSpPr>
                <a:spLocks noChangeShapeType="1"/>
              </p:cNvSpPr>
              <p:nvPr/>
            </p:nvSpPr>
            <p:spPr bwMode="auto">
              <a:xfrm>
                <a:off x="4965" y="2969"/>
                <a:ext cx="16" cy="1"/>
              </a:xfrm>
              <a:prstGeom prst="line">
                <a:avLst/>
              </a:prstGeom>
              <a:noFill/>
              <a:ln w="12700">
                <a:solidFill>
                  <a:srgbClr val="000000"/>
                </a:solidFill>
                <a:round/>
                <a:headEnd/>
                <a:tailEnd/>
              </a:ln>
            </p:spPr>
            <p:txBody>
              <a:bodyPr/>
              <a:lstStyle/>
              <a:p>
                <a:endParaRPr lang="en-US"/>
              </a:p>
            </p:txBody>
          </p:sp>
          <p:sp>
            <p:nvSpPr>
              <p:cNvPr id="48357" name="Line 1079"/>
              <p:cNvSpPr>
                <a:spLocks noChangeShapeType="1"/>
              </p:cNvSpPr>
              <p:nvPr/>
            </p:nvSpPr>
            <p:spPr bwMode="auto">
              <a:xfrm>
                <a:off x="4997" y="2969"/>
                <a:ext cx="16" cy="1"/>
              </a:xfrm>
              <a:prstGeom prst="line">
                <a:avLst/>
              </a:prstGeom>
              <a:noFill/>
              <a:ln w="12700">
                <a:solidFill>
                  <a:srgbClr val="000000"/>
                </a:solidFill>
                <a:round/>
                <a:headEnd/>
                <a:tailEnd/>
              </a:ln>
            </p:spPr>
            <p:txBody>
              <a:bodyPr/>
              <a:lstStyle/>
              <a:p>
                <a:endParaRPr lang="en-US"/>
              </a:p>
            </p:txBody>
          </p:sp>
          <p:sp>
            <p:nvSpPr>
              <p:cNvPr id="48358" name="Line 1080"/>
              <p:cNvSpPr>
                <a:spLocks noChangeShapeType="1"/>
              </p:cNvSpPr>
              <p:nvPr/>
            </p:nvSpPr>
            <p:spPr bwMode="auto">
              <a:xfrm>
                <a:off x="5029" y="2969"/>
                <a:ext cx="17" cy="1"/>
              </a:xfrm>
              <a:prstGeom prst="line">
                <a:avLst/>
              </a:prstGeom>
              <a:noFill/>
              <a:ln w="12700">
                <a:solidFill>
                  <a:srgbClr val="000000"/>
                </a:solidFill>
                <a:round/>
                <a:headEnd/>
                <a:tailEnd/>
              </a:ln>
            </p:spPr>
            <p:txBody>
              <a:bodyPr/>
              <a:lstStyle/>
              <a:p>
                <a:endParaRPr lang="en-US"/>
              </a:p>
            </p:txBody>
          </p:sp>
          <p:sp>
            <p:nvSpPr>
              <p:cNvPr id="48359" name="Line 1081"/>
              <p:cNvSpPr>
                <a:spLocks noChangeShapeType="1"/>
              </p:cNvSpPr>
              <p:nvPr/>
            </p:nvSpPr>
            <p:spPr bwMode="auto">
              <a:xfrm>
                <a:off x="5062" y="2969"/>
                <a:ext cx="16" cy="1"/>
              </a:xfrm>
              <a:prstGeom prst="line">
                <a:avLst/>
              </a:prstGeom>
              <a:noFill/>
              <a:ln w="12700">
                <a:solidFill>
                  <a:srgbClr val="000000"/>
                </a:solidFill>
                <a:round/>
                <a:headEnd/>
                <a:tailEnd/>
              </a:ln>
            </p:spPr>
            <p:txBody>
              <a:bodyPr/>
              <a:lstStyle/>
              <a:p>
                <a:endParaRPr lang="en-US"/>
              </a:p>
            </p:txBody>
          </p:sp>
          <p:sp>
            <p:nvSpPr>
              <p:cNvPr id="48360" name="Line 1082"/>
              <p:cNvSpPr>
                <a:spLocks noChangeShapeType="1"/>
              </p:cNvSpPr>
              <p:nvPr/>
            </p:nvSpPr>
            <p:spPr bwMode="auto">
              <a:xfrm>
                <a:off x="5094" y="2969"/>
                <a:ext cx="16" cy="1"/>
              </a:xfrm>
              <a:prstGeom prst="line">
                <a:avLst/>
              </a:prstGeom>
              <a:noFill/>
              <a:ln w="12700">
                <a:solidFill>
                  <a:srgbClr val="000000"/>
                </a:solidFill>
                <a:round/>
                <a:headEnd/>
                <a:tailEnd/>
              </a:ln>
            </p:spPr>
            <p:txBody>
              <a:bodyPr/>
              <a:lstStyle/>
              <a:p>
                <a:endParaRPr lang="en-US"/>
              </a:p>
            </p:txBody>
          </p:sp>
          <p:sp>
            <p:nvSpPr>
              <p:cNvPr id="48361" name="Line 1083"/>
              <p:cNvSpPr>
                <a:spLocks noChangeShapeType="1"/>
              </p:cNvSpPr>
              <p:nvPr/>
            </p:nvSpPr>
            <p:spPr bwMode="auto">
              <a:xfrm>
                <a:off x="5126" y="2969"/>
                <a:ext cx="17" cy="1"/>
              </a:xfrm>
              <a:prstGeom prst="line">
                <a:avLst/>
              </a:prstGeom>
              <a:noFill/>
              <a:ln w="12700">
                <a:solidFill>
                  <a:srgbClr val="000000"/>
                </a:solidFill>
                <a:round/>
                <a:headEnd/>
                <a:tailEnd/>
              </a:ln>
            </p:spPr>
            <p:txBody>
              <a:bodyPr/>
              <a:lstStyle/>
              <a:p>
                <a:endParaRPr lang="en-US"/>
              </a:p>
            </p:txBody>
          </p:sp>
          <p:sp>
            <p:nvSpPr>
              <p:cNvPr id="48362" name="Line 1084"/>
              <p:cNvSpPr>
                <a:spLocks noChangeShapeType="1"/>
              </p:cNvSpPr>
              <p:nvPr/>
            </p:nvSpPr>
            <p:spPr bwMode="auto">
              <a:xfrm>
                <a:off x="5159" y="2969"/>
                <a:ext cx="16" cy="1"/>
              </a:xfrm>
              <a:prstGeom prst="line">
                <a:avLst/>
              </a:prstGeom>
              <a:noFill/>
              <a:ln w="12700">
                <a:solidFill>
                  <a:srgbClr val="000000"/>
                </a:solidFill>
                <a:round/>
                <a:headEnd/>
                <a:tailEnd/>
              </a:ln>
            </p:spPr>
            <p:txBody>
              <a:bodyPr/>
              <a:lstStyle/>
              <a:p>
                <a:endParaRPr lang="en-US"/>
              </a:p>
            </p:txBody>
          </p:sp>
          <p:sp>
            <p:nvSpPr>
              <p:cNvPr id="48363" name="Line 1085"/>
              <p:cNvSpPr>
                <a:spLocks noChangeShapeType="1"/>
              </p:cNvSpPr>
              <p:nvPr/>
            </p:nvSpPr>
            <p:spPr bwMode="auto">
              <a:xfrm>
                <a:off x="5191" y="2969"/>
                <a:ext cx="16" cy="1"/>
              </a:xfrm>
              <a:prstGeom prst="line">
                <a:avLst/>
              </a:prstGeom>
              <a:noFill/>
              <a:ln w="12700">
                <a:solidFill>
                  <a:srgbClr val="000000"/>
                </a:solidFill>
                <a:round/>
                <a:headEnd/>
                <a:tailEnd/>
              </a:ln>
            </p:spPr>
            <p:txBody>
              <a:bodyPr/>
              <a:lstStyle/>
              <a:p>
                <a:endParaRPr lang="en-US"/>
              </a:p>
            </p:txBody>
          </p:sp>
          <p:sp>
            <p:nvSpPr>
              <p:cNvPr id="48364" name="Line 1086"/>
              <p:cNvSpPr>
                <a:spLocks noChangeShapeType="1"/>
              </p:cNvSpPr>
              <p:nvPr/>
            </p:nvSpPr>
            <p:spPr bwMode="auto">
              <a:xfrm>
                <a:off x="5223" y="2969"/>
                <a:ext cx="17" cy="1"/>
              </a:xfrm>
              <a:prstGeom prst="line">
                <a:avLst/>
              </a:prstGeom>
              <a:noFill/>
              <a:ln w="12700">
                <a:solidFill>
                  <a:srgbClr val="000000"/>
                </a:solidFill>
                <a:round/>
                <a:headEnd/>
                <a:tailEnd/>
              </a:ln>
            </p:spPr>
            <p:txBody>
              <a:bodyPr/>
              <a:lstStyle/>
              <a:p>
                <a:endParaRPr lang="en-US"/>
              </a:p>
            </p:txBody>
          </p:sp>
          <p:sp>
            <p:nvSpPr>
              <p:cNvPr id="48365" name="Line 1087"/>
              <p:cNvSpPr>
                <a:spLocks noChangeShapeType="1"/>
              </p:cNvSpPr>
              <p:nvPr/>
            </p:nvSpPr>
            <p:spPr bwMode="auto">
              <a:xfrm>
                <a:off x="5256" y="2969"/>
                <a:ext cx="16" cy="1"/>
              </a:xfrm>
              <a:prstGeom prst="line">
                <a:avLst/>
              </a:prstGeom>
              <a:noFill/>
              <a:ln w="12700">
                <a:solidFill>
                  <a:srgbClr val="000000"/>
                </a:solidFill>
                <a:round/>
                <a:headEnd/>
                <a:tailEnd/>
              </a:ln>
            </p:spPr>
            <p:txBody>
              <a:bodyPr/>
              <a:lstStyle/>
              <a:p>
                <a:endParaRPr lang="en-US"/>
              </a:p>
            </p:txBody>
          </p:sp>
          <p:sp>
            <p:nvSpPr>
              <p:cNvPr id="48366" name="Line 1088"/>
              <p:cNvSpPr>
                <a:spLocks noChangeShapeType="1"/>
              </p:cNvSpPr>
              <p:nvPr/>
            </p:nvSpPr>
            <p:spPr bwMode="auto">
              <a:xfrm flipV="1">
                <a:off x="5282" y="2947"/>
                <a:ext cx="1" cy="16"/>
              </a:xfrm>
              <a:prstGeom prst="line">
                <a:avLst/>
              </a:prstGeom>
              <a:noFill/>
              <a:ln w="12700">
                <a:solidFill>
                  <a:srgbClr val="000000"/>
                </a:solidFill>
                <a:round/>
                <a:headEnd/>
                <a:tailEnd/>
              </a:ln>
            </p:spPr>
            <p:txBody>
              <a:bodyPr/>
              <a:lstStyle/>
              <a:p>
                <a:endParaRPr lang="en-US"/>
              </a:p>
            </p:txBody>
          </p:sp>
          <p:sp>
            <p:nvSpPr>
              <p:cNvPr id="48367" name="Line 1089"/>
              <p:cNvSpPr>
                <a:spLocks noChangeShapeType="1"/>
              </p:cNvSpPr>
              <p:nvPr/>
            </p:nvSpPr>
            <p:spPr bwMode="auto">
              <a:xfrm flipV="1">
                <a:off x="5282" y="2914"/>
                <a:ext cx="1" cy="16"/>
              </a:xfrm>
              <a:prstGeom prst="line">
                <a:avLst/>
              </a:prstGeom>
              <a:noFill/>
              <a:ln w="12700">
                <a:solidFill>
                  <a:srgbClr val="000000"/>
                </a:solidFill>
                <a:round/>
                <a:headEnd/>
                <a:tailEnd/>
              </a:ln>
            </p:spPr>
            <p:txBody>
              <a:bodyPr/>
              <a:lstStyle/>
              <a:p>
                <a:endParaRPr lang="en-US"/>
              </a:p>
            </p:txBody>
          </p:sp>
          <p:sp>
            <p:nvSpPr>
              <p:cNvPr id="48368" name="Line 1090"/>
              <p:cNvSpPr>
                <a:spLocks noChangeShapeType="1"/>
              </p:cNvSpPr>
              <p:nvPr/>
            </p:nvSpPr>
            <p:spPr bwMode="auto">
              <a:xfrm flipV="1">
                <a:off x="5282" y="2882"/>
                <a:ext cx="1" cy="16"/>
              </a:xfrm>
              <a:prstGeom prst="line">
                <a:avLst/>
              </a:prstGeom>
              <a:noFill/>
              <a:ln w="12700">
                <a:solidFill>
                  <a:srgbClr val="000000"/>
                </a:solidFill>
                <a:round/>
                <a:headEnd/>
                <a:tailEnd/>
              </a:ln>
            </p:spPr>
            <p:txBody>
              <a:bodyPr/>
              <a:lstStyle/>
              <a:p>
                <a:endParaRPr lang="en-US"/>
              </a:p>
            </p:txBody>
          </p:sp>
          <p:sp>
            <p:nvSpPr>
              <p:cNvPr id="48369" name="Line 1091"/>
              <p:cNvSpPr>
                <a:spLocks noChangeShapeType="1"/>
              </p:cNvSpPr>
              <p:nvPr/>
            </p:nvSpPr>
            <p:spPr bwMode="auto">
              <a:xfrm flipV="1">
                <a:off x="5282" y="2849"/>
                <a:ext cx="1" cy="17"/>
              </a:xfrm>
              <a:prstGeom prst="line">
                <a:avLst/>
              </a:prstGeom>
              <a:noFill/>
              <a:ln w="12700">
                <a:solidFill>
                  <a:srgbClr val="000000"/>
                </a:solidFill>
                <a:round/>
                <a:headEnd/>
                <a:tailEnd/>
              </a:ln>
            </p:spPr>
            <p:txBody>
              <a:bodyPr/>
              <a:lstStyle/>
              <a:p>
                <a:endParaRPr lang="en-US"/>
              </a:p>
            </p:txBody>
          </p:sp>
          <p:sp>
            <p:nvSpPr>
              <p:cNvPr id="48370" name="Line 1092"/>
              <p:cNvSpPr>
                <a:spLocks noChangeShapeType="1"/>
              </p:cNvSpPr>
              <p:nvPr/>
            </p:nvSpPr>
            <p:spPr bwMode="auto">
              <a:xfrm flipV="1">
                <a:off x="5282" y="2817"/>
                <a:ext cx="1" cy="16"/>
              </a:xfrm>
              <a:prstGeom prst="line">
                <a:avLst/>
              </a:prstGeom>
              <a:noFill/>
              <a:ln w="12700">
                <a:solidFill>
                  <a:srgbClr val="000000"/>
                </a:solidFill>
                <a:round/>
                <a:headEnd/>
                <a:tailEnd/>
              </a:ln>
            </p:spPr>
            <p:txBody>
              <a:bodyPr/>
              <a:lstStyle/>
              <a:p>
                <a:endParaRPr lang="en-US"/>
              </a:p>
            </p:txBody>
          </p:sp>
          <p:sp>
            <p:nvSpPr>
              <p:cNvPr id="48371" name="Freeform 1093"/>
              <p:cNvSpPr>
                <a:spLocks/>
              </p:cNvSpPr>
              <p:nvPr/>
            </p:nvSpPr>
            <p:spPr bwMode="auto">
              <a:xfrm>
                <a:off x="5280" y="2787"/>
                <a:ext cx="2" cy="14"/>
              </a:xfrm>
              <a:custGeom>
                <a:avLst/>
                <a:gdLst>
                  <a:gd name="T0" fmla="*/ 1 w 5"/>
                  <a:gd name="T1" fmla="*/ 6 h 35"/>
                  <a:gd name="T2" fmla="*/ 1 w 5"/>
                  <a:gd name="T3" fmla="*/ 0 h 35"/>
                  <a:gd name="T4" fmla="*/ 0 w 5"/>
                  <a:gd name="T5" fmla="*/ 0 h 35"/>
                  <a:gd name="T6" fmla="*/ 0 60000 65536"/>
                  <a:gd name="T7" fmla="*/ 0 60000 65536"/>
                  <a:gd name="T8" fmla="*/ 0 60000 65536"/>
                  <a:gd name="T9" fmla="*/ 0 w 5"/>
                  <a:gd name="T10" fmla="*/ 0 h 35"/>
                  <a:gd name="T11" fmla="*/ 5 w 5"/>
                  <a:gd name="T12" fmla="*/ 35 h 35"/>
                </a:gdLst>
                <a:ahLst/>
                <a:cxnLst>
                  <a:cxn ang="T6">
                    <a:pos x="T0" y="T1"/>
                  </a:cxn>
                  <a:cxn ang="T7">
                    <a:pos x="T2" y="T3"/>
                  </a:cxn>
                  <a:cxn ang="T8">
                    <a:pos x="T4" y="T5"/>
                  </a:cxn>
                </a:cxnLst>
                <a:rect l="T9" t="T10" r="T11" b="T12"/>
                <a:pathLst>
                  <a:path w="5" h="35">
                    <a:moveTo>
                      <a:pt x="5" y="35"/>
                    </a:moveTo>
                    <a:lnTo>
                      <a:pt x="5" y="0"/>
                    </a:lnTo>
                    <a:lnTo>
                      <a:pt x="0" y="0"/>
                    </a:lnTo>
                  </a:path>
                </a:pathLst>
              </a:custGeom>
              <a:noFill/>
              <a:ln w="12700">
                <a:solidFill>
                  <a:srgbClr val="000000"/>
                </a:solidFill>
                <a:round/>
                <a:headEnd/>
                <a:tailEnd/>
              </a:ln>
            </p:spPr>
            <p:txBody>
              <a:bodyPr/>
              <a:lstStyle/>
              <a:p>
                <a:pPr eaLnBrk="0" hangingPunct="0"/>
                <a:endParaRPr lang="en-US"/>
              </a:p>
            </p:txBody>
          </p:sp>
          <p:sp>
            <p:nvSpPr>
              <p:cNvPr id="48372" name="Line 1094"/>
              <p:cNvSpPr>
                <a:spLocks noChangeShapeType="1"/>
              </p:cNvSpPr>
              <p:nvPr/>
            </p:nvSpPr>
            <p:spPr bwMode="auto">
              <a:xfrm flipH="1">
                <a:off x="5248" y="2787"/>
                <a:ext cx="16" cy="1"/>
              </a:xfrm>
              <a:prstGeom prst="line">
                <a:avLst/>
              </a:prstGeom>
              <a:noFill/>
              <a:ln w="12700">
                <a:solidFill>
                  <a:srgbClr val="000000"/>
                </a:solidFill>
                <a:round/>
                <a:headEnd/>
                <a:tailEnd/>
              </a:ln>
            </p:spPr>
            <p:txBody>
              <a:bodyPr/>
              <a:lstStyle/>
              <a:p>
                <a:endParaRPr lang="en-US"/>
              </a:p>
            </p:txBody>
          </p:sp>
          <p:sp>
            <p:nvSpPr>
              <p:cNvPr id="48373" name="Line 1095"/>
              <p:cNvSpPr>
                <a:spLocks noChangeShapeType="1"/>
              </p:cNvSpPr>
              <p:nvPr/>
            </p:nvSpPr>
            <p:spPr bwMode="auto">
              <a:xfrm flipH="1">
                <a:off x="5215" y="2787"/>
                <a:ext cx="16" cy="1"/>
              </a:xfrm>
              <a:prstGeom prst="line">
                <a:avLst/>
              </a:prstGeom>
              <a:noFill/>
              <a:ln w="12700">
                <a:solidFill>
                  <a:srgbClr val="000000"/>
                </a:solidFill>
                <a:round/>
                <a:headEnd/>
                <a:tailEnd/>
              </a:ln>
            </p:spPr>
            <p:txBody>
              <a:bodyPr/>
              <a:lstStyle/>
              <a:p>
                <a:endParaRPr lang="en-US"/>
              </a:p>
            </p:txBody>
          </p:sp>
          <p:sp>
            <p:nvSpPr>
              <p:cNvPr id="48374" name="Line 1096"/>
              <p:cNvSpPr>
                <a:spLocks noChangeShapeType="1"/>
              </p:cNvSpPr>
              <p:nvPr/>
            </p:nvSpPr>
            <p:spPr bwMode="auto">
              <a:xfrm flipH="1">
                <a:off x="5183" y="2787"/>
                <a:ext cx="16" cy="1"/>
              </a:xfrm>
              <a:prstGeom prst="line">
                <a:avLst/>
              </a:prstGeom>
              <a:noFill/>
              <a:ln w="12700">
                <a:solidFill>
                  <a:srgbClr val="000000"/>
                </a:solidFill>
                <a:round/>
                <a:headEnd/>
                <a:tailEnd/>
              </a:ln>
            </p:spPr>
            <p:txBody>
              <a:bodyPr/>
              <a:lstStyle/>
              <a:p>
                <a:endParaRPr lang="en-US"/>
              </a:p>
            </p:txBody>
          </p:sp>
          <p:sp>
            <p:nvSpPr>
              <p:cNvPr id="48375" name="Line 1097"/>
              <p:cNvSpPr>
                <a:spLocks noChangeShapeType="1"/>
              </p:cNvSpPr>
              <p:nvPr/>
            </p:nvSpPr>
            <p:spPr bwMode="auto">
              <a:xfrm flipH="1">
                <a:off x="5151" y="2787"/>
                <a:ext cx="16" cy="1"/>
              </a:xfrm>
              <a:prstGeom prst="line">
                <a:avLst/>
              </a:prstGeom>
              <a:noFill/>
              <a:ln w="12700">
                <a:solidFill>
                  <a:srgbClr val="000000"/>
                </a:solidFill>
                <a:round/>
                <a:headEnd/>
                <a:tailEnd/>
              </a:ln>
            </p:spPr>
            <p:txBody>
              <a:bodyPr/>
              <a:lstStyle/>
              <a:p>
                <a:endParaRPr lang="en-US"/>
              </a:p>
            </p:txBody>
          </p:sp>
          <p:sp>
            <p:nvSpPr>
              <p:cNvPr id="48376" name="Line 1098"/>
              <p:cNvSpPr>
                <a:spLocks noChangeShapeType="1"/>
              </p:cNvSpPr>
              <p:nvPr/>
            </p:nvSpPr>
            <p:spPr bwMode="auto">
              <a:xfrm flipH="1">
                <a:off x="5118" y="2787"/>
                <a:ext cx="16" cy="1"/>
              </a:xfrm>
              <a:prstGeom prst="line">
                <a:avLst/>
              </a:prstGeom>
              <a:noFill/>
              <a:ln w="12700">
                <a:solidFill>
                  <a:srgbClr val="000000"/>
                </a:solidFill>
                <a:round/>
                <a:headEnd/>
                <a:tailEnd/>
              </a:ln>
            </p:spPr>
            <p:txBody>
              <a:bodyPr/>
              <a:lstStyle/>
              <a:p>
                <a:endParaRPr lang="en-US"/>
              </a:p>
            </p:txBody>
          </p:sp>
          <p:sp>
            <p:nvSpPr>
              <p:cNvPr id="48377" name="Line 1099"/>
              <p:cNvSpPr>
                <a:spLocks noChangeShapeType="1"/>
              </p:cNvSpPr>
              <p:nvPr/>
            </p:nvSpPr>
            <p:spPr bwMode="auto">
              <a:xfrm flipH="1">
                <a:off x="5086" y="2787"/>
                <a:ext cx="16" cy="1"/>
              </a:xfrm>
              <a:prstGeom prst="line">
                <a:avLst/>
              </a:prstGeom>
              <a:noFill/>
              <a:ln w="12700">
                <a:solidFill>
                  <a:srgbClr val="000000"/>
                </a:solidFill>
                <a:round/>
                <a:headEnd/>
                <a:tailEnd/>
              </a:ln>
            </p:spPr>
            <p:txBody>
              <a:bodyPr/>
              <a:lstStyle/>
              <a:p>
                <a:endParaRPr lang="en-US"/>
              </a:p>
            </p:txBody>
          </p:sp>
          <p:sp>
            <p:nvSpPr>
              <p:cNvPr id="48378" name="Line 1100"/>
              <p:cNvSpPr>
                <a:spLocks noChangeShapeType="1"/>
              </p:cNvSpPr>
              <p:nvPr/>
            </p:nvSpPr>
            <p:spPr bwMode="auto">
              <a:xfrm flipH="1">
                <a:off x="5054" y="2787"/>
                <a:ext cx="16" cy="1"/>
              </a:xfrm>
              <a:prstGeom prst="line">
                <a:avLst/>
              </a:prstGeom>
              <a:noFill/>
              <a:ln w="12700">
                <a:solidFill>
                  <a:srgbClr val="000000"/>
                </a:solidFill>
                <a:round/>
                <a:headEnd/>
                <a:tailEnd/>
              </a:ln>
            </p:spPr>
            <p:txBody>
              <a:bodyPr/>
              <a:lstStyle/>
              <a:p>
                <a:endParaRPr lang="en-US"/>
              </a:p>
            </p:txBody>
          </p:sp>
          <p:sp>
            <p:nvSpPr>
              <p:cNvPr id="48379" name="Line 1101"/>
              <p:cNvSpPr>
                <a:spLocks noChangeShapeType="1"/>
              </p:cNvSpPr>
              <p:nvPr/>
            </p:nvSpPr>
            <p:spPr bwMode="auto">
              <a:xfrm flipH="1">
                <a:off x="5021" y="2787"/>
                <a:ext cx="16" cy="1"/>
              </a:xfrm>
              <a:prstGeom prst="line">
                <a:avLst/>
              </a:prstGeom>
              <a:noFill/>
              <a:ln w="12700">
                <a:solidFill>
                  <a:srgbClr val="000000"/>
                </a:solidFill>
                <a:round/>
                <a:headEnd/>
                <a:tailEnd/>
              </a:ln>
            </p:spPr>
            <p:txBody>
              <a:bodyPr/>
              <a:lstStyle/>
              <a:p>
                <a:endParaRPr lang="en-US"/>
              </a:p>
            </p:txBody>
          </p:sp>
          <p:sp>
            <p:nvSpPr>
              <p:cNvPr id="48380" name="Line 1102"/>
              <p:cNvSpPr>
                <a:spLocks noChangeShapeType="1"/>
              </p:cNvSpPr>
              <p:nvPr/>
            </p:nvSpPr>
            <p:spPr bwMode="auto">
              <a:xfrm flipH="1">
                <a:off x="4989" y="2787"/>
                <a:ext cx="16" cy="1"/>
              </a:xfrm>
              <a:prstGeom prst="line">
                <a:avLst/>
              </a:prstGeom>
              <a:noFill/>
              <a:ln w="12700">
                <a:solidFill>
                  <a:srgbClr val="000000"/>
                </a:solidFill>
                <a:round/>
                <a:headEnd/>
                <a:tailEnd/>
              </a:ln>
            </p:spPr>
            <p:txBody>
              <a:bodyPr/>
              <a:lstStyle/>
              <a:p>
                <a:endParaRPr lang="en-US"/>
              </a:p>
            </p:txBody>
          </p:sp>
          <p:sp>
            <p:nvSpPr>
              <p:cNvPr id="48381" name="Line 1103"/>
              <p:cNvSpPr>
                <a:spLocks noChangeShapeType="1"/>
              </p:cNvSpPr>
              <p:nvPr/>
            </p:nvSpPr>
            <p:spPr bwMode="auto">
              <a:xfrm flipH="1">
                <a:off x="4957" y="2787"/>
                <a:ext cx="16" cy="1"/>
              </a:xfrm>
              <a:prstGeom prst="line">
                <a:avLst/>
              </a:prstGeom>
              <a:noFill/>
              <a:ln w="12700">
                <a:solidFill>
                  <a:srgbClr val="000000"/>
                </a:solidFill>
                <a:round/>
                <a:headEnd/>
                <a:tailEnd/>
              </a:ln>
            </p:spPr>
            <p:txBody>
              <a:bodyPr/>
              <a:lstStyle/>
              <a:p>
                <a:endParaRPr lang="en-US"/>
              </a:p>
            </p:txBody>
          </p:sp>
          <p:sp>
            <p:nvSpPr>
              <p:cNvPr id="48382" name="Line 1104"/>
              <p:cNvSpPr>
                <a:spLocks noChangeShapeType="1"/>
              </p:cNvSpPr>
              <p:nvPr/>
            </p:nvSpPr>
            <p:spPr bwMode="auto">
              <a:xfrm flipH="1">
                <a:off x="4924" y="2787"/>
                <a:ext cx="16" cy="1"/>
              </a:xfrm>
              <a:prstGeom prst="line">
                <a:avLst/>
              </a:prstGeom>
              <a:noFill/>
              <a:ln w="12700">
                <a:solidFill>
                  <a:srgbClr val="000000"/>
                </a:solidFill>
                <a:round/>
                <a:headEnd/>
                <a:tailEnd/>
              </a:ln>
            </p:spPr>
            <p:txBody>
              <a:bodyPr/>
              <a:lstStyle/>
              <a:p>
                <a:endParaRPr lang="en-US"/>
              </a:p>
            </p:txBody>
          </p:sp>
          <p:sp>
            <p:nvSpPr>
              <p:cNvPr id="48383" name="Line 1105"/>
              <p:cNvSpPr>
                <a:spLocks noChangeShapeType="1"/>
              </p:cNvSpPr>
              <p:nvPr/>
            </p:nvSpPr>
            <p:spPr bwMode="auto">
              <a:xfrm flipH="1">
                <a:off x="4892" y="2787"/>
                <a:ext cx="16" cy="1"/>
              </a:xfrm>
              <a:prstGeom prst="line">
                <a:avLst/>
              </a:prstGeom>
              <a:noFill/>
              <a:ln w="12700">
                <a:solidFill>
                  <a:srgbClr val="000000"/>
                </a:solidFill>
                <a:round/>
                <a:headEnd/>
                <a:tailEnd/>
              </a:ln>
            </p:spPr>
            <p:txBody>
              <a:bodyPr/>
              <a:lstStyle/>
              <a:p>
                <a:endParaRPr lang="en-US"/>
              </a:p>
            </p:txBody>
          </p:sp>
          <p:sp>
            <p:nvSpPr>
              <p:cNvPr id="48384" name="Line 1106"/>
              <p:cNvSpPr>
                <a:spLocks noChangeShapeType="1"/>
              </p:cNvSpPr>
              <p:nvPr/>
            </p:nvSpPr>
            <p:spPr bwMode="auto">
              <a:xfrm flipH="1">
                <a:off x="4860" y="2787"/>
                <a:ext cx="16" cy="1"/>
              </a:xfrm>
              <a:prstGeom prst="line">
                <a:avLst/>
              </a:prstGeom>
              <a:noFill/>
              <a:ln w="12700">
                <a:solidFill>
                  <a:srgbClr val="000000"/>
                </a:solidFill>
                <a:round/>
                <a:headEnd/>
                <a:tailEnd/>
              </a:ln>
            </p:spPr>
            <p:txBody>
              <a:bodyPr/>
              <a:lstStyle/>
              <a:p>
                <a:endParaRPr lang="en-US"/>
              </a:p>
            </p:txBody>
          </p:sp>
          <p:sp>
            <p:nvSpPr>
              <p:cNvPr id="48385" name="Line 1107"/>
              <p:cNvSpPr>
                <a:spLocks noChangeShapeType="1"/>
              </p:cNvSpPr>
              <p:nvPr/>
            </p:nvSpPr>
            <p:spPr bwMode="auto">
              <a:xfrm flipH="1">
                <a:off x="4827" y="2787"/>
                <a:ext cx="16" cy="1"/>
              </a:xfrm>
              <a:prstGeom prst="line">
                <a:avLst/>
              </a:prstGeom>
              <a:noFill/>
              <a:ln w="12700">
                <a:solidFill>
                  <a:srgbClr val="000000"/>
                </a:solidFill>
                <a:round/>
                <a:headEnd/>
                <a:tailEnd/>
              </a:ln>
            </p:spPr>
            <p:txBody>
              <a:bodyPr/>
              <a:lstStyle/>
              <a:p>
                <a:endParaRPr lang="en-US"/>
              </a:p>
            </p:txBody>
          </p:sp>
          <p:sp>
            <p:nvSpPr>
              <p:cNvPr id="48386" name="Line 1108"/>
              <p:cNvSpPr>
                <a:spLocks noChangeShapeType="1"/>
              </p:cNvSpPr>
              <p:nvPr/>
            </p:nvSpPr>
            <p:spPr bwMode="auto">
              <a:xfrm flipH="1">
                <a:off x="4795" y="2787"/>
                <a:ext cx="16" cy="1"/>
              </a:xfrm>
              <a:prstGeom prst="line">
                <a:avLst/>
              </a:prstGeom>
              <a:noFill/>
              <a:ln w="12700">
                <a:solidFill>
                  <a:srgbClr val="000000"/>
                </a:solidFill>
                <a:round/>
                <a:headEnd/>
                <a:tailEnd/>
              </a:ln>
            </p:spPr>
            <p:txBody>
              <a:bodyPr/>
              <a:lstStyle/>
              <a:p>
                <a:endParaRPr lang="en-US"/>
              </a:p>
            </p:txBody>
          </p:sp>
          <p:sp>
            <p:nvSpPr>
              <p:cNvPr id="48387" name="Line 1109"/>
              <p:cNvSpPr>
                <a:spLocks noChangeShapeType="1"/>
              </p:cNvSpPr>
              <p:nvPr/>
            </p:nvSpPr>
            <p:spPr bwMode="auto">
              <a:xfrm flipH="1">
                <a:off x="4763" y="2787"/>
                <a:ext cx="16" cy="1"/>
              </a:xfrm>
              <a:prstGeom prst="line">
                <a:avLst/>
              </a:prstGeom>
              <a:noFill/>
              <a:ln w="12700">
                <a:solidFill>
                  <a:srgbClr val="000000"/>
                </a:solidFill>
                <a:round/>
                <a:headEnd/>
                <a:tailEnd/>
              </a:ln>
            </p:spPr>
            <p:txBody>
              <a:bodyPr/>
              <a:lstStyle/>
              <a:p>
                <a:endParaRPr lang="en-US"/>
              </a:p>
            </p:txBody>
          </p:sp>
          <p:sp>
            <p:nvSpPr>
              <p:cNvPr id="48388" name="Line 1110"/>
              <p:cNvSpPr>
                <a:spLocks noChangeShapeType="1"/>
              </p:cNvSpPr>
              <p:nvPr/>
            </p:nvSpPr>
            <p:spPr bwMode="auto">
              <a:xfrm flipH="1">
                <a:off x="4730" y="2787"/>
                <a:ext cx="16" cy="1"/>
              </a:xfrm>
              <a:prstGeom prst="line">
                <a:avLst/>
              </a:prstGeom>
              <a:noFill/>
              <a:ln w="12700">
                <a:solidFill>
                  <a:srgbClr val="000000"/>
                </a:solidFill>
                <a:round/>
                <a:headEnd/>
                <a:tailEnd/>
              </a:ln>
            </p:spPr>
            <p:txBody>
              <a:bodyPr/>
              <a:lstStyle/>
              <a:p>
                <a:endParaRPr lang="en-US"/>
              </a:p>
            </p:txBody>
          </p:sp>
          <p:sp>
            <p:nvSpPr>
              <p:cNvPr id="48389" name="Freeform 1111"/>
              <p:cNvSpPr>
                <a:spLocks/>
              </p:cNvSpPr>
              <p:nvPr/>
            </p:nvSpPr>
            <p:spPr bwMode="auto">
              <a:xfrm>
                <a:off x="4706" y="2787"/>
                <a:ext cx="8" cy="8"/>
              </a:xfrm>
              <a:custGeom>
                <a:avLst/>
                <a:gdLst>
                  <a:gd name="T0" fmla="*/ 3 w 20"/>
                  <a:gd name="T1" fmla="*/ 0 h 20"/>
                  <a:gd name="T2" fmla="*/ 0 w 20"/>
                  <a:gd name="T3" fmla="*/ 0 h 20"/>
                  <a:gd name="T4" fmla="*/ 0 w 20"/>
                  <a:gd name="T5" fmla="*/ 3 h 20"/>
                  <a:gd name="T6" fmla="*/ 0 60000 65536"/>
                  <a:gd name="T7" fmla="*/ 0 60000 65536"/>
                  <a:gd name="T8" fmla="*/ 0 60000 65536"/>
                  <a:gd name="T9" fmla="*/ 0 w 20"/>
                  <a:gd name="T10" fmla="*/ 0 h 20"/>
                  <a:gd name="T11" fmla="*/ 20 w 20"/>
                  <a:gd name="T12" fmla="*/ 20 h 20"/>
                </a:gdLst>
                <a:ahLst/>
                <a:cxnLst>
                  <a:cxn ang="T6">
                    <a:pos x="T0" y="T1"/>
                  </a:cxn>
                  <a:cxn ang="T7">
                    <a:pos x="T2" y="T3"/>
                  </a:cxn>
                  <a:cxn ang="T8">
                    <a:pos x="T4" y="T5"/>
                  </a:cxn>
                </a:cxnLst>
                <a:rect l="T9" t="T10" r="T11" b="T12"/>
                <a:pathLst>
                  <a:path w="20" h="20">
                    <a:moveTo>
                      <a:pt x="20" y="0"/>
                    </a:moveTo>
                    <a:lnTo>
                      <a:pt x="0" y="0"/>
                    </a:lnTo>
                    <a:lnTo>
                      <a:pt x="0" y="20"/>
                    </a:lnTo>
                  </a:path>
                </a:pathLst>
              </a:custGeom>
              <a:noFill/>
              <a:ln w="12700">
                <a:solidFill>
                  <a:srgbClr val="000000"/>
                </a:solidFill>
                <a:round/>
                <a:headEnd/>
                <a:tailEnd/>
              </a:ln>
            </p:spPr>
            <p:txBody>
              <a:bodyPr/>
              <a:lstStyle/>
              <a:p>
                <a:pPr eaLnBrk="0" hangingPunct="0"/>
                <a:endParaRPr lang="en-US"/>
              </a:p>
            </p:txBody>
          </p:sp>
          <p:sp>
            <p:nvSpPr>
              <p:cNvPr id="48390" name="Line 1112"/>
              <p:cNvSpPr>
                <a:spLocks noChangeShapeType="1"/>
              </p:cNvSpPr>
              <p:nvPr/>
            </p:nvSpPr>
            <p:spPr bwMode="auto">
              <a:xfrm>
                <a:off x="4706" y="2811"/>
                <a:ext cx="1" cy="16"/>
              </a:xfrm>
              <a:prstGeom prst="line">
                <a:avLst/>
              </a:prstGeom>
              <a:noFill/>
              <a:ln w="12700">
                <a:solidFill>
                  <a:srgbClr val="000000"/>
                </a:solidFill>
                <a:round/>
                <a:headEnd/>
                <a:tailEnd/>
              </a:ln>
            </p:spPr>
            <p:txBody>
              <a:bodyPr/>
              <a:lstStyle/>
              <a:p>
                <a:endParaRPr lang="en-US"/>
              </a:p>
            </p:txBody>
          </p:sp>
          <p:sp>
            <p:nvSpPr>
              <p:cNvPr id="48391" name="Line 1113"/>
              <p:cNvSpPr>
                <a:spLocks noChangeShapeType="1"/>
              </p:cNvSpPr>
              <p:nvPr/>
            </p:nvSpPr>
            <p:spPr bwMode="auto">
              <a:xfrm>
                <a:off x="4706" y="2843"/>
                <a:ext cx="1" cy="16"/>
              </a:xfrm>
              <a:prstGeom prst="line">
                <a:avLst/>
              </a:prstGeom>
              <a:noFill/>
              <a:ln w="12700">
                <a:solidFill>
                  <a:srgbClr val="000000"/>
                </a:solidFill>
                <a:round/>
                <a:headEnd/>
                <a:tailEnd/>
              </a:ln>
            </p:spPr>
            <p:txBody>
              <a:bodyPr/>
              <a:lstStyle/>
              <a:p>
                <a:endParaRPr lang="en-US"/>
              </a:p>
            </p:txBody>
          </p:sp>
          <p:sp>
            <p:nvSpPr>
              <p:cNvPr id="48392" name="Line 1114"/>
              <p:cNvSpPr>
                <a:spLocks noChangeShapeType="1"/>
              </p:cNvSpPr>
              <p:nvPr/>
            </p:nvSpPr>
            <p:spPr bwMode="auto">
              <a:xfrm>
                <a:off x="4706" y="2876"/>
                <a:ext cx="1" cy="16"/>
              </a:xfrm>
              <a:prstGeom prst="line">
                <a:avLst/>
              </a:prstGeom>
              <a:noFill/>
              <a:ln w="12700">
                <a:solidFill>
                  <a:srgbClr val="000000"/>
                </a:solidFill>
                <a:round/>
                <a:headEnd/>
                <a:tailEnd/>
              </a:ln>
            </p:spPr>
            <p:txBody>
              <a:bodyPr/>
              <a:lstStyle/>
              <a:p>
                <a:endParaRPr lang="en-US"/>
              </a:p>
            </p:txBody>
          </p:sp>
          <p:sp>
            <p:nvSpPr>
              <p:cNvPr id="48393" name="Line 1115"/>
              <p:cNvSpPr>
                <a:spLocks noChangeShapeType="1"/>
              </p:cNvSpPr>
              <p:nvPr/>
            </p:nvSpPr>
            <p:spPr bwMode="auto">
              <a:xfrm>
                <a:off x="4706" y="2908"/>
                <a:ext cx="1" cy="16"/>
              </a:xfrm>
              <a:prstGeom prst="line">
                <a:avLst/>
              </a:prstGeom>
              <a:noFill/>
              <a:ln w="12700">
                <a:solidFill>
                  <a:srgbClr val="000000"/>
                </a:solidFill>
                <a:round/>
                <a:headEnd/>
                <a:tailEnd/>
              </a:ln>
            </p:spPr>
            <p:txBody>
              <a:bodyPr/>
              <a:lstStyle/>
              <a:p>
                <a:endParaRPr lang="en-US"/>
              </a:p>
            </p:txBody>
          </p:sp>
          <p:sp>
            <p:nvSpPr>
              <p:cNvPr id="48394" name="Line 1116"/>
              <p:cNvSpPr>
                <a:spLocks noChangeShapeType="1"/>
              </p:cNvSpPr>
              <p:nvPr/>
            </p:nvSpPr>
            <p:spPr bwMode="auto">
              <a:xfrm>
                <a:off x="4706" y="2940"/>
                <a:ext cx="1" cy="17"/>
              </a:xfrm>
              <a:prstGeom prst="line">
                <a:avLst/>
              </a:prstGeom>
              <a:noFill/>
              <a:ln w="12700">
                <a:solidFill>
                  <a:srgbClr val="000000"/>
                </a:solidFill>
                <a:round/>
                <a:headEnd/>
                <a:tailEnd/>
              </a:ln>
            </p:spPr>
            <p:txBody>
              <a:bodyPr/>
              <a:lstStyle/>
              <a:p>
                <a:endParaRPr lang="en-US"/>
              </a:p>
            </p:txBody>
          </p:sp>
          <p:sp>
            <p:nvSpPr>
              <p:cNvPr id="48395" name="Rectangle 1117"/>
              <p:cNvSpPr>
                <a:spLocks noChangeArrowheads="1"/>
              </p:cNvSpPr>
              <p:nvPr/>
            </p:nvSpPr>
            <p:spPr bwMode="auto">
              <a:xfrm>
                <a:off x="4770" y="2812"/>
                <a:ext cx="518" cy="127"/>
              </a:xfrm>
              <a:prstGeom prst="rect">
                <a:avLst/>
              </a:prstGeom>
              <a:noFill/>
              <a:ln w="9525">
                <a:noFill/>
                <a:miter lim="800000"/>
                <a:headEnd/>
                <a:tailEnd/>
              </a:ln>
            </p:spPr>
            <p:txBody>
              <a:bodyPr wrap="none" lIns="0" tIns="0" rIns="0" bIns="0">
                <a:spAutoFit/>
              </a:bodyPr>
              <a:lstStyle/>
              <a:p>
                <a:pPr algn="ctr" eaLnBrk="0" hangingPunct="0"/>
                <a:r>
                  <a:rPr lang="en-US" sz="600" b="1">
                    <a:solidFill>
                      <a:srgbClr val="000000"/>
                    </a:solidFill>
                  </a:rPr>
                  <a:t>Domain B</a:t>
                </a:r>
                <a:endParaRPr lang="en-US" sz="700" i="1">
                  <a:solidFill>
                    <a:schemeClr val="tx2"/>
                  </a:solidFill>
                </a:endParaRPr>
              </a:p>
            </p:txBody>
          </p:sp>
          <p:sp>
            <p:nvSpPr>
              <p:cNvPr id="48396" name="Line 1118"/>
              <p:cNvSpPr>
                <a:spLocks noChangeShapeType="1"/>
              </p:cNvSpPr>
              <p:nvPr/>
            </p:nvSpPr>
            <p:spPr bwMode="auto">
              <a:xfrm>
                <a:off x="1538" y="2513"/>
                <a:ext cx="16" cy="1"/>
              </a:xfrm>
              <a:prstGeom prst="line">
                <a:avLst/>
              </a:prstGeom>
              <a:noFill/>
              <a:ln w="12700">
                <a:solidFill>
                  <a:srgbClr val="000000"/>
                </a:solidFill>
                <a:round/>
                <a:headEnd/>
                <a:tailEnd/>
              </a:ln>
            </p:spPr>
            <p:txBody>
              <a:bodyPr/>
              <a:lstStyle/>
              <a:p>
                <a:endParaRPr lang="en-US"/>
              </a:p>
            </p:txBody>
          </p:sp>
          <p:sp>
            <p:nvSpPr>
              <p:cNvPr id="48397" name="Line 1119"/>
              <p:cNvSpPr>
                <a:spLocks noChangeShapeType="1"/>
              </p:cNvSpPr>
              <p:nvPr/>
            </p:nvSpPr>
            <p:spPr bwMode="auto">
              <a:xfrm>
                <a:off x="1570" y="2513"/>
                <a:ext cx="16" cy="1"/>
              </a:xfrm>
              <a:prstGeom prst="line">
                <a:avLst/>
              </a:prstGeom>
              <a:noFill/>
              <a:ln w="12700">
                <a:solidFill>
                  <a:srgbClr val="000000"/>
                </a:solidFill>
                <a:round/>
                <a:headEnd/>
                <a:tailEnd/>
              </a:ln>
            </p:spPr>
            <p:txBody>
              <a:bodyPr/>
              <a:lstStyle/>
              <a:p>
                <a:endParaRPr lang="en-US"/>
              </a:p>
            </p:txBody>
          </p:sp>
          <p:sp>
            <p:nvSpPr>
              <p:cNvPr id="48398" name="Line 1120"/>
              <p:cNvSpPr>
                <a:spLocks noChangeShapeType="1"/>
              </p:cNvSpPr>
              <p:nvPr/>
            </p:nvSpPr>
            <p:spPr bwMode="auto">
              <a:xfrm>
                <a:off x="1602" y="2513"/>
                <a:ext cx="17" cy="1"/>
              </a:xfrm>
              <a:prstGeom prst="line">
                <a:avLst/>
              </a:prstGeom>
              <a:noFill/>
              <a:ln w="12700">
                <a:solidFill>
                  <a:srgbClr val="000000"/>
                </a:solidFill>
                <a:round/>
                <a:headEnd/>
                <a:tailEnd/>
              </a:ln>
            </p:spPr>
            <p:txBody>
              <a:bodyPr/>
              <a:lstStyle/>
              <a:p>
                <a:endParaRPr lang="en-US"/>
              </a:p>
            </p:txBody>
          </p:sp>
          <p:sp>
            <p:nvSpPr>
              <p:cNvPr id="48399" name="Line 1121"/>
              <p:cNvSpPr>
                <a:spLocks noChangeShapeType="1"/>
              </p:cNvSpPr>
              <p:nvPr/>
            </p:nvSpPr>
            <p:spPr bwMode="auto">
              <a:xfrm>
                <a:off x="1635" y="2513"/>
                <a:ext cx="16" cy="1"/>
              </a:xfrm>
              <a:prstGeom prst="line">
                <a:avLst/>
              </a:prstGeom>
              <a:noFill/>
              <a:ln w="12700">
                <a:solidFill>
                  <a:srgbClr val="000000"/>
                </a:solidFill>
                <a:round/>
                <a:headEnd/>
                <a:tailEnd/>
              </a:ln>
            </p:spPr>
            <p:txBody>
              <a:bodyPr/>
              <a:lstStyle/>
              <a:p>
                <a:endParaRPr lang="en-US"/>
              </a:p>
            </p:txBody>
          </p:sp>
          <p:sp>
            <p:nvSpPr>
              <p:cNvPr id="48400" name="Line 1122"/>
              <p:cNvSpPr>
                <a:spLocks noChangeShapeType="1"/>
              </p:cNvSpPr>
              <p:nvPr/>
            </p:nvSpPr>
            <p:spPr bwMode="auto">
              <a:xfrm>
                <a:off x="1667" y="2513"/>
                <a:ext cx="16" cy="1"/>
              </a:xfrm>
              <a:prstGeom prst="line">
                <a:avLst/>
              </a:prstGeom>
              <a:noFill/>
              <a:ln w="12700">
                <a:solidFill>
                  <a:srgbClr val="000000"/>
                </a:solidFill>
                <a:round/>
                <a:headEnd/>
                <a:tailEnd/>
              </a:ln>
            </p:spPr>
            <p:txBody>
              <a:bodyPr/>
              <a:lstStyle/>
              <a:p>
                <a:endParaRPr lang="en-US"/>
              </a:p>
            </p:txBody>
          </p:sp>
          <p:sp>
            <p:nvSpPr>
              <p:cNvPr id="48401" name="Line 1123"/>
              <p:cNvSpPr>
                <a:spLocks noChangeShapeType="1"/>
              </p:cNvSpPr>
              <p:nvPr/>
            </p:nvSpPr>
            <p:spPr bwMode="auto">
              <a:xfrm>
                <a:off x="1699" y="2513"/>
                <a:ext cx="17" cy="1"/>
              </a:xfrm>
              <a:prstGeom prst="line">
                <a:avLst/>
              </a:prstGeom>
              <a:noFill/>
              <a:ln w="12700">
                <a:solidFill>
                  <a:srgbClr val="000000"/>
                </a:solidFill>
                <a:round/>
                <a:headEnd/>
                <a:tailEnd/>
              </a:ln>
            </p:spPr>
            <p:txBody>
              <a:bodyPr/>
              <a:lstStyle/>
              <a:p>
                <a:endParaRPr lang="en-US"/>
              </a:p>
            </p:txBody>
          </p:sp>
          <p:sp>
            <p:nvSpPr>
              <p:cNvPr id="48402" name="Line 1124"/>
              <p:cNvSpPr>
                <a:spLocks noChangeShapeType="1"/>
              </p:cNvSpPr>
              <p:nvPr/>
            </p:nvSpPr>
            <p:spPr bwMode="auto">
              <a:xfrm>
                <a:off x="1732" y="2513"/>
                <a:ext cx="16" cy="1"/>
              </a:xfrm>
              <a:prstGeom prst="line">
                <a:avLst/>
              </a:prstGeom>
              <a:noFill/>
              <a:ln w="12700">
                <a:solidFill>
                  <a:srgbClr val="000000"/>
                </a:solidFill>
                <a:round/>
                <a:headEnd/>
                <a:tailEnd/>
              </a:ln>
            </p:spPr>
            <p:txBody>
              <a:bodyPr/>
              <a:lstStyle/>
              <a:p>
                <a:endParaRPr lang="en-US"/>
              </a:p>
            </p:txBody>
          </p:sp>
          <p:sp>
            <p:nvSpPr>
              <p:cNvPr id="48403" name="Line 1125"/>
              <p:cNvSpPr>
                <a:spLocks noChangeShapeType="1"/>
              </p:cNvSpPr>
              <p:nvPr/>
            </p:nvSpPr>
            <p:spPr bwMode="auto">
              <a:xfrm>
                <a:off x="1764" y="2513"/>
                <a:ext cx="16" cy="1"/>
              </a:xfrm>
              <a:prstGeom prst="line">
                <a:avLst/>
              </a:prstGeom>
              <a:noFill/>
              <a:ln w="12700">
                <a:solidFill>
                  <a:srgbClr val="000000"/>
                </a:solidFill>
                <a:round/>
                <a:headEnd/>
                <a:tailEnd/>
              </a:ln>
            </p:spPr>
            <p:txBody>
              <a:bodyPr/>
              <a:lstStyle/>
              <a:p>
                <a:endParaRPr lang="en-US"/>
              </a:p>
            </p:txBody>
          </p:sp>
          <p:sp>
            <p:nvSpPr>
              <p:cNvPr id="48404" name="Line 1126"/>
              <p:cNvSpPr>
                <a:spLocks noChangeShapeType="1"/>
              </p:cNvSpPr>
              <p:nvPr/>
            </p:nvSpPr>
            <p:spPr bwMode="auto">
              <a:xfrm>
                <a:off x="1796" y="2513"/>
                <a:ext cx="17" cy="1"/>
              </a:xfrm>
              <a:prstGeom prst="line">
                <a:avLst/>
              </a:prstGeom>
              <a:noFill/>
              <a:ln w="12700">
                <a:solidFill>
                  <a:srgbClr val="000000"/>
                </a:solidFill>
                <a:round/>
                <a:headEnd/>
                <a:tailEnd/>
              </a:ln>
            </p:spPr>
            <p:txBody>
              <a:bodyPr/>
              <a:lstStyle/>
              <a:p>
                <a:endParaRPr lang="en-US"/>
              </a:p>
            </p:txBody>
          </p:sp>
          <p:sp>
            <p:nvSpPr>
              <p:cNvPr id="48405" name="Line 1127"/>
              <p:cNvSpPr>
                <a:spLocks noChangeShapeType="1"/>
              </p:cNvSpPr>
              <p:nvPr/>
            </p:nvSpPr>
            <p:spPr bwMode="auto">
              <a:xfrm>
                <a:off x="1829" y="2513"/>
                <a:ext cx="16" cy="1"/>
              </a:xfrm>
              <a:prstGeom prst="line">
                <a:avLst/>
              </a:prstGeom>
              <a:noFill/>
              <a:ln w="12700">
                <a:solidFill>
                  <a:srgbClr val="000000"/>
                </a:solidFill>
                <a:round/>
                <a:headEnd/>
                <a:tailEnd/>
              </a:ln>
            </p:spPr>
            <p:txBody>
              <a:bodyPr/>
              <a:lstStyle/>
              <a:p>
                <a:endParaRPr lang="en-US"/>
              </a:p>
            </p:txBody>
          </p:sp>
          <p:sp>
            <p:nvSpPr>
              <p:cNvPr id="48406" name="Line 1128"/>
              <p:cNvSpPr>
                <a:spLocks noChangeShapeType="1"/>
              </p:cNvSpPr>
              <p:nvPr/>
            </p:nvSpPr>
            <p:spPr bwMode="auto">
              <a:xfrm>
                <a:off x="1861" y="2513"/>
                <a:ext cx="16" cy="1"/>
              </a:xfrm>
              <a:prstGeom prst="line">
                <a:avLst/>
              </a:prstGeom>
              <a:noFill/>
              <a:ln w="12700">
                <a:solidFill>
                  <a:srgbClr val="000000"/>
                </a:solidFill>
                <a:round/>
                <a:headEnd/>
                <a:tailEnd/>
              </a:ln>
            </p:spPr>
            <p:txBody>
              <a:bodyPr/>
              <a:lstStyle/>
              <a:p>
                <a:endParaRPr lang="en-US"/>
              </a:p>
            </p:txBody>
          </p:sp>
          <p:sp>
            <p:nvSpPr>
              <p:cNvPr id="48407" name="Line 1129"/>
              <p:cNvSpPr>
                <a:spLocks noChangeShapeType="1"/>
              </p:cNvSpPr>
              <p:nvPr/>
            </p:nvSpPr>
            <p:spPr bwMode="auto">
              <a:xfrm>
                <a:off x="1893" y="2513"/>
                <a:ext cx="17" cy="1"/>
              </a:xfrm>
              <a:prstGeom prst="line">
                <a:avLst/>
              </a:prstGeom>
              <a:noFill/>
              <a:ln w="12700">
                <a:solidFill>
                  <a:srgbClr val="000000"/>
                </a:solidFill>
                <a:round/>
                <a:headEnd/>
                <a:tailEnd/>
              </a:ln>
            </p:spPr>
            <p:txBody>
              <a:bodyPr/>
              <a:lstStyle/>
              <a:p>
                <a:endParaRPr lang="en-US"/>
              </a:p>
            </p:txBody>
          </p:sp>
          <p:sp>
            <p:nvSpPr>
              <p:cNvPr id="48408" name="Line 1130"/>
              <p:cNvSpPr>
                <a:spLocks noChangeShapeType="1"/>
              </p:cNvSpPr>
              <p:nvPr/>
            </p:nvSpPr>
            <p:spPr bwMode="auto">
              <a:xfrm>
                <a:off x="1926" y="2513"/>
                <a:ext cx="16" cy="1"/>
              </a:xfrm>
              <a:prstGeom prst="line">
                <a:avLst/>
              </a:prstGeom>
              <a:noFill/>
              <a:ln w="12700">
                <a:solidFill>
                  <a:srgbClr val="000000"/>
                </a:solidFill>
                <a:round/>
                <a:headEnd/>
                <a:tailEnd/>
              </a:ln>
            </p:spPr>
            <p:txBody>
              <a:bodyPr/>
              <a:lstStyle/>
              <a:p>
                <a:endParaRPr lang="en-US"/>
              </a:p>
            </p:txBody>
          </p:sp>
          <p:sp>
            <p:nvSpPr>
              <p:cNvPr id="48409" name="Line 1131"/>
              <p:cNvSpPr>
                <a:spLocks noChangeShapeType="1"/>
              </p:cNvSpPr>
              <p:nvPr/>
            </p:nvSpPr>
            <p:spPr bwMode="auto">
              <a:xfrm>
                <a:off x="1958" y="2513"/>
                <a:ext cx="16" cy="1"/>
              </a:xfrm>
              <a:prstGeom prst="line">
                <a:avLst/>
              </a:prstGeom>
              <a:noFill/>
              <a:ln w="12700">
                <a:solidFill>
                  <a:srgbClr val="000000"/>
                </a:solidFill>
                <a:round/>
                <a:headEnd/>
                <a:tailEnd/>
              </a:ln>
            </p:spPr>
            <p:txBody>
              <a:bodyPr/>
              <a:lstStyle/>
              <a:p>
                <a:endParaRPr lang="en-US"/>
              </a:p>
            </p:txBody>
          </p:sp>
          <p:sp>
            <p:nvSpPr>
              <p:cNvPr id="48410" name="Line 1132"/>
              <p:cNvSpPr>
                <a:spLocks noChangeShapeType="1"/>
              </p:cNvSpPr>
              <p:nvPr/>
            </p:nvSpPr>
            <p:spPr bwMode="auto">
              <a:xfrm>
                <a:off x="1990" y="2513"/>
                <a:ext cx="17" cy="1"/>
              </a:xfrm>
              <a:prstGeom prst="line">
                <a:avLst/>
              </a:prstGeom>
              <a:noFill/>
              <a:ln w="12700">
                <a:solidFill>
                  <a:srgbClr val="000000"/>
                </a:solidFill>
                <a:round/>
                <a:headEnd/>
                <a:tailEnd/>
              </a:ln>
            </p:spPr>
            <p:txBody>
              <a:bodyPr/>
              <a:lstStyle/>
              <a:p>
                <a:endParaRPr lang="en-US"/>
              </a:p>
            </p:txBody>
          </p:sp>
          <p:sp>
            <p:nvSpPr>
              <p:cNvPr id="48411" name="Line 1133"/>
              <p:cNvSpPr>
                <a:spLocks noChangeShapeType="1"/>
              </p:cNvSpPr>
              <p:nvPr/>
            </p:nvSpPr>
            <p:spPr bwMode="auto">
              <a:xfrm>
                <a:off x="2023" y="2513"/>
                <a:ext cx="16" cy="1"/>
              </a:xfrm>
              <a:prstGeom prst="line">
                <a:avLst/>
              </a:prstGeom>
              <a:noFill/>
              <a:ln w="12700">
                <a:solidFill>
                  <a:srgbClr val="000000"/>
                </a:solidFill>
                <a:round/>
                <a:headEnd/>
                <a:tailEnd/>
              </a:ln>
            </p:spPr>
            <p:txBody>
              <a:bodyPr/>
              <a:lstStyle/>
              <a:p>
                <a:endParaRPr lang="en-US"/>
              </a:p>
            </p:txBody>
          </p:sp>
          <p:sp>
            <p:nvSpPr>
              <p:cNvPr id="48412" name="Line 1134"/>
              <p:cNvSpPr>
                <a:spLocks noChangeShapeType="1"/>
              </p:cNvSpPr>
              <p:nvPr/>
            </p:nvSpPr>
            <p:spPr bwMode="auto">
              <a:xfrm>
                <a:off x="2055" y="2513"/>
                <a:ext cx="16" cy="1"/>
              </a:xfrm>
              <a:prstGeom prst="line">
                <a:avLst/>
              </a:prstGeom>
              <a:noFill/>
              <a:ln w="12700">
                <a:solidFill>
                  <a:srgbClr val="000000"/>
                </a:solidFill>
                <a:round/>
                <a:headEnd/>
                <a:tailEnd/>
              </a:ln>
            </p:spPr>
            <p:txBody>
              <a:bodyPr/>
              <a:lstStyle/>
              <a:p>
                <a:endParaRPr lang="en-US"/>
              </a:p>
            </p:txBody>
          </p:sp>
          <p:sp>
            <p:nvSpPr>
              <p:cNvPr id="48413" name="Line 1135"/>
              <p:cNvSpPr>
                <a:spLocks noChangeShapeType="1"/>
              </p:cNvSpPr>
              <p:nvPr/>
            </p:nvSpPr>
            <p:spPr bwMode="auto">
              <a:xfrm>
                <a:off x="2087" y="2513"/>
                <a:ext cx="17" cy="1"/>
              </a:xfrm>
              <a:prstGeom prst="line">
                <a:avLst/>
              </a:prstGeom>
              <a:noFill/>
              <a:ln w="12700">
                <a:solidFill>
                  <a:srgbClr val="000000"/>
                </a:solidFill>
                <a:round/>
                <a:headEnd/>
                <a:tailEnd/>
              </a:ln>
            </p:spPr>
            <p:txBody>
              <a:bodyPr/>
              <a:lstStyle/>
              <a:p>
                <a:endParaRPr lang="en-US"/>
              </a:p>
            </p:txBody>
          </p:sp>
          <p:sp>
            <p:nvSpPr>
              <p:cNvPr id="48414" name="Line 1136"/>
              <p:cNvSpPr>
                <a:spLocks noChangeShapeType="1"/>
              </p:cNvSpPr>
              <p:nvPr/>
            </p:nvSpPr>
            <p:spPr bwMode="auto">
              <a:xfrm>
                <a:off x="2120" y="2513"/>
                <a:ext cx="16" cy="1"/>
              </a:xfrm>
              <a:prstGeom prst="line">
                <a:avLst/>
              </a:prstGeom>
              <a:noFill/>
              <a:ln w="12700">
                <a:solidFill>
                  <a:srgbClr val="000000"/>
                </a:solidFill>
                <a:round/>
                <a:headEnd/>
                <a:tailEnd/>
              </a:ln>
            </p:spPr>
            <p:txBody>
              <a:bodyPr/>
              <a:lstStyle/>
              <a:p>
                <a:endParaRPr lang="en-US"/>
              </a:p>
            </p:txBody>
          </p:sp>
          <p:sp>
            <p:nvSpPr>
              <p:cNvPr id="48415" name="Line 1137"/>
              <p:cNvSpPr>
                <a:spLocks noChangeShapeType="1"/>
              </p:cNvSpPr>
              <p:nvPr/>
            </p:nvSpPr>
            <p:spPr bwMode="auto">
              <a:xfrm>
                <a:off x="2152" y="2513"/>
                <a:ext cx="16" cy="1"/>
              </a:xfrm>
              <a:prstGeom prst="line">
                <a:avLst/>
              </a:prstGeom>
              <a:noFill/>
              <a:ln w="12700">
                <a:solidFill>
                  <a:srgbClr val="000000"/>
                </a:solidFill>
                <a:round/>
                <a:headEnd/>
                <a:tailEnd/>
              </a:ln>
            </p:spPr>
            <p:txBody>
              <a:bodyPr/>
              <a:lstStyle/>
              <a:p>
                <a:endParaRPr lang="en-US"/>
              </a:p>
            </p:txBody>
          </p:sp>
          <p:sp>
            <p:nvSpPr>
              <p:cNvPr id="48416" name="Line 1138"/>
              <p:cNvSpPr>
                <a:spLocks noChangeShapeType="1"/>
              </p:cNvSpPr>
              <p:nvPr/>
            </p:nvSpPr>
            <p:spPr bwMode="auto">
              <a:xfrm>
                <a:off x="2184" y="2513"/>
                <a:ext cx="17" cy="1"/>
              </a:xfrm>
              <a:prstGeom prst="line">
                <a:avLst/>
              </a:prstGeom>
              <a:noFill/>
              <a:ln w="12700">
                <a:solidFill>
                  <a:srgbClr val="000000"/>
                </a:solidFill>
                <a:round/>
                <a:headEnd/>
                <a:tailEnd/>
              </a:ln>
            </p:spPr>
            <p:txBody>
              <a:bodyPr/>
              <a:lstStyle/>
              <a:p>
                <a:endParaRPr lang="en-US"/>
              </a:p>
            </p:txBody>
          </p:sp>
          <p:sp>
            <p:nvSpPr>
              <p:cNvPr id="48417" name="Line 1139"/>
              <p:cNvSpPr>
                <a:spLocks noChangeShapeType="1"/>
              </p:cNvSpPr>
              <p:nvPr/>
            </p:nvSpPr>
            <p:spPr bwMode="auto">
              <a:xfrm>
                <a:off x="2217" y="2513"/>
                <a:ext cx="16" cy="1"/>
              </a:xfrm>
              <a:prstGeom prst="line">
                <a:avLst/>
              </a:prstGeom>
              <a:noFill/>
              <a:ln w="12700">
                <a:solidFill>
                  <a:srgbClr val="000000"/>
                </a:solidFill>
                <a:round/>
                <a:headEnd/>
                <a:tailEnd/>
              </a:ln>
            </p:spPr>
            <p:txBody>
              <a:bodyPr/>
              <a:lstStyle/>
              <a:p>
                <a:endParaRPr lang="en-US"/>
              </a:p>
            </p:txBody>
          </p:sp>
          <p:sp>
            <p:nvSpPr>
              <p:cNvPr id="48418" name="Line 1140"/>
              <p:cNvSpPr>
                <a:spLocks noChangeShapeType="1"/>
              </p:cNvSpPr>
              <p:nvPr/>
            </p:nvSpPr>
            <p:spPr bwMode="auto">
              <a:xfrm>
                <a:off x="2249" y="2513"/>
                <a:ext cx="16" cy="1"/>
              </a:xfrm>
              <a:prstGeom prst="line">
                <a:avLst/>
              </a:prstGeom>
              <a:noFill/>
              <a:ln w="12700">
                <a:solidFill>
                  <a:srgbClr val="000000"/>
                </a:solidFill>
                <a:round/>
                <a:headEnd/>
                <a:tailEnd/>
              </a:ln>
            </p:spPr>
            <p:txBody>
              <a:bodyPr/>
              <a:lstStyle/>
              <a:p>
                <a:endParaRPr lang="en-US"/>
              </a:p>
            </p:txBody>
          </p:sp>
          <p:sp>
            <p:nvSpPr>
              <p:cNvPr id="48419" name="Line 1141"/>
              <p:cNvSpPr>
                <a:spLocks noChangeShapeType="1"/>
              </p:cNvSpPr>
              <p:nvPr/>
            </p:nvSpPr>
            <p:spPr bwMode="auto">
              <a:xfrm>
                <a:off x="2281" y="2513"/>
                <a:ext cx="17" cy="1"/>
              </a:xfrm>
              <a:prstGeom prst="line">
                <a:avLst/>
              </a:prstGeom>
              <a:noFill/>
              <a:ln w="12700">
                <a:solidFill>
                  <a:srgbClr val="000000"/>
                </a:solidFill>
                <a:round/>
                <a:headEnd/>
                <a:tailEnd/>
              </a:ln>
            </p:spPr>
            <p:txBody>
              <a:bodyPr/>
              <a:lstStyle/>
              <a:p>
                <a:endParaRPr lang="en-US"/>
              </a:p>
            </p:txBody>
          </p:sp>
          <p:sp>
            <p:nvSpPr>
              <p:cNvPr id="48420" name="Line 1142"/>
              <p:cNvSpPr>
                <a:spLocks noChangeShapeType="1"/>
              </p:cNvSpPr>
              <p:nvPr/>
            </p:nvSpPr>
            <p:spPr bwMode="auto">
              <a:xfrm>
                <a:off x="2314" y="2513"/>
                <a:ext cx="16" cy="1"/>
              </a:xfrm>
              <a:prstGeom prst="line">
                <a:avLst/>
              </a:prstGeom>
              <a:noFill/>
              <a:ln w="12700">
                <a:solidFill>
                  <a:srgbClr val="000000"/>
                </a:solidFill>
                <a:round/>
                <a:headEnd/>
                <a:tailEnd/>
              </a:ln>
            </p:spPr>
            <p:txBody>
              <a:bodyPr/>
              <a:lstStyle/>
              <a:p>
                <a:endParaRPr lang="en-US"/>
              </a:p>
            </p:txBody>
          </p:sp>
          <p:sp>
            <p:nvSpPr>
              <p:cNvPr id="48421" name="Line 1143"/>
              <p:cNvSpPr>
                <a:spLocks noChangeShapeType="1"/>
              </p:cNvSpPr>
              <p:nvPr/>
            </p:nvSpPr>
            <p:spPr bwMode="auto">
              <a:xfrm>
                <a:off x="2346" y="2513"/>
                <a:ext cx="16" cy="1"/>
              </a:xfrm>
              <a:prstGeom prst="line">
                <a:avLst/>
              </a:prstGeom>
              <a:noFill/>
              <a:ln w="12700">
                <a:solidFill>
                  <a:srgbClr val="000000"/>
                </a:solidFill>
                <a:round/>
                <a:headEnd/>
                <a:tailEnd/>
              </a:ln>
            </p:spPr>
            <p:txBody>
              <a:bodyPr/>
              <a:lstStyle/>
              <a:p>
                <a:endParaRPr lang="en-US"/>
              </a:p>
            </p:txBody>
          </p:sp>
          <p:sp>
            <p:nvSpPr>
              <p:cNvPr id="48422" name="Line 1144"/>
              <p:cNvSpPr>
                <a:spLocks noChangeShapeType="1"/>
              </p:cNvSpPr>
              <p:nvPr/>
            </p:nvSpPr>
            <p:spPr bwMode="auto">
              <a:xfrm>
                <a:off x="2379" y="2513"/>
                <a:ext cx="16" cy="1"/>
              </a:xfrm>
              <a:prstGeom prst="line">
                <a:avLst/>
              </a:prstGeom>
              <a:noFill/>
              <a:ln w="12700">
                <a:solidFill>
                  <a:srgbClr val="000000"/>
                </a:solidFill>
                <a:round/>
                <a:headEnd/>
                <a:tailEnd/>
              </a:ln>
            </p:spPr>
            <p:txBody>
              <a:bodyPr/>
              <a:lstStyle/>
              <a:p>
                <a:endParaRPr lang="en-US"/>
              </a:p>
            </p:txBody>
          </p:sp>
          <p:sp>
            <p:nvSpPr>
              <p:cNvPr id="48423" name="Line 1145"/>
              <p:cNvSpPr>
                <a:spLocks noChangeShapeType="1"/>
              </p:cNvSpPr>
              <p:nvPr/>
            </p:nvSpPr>
            <p:spPr bwMode="auto">
              <a:xfrm>
                <a:off x="2411" y="2513"/>
                <a:ext cx="16" cy="1"/>
              </a:xfrm>
              <a:prstGeom prst="line">
                <a:avLst/>
              </a:prstGeom>
              <a:noFill/>
              <a:ln w="12700">
                <a:solidFill>
                  <a:srgbClr val="000000"/>
                </a:solidFill>
                <a:round/>
                <a:headEnd/>
                <a:tailEnd/>
              </a:ln>
            </p:spPr>
            <p:txBody>
              <a:bodyPr/>
              <a:lstStyle/>
              <a:p>
                <a:endParaRPr lang="en-US"/>
              </a:p>
            </p:txBody>
          </p:sp>
          <p:sp>
            <p:nvSpPr>
              <p:cNvPr id="48424" name="Line 1146"/>
              <p:cNvSpPr>
                <a:spLocks noChangeShapeType="1"/>
              </p:cNvSpPr>
              <p:nvPr/>
            </p:nvSpPr>
            <p:spPr bwMode="auto">
              <a:xfrm flipV="1">
                <a:off x="2432" y="2486"/>
                <a:ext cx="1" cy="16"/>
              </a:xfrm>
              <a:prstGeom prst="line">
                <a:avLst/>
              </a:prstGeom>
              <a:noFill/>
              <a:ln w="12700">
                <a:solidFill>
                  <a:srgbClr val="000000"/>
                </a:solidFill>
                <a:round/>
                <a:headEnd/>
                <a:tailEnd/>
              </a:ln>
            </p:spPr>
            <p:txBody>
              <a:bodyPr/>
              <a:lstStyle/>
              <a:p>
                <a:endParaRPr lang="en-US"/>
              </a:p>
            </p:txBody>
          </p:sp>
          <p:sp>
            <p:nvSpPr>
              <p:cNvPr id="48425" name="Line 1147"/>
              <p:cNvSpPr>
                <a:spLocks noChangeShapeType="1"/>
              </p:cNvSpPr>
              <p:nvPr/>
            </p:nvSpPr>
            <p:spPr bwMode="auto">
              <a:xfrm flipV="1">
                <a:off x="2432" y="2454"/>
                <a:ext cx="1" cy="16"/>
              </a:xfrm>
              <a:prstGeom prst="line">
                <a:avLst/>
              </a:prstGeom>
              <a:noFill/>
              <a:ln w="12700">
                <a:solidFill>
                  <a:srgbClr val="000000"/>
                </a:solidFill>
                <a:round/>
                <a:headEnd/>
                <a:tailEnd/>
              </a:ln>
            </p:spPr>
            <p:txBody>
              <a:bodyPr/>
              <a:lstStyle/>
              <a:p>
                <a:endParaRPr lang="en-US"/>
              </a:p>
            </p:txBody>
          </p:sp>
          <p:sp>
            <p:nvSpPr>
              <p:cNvPr id="48426" name="Line 1148"/>
              <p:cNvSpPr>
                <a:spLocks noChangeShapeType="1"/>
              </p:cNvSpPr>
              <p:nvPr/>
            </p:nvSpPr>
            <p:spPr bwMode="auto">
              <a:xfrm flipV="1">
                <a:off x="2432" y="2421"/>
                <a:ext cx="1" cy="16"/>
              </a:xfrm>
              <a:prstGeom prst="line">
                <a:avLst/>
              </a:prstGeom>
              <a:noFill/>
              <a:ln w="12700">
                <a:solidFill>
                  <a:srgbClr val="000000"/>
                </a:solidFill>
                <a:round/>
                <a:headEnd/>
                <a:tailEnd/>
              </a:ln>
            </p:spPr>
            <p:txBody>
              <a:bodyPr/>
              <a:lstStyle/>
              <a:p>
                <a:endParaRPr lang="en-US"/>
              </a:p>
            </p:txBody>
          </p:sp>
          <p:sp>
            <p:nvSpPr>
              <p:cNvPr id="48427" name="Line 1149"/>
              <p:cNvSpPr>
                <a:spLocks noChangeShapeType="1"/>
              </p:cNvSpPr>
              <p:nvPr/>
            </p:nvSpPr>
            <p:spPr bwMode="auto">
              <a:xfrm flipV="1">
                <a:off x="2432" y="2389"/>
                <a:ext cx="1" cy="16"/>
              </a:xfrm>
              <a:prstGeom prst="line">
                <a:avLst/>
              </a:prstGeom>
              <a:noFill/>
              <a:ln w="12700">
                <a:solidFill>
                  <a:srgbClr val="000000"/>
                </a:solidFill>
                <a:round/>
                <a:headEnd/>
                <a:tailEnd/>
              </a:ln>
            </p:spPr>
            <p:txBody>
              <a:bodyPr/>
              <a:lstStyle/>
              <a:p>
                <a:endParaRPr lang="en-US"/>
              </a:p>
            </p:txBody>
          </p:sp>
          <p:sp>
            <p:nvSpPr>
              <p:cNvPr id="48428" name="Freeform 1150"/>
              <p:cNvSpPr>
                <a:spLocks/>
              </p:cNvSpPr>
              <p:nvPr/>
            </p:nvSpPr>
            <p:spPr bwMode="auto">
              <a:xfrm>
                <a:off x="2424" y="2365"/>
                <a:ext cx="8" cy="8"/>
              </a:xfrm>
              <a:custGeom>
                <a:avLst/>
                <a:gdLst>
                  <a:gd name="T0" fmla="*/ 3 w 21"/>
                  <a:gd name="T1" fmla="*/ 3 h 19"/>
                  <a:gd name="T2" fmla="*/ 3 w 21"/>
                  <a:gd name="T3" fmla="*/ 0 h 19"/>
                  <a:gd name="T4" fmla="*/ 0 w 21"/>
                  <a:gd name="T5" fmla="*/ 0 h 19"/>
                  <a:gd name="T6" fmla="*/ 0 60000 65536"/>
                  <a:gd name="T7" fmla="*/ 0 60000 65536"/>
                  <a:gd name="T8" fmla="*/ 0 60000 65536"/>
                  <a:gd name="T9" fmla="*/ 0 w 21"/>
                  <a:gd name="T10" fmla="*/ 0 h 19"/>
                  <a:gd name="T11" fmla="*/ 21 w 21"/>
                  <a:gd name="T12" fmla="*/ 19 h 19"/>
                </a:gdLst>
                <a:ahLst/>
                <a:cxnLst>
                  <a:cxn ang="T6">
                    <a:pos x="T0" y="T1"/>
                  </a:cxn>
                  <a:cxn ang="T7">
                    <a:pos x="T2" y="T3"/>
                  </a:cxn>
                  <a:cxn ang="T8">
                    <a:pos x="T4" y="T5"/>
                  </a:cxn>
                </a:cxnLst>
                <a:rect l="T9" t="T10" r="T11" b="T12"/>
                <a:pathLst>
                  <a:path w="21" h="19">
                    <a:moveTo>
                      <a:pt x="21" y="19"/>
                    </a:moveTo>
                    <a:lnTo>
                      <a:pt x="21" y="0"/>
                    </a:lnTo>
                    <a:lnTo>
                      <a:pt x="0" y="0"/>
                    </a:lnTo>
                  </a:path>
                </a:pathLst>
              </a:custGeom>
              <a:noFill/>
              <a:ln w="12700">
                <a:solidFill>
                  <a:srgbClr val="000000"/>
                </a:solidFill>
                <a:round/>
                <a:headEnd/>
                <a:tailEnd/>
              </a:ln>
            </p:spPr>
            <p:txBody>
              <a:bodyPr/>
              <a:lstStyle/>
              <a:p>
                <a:pPr eaLnBrk="0" hangingPunct="0"/>
                <a:endParaRPr lang="en-US"/>
              </a:p>
            </p:txBody>
          </p:sp>
          <p:sp>
            <p:nvSpPr>
              <p:cNvPr id="48429" name="Line 1151"/>
              <p:cNvSpPr>
                <a:spLocks noChangeShapeType="1"/>
              </p:cNvSpPr>
              <p:nvPr/>
            </p:nvSpPr>
            <p:spPr bwMode="auto">
              <a:xfrm flipH="1">
                <a:off x="2391" y="2365"/>
                <a:ext cx="17" cy="1"/>
              </a:xfrm>
              <a:prstGeom prst="line">
                <a:avLst/>
              </a:prstGeom>
              <a:noFill/>
              <a:ln w="12700">
                <a:solidFill>
                  <a:srgbClr val="000000"/>
                </a:solidFill>
                <a:round/>
                <a:headEnd/>
                <a:tailEnd/>
              </a:ln>
            </p:spPr>
            <p:txBody>
              <a:bodyPr/>
              <a:lstStyle/>
              <a:p>
                <a:endParaRPr lang="en-US"/>
              </a:p>
            </p:txBody>
          </p:sp>
          <p:sp>
            <p:nvSpPr>
              <p:cNvPr id="48430" name="Line 1152"/>
              <p:cNvSpPr>
                <a:spLocks noChangeShapeType="1"/>
              </p:cNvSpPr>
              <p:nvPr/>
            </p:nvSpPr>
            <p:spPr bwMode="auto">
              <a:xfrm flipH="1">
                <a:off x="2359" y="2365"/>
                <a:ext cx="16" cy="1"/>
              </a:xfrm>
              <a:prstGeom prst="line">
                <a:avLst/>
              </a:prstGeom>
              <a:noFill/>
              <a:ln w="12700">
                <a:solidFill>
                  <a:srgbClr val="000000"/>
                </a:solidFill>
                <a:round/>
                <a:headEnd/>
                <a:tailEnd/>
              </a:ln>
            </p:spPr>
            <p:txBody>
              <a:bodyPr/>
              <a:lstStyle/>
              <a:p>
                <a:endParaRPr lang="en-US"/>
              </a:p>
            </p:txBody>
          </p:sp>
          <p:sp>
            <p:nvSpPr>
              <p:cNvPr id="48431" name="Line 1153"/>
              <p:cNvSpPr>
                <a:spLocks noChangeShapeType="1"/>
              </p:cNvSpPr>
              <p:nvPr/>
            </p:nvSpPr>
            <p:spPr bwMode="auto">
              <a:xfrm flipH="1">
                <a:off x="2327" y="2365"/>
                <a:ext cx="16" cy="1"/>
              </a:xfrm>
              <a:prstGeom prst="line">
                <a:avLst/>
              </a:prstGeom>
              <a:noFill/>
              <a:ln w="12700">
                <a:solidFill>
                  <a:srgbClr val="000000"/>
                </a:solidFill>
                <a:round/>
                <a:headEnd/>
                <a:tailEnd/>
              </a:ln>
            </p:spPr>
            <p:txBody>
              <a:bodyPr/>
              <a:lstStyle/>
              <a:p>
                <a:endParaRPr lang="en-US"/>
              </a:p>
            </p:txBody>
          </p:sp>
          <p:sp>
            <p:nvSpPr>
              <p:cNvPr id="48432" name="Line 1154"/>
              <p:cNvSpPr>
                <a:spLocks noChangeShapeType="1"/>
              </p:cNvSpPr>
              <p:nvPr/>
            </p:nvSpPr>
            <p:spPr bwMode="auto">
              <a:xfrm flipH="1">
                <a:off x="2294" y="2365"/>
                <a:ext cx="17" cy="1"/>
              </a:xfrm>
              <a:prstGeom prst="line">
                <a:avLst/>
              </a:prstGeom>
              <a:noFill/>
              <a:ln w="12700">
                <a:solidFill>
                  <a:srgbClr val="000000"/>
                </a:solidFill>
                <a:round/>
                <a:headEnd/>
                <a:tailEnd/>
              </a:ln>
            </p:spPr>
            <p:txBody>
              <a:bodyPr/>
              <a:lstStyle/>
              <a:p>
                <a:endParaRPr lang="en-US"/>
              </a:p>
            </p:txBody>
          </p:sp>
          <p:sp>
            <p:nvSpPr>
              <p:cNvPr id="48433" name="Line 1155"/>
              <p:cNvSpPr>
                <a:spLocks noChangeShapeType="1"/>
              </p:cNvSpPr>
              <p:nvPr/>
            </p:nvSpPr>
            <p:spPr bwMode="auto">
              <a:xfrm flipH="1">
                <a:off x="2262" y="2365"/>
                <a:ext cx="16" cy="1"/>
              </a:xfrm>
              <a:prstGeom prst="line">
                <a:avLst/>
              </a:prstGeom>
              <a:noFill/>
              <a:ln w="12700">
                <a:solidFill>
                  <a:srgbClr val="000000"/>
                </a:solidFill>
                <a:round/>
                <a:headEnd/>
                <a:tailEnd/>
              </a:ln>
            </p:spPr>
            <p:txBody>
              <a:bodyPr/>
              <a:lstStyle/>
              <a:p>
                <a:endParaRPr lang="en-US"/>
              </a:p>
            </p:txBody>
          </p:sp>
          <p:sp>
            <p:nvSpPr>
              <p:cNvPr id="48434" name="Line 1156"/>
              <p:cNvSpPr>
                <a:spLocks noChangeShapeType="1"/>
              </p:cNvSpPr>
              <p:nvPr/>
            </p:nvSpPr>
            <p:spPr bwMode="auto">
              <a:xfrm flipH="1">
                <a:off x="2230" y="2365"/>
                <a:ext cx="16" cy="1"/>
              </a:xfrm>
              <a:prstGeom prst="line">
                <a:avLst/>
              </a:prstGeom>
              <a:noFill/>
              <a:ln w="12700">
                <a:solidFill>
                  <a:srgbClr val="000000"/>
                </a:solidFill>
                <a:round/>
                <a:headEnd/>
                <a:tailEnd/>
              </a:ln>
            </p:spPr>
            <p:txBody>
              <a:bodyPr/>
              <a:lstStyle/>
              <a:p>
                <a:endParaRPr lang="en-US"/>
              </a:p>
            </p:txBody>
          </p:sp>
          <p:sp>
            <p:nvSpPr>
              <p:cNvPr id="48435" name="Line 1157"/>
              <p:cNvSpPr>
                <a:spLocks noChangeShapeType="1"/>
              </p:cNvSpPr>
              <p:nvPr/>
            </p:nvSpPr>
            <p:spPr bwMode="auto">
              <a:xfrm flipH="1">
                <a:off x="2197" y="2365"/>
                <a:ext cx="17" cy="1"/>
              </a:xfrm>
              <a:prstGeom prst="line">
                <a:avLst/>
              </a:prstGeom>
              <a:noFill/>
              <a:ln w="12700">
                <a:solidFill>
                  <a:srgbClr val="000000"/>
                </a:solidFill>
                <a:round/>
                <a:headEnd/>
                <a:tailEnd/>
              </a:ln>
            </p:spPr>
            <p:txBody>
              <a:bodyPr/>
              <a:lstStyle/>
              <a:p>
                <a:endParaRPr lang="en-US"/>
              </a:p>
            </p:txBody>
          </p:sp>
          <p:sp>
            <p:nvSpPr>
              <p:cNvPr id="48436" name="Line 1158"/>
              <p:cNvSpPr>
                <a:spLocks noChangeShapeType="1"/>
              </p:cNvSpPr>
              <p:nvPr/>
            </p:nvSpPr>
            <p:spPr bwMode="auto">
              <a:xfrm flipH="1">
                <a:off x="2165" y="2365"/>
                <a:ext cx="16" cy="1"/>
              </a:xfrm>
              <a:prstGeom prst="line">
                <a:avLst/>
              </a:prstGeom>
              <a:noFill/>
              <a:ln w="12700">
                <a:solidFill>
                  <a:srgbClr val="000000"/>
                </a:solidFill>
                <a:round/>
                <a:headEnd/>
                <a:tailEnd/>
              </a:ln>
            </p:spPr>
            <p:txBody>
              <a:bodyPr/>
              <a:lstStyle/>
              <a:p>
                <a:endParaRPr lang="en-US"/>
              </a:p>
            </p:txBody>
          </p:sp>
          <p:sp>
            <p:nvSpPr>
              <p:cNvPr id="48437" name="Line 1159"/>
              <p:cNvSpPr>
                <a:spLocks noChangeShapeType="1"/>
              </p:cNvSpPr>
              <p:nvPr/>
            </p:nvSpPr>
            <p:spPr bwMode="auto">
              <a:xfrm flipH="1">
                <a:off x="2133" y="2365"/>
                <a:ext cx="16" cy="1"/>
              </a:xfrm>
              <a:prstGeom prst="line">
                <a:avLst/>
              </a:prstGeom>
              <a:noFill/>
              <a:ln w="12700">
                <a:solidFill>
                  <a:srgbClr val="000000"/>
                </a:solidFill>
                <a:round/>
                <a:headEnd/>
                <a:tailEnd/>
              </a:ln>
            </p:spPr>
            <p:txBody>
              <a:bodyPr/>
              <a:lstStyle/>
              <a:p>
                <a:endParaRPr lang="en-US"/>
              </a:p>
            </p:txBody>
          </p:sp>
          <p:sp>
            <p:nvSpPr>
              <p:cNvPr id="48438" name="Line 1160"/>
              <p:cNvSpPr>
                <a:spLocks noChangeShapeType="1"/>
              </p:cNvSpPr>
              <p:nvPr/>
            </p:nvSpPr>
            <p:spPr bwMode="auto">
              <a:xfrm flipH="1">
                <a:off x="2100" y="2365"/>
                <a:ext cx="17" cy="1"/>
              </a:xfrm>
              <a:prstGeom prst="line">
                <a:avLst/>
              </a:prstGeom>
              <a:noFill/>
              <a:ln w="12700">
                <a:solidFill>
                  <a:srgbClr val="000000"/>
                </a:solidFill>
                <a:round/>
                <a:headEnd/>
                <a:tailEnd/>
              </a:ln>
            </p:spPr>
            <p:txBody>
              <a:bodyPr/>
              <a:lstStyle/>
              <a:p>
                <a:endParaRPr lang="en-US"/>
              </a:p>
            </p:txBody>
          </p:sp>
          <p:sp>
            <p:nvSpPr>
              <p:cNvPr id="48439" name="Line 1161"/>
              <p:cNvSpPr>
                <a:spLocks noChangeShapeType="1"/>
              </p:cNvSpPr>
              <p:nvPr/>
            </p:nvSpPr>
            <p:spPr bwMode="auto">
              <a:xfrm flipH="1">
                <a:off x="2068" y="2365"/>
                <a:ext cx="16" cy="1"/>
              </a:xfrm>
              <a:prstGeom prst="line">
                <a:avLst/>
              </a:prstGeom>
              <a:noFill/>
              <a:ln w="12700">
                <a:solidFill>
                  <a:srgbClr val="000000"/>
                </a:solidFill>
                <a:round/>
                <a:headEnd/>
                <a:tailEnd/>
              </a:ln>
            </p:spPr>
            <p:txBody>
              <a:bodyPr/>
              <a:lstStyle/>
              <a:p>
                <a:endParaRPr lang="en-US"/>
              </a:p>
            </p:txBody>
          </p:sp>
          <p:sp>
            <p:nvSpPr>
              <p:cNvPr id="48440" name="Line 1162"/>
              <p:cNvSpPr>
                <a:spLocks noChangeShapeType="1"/>
              </p:cNvSpPr>
              <p:nvPr/>
            </p:nvSpPr>
            <p:spPr bwMode="auto">
              <a:xfrm flipH="1">
                <a:off x="2036" y="2365"/>
                <a:ext cx="16" cy="1"/>
              </a:xfrm>
              <a:prstGeom prst="line">
                <a:avLst/>
              </a:prstGeom>
              <a:noFill/>
              <a:ln w="12700">
                <a:solidFill>
                  <a:srgbClr val="000000"/>
                </a:solidFill>
                <a:round/>
                <a:headEnd/>
                <a:tailEnd/>
              </a:ln>
            </p:spPr>
            <p:txBody>
              <a:bodyPr/>
              <a:lstStyle/>
              <a:p>
                <a:endParaRPr lang="en-US"/>
              </a:p>
            </p:txBody>
          </p:sp>
          <p:sp>
            <p:nvSpPr>
              <p:cNvPr id="48441" name="Line 1163"/>
              <p:cNvSpPr>
                <a:spLocks noChangeShapeType="1"/>
              </p:cNvSpPr>
              <p:nvPr/>
            </p:nvSpPr>
            <p:spPr bwMode="auto">
              <a:xfrm flipH="1">
                <a:off x="2003" y="2365"/>
                <a:ext cx="17" cy="1"/>
              </a:xfrm>
              <a:prstGeom prst="line">
                <a:avLst/>
              </a:prstGeom>
              <a:noFill/>
              <a:ln w="12700">
                <a:solidFill>
                  <a:srgbClr val="000000"/>
                </a:solidFill>
                <a:round/>
                <a:headEnd/>
                <a:tailEnd/>
              </a:ln>
            </p:spPr>
            <p:txBody>
              <a:bodyPr/>
              <a:lstStyle/>
              <a:p>
                <a:endParaRPr lang="en-US"/>
              </a:p>
            </p:txBody>
          </p:sp>
          <p:sp>
            <p:nvSpPr>
              <p:cNvPr id="48442" name="Line 1164"/>
              <p:cNvSpPr>
                <a:spLocks noChangeShapeType="1"/>
              </p:cNvSpPr>
              <p:nvPr/>
            </p:nvSpPr>
            <p:spPr bwMode="auto">
              <a:xfrm flipH="1">
                <a:off x="1971" y="2365"/>
                <a:ext cx="16" cy="1"/>
              </a:xfrm>
              <a:prstGeom prst="line">
                <a:avLst/>
              </a:prstGeom>
              <a:noFill/>
              <a:ln w="12700">
                <a:solidFill>
                  <a:srgbClr val="000000"/>
                </a:solidFill>
                <a:round/>
                <a:headEnd/>
                <a:tailEnd/>
              </a:ln>
            </p:spPr>
            <p:txBody>
              <a:bodyPr/>
              <a:lstStyle/>
              <a:p>
                <a:endParaRPr lang="en-US"/>
              </a:p>
            </p:txBody>
          </p:sp>
          <p:sp>
            <p:nvSpPr>
              <p:cNvPr id="48443" name="Line 1165"/>
              <p:cNvSpPr>
                <a:spLocks noChangeShapeType="1"/>
              </p:cNvSpPr>
              <p:nvPr/>
            </p:nvSpPr>
            <p:spPr bwMode="auto">
              <a:xfrm flipH="1">
                <a:off x="1939" y="2365"/>
                <a:ext cx="16" cy="1"/>
              </a:xfrm>
              <a:prstGeom prst="line">
                <a:avLst/>
              </a:prstGeom>
              <a:noFill/>
              <a:ln w="12700">
                <a:solidFill>
                  <a:srgbClr val="000000"/>
                </a:solidFill>
                <a:round/>
                <a:headEnd/>
                <a:tailEnd/>
              </a:ln>
            </p:spPr>
            <p:txBody>
              <a:bodyPr/>
              <a:lstStyle/>
              <a:p>
                <a:endParaRPr lang="en-US"/>
              </a:p>
            </p:txBody>
          </p:sp>
          <p:sp>
            <p:nvSpPr>
              <p:cNvPr id="48444" name="Line 1166"/>
              <p:cNvSpPr>
                <a:spLocks noChangeShapeType="1"/>
              </p:cNvSpPr>
              <p:nvPr/>
            </p:nvSpPr>
            <p:spPr bwMode="auto">
              <a:xfrm flipH="1">
                <a:off x="1906" y="2365"/>
                <a:ext cx="17" cy="1"/>
              </a:xfrm>
              <a:prstGeom prst="line">
                <a:avLst/>
              </a:prstGeom>
              <a:noFill/>
              <a:ln w="12700">
                <a:solidFill>
                  <a:srgbClr val="000000"/>
                </a:solidFill>
                <a:round/>
                <a:headEnd/>
                <a:tailEnd/>
              </a:ln>
            </p:spPr>
            <p:txBody>
              <a:bodyPr/>
              <a:lstStyle/>
              <a:p>
                <a:endParaRPr lang="en-US"/>
              </a:p>
            </p:txBody>
          </p:sp>
          <p:sp>
            <p:nvSpPr>
              <p:cNvPr id="48445" name="Line 1167"/>
              <p:cNvSpPr>
                <a:spLocks noChangeShapeType="1"/>
              </p:cNvSpPr>
              <p:nvPr/>
            </p:nvSpPr>
            <p:spPr bwMode="auto">
              <a:xfrm flipH="1">
                <a:off x="1874" y="2365"/>
                <a:ext cx="16" cy="1"/>
              </a:xfrm>
              <a:prstGeom prst="line">
                <a:avLst/>
              </a:prstGeom>
              <a:noFill/>
              <a:ln w="12700">
                <a:solidFill>
                  <a:srgbClr val="000000"/>
                </a:solidFill>
                <a:round/>
                <a:headEnd/>
                <a:tailEnd/>
              </a:ln>
            </p:spPr>
            <p:txBody>
              <a:bodyPr/>
              <a:lstStyle/>
              <a:p>
                <a:endParaRPr lang="en-US"/>
              </a:p>
            </p:txBody>
          </p:sp>
          <p:sp>
            <p:nvSpPr>
              <p:cNvPr id="48446" name="Line 1168"/>
              <p:cNvSpPr>
                <a:spLocks noChangeShapeType="1"/>
              </p:cNvSpPr>
              <p:nvPr/>
            </p:nvSpPr>
            <p:spPr bwMode="auto">
              <a:xfrm flipH="1">
                <a:off x="1842" y="2365"/>
                <a:ext cx="16" cy="1"/>
              </a:xfrm>
              <a:prstGeom prst="line">
                <a:avLst/>
              </a:prstGeom>
              <a:noFill/>
              <a:ln w="12700">
                <a:solidFill>
                  <a:srgbClr val="000000"/>
                </a:solidFill>
                <a:round/>
                <a:headEnd/>
                <a:tailEnd/>
              </a:ln>
            </p:spPr>
            <p:txBody>
              <a:bodyPr/>
              <a:lstStyle/>
              <a:p>
                <a:endParaRPr lang="en-US"/>
              </a:p>
            </p:txBody>
          </p:sp>
          <p:sp>
            <p:nvSpPr>
              <p:cNvPr id="48447" name="Line 1169"/>
              <p:cNvSpPr>
                <a:spLocks noChangeShapeType="1"/>
              </p:cNvSpPr>
              <p:nvPr/>
            </p:nvSpPr>
            <p:spPr bwMode="auto">
              <a:xfrm flipH="1">
                <a:off x="1809" y="2365"/>
                <a:ext cx="17" cy="1"/>
              </a:xfrm>
              <a:prstGeom prst="line">
                <a:avLst/>
              </a:prstGeom>
              <a:noFill/>
              <a:ln w="12700">
                <a:solidFill>
                  <a:srgbClr val="000000"/>
                </a:solidFill>
                <a:round/>
                <a:headEnd/>
                <a:tailEnd/>
              </a:ln>
            </p:spPr>
            <p:txBody>
              <a:bodyPr/>
              <a:lstStyle/>
              <a:p>
                <a:endParaRPr lang="en-US"/>
              </a:p>
            </p:txBody>
          </p:sp>
          <p:sp>
            <p:nvSpPr>
              <p:cNvPr id="48448" name="Line 1170"/>
              <p:cNvSpPr>
                <a:spLocks noChangeShapeType="1"/>
              </p:cNvSpPr>
              <p:nvPr/>
            </p:nvSpPr>
            <p:spPr bwMode="auto">
              <a:xfrm flipH="1">
                <a:off x="1777" y="2365"/>
                <a:ext cx="16" cy="1"/>
              </a:xfrm>
              <a:prstGeom prst="line">
                <a:avLst/>
              </a:prstGeom>
              <a:noFill/>
              <a:ln w="12700">
                <a:solidFill>
                  <a:srgbClr val="000000"/>
                </a:solidFill>
                <a:round/>
                <a:headEnd/>
                <a:tailEnd/>
              </a:ln>
            </p:spPr>
            <p:txBody>
              <a:bodyPr/>
              <a:lstStyle/>
              <a:p>
                <a:endParaRPr lang="en-US"/>
              </a:p>
            </p:txBody>
          </p:sp>
          <p:sp>
            <p:nvSpPr>
              <p:cNvPr id="48449" name="Line 1171"/>
              <p:cNvSpPr>
                <a:spLocks noChangeShapeType="1"/>
              </p:cNvSpPr>
              <p:nvPr/>
            </p:nvSpPr>
            <p:spPr bwMode="auto">
              <a:xfrm flipH="1">
                <a:off x="1745" y="2365"/>
                <a:ext cx="16" cy="1"/>
              </a:xfrm>
              <a:prstGeom prst="line">
                <a:avLst/>
              </a:prstGeom>
              <a:noFill/>
              <a:ln w="12700">
                <a:solidFill>
                  <a:srgbClr val="000000"/>
                </a:solidFill>
                <a:round/>
                <a:headEnd/>
                <a:tailEnd/>
              </a:ln>
            </p:spPr>
            <p:txBody>
              <a:bodyPr/>
              <a:lstStyle/>
              <a:p>
                <a:endParaRPr lang="en-US"/>
              </a:p>
            </p:txBody>
          </p:sp>
          <p:sp>
            <p:nvSpPr>
              <p:cNvPr id="48450" name="Line 1172"/>
              <p:cNvSpPr>
                <a:spLocks noChangeShapeType="1"/>
              </p:cNvSpPr>
              <p:nvPr/>
            </p:nvSpPr>
            <p:spPr bwMode="auto">
              <a:xfrm flipH="1">
                <a:off x="1712" y="2365"/>
                <a:ext cx="17" cy="1"/>
              </a:xfrm>
              <a:prstGeom prst="line">
                <a:avLst/>
              </a:prstGeom>
              <a:noFill/>
              <a:ln w="12700">
                <a:solidFill>
                  <a:srgbClr val="000000"/>
                </a:solidFill>
                <a:round/>
                <a:headEnd/>
                <a:tailEnd/>
              </a:ln>
            </p:spPr>
            <p:txBody>
              <a:bodyPr/>
              <a:lstStyle/>
              <a:p>
                <a:endParaRPr lang="en-US"/>
              </a:p>
            </p:txBody>
          </p:sp>
          <p:sp>
            <p:nvSpPr>
              <p:cNvPr id="48451" name="Line 1173"/>
              <p:cNvSpPr>
                <a:spLocks noChangeShapeType="1"/>
              </p:cNvSpPr>
              <p:nvPr/>
            </p:nvSpPr>
            <p:spPr bwMode="auto">
              <a:xfrm flipH="1">
                <a:off x="1680" y="2365"/>
                <a:ext cx="16" cy="1"/>
              </a:xfrm>
              <a:prstGeom prst="line">
                <a:avLst/>
              </a:prstGeom>
              <a:noFill/>
              <a:ln w="12700">
                <a:solidFill>
                  <a:srgbClr val="000000"/>
                </a:solidFill>
                <a:round/>
                <a:headEnd/>
                <a:tailEnd/>
              </a:ln>
            </p:spPr>
            <p:txBody>
              <a:bodyPr/>
              <a:lstStyle/>
              <a:p>
                <a:endParaRPr lang="en-US"/>
              </a:p>
            </p:txBody>
          </p:sp>
          <p:sp>
            <p:nvSpPr>
              <p:cNvPr id="48452" name="Line 1174"/>
              <p:cNvSpPr>
                <a:spLocks noChangeShapeType="1"/>
              </p:cNvSpPr>
              <p:nvPr/>
            </p:nvSpPr>
            <p:spPr bwMode="auto">
              <a:xfrm flipH="1">
                <a:off x="1648" y="2365"/>
                <a:ext cx="16" cy="1"/>
              </a:xfrm>
              <a:prstGeom prst="line">
                <a:avLst/>
              </a:prstGeom>
              <a:noFill/>
              <a:ln w="12700">
                <a:solidFill>
                  <a:srgbClr val="000000"/>
                </a:solidFill>
                <a:round/>
                <a:headEnd/>
                <a:tailEnd/>
              </a:ln>
            </p:spPr>
            <p:txBody>
              <a:bodyPr/>
              <a:lstStyle/>
              <a:p>
                <a:endParaRPr lang="en-US"/>
              </a:p>
            </p:txBody>
          </p:sp>
          <p:sp>
            <p:nvSpPr>
              <p:cNvPr id="48453" name="Line 1175"/>
              <p:cNvSpPr>
                <a:spLocks noChangeShapeType="1"/>
              </p:cNvSpPr>
              <p:nvPr/>
            </p:nvSpPr>
            <p:spPr bwMode="auto">
              <a:xfrm flipH="1">
                <a:off x="1615" y="2365"/>
                <a:ext cx="17" cy="1"/>
              </a:xfrm>
              <a:prstGeom prst="line">
                <a:avLst/>
              </a:prstGeom>
              <a:noFill/>
              <a:ln w="12700">
                <a:solidFill>
                  <a:srgbClr val="000000"/>
                </a:solidFill>
                <a:round/>
                <a:headEnd/>
                <a:tailEnd/>
              </a:ln>
            </p:spPr>
            <p:txBody>
              <a:bodyPr/>
              <a:lstStyle/>
              <a:p>
                <a:endParaRPr lang="en-US"/>
              </a:p>
            </p:txBody>
          </p:sp>
          <p:sp>
            <p:nvSpPr>
              <p:cNvPr id="48454" name="Line 1176"/>
              <p:cNvSpPr>
                <a:spLocks noChangeShapeType="1"/>
              </p:cNvSpPr>
              <p:nvPr/>
            </p:nvSpPr>
            <p:spPr bwMode="auto">
              <a:xfrm flipH="1">
                <a:off x="1583" y="2365"/>
                <a:ext cx="16" cy="1"/>
              </a:xfrm>
              <a:prstGeom prst="line">
                <a:avLst/>
              </a:prstGeom>
              <a:noFill/>
              <a:ln w="12700">
                <a:solidFill>
                  <a:srgbClr val="000000"/>
                </a:solidFill>
                <a:round/>
                <a:headEnd/>
                <a:tailEnd/>
              </a:ln>
            </p:spPr>
            <p:txBody>
              <a:bodyPr/>
              <a:lstStyle/>
              <a:p>
                <a:endParaRPr lang="en-US"/>
              </a:p>
            </p:txBody>
          </p:sp>
          <p:sp>
            <p:nvSpPr>
              <p:cNvPr id="48455" name="Line 1177"/>
              <p:cNvSpPr>
                <a:spLocks noChangeShapeType="1"/>
              </p:cNvSpPr>
              <p:nvPr/>
            </p:nvSpPr>
            <p:spPr bwMode="auto">
              <a:xfrm flipH="1">
                <a:off x="1551" y="2365"/>
                <a:ext cx="16" cy="1"/>
              </a:xfrm>
              <a:prstGeom prst="line">
                <a:avLst/>
              </a:prstGeom>
              <a:noFill/>
              <a:ln w="12700">
                <a:solidFill>
                  <a:srgbClr val="000000"/>
                </a:solidFill>
                <a:round/>
                <a:headEnd/>
                <a:tailEnd/>
              </a:ln>
            </p:spPr>
            <p:txBody>
              <a:bodyPr/>
              <a:lstStyle/>
              <a:p>
                <a:endParaRPr lang="en-US"/>
              </a:p>
            </p:txBody>
          </p:sp>
          <p:sp>
            <p:nvSpPr>
              <p:cNvPr id="48456" name="Line 1178"/>
              <p:cNvSpPr>
                <a:spLocks noChangeShapeType="1"/>
              </p:cNvSpPr>
              <p:nvPr/>
            </p:nvSpPr>
            <p:spPr bwMode="auto">
              <a:xfrm>
                <a:off x="1538" y="2368"/>
                <a:ext cx="1" cy="16"/>
              </a:xfrm>
              <a:prstGeom prst="line">
                <a:avLst/>
              </a:prstGeom>
              <a:noFill/>
              <a:ln w="12700">
                <a:solidFill>
                  <a:srgbClr val="000000"/>
                </a:solidFill>
                <a:round/>
                <a:headEnd/>
                <a:tailEnd/>
              </a:ln>
            </p:spPr>
            <p:txBody>
              <a:bodyPr/>
              <a:lstStyle/>
              <a:p>
                <a:endParaRPr lang="en-US"/>
              </a:p>
            </p:txBody>
          </p:sp>
          <p:sp>
            <p:nvSpPr>
              <p:cNvPr id="48457" name="Line 1179"/>
              <p:cNvSpPr>
                <a:spLocks noChangeShapeType="1"/>
              </p:cNvSpPr>
              <p:nvPr/>
            </p:nvSpPr>
            <p:spPr bwMode="auto">
              <a:xfrm>
                <a:off x="1538" y="2401"/>
                <a:ext cx="1" cy="16"/>
              </a:xfrm>
              <a:prstGeom prst="line">
                <a:avLst/>
              </a:prstGeom>
              <a:noFill/>
              <a:ln w="12700">
                <a:solidFill>
                  <a:srgbClr val="000000"/>
                </a:solidFill>
                <a:round/>
                <a:headEnd/>
                <a:tailEnd/>
              </a:ln>
            </p:spPr>
            <p:txBody>
              <a:bodyPr/>
              <a:lstStyle/>
              <a:p>
                <a:endParaRPr lang="en-US"/>
              </a:p>
            </p:txBody>
          </p:sp>
          <p:sp>
            <p:nvSpPr>
              <p:cNvPr id="48458" name="Line 1180"/>
              <p:cNvSpPr>
                <a:spLocks noChangeShapeType="1"/>
              </p:cNvSpPr>
              <p:nvPr/>
            </p:nvSpPr>
            <p:spPr bwMode="auto">
              <a:xfrm>
                <a:off x="1538" y="2433"/>
                <a:ext cx="1" cy="16"/>
              </a:xfrm>
              <a:prstGeom prst="line">
                <a:avLst/>
              </a:prstGeom>
              <a:noFill/>
              <a:ln w="12700">
                <a:solidFill>
                  <a:srgbClr val="000000"/>
                </a:solidFill>
                <a:round/>
                <a:headEnd/>
                <a:tailEnd/>
              </a:ln>
            </p:spPr>
            <p:txBody>
              <a:bodyPr/>
              <a:lstStyle/>
              <a:p>
                <a:endParaRPr lang="en-US"/>
              </a:p>
            </p:txBody>
          </p:sp>
          <p:sp>
            <p:nvSpPr>
              <p:cNvPr id="48459" name="Line 1181"/>
              <p:cNvSpPr>
                <a:spLocks noChangeShapeType="1"/>
              </p:cNvSpPr>
              <p:nvPr/>
            </p:nvSpPr>
            <p:spPr bwMode="auto">
              <a:xfrm>
                <a:off x="1538" y="2465"/>
                <a:ext cx="1" cy="17"/>
              </a:xfrm>
              <a:prstGeom prst="line">
                <a:avLst/>
              </a:prstGeom>
              <a:noFill/>
              <a:ln w="12700">
                <a:solidFill>
                  <a:srgbClr val="000000"/>
                </a:solidFill>
                <a:round/>
                <a:headEnd/>
                <a:tailEnd/>
              </a:ln>
            </p:spPr>
            <p:txBody>
              <a:bodyPr/>
              <a:lstStyle/>
              <a:p>
                <a:endParaRPr lang="en-US"/>
              </a:p>
            </p:txBody>
          </p:sp>
          <p:sp>
            <p:nvSpPr>
              <p:cNvPr id="48460" name="Line 1182"/>
              <p:cNvSpPr>
                <a:spLocks noChangeShapeType="1"/>
              </p:cNvSpPr>
              <p:nvPr/>
            </p:nvSpPr>
            <p:spPr bwMode="auto">
              <a:xfrm>
                <a:off x="1538" y="2498"/>
                <a:ext cx="1" cy="15"/>
              </a:xfrm>
              <a:prstGeom prst="line">
                <a:avLst/>
              </a:prstGeom>
              <a:noFill/>
              <a:ln w="12700">
                <a:solidFill>
                  <a:srgbClr val="000000"/>
                </a:solidFill>
                <a:round/>
                <a:headEnd/>
                <a:tailEnd/>
              </a:ln>
            </p:spPr>
            <p:txBody>
              <a:bodyPr/>
              <a:lstStyle/>
              <a:p>
                <a:endParaRPr lang="en-US"/>
              </a:p>
            </p:txBody>
          </p:sp>
          <p:sp>
            <p:nvSpPr>
              <p:cNvPr id="48461" name="Rectangle 1183"/>
              <p:cNvSpPr>
                <a:spLocks noChangeArrowheads="1"/>
              </p:cNvSpPr>
              <p:nvPr/>
            </p:nvSpPr>
            <p:spPr bwMode="auto">
              <a:xfrm>
                <a:off x="1599" y="2372"/>
                <a:ext cx="835" cy="127"/>
              </a:xfrm>
              <a:prstGeom prst="rect">
                <a:avLst/>
              </a:prstGeom>
              <a:noFill/>
              <a:ln w="9525">
                <a:noFill/>
                <a:miter lim="800000"/>
                <a:headEnd/>
                <a:tailEnd/>
              </a:ln>
            </p:spPr>
            <p:txBody>
              <a:bodyPr wrap="none" lIns="0" tIns="0" rIns="0" bIns="0">
                <a:spAutoFit/>
              </a:bodyPr>
              <a:lstStyle/>
              <a:p>
                <a:pPr algn="ctr" eaLnBrk="0" hangingPunct="0"/>
                <a:r>
                  <a:rPr lang="en-US" sz="600" b="1">
                    <a:solidFill>
                      <a:srgbClr val="000000"/>
                    </a:solidFill>
                  </a:rPr>
                  <a:t>Sub-Domain A1</a:t>
                </a:r>
                <a:endParaRPr lang="en-US" sz="700" i="1">
                  <a:solidFill>
                    <a:schemeClr val="tx2"/>
                  </a:solidFill>
                </a:endParaRPr>
              </a:p>
            </p:txBody>
          </p:sp>
          <p:sp>
            <p:nvSpPr>
              <p:cNvPr id="48462" name="Line 1184"/>
              <p:cNvSpPr>
                <a:spLocks noChangeShapeType="1"/>
              </p:cNvSpPr>
              <p:nvPr/>
            </p:nvSpPr>
            <p:spPr bwMode="auto">
              <a:xfrm>
                <a:off x="3478" y="2513"/>
                <a:ext cx="16" cy="1"/>
              </a:xfrm>
              <a:prstGeom prst="line">
                <a:avLst/>
              </a:prstGeom>
              <a:noFill/>
              <a:ln w="12700">
                <a:solidFill>
                  <a:srgbClr val="000000"/>
                </a:solidFill>
                <a:round/>
                <a:headEnd/>
                <a:tailEnd/>
              </a:ln>
            </p:spPr>
            <p:txBody>
              <a:bodyPr/>
              <a:lstStyle/>
              <a:p>
                <a:endParaRPr lang="en-US"/>
              </a:p>
            </p:txBody>
          </p:sp>
          <p:sp>
            <p:nvSpPr>
              <p:cNvPr id="48463" name="Line 1185"/>
              <p:cNvSpPr>
                <a:spLocks noChangeShapeType="1"/>
              </p:cNvSpPr>
              <p:nvPr/>
            </p:nvSpPr>
            <p:spPr bwMode="auto">
              <a:xfrm>
                <a:off x="3510" y="2513"/>
                <a:ext cx="16" cy="1"/>
              </a:xfrm>
              <a:prstGeom prst="line">
                <a:avLst/>
              </a:prstGeom>
              <a:noFill/>
              <a:ln w="12700">
                <a:solidFill>
                  <a:srgbClr val="000000"/>
                </a:solidFill>
                <a:round/>
                <a:headEnd/>
                <a:tailEnd/>
              </a:ln>
            </p:spPr>
            <p:txBody>
              <a:bodyPr/>
              <a:lstStyle/>
              <a:p>
                <a:endParaRPr lang="en-US"/>
              </a:p>
            </p:txBody>
          </p:sp>
          <p:sp>
            <p:nvSpPr>
              <p:cNvPr id="48464" name="Line 1186"/>
              <p:cNvSpPr>
                <a:spLocks noChangeShapeType="1"/>
              </p:cNvSpPr>
              <p:nvPr/>
            </p:nvSpPr>
            <p:spPr bwMode="auto">
              <a:xfrm>
                <a:off x="3543" y="2513"/>
                <a:ext cx="16" cy="1"/>
              </a:xfrm>
              <a:prstGeom prst="line">
                <a:avLst/>
              </a:prstGeom>
              <a:noFill/>
              <a:ln w="12700">
                <a:solidFill>
                  <a:srgbClr val="000000"/>
                </a:solidFill>
                <a:round/>
                <a:headEnd/>
                <a:tailEnd/>
              </a:ln>
            </p:spPr>
            <p:txBody>
              <a:bodyPr/>
              <a:lstStyle/>
              <a:p>
                <a:endParaRPr lang="en-US"/>
              </a:p>
            </p:txBody>
          </p:sp>
          <p:sp>
            <p:nvSpPr>
              <p:cNvPr id="48465" name="Line 1187"/>
              <p:cNvSpPr>
                <a:spLocks noChangeShapeType="1"/>
              </p:cNvSpPr>
              <p:nvPr/>
            </p:nvSpPr>
            <p:spPr bwMode="auto">
              <a:xfrm>
                <a:off x="3575" y="2513"/>
                <a:ext cx="16" cy="1"/>
              </a:xfrm>
              <a:prstGeom prst="line">
                <a:avLst/>
              </a:prstGeom>
              <a:noFill/>
              <a:ln w="12700">
                <a:solidFill>
                  <a:srgbClr val="000000"/>
                </a:solidFill>
                <a:round/>
                <a:headEnd/>
                <a:tailEnd/>
              </a:ln>
            </p:spPr>
            <p:txBody>
              <a:bodyPr/>
              <a:lstStyle/>
              <a:p>
                <a:endParaRPr lang="en-US"/>
              </a:p>
            </p:txBody>
          </p:sp>
          <p:sp>
            <p:nvSpPr>
              <p:cNvPr id="48466" name="Line 1188"/>
              <p:cNvSpPr>
                <a:spLocks noChangeShapeType="1"/>
              </p:cNvSpPr>
              <p:nvPr/>
            </p:nvSpPr>
            <p:spPr bwMode="auto">
              <a:xfrm>
                <a:off x="3607" y="2513"/>
                <a:ext cx="16" cy="1"/>
              </a:xfrm>
              <a:prstGeom prst="line">
                <a:avLst/>
              </a:prstGeom>
              <a:noFill/>
              <a:ln w="12700">
                <a:solidFill>
                  <a:srgbClr val="000000"/>
                </a:solidFill>
                <a:round/>
                <a:headEnd/>
                <a:tailEnd/>
              </a:ln>
            </p:spPr>
            <p:txBody>
              <a:bodyPr/>
              <a:lstStyle/>
              <a:p>
                <a:endParaRPr lang="en-US"/>
              </a:p>
            </p:txBody>
          </p:sp>
          <p:sp>
            <p:nvSpPr>
              <p:cNvPr id="48467" name="Line 1189"/>
              <p:cNvSpPr>
                <a:spLocks noChangeShapeType="1"/>
              </p:cNvSpPr>
              <p:nvPr/>
            </p:nvSpPr>
            <p:spPr bwMode="auto">
              <a:xfrm>
                <a:off x="3640" y="2513"/>
                <a:ext cx="16" cy="1"/>
              </a:xfrm>
              <a:prstGeom prst="line">
                <a:avLst/>
              </a:prstGeom>
              <a:noFill/>
              <a:ln w="12700">
                <a:solidFill>
                  <a:srgbClr val="000000"/>
                </a:solidFill>
                <a:round/>
                <a:headEnd/>
                <a:tailEnd/>
              </a:ln>
            </p:spPr>
            <p:txBody>
              <a:bodyPr/>
              <a:lstStyle/>
              <a:p>
                <a:endParaRPr lang="en-US"/>
              </a:p>
            </p:txBody>
          </p:sp>
          <p:sp>
            <p:nvSpPr>
              <p:cNvPr id="48468" name="Line 1190"/>
              <p:cNvSpPr>
                <a:spLocks noChangeShapeType="1"/>
              </p:cNvSpPr>
              <p:nvPr/>
            </p:nvSpPr>
            <p:spPr bwMode="auto">
              <a:xfrm>
                <a:off x="3672" y="2513"/>
                <a:ext cx="16" cy="1"/>
              </a:xfrm>
              <a:prstGeom prst="line">
                <a:avLst/>
              </a:prstGeom>
              <a:noFill/>
              <a:ln w="12700">
                <a:solidFill>
                  <a:srgbClr val="000000"/>
                </a:solidFill>
                <a:round/>
                <a:headEnd/>
                <a:tailEnd/>
              </a:ln>
            </p:spPr>
            <p:txBody>
              <a:bodyPr/>
              <a:lstStyle/>
              <a:p>
                <a:endParaRPr lang="en-US"/>
              </a:p>
            </p:txBody>
          </p:sp>
          <p:sp>
            <p:nvSpPr>
              <p:cNvPr id="48469" name="Line 1191"/>
              <p:cNvSpPr>
                <a:spLocks noChangeShapeType="1"/>
              </p:cNvSpPr>
              <p:nvPr/>
            </p:nvSpPr>
            <p:spPr bwMode="auto">
              <a:xfrm>
                <a:off x="3704" y="2513"/>
                <a:ext cx="17" cy="1"/>
              </a:xfrm>
              <a:prstGeom prst="line">
                <a:avLst/>
              </a:prstGeom>
              <a:noFill/>
              <a:ln w="12700">
                <a:solidFill>
                  <a:srgbClr val="000000"/>
                </a:solidFill>
                <a:round/>
                <a:headEnd/>
                <a:tailEnd/>
              </a:ln>
            </p:spPr>
            <p:txBody>
              <a:bodyPr/>
              <a:lstStyle/>
              <a:p>
                <a:endParaRPr lang="en-US"/>
              </a:p>
            </p:txBody>
          </p:sp>
          <p:sp>
            <p:nvSpPr>
              <p:cNvPr id="48470" name="Line 1192"/>
              <p:cNvSpPr>
                <a:spLocks noChangeShapeType="1"/>
              </p:cNvSpPr>
              <p:nvPr/>
            </p:nvSpPr>
            <p:spPr bwMode="auto">
              <a:xfrm>
                <a:off x="3737" y="2513"/>
                <a:ext cx="16" cy="1"/>
              </a:xfrm>
              <a:prstGeom prst="line">
                <a:avLst/>
              </a:prstGeom>
              <a:noFill/>
              <a:ln w="12700">
                <a:solidFill>
                  <a:srgbClr val="000000"/>
                </a:solidFill>
                <a:round/>
                <a:headEnd/>
                <a:tailEnd/>
              </a:ln>
            </p:spPr>
            <p:txBody>
              <a:bodyPr/>
              <a:lstStyle/>
              <a:p>
                <a:endParaRPr lang="en-US"/>
              </a:p>
            </p:txBody>
          </p:sp>
          <p:sp>
            <p:nvSpPr>
              <p:cNvPr id="48471" name="Line 1193"/>
              <p:cNvSpPr>
                <a:spLocks noChangeShapeType="1"/>
              </p:cNvSpPr>
              <p:nvPr/>
            </p:nvSpPr>
            <p:spPr bwMode="auto">
              <a:xfrm>
                <a:off x="3769" y="2513"/>
                <a:ext cx="16" cy="1"/>
              </a:xfrm>
              <a:prstGeom prst="line">
                <a:avLst/>
              </a:prstGeom>
              <a:noFill/>
              <a:ln w="12700">
                <a:solidFill>
                  <a:srgbClr val="000000"/>
                </a:solidFill>
                <a:round/>
                <a:headEnd/>
                <a:tailEnd/>
              </a:ln>
            </p:spPr>
            <p:txBody>
              <a:bodyPr/>
              <a:lstStyle/>
              <a:p>
                <a:endParaRPr lang="en-US"/>
              </a:p>
            </p:txBody>
          </p:sp>
        </p:grpSp>
        <p:sp>
          <p:nvSpPr>
            <p:cNvPr id="47301" name="Line 1194"/>
            <p:cNvSpPr>
              <a:spLocks noChangeShapeType="1"/>
            </p:cNvSpPr>
            <p:nvPr/>
          </p:nvSpPr>
          <p:spPr bwMode="auto">
            <a:xfrm>
              <a:off x="2304" y="3004"/>
              <a:ext cx="1110" cy="1"/>
            </a:xfrm>
            <a:prstGeom prst="line">
              <a:avLst/>
            </a:prstGeom>
            <a:noFill/>
            <a:ln w="23813">
              <a:solidFill>
                <a:srgbClr val="000000"/>
              </a:solidFill>
              <a:round/>
              <a:headEnd/>
              <a:tailEnd/>
            </a:ln>
          </p:spPr>
          <p:txBody>
            <a:bodyPr/>
            <a:lstStyle/>
            <a:p>
              <a:endParaRPr lang="en-US"/>
            </a:p>
          </p:txBody>
        </p:sp>
        <p:sp>
          <p:nvSpPr>
            <p:cNvPr id="47302" name="Rectangle 1195"/>
            <p:cNvSpPr>
              <a:spLocks noChangeArrowheads="1"/>
            </p:cNvSpPr>
            <p:nvPr/>
          </p:nvSpPr>
          <p:spPr bwMode="auto">
            <a:xfrm>
              <a:off x="2760" y="2949"/>
              <a:ext cx="336" cy="99"/>
            </a:xfrm>
            <a:prstGeom prst="rect">
              <a:avLst/>
            </a:prstGeom>
            <a:solidFill>
              <a:srgbClr val="FFFFFF"/>
            </a:solidFill>
            <a:ln w="9525">
              <a:noFill/>
              <a:miter lim="800000"/>
              <a:headEnd/>
              <a:tailEnd/>
            </a:ln>
          </p:spPr>
          <p:txBody>
            <a:bodyPr/>
            <a:lstStyle/>
            <a:p>
              <a:pPr eaLnBrk="0" hangingPunct="0"/>
              <a:endParaRPr lang="en-US"/>
            </a:p>
          </p:txBody>
        </p:sp>
        <p:sp>
          <p:nvSpPr>
            <p:cNvPr id="47303" name="Rectangle 1196"/>
            <p:cNvSpPr>
              <a:spLocks noChangeArrowheads="1"/>
            </p:cNvSpPr>
            <p:nvPr/>
          </p:nvSpPr>
          <p:spPr bwMode="auto">
            <a:xfrm>
              <a:off x="2843" y="2947"/>
              <a:ext cx="164" cy="105"/>
            </a:xfrm>
            <a:prstGeom prst="rect">
              <a:avLst/>
            </a:prstGeom>
            <a:noFill/>
            <a:ln w="9525">
              <a:noFill/>
              <a:miter lim="800000"/>
              <a:headEnd/>
              <a:tailEnd/>
            </a:ln>
          </p:spPr>
          <p:txBody>
            <a:bodyPr wrap="none" lIns="0" tIns="0" rIns="0" bIns="0">
              <a:spAutoFit/>
            </a:bodyPr>
            <a:lstStyle/>
            <a:p>
              <a:pPr algn="ctr" eaLnBrk="0" hangingPunct="0"/>
              <a:r>
                <a:rPr lang="en-US" sz="500" b="1">
                  <a:solidFill>
                    <a:srgbClr val="FF0000"/>
                  </a:solidFill>
                </a:rPr>
                <a:t>GSI</a:t>
              </a:r>
              <a:endParaRPr lang="en-US" sz="700" i="1">
                <a:solidFill>
                  <a:srgbClr val="FF0000"/>
                </a:solidFill>
              </a:endParaRPr>
            </a:p>
          </p:txBody>
        </p:sp>
        <p:sp>
          <p:nvSpPr>
            <p:cNvPr id="47304" name="Line 1197"/>
            <p:cNvSpPr>
              <a:spLocks noChangeShapeType="1"/>
            </p:cNvSpPr>
            <p:nvPr/>
          </p:nvSpPr>
          <p:spPr bwMode="auto">
            <a:xfrm>
              <a:off x="2855" y="2639"/>
              <a:ext cx="497" cy="248"/>
            </a:xfrm>
            <a:prstGeom prst="line">
              <a:avLst/>
            </a:prstGeom>
            <a:noFill/>
            <a:ln w="23813">
              <a:solidFill>
                <a:srgbClr val="000000"/>
              </a:solidFill>
              <a:round/>
              <a:headEnd/>
              <a:tailEnd/>
            </a:ln>
          </p:spPr>
          <p:txBody>
            <a:bodyPr/>
            <a:lstStyle/>
            <a:p>
              <a:endParaRPr lang="en-US"/>
            </a:p>
          </p:txBody>
        </p:sp>
        <p:grpSp>
          <p:nvGrpSpPr>
            <p:cNvPr id="47305" name="Group 1198"/>
            <p:cNvGrpSpPr>
              <a:grpSpLocks/>
            </p:cNvGrpSpPr>
            <p:nvPr/>
          </p:nvGrpSpPr>
          <p:grpSpPr bwMode="auto">
            <a:xfrm>
              <a:off x="3310" y="1216"/>
              <a:ext cx="1648" cy="1819"/>
              <a:chOff x="3478" y="1576"/>
              <a:chExt cx="1648" cy="1819"/>
            </a:xfrm>
          </p:grpSpPr>
          <p:sp>
            <p:nvSpPr>
              <p:cNvPr id="48012" name="Rectangle 1199"/>
              <p:cNvSpPr>
                <a:spLocks noChangeArrowheads="1"/>
              </p:cNvSpPr>
              <p:nvPr/>
            </p:nvSpPr>
            <p:spPr bwMode="auto">
              <a:xfrm>
                <a:off x="4064" y="1576"/>
                <a:ext cx="774" cy="106"/>
              </a:xfrm>
              <a:prstGeom prst="rect">
                <a:avLst/>
              </a:prstGeom>
              <a:noFill/>
              <a:ln w="9525">
                <a:noFill/>
                <a:miter lim="800000"/>
                <a:headEnd/>
                <a:tailEnd/>
              </a:ln>
            </p:spPr>
            <p:txBody>
              <a:bodyPr wrap="none" lIns="0" tIns="0" rIns="0" bIns="0">
                <a:spAutoFit/>
              </a:bodyPr>
              <a:lstStyle/>
              <a:p>
                <a:pPr algn="ctr" eaLnBrk="0" hangingPunct="0"/>
                <a:r>
                  <a:rPr lang="en-US" sz="500" b="1">
                    <a:solidFill>
                      <a:srgbClr val="000000"/>
                    </a:solidFill>
                  </a:rPr>
                  <a:t>Org. Certification</a:t>
                </a:r>
                <a:endParaRPr lang="en-US" sz="700" i="1">
                  <a:solidFill>
                    <a:schemeClr val="tx2"/>
                  </a:solidFill>
                </a:endParaRPr>
              </a:p>
            </p:txBody>
          </p:sp>
          <p:sp>
            <p:nvSpPr>
              <p:cNvPr id="48013" name="Rectangle 1200"/>
              <p:cNvSpPr>
                <a:spLocks noChangeArrowheads="1"/>
              </p:cNvSpPr>
              <p:nvPr/>
            </p:nvSpPr>
            <p:spPr bwMode="auto">
              <a:xfrm>
                <a:off x="4234" y="1675"/>
                <a:ext cx="420" cy="106"/>
              </a:xfrm>
              <a:prstGeom prst="rect">
                <a:avLst/>
              </a:prstGeom>
              <a:noFill/>
              <a:ln w="9525">
                <a:noFill/>
                <a:miter lim="800000"/>
                <a:headEnd/>
                <a:tailEnd/>
              </a:ln>
            </p:spPr>
            <p:txBody>
              <a:bodyPr wrap="none" lIns="0" tIns="0" rIns="0" bIns="0">
                <a:spAutoFit/>
              </a:bodyPr>
              <a:lstStyle/>
              <a:p>
                <a:pPr algn="ctr" eaLnBrk="0" hangingPunct="0"/>
                <a:r>
                  <a:rPr lang="en-US" sz="500" b="1">
                    <a:solidFill>
                      <a:srgbClr val="000000"/>
                    </a:solidFill>
                  </a:rPr>
                  <a:t>Authority</a:t>
                </a:r>
                <a:endParaRPr lang="en-US" sz="700" i="1">
                  <a:solidFill>
                    <a:schemeClr val="tx2"/>
                  </a:solidFill>
                </a:endParaRPr>
              </a:p>
            </p:txBody>
          </p:sp>
          <p:grpSp>
            <p:nvGrpSpPr>
              <p:cNvPr id="48014" name="Group 1201"/>
              <p:cNvGrpSpPr>
                <a:grpSpLocks/>
              </p:cNvGrpSpPr>
              <p:nvPr/>
            </p:nvGrpSpPr>
            <p:grpSpPr bwMode="auto">
              <a:xfrm>
                <a:off x="4521" y="2337"/>
                <a:ext cx="605" cy="313"/>
                <a:chOff x="4521" y="2337"/>
                <a:chExt cx="605" cy="313"/>
              </a:xfrm>
            </p:grpSpPr>
            <p:sp>
              <p:nvSpPr>
                <p:cNvPr id="48072" name="Line 1202"/>
                <p:cNvSpPr>
                  <a:spLocks noChangeShapeType="1"/>
                </p:cNvSpPr>
                <p:nvPr/>
              </p:nvSpPr>
              <p:spPr bwMode="auto">
                <a:xfrm flipV="1">
                  <a:off x="5011" y="2416"/>
                  <a:ext cx="1" cy="6"/>
                </a:xfrm>
                <a:prstGeom prst="line">
                  <a:avLst/>
                </a:prstGeom>
                <a:noFill/>
                <a:ln w="3175">
                  <a:solidFill>
                    <a:srgbClr val="000000"/>
                  </a:solidFill>
                  <a:round/>
                  <a:headEnd/>
                  <a:tailEnd/>
                </a:ln>
              </p:spPr>
              <p:txBody>
                <a:bodyPr/>
                <a:lstStyle/>
                <a:p>
                  <a:endParaRPr lang="en-US"/>
                </a:p>
              </p:txBody>
            </p:sp>
            <p:sp>
              <p:nvSpPr>
                <p:cNvPr id="48073" name="Line 1203"/>
                <p:cNvSpPr>
                  <a:spLocks noChangeShapeType="1"/>
                </p:cNvSpPr>
                <p:nvPr/>
              </p:nvSpPr>
              <p:spPr bwMode="auto">
                <a:xfrm flipV="1">
                  <a:off x="5043" y="2416"/>
                  <a:ext cx="1" cy="6"/>
                </a:xfrm>
                <a:prstGeom prst="line">
                  <a:avLst/>
                </a:prstGeom>
                <a:noFill/>
                <a:ln w="3175">
                  <a:solidFill>
                    <a:srgbClr val="000000"/>
                  </a:solidFill>
                  <a:round/>
                  <a:headEnd/>
                  <a:tailEnd/>
                </a:ln>
              </p:spPr>
              <p:txBody>
                <a:bodyPr/>
                <a:lstStyle/>
                <a:p>
                  <a:endParaRPr lang="en-US"/>
                </a:p>
              </p:txBody>
            </p:sp>
            <p:sp>
              <p:nvSpPr>
                <p:cNvPr id="48074" name="Rectangle 1204"/>
                <p:cNvSpPr>
                  <a:spLocks noChangeArrowheads="1"/>
                </p:cNvSpPr>
                <p:nvPr/>
              </p:nvSpPr>
              <p:spPr bwMode="auto">
                <a:xfrm>
                  <a:off x="4961" y="2436"/>
                  <a:ext cx="17" cy="5"/>
                </a:xfrm>
                <a:prstGeom prst="rect">
                  <a:avLst/>
                </a:prstGeom>
                <a:noFill/>
                <a:ln w="3175">
                  <a:solidFill>
                    <a:srgbClr val="000000"/>
                  </a:solidFill>
                  <a:miter lim="800000"/>
                  <a:headEnd/>
                  <a:tailEnd/>
                </a:ln>
              </p:spPr>
              <p:txBody>
                <a:bodyPr/>
                <a:lstStyle/>
                <a:p>
                  <a:pPr eaLnBrk="0" hangingPunct="0"/>
                  <a:endParaRPr lang="en-US"/>
                </a:p>
              </p:txBody>
            </p:sp>
            <p:sp>
              <p:nvSpPr>
                <p:cNvPr id="48075" name="Rectangle 1205"/>
                <p:cNvSpPr>
                  <a:spLocks noChangeArrowheads="1"/>
                </p:cNvSpPr>
                <p:nvPr/>
              </p:nvSpPr>
              <p:spPr bwMode="auto">
                <a:xfrm>
                  <a:off x="5057" y="2443"/>
                  <a:ext cx="36" cy="3"/>
                </a:xfrm>
                <a:prstGeom prst="rect">
                  <a:avLst/>
                </a:prstGeom>
                <a:noFill/>
                <a:ln w="3175">
                  <a:solidFill>
                    <a:srgbClr val="000000"/>
                  </a:solidFill>
                  <a:miter lim="800000"/>
                  <a:headEnd/>
                  <a:tailEnd/>
                </a:ln>
              </p:spPr>
              <p:txBody>
                <a:bodyPr/>
                <a:lstStyle/>
                <a:p>
                  <a:pPr eaLnBrk="0" hangingPunct="0"/>
                  <a:endParaRPr lang="en-US"/>
                </a:p>
              </p:txBody>
            </p:sp>
            <p:sp>
              <p:nvSpPr>
                <p:cNvPr id="48076" name="Rectangle 1206"/>
                <p:cNvSpPr>
                  <a:spLocks noChangeArrowheads="1"/>
                </p:cNvSpPr>
                <p:nvPr/>
              </p:nvSpPr>
              <p:spPr bwMode="auto">
                <a:xfrm>
                  <a:off x="5120" y="2436"/>
                  <a:ext cx="6" cy="3"/>
                </a:xfrm>
                <a:prstGeom prst="rect">
                  <a:avLst/>
                </a:prstGeom>
                <a:noFill/>
                <a:ln w="3175">
                  <a:solidFill>
                    <a:srgbClr val="000000"/>
                  </a:solidFill>
                  <a:miter lim="800000"/>
                  <a:headEnd/>
                  <a:tailEnd/>
                </a:ln>
              </p:spPr>
              <p:txBody>
                <a:bodyPr/>
                <a:lstStyle/>
                <a:p>
                  <a:pPr eaLnBrk="0" hangingPunct="0"/>
                  <a:endParaRPr lang="en-US"/>
                </a:p>
              </p:txBody>
            </p:sp>
            <p:sp>
              <p:nvSpPr>
                <p:cNvPr id="48077" name="Rectangle 1207"/>
                <p:cNvSpPr>
                  <a:spLocks noChangeArrowheads="1"/>
                </p:cNvSpPr>
                <p:nvPr/>
              </p:nvSpPr>
              <p:spPr bwMode="auto">
                <a:xfrm>
                  <a:off x="5120" y="2441"/>
                  <a:ext cx="6" cy="3"/>
                </a:xfrm>
                <a:prstGeom prst="rect">
                  <a:avLst/>
                </a:prstGeom>
                <a:noFill/>
                <a:ln w="3175">
                  <a:solidFill>
                    <a:srgbClr val="000000"/>
                  </a:solidFill>
                  <a:miter lim="800000"/>
                  <a:headEnd/>
                  <a:tailEnd/>
                </a:ln>
              </p:spPr>
              <p:txBody>
                <a:bodyPr/>
                <a:lstStyle/>
                <a:p>
                  <a:pPr eaLnBrk="0" hangingPunct="0"/>
                  <a:endParaRPr lang="en-US"/>
                </a:p>
              </p:txBody>
            </p:sp>
            <p:sp>
              <p:nvSpPr>
                <p:cNvPr id="48078" name="Freeform 1208"/>
                <p:cNvSpPr>
                  <a:spLocks noEditPoints="1"/>
                </p:cNvSpPr>
                <p:nvPr/>
              </p:nvSpPr>
              <p:spPr bwMode="auto">
                <a:xfrm>
                  <a:off x="4824" y="2337"/>
                  <a:ext cx="219" cy="176"/>
                </a:xfrm>
                <a:custGeom>
                  <a:avLst/>
                  <a:gdLst>
                    <a:gd name="T0" fmla="*/ 0 w 219"/>
                    <a:gd name="T1" fmla="*/ 176 h 176"/>
                    <a:gd name="T2" fmla="*/ 0 w 219"/>
                    <a:gd name="T3" fmla="*/ 172 h 176"/>
                    <a:gd name="T4" fmla="*/ 23 w 219"/>
                    <a:gd name="T5" fmla="*/ 161 h 176"/>
                    <a:gd name="T6" fmla="*/ 23 w 219"/>
                    <a:gd name="T7" fmla="*/ 0 h 176"/>
                    <a:gd name="T8" fmla="*/ 81 w 219"/>
                    <a:gd name="T9" fmla="*/ 0 h 176"/>
                    <a:gd name="T10" fmla="*/ 81 w 219"/>
                    <a:gd name="T11" fmla="*/ 161 h 176"/>
                    <a:gd name="T12" fmla="*/ 105 w 219"/>
                    <a:gd name="T13" fmla="*/ 172 h 176"/>
                    <a:gd name="T14" fmla="*/ 105 w 219"/>
                    <a:gd name="T15" fmla="*/ 176 h 176"/>
                    <a:gd name="T16" fmla="*/ 0 w 219"/>
                    <a:gd name="T17" fmla="*/ 176 h 176"/>
                    <a:gd name="T18" fmla="*/ 88 w 219"/>
                    <a:gd name="T19" fmla="*/ 151 h 176"/>
                    <a:gd name="T20" fmla="*/ 109 w 219"/>
                    <a:gd name="T21" fmla="*/ 151 h 176"/>
                    <a:gd name="T22" fmla="*/ 131 w 219"/>
                    <a:gd name="T23" fmla="*/ 158 h 176"/>
                    <a:gd name="T24" fmla="*/ 131 w 219"/>
                    <a:gd name="T25" fmla="*/ 170 h 176"/>
                    <a:gd name="T26" fmla="*/ 109 w 219"/>
                    <a:gd name="T27" fmla="*/ 170 h 176"/>
                    <a:gd name="T28" fmla="*/ 109 w 219"/>
                    <a:gd name="T29" fmla="*/ 176 h 176"/>
                    <a:gd name="T30" fmla="*/ 199 w 219"/>
                    <a:gd name="T31" fmla="*/ 176 h 176"/>
                    <a:gd name="T32" fmla="*/ 199 w 219"/>
                    <a:gd name="T33" fmla="*/ 170 h 176"/>
                    <a:gd name="T34" fmla="*/ 176 w 219"/>
                    <a:gd name="T35" fmla="*/ 170 h 176"/>
                    <a:gd name="T36" fmla="*/ 176 w 219"/>
                    <a:gd name="T37" fmla="*/ 158 h 176"/>
                    <a:gd name="T38" fmla="*/ 199 w 219"/>
                    <a:gd name="T39" fmla="*/ 151 h 176"/>
                    <a:gd name="T40" fmla="*/ 219 w 219"/>
                    <a:gd name="T41" fmla="*/ 151 h 176"/>
                    <a:gd name="T42" fmla="*/ 219 w 219"/>
                    <a:gd name="T43" fmla="*/ 44 h 176"/>
                    <a:gd name="T44" fmla="*/ 88 w 219"/>
                    <a:gd name="T45" fmla="*/ 44 h 176"/>
                    <a:gd name="T46" fmla="*/ 88 w 219"/>
                    <a:gd name="T47" fmla="*/ 151 h 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9"/>
                    <a:gd name="T73" fmla="*/ 0 h 176"/>
                    <a:gd name="T74" fmla="*/ 219 w 219"/>
                    <a:gd name="T75" fmla="*/ 176 h 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9" h="176">
                      <a:moveTo>
                        <a:pt x="0" y="176"/>
                      </a:moveTo>
                      <a:lnTo>
                        <a:pt x="0" y="172"/>
                      </a:lnTo>
                      <a:lnTo>
                        <a:pt x="23" y="161"/>
                      </a:lnTo>
                      <a:lnTo>
                        <a:pt x="23" y="0"/>
                      </a:lnTo>
                      <a:lnTo>
                        <a:pt x="81" y="0"/>
                      </a:lnTo>
                      <a:lnTo>
                        <a:pt x="81" y="161"/>
                      </a:lnTo>
                      <a:lnTo>
                        <a:pt x="105" y="172"/>
                      </a:lnTo>
                      <a:lnTo>
                        <a:pt x="105" y="176"/>
                      </a:lnTo>
                      <a:lnTo>
                        <a:pt x="0" y="176"/>
                      </a:lnTo>
                      <a:close/>
                      <a:moveTo>
                        <a:pt x="88" y="151"/>
                      </a:moveTo>
                      <a:lnTo>
                        <a:pt x="109" y="151"/>
                      </a:lnTo>
                      <a:lnTo>
                        <a:pt x="131" y="158"/>
                      </a:lnTo>
                      <a:lnTo>
                        <a:pt x="131" y="170"/>
                      </a:lnTo>
                      <a:lnTo>
                        <a:pt x="109" y="170"/>
                      </a:lnTo>
                      <a:lnTo>
                        <a:pt x="109" y="176"/>
                      </a:lnTo>
                      <a:lnTo>
                        <a:pt x="199" y="176"/>
                      </a:lnTo>
                      <a:lnTo>
                        <a:pt x="199" y="170"/>
                      </a:lnTo>
                      <a:lnTo>
                        <a:pt x="176" y="170"/>
                      </a:lnTo>
                      <a:lnTo>
                        <a:pt x="176" y="158"/>
                      </a:lnTo>
                      <a:lnTo>
                        <a:pt x="199" y="151"/>
                      </a:lnTo>
                      <a:lnTo>
                        <a:pt x="219" y="151"/>
                      </a:lnTo>
                      <a:lnTo>
                        <a:pt x="219" y="44"/>
                      </a:lnTo>
                      <a:lnTo>
                        <a:pt x="88" y="44"/>
                      </a:lnTo>
                      <a:lnTo>
                        <a:pt x="88" y="151"/>
                      </a:lnTo>
                      <a:close/>
                    </a:path>
                  </a:pathLst>
                </a:custGeom>
                <a:solidFill>
                  <a:srgbClr val="FFFFFF"/>
                </a:solidFill>
                <a:ln w="9525">
                  <a:noFill/>
                  <a:round/>
                  <a:headEnd/>
                  <a:tailEnd/>
                </a:ln>
              </p:spPr>
              <p:txBody>
                <a:bodyPr/>
                <a:lstStyle/>
                <a:p>
                  <a:pPr eaLnBrk="0" hangingPunct="0"/>
                  <a:endParaRPr lang="en-US"/>
                </a:p>
              </p:txBody>
            </p:sp>
            <p:sp>
              <p:nvSpPr>
                <p:cNvPr id="48079" name="Line 1209"/>
                <p:cNvSpPr>
                  <a:spLocks noChangeShapeType="1"/>
                </p:cNvSpPr>
                <p:nvPr/>
              </p:nvSpPr>
              <p:spPr bwMode="auto">
                <a:xfrm>
                  <a:off x="4847" y="2498"/>
                  <a:ext cx="1" cy="15"/>
                </a:xfrm>
                <a:prstGeom prst="line">
                  <a:avLst/>
                </a:prstGeom>
                <a:noFill/>
                <a:ln w="7938">
                  <a:solidFill>
                    <a:srgbClr val="000000"/>
                  </a:solidFill>
                  <a:round/>
                  <a:headEnd/>
                  <a:tailEnd/>
                </a:ln>
              </p:spPr>
              <p:txBody>
                <a:bodyPr/>
                <a:lstStyle/>
                <a:p>
                  <a:endParaRPr lang="en-US"/>
                </a:p>
              </p:txBody>
            </p:sp>
            <p:sp>
              <p:nvSpPr>
                <p:cNvPr id="48080" name="Line 1210"/>
                <p:cNvSpPr>
                  <a:spLocks noChangeShapeType="1"/>
                </p:cNvSpPr>
                <p:nvPr/>
              </p:nvSpPr>
              <p:spPr bwMode="auto">
                <a:xfrm>
                  <a:off x="4905" y="2498"/>
                  <a:ext cx="1" cy="15"/>
                </a:xfrm>
                <a:prstGeom prst="line">
                  <a:avLst/>
                </a:prstGeom>
                <a:noFill/>
                <a:ln w="7938">
                  <a:solidFill>
                    <a:srgbClr val="000000"/>
                  </a:solidFill>
                  <a:round/>
                  <a:headEnd/>
                  <a:tailEnd/>
                </a:ln>
              </p:spPr>
              <p:txBody>
                <a:bodyPr/>
                <a:lstStyle/>
                <a:p>
                  <a:endParaRPr lang="en-US"/>
                </a:p>
              </p:txBody>
            </p:sp>
            <p:sp>
              <p:nvSpPr>
                <p:cNvPr id="48081" name="Line 1211"/>
                <p:cNvSpPr>
                  <a:spLocks noChangeShapeType="1"/>
                </p:cNvSpPr>
                <p:nvPr/>
              </p:nvSpPr>
              <p:spPr bwMode="auto">
                <a:xfrm>
                  <a:off x="4865" y="2392"/>
                  <a:ext cx="22" cy="1"/>
                </a:xfrm>
                <a:prstGeom prst="line">
                  <a:avLst/>
                </a:prstGeom>
                <a:noFill/>
                <a:ln w="7938">
                  <a:solidFill>
                    <a:srgbClr val="000000"/>
                  </a:solidFill>
                  <a:round/>
                  <a:headEnd/>
                  <a:tailEnd/>
                </a:ln>
              </p:spPr>
              <p:txBody>
                <a:bodyPr/>
                <a:lstStyle/>
                <a:p>
                  <a:endParaRPr lang="en-US"/>
                </a:p>
              </p:txBody>
            </p:sp>
            <p:sp>
              <p:nvSpPr>
                <p:cNvPr id="48082" name="Line 1212"/>
                <p:cNvSpPr>
                  <a:spLocks noChangeShapeType="1"/>
                </p:cNvSpPr>
                <p:nvPr/>
              </p:nvSpPr>
              <p:spPr bwMode="auto">
                <a:xfrm>
                  <a:off x="4861" y="2374"/>
                  <a:ext cx="29" cy="1"/>
                </a:xfrm>
                <a:prstGeom prst="line">
                  <a:avLst/>
                </a:prstGeom>
                <a:noFill/>
                <a:ln w="7938">
                  <a:solidFill>
                    <a:srgbClr val="000000"/>
                  </a:solidFill>
                  <a:round/>
                  <a:headEnd/>
                  <a:tailEnd/>
                </a:ln>
              </p:spPr>
              <p:txBody>
                <a:bodyPr/>
                <a:lstStyle/>
                <a:p>
                  <a:endParaRPr lang="en-US"/>
                </a:p>
              </p:txBody>
            </p:sp>
            <p:sp>
              <p:nvSpPr>
                <p:cNvPr id="48083" name="Rectangle 1213"/>
                <p:cNvSpPr>
                  <a:spLocks noChangeArrowheads="1"/>
                </p:cNvSpPr>
                <p:nvPr/>
              </p:nvSpPr>
              <p:spPr bwMode="auto">
                <a:xfrm>
                  <a:off x="4854" y="2345"/>
                  <a:ext cx="44" cy="102"/>
                </a:xfrm>
                <a:prstGeom prst="rect">
                  <a:avLst/>
                </a:prstGeom>
                <a:noFill/>
                <a:ln w="7938">
                  <a:solidFill>
                    <a:srgbClr val="000000"/>
                  </a:solidFill>
                  <a:miter lim="800000"/>
                  <a:headEnd/>
                  <a:tailEnd/>
                </a:ln>
              </p:spPr>
              <p:txBody>
                <a:bodyPr/>
                <a:lstStyle/>
                <a:p>
                  <a:pPr eaLnBrk="0" hangingPunct="0"/>
                  <a:endParaRPr lang="en-US"/>
                </a:p>
              </p:txBody>
            </p:sp>
            <p:sp>
              <p:nvSpPr>
                <p:cNvPr id="48084" name="Freeform 1214"/>
                <p:cNvSpPr>
                  <a:spLocks/>
                </p:cNvSpPr>
                <p:nvPr/>
              </p:nvSpPr>
              <p:spPr bwMode="auto">
                <a:xfrm>
                  <a:off x="4824" y="2337"/>
                  <a:ext cx="105" cy="176"/>
                </a:xfrm>
                <a:custGeom>
                  <a:avLst/>
                  <a:gdLst>
                    <a:gd name="T0" fmla="*/ 0 w 105"/>
                    <a:gd name="T1" fmla="*/ 176 h 176"/>
                    <a:gd name="T2" fmla="*/ 0 w 105"/>
                    <a:gd name="T3" fmla="*/ 172 h 176"/>
                    <a:gd name="T4" fmla="*/ 23 w 105"/>
                    <a:gd name="T5" fmla="*/ 161 h 176"/>
                    <a:gd name="T6" fmla="*/ 23 w 105"/>
                    <a:gd name="T7" fmla="*/ 0 h 176"/>
                    <a:gd name="T8" fmla="*/ 81 w 105"/>
                    <a:gd name="T9" fmla="*/ 0 h 176"/>
                    <a:gd name="T10" fmla="*/ 81 w 105"/>
                    <a:gd name="T11" fmla="*/ 161 h 176"/>
                    <a:gd name="T12" fmla="*/ 105 w 105"/>
                    <a:gd name="T13" fmla="*/ 172 h 176"/>
                    <a:gd name="T14" fmla="*/ 105 w 105"/>
                    <a:gd name="T15" fmla="*/ 176 h 176"/>
                    <a:gd name="T16" fmla="*/ 0 w 105"/>
                    <a:gd name="T17" fmla="*/ 176 h 1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176"/>
                    <a:gd name="T29" fmla="*/ 105 w 105"/>
                    <a:gd name="T30" fmla="*/ 176 h 1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176">
                      <a:moveTo>
                        <a:pt x="0" y="176"/>
                      </a:moveTo>
                      <a:lnTo>
                        <a:pt x="0" y="172"/>
                      </a:lnTo>
                      <a:lnTo>
                        <a:pt x="23" y="161"/>
                      </a:lnTo>
                      <a:lnTo>
                        <a:pt x="23" y="0"/>
                      </a:lnTo>
                      <a:lnTo>
                        <a:pt x="81" y="0"/>
                      </a:lnTo>
                      <a:lnTo>
                        <a:pt x="81" y="161"/>
                      </a:lnTo>
                      <a:lnTo>
                        <a:pt x="105" y="172"/>
                      </a:lnTo>
                      <a:lnTo>
                        <a:pt x="105" y="176"/>
                      </a:lnTo>
                      <a:lnTo>
                        <a:pt x="0" y="176"/>
                      </a:lnTo>
                    </a:path>
                  </a:pathLst>
                </a:custGeom>
                <a:noFill/>
                <a:ln w="7938">
                  <a:solidFill>
                    <a:srgbClr val="000000"/>
                  </a:solidFill>
                  <a:round/>
                  <a:headEnd/>
                  <a:tailEnd/>
                </a:ln>
              </p:spPr>
              <p:txBody>
                <a:bodyPr/>
                <a:lstStyle/>
                <a:p>
                  <a:pPr eaLnBrk="0" hangingPunct="0"/>
                  <a:endParaRPr lang="en-US"/>
                </a:p>
              </p:txBody>
            </p:sp>
            <p:sp>
              <p:nvSpPr>
                <p:cNvPr id="48085" name="Freeform 1215"/>
                <p:cNvSpPr>
                  <a:spLocks/>
                </p:cNvSpPr>
                <p:nvPr/>
              </p:nvSpPr>
              <p:spPr bwMode="auto">
                <a:xfrm>
                  <a:off x="4912" y="2381"/>
                  <a:ext cx="131" cy="132"/>
                </a:xfrm>
                <a:custGeom>
                  <a:avLst/>
                  <a:gdLst>
                    <a:gd name="T0" fmla="*/ 0 w 131"/>
                    <a:gd name="T1" fmla="*/ 107 h 132"/>
                    <a:gd name="T2" fmla="*/ 21 w 131"/>
                    <a:gd name="T3" fmla="*/ 107 h 132"/>
                    <a:gd name="T4" fmla="*/ 43 w 131"/>
                    <a:gd name="T5" fmla="*/ 114 h 132"/>
                    <a:gd name="T6" fmla="*/ 43 w 131"/>
                    <a:gd name="T7" fmla="*/ 126 h 132"/>
                    <a:gd name="T8" fmla="*/ 21 w 131"/>
                    <a:gd name="T9" fmla="*/ 126 h 132"/>
                    <a:gd name="T10" fmla="*/ 21 w 131"/>
                    <a:gd name="T11" fmla="*/ 132 h 132"/>
                    <a:gd name="T12" fmla="*/ 111 w 131"/>
                    <a:gd name="T13" fmla="*/ 132 h 132"/>
                    <a:gd name="T14" fmla="*/ 111 w 131"/>
                    <a:gd name="T15" fmla="*/ 126 h 132"/>
                    <a:gd name="T16" fmla="*/ 88 w 131"/>
                    <a:gd name="T17" fmla="*/ 126 h 132"/>
                    <a:gd name="T18" fmla="*/ 88 w 131"/>
                    <a:gd name="T19" fmla="*/ 114 h 132"/>
                    <a:gd name="T20" fmla="*/ 111 w 131"/>
                    <a:gd name="T21" fmla="*/ 107 h 132"/>
                    <a:gd name="T22" fmla="*/ 131 w 131"/>
                    <a:gd name="T23" fmla="*/ 107 h 132"/>
                    <a:gd name="T24" fmla="*/ 131 w 131"/>
                    <a:gd name="T25" fmla="*/ 0 h 132"/>
                    <a:gd name="T26" fmla="*/ 0 w 131"/>
                    <a:gd name="T27" fmla="*/ 0 h 132"/>
                    <a:gd name="T28" fmla="*/ 0 w 131"/>
                    <a:gd name="T29" fmla="*/ 107 h 1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1"/>
                    <a:gd name="T46" fmla="*/ 0 h 132"/>
                    <a:gd name="T47" fmla="*/ 131 w 131"/>
                    <a:gd name="T48" fmla="*/ 132 h 1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1" h="132">
                      <a:moveTo>
                        <a:pt x="0" y="107"/>
                      </a:moveTo>
                      <a:lnTo>
                        <a:pt x="21" y="107"/>
                      </a:lnTo>
                      <a:lnTo>
                        <a:pt x="43" y="114"/>
                      </a:lnTo>
                      <a:lnTo>
                        <a:pt x="43" y="126"/>
                      </a:lnTo>
                      <a:lnTo>
                        <a:pt x="21" y="126"/>
                      </a:lnTo>
                      <a:lnTo>
                        <a:pt x="21" y="132"/>
                      </a:lnTo>
                      <a:lnTo>
                        <a:pt x="111" y="132"/>
                      </a:lnTo>
                      <a:lnTo>
                        <a:pt x="111" y="126"/>
                      </a:lnTo>
                      <a:lnTo>
                        <a:pt x="88" y="126"/>
                      </a:lnTo>
                      <a:lnTo>
                        <a:pt x="88" y="114"/>
                      </a:lnTo>
                      <a:lnTo>
                        <a:pt x="111" y="107"/>
                      </a:lnTo>
                      <a:lnTo>
                        <a:pt x="131" y="107"/>
                      </a:lnTo>
                      <a:lnTo>
                        <a:pt x="131" y="0"/>
                      </a:lnTo>
                      <a:lnTo>
                        <a:pt x="0" y="0"/>
                      </a:lnTo>
                      <a:lnTo>
                        <a:pt x="0" y="107"/>
                      </a:lnTo>
                    </a:path>
                  </a:pathLst>
                </a:custGeom>
                <a:noFill/>
                <a:ln w="7938">
                  <a:solidFill>
                    <a:srgbClr val="000000"/>
                  </a:solidFill>
                  <a:round/>
                  <a:headEnd/>
                  <a:tailEnd/>
                </a:ln>
              </p:spPr>
              <p:txBody>
                <a:bodyPr/>
                <a:lstStyle/>
                <a:p>
                  <a:pPr eaLnBrk="0" hangingPunct="0"/>
                  <a:endParaRPr lang="en-US"/>
                </a:p>
              </p:txBody>
            </p:sp>
            <p:sp>
              <p:nvSpPr>
                <p:cNvPr id="48086" name="Line 1216"/>
                <p:cNvSpPr>
                  <a:spLocks noChangeShapeType="1"/>
                </p:cNvSpPr>
                <p:nvPr/>
              </p:nvSpPr>
              <p:spPr bwMode="auto">
                <a:xfrm>
                  <a:off x="4955" y="2507"/>
                  <a:ext cx="45" cy="1"/>
                </a:xfrm>
                <a:prstGeom prst="line">
                  <a:avLst/>
                </a:prstGeom>
                <a:noFill/>
                <a:ln w="7938">
                  <a:solidFill>
                    <a:srgbClr val="000000"/>
                  </a:solidFill>
                  <a:round/>
                  <a:headEnd/>
                  <a:tailEnd/>
                </a:ln>
              </p:spPr>
              <p:txBody>
                <a:bodyPr/>
                <a:lstStyle/>
                <a:p>
                  <a:endParaRPr lang="en-US"/>
                </a:p>
              </p:txBody>
            </p:sp>
            <p:sp>
              <p:nvSpPr>
                <p:cNvPr id="48087" name="Line 1217"/>
                <p:cNvSpPr>
                  <a:spLocks noChangeShapeType="1"/>
                </p:cNvSpPr>
                <p:nvPr/>
              </p:nvSpPr>
              <p:spPr bwMode="auto">
                <a:xfrm>
                  <a:off x="4955" y="2495"/>
                  <a:ext cx="45" cy="1"/>
                </a:xfrm>
                <a:prstGeom prst="line">
                  <a:avLst/>
                </a:prstGeom>
                <a:noFill/>
                <a:ln w="7938">
                  <a:solidFill>
                    <a:srgbClr val="000000"/>
                  </a:solidFill>
                  <a:round/>
                  <a:headEnd/>
                  <a:tailEnd/>
                </a:ln>
              </p:spPr>
              <p:txBody>
                <a:bodyPr/>
                <a:lstStyle/>
                <a:p>
                  <a:endParaRPr lang="en-US"/>
                </a:p>
              </p:txBody>
            </p:sp>
            <p:sp>
              <p:nvSpPr>
                <p:cNvPr id="48088" name="Line 1218"/>
                <p:cNvSpPr>
                  <a:spLocks noChangeShapeType="1"/>
                </p:cNvSpPr>
                <p:nvPr/>
              </p:nvSpPr>
              <p:spPr bwMode="auto">
                <a:xfrm>
                  <a:off x="4933" y="2488"/>
                  <a:ext cx="90" cy="1"/>
                </a:xfrm>
                <a:prstGeom prst="line">
                  <a:avLst/>
                </a:prstGeom>
                <a:noFill/>
                <a:ln w="7938">
                  <a:solidFill>
                    <a:srgbClr val="000000"/>
                  </a:solidFill>
                  <a:round/>
                  <a:headEnd/>
                  <a:tailEnd/>
                </a:ln>
              </p:spPr>
              <p:txBody>
                <a:bodyPr/>
                <a:lstStyle/>
                <a:p>
                  <a:endParaRPr lang="en-US"/>
                </a:p>
              </p:txBody>
            </p:sp>
            <p:sp>
              <p:nvSpPr>
                <p:cNvPr id="48089" name="Freeform 1219"/>
                <p:cNvSpPr>
                  <a:spLocks noEditPoints="1"/>
                </p:cNvSpPr>
                <p:nvPr/>
              </p:nvSpPr>
              <p:spPr bwMode="auto">
                <a:xfrm>
                  <a:off x="4852" y="2454"/>
                  <a:ext cx="47" cy="48"/>
                </a:xfrm>
                <a:custGeom>
                  <a:avLst/>
                  <a:gdLst>
                    <a:gd name="T0" fmla="*/ 4 w 47"/>
                    <a:gd name="T1" fmla="*/ 30 h 48"/>
                    <a:gd name="T2" fmla="*/ 0 w 47"/>
                    <a:gd name="T3" fmla="*/ 0 h 48"/>
                    <a:gd name="T4" fmla="*/ 7 w 47"/>
                    <a:gd name="T5" fmla="*/ 30 h 48"/>
                    <a:gd name="T6" fmla="*/ 11 w 47"/>
                    <a:gd name="T7" fmla="*/ 0 h 48"/>
                    <a:gd name="T8" fmla="*/ 7 w 47"/>
                    <a:gd name="T9" fmla="*/ 30 h 48"/>
                    <a:gd name="T10" fmla="*/ 18 w 47"/>
                    <a:gd name="T11" fmla="*/ 30 h 48"/>
                    <a:gd name="T12" fmla="*/ 14 w 47"/>
                    <a:gd name="T13" fmla="*/ 0 h 48"/>
                    <a:gd name="T14" fmla="*/ 22 w 47"/>
                    <a:gd name="T15" fmla="*/ 30 h 48"/>
                    <a:gd name="T16" fmla="*/ 25 w 47"/>
                    <a:gd name="T17" fmla="*/ 0 h 48"/>
                    <a:gd name="T18" fmla="*/ 22 w 47"/>
                    <a:gd name="T19" fmla="*/ 30 h 48"/>
                    <a:gd name="T20" fmla="*/ 33 w 47"/>
                    <a:gd name="T21" fmla="*/ 30 h 48"/>
                    <a:gd name="T22" fmla="*/ 29 w 47"/>
                    <a:gd name="T23" fmla="*/ 0 h 48"/>
                    <a:gd name="T24" fmla="*/ 36 w 47"/>
                    <a:gd name="T25" fmla="*/ 30 h 48"/>
                    <a:gd name="T26" fmla="*/ 40 w 47"/>
                    <a:gd name="T27" fmla="*/ 0 h 48"/>
                    <a:gd name="T28" fmla="*/ 36 w 47"/>
                    <a:gd name="T29" fmla="*/ 30 h 48"/>
                    <a:gd name="T30" fmla="*/ 47 w 47"/>
                    <a:gd name="T31" fmla="*/ 30 h 48"/>
                    <a:gd name="T32" fmla="*/ 44 w 47"/>
                    <a:gd name="T33" fmla="*/ 0 h 48"/>
                    <a:gd name="T34" fmla="*/ 44 w 47"/>
                    <a:gd name="T35" fmla="*/ 48 h 48"/>
                    <a:gd name="T36" fmla="*/ 47 w 47"/>
                    <a:gd name="T37" fmla="*/ 33 h 48"/>
                    <a:gd name="T38" fmla="*/ 44 w 47"/>
                    <a:gd name="T39" fmla="*/ 48 h 48"/>
                    <a:gd name="T40" fmla="*/ 40 w 47"/>
                    <a:gd name="T41" fmla="*/ 48 h 48"/>
                    <a:gd name="T42" fmla="*/ 36 w 47"/>
                    <a:gd name="T43" fmla="*/ 33 h 48"/>
                    <a:gd name="T44" fmla="*/ 29 w 47"/>
                    <a:gd name="T45" fmla="*/ 48 h 48"/>
                    <a:gd name="T46" fmla="*/ 33 w 47"/>
                    <a:gd name="T47" fmla="*/ 33 h 48"/>
                    <a:gd name="T48" fmla="*/ 29 w 47"/>
                    <a:gd name="T49" fmla="*/ 48 h 48"/>
                    <a:gd name="T50" fmla="*/ 25 w 47"/>
                    <a:gd name="T51" fmla="*/ 48 h 48"/>
                    <a:gd name="T52" fmla="*/ 22 w 47"/>
                    <a:gd name="T53" fmla="*/ 33 h 48"/>
                    <a:gd name="T54" fmla="*/ 14 w 47"/>
                    <a:gd name="T55" fmla="*/ 48 h 48"/>
                    <a:gd name="T56" fmla="*/ 18 w 47"/>
                    <a:gd name="T57" fmla="*/ 33 h 48"/>
                    <a:gd name="T58" fmla="*/ 14 w 47"/>
                    <a:gd name="T59" fmla="*/ 48 h 48"/>
                    <a:gd name="T60" fmla="*/ 11 w 47"/>
                    <a:gd name="T61" fmla="*/ 48 h 48"/>
                    <a:gd name="T62" fmla="*/ 7 w 47"/>
                    <a:gd name="T63" fmla="*/ 33 h 48"/>
                    <a:gd name="T64" fmla="*/ 0 w 47"/>
                    <a:gd name="T65" fmla="*/ 48 h 48"/>
                    <a:gd name="T66" fmla="*/ 4 w 47"/>
                    <a:gd name="T67" fmla="*/ 33 h 48"/>
                    <a:gd name="T68" fmla="*/ 0 w 47"/>
                    <a:gd name="T69" fmla="*/ 48 h 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7"/>
                    <a:gd name="T106" fmla="*/ 0 h 48"/>
                    <a:gd name="T107" fmla="*/ 47 w 47"/>
                    <a:gd name="T108" fmla="*/ 48 h 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7" h="48">
                      <a:moveTo>
                        <a:pt x="0" y="30"/>
                      </a:moveTo>
                      <a:lnTo>
                        <a:pt x="4" y="30"/>
                      </a:lnTo>
                      <a:lnTo>
                        <a:pt x="4" y="0"/>
                      </a:lnTo>
                      <a:lnTo>
                        <a:pt x="0" y="0"/>
                      </a:lnTo>
                      <a:lnTo>
                        <a:pt x="0" y="30"/>
                      </a:lnTo>
                      <a:close/>
                      <a:moveTo>
                        <a:pt x="7" y="30"/>
                      </a:moveTo>
                      <a:lnTo>
                        <a:pt x="11" y="30"/>
                      </a:lnTo>
                      <a:lnTo>
                        <a:pt x="11" y="0"/>
                      </a:lnTo>
                      <a:lnTo>
                        <a:pt x="7" y="0"/>
                      </a:lnTo>
                      <a:lnTo>
                        <a:pt x="7" y="30"/>
                      </a:lnTo>
                      <a:close/>
                      <a:moveTo>
                        <a:pt x="14" y="30"/>
                      </a:moveTo>
                      <a:lnTo>
                        <a:pt x="18" y="30"/>
                      </a:lnTo>
                      <a:lnTo>
                        <a:pt x="18" y="0"/>
                      </a:lnTo>
                      <a:lnTo>
                        <a:pt x="14" y="0"/>
                      </a:lnTo>
                      <a:lnTo>
                        <a:pt x="14" y="30"/>
                      </a:lnTo>
                      <a:close/>
                      <a:moveTo>
                        <a:pt x="22" y="30"/>
                      </a:moveTo>
                      <a:lnTo>
                        <a:pt x="25" y="30"/>
                      </a:lnTo>
                      <a:lnTo>
                        <a:pt x="25" y="0"/>
                      </a:lnTo>
                      <a:lnTo>
                        <a:pt x="22" y="0"/>
                      </a:lnTo>
                      <a:lnTo>
                        <a:pt x="22" y="30"/>
                      </a:lnTo>
                      <a:close/>
                      <a:moveTo>
                        <a:pt x="29" y="30"/>
                      </a:moveTo>
                      <a:lnTo>
                        <a:pt x="33" y="30"/>
                      </a:lnTo>
                      <a:lnTo>
                        <a:pt x="33" y="0"/>
                      </a:lnTo>
                      <a:lnTo>
                        <a:pt x="29" y="0"/>
                      </a:lnTo>
                      <a:lnTo>
                        <a:pt x="29" y="30"/>
                      </a:lnTo>
                      <a:close/>
                      <a:moveTo>
                        <a:pt x="36" y="30"/>
                      </a:moveTo>
                      <a:lnTo>
                        <a:pt x="40" y="30"/>
                      </a:lnTo>
                      <a:lnTo>
                        <a:pt x="40" y="0"/>
                      </a:lnTo>
                      <a:lnTo>
                        <a:pt x="36" y="0"/>
                      </a:lnTo>
                      <a:lnTo>
                        <a:pt x="36" y="30"/>
                      </a:lnTo>
                      <a:close/>
                      <a:moveTo>
                        <a:pt x="44" y="30"/>
                      </a:moveTo>
                      <a:lnTo>
                        <a:pt x="47" y="30"/>
                      </a:lnTo>
                      <a:lnTo>
                        <a:pt x="47" y="0"/>
                      </a:lnTo>
                      <a:lnTo>
                        <a:pt x="44" y="0"/>
                      </a:lnTo>
                      <a:lnTo>
                        <a:pt x="44" y="30"/>
                      </a:lnTo>
                      <a:close/>
                      <a:moveTo>
                        <a:pt x="44" y="48"/>
                      </a:moveTo>
                      <a:lnTo>
                        <a:pt x="47" y="48"/>
                      </a:lnTo>
                      <a:lnTo>
                        <a:pt x="47" y="33"/>
                      </a:lnTo>
                      <a:lnTo>
                        <a:pt x="44" y="33"/>
                      </a:lnTo>
                      <a:lnTo>
                        <a:pt x="44" y="48"/>
                      </a:lnTo>
                      <a:close/>
                      <a:moveTo>
                        <a:pt x="36" y="48"/>
                      </a:moveTo>
                      <a:lnTo>
                        <a:pt x="40" y="48"/>
                      </a:lnTo>
                      <a:lnTo>
                        <a:pt x="40" y="33"/>
                      </a:lnTo>
                      <a:lnTo>
                        <a:pt x="36" y="33"/>
                      </a:lnTo>
                      <a:lnTo>
                        <a:pt x="36" y="48"/>
                      </a:lnTo>
                      <a:close/>
                      <a:moveTo>
                        <a:pt x="29" y="48"/>
                      </a:moveTo>
                      <a:lnTo>
                        <a:pt x="33" y="48"/>
                      </a:lnTo>
                      <a:lnTo>
                        <a:pt x="33" y="33"/>
                      </a:lnTo>
                      <a:lnTo>
                        <a:pt x="29" y="33"/>
                      </a:lnTo>
                      <a:lnTo>
                        <a:pt x="29" y="48"/>
                      </a:lnTo>
                      <a:close/>
                      <a:moveTo>
                        <a:pt x="22" y="48"/>
                      </a:moveTo>
                      <a:lnTo>
                        <a:pt x="25" y="48"/>
                      </a:lnTo>
                      <a:lnTo>
                        <a:pt x="25" y="33"/>
                      </a:lnTo>
                      <a:lnTo>
                        <a:pt x="22" y="33"/>
                      </a:lnTo>
                      <a:lnTo>
                        <a:pt x="22" y="48"/>
                      </a:lnTo>
                      <a:close/>
                      <a:moveTo>
                        <a:pt x="14" y="48"/>
                      </a:moveTo>
                      <a:lnTo>
                        <a:pt x="18" y="48"/>
                      </a:lnTo>
                      <a:lnTo>
                        <a:pt x="18" y="33"/>
                      </a:lnTo>
                      <a:lnTo>
                        <a:pt x="14" y="33"/>
                      </a:lnTo>
                      <a:lnTo>
                        <a:pt x="14" y="48"/>
                      </a:lnTo>
                      <a:close/>
                      <a:moveTo>
                        <a:pt x="7" y="48"/>
                      </a:moveTo>
                      <a:lnTo>
                        <a:pt x="11" y="48"/>
                      </a:lnTo>
                      <a:lnTo>
                        <a:pt x="11" y="33"/>
                      </a:lnTo>
                      <a:lnTo>
                        <a:pt x="7" y="33"/>
                      </a:lnTo>
                      <a:lnTo>
                        <a:pt x="7" y="48"/>
                      </a:lnTo>
                      <a:close/>
                      <a:moveTo>
                        <a:pt x="0" y="48"/>
                      </a:moveTo>
                      <a:lnTo>
                        <a:pt x="4" y="48"/>
                      </a:lnTo>
                      <a:lnTo>
                        <a:pt x="4" y="33"/>
                      </a:lnTo>
                      <a:lnTo>
                        <a:pt x="0" y="33"/>
                      </a:lnTo>
                      <a:lnTo>
                        <a:pt x="0" y="48"/>
                      </a:lnTo>
                      <a:close/>
                    </a:path>
                  </a:pathLst>
                </a:custGeom>
                <a:solidFill>
                  <a:srgbClr val="FFFFFF"/>
                </a:solidFill>
                <a:ln w="9525">
                  <a:noFill/>
                  <a:round/>
                  <a:headEnd/>
                  <a:tailEnd/>
                </a:ln>
              </p:spPr>
              <p:txBody>
                <a:bodyPr/>
                <a:lstStyle/>
                <a:p>
                  <a:pPr eaLnBrk="0" hangingPunct="0"/>
                  <a:endParaRPr lang="en-US"/>
                </a:p>
              </p:txBody>
            </p:sp>
            <p:sp>
              <p:nvSpPr>
                <p:cNvPr id="48090" name="Rectangle 1220"/>
                <p:cNvSpPr>
                  <a:spLocks noChangeArrowheads="1"/>
                </p:cNvSpPr>
                <p:nvPr/>
              </p:nvSpPr>
              <p:spPr bwMode="auto">
                <a:xfrm>
                  <a:off x="4858" y="2348"/>
                  <a:ext cx="36" cy="15"/>
                </a:xfrm>
                <a:prstGeom prst="rect">
                  <a:avLst/>
                </a:prstGeom>
                <a:noFill/>
                <a:ln w="3175">
                  <a:solidFill>
                    <a:srgbClr val="000000"/>
                  </a:solidFill>
                  <a:miter lim="800000"/>
                  <a:headEnd/>
                  <a:tailEnd/>
                </a:ln>
              </p:spPr>
              <p:txBody>
                <a:bodyPr/>
                <a:lstStyle/>
                <a:p>
                  <a:pPr eaLnBrk="0" hangingPunct="0"/>
                  <a:endParaRPr lang="en-US"/>
                </a:p>
              </p:txBody>
            </p:sp>
            <p:sp>
              <p:nvSpPr>
                <p:cNvPr id="48091" name="Freeform 1221"/>
                <p:cNvSpPr>
                  <a:spLocks/>
                </p:cNvSpPr>
                <p:nvPr/>
              </p:nvSpPr>
              <p:spPr bwMode="auto">
                <a:xfrm>
                  <a:off x="4858" y="2348"/>
                  <a:ext cx="36" cy="4"/>
                </a:xfrm>
                <a:custGeom>
                  <a:avLst/>
                  <a:gdLst>
                    <a:gd name="T0" fmla="*/ 0 w 36"/>
                    <a:gd name="T1" fmla="*/ 0 h 4"/>
                    <a:gd name="T2" fmla="*/ 3 w 36"/>
                    <a:gd name="T3" fmla="*/ 4 h 4"/>
                    <a:gd name="T4" fmla="*/ 32 w 36"/>
                    <a:gd name="T5" fmla="*/ 4 h 4"/>
                    <a:gd name="T6" fmla="*/ 36 w 36"/>
                    <a:gd name="T7" fmla="*/ 0 h 4"/>
                    <a:gd name="T8" fmla="*/ 0 60000 65536"/>
                    <a:gd name="T9" fmla="*/ 0 60000 65536"/>
                    <a:gd name="T10" fmla="*/ 0 60000 65536"/>
                    <a:gd name="T11" fmla="*/ 0 60000 65536"/>
                    <a:gd name="T12" fmla="*/ 0 w 36"/>
                    <a:gd name="T13" fmla="*/ 0 h 4"/>
                    <a:gd name="T14" fmla="*/ 36 w 36"/>
                    <a:gd name="T15" fmla="*/ 4 h 4"/>
                  </a:gdLst>
                  <a:ahLst/>
                  <a:cxnLst>
                    <a:cxn ang="T8">
                      <a:pos x="T0" y="T1"/>
                    </a:cxn>
                    <a:cxn ang="T9">
                      <a:pos x="T2" y="T3"/>
                    </a:cxn>
                    <a:cxn ang="T10">
                      <a:pos x="T4" y="T5"/>
                    </a:cxn>
                    <a:cxn ang="T11">
                      <a:pos x="T6" y="T7"/>
                    </a:cxn>
                  </a:cxnLst>
                  <a:rect l="T12" t="T13" r="T14" b="T15"/>
                  <a:pathLst>
                    <a:path w="36" h="4">
                      <a:moveTo>
                        <a:pt x="0" y="0"/>
                      </a:moveTo>
                      <a:lnTo>
                        <a:pt x="3" y="4"/>
                      </a:lnTo>
                      <a:lnTo>
                        <a:pt x="32" y="4"/>
                      </a:lnTo>
                      <a:lnTo>
                        <a:pt x="36" y="0"/>
                      </a:lnTo>
                    </a:path>
                  </a:pathLst>
                </a:custGeom>
                <a:noFill/>
                <a:ln w="3175">
                  <a:solidFill>
                    <a:srgbClr val="000000"/>
                  </a:solidFill>
                  <a:round/>
                  <a:headEnd/>
                  <a:tailEnd/>
                </a:ln>
              </p:spPr>
              <p:txBody>
                <a:bodyPr/>
                <a:lstStyle/>
                <a:p>
                  <a:pPr eaLnBrk="0" hangingPunct="0"/>
                  <a:endParaRPr lang="en-US"/>
                </a:p>
              </p:txBody>
            </p:sp>
            <p:sp>
              <p:nvSpPr>
                <p:cNvPr id="48092" name="Rectangle 1222"/>
                <p:cNvSpPr>
                  <a:spLocks noChangeArrowheads="1"/>
                </p:cNvSpPr>
                <p:nvPr/>
              </p:nvSpPr>
              <p:spPr bwMode="auto">
                <a:xfrm>
                  <a:off x="4858" y="2367"/>
                  <a:ext cx="36" cy="14"/>
                </a:xfrm>
                <a:prstGeom prst="rect">
                  <a:avLst/>
                </a:prstGeom>
                <a:noFill/>
                <a:ln w="3175">
                  <a:solidFill>
                    <a:srgbClr val="000000"/>
                  </a:solidFill>
                  <a:miter lim="800000"/>
                  <a:headEnd/>
                  <a:tailEnd/>
                </a:ln>
              </p:spPr>
              <p:txBody>
                <a:bodyPr/>
                <a:lstStyle/>
                <a:p>
                  <a:pPr eaLnBrk="0" hangingPunct="0"/>
                  <a:endParaRPr lang="en-US"/>
                </a:p>
              </p:txBody>
            </p:sp>
            <p:sp>
              <p:nvSpPr>
                <p:cNvPr id="48093" name="Rectangle 1223"/>
                <p:cNvSpPr>
                  <a:spLocks noChangeArrowheads="1"/>
                </p:cNvSpPr>
                <p:nvPr/>
              </p:nvSpPr>
              <p:spPr bwMode="auto">
                <a:xfrm>
                  <a:off x="4858" y="2385"/>
                  <a:ext cx="36" cy="15"/>
                </a:xfrm>
                <a:prstGeom prst="rect">
                  <a:avLst/>
                </a:prstGeom>
                <a:noFill/>
                <a:ln w="3175">
                  <a:solidFill>
                    <a:srgbClr val="000000"/>
                  </a:solidFill>
                  <a:miter lim="800000"/>
                  <a:headEnd/>
                  <a:tailEnd/>
                </a:ln>
              </p:spPr>
              <p:txBody>
                <a:bodyPr/>
                <a:lstStyle/>
                <a:p>
                  <a:pPr eaLnBrk="0" hangingPunct="0"/>
                  <a:endParaRPr lang="en-US"/>
                </a:p>
              </p:txBody>
            </p:sp>
            <p:sp>
              <p:nvSpPr>
                <p:cNvPr id="48094" name="Rectangle 1224"/>
                <p:cNvSpPr>
                  <a:spLocks noChangeArrowheads="1"/>
                </p:cNvSpPr>
                <p:nvPr/>
              </p:nvSpPr>
              <p:spPr bwMode="auto">
                <a:xfrm>
                  <a:off x="4858" y="2403"/>
                  <a:ext cx="36" cy="15"/>
                </a:xfrm>
                <a:prstGeom prst="rect">
                  <a:avLst/>
                </a:prstGeom>
                <a:noFill/>
                <a:ln w="3175">
                  <a:solidFill>
                    <a:srgbClr val="000000"/>
                  </a:solidFill>
                  <a:miter lim="800000"/>
                  <a:headEnd/>
                  <a:tailEnd/>
                </a:ln>
              </p:spPr>
              <p:txBody>
                <a:bodyPr/>
                <a:lstStyle/>
                <a:p>
                  <a:pPr eaLnBrk="0" hangingPunct="0"/>
                  <a:endParaRPr lang="en-US"/>
                </a:p>
              </p:txBody>
            </p:sp>
            <p:sp>
              <p:nvSpPr>
                <p:cNvPr id="48095" name="Rectangle 1225"/>
                <p:cNvSpPr>
                  <a:spLocks noChangeArrowheads="1"/>
                </p:cNvSpPr>
                <p:nvPr/>
              </p:nvSpPr>
              <p:spPr bwMode="auto">
                <a:xfrm>
                  <a:off x="4858" y="2422"/>
                  <a:ext cx="36" cy="14"/>
                </a:xfrm>
                <a:prstGeom prst="rect">
                  <a:avLst/>
                </a:prstGeom>
                <a:noFill/>
                <a:ln w="3175">
                  <a:solidFill>
                    <a:srgbClr val="000000"/>
                  </a:solidFill>
                  <a:miter lim="800000"/>
                  <a:headEnd/>
                  <a:tailEnd/>
                </a:ln>
              </p:spPr>
              <p:txBody>
                <a:bodyPr/>
                <a:lstStyle/>
                <a:p>
                  <a:pPr eaLnBrk="0" hangingPunct="0"/>
                  <a:endParaRPr lang="en-US"/>
                </a:p>
              </p:txBody>
            </p:sp>
            <p:sp>
              <p:nvSpPr>
                <p:cNvPr id="48096" name="Rectangle 1226"/>
                <p:cNvSpPr>
                  <a:spLocks noChangeArrowheads="1"/>
                </p:cNvSpPr>
                <p:nvPr/>
              </p:nvSpPr>
              <p:spPr bwMode="auto">
                <a:xfrm>
                  <a:off x="4852" y="2454"/>
                  <a:ext cx="4" cy="30"/>
                </a:xfrm>
                <a:prstGeom prst="rect">
                  <a:avLst/>
                </a:prstGeom>
                <a:noFill/>
                <a:ln w="3175">
                  <a:solidFill>
                    <a:srgbClr val="000000"/>
                  </a:solidFill>
                  <a:miter lim="800000"/>
                  <a:headEnd/>
                  <a:tailEnd/>
                </a:ln>
              </p:spPr>
              <p:txBody>
                <a:bodyPr/>
                <a:lstStyle/>
                <a:p>
                  <a:pPr eaLnBrk="0" hangingPunct="0"/>
                  <a:endParaRPr lang="en-US"/>
                </a:p>
              </p:txBody>
            </p:sp>
            <p:sp>
              <p:nvSpPr>
                <p:cNvPr id="48097" name="Rectangle 1227"/>
                <p:cNvSpPr>
                  <a:spLocks noChangeArrowheads="1"/>
                </p:cNvSpPr>
                <p:nvPr/>
              </p:nvSpPr>
              <p:spPr bwMode="auto">
                <a:xfrm>
                  <a:off x="4859" y="2454"/>
                  <a:ext cx="4" cy="30"/>
                </a:xfrm>
                <a:prstGeom prst="rect">
                  <a:avLst/>
                </a:prstGeom>
                <a:noFill/>
                <a:ln w="3175">
                  <a:solidFill>
                    <a:srgbClr val="000000"/>
                  </a:solidFill>
                  <a:miter lim="800000"/>
                  <a:headEnd/>
                  <a:tailEnd/>
                </a:ln>
              </p:spPr>
              <p:txBody>
                <a:bodyPr/>
                <a:lstStyle/>
                <a:p>
                  <a:pPr eaLnBrk="0" hangingPunct="0"/>
                  <a:endParaRPr lang="en-US"/>
                </a:p>
              </p:txBody>
            </p:sp>
            <p:sp>
              <p:nvSpPr>
                <p:cNvPr id="48098" name="Rectangle 1228"/>
                <p:cNvSpPr>
                  <a:spLocks noChangeArrowheads="1"/>
                </p:cNvSpPr>
                <p:nvPr/>
              </p:nvSpPr>
              <p:spPr bwMode="auto">
                <a:xfrm>
                  <a:off x="4866" y="2454"/>
                  <a:ext cx="4" cy="30"/>
                </a:xfrm>
                <a:prstGeom prst="rect">
                  <a:avLst/>
                </a:prstGeom>
                <a:noFill/>
                <a:ln w="3175">
                  <a:solidFill>
                    <a:srgbClr val="000000"/>
                  </a:solidFill>
                  <a:miter lim="800000"/>
                  <a:headEnd/>
                  <a:tailEnd/>
                </a:ln>
              </p:spPr>
              <p:txBody>
                <a:bodyPr/>
                <a:lstStyle/>
                <a:p>
                  <a:pPr eaLnBrk="0" hangingPunct="0"/>
                  <a:endParaRPr lang="en-US"/>
                </a:p>
              </p:txBody>
            </p:sp>
            <p:sp>
              <p:nvSpPr>
                <p:cNvPr id="48099" name="Rectangle 1229"/>
                <p:cNvSpPr>
                  <a:spLocks noChangeArrowheads="1"/>
                </p:cNvSpPr>
                <p:nvPr/>
              </p:nvSpPr>
              <p:spPr bwMode="auto">
                <a:xfrm>
                  <a:off x="4874" y="2454"/>
                  <a:ext cx="3" cy="30"/>
                </a:xfrm>
                <a:prstGeom prst="rect">
                  <a:avLst/>
                </a:prstGeom>
                <a:noFill/>
                <a:ln w="3175">
                  <a:solidFill>
                    <a:srgbClr val="000000"/>
                  </a:solidFill>
                  <a:miter lim="800000"/>
                  <a:headEnd/>
                  <a:tailEnd/>
                </a:ln>
              </p:spPr>
              <p:txBody>
                <a:bodyPr/>
                <a:lstStyle/>
                <a:p>
                  <a:pPr eaLnBrk="0" hangingPunct="0"/>
                  <a:endParaRPr lang="en-US"/>
                </a:p>
              </p:txBody>
            </p:sp>
            <p:sp>
              <p:nvSpPr>
                <p:cNvPr id="48100" name="Rectangle 1230"/>
                <p:cNvSpPr>
                  <a:spLocks noChangeArrowheads="1"/>
                </p:cNvSpPr>
                <p:nvPr/>
              </p:nvSpPr>
              <p:spPr bwMode="auto">
                <a:xfrm>
                  <a:off x="4881" y="2454"/>
                  <a:ext cx="4" cy="30"/>
                </a:xfrm>
                <a:prstGeom prst="rect">
                  <a:avLst/>
                </a:prstGeom>
                <a:noFill/>
                <a:ln w="3175">
                  <a:solidFill>
                    <a:srgbClr val="000000"/>
                  </a:solidFill>
                  <a:miter lim="800000"/>
                  <a:headEnd/>
                  <a:tailEnd/>
                </a:ln>
              </p:spPr>
              <p:txBody>
                <a:bodyPr/>
                <a:lstStyle/>
                <a:p>
                  <a:pPr eaLnBrk="0" hangingPunct="0"/>
                  <a:endParaRPr lang="en-US"/>
                </a:p>
              </p:txBody>
            </p:sp>
            <p:sp>
              <p:nvSpPr>
                <p:cNvPr id="48101" name="Rectangle 1231"/>
                <p:cNvSpPr>
                  <a:spLocks noChangeArrowheads="1"/>
                </p:cNvSpPr>
                <p:nvPr/>
              </p:nvSpPr>
              <p:spPr bwMode="auto">
                <a:xfrm>
                  <a:off x="4888" y="2454"/>
                  <a:ext cx="4" cy="30"/>
                </a:xfrm>
                <a:prstGeom prst="rect">
                  <a:avLst/>
                </a:prstGeom>
                <a:noFill/>
                <a:ln w="3175">
                  <a:solidFill>
                    <a:srgbClr val="000000"/>
                  </a:solidFill>
                  <a:miter lim="800000"/>
                  <a:headEnd/>
                  <a:tailEnd/>
                </a:ln>
              </p:spPr>
              <p:txBody>
                <a:bodyPr/>
                <a:lstStyle/>
                <a:p>
                  <a:pPr eaLnBrk="0" hangingPunct="0"/>
                  <a:endParaRPr lang="en-US"/>
                </a:p>
              </p:txBody>
            </p:sp>
            <p:sp>
              <p:nvSpPr>
                <p:cNvPr id="48102" name="Rectangle 1232"/>
                <p:cNvSpPr>
                  <a:spLocks noChangeArrowheads="1"/>
                </p:cNvSpPr>
                <p:nvPr/>
              </p:nvSpPr>
              <p:spPr bwMode="auto">
                <a:xfrm>
                  <a:off x="4896" y="2454"/>
                  <a:ext cx="3" cy="30"/>
                </a:xfrm>
                <a:prstGeom prst="rect">
                  <a:avLst/>
                </a:prstGeom>
                <a:noFill/>
                <a:ln w="3175">
                  <a:solidFill>
                    <a:srgbClr val="000000"/>
                  </a:solidFill>
                  <a:miter lim="800000"/>
                  <a:headEnd/>
                  <a:tailEnd/>
                </a:ln>
              </p:spPr>
              <p:txBody>
                <a:bodyPr/>
                <a:lstStyle/>
                <a:p>
                  <a:pPr eaLnBrk="0" hangingPunct="0"/>
                  <a:endParaRPr lang="en-US"/>
                </a:p>
              </p:txBody>
            </p:sp>
            <p:sp>
              <p:nvSpPr>
                <p:cNvPr id="48103" name="Rectangle 1233"/>
                <p:cNvSpPr>
                  <a:spLocks noChangeArrowheads="1"/>
                </p:cNvSpPr>
                <p:nvPr/>
              </p:nvSpPr>
              <p:spPr bwMode="auto">
                <a:xfrm>
                  <a:off x="4896" y="2487"/>
                  <a:ext cx="3" cy="15"/>
                </a:xfrm>
                <a:prstGeom prst="rect">
                  <a:avLst/>
                </a:prstGeom>
                <a:noFill/>
                <a:ln w="3175">
                  <a:solidFill>
                    <a:srgbClr val="000000"/>
                  </a:solidFill>
                  <a:miter lim="800000"/>
                  <a:headEnd/>
                  <a:tailEnd/>
                </a:ln>
              </p:spPr>
              <p:txBody>
                <a:bodyPr/>
                <a:lstStyle/>
                <a:p>
                  <a:pPr eaLnBrk="0" hangingPunct="0"/>
                  <a:endParaRPr lang="en-US"/>
                </a:p>
              </p:txBody>
            </p:sp>
            <p:sp>
              <p:nvSpPr>
                <p:cNvPr id="48104" name="Rectangle 1234"/>
                <p:cNvSpPr>
                  <a:spLocks noChangeArrowheads="1"/>
                </p:cNvSpPr>
                <p:nvPr/>
              </p:nvSpPr>
              <p:spPr bwMode="auto">
                <a:xfrm>
                  <a:off x="4888" y="2487"/>
                  <a:ext cx="4" cy="15"/>
                </a:xfrm>
                <a:prstGeom prst="rect">
                  <a:avLst/>
                </a:prstGeom>
                <a:noFill/>
                <a:ln w="3175">
                  <a:solidFill>
                    <a:srgbClr val="000000"/>
                  </a:solidFill>
                  <a:miter lim="800000"/>
                  <a:headEnd/>
                  <a:tailEnd/>
                </a:ln>
              </p:spPr>
              <p:txBody>
                <a:bodyPr/>
                <a:lstStyle/>
                <a:p>
                  <a:pPr eaLnBrk="0" hangingPunct="0"/>
                  <a:endParaRPr lang="en-US"/>
                </a:p>
              </p:txBody>
            </p:sp>
            <p:sp>
              <p:nvSpPr>
                <p:cNvPr id="48105" name="Rectangle 1235"/>
                <p:cNvSpPr>
                  <a:spLocks noChangeArrowheads="1"/>
                </p:cNvSpPr>
                <p:nvPr/>
              </p:nvSpPr>
              <p:spPr bwMode="auto">
                <a:xfrm>
                  <a:off x="4881" y="2487"/>
                  <a:ext cx="4" cy="15"/>
                </a:xfrm>
                <a:prstGeom prst="rect">
                  <a:avLst/>
                </a:prstGeom>
                <a:noFill/>
                <a:ln w="3175">
                  <a:solidFill>
                    <a:srgbClr val="000000"/>
                  </a:solidFill>
                  <a:miter lim="800000"/>
                  <a:headEnd/>
                  <a:tailEnd/>
                </a:ln>
              </p:spPr>
              <p:txBody>
                <a:bodyPr/>
                <a:lstStyle/>
                <a:p>
                  <a:pPr eaLnBrk="0" hangingPunct="0"/>
                  <a:endParaRPr lang="en-US"/>
                </a:p>
              </p:txBody>
            </p:sp>
            <p:sp>
              <p:nvSpPr>
                <p:cNvPr id="48106" name="Rectangle 1236"/>
                <p:cNvSpPr>
                  <a:spLocks noChangeArrowheads="1"/>
                </p:cNvSpPr>
                <p:nvPr/>
              </p:nvSpPr>
              <p:spPr bwMode="auto">
                <a:xfrm>
                  <a:off x="4874" y="2487"/>
                  <a:ext cx="3" cy="15"/>
                </a:xfrm>
                <a:prstGeom prst="rect">
                  <a:avLst/>
                </a:prstGeom>
                <a:noFill/>
                <a:ln w="3175">
                  <a:solidFill>
                    <a:srgbClr val="000000"/>
                  </a:solidFill>
                  <a:miter lim="800000"/>
                  <a:headEnd/>
                  <a:tailEnd/>
                </a:ln>
              </p:spPr>
              <p:txBody>
                <a:bodyPr/>
                <a:lstStyle/>
                <a:p>
                  <a:pPr eaLnBrk="0" hangingPunct="0"/>
                  <a:endParaRPr lang="en-US"/>
                </a:p>
              </p:txBody>
            </p:sp>
            <p:sp>
              <p:nvSpPr>
                <p:cNvPr id="48107" name="Rectangle 1237"/>
                <p:cNvSpPr>
                  <a:spLocks noChangeArrowheads="1"/>
                </p:cNvSpPr>
                <p:nvPr/>
              </p:nvSpPr>
              <p:spPr bwMode="auto">
                <a:xfrm>
                  <a:off x="4866" y="2487"/>
                  <a:ext cx="4" cy="15"/>
                </a:xfrm>
                <a:prstGeom prst="rect">
                  <a:avLst/>
                </a:prstGeom>
                <a:noFill/>
                <a:ln w="3175">
                  <a:solidFill>
                    <a:srgbClr val="000000"/>
                  </a:solidFill>
                  <a:miter lim="800000"/>
                  <a:headEnd/>
                  <a:tailEnd/>
                </a:ln>
              </p:spPr>
              <p:txBody>
                <a:bodyPr/>
                <a:lstStyle/>
                <a:p>
                  <a:pPr eaLnBrk="0" hangingPunct="0"/>
                  <a:endParaRPr lang="en-US"/>
                </a:p>
              </p:txBody>
            </p:sp>
            <p:sp>
              <p:nvSpPr>
                <p:cNvPr id="48108" name="Rectangle 1238"/>
                <p:cNvSpPr>
                  <a:spLocks noChangeArrowheads="1"/>
                </p:cNvSpPr>
                <p:nvPr/>
              </p:nvSpPr>
              <p:spPr bwMode="auto">
                <a:xfrm>
                  <a:off x="4859" y="2487"/>
                  <a:ext cx="4" cy="15"/>
                </a:xfrm>
                <a:prstGeom prst="rect">
                  <a:avLst/>
                </a:prstGeom>
                <a:noFill/>
                <a:ln w="3175">
                  <a:solidFill>
                    <a:srgbClr val="000000"/>
                  </a:solidFill>
                  <a:miter lim="800000"/>
                  <a:headEnd/>
                  <a:tailEnd/>
                </a:ln>
              </p:spPr>
              <p:txBody>
                <a:bodyPr/>
                <a:lstStyle/>
                <a:p>
                  <a:pPr eaLnBrk="0" hangingPunct="0"/>
                  <a:endParaRPr lang="en-US"/>
                </a:p>
              </p:txBody>
            </p:sp>
            <p:sp>
              <p:nvSpPr>
                <p:cNvPr id="48109" name="Rectangle 1239"/>
                <p:cNvSpPr>
                  <a:spLocks noChangeArrowheads="1"/>
                </p:cNvSpPr>
                <p:nvPr/>
              </p:nvSpPr>
              <p:spPr bwMode="auto">
                <a:xfrm>
                  <a:off x="4852" y="2487"/>
                  <a:ext cx="4" cy="15"/>
                </a:xfrm>
                <a:prstGeom prst="rect">
                  <a:avLst/>
                </a:prstGeom>
                <a:noFill/>
                <a:ln w="3175">
                  <a:solidFill>
                    <a:srgbClr val="000000"/>
                  </a:solidFill>
                  <a:miter lim="800000"/>
                  <a:headEnd/>
                  <a:tailEnd/>
                </a:ln>
              </p:spPr>
              <p:txBody>
                <a:bodyPr/>
                <a:lstStyle/>
                <a:p>
                  <a:pPr eaLnBrk="0" hangingPunct="0"/>
                  <a:endParaRPr lang="en-US"/>
                </a:p>
              </p:txBody>
            </p:sp>
            <p:sp>
              <p:nvSpPr>
                <p:cNvPr id="48110" name="Line 1240"/>
                <p:cNvSpPr>
                  <a:spLocks noChangeShapeType="1"/>
                </p:cNvSpPr>
                <p:nvPr/>
              </p:nvSpPr>
              <p:spPr bwMode="auto">
                <a:xfrm flipV="1">
                  <a:off x="4858" y="2352"/>
                  <a:ext cx="3" cy="11"/>
                </a:xfrm>
                <a:prstGeom prst="line">
                  <a:avLst/>
                </a:prstGeom>
                <a:noFill/>
                <a:ln w="3175">
                  <a:solidFill>
                    <a:srgbClr val="000000"/>
                  </a:solidFill>
                  <a:round/>
                  <a:headEnd/>
                  <a:tailEnd/>
                </a:ln>
              </p:spPr>
              <p:txBody>
                <a:bodyPr/>
                <a:lstStyle/>
                <a:p>
                  <a:endParaRPr lang="en-US"/>
                </a:p>
              </p:txBody>
            </p:sp>
            <p:sp>
              <p:nvSpPr>
                <p:cNvPr id="48111" name="Line 1241"/>
                <p:cNvSpPr>
                  <a:spLocks noChangeShapeType="1"/>
                </p:cNvSpPr>
                <p:nvPr/>
              </p:nvSpPr>
              <p:spPr bwMode="auto">
                <a:xfrm>
                  <a:off x="4890" y="2352"/>
                  <a:ext cx="4" cy="11"/>
                </a:xfrm>
                <a:prstGeom prst="line">
                  <a:avLst/>
                </a:prstGeom>
                <a:noFill/>
                <a:ln w="3175">
                  <a:solidFill>
                    <a:srgbClr val="000000"/>
                  </a:solidFill>
                  <a:round/>
                  <a:headEnd/>
                  <a:tailEnd/>
                </a:ln>
              </p:spPr>
              <p:txBody>
                <a:bodyPr/>
                <a:lstStyle/>
                <a:p>
                  <a:endParaRPr lang="en-US"/>
                </a:p>
              </p:txBody>
            </p:sp>
            <p:sp>
              <p:nvSpPr>
                <p:cNvPr id="48112" name="Line 1242"/>
                <p:cNvSpPr>
                  <a:spLocks noChangeShapeType="1"/>
                </p:cNvSpPr>
                <p:nvPr/>
              </p:nvSpPr>
              <p:spPr bwMode="auto">
                <a:xfrm>
                  <a:off x="4859" y="2416"/>
                  <a:ext cx="24" cy="1"/>
                </a:xfrm>
                <a:prstGeom prst="line">
                  <a:avLst/>
                </a:prstGeom>
                <a:noFill/>
                <a:ln w="3175">
                  <a:solidFill>
                    <a:srgbClr val="000000"/>
                  </a:solidFill>
                  <a:round/>
                  <a:headEnd/>
                  <a:tailEnd/>
                </a:ln>
              </p:spPr>
              <p:txBody>
                <a:bodyPr/>
                <a:lstStyle/>
                <a:p>
                  <a:endParaRPr lang="en-US"/>
                </a:p>
              </p:txBody>
            </p:sp>
            <p:sp>
              <p:nvSpPr>
                <p:cNvPr id="48113" name="Line 1243"/>
                <p:cNvSpPr>
                  <a:spLocks noChangeShapeType="1"/>
                </p:cNvSpPr>
                <p:nvPr/>
              </p:nvSpPr>
              <p:spPr bwMode="auto">
                <a:xfrm>
                  <a:off x="4859" y="2413"/>
                  <a:ext cx="24" cy="1"/>
                </a:xfrm>
                <a:prstGeom prst="line">
                  <a:avLst/>
                </a:prstGeom>
                <a:noFill/>
                <a:ln w="3175">
                  <a:solidFill>
                    <a:srgbClr val="000000"/>
                  </a:solidFill>
                  <a:round/>
                  <a:headEnd/>
                  <a:tailEnd/>
                </a:ln>
              </p:spPr>
              <p:txBody>
                <a:bodyPr/>
                <a:lstStyle/>
                <a:p>
                  <a:endParaRPr lang="en-US"/>
                </a:p>
              </p:txBody>
            </p:sp>
            <p:sp>
              <p:nvSpPr>
                <p:cNvPr id="48114" name="Line 1244"/>
                <p:cNvSpPr>
                  <a:spLocks noChangeShapeType="1"/>
                </p:cNvSpPr>
                <p:nvPr/>
              </p:nvSpPr>
              <p:spPr bwMode="auto">
                <a:xfrm>
                  <a:off x="4859" y="2411"/>
                  <a:ext cx="24" cy="1"/>
                </a:xfrm>
                <a:prstGeom prst="line">
                  <a:avLst/>
                </a:prstGeom>
                <a:noFill/>
                <a:ln w="3175">
                  <a:solidFill>
                    <a:srgbClr val="000000"/>
                  </a:solidFill>
                  <a:round/>
                  <a:headEnd/>
                  <a:tailEnd/>
                </a:ln>
              </p:spPr>
              <p:txBody>
                <a:bodyPr/>
                <a:lstStyle/>
                <a:p>
                  <a:endParaRPr lang="en-US"/>
                </a:p>
              </p:txBody>
            </p:sp>
            <p:sp>
              <p:nvSpPr>
                <p:cNvPr id="48115" name="Line 1245"/>
                <p:cNvSpPr>
                  <a:spLocks noChangeShapeType="1"/>
                </p:cNvSpPr>
                <p:nvPr/>
              </p:nvSpPr>
              <p:spPr bwMode="auto">
                <a:xfrm>
                  <a:off x="4859" y="2408"/>
                  <a:ext cx="24" cy="1"/>
                </a:xfrm>
                <a:prstGeom prst="line">
                  <a:avLst/>
                </a:prstGeom>
                <a:noFill/>
                <a:ln w="3175">
                  <a:solidFill>
                    <a:srgbClr val="000000"/>
                  </a:solidFill>
                  <a:round/>
                  <a:headEnd/>
                  <a:tailEnd/>
                </a:ln>
              </p:spPr>
              <p:txBody>
                <a:bodyPr/>
                <a:lstStyle/>
                <a:p>
                  <a:endParaRPr lang="en-US"/>
                </a:p>
              </p:txBody>
            </p:sp>
            <p:sp>
              <p:nvSpPr>
                <p:cNvPr id="48116" name="Line 1246"/>
                <p:cNvSpPr>
                  <a:spLocks noChangeShapeType="1"/>
                </p:cNvSpPr>
                <p:nvPr/>
              </p:nvSpPr>
              <p:spPr bwMode="auto">
                <a:xfrm>
                  <a:off x="4859" y="2405"/>
                  <a:ext cx="24" cy="1"/>
                </a:xfrm>
                <a:prstGeom prst="line">
                  <a:avLst/>
                </a:prstGeom>
                <a:noFill/>
                <a:ln w="3175">
                  <a:solidFill>
                    <a:srgbClr val="000000"/>
                  </a:solidFill>
                  <a:round/>
                  <a:headEnd/>
                  <a:tailEnd/>
                </a:ln>
              </p:spPr>
              <p:txBody>
                <a:bodyPr/>
                <a:lstStyle/>
                <a:p>
                  <a:endParaRPr lang="en-US"/>
                </a:p>
              </p:txBody>
            </p:sp>
            <p:sp>
              <p:nvSpPr>
                <p:cNvPr id="48117" name="Rectangle 1247"/>
                <p:cNvSpPr>
                  <a:spLocks noChangeArrowheads="1"/>
                </p:cNvSpPr>
                <p:nvPr/>
              </p:nvSpPr>
              <p:spPr bwMode="auto">
                <a:xfrm>
                  <a:off x="4876" y="2370"/>
                  <a:ext cx="11" cy="8"/>
                </a:xfrm>
                <a:prstGeom prst="rect">
                  <a:avLst/>
                </a:prstGeom>
                <a:noFill/>
                <a:ln w="3175">
                  <a:solidFill>
                    <a:srgbClr val="000000"/>
                  </a:solidFill>
                  <a:miter lim="800000"/>
                  <a:headEnd/>
                  <a:tailEnd/>
                </a:ln>
              </p:spPr>
              <p:txBody>
                <a:bodyPr/>
                <a:lstStyle/>
                <a:p>
                  <a:pPr eaLnBrk="0" hangingPunct="0"/>
                  <a:endParaRPr lang="en-US"/>
                </a:p>
              </p:txBody>
            </p:sp>
            <p:sp>
              <p:nvSpPr>
                <p:cNvPr id="48118" name="Rectangle 1248"/>
                <p:cNvSpPr>
                  <a:spLocks noChangeArrowheads="1"/>
                </p:cNvSpPr>
                <p:nvPr/>
              </p:nvSpPr>
              <p:spPr bwMode="auto">
                <a:xfrm>
                  <a:off x="4886" y="2395"/>
                  <a:ext cx="5" cy="2"/>
                </a:xfrm>
                <a:prstGeom prst="rect">
                  <a:avLst/>
                </a:prstGeom>
                <a:noFill/>
                <a:ln w="3175">
                  <a:solidFill>
                    <a:srgbClr val="000000"/>
                  </a:solidFill>
                  <a:miter lim="800000"/>
                  <a:headEnd/>
                  <a:tailEnd/>
                </a:ln>
              </p:spPr>
              <p:txBody>
                <a:bodyPr/>
                <a:lstStyle/>
                <a:p>
                  <a:pPr eaLnBrk="0" hangingPunct="0"/>
                  <a:endParaRPr lang="en-US"/>
                </a:p>
              </p:txBody>
            </p:sp>
            <p:sp>
              <p:nvSpPr>
                <p:cNvPr id="48119" name="Rectangle 1249"/>
                <p:cNvSpPr>
                  <a:spLocks noChangeArrowheads="1"/>
                </p:cNvSpPr>
                <p:nvPr/>
              </p:nvSpPr>
              <p:spPr bwMode="auto">
                <a:xfrm>
                  <a:off x="4886" y="2405"/>
                  <a:ext cx="5" cy="2"/>
                </a:xfrm>
                <a:prstGeom prst="rect">
                  <a:avLst/>
                </a:prstGeom>
                <a:noFill/>
                <a:ln w="3175">
                  <a:solidFill>
                    <a:srgbClr val="000000"/>
                  </a:solidFill>
                  <a:miter lim="800000"/>
                  <a:headEnd/>
                  <a:tailEnd/>
                </a:ln>
              </p:spPr>
              <p:txBody>
                <a:bodyPr/>
                <a:lstStyle/>
                <a:p>
                  <a:pPr eaLnBrk="0" hangingPunct="0"/>
                  <a:endParaRPr lang="en-US"/>
                </a:p>
              </p:txBody>
            </p:sp>
            <p:sp>
              <p:nvSpPr>
                <p:cNvPr id="48120" name="Rectangle 1250"/>
                <p:cNvSpPr>
                  <a:spLocks noChangeArrowheads="1"/>
                </p:cNvSpPr>
                <p:nvPr/>
              </p:nvSpPr>
              <p:spPr bwMode="auto">
                <a:xfrm>
                  <a:off x="4886" y="2409"/>
                  <a:ext cx="5" cy="2"/>
                </a:xfrm>
                <a:prstGeom prst="rect">
                  <a:avLst/>
                </a:prstGeom>
                <a:noFill/>
                <a:ln w="3175">
                  <a:solidFill>
                    <a:srgbClr val="000000"/>
                  </a:solidFill>
                  <a:miter lim="800000"/>
                  <a:headEnd/>
                  <a:tailEnd/>
                </a:ln>
              </p:spPr>
              <p:txBody>
                <a:bodyPr/>
                <a:lstStyle/>
                <a:p>
                  <a:pPr eaLnBrk="0" hangingPunct="0"/>
                  <a:endParaRPr lang="en-US"/>
                </a:p>
              </p:txBody>
            </p:sp>
            <p:sp>
              <p:nvSpPr>
                <p:cNvPr id="48121" name="Freeform 1251"/>
                <p:cNvSpPr>
                  <a:spLocks noEditPoints="1"/>
                </p:cNvSpPr>
                <p:nvPr/>
              </p:nvSpPr>
              <p:spPr bwMode="auto">
                <a:xfrm>
                  <a:off x="4870" y="2390"/>
                  <a:ext cx="169" cy="94"/>
                </a:xfrm>
                <a:custGeom>
                  <a:avLst/>
                  <a:gdLst>
                    <a:gd name="T0" fmla="*/ 0 w 169"/>
                    <a:gd name="T1" fmla="*/ 4 h 94"/>
                    <a:gd name="T2" fmla="*/ 11 w 169"/>
                    <a:gd name="T3" fmla="*/ 4 h 94"/>
                    <a:gd name="T4" fmla="*/ 11 w 169"/>
                    <a:gd name="T5" fmla="*/ 0 h 94"/>
                    <a:gd name="T6" fmla="*/ 0 w 169"/>
                    <a:gd name="T7" fmla="*/ 0 h 94"/>
                    <a:gd name="T8" fmla="*/ 0 w 169"/>
                    <a:gd name="T9" fmla="*/ 4 h 94"/>
                    <a:gd name="T10" fmla="*/ 163 w 169"/>
                    <a:gd name="T11" fmla="*/ 94 h 94"/>
                    <a:gd name="T12" fmla="*/ 169 w 169"/>
                    <a:gd name="T13" fmla="*/ 94 h 94"/>
                    <a:gd name="T14" fmla="*/ 169 w 169"/>
                    <a:gd name="T15" fmla="*/ 92 h 94"/>
                    <a:gd name="T16" fmla="*/ 163 w 169"/>
                    <a:gd name="T17" fmla="*/ 92 h 94"/>
                    <a:gd name="T18" fmla="*/ 163 w 169"/>
                    <a:gd name="T19" fmla="*/ 94 h 94"/>
                    <a:gd name="T20" fmla="*/ 63 w 169"/>
                    <a:gd name="T21" fmla="*/ 74 h 94"/>
                    <a:gd name="T22" fmla="*/ 63 w 169"/>
                    <a:gd name="T23" fmla="*/ 12 h 94"/>
                    <a:gd name="T24" fmla="*/ 153 w 169"/>
                    <a:gd name="T25" fmla="*/ 12 h 94"/>
                    <a:gd name="T26" fmla="*/ 153 w 169"/>
                    <a:gd name="T27" fmla="*/ 74 h 94"/>
                    <a:gd name="T28" fmla="*/ 63 w 169"/>
                    <a:gd name="T29" fmla="*/ 74 h 94"/>
                    <a:gd name="T30" fmla="*/ 59 w 169"/>
                    <a:gd name="T31" fmla="*/ 78 h 94"/>
                    <a:gd name="T32" fmla="*/ 157 w 169"/>
                    <a:gd name="T33" fmla="*/ 78 h 94"/>
                    <a:gd name="T34" fmla="*/ 157 w 169"/>
                    <a:gd name="T35" fmla="*/ 8 h 94"/>
                    <a:gd name="T36" fmla="*/ 161 w 169"/>
                    <a:gd name="T37" fmla="*/ 8 h 94"/>
                    <a:gd name="T38" fmla="*/ 161 w 169"/>
                    <a:gd name="T39" fmla="*/ 4 h 94"/>
                    <a:gd name="T40" fmla="*/ 55 w 169"/>
                    <a:gd name="T41" fmla="*/ 4 h 94"/>
                    <a:gd name="T42" fmla="*/ 55 w 169"/>
                    <a:gd name="T43" fmla="*/ 82 h 94"/>
                    <a:gd name="T44" fmla="*/ 59 w 169"/>
                    <a:gd name="T45" fmla="*/ 82 h 94"/>
                    <a:gd name="T46" fmla="*/ 59 w 169"/>
                    <a:gd name="T47" fmla="*/ 78 h 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9"/>
                    <a:gd name="T73" fmla="*/ 0 h 94"/>
                    <a:gd name="T74" fmla="*/ 169 w 169"/>
                    <a:gd name="T75" fmla="*/ 94 h 9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9" h="94">
                      <a:moveTo>
                        <a:pt x="0" y="4"/>
                      </a:moveTo>
                      <a:lnTo>
                        <a:pt x="11" y="4"/>
                      </a:lnTo>
                      <a:lnTo>
                        <a:pt x="11" y="0"/>
                      </a:lnTo>
                      <a:lnTo>
                        <a:pt x="0" y="0"/>
                      </a:lnTo>
                      <a:lnTo>
                        <a:pt x="0" y="4"/>
                      </a:lnTo>
                      <a:close/>
                      <a:moveTo>
                        <a:pt x="163" y="94"/>
                      </a:moveTo>
                      <a:lnTo>
                        <a:pt x="169" y="94"/>
                      </a:lnTo>
                      <a:lnTo>
                        <a:pt x="169" y="92"/>
                      </a:lnTo>
                      <a:lnTo>
                        <a:pt x="163" y="92"/>
                      </a:lnTo>
                      <a:lnTo>
                        <a:pt x="163" y="94"/>
                      </a:lnTo>
                      <a:close/>
                      <a:moveTo>
                        <a:pt x="63" y="74"/>
                      </a:moveTo>
                      <a:lnTo>
                        <a:pt x="63" y="12"/>
                      </a:lnTo>
                      <a:lnTo>
                        <a:pt x="153" y="12"/>
                      </a:lnTo>
                      <a:lnTo>
                        <a:pt x="153" y="74"/>
                      </a:lnTo>
                      <a:lnTo>
                        <a:pt x="63" y="74"/>
                      </a:lnTo>
                      <a:close/>
                      <a:moveTo>
                        <a:pt x="59" y="78"/>
                      </a:moveTo>
                      <a:lnTo>
                        <a:pt x="157" y="78"/>
                      </a:lnTo>
                      <a:lnTo>
                        <a:pt x="157" y="8"/>
                      </a:lnTo>
                      <a:lnTo>
                        <a:pt x="161" y="8"/>
                      </a:lnTo>
                      <a:lnTo>
                        <a:pt x="161" y="4"/>
                      </a:lnTo>
                      <a:lnTo>
                        <a:pt x="55" y="4"/>
                      </a:lnTo>
                      <a:lnTo>
                        <a:pt x="55" y="82"/>
                      </a:lnTo>
                      <a:lnTo>
                        <a:pt x="59" y="82"/>
                      </a:lnTo>
                      <a:lnTo>
                        <a:pt x="59" y="78"/>
                      </a:lnTo>
                      <a:close/>
                    </a:path>
                  </a:pathLst>
                </a:custGeom>
                <a:solidFill>
                  <a:srgbClr val="000000"/>
                </a:solidFill>
                <a:ln w="9525">
                  <a:noFill/>
                  <a:round/>
                  <a:headEnd/>
                  <a:tailEnd/>
                </a:ln>
              </p:spPr>
              <p:txBody>
                <a:bodyPr/>
                <a:lstStyle/>
                <a:p>
                  <a:pPr eaLnBrk="0" hangingPunct="0"/>
                  <a:endParaRPr lang="en-US"/>
                </a:p>
              </p:txBody>
            </p:sp>
            <p:sp>
              <p:nvSpPr>
                <p:cNvPr id="48122" name="Rectangle 1252"/>
                <p:cNvSpPr>
                  <a:spLocks noChangeArrowheads="1"/>
                </p:cNvSpPr>
                <p:nvPr/>
              </p:nvSpPr>
              <p:spPr bwMode="auto">
                <a:xfrm>
                  <a:off x="4870" y="2390"/>
                  <a:ext cx="11" cy="4"/>
                </a:xfrm>
                <a:prstGeom prst="rect">
                  <a:avLst/>
                </a:prstGeom>
                <a:noFill/>
                <a:ln w="3175">
                  <a:solidFill>
                    <a:srgbClr val="000000"/>
                  </a:solidFill>
                  <a:miter lim="800000"/>
                  <a:headEnd/>
                  <a:tailEnd/>
                </a:ln>
              </p:spPr>
              <p:txBody>
                <a:bodyPr/>
                <a:lstStyle/>
                <a:p>
                  <a:pPr eaLnBrk="0" hangingPunct="0"/>
                  <a:endParaRPr lang="en-US"/>
                </a:p>
              </p:txBody>
            </p:sp>
            <p:sp>
              <p:nvSpPr>
                <p:cNvPr id="48123" name="Rectangle 1253"/>
                <p:cNvSpPr>
                  <a:spLocks noChangeArrowheads="1"/>
                </p:cNvSpPr>
                <p:nvPr/>
              </p:nvSpPr>
              <p:spPr bwMode="auto">
                <a:xfrm>
                  <a:off x="5033" y="2482"/>
                  <a:ext cx="6" cy="2"/>
                </a:xfrm>
                <a:prstGeom prst="rect">
                  <a:avLst/>
                </a:prstGeom>
                <a:noFill/>
                <a:ln w="3175">
                  <a:solidFill>
                    <a:srgbClr val="000000"/>
                  </a:solidFill>
                  <a:miter lim="800000"/>
                  <a:headEnd/>
                  <a:tailEnd/>
                </a:ln>
              </p:spPr>
              <p:txBody>
                <a:bodyPr/>
                <a:lstStyle/>
                <a:p>
                  <a:pPr eaLnBrk="0" hangingPunct="0"/>
                  <a:endParaRPr lang="en-US"/>
                </a:p>
              </p:txBody>
            </p:sp>
            <p:sp>
              <p:nvSpPr>
                <p:cNvPr id="48124" name="Rectangle 1254"/>
                <p:cNvSpPr>
                  <a:spLocks noChangeArrowheads="1"/>
                </p:cNvSpPr>
                <p:nvPr/>
              </p:nvSpPr>
              <p:spPr bwMode="auto">
                <a:xfrm>
                  <a:off x="4933" y="2402"/>
                  <a:ext cx="90" cy="62"/>
                </a:xfrm>
                <a:prstGeom prst="rect">
                  <a:avLst/>
                </a:prstGeom>
                <a:noFill/>
                <a:ln w="3175">
                  <a:solidFill>
                    <a:srgbClr val="000000"/>
                  </a:solidFill>
                  <a:miter lim="800000"/>
                  <a:headEnd/>
                  <a:tailEnd/>
                </a:ln>
              </p:spPr>
              <p:txBody>
                <a:bodyPr/>
                <a:lstStyle/>
                <a:p>
                  <a:pPr eaLnBrk="0" hangingPunct="0"/>
                  <a:endParaRPr lang="en-US"/>
                </a:p>
              </p:txBody>
            </p:sp>
            <p:sp>
              <p:nvSpPr>
                <p:cNvPr id="48125" name="Freeform 1255"/>
                <p:cNvSpPr>
                  <a:spLocks/>
                </p:cNvSpPr>
                <p:nvPr/>
              </p:nvSpPr>
              <p:spPr bwMode="auto">
                <a:xfrm>
                  <a:off x="4925" y="2394"/>
                  <a:ext cx="106" cy="78"/>
                </a:xfrm>
                <a:custGeom>
                  <a:avLst/>
                  <a:gdLst>
                    <a:gd name="T0" fmla="*/ 4 w 106"/>
                    <a:gd name="T1" fmla="*/ 74 h 78"/>
                    <a:gd name="T2" fmla="*/ 102 w 106"/>
                    <a:gd name="T3" fmla="*/ 74 h 78"/>
                    <a:gd name="T4" fmla="*/ 102 w 106"/>
                    <a:gd name="T5" fmla="*/ 4 h 78"/>
                    <a:gd name="T6" fmla="*/ 106 w 106"/>
                    <a:gd name="T7" fmla="*/ 4 h 78"/>
                    <a:gd name="T8" fmla="*/ 106 w 106"/>
                    <a:gd name="T9" fmla="*/ 0 h 78"/>
                    <a:gd name="T10" fmla="*/ 0 w 106"/>
                    <a:gd name="T11" fmla="*/ 0 h 78"/>
                    <a:gd name="T12" fmla="*/ 0 w 106"/>
                    <a:gd name="T13" fmla="*/ 78 h 78"/>
                    <a:gd name="T14" fmla="*/ 4 w 106"/>
                    <a:gd name="T15" fmla="*/ 78 h 78"/>
                    <a:gd name="T16" fmla="*/ 4 w 106"/>
                    <a:gd name="T17" fmla="*/ 74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78"/>
                    <a:gd name="T29" fmla="*/ 106 w 106"/>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78">
                      <a:moveTo>
                        <a:pt x="4" y="74"/>
                      </a:moveTo>
                      <a:lnTo>
                        <a:pt x="102" y="74"/>
                      </a:lnTo>
                      <a:lnTo>
                        <a:pt x="102" y="4"/>
                      </a:lnTo>
                      <a:lnTo>
                        <a:pt x="106" y="4"/>
                      </a:lnTo>
                      <a:lnTo>
                        <a:pt x="106" y="0"/>
                      </a:lnTo>
                      <a:lnTo>
                        <a:pt x="0" y="0"/>
                      </a:lnTo>
                      <a:lnTo>
                        <a:pt x="0" y="78"/>
                      </a:lnTo>
                      <a:lnTo>
                        <a:pt x="4" y="78"/>
                      </a:lnTo>
                      <a:lnTo>
                        <a:pt x="4" y="74"/>
                      </a:lnTo>
                    </a:path>
                  </a:pathLst>
                </a:custGeom>
                <a:noFill/>
                <a:ln w="3175">
                  <a:solidFill>
                    <a:srgbClr val="000000"/>
                  </a:solidFill>
                  <a:round/>
                  <a:headEnd/>
                  <a:tailEnd/>
                </a:ln>
              </p:spPr>
              <p:txBody>
                <a:bodyPr/>
                <a:lstStyle/>
                <a:p>
                  <a:pPr eaLnBrk="0" hangingPunct="0"/>
                  <a:endParaRPr lang="en-US"/>
                </a:p>
              </p:txBody>
            </p:sp>
            <p:sp>
              <p:nvSpPr>
                <p:cNvPr id="48126" name="Freeform 1256"/>
                <p:cNvSpPr>
                  <a:spLocks/>
                </p:cNvSpPr>
                <p:nvPr/>
              </p:nvSpPr>
              <p:spPr bwMode="auto">
                <a:xfrm>
                  <a:off x="4912" y="2482"/>
                  <a:ext cx="66" cy="6"/>
                </a:xfrm>
                <a:custGeom>
                  <a:avLst/>
                  <a:gdLst>
                    <a:gd name="T0" fmla="*/ 0 w 66"/>
                    <a:gd name="T1" fmla="*/ 0 h 6"/>
                    <a:gd name="T2" fmla="*/ 66 w 66"/>
                    <a:gd name="T3" fmla="*/ 0 h 6"/>
                    <a:gd name="T4" fmla="*/ 66 w 66"/>
                    <a:gd name="T5" fmla="*/ 6 h 6"/>
                    <a:gd name="T6" fmla="*/ 0 60000 65536"/>
                    <a:gd name="T7" fmla="*/ 0 60000 65536"/>
                    <a:gd name="T8" fmla="*/ 0 60000 65536"/>
                    <a:gd name="T9" fmla="*/ 0 w 66"/>
                    <a:gd name="T10" fmla="*/ 0 h 6"/>
                    <a:gd name="T11" fmla="*/ 66 w 66"/>
                    <a:gd name="T12" fmla="*/ 6 h 6"/>
                  </a:gdLst>
                  <a:ahLst/>
                  <a:cxnLst>
                    <a:cxn ang="T6">
                      <a:pos x="T0" y="T1"/>
                    </a:cxn>
                    <a:cxn ang="T7">
                      <a:pos x="T2" y="T3"/>
                    </a:cxn>
                    <a:cxn ang="T8">
                      <a:pos x="T4" y="T5"/>
                    </a:cxn>
                  </a:cxnLst>
                  <a:rect l="T9" t="T10" r="T11" b="T12"/>
                  <a:pathLst>
                    <a:path w="66" h="6">
                      <a:moveTo>
                        <a:pt x="0" y="0"/>
                      </a:moveTo>
                      <a:lnTo>
                        <a:pt x="66" y="0"/>
                      </a:lnTo>
                      <a:lnTo>
                        <a:pt x="66" y="6"/>
                      </a:lnTo>
                    </a:path>
                  </a:pathLst>
                </a:custGeom>
                <a:noFill/>
                <a:ln w="3175">
                  <a:solidFill>
                    <a:srgbClr val="000000"/>
                  </a:solidFill>
                  <a:round/>
                  <a:headEnd/>
                  <a:tailEnd/>
                </a:ln>
              </p:spPr>
              <p:txBody>
                <a:bodyPr/>
                <a:lstStyle/>
                <a:p>
                  <a:pPr eaLnBrk="0" hangingPunct="0"/>
                  <a:endParaRPr lang="en-US"/>
                </a:p>
              </p:txBody>
            </p:sp>
            <p:sp>
              <p:nvSpPr>
                <p:cNvPr id="48127" name="Line 1257"/>
                <p:cNvSpPr>
                  <a:spLocks noChangeShapeType="1"/>
                </p:cNvSpPr>
                <p:nvPr/>
              </p:nvSpPr>
              <p:spPr bwMode="auto">
                <a:xfrm flipV="1">
                  <a:off x="4945" y="2482"/>
                  <a:ext cx="1" cy="6"/>
                </a:xfrm>
                <a:prstGeom prst="line">
                  <a:avLst/>
                </a:prstGeom>
                <a:noFill/>
                <a:ln w="3175">
                  <a:solidFill>
                    <a:srgbClr val="000000"/>
                  </a:solidFill>
                  <a:round/>
                  <a:headEnd/>
                  <a:tailEnd/>
                </a:ln>
              </p:spPr>
              <p:txBody>
                <a:bodyPr/>
                <a:lstStyle/>
                <a:p>
                  <a:endParaRPr lang="en-US"/>
                </a:p>
              </p:txBody>
            </p:sp>
            <p:sp>
              <p:nvSpPr>
                <p:cNvPr id="48128" name="Freeform 1258"/>
                <p:cNvSpPr>
                  <a:spLocks/>
                </p:cNvSpPr>
                <p:nvPr/>
              </p:nvSpPr>
              <p:spPr bwMode="auto">
                <a:xfrm>
                  <a:off x="4806" y="2376"/>
                  <a:ext cx="175" cy="176"/>
                </a:xfrm>
                <a:custGeom>
                  <a:avLst/>
                  <a:gdLst>
                    <a:gd name="T0" fmla="*/ 38 w 175"/>
                    <a:gd name="T1" fmla="*/ 115 h 176"/>
                    <a:gd name="T2" fmla="*/ 0 w 175"/>
                    <a:gd name="T3" fmla="*/ 115 h 176"/>
                    <a:gd name="T4" fmla="*/ 0 w 175"/>
                    <a:gd name="T5" fmla="*/ 176 h 176"/>
                    <a:gd name="T6" fmla="*/ 175 w 175"/>
                    <a:gd name="T7" fmla="*/ 176 h 176"/>
                    <a:gd name="T8" fmla="*/ 175 w 175"/>
                    <a:gd name="T9" fmla="*/ 115 h 176"/>
                    <a:gd name="T10" fmla="*/ 137 w 175"/>
                    <a:gd name="T11" fmla="*/ 115 h 176"/>
                    <a:gd name="T12" fmla="*/ 137 w 175"/>
                    <a:gd name="T13" fmla="*/ 107 h 176"/>
                    <a:gd name="T14" fmla="*/ 153 w 175"/>
                    <a:gd name="T15" fmla="*/ 107 h 176"/>
                    <a:gd name="T16" fmla="*/ 153 w 175"/>
                    <a:gd name="T17" fmla="*/ 0 h 176"/>
                    <a:gd name="T18" fmla="*/ 22 w 175"/>
                    <a:gd name="T19" fmla="*/ 0 h 176"/>
                    <a:gd name="T20" fmla="*/ 22 w 175"/>
                    <a:gd name="T21" fmla="*/ 107 h 176"/>
                    <a:gd name="T22" fmla="*/ 38 w 175"/>
                    <a:gd name="T23" fmla="*/ 107 h 176"/>
                    <a:gd name="T24" fmla="*/ 38 w 175"/>
                    <a:gd name="T25" fmla="*/ 115 h 1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5"/>
                    <a:gd name="T40" fmla="*/ 0 h 176"/>
                    <a:gd name="T41" fmla="*/ 175 w 175"/>
                    <a:gd name="T42" fmla="*/ 176 h 1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5" h="176">
                      <a:moveTo>
                        <a:pt x="38" y="115"/>
                      </a:moveTo>
                      <a:lnTo>
                        <a:pt x="0" y="115"/>
                      </a:lnTo>
                      <a:lnTo>
                        <a:pt x="0" y="176"/>
                      </a:lnTo>
                      <a:lnTo>
                        <a:pt x="175" y="176"/>
                      </a:lnTo>
                      <a:lnTo>
                        <a:pt x="175" y="115"/>
                      </a:lnTo>
                      <a:lnTo>
                        <a:pt x="137" y="115"/>
                      </a:lnTo>
                      <a:lnTo>
                        <a:pt x="137" y="107"/>
                      </a:lnTo>
                      <a:lnTo>
                        <a:pt x="153" y="107"/>
                      </a:lnTo>
                      <a:lnTo>
                        <a:pt x="153" y="0"/>
                      </a:lnTo>
                      <a:lnTo>
                        <a:pt x="22" y="0"/>
                      </a:lnTo>
                      <a:lnTo>
                        <a:pt x="22" y="107"/>
                      </a:lnTo>
                      <a:lnTo>
                        <a:pt x="38" y="107"/>
                      </a:lnTo>
                      <a:lnTo>
                        <a:pt x="38" y="115"/>
                      </a:lnTo>
                      <a:close/>
                    </a:path>
                  </a:pathLst>
                </a:custGeom>
                <a:solidFill>
                  <a:srgbClr val="FFFFFF"/>
                </a:solidFill>
                <a:ln w="9525">
                  <a:noFill/>
                  <a:round/>
                  <a:headEnd/>
                  <a:tailEnd/>
                </a:ln>
              </p:spPr>
              <p:txBody>
                <a:bodyPr/>
                <a:lstStyle/>
                <a:p>
                  <a:pPr eaLnBrk="0" hangingPunct="0"/>
                  <a:endParaRPr lang="en-US"/>
                </a:p>
              </p:txBody>
            </p:sp>
            <p:sp>
              <p:nvSpPr>
                <p:cNvPr id="48129" name="Freeform 1259"/>
                <p:cNvSpPr>
                  <a:spLocks/>
                </p:cNvSpPr>
                <p:nvPr/>
              </p:nvSpPr>
              <p:spPr bwMode="auto">
                <a:xfrm>
                  <a:off x="4806" y="2376"/>
                  <a:ext cx="175" cy="176"/>
                </a:xfrm>
                <a:custGeom>
                  <a:avLst/>
                  <a:gdLst>
                    <a:gd name="T0" fmla="*/ 38 w 175"/>
                    <a:gd name="T1" fmla="*/ 115 h 176"/>
                    <a:gd name="T2" fmla="*/ 0 w 175"/>
                    <a:gd name="T3" fmla="*/ 115 h 176"/>
                    <a:gd name="T4" fmla="*/ 0 w 175"/>
                    <a:gd name="T5" fmla="*/ 176 h 176"/>
                    <a:gd name="T6" fmla="*/ 175 w 175"/>
                    <a:gd name="T7" fmla="*/ 176 h 176"/>
                    <a:gd name="T8" fmla="*/ 175 w 175"/>
                    <a:gd name="T9" fmla="*/ 115 h 176"/>
                    <a:gd name="T10" fmla="*/ 137 w 175"/>
                    <a:gd name="T11" fmla="*/ 115 h 176"/>
                    <a:gd name="T12" fmla="*/ 137 w 175"/>
                    <a:gd name="T13" fmla="*/ 107 h 176"/>
                    <a:gd name="T14" fmla="*/ 153 w 175"/>
                    <a:gd name="T15" fmla="*/ 107 h 176"/>
                    <a:gd name="T16" fmla="*/ 153 w 175"/>
                    <a:gd name="T17" fmla="*/ 0 h 176"/>
                    <a:gd name="T18" fmla="*/ 22 w 175"/>
                    <a:gd name="T19" fmla="*/ 0 h 176"/>
                    <a:gd name="T20" fmla="*/ 22 w 175"/>
                    <a:gd name="T21" fmla="*/ 107 h 176"/>
                    <a:gd name="T22" fmla="*/ 38 w 175"/>
                    <a:gd name="T23" fmla="*/ 107 h 176"/>
                    <a:gd name="T24" fmla="*/ 38 w 175"/>
                    <a:gd name="T25" fmla="*/ 115 h 1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5"/>
                    <a:gd name="T40" fmla="*/ 0 h 176"/>
                    <a:gd name="T41" fmla="*/ 175 w 175"/>
                    <a:gd name="T42" fmla="*/ 176 h 1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5" h="176">
                      <a:moveTo>
                        <a:pt x="38" y="115"/>
                      </a:moveTo>
                      <a:lnTo>
                        <a:pt x="0" y="115"/>
                      </a:lnTo>
                      <a:lnTo>
                        <a:pt x="0" y="176"/>
                      </a:lnTo>
                      <a:lnTo>
                        <a:pt x="175" y="176"/>
                      </a:lnTo>
                      <a:lnTo>
                        <a:pt x="175" y="115"/>
                      </a:lnTo>
                      <a:lnTo>
                        <a:pt x="137" y="115"/>
                      </a:lnTo>
                      <a:lnTo>
                        <a:pt x="137" y="107"/>
                      </a:lnTo>
                      <a:lnTo>
                        <a:pt x="153" y="107"/>
                      </a:lnTo>
                      <a:lnTo>
                        <a:pt x="153" y="0"/>
                      </a:lnTo>
                      <a:lnTo>
                        <a:pt x="22" y="0"/>
                      </a:lnTo>
                      <a:lnTo>
                        <a:pt x="22" y="107"/>
                      </a:lnTo>
                      <a:lnTo>
                        <a:pt x="38" y="107"/>
                      </a:lnTo>
                      <a:lnTo>
                        <a:pt x="38" y="115"/>
                      </a:lnTo>
                    </a:path>
                  </a:pathLst>
                </a:custGeom>
                <a:noFill/>
                <a:ln w="7938">
                  <a:solidFill>
                    <a:srgbClr val="000000"/>
                  </a:solidFill>
                  <a:round/>
                  <a:headEnd/>
                  <a:tailEnd/>
                </a:ln>
              </p:spPr>
              <p:txBody>
                <a:bodyPr/>
                <a:lstStyle/>
                <a:p>
                  <a:pPr eaLnBrk="0" hangingPunct="0"/>
                  <a:endParaRPr lang="en-US"/>
                </a:p>
              </p:txBody>
            </p:sp>
            <p:sp>
              <p:nvSpPr>
                <p:cNvPr id="48130" name="Line 1260"/>
                <p:cNvSpPr>
                  <a:spLocks noChangeShapeType="1"/>
                </p:cNvSpPr>
                <p:nvPr/>
              </p:nvSpPr>
              <p:spPr bwMode="auto">
                <a:xfrm>
                  <a:off x="4844" y="2491"/>
                  <a:ext cx="99" cy="1"/>
                </a:xfrm>
                <a:prstGeom prst="line">
                  <a:avLst/>
                </a:prstGeom>
                <a:noFill/>
                <a:ln w="7938">
                  <a:solidFill>
                    <a:srgbClr val="000000"/>
                  </a:solidFill>
                  <a:round/>
                  <a:headEnd/>
                  <a:tailEnd/>
                </a:ln>
              </p:spPr>
              <p:txBody>
                <a:bodyPr/>
                <a:lstStyle/>
                <a:p>
                  <a:endParaRPr lang="en-US"/>
                </a:p>
              </p:txBody>
            </p:sp>
            <p:sp>
              <p:nvSpPr>
                <p:cNvPr id="48131" name="Line 1261"/>
                <p:cNvSpPr>
                  <a:spLocks noChangeShapeType="1"/>
                </p:cNvSpPr>
                <p:nvPr/>
              </p:nvSpPr>
              <p:spPr bwMode="auto">
                <a:xfrm>
                  <a:off x="4844" y="2483"/>
                  <a:ext cx="99" cy="1"/>
                </a:xfrm>
                <a:prstGeom prst="line">
                  <a:avLst/>
                </a:prstGeom>
                <a:noFill/>
                <a:ln w="7938">
                  <a:solidFill>
                    <a:srgbClr val="000000"/>
                  </a:solidFill>
                  <a:round/>
                  <a:headEnd/>
                  <a:tailEnd/>
                </a:ln>
              </p:spPr>
              <p:txBody>
                <a:bodyPr/>
                <a:lstStyle/>
                <a:p>
                  <a:endParaRPr lang="en-US"/>
                </a:p>
              </p:txBody>
            </p:sp>
            <p:sp>
              <p:nvSpPr>
                <p:cNvPr id="48132" name="Freeform 1262"/>
                <p:cNvSpPr>
                  <a:spLocks noEditPoints="1"/>
                </p:cNvSpPr>
                <p:nvPr/>
              </p:nvSpPr>
              <p:spPr bwMode="auto">
                <a:xfrm>
                  <a:off x="4896" y="2497"/>
                  <a:ext cx="72" cy="49"/>
                </a:xfrm>
                <a:custGeom>
                  <a:avLst/>
                  <a:gdLst>
                    <a:gd name="T0" fmla="*/ 0 w 72"/>
                    <a:gd name="T1" fmla="*/ 49 h 49"/>
                    <a:gd name="T2" fmla="*/ 58 w 72"/>
                    <a:gd name="T3" fmla="*/ 49 h 49"/>
                    <a:gd name="T4" fmla="*/ 58 w 72"/>
                    <a:gd name="T5" fmla="*/ 0 h 49"/>
                    <a:gd name="T6" fmla="*/ 0 w 72"/>
                    <a:gd name="T7" fmla="*/ 0 h 49"/>
                    <a:gd name="T8" fmla="*/ 0 w 72"/>
                    <a:gd name="T9" fmla="*/ 49 h 49"/>
                    <a:gd name="T10" fmla="*/ 63 w 72"/>
                    <a:gd name="T11" fmla="*/ 8 h 49"/>
                    <a:gd name="T12" fmla="*/ 72 w 72"/>
                    <a:gd name="T13" fmla="*/ 8 h 49"/>
                    <a:gd name="T14" fmla="*/ 72 w 72"/>
                    <a:gd name="T15" fmla="*/ 0 h 49"/>
                    <a:gd name="T16" fmla="*/ 63 w 72"/>
                    <a:gd name="T17" fmla="*/ 0 h 49"/>
                    <a:gd name="T18" fmla="*/ 63 w 72"/>
                    <a:gd name="T19" fmla="*/ 8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49"/>
                    <a:gd name="T32" fmla="*/ 72 w 72"/>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49">
                      <a:moveTo>
                        <a:pt x="0" y="49"/>
                      </a:moveTo>
                      <a:lnTo>
                        <a:pt x="58" y="49"/>
                      </a:lnTo>
                      <a:lnTo>
                        <a:pt x="58" y="0"/>
                      </a:lnTo>
                      <a:lnTo>
                        <a:pt x="0" y="0"/>
                      </a:lnTo>
                      <a:lnTo>
                        <a:pt x="0" y="49"/>
                      </a:lnTo>
                      <a:close/>
                      <a:moveTo>
                        <a:pt x="63" y="8"/>
                      </a:moveTo>
                      <a:lnTo>
                        <a:pt x="72" y="8"/>
                      </a:lnTo>
                      <a:lnTo>
                        <a:pt x="72" y="0"/>
                      </a:lnTo>
                      <a:lnTo>
                        <a:pt x="63" y="0"/>
                      </a:lnTo>
                      <a:lnTo>
                        <a:pt x="63" y="8"/>
                      </a:lnTo>
                      <a:close/>
                    </a:path>
                  </a:pathLst>
                </a:custGeom>
                <a:solidFill>
                  <a:srgbClr val="FFFFFF"/>
                </a:solidFill>
                <a:ln w="9525">
                  <a:noFill/>
                  <a:round/>
                  <a:headEnd/>
                  <a:tailEnd/>
                </a:ln>
              </p:spPr>
              <p:txBody>
                <a:bodyPr/>
                <a:lstStyle/>
                <a:p>
                  <a:pPr eaLnBrk="0" hangingPunct="0"/>
                  <a:endParaRPr lang="en-US"/>
                </a:p>
              </p:txBody>
            </p:sp>
            <p:sp>
              <p:nvSpPr>
                <p:cNvPr id="48133" name="Rectangle 1263"/>
                <p:cNvSpPr>
                  <a:spLocks noChangeArrowheads="1"/>
                </p:cNvSpPr>
                <p:nvPr/>
              </p:nvSpPr>
              <p:spPr bwMode="auto">
                <a:xfrm>
                  <a:off x="4896" y="2497"/>
                  <a:ext cx="58" cy="49"/>
                </a:xfrm>
                <a:prstGeom prst="rect">
                  <a:avLst/>
                </a:prstGeom>
                <a:noFill/>
                <a:ln w="3175">
                  <a:solidFill>
                    <a:srgbClr val="000000"/>
                  </a:solidFill>
                  <a:miter lim="800000"/>
                  <a:headEnd/>
                  <a:tailEnd/>
                </a:ln>
              </p:spPr>
              <p:txBody>
                <a:bodyPr/>
                <a:lstStyle/>
                <a:p>
                  <a:pPr eaLnBrk="0" hangingPunct="0"/>
                  <a:endParaRPr lang="en-US"/>
                </a:p>
              </p:txBody>
            </p:sp>
            <p:sp>
              <p:nvSpPr>
                <p:cNvPr id="48134" name="Line 1264"/>
                <p:cNvSpPr>
                  <a:spLocks noChangeShapeType="1"/>
                </p:cNvSpPr>
                <p:nvPr/>
              </p:nvSpPr>
              <p:spPr bwMode="auto">
                <a:xfrm>
                  <a:off x="4896" y="2514"/>
                  <a:ext cx="58" cy="1"/>
                </a:xfrm>
                <a:prstGeom prst="line">
                  <a:avLst/>
                </a:prstGeom>
                <a:noFill/>
                <a:ln w="3175">
                  <a:solidFill>
                    <a:srgbClr val="000000"/>
                  </a:solidFill>
                  <a:round/>
                  <a:headEnd/>
                  <a:tailEnd/>
                </a:ln>
              </p:spPr>
              <p:txBody>
                <a:bodyPr/>
                <a:lstStyle/>
                <a:p>
                  <a:endParaRPr lang="en-US"/>
                </a:p>
              </p:txBody>
            </p:sp>
            <p:sp>
              <p:nvSpPr>
                <p:cNvPr id="48135" name="Line 1265"/>
                <p:cNvSpPr>
                  <a:spLocks noChangeShapeType="1"/>
                </p:cNvSpPr>
                <p:nvPr/>
              </p:nvSpPr>
              <p:spPr bwMode="auto">
                <a:xfrm>
                  <a:off x="4896" y="2530"/>
                  <a:ext cx="58" cy="1"/>
                </a:xfrm>
                <a:prstGeom prst="line">
                  <a:avLst/>
                </a:prstGeom>
                <a:noFill/>
                <a:ln w="3175">
                  <a:solidFill>
                    <a:srgbClr val="000000"/>
                  </a:solidFill>
                  <a:round/>
                  <a:headEnd/>
                  <a:tailEnd/>
                </a:ln>
              </p:spPr>
              <p:txBody>
                <a:bodyPr/>
                <a:lstStyle/>
                <a:p>
                  <a:endParaRPr lang="en-US"/>
                </a:p>
              </p:txBody>
            </p:sp>
            <p:sp>
              <p:nvSpPr>
                <p:cNvPr id="48136" name="Line 1266"/>
                <p:cNvSpPr>
                  <a:spLocks noChangeShapeType="1"/>
                </p:cNvSpPr>
                <p:nvPr/>
              </p:nvSpPr>
              <p:spPr bwMode="auto">
                <a:xfrm>
                  <a:off x="4899" y="2522"/>
                  <a:ext cx="52" cy="1"/>
                </a:xfrm>
                <a:prstGeom prst="line">
                  <a:avLst/>
                </a:prstGeom>
                <a:noFill/>
                <a:ln w="3175">
                  <a:solidFill>
                    <a:srgbClr val="000000"/>
                  </a:solidFill>
                  <a:round/>
                  <a:headEnd/>
                  <a:tailEnd/>
                </a:ln>
              </p:spPr>
              <p:txBody>
                <a:bodyPr/>
                <a:lstStyle/>
                <a:p>
                  <a:endParaRPr lang="en-US"/>
                </a:p>
              </p:txBody>
            </p:sp>
            <p:sp>
              <p:nvSpPr>
                <p:cNvPr id="48137" name="Rectangle 1267"/>
                <p:cNvSpPr>
                  <a:spLocks noChangeArrowheads="1"/>
                </p:cNvSpPr>
                <p:nvPr/>
              </p:nvSpPr>
              <p:spPr bwMode="auto">
                <a:xfrm>
                  <a:off x="4929" y="2516"/>
                  <a:ext cx="17" cy="11"/>
                </a:xfrm>
                <a:prstGeom prst="rect">
                  <a:avLst/>
                </a:prstGeom>
                <a:noFill/>
                <a:ln w="3175">
                  <a:solidFill>
                    <a:srgbClr val="000000"/>
                  </a:solidFill>
                  <a:miter lim="800000"/>
                  <a:headEnd/>
                  <a:tailEnd/>
                </a:ln>
              </p:spPr>
              <p:txBody>
                <a:bodyPr/>
                <a:lstStyle/>
                <a:p>
                  <a:pPr eaLnBrk="0" hangingPunct="0"/>
                  <a:endParaRPr lang="en-US"/>
                </a:p>
              </p:txBody>
            </p:sp>
            <p:sp>
              <p:nvSpPr>
                <p:cNvPr id="48138" name="Rectangle 1268"/>
                <p:cNvSpPr>
                  <a:spLocks noChangeArrowheads="1"/>
                </p:cNvSpPr>
                <p:nvPr/>
              </p:nvSpPr>
              <p:spPr bwMode="auto">
                <a:xfrm>
                  <a:off x="4959" y="2497"/>
                  <a:ext cx="9" cy="8"/>
                </a:xfrm>
                <a:prstGeom prst="rect">
                  <a:avLst/>
                </a:prstGeom>
                <a:noFill/>
                <a:ln w="3175">
                  <a:solidFill>
                    <a:srgbClr val="000000"/>
                  </a:solidFill>
                  <a:miter lim="800000"/>
                  <a:headEnd/>
                  <a:tailEnd/>
                </a:ln>
              </p:spPr>
              <p:txBody>
                <a:bodyPr/>
                <a:lstStyle/>
                <a:p>
                  <a:pPr eaLnBrk="0" hangingPunct="0"/>
                  <a:endParaRPr lang="en-US"/>
                </a:p>
              </p:txBody>
            </p:sp>
            <p:sp>
              <p:nvSpPr>
                <p:cNvPr id="48139" name="Freeform 1269"/>
                <p:cNvSpPr>
                  <a:spLocks noEditPoints="1"/>
                </p:cNvSpPr>
                <p:nvPr/>
              </p:nvSpPr>
              <p:spPr bwMode="auto">
                <a:xfrm>
                  <a:off x="4811" y="2388"/>
                  <a:ext cx="165" cy="119"/>
                </a:xfrm>
                <a:custGeom>
                  <a:avLst/>
                  <a:gdLst>
                    <a:gd name="T0" fmla="*/ 138 w 165"/>
                    <a:gd name="T1" fmla="*/ 85 h 119"/>
                    <a:gd name="T2" fmla="*/ 144 w 165"/>
                    <a:gd name="T3" fmla="*/ 85 h 119"/>
                    <a:gd name="T4" fmla="*/ 144 w 165"/>
                    <a:gd name="T5" fmla="*/ 83 h 119"/>
                    <a:gd name="T6" fmla="*/ 138 w 165"/>
                    <a:gd name="T7" fmla="*/ 83 h 119"/>
                    <a:gd name="T8" fmla="*/ 138 w 165"/>
                    <a:gd name="T9" fmla="*/ 85 h 119"/>
                    <a:gd name="T10" fmla="*/ 37 w 165"/>
                    <a:gd name="T11" fmla="*/ 71 h 119"/>
                    <a:gd name="T12" fmla="*/ 37 w 165"/>
                    <a:gd name="T13" fmla="*/ 9 h 119"/>
                    <a:gd name="T14" fmla="*/ 128 w 165"/>
                    <a:gd name="T15" fmla="*/ 9 h 119"/>
                    <a:gd name="T16" fmla="*/ 128 w 165"/>
                    <a:gd name="T17" fmla="*/ 71 h 119"/>
                    <a:gd name="T18" fmla="*/ 37 w 165"/>
                    <a:gd name="T19" fmla="*/ 71 h 119"/>
                    <a:gd name="T20" fmla="*/ 33 w 165"/>
                    <a:gd name="T21" fmla="*/ 75 h 119"/>
                    <a:gd name="T22" fmla="*/ 132 w 165"/>
                    <a:gd name="T23" fmla="*/ 75 h 119"/>
                    <a:gd name="T24" fmla="*/ 132 w 165"/>
                    <a:gd name="T25" fmla="*/ 5 h 119"/>
                    <a:gd name="T26" fmla="*/ 136 w 165"/>
                    <a:gd name="T27" fmla="*/ 5 h 119"/>
                    <a:gd name="T28" fmla="*/ 136 w 165"/>
                    <a:gd name="T29" fmla="*/ 0 h 119"/>
                    <a:gd name="T30" fmla="*/ 29 w 165"/>
                    <a:gd name="T31" fmla="*/ 0 h 119"/>
                    <a:gd name="T32" fmla="*/ 29 w 165"/>
                    <a:gd name="T33" fmla="*/ 79 h 119"/>
                    <a:gd name="T34" fmla="*/ 33 w 165"/>
                    <a:gd name="T35" fmla="*/ 79 h 119"/>
                    <a:gd name="T36" fmla="*/ 33 w 165"/>
                    <a:gd name="T37" fmla="*/ 75 h 119"/>
                    <a:gd name="T38" fmla="*/ 0 w 165"/>
                    <a:gd name="T39" fmla="*/ 114 h 119"/>
                    <a:gd name="T40" fmla="*/ 17 w 165"/>
                    <a:gd name="T41" fmla="*/ 114 h 119"/>
                    <a:gd name="T42" fmla="*/ 17 w 165"/>
                    <a:gd name="T43" fmla="*/ 109 h 119"/>
                    <a:gd name="T44" fmla="*/ 0 w 165"/>
                    <a:gd name="T45" fmla="*/ 109 h 119"/>
                    <a:gd name="T46" fmla="*/ 0 w 165"/>
                    <a:gd name="T47" fmla="*/ 114 h 119"/>
                    <a:gd name="T48" fmla="*/ 96 w 165"/>
                    <a:gd name="T49" fmla="*/ 119 h 119"/>
                    <a:gd name="T50" fmla="*/ 132 w 165"/>
                    <a:gd name="T51" fmla="*/ 119 h 119"/>
                    <a:gd name="T52" fmla="*/ 132 w 165"/>
                    <a:gd name="T53" fmla="*/ 116 h 119"/>
                    <a:gd name="T54" fmla="*/ 96 w 165"/>
                    <a:gd name="T55" fmla="*/ 116 h 119"/>
                    <a:gd name="T56" fmla="*/ 96 w 165"/>
                    <a:gd name="T57" fmla="*/ 119 h 119"/>
                    <a:gd name="T58" fmla="*/ 159 w 165"/>
                    <a:gd name="T59" fmla="*/ 112 h 119"/>
                    <a:gd name="T60" fmla="*/ 165 w 165"/>
                    <a:gd name="T61" fmla="*/ 112 h 119"/>
                    <a:gd name="T62" fmla="*/ 165 w 165"/>
                    <a:gd name="T63" fmla="*/ 109 h 119"/>
                    <a:gd name="T64" fmla="*/ 159 w 165"/>
                    <a:gd name="T65" fmla="*/ 109 h 119"/>
                    <a:gd name="T66" fmla="*/ 159 w 165"/>
                    <a:gd name="T67" fmla="*/ 112 h 119"/>
                    <a:gd name="T68" fmla="*/ 159 w 165"/>
                    <a:gd name="T69" fmla="*/ 117 h 119"/>
                    <a:gd name="T70" fmla="*/ 165 w 165"/>
                    <a:gd name="T71" fmla="*/ 117 h 119"/>
                    <a:gd name="T72" fmla="*/ 165 w 165"/>
                    <a:gd name="T73" fmla="*/ 114 h 119"/>
                    <a:gd name="T74" fmla="*/ 159 w 165"/>
                    <a:gd name="T75" fmla="*/ 114 h 119"/>
                    <a:gd name="T76" fmla="*/ 159 w 165"/>
                    <a:gd name="T77" fmla="*/ 117 h 1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
                    <a:gd name="T118" fmla="*/ 0 h 119"/>
                    <a:gd name="T119" fmla="*/ 165 w 165"/>
                    <a:gd name="T120" fmla="*/ 119 h 1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 h="119">
                      <a:moveTo>
                        <a:pt x="138" y="85"/>
                      </a:moveTo>
                      <a:lnTo>
                        <a:pt x="144" y="85"/>
                      </a:lnTo>
                      <a:lnTo>
                        <a:pt x="144" y="83"/>
                      </a:lnTo>
                      <a:lnTo>
                        <a:pt x="138" y="83"/>
                      </a:lnTo>
                      <a:lnTo>
                        <a:pt x="138" y="85"/>
                      </a:lnTo>
                      <a:close/>
                      <a:moveTo>
                        <a:pt x="37" y="71"/>
                      </a:moveTo>
                      <a:lnTo>
                        <a:pt x="37" y="9"/>
                      </a:lnTo>
                      <a:lnTo>
                        <a:pt x="128" y="9"/>
                      </a:lnTo>
                      <a:lnTo>
                        <a:pt x="128" y="71"/>
                      </a:lnTo>
                      <a:lnTo>
                        <a:pt x="37" y="71"/>
                      </a:lnTo>
                      <a:close/>
                      <a:moveTo>
                        <a:pt x="33" y="75"/>
                      </a:moveTo>
                      <a:lnTo>
                        <a:pt x="132" y="75"/>
                      </a:lnTo>
                      <a:lnTo>
                        <a:pt x="132" y="5"/>
                      </a:lnTo>
                      <a:lnTo>
                        <a:pt x="136" y="5"/>
                      </a:lnTo>
                      <a:lnTo>
                        <a:pt x="136" y="0"/>
                      </a:lnTo>
                      <a:lnTo>
                        <a:pt x="29" y="0"/>
                      </a:lnTo>
                      <a:lnTo>
                        <a:pt x="29" y="79"/>
                      </a:lnTo>
                      <a:lnTo>
                        <a:pt x="33" y="79"/>
                      </a:lnTo>
                      <a:lnTo>
                        <a:pt x="33" y="75"/>
                      </a:lnTo>
                      <a:close/>
                      <a:moveTo>
                        <a:pt x="0" y="114"/>
                      </a:moveTo>
                      <a:lnTo>
                        <a:pt x="17" y="114"/>
                      </a:lnTo>
                      <a:lnTo>
                        <a:pt x="17" y="109"/>
                      </a:lnTo>
                      <a:lnTo>
                        <a:pt x="0" y="109"/>
                      </a:lnTo>
                      <a:lnTo>
                        <a:pt x="0" y="114"/>
                      </a:lnTo>
                      <a:close/>
                      <a:moveTo>
                        <a:pt x="96" y="119"/>
                      </a:moveTo>
                      <a:lnTo>
                        <a:pt x="132" y="119"/>
                      </a:lnTo>
                      <a:lnTo>
                        <a:pt x="132" y="116"/>
                      </a:lnTo>
                      <a:lnTo>
                        <a:pt x="96" y="116"/>
                      </a:lnTo>
                      <a:lnTo>
                        <a:pt x="96" y="119"/>
                      </a:lnTo>
                      <a:close/>
                      <a:moveTo>
                        <a:pt x="159" y="112"/>
                      </a:moveTo>
                      <a:lnTo>
                        <a:pt x="165" y="112"/>
                      </a:lnTo>
                      <a:lnTo>
                        <a:pt x="165" y="109"/>
                      </a:lnTo>
                      <a:lnTo>
                        <a:pt x="159" y="109"/>
                      </a:lnTo>
                      <a:lnTo>
                        <a:pt x="159" y="112"/>
                      </a:lnTo>
                      <a:close/>
                      <a:moveTo>
                        <a:pt x="159" y="117"/>
                      </a:moveTo>
                      <a:lnTo>
                        <a:pt x="165" y="117"/>
                      </a:lnTo>
                      <a:lnTo>
                        <a:pt x="165" y="114"/>
                      </a:lnTo>
                      <a:lnTo>
                        <a:pt x="159" y="114"/>
                      </a:lnTo>
                      <a:lnTo>
                        <a:pt x="159" y="117"/>
                      </a:lnTo>
                      <a:close/>
                    </a:path>
                  </a:pathLst>
                </a:custGeom>
                <a:solidFill>
                  <a:srgbClr val="000000"/>
                </a:solidFill>
                <a:ln w="9525">
                  <a:noFill/>
                  <a:round/>
                  <a:headEnd/>
                  <a:tailEnd/>
                </a:ln>
              </p:spPr>
              <p:txBody>
                <a:bodyPr/>
                <a:lstStyle/>
                <a:p>
                  <a:pPr eaLnBrk="0" hangingPunct="0"/>
                  <a:endParaRPr lang="en-US"/>
                </a:p>
              </p:txBody>
            </p:sp>
            <p:sp>
              <p:nvSpPr>
                <p:cNvPr id="48140" name="Rectangle 1270"/>
                <p:cNvSpPr>
                  <a:spLocks noChangeArrowheads="1"/>
                </p:cNvSpPr>
                <p:nvPr/>
              </p:nvSpPr>
              <p:spPr bwMode="auto">
                <a:xfrm>
                  <a:off x="4949" y="2471"/>
                  <a:ext cx="6" cy="2"/>
                </a:xfrm>
                <a:prstGeom prst="rect">
                  <a:avLst/>
                </a:prstGeom>
                <a:noFill/>
                <a:ln w="3175">
                  <a:solidFill>
                    <a:srgbClr val="000000"/>
                  </a:solidFill>
                  <a:miter lim="800000"/>
                  <a:headEnd/>
                  <a:tailEnd/>
                </a:ln>
              </p:spPr>
              <p:txBody>
                <a:bodyPr/>
                <a:lstStyle/>
                <a:p>
                  <a:pPr eaLnBrk="0" hangingPunct="0"/>
                  <a:endParaRPr lang="en-US"/>
                </a:p>
              </p:txBody>
            </p:sp>
            <p:sp>
              <p:nvSpPr>
                <p:cNvPr id="48141" name="Rectangle 1271"/>
                <p:cNvSpPr>
                  <a:spLocks noChangeArrowheads="1"/>
                </p:cNvSpPr>
                <p:nvPr/>
              </p:nvSpPr>
              <p:spPr bwMode="auto">
                <a:xfrm>
                  <a:off x="4848" y="2397"/>
                  <a:ext cx="91" cy="62"/>
                </a:xfrm>
                <a:prstGeom prst="rect">
                  <a:avLst/>
                </a:prstGeom>
                <a:noFill/>
                <a:ln w="3175">
                  <a:solidFill>
                    <a:srgbClr val="000000"/>
                  </a:solidFill>
                  <a:miter lim="800000"/>
                  <a:headEnd/>
                  <a:tailEnd/>
                </a:ln>
              </p:spPr>
              <p:txBody>
                <a:bodyPr/>
                <a:lstStyle/>
                <a:p>
                  <a:pPr eaLnBrk="0" hangingPunct="0"/>
                  <a:endParaRPr lang="en-US"/>
                </a:p>
              </p:txBody>
            </p:sp>
            <p:sp>
              <p:nvSpPr>
                <p:cNvPr id="48142" name="Freeform 1272"/>
                <p:cNvSpPr>
                  <a:spLocks/>
                </p:cNvSpPr>
                <p:nvPr/>
              </p:nvSpPr>
              <p:spPr bwMode="auto">
                <a:xfrm>
                  <a:off x="4840" y="2388"/>
                  <a:ext cx="107" cy="79"/>
                </a:xfrm>
                <a:custGeom>
                  <a:avLst/>
                  <a:gdLst>
                    <a:gd name="T0" fmla="*/ 4 w 107"/>
                    <a:gd name="T1" fmla="*/ 75 h 79"/>
                    <a:gd name="T2" fmla="*/ 103 w 107"/>
                    <a:gd name="T3" fmla="*/ 75 h 79"/>
                    <a:gd name="T4" fmla="*/ 103 w 107"/>
                    <a:gd name="T5" fmla="*/ 5 h 79"/>
                    <a:gd name="T6" fmla="*/ 107 w 107"/>
                    <a:gd name="T7" fmla="*/ 5 h 79"/>
                    <a:gd name="T8" fmla="*/ 107 w 107"/>
                    <a:gd name="T9" fmla="*/ 0 h 79"/>
                    <a:gd name="T10" fmla="*/ 0 w 107"/>
                    <a:gd name="T11" fmla="*/ 0 h 79"/>
                    <a:gd name="T12" fmla="*/ 0 w 107"/>
                    <a:gd name="T13" fmla="*/ 79 h 79"/>
                    <a:gd name="T14" fmla="*/ 4 w 107"/>
                    <a:gd name="T15" fmla="*/ 79 h 79"/>
                    <a:gd name="T16" fmla="*/ 4 w 107"/>
                    <a:gd name="T17" fmla="*/ 75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79"/>
                    <a:gd name="T29" fmla="*/ 107 w 107"/>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79">
                      <a:moveTo>
                        <a:pt x="4" y="75"/>
                      </a:moveTo>
                      <a:lnTo>
                        <a:pt x="103" y="75"/>
                      </a:lnTo>
                      <a:lnTo>
                        <a:pt x="103" y="5"/>
                      </a:lnTo>
                      <a:lnTo>
                        <a:pt x="107" y="5"/>
                      </a:lnTo>
                      <a:lnTo>
                        <a:pt x="107" y="0"/>
                      </a:lnTo>
                      <a:lnTo>
                        <a:pt x="0" y="0"/>
                      </a:lnTo>
                      <a:lnTo>
                        <a:pt x="0" y="79"/>
                      </a:lnTo>
                      <a:lnTo>
                        <a:pt x="4" y="79"/>
                      </a:lnTo>
                      <a:lnTo>
                        <a:pt x="4" y="75"/>
                      </a:lnTo>
                    </a:path>
                  </a:pathLst>
                </a:custGeom>
                <a:noFill/>
                <a:ln w="3175">
                  <a:solidFill>
                    <a:srgbClr val="000000"/>
                  </a:solidFill>
                  <a:round/>
                  <a:headEnd/>
                  <a:tailEnd/>
                </a:ln>
              </p:spPr>
              <p:txBody>
                <a:bodyPr/>
                <a:lstStyle/>
                <a:p>
                  <a:pPr eaLnBrk="0" hangingPunct="0"/>
                  <a:endParaRPr lang="en-US"/>
                </a:p>
              </p:txBody>
            </p:sp>
            <p:sp>
              <p:nvSpPr>
                <p:cNvPr id="48143" name="Line 1273"/>
                <p:cNvSpPr>
                  <a:spLocks noChangeShapeType="1"/>
                </p:cNvSpPr>
                <p:nvPr/>
              </p:nvSpPr>
              <p:spPr bwMode="auto">
                <a:xfrm>
                  <a:off x="4828" y="2477"/>
                  <a:ext cx="131" cy="1"/>
                </a:xfrm>
                <a:prstGeom prst="line">
                  <a:avLst/>
                </a:prstGeom>
                <a:noFill/>
                <a:ln w="3175">
                  <a:solidFill>
                    <a:srgbClr val="000000"/>
                  </a:solidFill>
                  <a:round/>
                  <a:headEnd/>
                  <a:tailEnd/>
                </a:ln>
              </p:spPr>
              <p:txBody>
                <a:bodyPr/>
                <a:lstStyle/>
                <a:p>
                  <a:endParaRPr lang="en-US"/>
                </a:p>
              </p:txBody>
            </p:sp>
            <p:sp>
              <p:nvSpPr>
                <p:cNvPr id="48144" name="Line 1274"/>
                <p:cNvSpPr>
                  <a:spLocks noChangeShapeType="1"/>
                </p:cNvSpPr>
                <p:nvPr/>
              </p:nvSpPr>
              <p:spPr bwMode="auto">
                <a:xfrm flipV="1">
                  <a:off x="4861" y="2477"/>
                  <a:ext cx="1" cy="6"/>
                </a:xfrm>
                <a:prstGeom prst="line">
                  <a:avLst/>
                </a:prstGeom>
                <a:noFill/>
                <a:ln w="3175">
                  <a:solidFill>
                    <a:srgbClr val="000000"/>
                  </a:solidFill>
                  <a:round/>
                  <a:headEnd/>
                  <a:tailEnd/>
                </a:ln>
              </p:spPr>
              <p:txBody>
                <a:bodyPr/>
                <a:lstStyle/>
                <a:p>
                  <a:endParaRPr lang="en-US"/>
                </a:p>
              </p:txBody>
            </p:sp>
            <p:sp>
              <p:nvSpPr>
                <p:cNvPr id="48145" name="Line 1275"/>
                <p:cNvSpPr>
                  <a:spLocks noChangeShapeType="1"/>
                </p:cNvSpPr>
                <p:nvPr/>
              </p:nvSpPr>
              <p:spPr bwMode="auto">
                <a:xfrm flipV="1">
                  <a:off x="4894" y="2477"/>
                  <a:ext cx="1" cy="6"/>
                </a:xfrm>
                <a:prstGeom prst="line">
                  <a:avLst/>
                </a:prstGeom>
                <a:noFill/>
                <a:ln w="3175">
                  <a:solidFill>
                    <a:srgbClr val="000000"/>
                  </a:solidFill>
                  <a:round/>
                  <a:headEnd/>
                  <a:tailEnd/>
                </a:ln>
              </p:spPr>
              <p:txBody>
                <a:bodyPr/>
                <a:lstStyle/>
                <a:p>
                  <a:endParaRPr lang="en-US"/>
                </a:p>
              </p:txBody>
            </p:sp>
            <p:sp>
              <p:nvSpPr>
                <p:cNvPr id="48146" name="Rectangle 1276"/>
                <p:cNvSpPr>
                  <a:spLocks noChangeArrowheads="1"/>
                </p:cNvSpPr>
                <p:nvPr/>
              </p:nvSpPr>
              <p:spPr bwMode="auto">
                <a:xfrm>
                  <a:off x="4811" y="2497"/>
                  <a:ext cx="17" cy="5"/>
                </a:xfrm>
                <a:prstGeom prst="rect">
                  <a:avLst/>
                </a:prstGeom>
                <a:noFill/>
                <a:ln w="3175">
                  <a:solidFill>
                    <a:srgbClr val="000000"/>
                  </a:solidFill>
                  <a:miter lim="800000"/>
                  <a:headEnd/>
                  <a:tailEnd/>
                </a:ln>
              </p:spPr>
              <p:txBody>
                <a:bodyPr/>
                <a:lstStyle/>
                <a:p>
                  <a:pPr eaLnBrk="0" hangingPunct="0"/>
                  <a:endParaRPr lang="en-US"/>
                </a:p>
              </p:txBody>
            </p:sp>
            <p:sp>
              <p:nvSpPr>
                <p:cNvPr id="48147" name="Rectangle 1277"/>
                <p:cNvSpPr>
                  <a:spLocks noChangeArrowheads="1"/>
                </p:cNvSpPr>
                <p:nvPr/>
              </p:nvSpPr>
              <p:spPr bwMode="auto">
                <a:xfrm>
                  <a:off x="4907" y="2504"/>
                  <a:ext cx="36" cy="3"/>
                </a:xfrm>
                <a:prstGeom prst="rect">
                  <a:avLst/>
                </a:prstGeom>
                <a:noFill/>
                <a:ln w="3175">
                  <a:solidFill>
                    <a:srgbClr val="000000"/>
                  </a:solidFill>
                  <a:miter lim="800000"/>
                  <a:headEnd/>
                  <a:tailEnd/>
                </a:ln>
              </p:spPr>
              <p:txBody>
                <a:bodyPr/>
                <a:lstStyle/>
                <a:p>
                  <a:pPr eaLnBrk="0" hangingPunct="0"/>
                  <a:endParaRPr lang="en-US"/>
                </a:p>
              </p:txBody>
            </p:sp>
            <p:sp>
              <p:nvSpPr>
                <p:cNvPr id="48148" name="Rectangle 1278"/>
                <p:cNvSpPr>
                  <a:spLocks noChangeArrowheads="1"/>
                </p:cNvSpPr>
                <p:nvPr/>
              </p:nvSpPr>
              <p:spPr bwMode="auto">
                <a:xfrm>
                  <a:off x="4970" y="2497"/>
                  <a:ext cx="6" cy="3"/>
                </a:xfrm>
                <a:prstGeom prst="rect">
                  <a:avLst/>
                </a:prstGeom>
                <a:noFill/>
                <a:ln w="3175">
                  <a:solidFill>
                    <a:srgbClr val="000000"/>
                  </a:solidFill>
                  <a:miter lim="800000"/>
                  <a:headEnd/>
                  <a:tailEnd/>
                </a:ln>
              </p:spPr>
              <p:txBody>
                <a:bodyPr/>
                <a:lstStyle/>
                <a:p>
                  <a:pPr eaLnBrk="0" hangingPunct="0"/>
                  <a:endParaRPr lang="en-US"/>
                </a:p>
              </p:txBody>
            </p:sp>
            <p:sp>
              <p:nvSpPr>
                <p:cNvPr id="48149" name="Rectangle 1279"/>
                <p:cNvSpPr>
                  <a:spLocks noChangeArrowheads="1"/>
                </p:cNvSpPr>
                <p:nvPr/>
              </p:nvSpPr>
              <p:spPr bwMode="auto">
                <a:xfrm>
                  <a:off x="4970" y="2502"/>
                  <a:ext cx="6" cy="3"/>
                </a:xfrm>
                <a:prstGeom prst="rect">
                  <a:avLst/>
                </a:prstGeom>
                <a:noFill/>
                <a:ln w="3175">
                  <a:solidFill>
                    <a:srgbClr val="000000"/>
                  </a:solidFill>
                  <a:miter lim="800000"/>
                  <a:headEnd/>
                  <a:tailEnd/>
                </a:ln>
              </p:spPr>
              <p:txBody>
                <a:bodyPr/>
                <a:lstStyle/>
                <a:p>
                  <a:pPr eaLnBrk="0" hangingPunct="0"/>
                  <a:endParaRPr lang="en-US"/>
                </a:p>
              </p:txBody>
            </p:sp>
            <p:sp>
              <p:nvSpPr>
                <p:cNvPr id="48150" name="Freeform 1280"/>
                <p:cNvSpPr>
                  <a:spLocks noEditPoints="1"/>
                </p:cNvSpPr>
                <p:nvPr/>
              </p:nvSpPr>
              <p:spPr bwMode="auto">
                <a:xfrm>
                  <a:off x="4675" y="2398"/>
                  <a:ext cx="219" cy="176"/>
                </a:xfrm>
                <a:custGeom>
                  <a:avLst/>
                  <a:gdLst>
                    <a:gd name="T0" fmla="*/ 0 w 219"/>
                    <a:gd name="T1" fmla="*/ 176 h 176"/>
                    <a:gd name="T2" fmla="*/ 0 w 219"/>
                    <a:gd name="T3" fmla="*/ 172 h 176"/>
                    <a:gd name="T4" fmla="*/ 22 w 219"/>
                    <a:gd name="T5" fmla="*/ 161 h 176"/>
                    <a:gd name="T6" fmla="*/ 22 w 219"/>
                    <a:gd name="T7" fmla="*/ 0 h 176"/>
                    <a:gd name="T8" fmla="*/ 80 w 219"/>
                    <a:gd name="T9" fmla="*/ 0 h 176"/>
                    <a:gd name="T10" fmla="*/ 80 w 219"/>
                    <a:gd name="T11" fmla="*/ 161 h 176"/>
                    <a:gd name="T12" fmla="*/ 104 w 219"/>
                    <a:gd name="T13" fmla="*/ 172 h 176"/>
                    <a:gd name="T14" fmla="*/ 104 w 219"/>
                    <a:gd name="T15" fmla="*/ 176 h 176"/>
                    <a:gd name="T16" fmla="*/ 0 w 219"/>
                    <a:gd name="T17" fmla="*/ 176 h 176"/>
                    <a:gd name="T18" fmla="*/ 87 w 219"/>
                    <a:gd name="T19" fmla="*/ 151 h 176"/>
                    <a:gd name="T20" fmla="*/ 108 w 219"/>
                    <a:gd name="T21" fmla="*/ 151 h 176"/>
                    <a:gd name="T22" fmla="*/ 130 w 219"/>
                    <a:gd name="T23" fmla="*/ 157 h 176"/>
                    <a:gd name="T24" fmla="*/ 130 w 219"/>
                    <a:gd name="T25" fmla="*/ 169 h 176"/>
                    <a:gd name="T26" fmla="*/ 108 w 219"/>
                    <a:gd name="T27" fmla="*/ 169 h 176"/>
                    <a:gd name="T28" fmla="*/ 108 w 219"/>
                    <a:gd name="T29" fmla="*/ 176 h 176"/>
                    <a:gd name="T30" fmla="*/ 198 w 219"/>
                    <a:gd name="T31" fmla="*/ 176 h 176"/>
                    <a:gd name="T32" fmla="*/ 198 w 219"/>
                    <a:gd name="T33" fmla="*/ 169 h 176"/>
                    <a:gd name="T34" fmla="*/ 176 w 219"/>
                    <a:gd name="T35" fmla="*/ 169 h 176"/>
                    <a:gd name="T36" fmla="*/ 176 w 219"/>
                    <a:gd name="T37" fmla="*/ 157 h 176"/>
                    <a:gd name="T38" fmla="*/ 198 w 219"/>
                    <a:gd name="T39" fmla="*/ 151 h 176"/>
                    <a:gd name="T40" fmla="*/ 219 w 219"/>
                    <a:gd name="T41" fmla="*/ 151 h 176"/>
                    <a:gd name="T42" fmla="*/ 219 w 219"/>
                    <a:gd name="T43" fmla="*/ 44 h 176"/>
                    <a:gd name="T44" fmla="*/ 87 w 219"/>
                    <a:gd name="T45" fmla="*/ 44 h 176"/>
                    <a:gd name="T46" fmla="*/ 87 w 219"/>
                    <a:gd name="T47" fmla="*/ 151 h 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9"/>
                    <a:gd name="T73" fmla="*/ 0 h 176"/>
                    <a:gd name="T74" fmla="*/ 219 w 219"/>
                    <a:gd name="T75" fmla="*/ 176 h 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9" h="176">
                      <a:moveTo>
                        <a:pt x="0" y="176"/>
                      </a:moveTo>
                      <a:lnTo>
                        <a:pt x="0" y="172"/>
                      </a:lnTo>
                      <a:lnTo>
                        <a:pt x="22" y="161"/>
                      </a:lnTo>
                      <a:lnTo>
                        <a:pt x="22" y="0"/>
                      </a:lnTo>
                      <a:lnTo>
                        <a:pt x="80" y="0"/>
                      </a:lnTo>
                      <a:lnTo>
                        <a:pt x="80" y="161"/>
                      </a:lnTo>
                      <a:lnTo>
                        <a:pt x="104" y="172"/>
                      </a:lnTo>
                      <a:lnTo>
                        <a:pt x="104" y="176"/>
                      </a:lnTo>
                      <a:lnTo>
                        <a:pt x="0" y="176"/>
                      </a:lnTo>
                      <a:close/>
                      <a:moveTo>
                        <a:pt x="87" y="151"/>
                      </a:moveTo>
                      <a:lnTo>
                        <a:pt x="108" y="151"/>
                      </a:lnTo>
                      <a:lnTo>
                        <a:pt x="130" y="157"/>
                      </a:lnTo>
                      <a:lnTo>
                        <a:pt x="130" y="169"/>
                      </a:lnTo>
                      <a:lnTo>
                        <a:pt x="108" y="169"/>
                      </a:lnTo>
                      <a:lnTo>
                        <a:pt x="108" y="176"/>
                      </a:lnTo>
                      <a:lnTo>
                        <a:pt x="198" y="176"/>
                      </a:lnTo>
                      <a:lnTo>
                        <a:pt x="198" y="169"/>
                      </a:lnTo>
                      <a:lnTo>
                        <a:pt x="176" y="169"/>
                      </a:lnTo>
                      <a:lnTo>
                        <a:pt x="176" y="157"/>
                      </a:lnTo>
                      <a:lnTo>
                        <a:pt x="198" y="151"/>
                      </a:lnTo>
                      <a:lnTo>
                        <a:pt x="219" y="151"/>
                      </a:lnTo>
                      <a:lnTo>
                        <a:pt x="219" y="44"/>
                      </a:lnTo>
                      <a:lnTo>
                        <a:pt x="87" y="44"/>
                      </a:lnTo>
                      <a:lnTo>
                        <a:pt x="87" y="151"/>
                      </a:lnTo>
                      <a:close/>
                    </a:path>
                  </a:pathLst>
                </a:custGeom>
                <a:solidFill>
                  <a:srgbClr val="FFFFFF"/>
                </a:solidFill>
                <a:ln w="9525">
                  <a:noFill/>
                  <a:round/>
                  <a:headEnd/>
                  <a:tailEnd/>
                </a:ln>
              </p:spPr>
              <p:txBody>
                <a:bodyPr/>
                <a:lstStyle/>
                <a:p>
                  <a:pPr eaLnBrk="0" hangingPunct="0"/>
                  <a:endParaRPr lang="en-US"/>
                </a:p>
              </p:txBody>
            </p:sp>
            <p:sp>
              <p:nvSpPr>
                <p:cNvPr id="48151" name="Line 1281"/>
                <p:cNvSpPr>
                  <a:spLocks noChangeShapeType="1"/>
                </p:cNvSpPr>
                <p:nvPr/>
              </p:nvSpPr>
              <p:spPr bwMode="auto">
                <a:xfrm>
                  <a:off x="4697" y="2559"/>
                  <a:ext cx="1" cy="15"/>
                </a:xfrm>
                <a:prstGeom prst="line">
                  <a:avLst/>
                </a:prstGeom>
                <a:noFill/>
                <a:ln w="7938">
                  <a:solidFill>
                    <a:srgbClr val="000000"/>
                  </a:solidFill>
                  <a:round/>
                  <a:headEnd/>
                  <a:tailEnd/>
                </a:ln>
              </p:spPr>
              <p:txBody>
                <a:bodyPr/>
                <a:lstStyle/>
                <a:p>
                  <a:endParaRPr lang="en-US"/>
                </a:p>
              </p:txBody>
            </p:sp>
            <p:sp>
              <p:nvSpPr>
                <p:cNvPr id="48152" name="Line 1282"/>
                <p:cNvSpPr>
                  <a:spLocks noChangeShapeType="1"/>
                </p:cNvSpPr>
                <p:nvPr/>
              </p:nvSpPr>
              <p:spPr bwMode="auto">
                <a:xfrm>
                  <a:off x="4755" y="2559"/>
                  <a:ext cx="1" cy="15"/>
                </a:xfrm>
                <a:prstGeom prst="line">
                  <a:avLst/>
                </a:prstGeom>
                <a:noFill/>
                <a:ln w="7938">
                  <a:solidFill>
                    <a:srgbClr val="000000"/>
                  </a:solidFill>
                  <a:round/>
                  <a:headEnd/>
                  <a:tailEnd/>
                </a:ln>
              </p:spPr>
              <p:txBody>
                <a:bodyPr/>
                <a:lstStyle/>
                <a:p>
                  <a:endParaRPr lang="en-US"/>
                </a:p>
              </p:txBody>
            </p:sp>
            <p:sp>
              <p:nvSpPr>
                <p:cNvPr id="48153" name="Line 1283"/>
                <p:cNvSpPr>
                  <a:spLocks noChangeShapeType="1"/>
                </p:cNvSpPr>
                <p:nvPr/>
              </p:nvSpPr>
              <p:spPr bwMode="auto">
                <a:xfrm>
                  <a:off x="4715" y="2453"/>
                  <a:ext cx="22" cy="1"/>
                </a:xfrm>
                <a:prstGeom prst="line">
                  <a:avLst/>
                </a:prstGeom>
                <a:noFill/>
                <a:ln w="7938">
                  <a:solidFill>
                    <a:srgbClr val="000000"/>
                  </a:solidFill>
                  <a:round/>
                  <a:headEnd/>
                  <a:tailEnd/>
                </a:ln>
              </p:spPr>
              <p:txBody>
                <a:bodyPr/>
                <a:lstStyle/>
                <a:p>
                  <a:endParaRPr lang="en-US"/>
                </a:p>
              </p:txBody>
            </p:sp>
            <p:sp>
              <p:nvSpPr>
                <p:cNvPr id="48154" name="Line 1284"/>
                <p:cNvSpPr>
                  <a:spLocks noChangeShapeType="1"/>
                </p:cNvSpPr>
                <p:nvPr/>
              </p:nvSpPr>
              <p:spPr bwMode="auto">
                <a:xfrm>
                  <a:off x="4711" y="2435"/>
                  <a:ext cx="29" cy="1"/>
                </a:xfrm>
                <a:prstGeom prst="line">
                  <a:avLst/>
                </a:prstGeom>
                <a:noFill/>
                <a:ln w="7938">
                  <a:solidFill>
                    <a:srgbClr val="000000"/>
                  </a:solidFill>
                  <a:round/>
                  <a:headEnd/>
                  <a:tailEnd/>
                </a:ln>
              </p:spPr>
              <p:txBody>
                <a:bodyPr/>
                <a:lstStyle/>
                <a:p>
                  <a:endParaRPr lang="en-US"/>
                </a:p>
              </p:txBody>
            </p:sp>
            <p:sp>
              <p:nvSpPr>
                <p:cNvPr id="48155" name="Rectangle 1285"/>
                <p:cNvSpPr>
                  <a:spLocks noChangeArrowheads="1"/>
                </p:cNvSpPr>
                <p:nvPr/>
              </p:nvSpPr>
              <p:spPr bwMode="auto">
                <a:xfrm>
                  <a:off x="4704" y="2405"/>
                  <a:ext cx="44" cy="103"/>
                </a:xfrm>
                <a:prstGeom prst="rect">
                  <a:avLst/>
                </a:prstGeom>
                <a:noFill/>
                <a:ln w="7938">
                  <a:solidFill>
                    <a:srgbClr val="000000"/>
                  </a:solidFill>
                  <a:miter lim="800000"/>
                  <a:headEnd/>
                  <a:tailEnd/>
                </a:ln>
              </p:spPr>
              <p:txBody>
                <a:bodyPr/>
                <a:lstStyle/>
                <a:p>
                  <a:pPr eaLnBrk="0" hangingPunct="0"/>
                  <a:endParaRPr lang="en-US"/>
                </a:p>
              </p:txBody>
            </p:sp>
            <p:sp>
              <p:nvSpPr>
                <p:cNvPr id="48156" name="Freeform 1286"/>
                <p:cNvSpPr>
                  <a:spLocks/>
                </p:cNvSpPr>
                <p:nvPr/>
              </p:nvSpPr>
              <p:spPr bwMode="auto">
                <a:xfrm>
                  <a:off x="4675" y="2398"/>
                  <a:ext cx="104" cy="176"/>
                </a:xfrm>
                <a:custGeom>
                  <a:avLst/>
                  <a:gdLst>
                    <a:gd name="T0" fmla="*/ 0 w 104"/>
                    <a:gd name="T1" fmla="*/ 176 h 176"/>
                    <a:gd name="T2" fmla="*/ 0 w 104"/>
                    <a:gd name="T3" fmla="*/ 172 h 176"/>
                    <a:gd name="T4" fmla="*/ 22 w 104"/>
                    <a:gd name="T5" fmla="*/ 161 h 176"/>
                    <a:gd name="T6" fmla="*/ 22 w 104"/>
                    <a:gd name="T7" fmla="*/ 0 h 176"/>
                    <a:gd name="T8" fmla="*/ 80 w 104"/>
                    <a:gd name="T9" fmla="*/ 0 h 176"/>
                    <a:gd name="T10" fmla="*/ 80 w 104"/>
                    <a:gd name="T11" fmla="*/ 161 h 176"/>
                    <a:gd name="T12" fmla="*/ 104 w 104"/>
                    <a:gd name="T13" fmla="*/ 172 h 176"/>
                    <a:gd name="T14" fmla="*/ 104 w 104"/>
                    <a:gd name="T15" fmla="*/ 176 h 176"/>
                    <a:gd name="T16" fmla="*/ 0 w 104"/>
                    <a:gd name="T17" fmla="*/ 176 h 1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76"/>
                    <a:gd name="T29" fmla="*/ 104 w 104"/>
                    <a:gd name="T30" fmla="*/ 176 h 1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76">
                      <a:moveTo>
                        <a:pt x="0" y="176"/>
                      </a:moveTo>
                      <a:lnTo>
                        <a:pt x="0" y="172"/>
                      </a:lnTo>
                      <a:lnTo>
                        <a:pt x="22" y="161"/>
                      </a:lnTo>
                      <a:lnTo>
                        <a:pt x="22" y="0"/>
                      </a:lnTo>
                      <a:lnTo>
                        <a:pt x="80" y="0"/>
                      </a:lnTo>
                      <a:lnTo>
                        <a:pt x="80" y="161"/>
                      </a:lnTo>
                      <a:lnTo>
                        <a:pt x="104" y="172"/>
                      </a:lnTo>
                      <a:lnTo>
                        <a:pt x="104" y="176"/>
                      </a:lnTo>
                      <a:lnTo>
                        <a:pt x="0" y="176"/>
                      </a:lnTo>
                    </a:path>
                  </a:pathLst>
                </a:custGeom>
                <a:noFill/>
                <a:ln w="7938">
                  <a:solidFill>
                    <a:srgbClr val="000000"/>
                  </a:solidFill>
                  <a:round/>
                  <a:headEnd/>
                  <a:tailEnd/>
                </a:ln>
              </p:spPr>
              <p:txBody>
                <a:bodyPr/>
                <a:lstStyle/>
                <a:p>
                  <a:pPr eaLnBrk="0" hangingPunct="0"/>
                  <a:endParaRPr lang="en-US"/>
                </a:p>
              </p:txBody>
            </p:sp>
            <p:sp>
              <p:nvSpPr>
                <p:cNvPr id="48157" name="Freeform 1287"/>
                <p:cNvSpPr>
                  <a:spLocks/>
                </p:cNvSpPr>
                <p:nvPr/>
              </p:nvSpPr>
              <p:spPr bwMode="auto">
                <a:xfrm>
                  <a:off x="4762" y="2442"/>
                  <a:ext cx="132" cy="132"/>
                </a:xfrm>
                <a:custGeom>
                  <a:avLst/>
                  <a:gdLst>
                    <a:gd name="T0" fmla="*/ 0 w 132"/>
                    <a:gd name="T1" fmla="*/ 107 h 132"/>
                    <a:gd name="T2" fmla="*/ 21 w 132"/>
                    <a:gd name="T3" fmla="*/ 107 h 132"/>
                    <a:gd name="T4" fmla="*/ 43 w 132"/>
                    <a:gd name="T5" fmla="*/ 113 h 132"/>
                    <a:gd name="T6" fmla="*/ 43 w 132"/>
                    <a:gd name="T7" fmla="*/ 125 h 132"/>
                    <a:gd name="T8" fmla="*/ 21 w 132"/>
                    <a:gd name="T9" fmla="*/ 125 h 132"/>
                    <a:gd name="T10" fmla="*/ 21 w 132"/>
                    <a:gd name="T11" fmla="*/ 132 h 132"/>
                    <a:gd name="T12" fmla="*/ 111 w 132"/>
                    <a:gd name="T13" fmla="*/ 132 h 132"/>
                    <a:gd name="T14" fmla="*/ 111 w 132"/>
                    <a:gd name="T15" fmla="*/ 125 h 132"/>
                    <a:gd name="T16" fmla="*/ 89 w 132"/>
                    <a:gd name="T17" fmla="*/ 125 h 132"/>
                    <a:gd name="T18" fmla="*/ 89 w 132"/>
                    <a:gd name="T19" fmla="*/ 113 h 132"/>
                    <a:gd name="T20" fmla="*/ 111 w 132"/>
                    <a:gd name="T21" fmla="*/ 107 h 132"/>
                    <a:gd name="T22" fmla="*/ 132 w 132"/>
                    <a:gd name="T23" fmla="*/ 107 h 132"/>
                    <a:gd name="T24" fmla="*/ 132 w 132"/>
                    <a:gd name="T25" fmla="*/ 0 h 132"/>
                    <a:gd name="T26" fmla="*/ 0 w 132"/>
                    <a:gd name="T27" fmla="*/ 0 h 132"/>
                    <a:gd name="T28" fmla="*/ 0 w 132"/>
                    <a:gd name="T29" fmla="*/ 107 h 1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132"/>
                    <a:gd name="T47" fmla="*/ 132 w 132"/>
                    <a:gd name="T48" fmla="*/ 132 h 1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132">
                      <a:moveTo>
                        <a:pt x="0" y="107"/>
                      </a:moveTo>
                      <a:lnTo>
                        <a:pt x="21" y="107"/>
                      </a:lnTo>
                      <a:lnTo>
                        <a:pt x="43" y="113"/>
                      </a:lnTo>
                      <a:lnTo>
                        <a:pt x="43" y="125"/>
                      </a:lnTo>
                      <a:lnTo>
                        <a:pt x="21" y="125"/>
                      </a:lnTo>
                      <a:lnTo>
                        <a:pt x="21" y="132"/>
                      </a:lnTo>
                      <a:lnTo>
                        <a:pt x="111" y="132"/>
                      </a:lnTo>
                      <a:lnTo>
                        <a:pt x="111" y="125"/>
                      </a:lnTo>
                      <a:lnTo>
                        <a:pt x="89" y="125"/>
                      </a:lnTo>
                      <a:lnTo>
                        <a:pt x="89" y="113"/>
                      </a:lnTo>
                      <a:lnTo>
                        <a:pt x="111" y="107"/>
                      </a:lnTo>
                      <a:lnTo>
                        <a:pt x="132" y="107"/>
                      </a:lnTo>
                      <a:lnTo>
                        <a:pt x="132" y="0"/>
                      </a:lnTo>
                      <a:lnTo>
                        <a:pt x="0" y="0"/>
                      </a:lnTo>
                      <a:lnTo>
                        <a:pt x="0" y="107"/>
                      </a:lnTo>
                    </a:path>
                  </a:pathLst>
                </a:custGeom>
                <a:noFill/>
                <a:ln w="7938">
                  <a:solidFill>
                    <a:srgbClr val="000000"/>
                  </a:solidFill>
                  <a:round/>
                  <a:headEnd/>
                  <a:tailEnd/>
                </a:ln>
              </p:spPr>
              <p:txBody>
                <a:bodyPr/>
                <a:lstStyle/>
                <a:p>
                  <a:pPr eaLnBrk="0" hangingPunct="0"/>
                  <a:endParaRPr lang="en-US"/>
                </a:p>
              </p:txBody>
            </p:sp>
            <p:sp>
              <p:nvSpPr>
                <p:cNvPr id="48158" name="Line 1288"/>
                <p:cNvSpPr>
                  <a:spLocks noChangeShapeType="1"/>
                </p:cNvSpPr>
                <p:nvPr/>
              </p:nvSpPr>
              <p:spPr bwMode="auto">
                <a:xfrm>
                  <a:off x="4805" y="2567"/>
                  <a:ext cx="46" cy="1"/>
                </a:xfrm>
                <a:prstGeom prst="line">
                  <a:avLst/>
                </a:prstGeom>
                <a:noFill/>
                <a:ln w="7938">
                  <a:solidFill>
                    <a:srgbClr val="000000"/>
                  </a:solidFill>
                  <a:round/>
                  <a:headEnd/>
                  <a:tailEnd/>
                </a:ln>
              </p:spPr>
              <p:txBody>
                <a:bodyPr/>
                <a:lstStyle/>
                <a:p>
                  <a:endParaRPr lang="en-US"/>
                </a:p>
              </p:txBody>
            </p:sp>
            <p:sp>
              <p:nvSpPr>
                <p:cNvPr id="48159" name="Line 1289"/>
                <p:cNvSpPr>
                  <a:spLocks noChangeShapeType="1"/>
                </p:cNvSpPr>
                <p:nvPr/>
              </p:nvSpPr>
              <p:spPr bwMode="auto">
                <a:xfrm>
                  <a:off x="4805" y="2555"/>
                  <a:ext cx="46" cy="1"/>
                </a:xfrm>
                <a:prstGeom prst="line">
                  <a:avLst/>
                </a:prstGeom>
                <a:noFill/>
                <a:ln w="7938">
                  <a:solidFill>
                    <a:srgbClr val="000000"/>
                  </a:solidFill>
                  <a:round/>
                  <a:headEnd/>
                  <a:tailEnd/>
                </a:ln>
              </p:spPr>
              <p:txBody>
                <a:bodyPr/>
                <a:lstStyle/>
                <a:p>
                  <a:endParaRPr lang="en-US"/>
                </a:p>
              </p:txBody>
            </p:sp>
            <p:sp>
              <p:nvSpPr>
                <p:cNvPr id="48160" name="Line 1290"/>
                <p:cNvSpPr>
                  <a:spLocks noChangeShapeType="1"/>
                </p:cNvSpPr>
                <p:nvPr/>
              </p:nvSpPr>
              <p:spPr bwMode="auto">
                <a:xfrm>
                  <a:off x="4783" y="2549"/>
                  <a:ext cx="90" cy="1"/>
                </a:xfrm>
                <a:prstGeom prst="line">
                  <a:avLst/>
                </a:prstGeom>
                <a:noFill/>
                <a:ln w="7938">
                  <a:solidFill>
                    <a:srgbClr val="000000"/>
                  </a:solidFill>
                  <a:round/>
                  <a:headEnd/>
                  <a:tailEnd/>
                </a:ln>
              </p:spPr>
              <p:txBody>
                <a:bodyPr/>
                <a:lstStyle/>
                <a:p>
                  <a:endParaRPr lang="en-US"/>
                </a:p>
              </p:txBody>
            </p:sp>
            <p:sp>
              <p:nvSpPr>
                <p:cNvPr id="48161" name="Freeform 1291"/>
                <p:cNvSpPr>
                  <a:spLocks noEditPoints="1"/>
                </p:cNvSpPr>
                <p:nvPr/>
              </p:nvSpPr>
              <p:spPr bwMode="auto">
                <a:xfrm>
                  <a:off x="4702" y="2515"/>
                  <a:ext cx="48" cy="48"/>
                </a:xfrm>
                <a:custGeom>
                  <a:avLst/>
                  <a:gdLst>
                    <a:gd name="T0" fmla="*/ 4 w 48"/>
                    <a:gd name="T1" fmla="*/ 29 h 48"/>
                    <a:gd name="T2" fmla="*/ 0 w 48"/>
                    <a:gd name="T3" fmla="*/ 0 h 48"/>
                    <a:gd name="T4" fmla="*/ 7 w 48"/>
                    <a:gd name="T5" fmla="*/ 29 h 48"/>
                    <a:gd name="T6" fmla="*/ 11 w 48"/>
                    <a:gd name="T7" fmla="*/ 0 h 48"/>
                    <a:gd name="T8" fmla="*/ 7 w 48"/>
                    <a:gd name="T9" fmla="*/ 29 h 48"/>
                    <a:gd name="T10" fmla="*/ 18 w 48"/>
                    <a:gd name="T11" fmla="*/ 29 h 48"/>
                    <a:gd name="T12" fmla="*/ 14 w 48"/>
                    <a:gd name="T13" fmla="*/ 0 h 48"/>
                    <a:gd name="T14" fmla="*/ 22 w 48"/>
                    <a:gd name="T15" fmla="*/ 29 h 48"/>
                    <a:gd name="T16" fmla="*/ 25 w 48"/>
                    <a:gd name="T17" fmla="*/ 0 h 48"/>
                    <a:gd name="T18" fmla="*/ 22 w 48"/>
                    <a:gd name="T19" fmla="*/ 29 h 48"/>
                    <a:gd name="T20" fmla="*/ 33 w 48"/>
                    <a:gd name="T21" fmla="*/ 29 h 48"/>
                    <a:gd name="T22" fmla="*/ 29 w 48"/>
                    <a:gd name="T23" fmla="*/ 0 h 48"/>
                    <a:gd name="T24" fmla="*/ 37 w 48"/>
                    <a:gd name="T25" fmla="*/ 29 h 48"/>
                    <a:gd name="T26" fmla="*/ 40 w 48"/>
                    <a:gd name="T27" fmla="*/ 0 h 48"/>
                    <a:gd name="T28" fmla="*/ 37 w 48"/>
                    <a:gd name="T29" fmla="*/ 29 h 48"/>
                    <a:gd name="T30" fmla="*/ 48 w 48"/>
                    <a:gd name="T31" fmla="*/ 29 h 48"/>
                    <a:gd name="T32" fmla="*/ 44 w 48"/>
                    <a:gd name="T33" fmla="*/ 0 h 48"/>
                    <a:gd name="T34" fmla="*/ 44 w 48"/>
                    <a:gd name="T35" fmla="*/ 48 h 48"/>
                    <a:gd name="T36" fmla="*/ 48 w 48"/>
                    <a:gd name="T37" fmla="*/ 33 h 48"/>
                    <a:gd name="T38" fmla="*/ 44 w 48"/>
                    <a:gd name="T39" fmla="*/ 48 h 48"/>
                    <a:gd name="T40" fmla="*/ 40 w 48"/>
                    <a:gd name="T41" fmla="*/ 48 h 48"/>
                    <a:gd name="T42" fmla="*/ 37 w 48"/>
                    <a:gd name="T43" fmla="*/ 33 h 48"/>
                    <a:gd name="T44" fmla="*/ 29 w 48"/>
                    <a:gd name="T45" fmla="*/ 48 h 48"/>
                    <a:gd name="T46" fmla="*/ 33 w 48"/>
                    <a:gd name="T47" fmla="*/ 33 h 48"/>
                    <a:gd name="T48" fmla="*/ 29 w 48"/>
                    <a:gd name="T49" fmla="*/ 48 h 48"/>
                    <a:gd name="T50" fmla="*/ 25 w 48"/>
                    <a:gd name="T51" fmla="*/ 48 h 48"/>
                    <a:gd name="T52" fmla="*/ 22 w 48"/>
                    <a:gd name="T53" fmla="*/ 33 h 48"/>
                    <a:gd name="T54" fmla="*/ 14 w 48"/>
                    <a:gd name="T55" fmla="*/ 48 h 48"/>
                    <a:gd name="T56" fmla="*/ 18 w 48"/>
                    <a:gd name="T57" fmla="*/ 33 h 48"/>
                    <a:gd name="T58" fmla="*/ 14 w 48"/>
                    <a:gd name="T59" fmla="*/ 48 h 48"/>
                    <a:gd name="T60" fmla="*/ 11 w 48"/>
                    <a:gd name="T61" fmla="*/ 48 h 48"/>
                    <a:gd name="T62" fmla="*/ 7 w 48"/>
                    <a:gd name="T63" fmla="*/ 33 h 48"/>
                    <a:gd name="T64" fmla="*/ 0 w 48"/>
                    <a:gd name="T65" fmla="*/ 48 h 48"/>
                    <a:gd name="T66" fmla="*/ 4 w 48"/>
                    <a:gd name="T67" fmla="*/ 33 h 48"/>
                    <a:gd name="T68" fmla="*/ 0 w 48"/>
                    <a:gd name="T69" fmla="*/ 48 h 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8"/>
                    <a:gd name="T106" fmla="*/ 0 h 48"/>
                    <a:gd name="T107" fmla="*/ 48 w 48"/>
                    <a:gd name="T108" fmla="*/ 48 h 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8" h="48">
                      <a:moveTo>
                        <a:pt x="0" y="29"/>
                      </a:moveTo>
                      <a:lnTo>
                        <a:pt x="4" y="29"/>
                      </a:lnTo>
                      <a:lnTo>
                        <a:pt x="4" y="0"/>
                      </a:lnTo>
                      <a:lnTo>
                        <a:pt x="0" y="0"/>
                      </a:lnTo>
                      <a:lnTo>
                        <a:pt x="0" y="29"/>
                      </a:lnTo>
                      <a:close/>
                      <a:moveTo>
                        <a:pt x="7" y="29"/>
                      </a:moveTo>
                      <a:lnTo>
                        <a:pt x="11" y="29"/>
                      </a:lnTo>
                      <a:lnTo>
                        <a:pt x="11" y="0"/>
                      </a:lnTo>
                      <a:lnTo>
                        <a:pt x="7" y="0"/>
                      </a:lnTo>
                      <a:lnTo>
                        <a:pt x="7" y="29"/>
                      </a:lnTo>
                      <a:close/>
                      <a:moveTo>
                        <a:pt x="14" y="29"/>
                      </a:moveTo>
                      <a:lnTo>
                        <a:pt x="18" y="29"/>
                      </a:lnTo>
                      <a:lnTo>
                        <a:pt x="18" y="0"/>
                      </a:lnTo>
                      <a:lnTo>
                        <a:pt x="14" y="0"/>
                      </a:lnTo>
                      <a:lnTo>
                        <a:pt x="14" y="29"/>
                      </a:lnTo>
                      <a:close/>
                      <a:moveTo>
                        <a:pt x="22" y="29"/>
                      </a:moveTo>
                      <a:lnTo>
                        <a:pt x="25" y="29"/>
                      </a:lnTo>
                      <a:lnTo>
                        <a:pt x="25" y="0"/>
                      </a:lnTo>
                      <a:lnTo>
                        <a:pt x="22" y="0"/>
                      </a:lnTo>
                      <a:lnTo>
                        <a:pt x="22" y="29"/>
                      </a:lnTo>
                      <a:close/>
                      <a:moveTo>
                        <a:pt x="29" y="29"/>
                      </a:moveTo>
                      <a:lnTo>
                        <a:pt x="33" y="29"/>
                      </a:lnTo>
                      <a:lnTo>
                        <a:pt x="33" y="0"/>
                      </a:lnTo>
                      <a:lnTo>
                        <a:pt x="29" y="0"/>
                      </a:lnTo>
                      <a:lnTo>
                        <a:pt x="29" y="29"/>
                      </a:lnTo>
                      <a:close/>
                      <a:moveTo>
                        <a:pt x="37" y="29"/>
                      </a:moveTo>
                      <a:lnTo>
                        <a:pt x="40" y="29"/>
                      </a:lnTo>
                      <a:lnTo>
                        <a:pt x="40" y="0"/>
                      </a:lnTo>
                      <a:lnTo>
                        <a:pt x="37" y="0"/>
                      </a:lnTo>
                      <a:lnTo>
                        <a:pt x="37" y="29"/>
                      </a:lnTo>
                      <a:close/>
                      <a:moveTo>
                        <a:pt x="44" y="29"/>
                      </a:moveTo>
                      <a:lnTo>
                        <a:pt x="48" y="29"/>
                      </a:lnTo>
                      <a:lnTo>
                        <a:pt x="48" y="0"/>
                      </a:lnTo>
                      <a:lnTo>
                        <a:pt x="44" y="0"/>
                      </a:lnTo>
                      <a:lnTo>
                        <a:pt x="44" y="29"/>
                      </a:lnTo>
                      <a:close/>
                      <a:moveTo>
                        <a:pt x="44" y="48"/>
                      </a:moveTo>
                      <a:lnTo>
                        <a:pt x="48" y="48"/>
                      </a:lnTo>
                      <a:lnTo>
                        <a:pt x="48" y="33"/>
                      </a:lnTo>
                      <a:lnTo>
                        <a:pt x="44" y="33"/>
                      </a:lnTo>
                      <a:lnTo>
                        <a:pt x="44" y="48"/>
                      </a:lnTo>
                      <a:close/>
                      <a:moveTo>
                        <a:pt x="37" y="48"/>
                      </a:moveTo>
                      <a:lnTo>
                        <a:pt x="40" y="48"/>
                      </a:lnTo>
                      <a:lnTo>
                        <a:pt x="40" y="33"/>
                      </a:lnTo>
                      <a:lnTo>
                        <a:pt x="37" y="33"/>
                      </a:lnTo>
                      <a:lnTo>
                        <a:pt x="37" y="48"/>
                      </a:lnTo>
                      <a:close/>
                      <a:moveTo>
                        <a:pt x="29" y="48"/>
                      </a:moveTo>
                      <a:lnTo>
                        <a:pt x="33" y="48"/>
                      </a:lnTo>
                      <a:lnTo>
                        <a:pt x="33" y="33"/>
                      </a:lnTo>
                      <a:lnTo>
                        <a:pt x="29" y="33"/>
                      </a:lnTo>
                      <a:lnTo>
                        <a:pt x="29" y="48"/>
                      </a:lnTo>
                      <a:close/>
                      <a:moveTo>
                        <a:pt x="22" y="48"/>
                      </a:moveTo>
                      <a:lnTo>
                        <a:pt x="25" y="48"/>
                      </a:lnTo>
                      <a:lnTo>
                        <a:pt x="25" y="33"/>
                      </a:lnTo>
                      <a:lnTo>
                        <a:pt x="22" y="33"/>
                      </a:lnTo>
                      <a:lnTo>
                        <a:pt x="22" y="48"/>
                      </a:lnTo>
                      <a:close/>
                      <a:moveTo>
                        <a:pt x="14" y="48"/>
                      </a:moveTo>
                      <a:lnTo>
                        <a:pt x="18" y="48"/>
                      </a:lnTo>
                      <a:lnTo>
                        <a:pt x="18" y="33"/>
                      </a:lnTo>
                      <a:lnTo>
                        <a:pt x="14" y="33"/>
                      </a:lnTo>
                      <a:lnTo>
                        <a:pt x="14" y="48"/>
                      </a:lnTo>
                      <a:close/>
                      <a:moveTo>
                        <a:pt x="7" y="48"/>
                      </a:moveTo>
                      <a:lnTo>
                        <a:pt x="11" y="48"/>
                      </a:lnTo>
                      <a:lnTo>
                        <a:pt x="11" y="33"/>
                      </a:lnTo>
                      <a:lnTo>
                        <a:pt x="7" y="33"/>
                      </a:lnTo>
                      <a:lnTo>
                        <a:pt x="7" y="48"/>
                      </a:lnTo>
                      <a:close/>
                      <a:moveTo>
                        <a:pt x="0" y="48"/>
                      </a:moveTo>
                      <a:lnTo>
                        <a:pt x="4" y="48"/>
                      </a:lnTo>
                      <a:lnTo>
                        <a:pt x="4" y="33"/>
                      </a:lnTo>
                      <a:lnTo>
                        <a:pt x="0" y="33"/>
                      </a:lnTo>
                      <a:lnTo>
                        <a:pt x="0" y="48"/>
                      </a:lnTo>
                      <a:close/>
                    </a:path>
                  </a:pathLst>
                </a:custGeom>
                <a:solidFill>
                  <a:srgbClr val="FFFFFF"/>
                </a:solidFill>
                <a:ln w="9525">
                  <a:noFill/>
                  <a:round/>
                  <a:headEnd/>
                  <a:tailEnd/>
                </a:ln>
              </p:spPr>
              <p:txBody>
                <a:bodyPr/>
                <a:lstStyle/>
                <a:p>
                  <a:pPr eaLnBrk="0" hangingPunct="0"/>
                  <a:endParaRPr lang="en-US"/>
                </a:p>
              </p:txBody>
            </p:sp>
            <p:sp>
              <p:nvSpPr>
                <p:cNvPr id="48162" name="Rectangle 1292"/>
                <p:cNvSpPr>
                  <a:spLocks noChangeArrowheads="1"/>
                </p:cNvSpPr>
                <p:nvPr/>
              </p:nvSpPr>
              <p:spPr bwMode="auto">
                <a:xfrm>
                  <a:off x="4708" y="2409"/>
                  <a:ext cx="36" cy="15"/>
                </a:xfrm>
                <a:prstGeom prst="rect">
                  <a:avLst/>
                </a:prstGeom>
                <a:noFill/>
                <a:ln w="3175">
                  <a:solidFill>
                    <a:srgbClr val="000000"/>
                  </a:solidFill>
                  <a:miter lim="800000"/>
                  <a:headEnd/>
                  <a:tailEnd/>
                </a:ln>
              </p:spPr>
              <p:txBody>
                <a:bodyPr/>
                <a:lstStyle/>
                <a:p>
                  <a:pPr eaLnBrk="0" hangingPunct="0"/>
                  <a:endParaRPr lang="en-US"/>
                </a:p>
              </p:txBody>
            </p:sp>
            <p:sp>
              <p:nvSpPr>
                <p:cNvPr id="48163" name="Freeform 1293"/>
                <p:cNvSpPr>
                  <a:spLocks/>
                </p:cNvSpPr>
                <p:nvPr/>
              </p:nvSpPr>
              <p:spPr bwMode="auto">
                <a:xfrm>
                  <a:off x="4708" y="2409"/>
                  <a:ext cx="36" cy="4"/>
                </a:xfrm>
                <a:custGeom>
                  <a:avLst/>
                  <a:gdLst>
                    <a:gd name="T0" fmla="*/ 0 w 36"/>
                    <a:gd name="T1" fmla="*/ 0 h 4"/>
                    <a:gd name="T2" fmla="*/ 3 w 36"/>
                    <a:gd name="T3" fmla="*/ 4 h 4"/>
                    <a:gd name="T4" fmla="*/ 32 w 36"/>
                    <a:gd name="T5" fmla="*/ 4 h 4"/>
                    <a:gd name="T6" fmla="*/ 36 w 36"/>
                    <a:gd name="T7" fmla="*/ 0 h 4"/>
                    <a:gd name="T8" fmla="*/ 0 60000 65536"/>
                    <a:gd name="T9" fmla="*/ 0 60000 65536"/>
                    <a:gd name="T10" fmla="*/ 0 60000 65536"/>
                    <a:gd name="T11" fmla="*/ 0 60000 65536"/>
                    <a:gd name="T12" fmla="*/ 0 w 36"/>
                    <a:gd name="T13" fmla="*/ 0 h 4"/>
                    <a:gd name="T14" fmla="*/ 36 w 36"/>
                    <a:gd name="T15" fmla="*/ 4 h 4"/>
                  </a:gdLst>
                  <a:ahLst/>
                  <a:cxnLst>
                    <a:cxn ang="T8">
                      <a:pos x="T0" y="T1"/>
                    </a:cxn>
                    <a:cxn ang="T9">
                      <a:pos x="T2" y="T3"/>
                    </a:cxn>
                    <a:cxn ang="T10">
                      <a:pos x="T4" y="T5"/>
                    </a:cxn>
                    <a:cxn ang="T11">
                      <a:pos x="T6" y="T7"/>
                    </a:cxn>
                  </a:cxnLst>
                  <a:rect l="T12" t="T13" r="T14" b="T15"/>
                  <a:pathLst>
                    <a:path w="36" h="4">
                      <a:moveTo>
                        <a:pt x="0" y="0"/>
                      </a:moveTo>
                      <a:lnTo>
                        <a:pt x="3" y="4"/>
                      </a:lnTo>
                      <a:lnTo>
                        <a:pt x="32" y="4"/>
                      </a:lnTo>
                      <a:lnTo>
                        <a:pt x="36" y="0"/>
                      </a:lnTo>
                    </a:path>
                  </a:pathLst>
                </a:custGeom>
                <a:noFill/>
                <a:ln w="3175">
                  <a:solidFill>
                    <a:srgbClr val="000000"/>
                  </a:solidFill>
                  <a:round/>
                  <a:headEnd/>
                  <a:tailEnd/>
                </a:ln>
              </p:spPr>
              <p:txBody>
                <a:bodyPr/>
                <a:lstStyle/>
                <a:p>
                  <a:pPr eaLnBrk="0" hangingPunct="0"/>
                  <a:endParaRPr lang="en-US"/>
                </a:p>
              </p:txBody>
            </p:sp>
            <p:sp>
              <p:nvSpPr>
                <p:cNvPr id="48164" name="Rectangle 1294"/>
                <p:cNvSpPr>
                  <a:spLocks noChangeArrowheads="1"/>
                </p:cNvSpPr>
                <p:nvPr/>
              </p:nvSpPr>
              <p:spPr bwMode="auto">
                <a:xfrm>
                  <a:off x="4708" y="2427"/>
                  <a:ext cx="36" cy="15"/>
                </a:xfrm>
                <a:prstGeom prst="rect">
                  <a:avLst/>
                </a:prstGeom>
                <a:noFill/>
                <a:ln w="3175">
                  <a:solidFill>
                    <a:srgbClr val="000000"/>
                  </a:solidFill>
                  <a:miter lim="800000"/>
                  <a:headEnd/>
                  <a:tailEnd/>
                </a:ln>
              </p:spPr>
              <p:txBody>
                <a:bodyPr/>
                <a:lstStyle/>
                <a:p>
                  <a:pPr eaLnBrk="0" hangingPunct="0"/>
                  <a:endParaRPr lang="en-US"/>
                </a:p>
              </p:txBody>
            </p:sp>
            <p:sp>
              <p:nvSpPr>
                <p:cNvPr id="48165" name="Rectangle 1295"/>
                <p:cNvSpPr>
                  <a:spLocks noChangeArrowheads="1"/>
                </p:cNvSpPr>
                <p:nvPr/>
              </p:nvSpPr>
              <p:spPr bwMode="auto">
                <a:xfrm>
                  <a:off x="4708" y="2446"/>
                  <a:ext cx="36" cy="15"/>
                </a:xfrm>
                <a:prstGeom prst="rect">
                  <a:avLst/>
                </a:prstGeom>
                <a:noFill/>
                <a:ln w="3175">
                  <a:solidFill>
                    <a:srgbClr val="000000"/>
                  </a:solidFill>
                  <a:miter lim="800000"/>
                  <a:headEnd/>
                  <a:tailEnd/>
                </a:ln>
              </p:spPr>
              <p:txBody>
                <a:bodyPr/>
                <a:lstStyle/>
                <a:p>
                  <a:pPr eaLnBrk="0" hangingPunct="0"/>
                  <a:endParaRPr lang="en-US"/>
                </a:p>
              </p:txBody>
            </p:sp>
            <p:sp>
              <p:nvSpPr>
                <p:cNvPr id="48166" name="Rectangle 1296"/>
                <p:cNvSpPr>
                  <a:spLocks noChangeArrowheads="1"/>
                </p:cNvSpPr>
                <p:nvPr/>
              </p:nvSpPr>
              <p:spPr bwMode="auto">
                <a:xfrm>
                  <a:off x="4708" y="2464"/>
                  <a:ext cx="36" cy="15"/>
                </a:xfrm>
                <a:prstGeom prst="rect">
                  <a:avLst/>
                </a:prstGeom>
                <a:noFill/>
                <a:ln w="3175">
                  <a:solidFill>
                    <a:srgbClr val="000000"/>
                  </a:solidFill>
                  <a:miter lim="800000"/>
                  <a:headEnd/>
                  <a:tailEnd/>
                </a:ln>
              </p:spPr>
              <p:txBody>
                <a:bodyPr/>
                <a:lstStyle/>
                <a:p>
                  <a:pPr eaLnBrk="0" hangingPunct="0"/>
                  <a:endParaRPr lang="en-US"/>
                </a:p>
              </p:txBody>
            </p:sp>
            <p:sp>
              <p:nvSpPr>
                <p:cNvPr id="48167" name="Rectangle 1297"/>
                <p:cNvSpPr>
                  <a:spLocks noChangeArrowheads="1"/>
                </p:cNvSpPr>
                <p:nvPr/>
              </p:nvSpPr>
              <p:spPr bwMode="auto">
                <a:xfrm>
                  <a:off x="4708" y="2482"/>
                  <a:ext cx="36" cy="15"/>
                </a:xfrm>
                <a:prstGeom prst="rect">
                  <a:avLst/>
                </a:prstGeom>
                <a:noFill/>
                <a:ln w="3175">
                  <a:solidFill>
                    <a:srgbClr val="000000"/>
                  </a:solidFill>
                  <a:miter lim="800000"/>
                  <a:headEnd/>
                  <a:tailEnd/>
                </a:ln>
              </p:spPr>
              <p:txBody>
                <a:bodyPr/>
                <a:lstStyle/>
                <a:p>
                  <a:pPr eaLnBrk="0" hangingPunct="0"/>
                  <a:endParaRPr lang="en-US"/>
                </a:p>
              </p:txBody>
            </p:sp>
            <p:sp>
              <p:nvSpPr>
                <p:cNvPr id="48168" name="Rectangle 1298"/>
                <p:cNvSpPr>
                  <a:spLocks noChangeArrowheads="1"/>
                </p:cNvSpPr>
                <p:nvPr/>
              </p:nvSpPr>
              <p:spPr bwMode="auto">
                <a:xfrm>
                  <a:off x="4702" y="2515"/>
                  <a:ext cx="4" cy="29"/>
                </a:xfrm>
                <a:prstGeom prst="rect">
                  <a:avLst/>
                </a:prstGeom>
                <a:noFill/>
                <a:ln w="3175">
                  <a:solidFill>
                    <a:srgbClr val="000000"/>
                  </a:solidFill>
                  <a:miter lim="800000"/>
                  <a:headEnd/>
                  <a:tailEnd/>
                </a:ln>
              </p:spPr>
              <p:txBody>
                <a:bodyPr/>
                <a:lstStyle/>
                <a:p>
                  <a:pPr eaLnBrk="0" hangingPunct="0"/>
                  <a:endParaRPr lang="en-US"/>
                </a:p>
              </p:txBody>
            </p:sp>
            <p:sp>
              <p:nvSpPr>
                <p:cNvPr id="48169" name="Rectangle 1299"/>
                <p:cNvSpPr>
                  <a:spLocks noChangeArrowheads="1"/>
                </p:cNvSpPr>
                <p:nvPr/>
              </p:nvSpPr>
              <p:spPr bwMode="auto">
                <a:xfrm>
                  <a:off x="4709" y="2515"/>
                  <a:ext cx="4" cy="29"/>
                </a:xfrm>
                <a:prstGeom prst="rect">
                  <a:avLst/>
                </a:prstGeom>
                <a:noFill/>
                <a:ln w="3175">
                  <a:solidFill>
                    <a:srgbClr val="000000"/>
                  </a:solidFill>
                  <a:miter lim="800000"/>
                  <a:headEnd/>
                  <a:tailEnd/>
                </a:ln>
              </p:spPr>
              <p:txBody>
                <a:bodyPr/>
                <a:lstStyle/>
                <a:p>
                  <a:pPr eaLnBrk="0" hangingPunct="0"/>
                  <a:endParaRPr lang="en-US"/>
                </a:p>
              </p:txBody>
            </p:sp>
            <p:sp>
              <p:nvSpPr>
                <p:cNvPr id="48170" name="Rectangle 1300"/>
                <p:cNvSpPr>
                  <a:spLocks noChangeArrowheads="1"/>
                </p:cNvSpPr>
                <p:nvPr/>
              </p:nvSpPr>
              <p:spPr bwMode="auto">
                <a:xfrm>
                  <a:off x="4716" y="2515"/>
                  <a:ext cx="4" cy="29"/>
                </a:xfrm>
                <a:prstGeom prst="rect">
                  <a:avLst/>
                </a:prstGeom>
                <a:noFill/>
                <a:ln w="3175">
                  <a:solidFill>
                    <a:srgbClr val="000000"/>
                  </a:solidFill>
                  <a:miter lim="800000"/>
                  <a:headEnd/>
                  <a:tailEnd/>
                </a:ln>
              </p:spPr>
              <p:txBody>
                <a:bodyPr/>
                <a:lstStyle/>
                <a:p>
                  <a:pPr eaLnBrk="0" hangingPunct="0"/>
                  <a:endParaRPr lang="en-US"/>
                </a:p>
              </p:txBody>
            </p:sp>
            <p:sp>
              <p:nvSpPr>
                <p:cNvPr id="48171" name="Rectangle 1301"/>
                <p:cNvSpPr>
                  <a:spLocks noChangeArrowheads="1"/>
                </p:cNvSpPr>
                <p:nvPr/>
              </p:nvSpPr>
              <p:spPr bwMode="auto">
                <a:xfrm>
                  <a:off x="4724" y="2515"/>
                  <a:ext cx="3" cy="29"/>
                </a:xfrm>
                <a:prstGeom prst="rect">
                  <a:avLst/>
                </a:prstGeom>
                <a:noFill/>
                <a:ln w="3175">
                  <a:solidFill>
                    <a:srgbClr val="000000"/>
                  </a:solidFill>
                  <a:miter lim="800000"/>
                  <a:headEnd/>
                  <a:tailEnd/>
                </a:ln>
              </p:spPr>
              <p:txBody>
                <a:bodyPr/>
                <a:lstStyle/>
                <a:p>
                  <a:pPr eaLnBrk="0" hangingPunct="0"/>
                  <a:endParaRPr lang="en-US"/>
                </a:p>
              </p:txBody>
            </p:sp>
            <p:sp>
              <p:nvSpPr>
                <p:cNvPr id="48172" name="Rectangle 1302"/>
                <p:cNvSpPr>
                  <a:spLocks noChangeArrowheads="1"/>
                </p:cNvSpPr>
                <p:nvPr/>
              </p:nvSpPr>
              <p:spPr bwMode="auto">
                <a:xfrm>
                  <a:off x="4731" y="2515"/>
                  <a:ext cx="4" cy="29"/>
                </a:xfrm>
                <a:prstGeom prst="rect">
                  <a:avLst/>
                </a:prstGeom>
                <a:noFill/>
                <a:ln w="3175">
                  <a:solidFill>
                    <a:srgbClr val="000000"/>
                  </a:solidFill>
                  <a:miter lim="800000"/>
                  <a:headEnd/>
                  <a:tailEnd/>
                </a:ln>
              </p:spPr>
              <p:txBody>
                <a:bodyPr/>
                <a:lstStyle/>
                <a:p>
                  <a:pPr eaLnBrk="0" hangingPunct="0"/>
                  <a:endParaRPr lang="en-US"/>
                </a:p>
              </p:txBody>
            </p:sp>
            <p:sp>
              <p:nvSpPr>
                <p:cNvPr id="48173" name="Rectangle 1303"/>
                <p:cNvSpPr>
                  <a:spLocks noChangeArrowheads="1"/>
                </p:cNvSpPr>
                <p:nvPr/>
              </p:nvSpPr>
              <p:spPr bwMode="auto">
                <a:xfrm>
                  <a:off x="4739" y="2515"/>
                  <a:ext cx="3" cy="29"/>
                </a:xfrm>
                <a:prstGeom prst="rect">
                  <a:avLst/>
                </a:prstGeom>
                <a:noFill/>
                <a:ln w="3175">
                  <a:solidFill>
                    <a:srgbClr val="000000"/>
                  </a:solidFill>
                  <a:miter lim="800000"/>
                  <a:headEnd/>
                  <a:tailEnd/>
                </a:ln>
              </p:spPr>
              <p:txBody>
                <a:bodyPr/>
                <a:lstStyle/>
                <a:p>
                  <a:pPr eaLnBrk="0" hangingPunct="0"/>
                  <a:endParaRPr lang="en-US"/>
                </a:p>
              </p:txBody>
            </p:sp>
            <p:sp>
              <p:nvSpPr>
                <p:cNvPr id="48174" name="Rectangle 1304"/>
                <p:cNvSpPr>
                  <a:spLocks noChangeArrowheads="1"/>
                </p:cNvSpPr>
                <p:nvPr/>
              </p:nvSpPr>
              <p:spPr bwMode="auto">
                <a:xfrm>
                  <a:off x="4746" y="2515"/>
                  <a:ext cx="4" cy="29"/>
                </a:xfrm>
                <a:prstGeom prst="rect">
                  <a:avLst/>
                </a:prstGeom>
                <a:noFill/>
                <a:ln w="3175">
                  <a:solidFill>
                    <a:srgbClr val="000000"/>
                  </a:solidFill>
                  <a:miter lim="800000"/>
                  <a:headEnd/>
                  <a:tailEnd/>
                </a:ln>
              </p:spPr>
              <p:txBody>
                <a:bodyPr/>
                <a:lstStyle/>
                <a:p>
                  <a:pPr eaLnBrk="0" hangingPunct="0"/>
                  <a:endParaRPr lang="en-US"/>
                </a:p>
              </p:txBody>
            </p:sp>
            <p:sp>
              <p:nvSpPr>
                <p:cNvPr id="48175" name="Rectangle 1305"/>
                <p:cNvSpPr>
                  <a:spLocks noChangeArrowheads="1"/>
                </p:cNvSpPr>
                <p:nvPr/>
              </p:nvSpPr>
              <p:spPr bwMode="auto">
                <a:xfrm>
                  <a:off x="4746" y="2548"/>
                  <a:ext cx="4" cy="15"/>
                </a:xfrm>
                <a:prstGeom prst="rect">
                  <a:avLst/>
                </a:prstGeom>
                <a:noFill/>
                <a:ln w="3175">
                  <a:solidFill>
                    <a:srgbClr val="000000"/>
                  </a:solidFill>
                  <a:miter lim="800000"/>
                  <a:headEnd/>
                  <a:tailEnd/>
                </a:ln>
              </p:spPr>
              <p:txBody>
                <a:bodyPr/>
                <a:lstStyle/>
                <a:p>
                  <a:pPr eaLnBrk="0" hangingPunct="0"/>
                  <a:endParaRPr lang="en-US"/>
                </a:p>
              </p:txBody>
            </p:sp>
            <p:sp>
              <p:nvSpPr>
                <p:cNvPr id="48176" name="Rectangle 1306"/>
                <p:cNvSpPr>
                  <a:spLocks noChangeArrowheads="1"/>
                </p:cNvSpPr>
                <p:nvPr/>
              </p:nvSpPr>
              <p:spPr bwMode="auto">
                <a:xfrm>
                  <a:off x="4739" y="2548"/>
                  <a:ext cx="3" cy="15"/>
                </a:xfrm>
                <a:prstGeom prst="rect">
                  <a:avLst/>
                </a:prstGeom>
                <a:noFill/>
                <a:ln w="3175">
                  <a:solidFill>
                    <a:srgbClr val="000000"/>
                  </a:solidFill>
                  <a:miter lim="800000"/>
                  <a:headEnd/>
                  <a:tailEnd/>
                </a:ln>
              </p:spPr>
              <p:txBody>
                <a:bodyPr/>
                <a:lstStyle/>
                <a:p>
                  <a:pPr eaLnBrk="0" hangingPunct="0"/>
                  <a:endParaRPr lang="en-US"/>
                </a:p>
              </p:txBody>
            </p:sp>
            <p:sp>
              <p:nvSpPr>
                <p:cNvPr id="48177" name="Rectangle 1307"/>
                <p:cNvSpPr>
                  <a:spLocks noChangeArrowheads="1"/>
                </p:cNvSpPr>
                <p:nvPr/>
              </p:nvSpPr>
              <p:spPr bwMode="auto">
                <a:xfrm>
                  <a:off x="4731" y="2548"/>
                  <a:ext cx="4" cy="15"/>
                </a:xfrm>
                <a:prstGeom prst="rect">
                  <a:avLst/>
                </a:prstGeom>
                <a:noFill/>
                <a:ln w="3175">
                  <a:solidFill>
                    <a:srgbClr val="000000"/>
                  </a:solidFill>
                  <a:miter lim="800000"/>
                  <a:headEnd/>
                  <a:tailEnd/>
                </a:ln>
              </p:spPr>
              <p:txBody>
                <a:bodyPr/>
                <a:lstStyle/>
                <a:p>
                  <a:pPr eaLnBrk="0" hangingPunct="0"/>
                  <a:endParaRPr lang="en-US"/>
                </a:p>
              </p:txBody>
            </p:sp>
            <p:sp>
              <p:nvSpPr>
                <p:cNvPr id="48178" name="Rectangle 1308"/>
                <p:cNvSpPr>
                  <a:spLocks noChangeArrowheads="1"/>
                </p:cNvSpPr>
                <p:nvPr/>
              </p:nvSpPr>
              <p:spPr bwMode="auto">
                <a:xfrm>
                  <a:off x="4724" y="2548"/>
                  <a:ext cx="3" cy="15"/>
                </a:xfrm>
                <a:prstGeom prst="rect">
                  <a:avLst/>
                </a:prstGeom>
                <a:noFill/>
                <a:ln w="3175">
                  <a:solidFill>
                    <a:srgbClr val="000000"/>
                  </a:solidFill>
                  <a:miter lim="800000"/>
                  <a:headEnd/>
                  <a:tailEnd/>
                </a:ln>
              </p:spPr>
              <p:txBody>
                <a:bodyPr/>
                <a:lstStyle/>
                <a:p>
                  <a:pPr eaLnBrk="0" hangingPunct="0"/>
                  <a:endParaRPr lang="en-US"/>
                </a:p>
              </p:txBody>
            </p:sp>
            <p:sp>
              <p:nvSpPr>
                <p:cNvPr id="48179" name="Rectangle 1309"/>
                <p:cNvSpPr>
                  <a:spLocks noChangeArrowheads="1"/>
                </p:cNvSpPr>
                <p:nvPr/>
              </p:nvSpPr>
              <p:spPr bwMode="auto">
                <a:xfrm>
                  <a:off x="4716" y="2548"/>
                  <a:ext cx="4" cy="15"/>
                </a:xfrm>
                <a:prstGeom prst="rect">
                  <a:avLst/>
                </a:prstGeom>
                <a:noFill/>
                <a:ln w="3175">
                  <a:solidFill>
                    <a:srgbClr val="000000"/>
                  </a:solidFill>
                  <a:miter lim="800000"/>
                  <a:headEnd/>
                  <a:tailEnd/>
                </a:ln>
              </p:spPr>
              <p:txBody>
                <a:bodyPr/>
                <a:lstStyle/>
                <a:p>
                  <a:pPr eaLnBrk="0" hangingPunct="0"/>
                  <a:endParaRPr lang="en-US"/>
                </a:p>
              </p:txBody>
            </p:sp>
            <p:sp>
              <p:nvSpPr>
                <p:cNvPr id="48180" name="Rectangle 1310"/>
                <p:cNvSpPr>
                  <a:spLocks noChangeArrowheads="1"/>
                </p:cNvSpPr>
                <p:nvPr/>
              </p:nvSpPr>
              <p:spPr bwMode="auto">
                <a:xfrm>
                  <a:off x="4709" y="2548"/>
                  <a:ext cx="4" cy="15"/>
                </a:xfrm>
                <a:prstGeom prst="rect">
                  <a:avLst/>
                </a:prstGeom>
                <a:noFill/>
                <a:ln w="3175">
                  <a:solidFill>
                    <a:srgbClr val="000000"/>
                  </a:solidFill>
                  <a:miter lim="800000"/>
                  <a:headEnd/>
                  <a:tailEnd/>
                </a:ln>
              </p:spPr>
              <p:txBody>
                <a:bodyPr/>
                <a:lstStyle/>
                <a:p>
                  <a:pPr eaLnBrk="0" hangingPunct="0"/>
                  <a:endParaRPr lang="en-US"/>
                </a:p>
              </p:txBody>
            </p:sp>
            <p:sp>
              <p:nvSpPr>
                <p:cNvPr id="48181" name="Rectangle 1311"/>
                <p:cNvSpPr>
                  <a:spLocks noChangeArrowheads="1"/>
                </p:cNvSpPr>
                <p:nvPr/>
              </p:nvSpPr>
              <p:spPr bwMode="auto">
                <a:xfrm>
                  <a:off x="4702" y="2548"/>
                  <a:ext cx="4" cy="15"/>
                </a:xfrm>
                <a:prstGeom prst="rect">
                  <a:avLst/>
                </a:prstGeom>
                <a:noFill/>
                <a:ln w="3175">
                  <a:solidFill>
                    <a:srgbClr val="000000"/>
                  </a:solidFill>
                  <a:miter lim="800000"/>
                  <a:headEnd/>
                  <a:tailEnd/>
                </a:ln>
              </p:spPr>
              <p:txBody>
                <a:bodyPr/>
                <a:lstStyle/>
                <a:p>
                  <a:pPr eaLnBrk="0" hangingPunct="0"/>
                  <a:endParaRPr lang="en-US"/>
                </a:p>
              </p:txBody>
            </p:sp>
            <p:sp>
              <p:nvSpPr>
                <p:cNvPr id="48182" name="Line 1312"/>
                <p:cNvSpPr>
                  <a:spLocks noChangeShapeType="1"/>
                </p:cNvSpPr>
                <p:nvPr/>
              </p:nvSpPr>
              <p:spPr bwMode="auto">
                <a:xfrm flipV="1">
                  <a:off x="4708" y="2413"/>
                  <a:ext cx="3" cy="11"/>
                </a:xfrm>
                <a:prstGeom prst="line">
                  <a:avLst/>
                </a:prstGeom>
                <a:noFill/>
                <a:ln w="3175">
                  <a:solidFill>
                    <a:srgbClr val="000000"/>
                  </a:solidFill>
                  <a:round/>
                  <a:headEnd/>
                  <a:tailEnd/>
                </a:ln>
              </p:spPr>
              <p:txBody>
                <a:bodyPr/>
                <a:lstStyle/>
                <a:p>
                  <a:endParaRPr lang="en-US"/>
                </a:p>
              </p:txBody>
            </p:sp>
            <p:sp>
              <p:nvSpPr>
                <p:cNvPr id="48183" name="Line 1313"/>
                <p:cNvSpPr>
                  <a:spLocks noChangeShapeType="1"/>
                </p:cNvSpPr>
                <p:nvPr/>
              </p:nvSpPr>
              <p:spPr bwMode="auto">
                <a:xfrm>
                  <a:off x="4740" y="2413"/>
                  <a:ext cx="4" cy="11"/>
                </a:xfrm>
                <a:prstGeom prst="line">
                  <a:avLst/>
                </a:prstGeom>
                <a:noFill/>
                <a:ln w="3175">
                  <a:solidFill>
                    <a:srgbClr val="000000"/>
                  </a:solidFill>
                  <a:round/>
                  <a:headEnd/>
                  <a:tailEnd/>
                </a:ln>
              </p:spPr>
              <p:txBody>
                <a:bodyPr/>
                <a:lstStyle/>
                <a:p>
                  <a:endParaRPr lang="en-US"/>
                </a:p>
              </p:txBody>
            </p:sp>
            <p:sp>
              <p:nvSpPr>
                <p:cNvPr id="48184" name="Line 1314"/>
                <p:cNvSpPr>
                  <a:spLocks noChangeShapeType="1"/>
                </p:cNvSpPr>
                <p:nvPr/>
              </p:nvSpPr>
              <p:spPr bwMode="auto">
                <a:xfrm>
                  <a:off x="4709" y="2477"/>
                  <a:ext cx="24" cy="1"/>
                </a:xfrm>
                <a:prstGeom prst="line">
                  <a:avLst/>
                </a:prstGeom>
                <a:noFill/>
                <a:ln w="3175">
                  <a:solidFill>
                    <a:srgbClr val="000000"/>
                  </a:solidFill>
                  <a:round/>
                  <a:headEnd/>
                  <a:tailEnd/>
                </a:ln>
              </p:spPr>
              <p:txBody>
                <a:bodyPr/>
                <a:lstStyle/>
                <a:p>
                  <a:endParaRPr lang="en-US"/>
                </a:p>
              </p:txBody>
            </p:sp>
            <p:sp>
              <p:nvSpPr>
                <p:cNvPr id="48185" name="Line 1315"/>
                <p:cNvSpPr>
                  <a:spLocks noChangeShapeType="1"/>
                </p:cNvSpPr>
                <p:nvPr/>
              </p:nvSpPr>
              <p:spPr bwMode="auto">
                <a:xfrm>
                  <a:off x="4709" y="2474"/>
                  <a:ext cx="24" cy="1"/>
                </a:xfrm>
                <a:prstGeom prst="line">
                  <a:avLst/>
                </a:prstGeom>
                <a:noFill/>
                <a:ln w="3175">
                  <a:solidFill>
                    <a:srgbClr val="000000"/>
                  </a:solidFill>
                  <a:round/>
                  <a:headEnd/>
                  <a:tailEnd/>
                </a:ln>
              </p:spPr>
              <p:txBody>
                <a:bodyPr/>
                <a:lstStyle/>
                <a:p>
                  <a:endParaRPr lang="en-US"/>
                </a:p>
              </p:txBody>
            </p:sp>
            <p:sp>
              <p:nvSpPr>
                <p:cNvPr id="48186" name="Line 1316"/>
                <p:cNvSpPr>
                  <a:spLocks noChangeShapeType="1"/>
                </p:cNvSpPr>
                <p:nvPr/>
              </p:nvSpPr>
              <p:spPr bwMode="auto">
                <a:xfrm>
                  <a:off x="4709" y="2471"/>
                  <a:ext cx="24" cy="1"/>
                </a:xfrm>
                <a:prstGeom prst="line">
                  <a:avLst/>
                </a:prstGeom>
                <a:noFill/>
                <a:ln w="3175">
                  <a:solidFill>
                    <a:srgbClr val="000000"/>
                  </a:solidFill>
                  <a:round/>
                  <a:headEnd/>
                  <a:tailEnd/>
                </a:ln>
              </p:spPr>
              <p:txBody>
                <a:bodyPr/>
                <a:lstStyle/>
                <a:p>
                  <a:endParaRPr lang="en-US"/>
                </a:p>
              </p:txBody>
            </p:sp>
            <p:sp>
              <p:nvSpPr>
                <p:cNvPr id="48187" name="Line 1317"/>
                <p:cNvSpPr>
                  <a:spLocks noChangeShapeType="1"/>
                </p:cNvSpPr>
                <p:nvPr/>
              </p:nvSpPr>
              <p:spPr bwMode="auto">
                <a:xfrm>
                  <a:off x="4709" y="2469"/>
                  <a:ext cx="24" cy="1"/>
                </a:xfrm>
                <a:prstGeom prst="line">
                  <a:avLst/>
                </a:prstGeom>
                <a:noFill/>
                <a:ln w="3175">
                  <a:solidFill>
                    <a:srgbClr val="000000"/>
                  </a:solidFill>
                  <a:round/>
                  <a:headEnd/>
                  <a:tailEnd/>
                </a:ln>
              </p:spPr>
              <p:txBody>
                <a:bodyPr/>
                <a:lstStyle/>
                <a:p>
                  <a:endParaRPr lang="en-US"/>
                </a:p>
              </p:txBody>
            </p:sp>
            <p:sp>
              <p:nvSpPr>
                <p:cNvPr id="48188" name="Line 1318"/>
                <p:cNvSpPr>
                  <a:spLocks noChangeShapeType="1"/>
                </p:cNvSpPr>
                <p:nvPr/>
              </p:nvSpPr>
              <p:spPr bwMode="auto">
                <a:xfrm>
                  <a:off x="4709" y="2466"/>
                  <a:ext cx="24" cy="1"/>
                </a:xfrm>
                <a:prstGeom prst="line">
                  <a:avLst/>
                </a:prstGeom>
                <a:noFill/>
                <a:ln w="3175">
                  <a:solidFill>
                    <a:srgbClr val="000000"/>
                  </a:solidFill>
                  <a:round/>
                  <a:headEnd/>
                  <a:tailEnd/>
                </a:ln>
              </p:spPr>
              <p:txBody>
                <a:bodyPr/>
                <a:lstStyle/>
                <a:p>
                  <a:endParaRPr lang="en-US"/>
                </a:p>
              </p:txBody>
            </p:sp>
            <p:sp>
              <p:nvSpPr>
                <p:cNvPr id="48189" name="Rectangle 1319"/>
                <p:cNvSpPr>
                  <a:spLocks noChangeArrowheads="1"/>
                </p:cNvSpPr>
                <p:nvPr/>
              </p:nvSpPr>
              <p:spPr bwMode="auto">
                <a:xfrm>
                  <a:off x="4726" y="2431"/>
                  <a:ext cx="11" cy="7"/>
                </a:xfrm>
                <a:prstGeom prst="rect">
                  <a:avLst/>
                </a:prstGeom>
                <a:noFill/>
                <a:ln w="3175">
                  <a:solidFill>
                    <a:srgbClr val="000000"/>
                  </a:solidFill>
                  <a:miter lim="800000"/>
                  <a:headEnd/>
                  <a:tailEnd/>
                </a:ln>
              </p:spPr>
              <p:txBody>
                <a:bodyPr/>
                <a:lstStyle/>
                <a:p>
                  <a:pPr eaLnBrk="0" hangingPunct="0"/>
                  <a:endParaRPr lang="en-US"/>
                </a:p>
              </p:txBody>
            </p:sp>
            <p:sp>
              <p:nvSpPr>
                <p:cNvPr id="48190" name="Rectangle 1320"/>
                <p:cNvSpPr>
                  <a:spLocks noChangeArrowheads="1"/>
                </p:cNvSpPr>
                <p:nvPr/>
              </p:nvSpPr>
              <p:spPr bwMode="auto">
                <a:xfrm>
                  <a:off x="4736" y="2456"/>
                  <a:ext cx="5" cy="2"/>
                </a:xfrm>
                <a:prstGeom prst="rect">
                  <a:avLst/>
                </a:prstGeom>
                <a:noFill/>
                <a:ln w="3175">
                  <a:solidFill>
                    <a:srgbClr val="000000"/>
                  </a:solidFill>
                  <a:miter lim="800000"/>
                  <a:headEnd/>
                  <a:tailEnd/>
                </a:ln>
              </p:spPr>
              <p:txBody>
                <a:bodyPr/>
                <a:lstStyle/>
                <a:p>
                  <a:pPr eaLnBrk="0" hangingPunct="0"/>
                  <a:endParaRPr lang="en-US"/>
                </a:p>
              </p:txBody>
            </p:sp>
            <p:sp>
              <p:nvSpPr>
                <p:cNvPr id="48191" name="Rectangle 1321"/>
                <p:cNvSpPr>
                  <a:spLocks noChangeArrowheads="1"/>
                </p:cNvSpPr>
                <p:nvPr/>
              </p:nvSpPr>
              <p:spPr bwMode="auto">
                <a:xfrm>
                  <a:off x="4736" y="2466"/>
                  <a:ext cx="5" cy="2"/>
                </a:xfrm>
                <a:prstGeom prst="rect">
                  <a:avLst/>
                </a:prstGeom>
                <a:noFill/>
                <a:ln w="3175">
                  <a:solidFill>
                    <a:srgbClr val="000000"/>
                  </a:solidFill>
                  <a:miter lim="800000"/>
                  <a:headEnd/>
                  <a:tailEnd/>
                </a:ln>
              </p:spPr>
              <p:txBody>
                <a:bodyPr/>
                <a:lstStyle/>
                <a:p>
                  <a:pPr eaLnBrk="0" hangingPunct="0"/>
                  <a:endParaRPr lang="en-US"/>
                </a:p>
              </p:txBody>
            </p:sp>
            <p:sp>
              <p:nvSpPr>
                <p:cNvPr id="48192" name="Rectangle 1322"/>
                <p:cNvSpPr>
                  <a:spLocks noChangeArrowheads="1"/>
                </p:cNvSpPr>
                <p:nvPr/>
              </p:nvSpPr>
              <p:spPr bwMode="auto">
                <a:xfrm>
                  <a:off x="4736" y="2470"/>
                  <a:ext cx="5" cy="1"/>
                </a:xfrm>
                <a:prstGeom prst="rect">
                  <a:avLst/>
                </a:prstGeom>
                <a:noFill/>
                <a:ln w="3175">
                  <a:solidFill>
                    <a:srgbClr val="000000"/>
                  </a:solidFill>
                  <a:miter lim="800000"/>
                  <a:headEnd/>
                  <a:tailEnd/>
                </a:ln>
              </p:spPr>
              <p:txBody>
                <a:bodyPr/>
                <a:lstStyle/>
                <a:p>
                  <a:pPr eaLnBrk="0" hangingPunct="0"/>
                  <a:endParaRPr lang="en-US"/>
                </a:p>
              </p:txBody>
            </p:sp>
            <p:sp>
              <p:nvSpPr>
                <p:cNvPr id="48193" name="Freeform 1323"/>
                <p:cNvSpPr>
                  <a:spLocks noEditPoints="1"/>
                </p:cNvSpPr>
                <p:nvPr/>
              </p:nvSpPr>
              <p:spPr bwMode="auto">
                <a:xfrm>
                  <a:off x="4720" y="2451"/>
                  <a:ext cx="169" cy="94"/>
                </a:xfrm>
                <a:custGeom>
                  <a:avLst/>
                  <a:gdLst>
                    <a:gd name="T0" fmla="*/ 0 w 169"/>
                    <a:gd name="T1" fmla="*/ 4 h 94"/>
                    <a:gd name="T2" fmla="*/ 11 w 169"/>
                    <a:gd name="T3" fmla="*/ 4 h 94"/>
                    <a:gd name="T4" fmla="*/ 11 w 169"/>
                    <a:gd name="T5" fmla="*/ 0 h 94"/>
                    <a:gd name="T6" fmla="*/ 0 w 169"/>
                    <a:gd name="T7" fmla="*/ 0 h 94"/>
                    <a:gd name="T8" fmla="*/ 0 w 169"/>
                    <a:gd name="T9" fmla="*/ 4 h 94"/>
                    <a:gd name="T10" fmla="*/ 163 w 169"/>
                    <a:gd name="T11" fmla="*/ 94 h 94"/>
                    <a:gd name="T12" fmla="*/ 169 w 169"/>
                    <a:gd name="T13" fmla="*/ 94 h 94"/>
                    <a:gd name="T14" fmla="*/ 169 w 169"/>
                    <a:gd name="T15" fmla="*/ 92 h 94"/>
                    <a:gd name="T16" fmla="*/ 163 w 169"/>
                    <a:gd name="T17" fmla="*/ 92 h 94"/>
                    <a:gd name="T18" fmla="*/ 163 w 169"/>
                    <a:gd name="T19" fmla="*/ 94 h 94"/>
                    <a:gd name="T20" fmla="*/ 63 w 169"/>
                    <a:gd name="T21" fmla="*/ 74 h 94"/>
                    <a:gd name="T22" fmla="*/ 63 w 169"/>
                    <a:gd name="T23" fmla="*/ 12 h 94"/>
                    <a:gd name="T24" fmla="*/ 153 w 169"/>
                    <a:gd name="T25" fmla="*/ 12 h 94"/>
                    <a:gd name="T26" fmla="*/ 153 w 169"/>
                    <a:gd name="T27" fmla="*/ 74 h 94"/>
                    <a:gd name="T28" fmla="*/ 63 w 169"/>
                    <a:gd name="T29" fmla="*/ 74 h 94"/>
                    <a:gd name="T30" fmla="*/ 59 w 169"/>
                    <a:gd name="T31" fmla="*/ 78 h 94"/>
                    <a:gd name="T32" fmla="*/ 157 w 169"/>
                    <a:gd name="T33" fmla="*/ 78 h 94"/>
                    <a:gd name="T34" fmla="*/ 157 w 169"/>
                    <a:gd name="T35" fmla="*/ 8 h 94"/>
                    <a:gd name="T36" fmla="*/ 161 w 169"/>
                    <a:gd name="T37" fmla="*/ 8 h 94"/>
                    <a:gd name="T38" fmla="*/ 161 w 169"/>
                    <a:gd name="T39" fmla="*/ 3 h 94"/>
                    <a:gd name="T40" fmla="*/ 55 w 169"/>
                    <a:gd name="T41" fmla="*/ 3 h 94"/>
                    <a:gd name="T42" fmla="*/ 55 w 169"/>
                    <a:gd name="T43" fmla="*/ 82 h 94"/>
                    <a:gd name="T44" fmla="*/ 59 w 169"/>
                    <a:gd name="T45" fmla="*/ 82 h 94"/>
                    <a:gd name="T46" fmla="*/ 59 w 169"/>
                    <a:gd name="T47" fmla="*/ 78 h 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9"/>
                    <a:gd name="T73" fmla="*/ 0 h 94"/>
                    <a:gd name="T74" fmla="*/ 169 w 169"/>
                    <a:gd name="T75" fmla="*/ 94 h 9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9" h="94">
                      <a:moveTo>
                        <a:pt x="0" y="4"/>
                      </a:moveTo>
                      <a:lnTo>
                        <a:pt x="11" y="4"/>
                      </a:lnTo>
                      <a:lnTo>
                        <a:pt x="11" y="0"/>
                      </a:lnTo>
                      <a:lnTo>
                        <a:pt x="0" y="0"/>
                      </a:lnTo>
                      <a:lnTo>
                        <a:pt x="0" y="4"/>
                      </a:lnTo>
                      <a:close/>
                      <a:moveTo>
                        <a:pt x="163" y="94"/>
                      </a:moveTo>
                      <a:lnTo>
                        <a:pt x="169" y="94"/>
                      </a:lnTo>
                      <a:lnTo>
                        <a:pt x="169" y="92"/>
                      </a:lnTo>
                      <a:lnTo>
                        <a:pt x="163" y="92"/>
                      </a:lnTo>
                      <a:lnTo>
                        <a:pt x="163" y="94"/>
                      </a:lnTo>
                      <a:close/>
                      <a:moveTo>
                        <a:pt x="63" y="74"/>
                      </a:moveTo>
                      <a:lnTo>
                        <a:pt x="63" y="12"/>
                      </a:lnTo>
                      <a:lnTo>
                        <a:pt x="153" y="12"/>
                      </a:lnTo>
                      <a:lnTo>
                        <a:pt x="153" y="74"/>
                      </a:lnTo>
                      <a:lnTo>
                        <a:pt x="63" y="74"/>
                      </a:lnTo>
                      <a:close/>
                      <a:moveTo>
                        <a:pt x="59" y="78"/>
                      </a:moveTo>
                      <a:lnTo>
                        <a:pt x="157" y="78"/>
                      </a:lnTo>
                      <a:lnTo>
                        <a:pt x="157" y="8"/>
                      </a:lnTo>
                      <a:lnTo>
                        <a:pt x="161" y="8"/>
                      </a:lnTo>
                      <a:lnTo>
                        <a:pt x="161" y="3"/>
                      </a:lnTo>
                      <a:lnTo>
                        <a:pt x="55" y="3"/>
                      </a:lnTo>
                      <a:lnTo>
                        <a:pt x="55" y="82"/>
                      </a:lnTo>
                      <a:lnTo>
                        <a:pt x="59" y="82"/>
                      </a:lnTo>
                      <a:lnTo>
                        <a:pt x="59" y="78"/>
                      </a:lnTo>
                      <a:close/>
                    </a:path>
                  </a:pathLst>
                </a:custGeom>
                <a:solidFill>
                  <a:srgbClr val="000000"/>
                </a:solidFill>
                <a:ln w="9525">
                  <a:noFill/>
                  <a:round/>
                  <a:headEnd/>
                  <a:tailEnd/>
                </a:ln>
              </p:spPr>
              <p:txBody>
                <a:bodyPr/>
                <a:lstStyle/>
                <a:p>
                  <a:pPr eaLnBrk="0" hangingPunct="0"/>
                  <a:endParaRPr lang="en-US"/>
                </a:p>
              </p:txBody>
            </p:sp>
            <p:sp>
              <p:nvSpPr>
                <p:cNvPr id="48194" name="Rectangle 1324"/>
                <p:cNvSpPr>
                  <a:spLocks noChangeArrowheads="1"/>
                </p:cNvSpPr>
                <p:nvPr/>
              </p:nvSpPr>
              <p:spPr bwMode="auto">
                <a:xfrm>
                  <a:off x="4720" y="2451"/>
                  <a:ext cx="11" cy="4"/>
                </a:xfrm>
                <a:prstGeom prst="rect">
                  <a:avLst/>
                </a:prstGeom>
                <a:noFill/>
                <a:ln w="3175">
                  <a:solidFill>
                    <a:srgbClr val="000000"/>
                  </a:solidFill>
                  <a:miter lim="800000"/>
                  <a:headEnd/>
                  <a:tailEnd/>
                </a:ln>
              </p:spPr>
              <p:txBody>
                <a:bodyPr/>
                <a:lstStyle/>
                <a:p>
                  <a:pPr eaLnBrk="0" hangingPunct="0"/>
                  <a:endParaRPr lang="en-US"/>
                </a:p>
              </p:txBody>
            </p:sp>
            <p:sp>
              <p:nvSpPr>
                <p:cNvPr id="48195" name="Rectangle 1325"/>
                <p:cNvSpPr>
                  <a:spLocks noChangeArrowheads="1"/>
                </p:cNvSpPr>
                <p:nvPr/>
              </p:nvSpPr>
              <p:spPr bwMode="auto">
                <a:xfrm>
                  <a:off x="4883" y="2543"/>
                  <a:ext cx="6" cy="2"/>
                </a:xfrm>
                <a:prstGeom prst="rect">
                  <a:avLst/>
                </a:prstGeom>
                <a:noFill/>
                <a:ln w="3175">
                  <a:solidFill>
                    <a:srgbClr val="000000"/>
                  </a:solidFill>
                  <a:miter lim="800000"/>
                  <a:headEnd/>
                  <a:tailEnd/>
                </a:ln>
              </p:spPr>
              <p:txBody>
                <a:bodyPr/>
                <a:lstStyle/>
                <a:p>
                  <a:pPr eaLnBrk="0" hangingPunct="0"/>
                  <a:endParaRPr lang="en-US"/>
                </a:p>
              </p:txBody>
            </p:sp>
            <p:sp>
              <p:nvSpPr>
                <p:cNvPr id="48196" name="Rectangle 1326"/>
                <p:cNvSpPr>
                  <a:spLocks noChangeArrowheads="1"/>
                </p:cNvSpPr>
                <p:nvPr/>
              </p:nvSpPr>
              <p:spPr bwMode="auto">
                <a:xfrm>
                  <a:off x="4783" y="2463"/>
                  <a:ext cx="90" cy="62"/>
                </a:xfrm>
                <a:prstGeom prst="rect">
                  <a:avLst/>
                </a:prstGeom>
                <a:noFill/>
                <a:ln w="3175">
                  <a:solidFill>
                    <a:srgbClr val="000000"/>
                  </a:solidFill>
                  <a:miter lim="800000"/>
                  <a:headEnd/>
                  <a:tailEnd/>
                </a:ln>
              </p:spPr>
              <p:txBody>
                <a:bodyPr/>
                <a:lstStyle/>
                <a:p>
                  <a:pPr eaLnBrk="0" hangingPunct="0"/>
                  <a:endParaRPr lang="en-US"/>
                </a:p>
              </p:txBody>
            </p:sp>
            <p:sp>
              <p:nvSpPr>
                <p:cNvPr id="48197" name="Freeform 1327"/>
                <p:cNvSpPr>
                  <a:spLocks/>
                </p:cNvSpPr>
                <p:nvPr/>
              </p:nvSpPr>
              <p:spPr bwMode="auto">
                <a:xfrm>
                  <a:off x="4775" y="2454"/>
                  <a:ext cx="106" cy="79"/>
                </a:xfrm>
                <a:custGeom>
                  <a:avLst/>
                  <a:gdLst>
                    <a:gd name="T0" fmla="*/ 4 w 106"/>
                    <a:gd name="T1" fmla="*/ 75 h 79"/>
                    <a:gd name="T2" fmla="*/ 102 w 106"/>
                    <a:gd name="T3" fmla="*/ 75 h 79"/>
                    <a:gd name="T4" fmla="*/ 102 w 106"/>
                    <a:gd name="T5" fmla="*/ 5 h 79"/>
                    <a:gd name="T6" fmla="*/ 106 w 106"/>
                    <a:gd name="T7" fmla="*/ 5 h 79"/>
                    <a:gd name="T8" fmla="*/ 106 w 106"/>
                    <a:gd name="T9" fmla="*/ 0 h 79"/>
                    <a:gd name="T10" fmla="*/ 0 w 106"/>
                    <a:gd name="T11" fmla="*/ 0 h 79"/>
                    <a:gd name="T12" fmla="*/ 0 w 106"/>
                    <a:gd name="T13" fmla="*/ 79 h 79"/>
                    <a:gd name="T14" fmla="*/ 4 w 106"/>
                    <a:gd name="T15" fmla="*/ 79 h 79"/>
                    <a:gd name="T16" fmla="*/ 4 w 106"/>
                    <a:gd name="T17" fmla="*/ 75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79"/>
                    <a:gd name="T29" fmla="*/ 106 w 106"/>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79">
                      <a:moveTo>
                        <a:pt x="4" y="75"/>
                      </a:moveTo>
                      <a:lnTo>
                        <a:pt x="102" y="75"/>
                      </a:lnTo>
                      <a:lnTo>
                        <a:pt x="102" y="5"/>
                      </a:lnTo>
                      <a:lnTo>
                        <a:pt x="106" y="5"/>
                      </a:lnTo>
                      <a:lnTo>
                        <a:pt x="106" y="0"/>
                      </a:lnTo>
                      <a:lnTo>
                        <a:pt x="0" y="0"/>
                      </a:lnTo>
                      <a:lnTo>
                        <a:pt x="0" y="79"/>
                      </a:lnTo>
                      <a:lnTo>
                        <a:pt x="4" y="79"/>
                      </a:lnTo>
                      <a:lnTo>
                        <a:pt x="4" y="75"/>
                      </a:lnTo>
                    </a:path>
                  </a:pathLst>
                </a:custGeom>
                <a:noFill/>
                <a:ln w="3175">
                  <a:solidFill>
                    <a:srgbClr val="000000"/>
                  </a:solidFill>
                  <a:round/>
                  <a:headEnd/>
                  <a:tailEnd/>
                </a:ln>
              </p:spPr>
              <p:txBody>
                <a:bodyPr/>
                <a:lstStyle/>
                <a:p>
                  <a:pPr eaLnBrk="0" hangingPunct="0"/>
                  <a:endParaRPr lang="en-US"/>
                </a:p>
              </p:txBody>
            </p:sp>
            <p:sp>
              <p:nvSpPr>
                <p:cNvPr id="48198" name="Freeform 1328"/>
                <p:cNvSpPr>
                  <a:spLocks/>
                </p:cNvSpPr>
                <p:nvPr/>
              </p:nvSpPr>
              <p:spPr bwMode="auto">
                <a:xfrm>
                  <a:off x="4762" y="2543"/>
                  <a:ext cx="66" cy="6"/>
                </a:xfrm>
                <a:custGeom>
                  <a:avLst/>
                  <a:gdLst>
                    <a:gd name="T0" fmla="*/ 0 w 66"/>
                    <a:gd name="T1" fmla="*/ 0 h 6"/>
                    <a:gd name="T2" fmla="*/ 66 w 66"/>
                    <a:gd name="T3" fmla="*/ 0 h 6"/>
                    <a:gd name="T4" fmla="*/ 66 w 66"/>
                    <a:gd name="T5" fmla="*/ 6 h 6"/>
                    <a:gd name="T6" fmla="*/ 0 60000 65536"/>
                    <a:gd name="T7" fmla="*/ 0 60000 65536"/>
                    <a:gd name="T8" fmla="*/ 0 60000 65536"/>
                    <a:gd name="T9" fmla="*/ 0 w 66"/>
                    <a:gd name="T10" fmla="*/ 0 h 6"/>
                    <a:gd name="T11" fmla="*/ 66 w 66"/>
                    <a:gd name="T12" fmla="*/ 6 h 6"/>
                  </a:gdLst>
                  <a:ahLst/>
                  <a:cxnLst>
                    <a:cxn ang="T6">
                      <a:pos x="T0" y="T1"/>
                    </a:cxn>
                    <a:cxn ang="T7">
                      <a:pos x="T2" y="T3"/>
                    </a:cxn>
                    <a:cxn ang="T8">
                      <a:pos x="T4" y="T5"/>
                    </a:cxn>
                  </a:cxnLst>
                  <a:rect l="T9" t="T10" r="T11" b="T12"/>
                  <a:pathLst>
                    <a:path w="66" h="6">
                      <a:moveTo>
                        <a:pt x="0" y="0"/>
                      </a:moveTo>
                      <a:lnTo>
                        <a:pt x="66" y="0"/>
                      </a:lnTo>
                      <a:lnTo>
                        <a:pt x="66" y="6"/>
                      </a:lnTo>
                    </a:path>
                  </a:pathLst>
                </a:custGeom>
                <a:noFill/>
                <a:ln w="3175">
                  <a:solidFill>
                    <a:srgbClr val="000000"/>
                  </a:solidFill>
                  <a:round/>
                  <a:headEnd/>
                  <a:tailEnd/>
                </a:ln>
              </p:spPr>
              <p:txBody>
                <a:bodyPr/>
                <a:lstStyle/>
                <a:p>
                  <a:pPr eaLnBrk="0" hangingPunct="0"/>
                  <a:endParaRPr lang="en-US"/>
                </a:p>
              </p:txBody>
            </p:sp>
            <p:sp>
              <p:nvSpPr>
                <p:cNvPr id="48199" name="Line 1329"/>
                <p:cNvSpPr>
                  <a:spLocks noChangeShapeType="1"/>
                </p:cNvSpPr>
                <p:nvPr/>
              </p:nvSpPr>
              <p:spPr bwMode="auto">
                <a:xfrm flipV="1">
                  <a:off x="4795" y="2543"/>
                  <a:ext cx="1" cy="6"/>
                </a:xfrm>
                <a:prstGeom prst="line">
                  <a:avLst/>
                </a:prstGeom>
                <a:noFill/>
                <a:ln w="3175">
                  <a:solidFill>
                    <a:srgbClr val="000000"/>
                  </a:solidFill>
                  <a:round/>
                  <a:headEnd/>
                  <a:tailEnd/>
                </a:ln>
              </p:spPr>
              <p:txBody>
                <a:bodyPr/>
                <a:lstStyle/>
                <a:p>
                  <a:endParaRPr lang="en-US"/>
                </a:p>
              </p:txBody>
            </p:sp>
            <p:sp>
              <p:nvSpPr>
                <p:cNvPr id="48200" name="Freeform 1330"/>
                <p:cNvSpPr>
                  <a:spLocks/>
                </p:cNvSpPr>
                <p:nvPr/>
              </p:nvSpPr>
              <p:spPr bwMode="auto">
                <a:xfrm>
                  <a:off x="4653" y="2452"/>
                  <a:ext cx="175" cy="176"/>
                </a:xfrm>
                <a:custGeom>
                  <a:avLst/>
                  <a:gdLst>
                    <a:gd name="T0" fmla="*/ 38 w 175"/>
                    <a:gd name="T1" fmla="*/ 115 h 176"/>
                    <a:gd name="T2" fmla="*/ 0 w 175"/>
                    <a:gd name="T3" fmla="*/ 115 h 176"/>
                    <a:gd name="T4" fmla="*/ 0 w 175"/>
                    <a:gd name="T5" fmla="*/ 176 h 176"/>
                    <a:gd name="T6" fmla="*/ 175 w 175"/>
                    <a:gd name="T7" fmla="*/ 176 h 176"/>
                    <a:gd name="T8" fmla="*/ 175 w 175"/>
                    <a:gd name="T9" fmla="*/ 115 h 176"/>
                    <a:gd name="T10" fmla="*/ 137 w 175"/>
                    <a:gd name="T11" fmla="*/ 115 h 176"/>
                    <a:gd name="T12" fmla="*/ 137 w 175"/>
                    <a:gd name="T13" fmla="*/ 107 h 176"/>
                    <a:gd name="T14" fmla="*/ 153 w 175"/>
                    <a:gd name="T15" fmla="*/ 107 h 176"/>
                    <a:gd name="T16" fmla="*/ 153 w 175"/>
                    <a:gd name="T17" fmla="*/ 0 h 176"/>
                    <a:gd name="T18" fmla="*/ 22 w 175"/>
                    <a:gd name="T19" fmla="*/ 0 h 176"/>
                    <a:gd name="T20" fmla="*/ 22 w 175"/>
                    <a:gd name="T21" fmla="*/ 107 h 176"/>
                    <a:gd name="T22" fmla="*/ 38 w 175"/>
                    <a:gd name="T23" fmla="*/ 107 h 176"/>
                    <a:gd name="T24" fmla="*/ 38 w 175"/>
                    <a:gd name="T25" fmla="*/ 115 h 1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5"/>
                    <a:gd name="T40" fmla="*/ 0 h 176"/>
                    <a:gd name="T41" fmla="*/ 175 w 175"/>
                    <a:gd name="T42" fmla="*/ 176 h 1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5" h="176">
                      <a:moveTo>
                        <a:pt x="38" y="115"/>
                      </a:moveTo>
                      <a:lnTo>
                        <a:pt x="0" y="115"/>
                      </a:lnTo>
                      <a:lnTo>
                        <a:pt x="0" y="176"/>
                      </a:lnTo>
                      <a:lnTo>
                        <a:pt x="175" y="176"/>
                      </a:lnTo>
                      <a:lnTo>
                        <a:pt x="175" y="115"/>
                      </a:lnTo>
                      <a:lnTo>
                        <a:pt x="137" y="115"/>
                      </a:lnTo>
                      <a:lnTo>
                        <a:pt x="137" y="107"/>
                      </a:lnTo>
                      <a:lnTo>
                        <a:pt x="153" y="107"/>
                      </a:lnTo>
                      <a:lnTo>
                        <a:pt x="153" y="0"/>
                      </a:lnTo>
                      <a:lnTo>
                        <a:pt x="22" y="0"/>
                      </a:lnTo>
                      <a:lnTo>
                        <a:pt x="22" y="107"/>
                      </a:lnTo>
                      <a:lnTo>
                        <a:pt x="38" y="107"/>
                      </a:lnTo>
                      <a:lnTo>
                        <a:pt x="38" y="115"/>
                      </a:lnTo>
                      <a:close/>
                    </a:path>
                  </a:pathLst>
                </a:custGeom>
                <a:solidFill>
                  <a:srgbClr val="FFFFFF"/>
                </a:solidFill>
                <a:ln w="9525">
                  <a:noFill/>
                  <a:round/>
                  <a:headEnd/>
                  <a:tailEnd/>
                </a:ln>
              </p:spPr>
              <p:txBody>
                <a:bodyPr/>
                <a:lstStyle/>
                <a:p>
                  <a:pPr eaLnBrk="0" hangingPunct="0"/>
                  <a:endParaRPr lang="en-US"/>
                </a:p>
              </p:txBody>
            </p:sp>
            <p:sp>
              <p:nvSpPr>
                <p:cNvPr id="48201" name="Freeform 1331"/>
                <p:cNvSpPr>
                  <a:spLocks/>
                </p:cNvSpPr>
                <p:nvPr/>
              </p:nvSpPr>
              <p:spPr bwMode="auto">
                <a:xfrm>
                  <a:off x="4653" y="2452"/>
                  <a:ext cx="175" cy="176"/>
                </a:xfrm>
                <a:custGeom>
                  <a:avLst/>
                  <a:gdLst>
                    <a:gd name="T0" fmla="*/ 38 w 175"/>
                    <a:gd name="T1" fmla="*/ 115 h 176"/>
                    <a:gd name="T2" fmla="*/ 0 w 175"/>
                    <a:gd name="T3" fmla="*/ 115 h 176"/>
                    <a:gd name="T4" fmla="*/ 0 w 175"/>
                    <a:gd name="T5" fmla="*/ 176 h 176"/>
                    <a:gd name="T6" fmla="*/ 175 w 175"/>
                    <a:gd name="T7" fmla="*/ 176 h 176"/>
                    <a:gd name="T8" fmla="*/ 175 w 175"/>
                    <a:gd name="T9" fmla="*/ 115 h 176"/>
                    <a:gd name="T10" fmla="*/ 137 w 175"/>
                    <a:gd name="T11" fmla="*/ 115 h 176"/>
                    <a:gd name="T12" fmla="*/ 137 w 175"/>
                    <a:gd name="T13" fmla="*/ 107 h 176"/>
                    <a:gd name="T14" fmla="*/ 153 w 175"/>
                    <a:gd name="T15" fmla="*/ 107 h 176"/>
                    <a:gd name="T16" fmla="*/ 153 w 175"/>
                    <a:gd name="T17" fmla="*/ 0 h 176"/>
                    <a:gd name="T18" fmla="*/ 22 w 175"/>
                    <a:gd name="T19" fmla="*/ 0 h 176"/>
                    <a:gd name="T20" fmla="*/ 22 w 175"/>
                    <a:gd name="T21" fmla="*/ 107 h 176"/>
                    <a:gd name="T22" fmla="*/ 38 w 175"/>
                    <a:gd name="T23" fmla="*/ 107 h 176"/>
                    <a:gd name="T24" fmla="*/ 38 w 175"/>
                    <a:gd name="T25" fmla="*/ 115 h 1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5"/>
                    <a:gd name="T40" fmla="*/ 0 h 176"/>
                    <a:gd name="T41" fmla="*/ 175 w 175"/>
                    <a:gd name="T42" fmla="*/ 176 h 1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5" h="176">
                      <a:moveTo>
                        <a:pt x="38" y="115"/>
                      </a:moveTo>
                      <a:lnTo>
                        <a:pt x="0" y="115"/>
                      </a:lnTo>
                      <a:lnTo>
                        <a:pt x="0" y="176"/>
                      </a:lnTo>
                      <a:lnTo>
                        <a:pt x="175" y="176"/>
                      </a:lnTo>
                      <a:lnTo>
                        <a:pt x="175" y="115"/>
                      </a:lnTo>
                      <a:lnTo>
                        <a:pt x="137" y="115"/>
                      </a:lnTo>
                      <a:lnTo>
                        <a:pt x="137" y="107"/>
                      </a:lnTo>
                      <a:lnTo>
                        <a:pt x="153" y="107"/>
                      </a:lnTo>
                      <a:lnTo>
                        <a:pt x="153" y="0"/>
                      </a:lnTo>
                      <a:lnTo>
                        <a:pt x="22" y="0"/>
                      </a:lnTo>
                      <a:lnTo>
                        <a:pt x="22" y="107"/>
                      </a:lnTo>
                      <a:lnTo>
                        <a:pt x="38" y="107"/>
                      </a:lnTo>
                      <a:lnTo>
                        <a:pt x="38" y="115"/>
                      </a:lnTo>
                    </a:path>
                  </a:pathLst>
                </a:custGeom>
                <a:noFill/>
                <a:ln w="7938">
                  <a:solidFill>
                    <a:srgbClr val="000000"/>
                  </a:solidFill>
                  <a:round/>
                  <a:headEnd/>
                  <a:tailEnd/>
                </a:ln>
              </p:spPr>
              <p:txBody>
                <a:bodyPr/>
                <a:lstStyle/>
                <a:p>
                  <a:pPr eaLnBrk="0" hangingPunct="0"/>
                  <a:endParaRPr lang="en-US"/>
                </a:p>
              </p:txBody>
            </p:sp>
            <p:sp>
              <p:nvSpPr>
                <p:cNvPr id="48202" name="Line 1332"/>
                <p:cNvSpPr>
                  <a:spLocks noChangeShapeType="1"/>
                </p:cNvSpPr>
                <p:nvPr/>
              </p:nvSpPr>
              <p:spPr bwMode="auto">
                <a:xfrm>
                  <a:off x="4691" y="2567"/>
                  <a:ext cx="99" cy="1"/>
                </a:xfrm>
                <a:prstGeom prst="line">
                  <a:avLst/>
                </a:prstGeom>
                <a:noFill/>
                <a:ln w="7938">
                  <a:solidFill>
                    <a:srgbClr val="000000"/>
                  </a:solidFill>
                  <a:round/>
                  <a:headEnd/>
                  <a:tailEnd/>
                </a:ln>
              </p:spPr>
              <p:txBody>
                <a:bodyPr/>
                <a:lstStyle/>
                <a:p>
                  <a:endParaRPr lang="en-US"/>
                </a:p>
              </p:txBody>
            </p:sp>
            <p:sp>
              <p:nvSpPr>
                <p:cNvPr id="48203" name="Line 1333"/>
                <p:cNvSpPr>
                  <a:spLocks noChangeShapeType="1"/>
                </p:cNvSpPr>
                <p:nvPr/>
              </p:nvSpPr>
              <p:spPr bwMode="auto">
                <a:xfrm>
                  <a:off x="4691" y="2559"/>
                  <a:ext cx="99" cy="1"/>
                </a:xfrm>
                <a:prstGeom prst="line">
                  <a:avLst/>
                </a:prstGeom>
                <a:noFill/>
                <a:ln w="7938">
                  <a:solidFill>
                    <a:srgbClr val="000000"/>
                  </a:solidFill>
                  <a:round/>
                  <a:headEnd/>
                  <a:tailEnd/>
                </a:ln>
              </p:spPr>
              <p:txBody>
                <a:bodyPr/>
                <a:lstStyle/>
                <a:p>
                  <a:endParaRPr lang="en-US"/>
                </a:p>
              </p:txBody>
            </p:sp>
            <p:sp>
              <p:nvSpPr>
                <p:cNvPr id="48204" name="Freeform 1334"/>
                <p:cNvSpPr>
                  <a:spLocks noEditPoints="1"/>
                </p:cNvSpPr>
                <p:nvPr/>
              </p:nvSpPr>
              <p:spPr bwMode="auto">
                <a:xfrm>
                  <a:off x="4743" y="2573"/>
                  <a:ext cx="71" cy="49"/>
                </a:xfrm>
                <a:custGeom>
                  <a:avLst/>
                  <a:gdLst>
                    <a:gd name="T0" fmla="*/ 0 w 71"/>
                    <a:gd name="T1" fmla="*/ 49 h 49"/>
                    <a:gd name="T2" fmla="*/ 58 w 71"/>
                    <a:gd name="T3" fmla="*/ 49 h 49"/>
                    <a:gd name="T4" fmla="*/ 58 w 71"/>
                    <a:gd name="T5" fmla="*/ 0 h 49"/>
                    <a:gd name="T6" fmla="*/ 0 w 71"/>
                    <a:gd name="T7" fmla="*/ 0 h 49"/>
                    <a:gd name="T8" fmla="*/ 0 w 71"/>
                    <a:gd name="T9" fmla="*/ 49 h 49"/>
                    <a:gd name="T10" fmla="*/ 63 w 71"/>
                    <a:gd name="T11" fmla="*/ 8 h 49"/>
                    <a:gd name="T12" fmla="*/ 71 w 71"/>
                    <a:gd name="T13" fmla="*/ 8 h 49"/>
                    <a:gd name="T14" fmla="*/ 71 w 71"/>
                    <a:gd name="T15" fmla="*/ 0 h 49"/>
                    <a:gd name="T16" fmla="*/ 63 w 71"/>
                    <a:gd name="T17" fmla="*/ 0 h 49"/>
                    <a:gd name="T18" fmla="*/ 63 w 71"/>
                    <a:gd name="T19" fmla="*/ 8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49"/>
                    <a:gd name="T32" fmla="*/ 71 w 71"/>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49">
                      <a:moveTo>
                        <a:pt x="0" y="49"/>
                      </a:moveTo>
                      <a:lnTo>
                        <a:pt x="58" y="49"/>
                      </a:lnTo>
                      <a:lnTo>
                        <a:pt x="58" y="0"/>
                      </a:lnTo>
                      <a:lnTo>
                        <a:pt x="0" y="0"/>
                      </a:lnTo>
                      <a:lnTo>
                        <a:pt x="0" y="49"/>
                      </a:lnTo>
                      <a:close/>
                      <a:moveTo>
                        <a:pt x="63" y="8"/>
                      </a:moveTo>
                      <a:lnTo>
                        <a:pt x="71" y="8"/>
                      </a:lnTo>
                      <a:lnTo>
                        <a:pt x="71" y="0"/>
                      </a:lnTo>
                      <a:lnTo>
                        <a:pt x="63" y="0"/>
                      </a:lnTo>
                      <a:lnTo>
                        <a:pt x="63" y="8"/>
                      </a:lnTo>
                      <a:close/>
                    </a:path>
                  </a:pathLst>
                </a:custGeom>
                <a:solidFill>
                  <a:srgbClr val="FFFFFF"/>
                </a:solidFill>
                <a:ln w="9525">
                  <a:noFill/>
                  <a:round/>
                  <a:headEnd/>
                  <a:tailEnd/>
                </a:ln>
              </p:spPr>
              <p:txBody>
                <a:bodyPr/>
                <a:lstStyle/>
                <a:p>
                  <a:pPr eaLnBrk="0" hangingPunct="0"/>
                  <a:endParaRPr lang="en-US"/>
                </a:p>
              </p:txBody>
            </p:sp>
            <p:sp>
              <p:nvSpPr>
                <p:cNvPr id="48205" name="Rectangle 1335"/>
                <p:cNvSpPr>
                  <a:spLocks noChangeArrowheads="1"/>
                </p:cNvSpPr>
                <p:nvPr/>
              </p:nvSpPr>
              <p:spPr bwMode="auto">
                <a:xfrm>
                  <a:off x="4743" y="2573"/>
                  <a:ext cx="58" cy="49"/>
                </a:xfrm>
                <a:prstGeom prst="rect">
                  <a:avLst/>
                </a:prstGeom>
                <a:noFill/>
                <a:ln w="3175">
                  <a:solidFill>
                    <a:srgbClr val="000000"/>
                  </a:solidFill>
                  <a:miter lim="800000"/>
                  <a:headEnd/>
                  <a:tailEnd/>
                </a:ln>
              </p:spPr>
              <p:txBody>
                <a:bodyPr/>
                <a:lstStyle/>
                <a:p>
                  <a:pPr eaLnBrk="0" hangingPunct="0"/>
                  <a:endParaRPr lang="en-US"/>
                </a:p>
              </p:txBody>
            </p:sp>
            <p:sp>
              <p:nvSpPr>
                <p:cNvPr id="48206" name="Line 1336"/>
                <p:cNvSpPr>
                  <a:spLocks noChangeShapeType="1"/>
                </p:cNvSpPr>
                <p:nvPr/>
              </p:nvSpPr>
              <p:spPr bwMode="auto">
                <a:xfrm>
                  <a:off x="4743" y="2589"/>
                  <a:ext cx="58" cy="1"/>
                </a:xfrm>
                <a:prstGeom prst="line">
                  <a:avLst/>
                </a:prstGeom>
                <a:noFill/>
                <a:ln w="3175">
                  <a:solidFill>
                    <a:srgbClr val="000000"/>
                  </a:solidFill>
                  <a:round/>
                  <a:headEnd/>
                  <a:tailEnd/>
                </a:ln>
              </p:spPr>
              <p:txBody>
                <a:bodyPr/>
                <a:lstStyle/>
                <a:p>
                  <a:endParaRPr lang="en-US"/>
                </a:p>
              </p:txBody>
            </p:sp>
            <p:sp>
              <p:nvSpPr>
                <p:cNvPr id="48207" name="Line 1337"/>
                <p:cNvSpPr>
                  <a:spLocks noChangeShapeType="1"/>
                </p:cNvSpPr>
                <p:nvPr/>
              </p:nvSpPr>
              <p:spPr bwMode="auto">
                <a:xfrm>
                  <a:off x="4743" y="2606"/>
                  <a:ext cx="58" cy="1"/>
                </a:xfrm>
                <a:prstGeom prst="line">
                  <a:avLst/>
                </a:prstGeom>
                <a:noFill/>
                <a:ln w="3175">
                  <a:solidFill>
                    <a:srgbClr val="000000"/>
                  </a:solidFill>
                  <a:round/>
                  <a:headEnd/>
                  <a:tailEnd/>
                </a:ln>
              </p:spPr>
              <p:txBody>
                <a:bodyPr/>
                <a:lstStyle/>
                <a:p>
                  <a:endParaRPr lang="en-US"/>
                </a:p>
              </p:txBody>
            </p:sp>
            <p:sp>
              <p:nvSpPr>
                <p:cNvPr id="48208" name="Line 1338"/>
                <p:cNvSpPr>
                  <a:spLocks noChangeShapeType="1"/>
                </p:cNvSpPr>
                <p:nvPr/>
              </p:nvSpPr>
              <p:spPr bwMode="auto">
                <a:xfrm>
                  <a:off x="4746" y="2597"/>
                  <a:ext cx="52" cy="1"/>
                </a:xfrm>
                <a:prstGeom prst="line">
                  <a:avLst/>
                </a:prstGeom>
                <a:noFill/>
                <a:ln w="3175">
                  <a:solidFill>
                    <a:srgbClr val="000000"/>
                  </a:solidFill>
                  <a:round/>
                  <a:headEnd/>
                  <a:tailEnd/>
                </a:ln>
              </p:spPr>
              <p:txBody>
                <a:bodyPr/>
                <a:lstStyle/>
                <a:p>
                  <a:endParaRPr lang="en-US"/>
                </a:p>
              </p:txBody>
            </p:sp>
            <p:sp>
              <p:nvSpPr>
                <p:cNvPr id="48209" name="Rectangle 1339"/>
                <p:cNvSpPr>
                  <a:spLocks noChangeArrowheads="1"/>
                </p:cNvSpPr>
                <p:nvPr/>
              </p:nvSpPr>
              <p:spPr bwMode="auto">
                <a:xfrm>
                  <a:off x="4776" y="2592"/>
                  <a:ext cx="16" cy="11"/>
                </a:xfrm>
                <a:prstGeom prst="rect">
                  <a:avLst/>
                </a:prstGeom>
                <a:noFill/>
                <a:ln w="3175">
                  <a:solidFill>
                    <a:srgbClr val="000000"/>
                  </a:solidFill>
                  <a:miter lim="800000"/>
                  <a:headEnd/>
                  <a:tailEnd/>
                </a:ln>
              </p:spPr>
              <p:txBody>
                <a:bodyPr/>
                <a:lstStyle/>
                <a:p>
                  <a:pPr eaLnBrk="0" hangingPunct="0"/>
                  <a:endParaRPr lang="en-US"/>
                </a:p>
              </p:txBody>
            </p:sp>
            <p:sp>
              <p:nvSpPr>
                <p:cNvPr id="48210" name="Rectangle 1340"/>
                <p:cNvSpPr>
                  <a:spLocks noChangeArrowheads="1"/>
                </p:cNvSpPr>
                <p:nvPr/>
              </p:nvSpPr>
              <p:spPr bwMode="auto">
                <a:xfrm>
                  <a:off x="4806" y="2573"/>
                  <a:ext cx="8" cy="8"/>
                </a:xfrm>
                <a:prstGeom prst="rect">
                  <a:avLst/>
                </a:prstGeom>
                <a:noFill/>
                <a:ln w="3175">
                  <a:solidFill>
                    <a:srgbClr val="000000"/>
                  </a:solidFill>
                  <a:miter lim="800000"/>
                  <a:headEnd/>
                  <a:tailEnd/>
                </a:ln>
              </p:spPr>
              <p:txBody>
                <a:bodyPr/>
                <a:lstStyle/>
                <a:p>
                  <a:pPr eaLnBrk="0" hangingPunct="0"/>
                  <a:endParaRPr lang="en-US"/>
                </a:p>
              </p:txBody>
            </p:sp>
            <p:sp>
              <p:nvSpPr>
                <p:cNvPr id="48211" name="Freeform 1341"/>
                <p:cNvSpPr>
                  <a:spLocks noEditPoints="1"/>
                </p:cNvSpPr>
                <p:nvPr/>
              </p:nvSpPr>
              <p:spPr bwMode="auto">
                <a:xfrm>
                  <a:off x="4658" y="2465"/>
                  <a:ext cx="164" cy="117"/>
                </a:xfrm>
                <a:custGeom>
                  <a:avLst/>
                  <a:gdLst>
                    <a:gd name="T0" fmla="*/ 138 w 164"/>
                    <a:gd name="T1" fmla="*/ 84 h 117"/>
                    <a:gd name="T2" fmla="*/ 144 w 164"/>
                    <a:gd name="T3" fmla="*/ 84 h 117"/>
                    <a:gd name="T4" fmla="*/ 144 w 164"/>
                    <a:gd name="T5" fmla="*/ 82 h 117"/>
                    <a:gd name="T6" fmla="*/ 138 w 164"/>
                    <a:gd name="T7" fmla="*/ 82 h 117"/>
                    <a:gd name="T8" fmla="*/ 138 w 164"/>
                    <a:gd name="T9" fmla="*/ 84 h 117"/>
                    <a:gd name="T10" fmla="*/ 37 w 164"/>
                    <a:gd name="T11" fmla="*/ 70 h 117"/>
                    <a:gd name="T12" fmla="*/ 37 w 164"/>
                    <a:gd name="T13" fmla="*/ 8 h 117"/>
                    <a:gd name="T14" fmla="*/ 128 w 164"/>
                    <a:gd name="T15" fmla="*/ 8 h 117"/>
                    <a:gd name="T16" fmla="*/ 128 w 164"/>
                    <a:gd name="T17" fmla="*/ 70 h 117"/>
                    <a:gd name="T18" fmla="*/ 37 w 164"/>
                    <a:gd name="T19" fmla="*/ 70 h 117"/>
                    <a:gd name="T20" fmla="*/ 33 w 164"/>
                    <a:gd name="T21" fmla="*/ 74 h 117"/>
                    <a:gd name="T22" fmla="*/ 132 w 164"/>
                    <a:gd name="T23" fmla="*/ 74 h 117"/>
                    <a:gd name="T24" fmla="*/ 132 w 164"/>
                    <a:gd name="T25" fmla="*/ 4 h 117"/>
                    <a:gd name="T26" fmla="*/ 136 w 164"/>
                    <a:gd name="T27" fmla="*/ 4 h 117"/>
                    <a:gd name="T28" fmla="*/ 136 w 164"/>
                    <a:gd name="T29" fmla="*/ 0 h 117"/>
                    <a:gd name="T30" fmla="*/ 29 w 164"/>
                    <a:gd name="T31" fmla="*/ 0 h 117"/>
                    <a:gd name="T32" fmla="*/ 29 w 164"/>
                    <a:gd name="T33" fmla="*/ 78 h 117"/>
                    <a:gd name="T34" fmla="*/ 33 w 164"/>
                    <a:gd name="T35" fmla="*/ 78 h 117"/>
                    <a:gd name="T36" fmla="*/ 33 w 164"/>
                    <a:gd name="T37" fmla="*/ 74 h 117"/>
                    <a:gd name="T38" fmla="*/ 0 w 164"/>
                    <a:gd name="T39" fmla="*/ 113 h 117"/>
                    <a:gd name="T40" fmla="*/ 17 w 164"/>
                    <a:gd name="T41" fmla="*/ 113 h 117"/>
                    <a:gd name="T42" fmla="*/ 17 w 164"/>
                    <a:gd name="T43" fmla="*/ 108 h 117"/>
                    <a:gd name="T44" fmla="*/ 0 w 164"/>
                    <a:gd name="T45" fmla="*/ 108 h 117"/>
                    <a:gd name="T46" fmla="*/ 0 w 164"/>
                    <a:gd name="T47" fmla="*/ 113 h 117"/>
                    <a:gd name="T48" fmla="*/ 96 w 164"/>
                    <a:gd name="T49" fmla="*/ 117 h 117"/>
                    <a:gd name="T50" fmla="*/ 132 w 164"/>
                    <a:gd name="T51" fmla="*/ 117 h 117"/>
                    <a:gd name="T52" fmla="*/ 132 w 164"/>
                    <a:gd name="T53" fmla="*/ 115 h 117"/>
                    <a:gd name="T54" fmla="*/ 96 w 164"/>
                    <a:gd name="T55" fmla="*/ 115 h 117"/>
                    <a:gd name="T56" fmla="*/ 96 w 164"/>
                    <a:gd name="T57" fmla="*/ 117 h 117"/>
                    <a:gd name="T58" fmla="*/ 159 w 164"/>
                    <a:gd name="T59" fmla="*/ 111 h 117"/>
                    <a:gd name="T60" fmla="*/ 164 w 164"/>
                    <a:gd name="T61" fmla="*/ 111 h 117"/>
                    <a:gd name="T62" fmla="*/ 164 w 164"/>
                    <a:gd name="T63" fmla="*/ 108 h 117"/>
                    <a:gd name="T64" fmla="*/ 159 w 164"/>
                    <a:gd name="T65" fmla="*/ 108 h 117"/>
                    <a:gd name="T66" fmla="*/ 159 w 164"/>
                    <a:gd name="T67" fmla="*/ 111 h 117"/>
                    <a:gd name="T68" fmla="*/ 159 w 164"/>
                    <a:gd name="T69" fmla="*/ 116 h 117"/>
                    <a:gd name="T70" fmla="*/ 164 w 164"/>
                    <a:gd name="T71" fmla="*/ 116 h 117"/>
                    <a:gd name="T72" fmla="*/ 164 w 164"/>
                    <a:gd name="T73" fmla="*/ 113 h 117"/>
                    <a:gd name="T74" fmla="*/ 159 w 164"/>
                    <a:gd name="T75" fmla="*/ 113 h 117"/>
                    <a:gd name="T76" fmla="*/ 159 w 164"/>
                    <a:gd name="T77" fmla="*/ 116 h 1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4"/>
                    <a:gd name="T118" fmla="*/ 0 h 117"/>
                    <a:gd name="T119" fmla="*/ 164 w 164"/>
                    <a:gd name="T120" fmla="*/ 117 h 11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4" h="117">
                      <a:moveTo>
                        <a:pt x="138" y="84"/>
                      </a:moveTo>
                      <a:lnTo>
                        <a:pt x="144" y="84"/>
                      </a:lnTo>
                      <a:lnTo>
                        <a:pt x="144" y="82"/>
                      </a:lnTo>
                      <a:lnTo>
                        <a:pt x="138" y="82"/>
                      </a:lnTo>
                      <a:lnTo>
                        <a:pt x="138" y="84"/>
                      </a:lnTo>
                      <a:close/>
                      <a:moveTo>
                        <a:pt x="37" y="70"/>
                      </a:moveTo>
                      <a:lnTo>
                        <a:pt x="37" y="8"/>
                      </a:lnTo>
                      <a:lnTo>
                        <a:pt x="128" y="8"/>
                      </a:lnTo>
                      <a:lnTo>
                        <a:pt x="128" y="70"/>
                      </a:lnTo>
                      <a:lnTo>
                        <a:pt x="37" y="70"/>
                      </a:lnTo>
                      <a:close/>
                      <a:moveTo>
                        <a:pt x="33" y="74"/>
                      </a:moveTo>
                      <a:lnTo>
                        <a:pt x="132" y="74"/>
                      </a:lnTo>
                      <a:lnTo>
                        <a:pt x="132" y="4"/>
                      </a:lnTo>
                      <a:lnTo>
                        <a:pt x="136" y="4"/>
                      </a:lnTo>
                      <a:lnTo>
                        <a:pt x="136" y="0"/>
                      </a:lnTo>
                      <a:lnTo>
                        <a:pt x="29" y="0"/>
                      </a:lnTo>
                      <a:lnTo>
                        <a:pt x="29" y="78"/>
                      </a:lnTo>
                      <a:lnTo>
                        <a:pt x="33" y="78"/>
                      </a:lnTo>
                      <a:lnTo>
                        <a:pt x="33" y="74"/>
                      </a:lnTo>
                      <a:close/>
                      <a:moveTo>
                        <a:pt x="0" y="113"/>
                      </a:moveTo>
                      <a:lnTo>
                        <a:pt x="17" y="113"/>
                      </a:lnTo>
                      <a:lnTo>
                        <a:pt x="17" y="108"/>
                      </a:lnTo>
                      <a:lnTo>
                        <a:pt x="0" y="108"/>
                      </a:lnTo>
                      <a:lnTo>
                        <a:pt x="0" y="113"/>
                      </a:lnTo>
                      <a:close/>
                      <a:moveTo>
                        <a:pt x="96" y="117"/>
                      </a:moveTo>
                      <a:lnTo>
                        <a:pt x="132" y="117"/>
                      </a:lnTo>
                      <a:lnTo>
                        <a:pt x="132" y="115"/>
                      </a:lnTo>
                      <a:lnTo>
                        <a:pt x="96" y="115"/>
                      </a:lnTo>
                      <a:lnTo>
                        <a:pt x="96" y="117"/>
                      </a:lnTo>
                      <a:close/>
                      <a:moveTo>
                        <a:pt x="159" y="111"/>
                      </a:moveTo>
                      <a:lnTo>
                        <a:pt x="164" y="111"/>
                      </a:lnTo>
                      <a:lnTo>
                        <a:pt x="164" y="108"/>
                      </a:lnTo>
                      <a:lnTo>
                        <a:pt x="159" y="108"/>
                      </a:lnTo>
                      <a:lnTo>
                        <a:pt x="159" y="111"/>
                      </a:lnTo>
                      <a:close/>
                      <a:moveTo>
                        <a:pt x="159" y="116"/>
                      </a:moveTo>
                      <a:lnTo>
                        <a:pt x="164" y="116"/>
                      </a:lnTo>
                      <a:lnTo>
                        <a:pt x="164" y="113"/>
                      </a:lnTo>
                      <a:lnTo>
                        <a:pt x="159" y="113"/>
                      </a:lnTo>
                      <a:lnTo>
                        <a:pt x="159" y="116"/>
                      </a:lnTo>
                      <a:close/>
                    </a:path>
                  </a:pathLst>
                </a:custGeom>
                <a:solidFill>
                  <a:srgbClr val="000000"/>
                </a:solidFill>
                <a:ln w="9525">
                  <a:noFill/>
                  <a:round/>
                  <a:headEnd/>
                  <a:tailEnd/>
                </a:ln>
              </p:spPr>
              <p:txBody>
                <a:bodyPr/>
                <a:lstStyle/>
                <a:p>
                  <a:pPr eaLnBrk="0" hangingPunct="0"/>
                  <a:endParaRPr lang="en-US"/>
                </a:p>
              </p:txBody>
            </p:sp>
            <p:sp>
              <p:nvSpPr>
                <p:cNvPr id="48212" name="Rectangle 1342"/>
                <p:cNvSpPr>
                  <a:spLocks noChangeArrowheads="1"/>
                </p:cNvSpPr>
                <p:nvPr/>
              </p:nvSpPr>
              <p:spPr bwMode="auto">
                <a:xfrm>
                  <a:off x="4796" y="2547"/>
                  <a:ext cx="6" cy="2"/>
                </a:xfrm>
                <a:prstGeom prst="rect">
                  <a:avLst/>
                </a:prstGeom>
                <a:noFill/>
                <a:ln w="3175">
                  <a:solidFill>
                    <a:srgbClr val="000000"/>
                  </a:solidFill>
                  <a:miter lim="800000"/>
                  <a:headEnd/>
                  <a:tailEnd/>
                </a:ln>
              </p:spPr>
              <p:txBody>
                <a:bodyPr/>
                <a:lstStyle/>
                <a:p>
                  <a:pPr eaLnBrk="0" hangingPunct="0"/>
                  <a:endParaRPr lang="en-US"/>
                </a:p>
              </p:txBody>
            </p:sp>
            <p:sp>
              <p:nvSpPr>
                <p:cNvPr id="48213" name="Rectangle 1343"/>
                <p:cNvSpPr>
                  <a:spLocks noChangeArrowheads="1"/>
                </p:cNvSpPr>
                <p:nvPr/>
              </p:nvSpPr>
              <p:spPr bwMode="auto">
                <a:xfrm>
                  <a:off x="4695" y="2473"/>
                  <a:ext cx="91" cy="62"/>
                </a:xfrm>
                <a:prstGeom prst="rect">
                  <a:avLst/>
                </a:prstGeom>
                <a:noFill/>
                <a:ln w="3175">
                  <a:solidFill>
                    <a:srgbClr val="000000"/>
                  </a:solidFill>
                  <a:miter lim="800000"/>
                  <a:headEnd/>
                  <a:tailEnd/>
                </a:ln>
              </p:spPr>
              <p:txBody>
                <a:bodyPr/>
                <a:lstStyle/>
                <a:p>
                  <a:pPr eaLnBrk="0" hangingPunct="0"/>
                  <a:endParaRPr lang="en-US"/>
                </a:p>
              </p:txBody>
            </p:sp>
            <p:sp>
              <p:nvSpPr>
                <p:cNvPr id="48214" name="Freeform 1344"/>
                <p:cNvSpPr>
                  <a:spLocks/>
                </p:cNvSpPr>
                <p:nvPr/>
              </p:nvSpPr>
              <p:spPr bwMode="auto">
                <a:xfrm>
                  <a:off x="4687" y="2465"/>
                  <a:ext cx="107" cy="78"/>
                </a:xfrm>
                <a:custGeom>
                  <a:avLst/>
                  <a:gdLst>
                    <a:gd name="T0" fmla="*/ 4 w 107"/>
                    <a:gd name="T1" fmla="*/ 74 h 78"/>
                    <a:gd name="T2" fmla="*/ 103 w 107"/>
                    <a:gd name="T3" fmla="*/ 74 h 78"/>
                    <a:gd name="T4" fmla="*/ 103 w 107"/>
                    <a:gd name="T5" fmla="*/ 4 h 78"/>
                    <a:gd name="T6" fmla="*/ 107 w 107"/>
                    <a:gd name="T7" fmla="*/ 4 h 78"/>
                    <a:gd name="T8" fmla="*/ 107 w 107"/>
                    <a:gd name="T9" fmla="*/ 0 h 78"/>
                    <a:gd name="T10" fmla="*/ 0 w 107"/>
                    <a:gd name="T11" fmla="*/ 0 h 78"/>
                    <a:gd name="T12" fmla="*/ 0 w 107"/>
                    <a:gd name="T13" fmla="*/ 78 h 78"/>
                    <a:gd name="T14" fmla="*/ 4 w 107"/>
                    <a:gd name="T15" fmla="*/ 78 h 78"/>
                    <a:gd name="T16" fmla="*/ 4 w 107"/>
                    <a:gd name="T17" fmla="*/ 74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78"/>
                    <a:gd name="T29" fmla="*/ 107 w 10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78">
                      <a:moveTo>
                        <a:pt x="4" y="74"/>
                      </a:moveTo>
                      <a:lnTo>
                        <a:pt x="103" y="74"/>
                      </a:lnTo>
                      <a:lnTo>
                        <a:pt x="103" y="4"/>
                      </a:lnTo>
                      <a:lnTo>
                        <a:pt x="107" y="4"/>
                      </a:lnTo>
                      <a:lnTo>
                        <a:pt x="107" y="0"/>
                      </a:lnTo>
                      <a:lnTo>
                        <a:pt x="0" y="0"/>
                      </a:lnTo>
                      <a:lnTo>
                        <a:pt x="0" y="78"/>
                      </a:lnTo>
                      <a:lnTo>
                        <a:pt x="4" y="78"/>
                      </a:lnTo>
                      <a:lnTo>
                        <a:pt x="4" y="74"/>
                      </a:lnTo>
                    </a:path>
                  </a:pathLst>
                </a:custGeom>
                <a:noFill/>
                <a:ln w="3175">
                  <a:solidFill>
                    <a:srgbClr val="000000"/>
                  </a:solidFill>
                  <a:round/>
                  <a:headEnd/>
                  <a:tailEnd/>
                </a:ln>
              </p:spPr>
              <p:txBody>
                <a:bodyPr/>
                <a:lstStyle/>
                <a:p>
                  <a:pPr eaLnBrk="0" hangingPunct="0"/>
                  <a:endParaRPr lang="en-US"/>
                </a:p>
              </p:txBody>
            </p:sp>
            <p:sp>
              <p:nvSpPr>
                <p:cNvPr id="48215" name="Line 1345"/>
                <p:cNvSpPr>
                  <a:spLocks noChangeShapeType="1"/>
                </p:cNvSpPr>
                <p:nvPr/>
              </p:nvSpPr>
              <p:spPr bwMode="auto">
                <a:xfrm>
                  <a:off x="4675" y="2553"/>
                  <a:ext cx="131" cy="1"/>
                </a:xfrm>
                <a:prstGeom prst="line">
                  <a:avLst/>
                </a:prstGeom>
                <a:noFill/>
                <a:ln w="3175">
                  <a:solidFill>
                    <a:srgbClr val="000000"/>
                  </a:solidFill>
                  <a:round/>
                  <a:headEnd/>
                  <a:tailEnd/>
                </a:ln>
              </p:spPr>
              <p:txBody>
                <a:bodyPr/>
                <a:lstStyle/>
                <a:p>
                  <a:endParaRPr lang="en-US"/>
                </a:p>
              </p:txBody>
            </p:sp>
            <p:sp>
              <p:nvSpPr>
                <p:cNvPr id="48216" name="Line 1346"/>
                <p:cNvSpPr>
                  <a:spLocks noChangeShapeType="1"/>
                </p:cNvSpPr>
                <p:nvPr/>
              </p:nvSpPr>
              <p:spPr bwMode="auto">
                <a:xfrm flipV="1">
                  <a:off x="4708" y="2553"/>
                  <a:ext cx="1" cy="6"/>
                </a:xfrm>
                <a:prstGeom prst="line">
                  <a:avLst/>
                </a:prstGeom>
                <a:noFill/>
                <a:ln w="3175">
                  <a:solidFill>
                    <a:srgbClr val="000000"/>
                  </a:solidFill>
                  <a:round/>
                  <a:headEnd/>
                  <a:tailEnd/>
                </a:ln>
              </p:spPr>
              <p:txBody>
                <a:bodyPr/>
                <a:lstStyle/>
                <a:p>
                  <a:endParaRPr lang="en-US"/>
                </a:p>
              </p:txBody>
            </p:sp>
            <p:sp>
              <p:nvSpPr>
                <p:cNvPr id="48217" name="Line 1347"/>
                <p:cNvSpPr>
                  <a:spLocks noChangeShapeType="1"/>
                </p:cNvSpPr>
                <p:nvPr/>
              </p:nvSpPr>
              <p:spPr bwMode="auto">
                <a:xfrm flipV="1">
                  <a:off x="4740" y="2553"/>
                  <a:ext cx="1" cy="6"/>
                </a:xfrm>
                <a:prstGeom prst="line">
                  <a:avLst/>
                </a:prstGeom>
                <a:noFill/>
                <a:ln w="3175">
                  <a:solidFill>
                    <a:srgbClr val="000000"/>
                  </a:solidFill>
                  <a:round/>
                  <a:headEnd/>
                  <a:tailEnd/>
                </a:ln>
              </p:spPr>
              <p:txBody>
                <a:bodyPr/>
                <a:lstStyle/>
                <a:p>
                  <a:endParaRPr lang="en-US"/>
                </a:p>
              </p:txBody>
            </p:sp>
            <p:sp>
              <p:nvSpPr>
                <p:cNvPr id="48218" name="Rectangle 1348"/>
                <p:cNvSpPr>
                  <a:spLocks noChangeArrowheads="1"/>
                </p:cNvSpPr>
                <p:nvPr/>
              </p:nvSpPr>
              <p:spPr bwMode="auto">
                <a:xfrm>
                  <a:off x="4658" y="2573"/>
                  <a:ext cx="17" cy="5"/>
                </a:xfrm>
                <a:prstGeom prst="rect">
                  <a:avLst/>
                </a:prstGeom>
                <a:noFill/>
                <a:ln w="3175">
                  <a:solidFill>
                    <a:srgbClr val="000000"/>
                  </a:solidFill>
                  <a:miter lim="800000"/>
                  <a:headEnd/>
                  <a:tailEnd/>
                </a:ln>
              </p:spPr>
              <p:txBody>
                <a:bodyPr/>
                <a:lstStyle/>
                <a:p>
                  <a:pPr eaLnBrk="0" hangingPunct="0"/>
                  <a:endParaRPr lang="en-US"/>
                </a:p>
              </p:txBody>
            </p:sp>
            <p:sp>
              <p:nvSpPr>
                <p:cNvPr id="48219" name="Rectangle 1349"/>
                <p:cNvSpPr>
                  <a:spLocks noChangeArrowheads="1"/>
                </p:cNvSpPr>
                <p:nvPr/>
              </p:nvSpPr>
              <p:spPr bwMode="auto">
                <a:xfrm>
                  <a:off x="4754" y="2580"/>
                  <a:ext cx="36" cy="2"/>
                </a:xfrm>
                <a:prstGeom prst="rect">
                  <a:avLst/>
                </a:prstGeom>
                <a:noFill/>
                <a:ln w="3175">
                  <a:solidFill>
                    <a:srgbClr val="000000"/>
                  </a:solidFill>
                  <a:miter lim="800000"/>
                  <a:headEnd/>
                  <a:tailEnd/>
                </a:ln>
              </p:spPr>
              <p:txBody>
                <a:bodyPr/>
                <a:lstStyle/>
                <a:p>
                  <a:pPr eaLnBrk="0" hangingPunct="0"/>
                  <a:endParaRPr lang="en-US"/>
                </a:p>
              </p:txBody>
            </p:sp>
            <p:sp>
              <p:nvSpPr>
                <p:cNvPr id="48220" name="Rectangle 1350"/>
                <p:cNvSpPr>
                  <a:spLocks noChangeArrowheads="1"/>
                </p:cNvSpPr>
                <p:nvPr/>
              </p:nvSpPr>
              <p:spPr bwMode="auto">
                <a:xfrm>
                  <a:off x="4817" y="2573"/>
                  <a:ext cx="5" cy="3"/>
                </a:xfrm>
                <a:prstGeom prst="rect">
                  <a:avLst/>
                </a:prstGeom>
                <a:noFill/>
                <a:ln w="3175">
                  <a:solidFill>
                    <a:srgbClr val="000000"/>
                  </a:solidFill>
                  <a:miter lim="800000"/>
                  <a:headEnd/>
                  <a:tailEnd/>
                </a:ln>
              </p:spPr>
              <p:txBody>
                <a:bodyPr/>
                <a:lstStyle/>
                <a:p>
                  <a:pPr eaLnBrk="0" hangingPunct="0"/>
                  <a:endParaRPr lang="en-US"/>
                </a:p>
              </p:txBody>
            </p:sp>
            <p:sp>
              <p:nvSpPr>
                <p:cNvPr id="48221" name="Rectangle 1351"/>
                <p:cNvSpPr>
                  <a:spLocks noChangeArrowheads="1"/>
                </p:cNvSpPr>
                <p:nvPr/>
              </p:nvSpPr>
              <p:spPr bwMode="auto">
                <a:xfrm>
                  <a:off x="4817" y="2578"/>
                  <a:ext cx="5" cy="3"/>
                </a:xfrm>
                <a:prstGeom prst="rect">
                  <a:avLst/>
                </a:prstGeom>
                <a:noFill/>
                <a:ln w="3175">
                  <a:solidFill>
                    <a:srgbClr val="000000"/>
                  </a:solidFill>
                  <a:miter lim="800000"/>
                  <a:headEnd/>
                  <a:tailEnd/>
                </a:ln>
              </p:spPr>
              <p:txBody>
                <a:bodyPr/>
                <a:lstStyle/>
                <a:p>
                  <a:pPr eaLnBrk="0" hangingPunct="0"/>
                  <a:endParaRPr lang="en-US"/>
                </a:p>
              </p:txBody>
            </p:sp>
            <p:sp>
              <p:nvSpPr>
                <p:cNvPr id="48222" name="Freeform 1352"/>
                <p:cNvSpPr>
                  <a:spLocks noEditPoints="1"/>
                </p:cNvSpPr>
                <p:nvPr/>
              </p:nvSpPr>
              <p:spPr bwMode="auto">
                <a:xfrm>
                  <a:off x="4521" y="2474"/>
                  <a:ext cx="219" cy="176"/>
                </a:xfrm>
                <a:custGeom>
                  <a:avLst/>
                  <a:gdLst>
                    <a:gd name="T0" fmla="*/ 0 w 219"/>
                    <a:gd name="T1" fmla="*/ 176 h 176"/>
                    <a:gd name="T2" fmla="*/ 0 w 219"/>
                    <a:gd name="T3" fmla="*/ 172 h 176"/>
                    <a:gd name="T4" fmla="*/ 22 w 219"/>
                    <a:gd name="T5" fmla="*/ 161 h 176"/>
                    <a:gd name="T6" fmla="*/ 22 w 219"/>
                    <a:gd name="T7" fmla="*/ 0 h 176"/>
                    <a:gd name="T8" fmla="*/ 81 w 219"/>
                    <a:gd name="T9" fmla="*/ 0 h 176"/>
                    <a:gd name="T10" fmla="*/ 81 w 219"/>
                    <a:gd name="T11" fmla="*/ 161 h 176"/>
                    <a:gd name="T12" fmla="*/ 105 w 219"/>
                    <a:gd name="T13" fmla="*/ 172 h 176"/>
                    <a:gd name="T14" fmla="*/ 105 w 219"/>
                    <a:gd name="T15" fmla="*/ 176 h 176"/>
                    <a:gd name="T16" fmla="*/ 0 w 219"/>
                    <a:gd name="T17" fmla="*/ 176 h 176"/>
                    <a:gd name="T18" fmla="*/ 88 w 219"/>
                    <a:gd name="T19" fmla="*/ 151 h 176"/>
                    <a:gd name="T20" fmla="*/ 109 w 219"/>
                    <a:gd name="T21" fmla="*/ 151 h 176"/>
                    <a:gd name="T22" fmla="*/ 131 w 219"/>
                    <a:gd name="T23" fmla="*/ 157 h 176"/>
                    <a:gd name="T24" fmla="*/ 131 w 219"/>
                    <a:gd name="T25" fmla="*/ 170 h 176"/>
                    <a:gd name="T26" fmla="*/ 109 w 219"/>
                    <a:gd name="T27" fmla="*/ 170 h 176"/>
                    <a:gd name="T28" fmla="*/ 109 w 219"/>
                    <a:gd name="T29" fmla="*/ 176 h 176"/>
                    <a:gd name="T30" fmla="*/ 199 w 219"/>
                    <a:gd name="T31" fmla="*/ 176 h 176"/>
                    <a:gd name="T32" fmla="*/ 199 w 219"/>
                    <a:gd name="T33" fmla="*/ 170 h 176"/>
                    <a:gd name="T34" fmla="*/ 176 w 219"/>
                    <a:gd name="T35" fmla="*/ 170 h 176"/>
                    <a:gd name="T36" fmla="*/ 176 w 219"/>
                    <a:gd name="T37" fmla="*/ 157 h 176"/>
                    <a:gd name="T38" fmla="*/ 199 w 219"/>
                    <a:gd name="T39" fmla="*/ 151 h 176"/>
                    <a:gd name="T40" fmla="*/ 219 w 219"/>
                    <a:gd name="T41" fmla="*/ 151 h 176"/>
                    <a:gd name="T42" fmla="*/ 219 w 219"/>
                    <a:gd name="T43" fmla="*/ 44 h 176"/>
                    <a:gd name="T44" fmla="*/ 88 w 219"/>
                    <a:gd name="T45" fmla="*/ 44 h 176"/>
                    <a:gd name="T46" fmla="*/ 88 w 219"/>
                    <a:gd name="T47" fmla="*/ 151 h 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9"/>
                    <a:gd name="T73" fmla="*/ 0 h 176"/>
                    <a:gd name="T74" fmla="*/ 219 w 219"/>
                    <a:gd name="T75" fmla="*/ 176 h 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9" h="176">
                      <a:moveTo>
                        <a:pt x="0" y="176"/>
                      </a:moveTo>
                      <a:lnTo>
                        <a:pt x="0" y="172"/>
                      </a:lnTo>
                      <a:lnTo>
                        <a:pt x="22" y="161"/>
                      </a:lnTo>
                      <a:lnTo>
                        <a:pt x="22" y="0"/>
                      </a:lnTo>
                      <a:lnTo>
                        <a:pt x="81" y="0"/>
                      </a:lnTo>
                      <a:lnTo>
                        <a:pt x="81" y="161"/>
                      </a:lnTo>
                      <a:lnTo>
                        <a:pt x="105" y="172"/>
                      </a:lnTo>
                      <a:lnTo>
                        <a:pt x="105" y="176"/>
                      </a:lnTo>
                      <a:lnTo>
                        <a:pt x="0" y="176"/>
                      </a:lnTo>
                      <a:close/>
                      <a:moveTo>
                        <a:pt x="88" y="151"/>
                      </a:moveTo>
                      <a:lnTo>
                        <a:pt x="109" y="151"/>
                      </a:lnTo>
                      <a:lnTo>
                        <a:pt x="131" y="157"/>
                      </a:lnTo>
                      <a:lnTo>
                        <a:pt x="131" y="170"/>
                      </a:lnTo>
                      <a:lnTo>
                        <a:pt x="109" y="170"/>
                      </a:lnTo>
                      <a:lnTo>
                        <a:pt x="109" y="176"/>
                      </a:lnTo>
                      <a:lnTo>
                        <a:pt x="199" y="176"/>
                      </a:lnTo>
                      <a:lnTo>
                        <a:pt x="199" y="170"/>
                      </a:lnTo>
                      <a:lnTo>
                        <a:pt x="176" y="170"/>
                      </a:lnTo>
                      <a:lnTo>
                        <a:pt x="176" y="157"/>
                      </a:lnTo>
                      <a:lnTo>
                        <a:pt x="199" y="151"/>
                      </a:lnTo>
                      <a:lnTo>
                        <a:pt x="219" y="151"/>
                      </a:lnTo>
                      <a:lnTo>
                        <a:pt x="219" y="44"/>
                      </a:lnTo>
                      <a:lnTo>
                        <a:pt x="88" y="44"/>
                      </a:lnTo>
                      <a:lnTo>
                        <a:pt x="88" y="151"/>
                      </a:lnTo>
                      <a:close/>
                    </a:path>
                  </a:pathLst>
                </a:custGeom>
                <a:solidFill>
                  <a:srgbClr val="FFFFFF"/>
                </a:solidFill>
                <a:ln w="9525">
                  <a:noFill/>
                  <a:round/>
                  <a:headEnd/>
                  <a:tailEnd/>
                </a:ln>
              </p:spPr>
              <p:txBody>
                <a:bodyPr/>
                <a:lstStyle/>
                <a:p>
                  <a:pPr eaLnBrk="0" hangingPunct="0"/>
                  <a:endParaRPr lang="en-US"/>
                </a:p>
              </p:txBody>
            </p:sp>
            <p:sp>
              <p:nvSpPr>
                <p:cNvPr id="48223" name="Line 1353"/>
                <p:cNvSpPr>
                  <a:spLocks noChangeShapeType="1"/>
                </p:cNvSpPr>
                <p:nvPr/>
              </p:nvSpPr>
              <p:spPr bwMode="auto">
                <a:xfrm>
                  <a:off x="4543" y="2635"/>
                  <a:ext cx="1" cy="15"/>
                </a:xfrm>
                <a:prstGeom prst="line">
                  <a:avLst/>
                </a:prstGeom>
                <a:noFill/>
                <a:ln w="7938">
                  <a:solidFill>
                    <a:srgbClr val="000000"/>
                  </a:solidFill>
                  <a:round/>
                  <a:headEnd/>
                  <a:tailEnd/>
                </a:ln>
              </p:spPr>
              <p:txBody>
                <a:bodyPr/>
                <a:lstStyle/>
                <a:p>
                  <a:endParaRPr lang="en-US"/>
                </a:p>
              </p:txBody>
            </p:sp>
            <p:sp>
              <p:nvSpPr>
                <p:cNvPr id="48224" name="Line 1354"/>
                <p:cNvSpPr>
                  <a:spLocks noChangeShapeType="1"/>
                </p:cNvSpPr>
                <p:nvPr/>
              </p:nvSpPr>
              <p:spPr bwMode="auto">
                <a:xfrm>
                  <a:off x="4602" y="2635"/>
                  <a:ext cx="1" cy="15"/>
                </a:xfrm>
                <a:prstGeom prst="line">
                  <a:avLst/>
                </a:prstGeom>
                <a:noFill/>
                <a:ln w="7938">
                  <a:solidFill>
                    <a:srgbClr val="000000"/>
                  </a:solidFill>
                  <a:round/>
                  <a:headEnd/>
                  <a:tailEnd/>
                </a:ln>
              </p:spPr>
              <p:txBody>
                <a:bodyPr/>
                <a:lstStyle/>
                <a:p>
                  <a:endParaRPr lang="en-US"/>
                </a:p>
              </p:txBody>
            </p:sp>
            <p:sp>
              <p:nvSpPr>
                <p:cNvPr id="48225" name="Line 1355"/>
                <p:cNvSpPr>
                  <a:spLocks noChangeShapeType="1"/>
                </p:cNvSpPr>
                <p:nvPr/>
              </p:nvSpPr>
              <p:spPr bwMode="auto">
                <a:xfrm>
                  <a:off x="4562" y="2529"/>
                  <a:ext cx="22" cy="1"/>
                </a:xfrm>
                <a:prstGeom prst="line">
                  <a:avLst/>
                </a:prstGeom>
                <a:noFill/>
                <a:ln w="7938">
                  <a:solidFill>
                    <a:srgbClr val="000000"/>
                  </a:solidFill>
                  <a:round/>
                  <a:headEnd/>
                  <a:tailEnd/>
                </a:ln>
              </p:spPr>
              <p:txBody>
                <a:bodyPr/>
                <a:lstStyle/>
                <a:p>
                  <a:endParaRPr lang="en-US"/>
                </a:p>
              </p:txBody>
            </p:sp>
            <p:sp>
              <p:nvSpPr>
                <p:cNvPr id="48226" name="Line 1356"/>
                <p:cNvSpPr>
                  <a:spLocks noChangeShapeType="1"/>
                </p:cNvSpPr>
                <p:nvPr/>
              </p:nvSpPr>
              <p:spPr bwMode="auto">
                <a:xfrm>
                  <a:off x="4558" y="2511"/>
                  <a:ext cx="29" cy="1"/>
                </a:xfrm>
                <a:prstGeom prst="line">
                  <a:avLst/>
                </a:prstGeom>
                <a:noFill/>
                <a:ln w="7938">
                  <a:solidFill>
                    <a:srgbClr val="000000"/>
                  </a:solidFill>
                  <a:round/>
                  <a:headEnd/>
                  <a:tailEnd/>
                </a:ln>
              </p:spPr>
              <p:txBody>
                <a:bodyPr/>
                <a:lstStyle/>
                <a:p>
                  <a:endParaRPr lang="en-US"/>
                </a:p>
              </p:txBody>
            </p:sp>
            <p:sp>
              <p:nvSpPr>
                <p:cNvPr id="48227" name="Rectangle 1357"/>
                <p:cNvSpPr>
                  <a:spLocks noChangeArrowheads="1"/>
                </p:cNvSpPr>
                <p:nvPr/>
              </p:nvSpPr>
              <p:spPr bwMode="auto">
                <a:xfrm>
                  <a:off x="4551" y="2482"/>
                  <a:ext cx="43" cy="102"/>
                </a:xfrm>
                <a:prstGeom prst="rect">
                  <a:avLst/>
                </a:prstGeom>
                <a:noFill/>
                <a:ln w="7938">
                  <a:solidFill>
                    <a:srgbClr val="000000"/>
                  </a:solidFill>
                  <a:miter lim="800000"/>
                  <a:headEnd/>
                  <a:tailEnd/>
                </a:ln>
              </p:spPr>
              <p:txBody>
                <a:bodyPr/>
                <a:lstStyle/>
                <a:p>
                  <a:pPr eaLnBrk="0" hangingPunct="0"/>
                  <a:endParaRPr lang="en-US"/>
                </a:p>
              </p:txBody>
            </p:sp>
            <p:sp>
              <p:nvSpPr>
                <p:cNvPr id="48228" name="Freeform 1358"/>
                <p:cNvSpPr>
                  <a:spLocks/>
                </p:cNvSpPr>
                <p:nvPr/>
              </p:nvSpPr>
              <p:spPr bwMode="auto">
                <a:xfrm>
                  <a:off x="4521" y="2474"/>
                  <a:ext cx="105" cy="176"/>
                </a:xfrm>
                <a:custGeom>
                  <a:avLst/>
                  <a:gdLst>
                    <a:gd name="T0" fmla="*/ 0 w 105"/>
                    <a:gd name="T1" fmla="*/ 176 h 176"/>
                    <a:gd name="T2" fmla="*/ 0 w 105"/>
                    <a:gd name="T3" fmla="*/ 172 h 176"/>
                    <a:gd name="T4" fmla="*/ 22 w 105"/>
                    <a:gd name="T5" fmla="*/ 161 h 176"/>
                    <a:gd name="T6" fmla="*/ 22 w 105"/>
                    <a:gd name="T7" fmla="*/ 0 h 176"/>
                    <a:gd name="T8" fmla="*/ 81 w 105"/>
                    <a:gd name="T9" fmla="*/ 0 h 176"/>
                    <a:gd name="T10" fmla="*/ 81 w 105"/>
                    <a:gd name="T11" fmla="*/ 161 h 176"/>
                    <a:gd name="T12" fmla="*/ 105 w 105"/>
                    <a:gd name="T13" fmla="*/ 172 h 176"/>
                    <a:gd name="T14" fmla="*/ 105 w 105"/>
                    <a:gd name="T15" fmla="*/ 176 h 176"/>
                    <a:gd name="T16" fmla="*/ 0 w 105"/>
                    <a:gd name="T17" fmla="*/ 176 h 1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176"/>
                    <a:gd name="T29" fmla="*/ 105 w 105"/>
                    <a:gd name="T30" fmla="*/ 176 h 1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176">
                      <a:moveTo>
                        <a:pt x="0" y="176"/>
                      </a:moveTo>
                      <a:lnTo>
                        <a:pt x="0" y="172"/>
                      </a:lnTo>
                      <a:lnTo>
                        <a:pt x="22" y="161"/>
                      </a:lnTo>
                      <a:lnTo>
                        <a:pt x="22" y="0"/>
                      </a:lnTo>
                      <a:lnTo>
                        <a:pt x="81" y="0"/>
                      </a:lnTo>
                      <a:lnTo>
                        <a:pt x="81" y="161"/>
                      </a:lnTo>
                      <a:lnTo>
                        <a:pt x="105" y="172"/>
                      </a:lnTo>
                      <a:lnTo>
                        <a:pt x="105" y="176"/>
                      </a:lnTo>
                      <a:lnTo>
                        <a:pt x="0" y="176"/>
                      </a:lnTo>
                    </a:path>
                  </a:pathLst>
                </a:custGeom>
                <a:noFill/>
                <a:ln w="7938">
                  <a:solidFill>
                    <a:srgbClr val="000000"/>
                  </a:solidFill>
                  <a:round/>
                  <a:headEnd/>
                  <a:tailEnd/>
                </a:ln>
              </p:spPr>
              <p:txBody>
                <a:bodyPr/>
                <a:lstStyle/>
                <a:p>
                  <a:pPr eaLnBrk="0" hangingPunct="0"/>
                  <a:endParaRPr lang="en-US"/>
                </a:p>
              </p:txBody>
            </p:sp>
            <p:sp>
              <p:nvSpPr>
                <p:cNvPr id="48229" name="Freeform 1359"/>
                <p:cNvSpPr>
                  <a:spLocks/>
                </p:cNvSpPr>
                <p:nvPr/>
              </p:nvSpPr>
              <p:spPr bwMode="auto">
                <a:xfrm>
                  <a:off x="4609" y="2518"/>
                  <a:ext cx="131" cy="132"/>
                </a:xfrm>
                <a:custGeom>
                  <a:avLst/>
                  <a:gdLst>
                    <a:gd name="T0" fmla="*/ 0 w 131"/>
                    <a:gd name="T1" fmla="*/ 107 h 132"/>
                    <a:gd name="T2" fmla="*/ 21 w 131"/>
                    <a:gd name="T3" fmla="*/ 107 h 132"/>
                    <a:gd name="T4" fmla="*/ 43 w 131"/>
                    <a:gd name="T5" fmla="*/ 113 h 132"/>
                    <a:gd name="T6" fmla="*/ 43 w 131"/>
                    <a:gd name="T7" fmla="*/ 126 h 132"/>
                    <a:gd name="T8" fmla="*/ 21 w 131"/>
                    <a:gd name="T9" fmla="*/ 126 h 132"/>
                    <a:gd name="T10" fmla="*/ 21 w 131"/>
                    <a:gd name="T11" fmla="*/ 132 h 132"/>
                    <a:gd name="T12" fmla="*/ 111 w 131"/>
                    <a:gd name="T13" fmla="*/ 132 h 132"/>
                    <a:gd name="T14" fmla="*/ 111 w 131"/>
                    <a:gd name="T15" fmla="*/ 126 h 132"/>
                    <a:gd name="T16" fmla="*/ 88 w 131"/>
                    <a:gd name="T17" fmla="*/ 126 h 132"/>
                    <a:gd name="T18" fmla="*/ 88 w 131"/>
                    <a:gd name="T19" fmla="*/ 113 h 132"/>
                    <a:gd name="T20" fmla="*/ 111 w 131"/>
                    <a:gd name="T21" fmla="*/ 107 h 132"/>
                    <a:gd name="T22" fmla="*/ 131 w 131"/>
                    <a:gd name="T23" fmla="*/ 107 h 132"/>
                    <a:gd name="T24" fmla="*/ 131 w 131"/>
                    <a:gd name="T25" fmla="*/ 0 h 132"/>
                    <a:gd name="T26" fmla="*/ 0 w 131"/>
                    <a:gd name="T27" fmla="*/ 0 h 132"/>
                    <a:gd name="T28" fmla="*/ 0 w 131"/>
                    <a:gd name="T29" fmla="*/ 107 h 1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1"/>
                    <a:gd name="T46" fmla="*/ 0 h 132"/>
                    <a:gd name="T47" fmla="*/ 131 w 131"/>
                    <a:gd name="T48" fmla="*/ 132 h 1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1" h="132">
                      <a:moveTo>
                        <a:pt x="0" y="107"/>
                      </a:moveTo>
                      <a:lnTo>
                        <a:pt x="21" y="107"/>
                      </a:lnTo>
                      <a:lnTo>
                        <a:pt x="43" y="113"/>
                      </a:lnTo>
                      <a:lnTo>
                        <a:pt x="43" y="126"/>
                      </a:lnTo>
                      <a:lnTo>
                        <a:pt x="21" y="126"/>
                      </a:lnTo>
                      <a:lnTo>
                        <a:pt x="21" y="132"/>
                      </a:lnTo>
                      <a:lnTo>
                        <a:pt x="111" y="132"/>
                      </a:lnTo>
                      <a:lnTo>
                        <a:pt x="111" y="126"/>
                      </a:lnTo>
                      <a:lnTo>
                        <a:pt x="88" y="126"/>
                      </a:lnTo>
                      <a:lnTo>
                        <a:pt x="88" y="113"/>
                      </a:lnTo>
                      <a:lnTo>
                        <a:pt x="111" y="107"/>
                      </a:lnTo>
                      <a:lnTo>
                        <a:pt x="131" y="107"/>
                      </a:lnTo>
                      <a:lnTo>
                        <a:pt x="131" y="0"/>
                      </a:lnTo>
                      <a:lnTo>
                        <a:pt x="0" y="0"/>
                      </a:lnTo>
                      <a:lnTo>
                        <a:pt x="0" y="107"/>
                      </a:lnTo>
                    </a:path>
                  </a:pathLst>
                </a:custGeom>
                <a:noFill/>
                <a:ln w="7938">
                  <a:solidFill>
                    <a:srgbClr val="000000"/>
                  </a:solidFill>
                  <a:round/>
                  <a:headEnd/>
                  <a:tailEnd/>
                </a:ln>
              </p:spPr>
              <p:txBody>
                <a:bodyPr/>
                <a:lstStyle/>
                <a:p>
                  <a:pPr eaLnBrk="0" hangingPunct="0"/>
                  <a:endParaRPr lang="en-US"/>
                </a:p>
              </p:txBody>
            </p:sp>
            <p:sp>
              <p:nvSpPr>
                <p:cNvPr id="48230" name="Line 1360"/>
                <p:cNvSpPr>
                  <a:spLocks noChangeShapeType="1"/>
                </p:cNvSpPr>
                <p:nvPr/>
              </p:nvSpPr>
              <p:spPr bwMode="auto">
                <a:xfrm>
                  <a:off x="4652" y="2644"/>
                  <a:ext cx="45" cy="1"/>
                </a:xfrm>
                <a:prstGeom prst="line">
                  <a:avLst/>
                </a:prstGeom>
                <a:noFill/>
                <a:ln w="7938">
                  <a:solidFill>
                    <a:srgbClr val="000000"/>
                  </a:solidFill>
                  <a:round/>
                  <a:headEnd/>
                  <a:tailEnd/>
                </a:ln>
              </p:spPr>
              <p:txBody>
                <a:bodyPr/>
                <a:lstStyle/>
                <a:p>
                  <a:endParaRPr lang="en-US"/>
                </a:p>
              </p:txBody>
            </p:sp>
            <p:sp>
              <p:nvSpPr>
                <p:cNvPr id="48231" name="Line 1361"/>
                <p:cNvSpPr>
                  <a:spLocks noChangeShapeType="1"/>
                </p:cNvSpPr>
                <p:nvPr/>
              </p:nvSpPr>
              <p:spPr bwMode="auto">
                <a:xfrm>
                  <a:off x="4652" y="2631"/>
                  <a:ext cx="45" cy="1"/>
                </a:xfrm>
                <a:prstGeom prst="line">
                  <a:avLst/>
                </a:prstGeom>
                <a:noFill/>
                <a:ln w="7938">
                  <a:solidFill>
                    <a:srgbClr val="000000"/>
                  </a:solidFill>
                  <a:round/>
                  <a:headEnd/>
                  <a:tailEnd/>
                </a:ln>
              </p:spPr>
              <p:txBody>
                <a:bodyPr/>
                <a:lstStyle/>
                <a:p>
                  <a:endParaRPr lang="en-US"/>
                </a:p>
              </p:txBody>
            </p:sp>
            <p:sp>
              <p:nvSpPr>
                <p:cNvPr id="48232" name="Line 1362"/>
                <p:cNvSpPr>
                  <a:spLocks noChangeShapeType="1"/>
                </p:cNvSpPr>
                <p:nvPr/>
              </p:nvSpPr>
              <p:spPr bwMode="auto">
                <a:xfrm>
                  <a:off x="4630" y="2625"/>
                  <a:ext cx="90" cy="1"/>
                </a:xfrm>
                <a:prstGeom prst="line">
                  <a:avLst/>
                </a:prstGeom>
                <a:noFill/>
                <a:ln w="7938">
                  <a:solidFill>
                    <a:srgbClr val="000000"/>
                  </a:solidFill>
                  <a:round/>
                  <a:headEnd/>
                  <a:tailEnd/>
                </a:ln>
              </p:spPr>
              <p:txBody>
                <a:bodyPr/>
                <a:lstStyle/>
                <a:p>
                  <a:endParaRPr lang="en-US"/>
                </a:p>
              </p:txBody>
            </p:sp>
            <p:sp>
              <p:nvSpPr>
                <p:cNvPr id="48233" name="Freeform 1363"/>
                <p:cNvSpPr>
                  <a:spLocks noEditPoints="1"/>
                </p:cNvSpPr>
                <p:nvPr/>
              </p:nvSpPr>
              <p:spPr bwMode="auto">
                <a:xfrm>
                  <a:off x="4549" y="2591"/>
                  <a:ext cx="47" cy="48"/>
                </a:xfrm>
                <a:custGeom>
                  <a:avLst/>
                  <a:gdLst>
                    <a:gd name="T0" fmla="*/ 3 w 47"/>
                    <a:gd name="T1" fmla="*/ 30 h 48"/>
                    <a:gd name="T2" fmla="*/ 0 w 47"/>
                    <a:gd name="T3" fmla="*/ 0 h 48"/>
                    <a:gd name="T4" fmla="*/ 7 w 47"/>
                    <a:gd name="T5" fmla="*/ 30 h 48"/>
                    <a:gd name="T6" fmla="*/ 11 w 47"/>
                    <a:gd name="T7" fmla="*/ 0 h 48"/>
                    <a:gd name="T8" fmla="*/ 7 w 47"/>
                    <a:gd name="T9" fmla="*/ 30 h 48"/>
                    <a:gd name="T10" fmla="*/ 18 w 47"/>
                    <a:gd name="T11" fmla="*/ 30 h 48"/>
                    <a:gd name="T12" fmla="*/ 14 w 47"/>
                    <a:gd name="T13" fmla="*/ 0 h 48"/>
                    <a:gd name="T14" fmla="*/ 22 w 47"/>
                    <a:gd name="T15" fmla="*/ 30 h 48"/>
                    <a:gd name="T16" fmla="*/ 25 w 47"/>
                    <a:gd name="T17" fmla="*/ 0 h 48"/>
                    <a:gd name="T18" fmla="*/ 22 w 47"/>
                    <a:gd name="T19" fmla="*/ 30 h 48"/>
                    <a:gd name="T20" fmla="*/ 32 w 47"/>
                    <a:gd name="T21" fmla="*/ 30 h 48"/>
                    <a:gd name="T22" fmla="*/ 29 w 47"/>
                    <a:gd name="T23" fmla="*/ 0 h 48"/>
                    <a:gd name="T24" fmla="*/ 36 w 47"/>
                    <a:gd name="T25" fmla="*/ 30 h 48"/>
                    <a:gd name="T26" fmla="*/ 40 w 47"/>
                    <a:gd name="T27" fmla="*/ 0 h 48"/>
                    <a:gd name="T28" fmla="*/ 36 w 47"/>
                    <a:gd name="T29" fmla="*/ 30 h 48"/>
                    <a:gd name="T30" fmla="*/ 47 w 47"/>
                    <a:gd name="T31" fmla="*/ 30 h 48"/>
                    <a:gd name="T32" fmla="*/ 43 w 47"/>
                    <a:gd name="T33" fmla="*/ 0 h 48"/>
                    <a:gd name="T34" fmla="*/ 43 w 47"/>
                    <a:gd name="T35" fmla="*/ 48 h 48"/>
                    <a:gd name="T36" fmla="*/ 47 w 47"/>
                    <a:gd name="T37" fmla="*/ 33 h 48"/>
                    <a:gd name="T38" fmla="*/ 43 w 47"/>
                    <a:gd name="T39" fmla="*/ 48 h 48"/>
                    <a:gd name="T40" fmla="*/ 40 w 47"/>
                    <a:gd name="T41" fmla="*/ 48 h 48"/>
                    <a:gd name="T42" fmla="*/ 36 w 47"/>
                    <a:gd name="T43" fmla="*/ 33 h 48"/>
                    <a:gd name="T44" fmla="*/ 29 w 47"/>
                    <a:gd name="T45" fmla="*/ 48 h 48"/>
                    <a:gd name="T46" fmla="*/ 32 w 47"/>
                    <a:gd name="T47" fmla="*/ 33 h 48"/>
                    <a:gd name="T48" fmla="*/ 29 w 47"/>
                    <a:gd name="T49" fmla="*/ 48 h 48"/>
                    <a:gd name="T50" fmla="*/ 25 w 47"/>
                    <a:gd name="T51" fmla="*/ 48 h 48"/>
                    <a:gd name="T52" fmla="*/ 22 w 47"/>
                    <a:gd name="T53" fmla="*/ 33 h 48"/>
                    <a:gd name="T54" fmla="*/ 14 w 47"/>
                    <a:gd name="T55" fmla="*/ 48 h 48"/>
                    <a:gd name="T56" fmla="*/ 18 w 47"/>
                    <a:gd name="T57" fmla="*/ 33 h 48"/>
                    <a:gd name="T58" fmla="*/ 14 w 47"/>
                    <a:gd name="T59" fmla="*/ 48 h 48"/>
                    <a:gd name="T60" fmla="*/ 11 w 47"/>
                    <a:gd name="T61" fmla="*/ 48 h 48"/>
                    <a:gd name="T62" fmla="*/ 7 w 47"/>
                    <a:gd name="T63" fmla="*/ 33 h 48"/>
                    <a:gd name="T64" fmla="*/ 0 w 47"/>
                    <a:gd name="T65" fmla="*/ 48 h 48"/>
                    <a:gd name="T66" fmla="*/ 3 w 47"/>
                    <a:gd name="T67" fmla="*/ 33 h 48"/>
                    <a:gd name="T68" fmla="*/ 0 w 47"/>
                    <a:gd name="T69" fmla="*/ 48 h 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7"/>
                    <a:gd name="T106" fmla="*/ 0 h 48"/>
                    <a:gd name="T107" fmla="*/ 47 w 47"/>
                    <a:gd name="T108" fmla="*/ 48 h 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7" h="48">
                      <a:moveTo>
                        <a:pt x="0" y="30"/>
                      </a:moveTo>
                      <a:lnTo>
                        <a:pt x="3" y="30"/>
                      </a:lnTo>
                      <a:lnTo>
                        <a:pt x="3" y="0"/>
                      </a:lnTo>
                      <a:lnTo>
                        <a:pt x="0" y="0"/>
                      </a:lnTo>
                      <a:lnTo>
                        <a:pt x="0" y="30"/>
                      </a:lnTo>
                      <a:close/>
                      <a:moveTo>
                        <a:pt x="7" y="30"/>
                      </a:moveTo>
                      <a:lnTo>
                        <a:pt x="11" y="30"/>
                      </a:lnTo>
                      <a:lnTo>
                        <a:pt x="11" y="0"/>
                      </a:lnTo>
                      <a:lnTo>
                        <a:pt x="7" y="0"/>
                      </a:lnTo>
                      <a:lnTo>
                        <a:pt x="7" y="30"/>
                      </a:lnTo>
                      <a:close/>
                      <a:moveTo>
                        <a:pt x="14" y="30"/>
                      </a:moveTo>
                      <a:lnTo>
                        <a:pt x="18" y="30"/>
                      </a:lnTo>
                      <a:lnTo>
                        <a:pt x="18" y="0"/>
                      </a:lnTo>
                      <a:lnTo>
                        <a:pt x="14" y="0"/>
                      </a:lnTo>
                      <a:lnTo>
                        <a:pt x="14" y="30"/>
                      </a:lnTo>
                      <a:close/>
                      <a:moveTo>
                        <a:pt x="22" y="30"/>
                      </a:moveTo>
                      <a:lnTo>
                        <a:pt x="25" y="30"/>
                      </a:lnTo>
                      <a:lnTo>
                        <a:pt x="25" y="0"/>
                      </a:lnTo>
                      <a:lnTo>
                        <a:pt x="22" y="0"/>
                      </a:lnTo>
                      <a:lnTo>
                        <a:pt x="22" y="30"/>
                      </a:lnTo>
                      <a:close/>
                      <a:moveTo>
                        <a:pt x="29" y="30"/>
                      </a:moveTo>
                      <a:lnTo>
                        <a:pt x="32" y="30"/>
                      </a:lnTo>
                      <a:lnTo>
                        <a:pt x="32" y="0"/>
                      </a:lnTo>
                      <a:lnTo>
                        <a:pt x="29" y="0"/>
                      </a:lnTo>
                      <a:lnTo>
                        <a:pt x="29" y="30"/>
                      </a:lnTo>
                      <a:close/>
                      <a:moveTo>
                        <a:pt x="36" y="30"/>
                      </a:moveTo>
                      <a:lnTo>
                        <a:pt x="40" y="30"/>
                      </a:lnTo>
                      <a:lnTo>
                        <a:pt x="40" y="0"/>
                      </a:lnTo>
                      <a:lnTo>
                        <a:pt x="36" y="0"/>
                      </a:lnTo>
                      <a:lnTo>
                        <a:pt x="36" y="30"/>
                      </a:lnTo>
                      <a:close/>
                      <a:moveTo>
                        <a:pt x="43" y="30"/>
                      </a:moveTo>
                      <a:lnTo>
                        <a:pt x="47" y="30"/>
                      </a:lnTo>
                      <a:lnTo>
                        <a:pt x="47" y="0"/>
                      </a:lnTo>
                      <a:lnTo>
                        <a:pt x="43" y="0"/>
                      </a:lnTo>
                      <a:lnTo>
                        <a:pt x="43" y="30"/>
                      </a:lnTo>
                      <a:close/>
                      <a:moveTo>
                        <a:pt x="43" y="48"/>
                      </a:moveTo>
                      <a:lnTo>
                        <a:pt x="47" y="48"/>
                      </a:lnTo>
                      <a:lnTo>
                        <a:pt x="47" y="33"/>
                      </a:lnTo>
                      <a:lnTo>
                        <a:pt x="43" y="33"/>
                      </a:lnTo>
                      <a:lnTo>
                        <a:pt x="43" y="48"/>
                      </a:lnTo>
                      <a:close/>
                      <a:moveTo>
                        <a:pt x="36" y="48"/>
                      </a:moveTo>
                      <a:lnTo>
                        <a:pt x="40" y="48"/>
                      </a:lnTo>
                      <a:lnTo>
                        <a:pt x="40" y="33"/>
                      </a:lnTo>
                      <a:lnTo>
                        <a:pt x="36" y="33"/>
                      </a:lnTo>
                      <a:lnTo>
                        <a:pt x="36" y="48"/>
                      </a:lnTo>
                      <a:close/>
                      <a:moveTo>
                        <a:pt x="29" y="48"/>
                      </a:moveTo>
                      <a:lnTo>
                        <a:pt x="32" y="48"/>
                      </a:lnTo>
                      <a:lnTo>
                        <a:pt x="32" y="33"/>
                      </a:lnTo>
                      <a:lnTo>
                        <a:pt x="29" y="33"/>
                      </a:lnTo>
                      <a:lnTo>
                        <a:pt x="29" y="48"/>
                      </a:lnTo>
                      <a:close/>
                      <a:moveTo>
                        <a:pt x="22" y="48"/>
                      </a:moveTo>
                      <a:lnTo>
                        <a:pt x="25" y="48"/>
                      </a:lnTo>
                      <a:lnTo>
                        <a:pt x="25" y="33"/>
                      </a:lnTo>
                      <a:lnTo>
                        <a:pt x="22" y="33"/>
                      </a:lnTo>
                      <a:lnTo>
                        <a:pt x="22" y="48"/>
                      </a:lnTo>
                      <a:close/>
                      <a:moveTo>
                        <a:pt x="14" y="48"/>
                      </a:moveTo>
                      <a:lnTo>
                        <a:pt x="18" y="48"/>
                      </a:lnTo>
                      <a:lnTo>
                        <a:pt x="18" y="33"/>
                      </a:lnTo>
                      <a:lnTo>
                        <a:pt x="14" y="33"/>
                      </a:lnTo>
                      <a:lnTo>
                        <a:pt x="14" y="48"/>
                      </a:lnTo>
                      <a:close/>
                      <a:moveTo>
                        <a:pt x="7" y="48"/>
                      </a:moveTo>
                      <a:lnTo>
                        <a:pt x="11" y="48"/>
                      </a:lnTo>
                      <a:lnTo>
                        <a:pt x="11" y="33"/>
                      </a:lnTo>
                      <a:lnTo>
                        <a:pt x="7" y="33"/>
                      </a:lnTo>
                      <a:lnTo>
                        <a:pt x="7" y="48"/>
                      </a:lnTo>
                      <a:close/>
                      <a:moveTo>
                        <a:pt x="0" y="48"/>
                      </a:moveTo>
                      <a:lnTo>
                        <a:pt x="3" y="48"/>
                      </a:lnTo>
                      <a:lnTo>
                        <a:pt x="3" y="33"/>
                      </a:lnTo>
                      <a:lnTo>
                        <a:pt x="0" y="33"/>
                      </a:lnTo>
                      <a:lnTo>
                        <a:pt x="0" y="48"/>
                      </a:lnTo>
                      <a:close/>
                    </a:path>
                  </a:pathLst>
                </a:custGeom>
                <a:solidFill>
                  <a:srgbClr val="FFFFFF"/>
                </a:solidFill>
                <a:ln w="9525">
                  <a:noFill/>
                  <a:round/>
                  <a:headEnd/>
                  <a:tailEnd/>
                </a:ln>
              </p:spPr>
              <p:txBody>
                <a:bodyPr/>
                <a:lstStyle/>
                <a:p>
                  <a:pPr eaLnBrk="0" hangingPunct="0"/>
                  <a:endParaRPr lang="en-US"/>
                </a:p>
              </p:txBody>
            </p:sp>
            <p:sp>
              <p:nvSpPr>
                <p:cNvPr id="48234" name="Rectangle 1364"/>
                <p:cNvSpPr>
                  <a:spLocks noChangeArrowheads="1"/>
                </p:cNvSpPr>
                <p:nvPr/>
              </p:nvSpPr>
              <p:spPr bwMode="auto">
                <a:xfrm>
                  <a:off x="4554" y="2485"/>
                  <a:ext cx="37" cy="15"/>
                </a:xfrm>
                <a:prstGeom prst="rect">
                  <a:avLst/>
                </a:prstGeom>
                <a:noFill/>
                <a:ln w="3175">
                  <a:solidFill>
                    <a:srgbClr val="000000"/>
                  </a:solidFill>
                  <a:miter lim="800000"/>
                  <a:headEnd/>
                  <a:tailEnd/>
                </a:ln>
              </p:spPr>
              <p:txBody>
                <a:bodyPr/>
                <a:lstStyle/>
                <a:p>
                  <a:pPr eaLnBrk="0" hangingPunct="0"/>
                  <a:endParaRPr lang="en-US"/>
                </a:p>
              </p:txBody>
            </p:sp>
            <p:sp>
              <p:nvSpPr>
                <p:cNvPr id="48235" name="Freeform 1365"/>
                <p:cNvSpPr>
                  <a:spLocks/>
                </p:cNvSpPr>
                <p:nvPr/>
              </p:nvSpPr>
              <p:spPr bwMode="auto">
                <a:xfrm>
                  <a:off x="4554" y="2485"/>
                  <a:ext cx="37" cy="4"/>
                </a:xfrm>
                <a:custGeom>
                  <a:avLst/>
                  <a:gdLst>
                    <a:gd name="T0" fmla="*/ 0 w 37"/>
                    <a:gd name="T1" fmla="*/ 0 h 4"/>
                    <a:gd name="T2" fmla="*/ 4 w 37"/>
                    <a:gd name="T3" fmla="*/ 4 h 4"/>
                    <a:gd name="T4" fmla="*/ 33 w 37"/>
                    <a:gd name="T5" fmla="*/ 4 h 4"/>
                    <a:gd name="T6" fmla="*/ 37 w 37"/>
                    <a:gd name="T7" fmla="*/ 0 h 4"/>
                    <a:gd name="T8" fmla="*/ 0 60000 65536"/>
                    <a:gd name="T9" fmla="*/ 0 60000 65536"/>
                    <a:gd name="T10" fmla="*/ 0 60000 65536"/>
                    <a:gd name="T11" fmla="*/ 0 60000 65536"/>
                    <a:gd name="T12" fmla="*/ 0 w 37"/>
                    <a:gd name="T13" fmla="*/ 0 h 4"/>
                    <a:gd name="T14" fmla="*/ 37 w 37"/>
                    <a:gd name="T15" fmla="*/ 4 h 4"/>
                  </a:gdLst>
                  <a:ahLst/>
                  <a:cxnLst>
                    <a:cxn ang="T8">
                      <a:pos x="T0" y="T1"/>
                    </a:cxn>
                    <a:cxn ang="T9">
                      <a:pos x="T2" y="T3"/>
                    </a:cxn>
                    <a:cxn ang="T10">
                      <a:pos x="T4" y="T5"/>
                    </a:cxn>
                    <a:cxn ang="T11">
                      <a:pos x="T6" y="T7"/>
                    </a:cxn>
                  </a:cxnLst>
                  <a:rect l="T12" t="T13" r="T14" b="T15"/>
                  <a:pathLst>
                    <a:path w="37" h="4">
                      <a:moveTo>
                        <a:pt x="0" y="0"/>
                      </a:moveTo>
                      <a:lnTo>
                        <a:pt x="4" y="4"/>
                      </a:lnTo>
                      <a:lnTo>
                        <a:pt x="33" y="4"/>
                      </a:lnTo>
                      <a:lnTo>
                        <a:pt x="37" y="0"/>
                      </a:lnTo>
                    </a:path>
                  </a:pathLst>
                </a:custGeom>
                <a:noFill/>
                <a:ln w="3175">
                  <a:solidFill>
                    <a:srgbClr val="000000"/>
                  </a:solidFill>
                  <a:round/>
                  <a:headEnd/>
                  <a:tailEnd/>
                </a:ln>
              </p:spPr>
              <p:txBody>
                <a:bodyPr/>
                <a:lstStyle/>
                <a:p>
                  <a:pPr eaLnBrk="0" hangingPunct="0"/>
                  <a:endParaRPr lang="en-US"/>
                </a:p>
              </p:txBody>
            </p:sp>
            <p:sp>
              <p:nvSpPr>
                <p:cNvPr id="48236" name="Rectangle 1366"/>
                <p:cNvSpPr>
                  <a:spLocks noChangeArrowheads="1"/>
                </p:cNvSpPr>
                <p:nvPr/>
              </p:nvSpPr>
              <p:spPr bwMode="auto">
                <a:xfrm>
                  <a:off x="4554" y="2503"/>
                  <a:ext cx="37" cy="15"/>
                </a:xfrm>
                <a:prstGeom prst="rect">
                  <a:avLst/>
                </a:prstGeom>
                <a:noFill/>
                <a:ln w="3175">
                  <a:solidFill>
                    <a:srgbClr val="000000"/>
                  </a:solidFill>
                  <a:miter lim="800000"/>
                  <a:headEnd/>
                  <a:tailEnd/>
                </a:ln>
              </p:spPr>
              <p:txBody>
                <a:bodyPr/>
                <a:lstStyle/>
                <a:p>
                  <a:pPr eaLnBrk="0" hangingPunct="0"/>
                  <a:endParaRPr lang="en-US"/>
                </a:p>
              </p:txBody>
            </p:sp>
            <p:sp>
              <p:nvSpPr>
                <p:cNvPr id="48237" name="Rectangle 1367"/>
                <p:cNvSpPr>
                  <a:spLocks noChangeArrowheads="1"/>
                </p:cNvSpPr>
                <p:nvPr/>
              </p:nvSpPr>
              <p:spPr bwMode="auto">
                <a:xfrm>
                  <a:off x="4554" y="2522"/>
                  <a:ext cx="37" cy="14"/>
                </a:xfrm>
                <a:prstGeom prst="rect">
                  <a:avLst/>
                </a:prstGeom>
                <a:noFill/>
                <a:ln w="3175">
                  <a:solidFill>
                    <a:srgbClr val="000000"/>
                  </a:solidFill>
                  <a:miter lim="800000"/>
                  <a:headEnd/>
                  <a:tailEnd/>
                </a:ln>
              </p:spPr>
              <p:txBody>
                <a:bodyPr/>
                <a:lstStyle/>
                <a:p>
                  <a:pPr eaLnBrk="0" hangingPunct="0"/>
                  <a:endParaRPr lang="en-US"/>
                </a:p>
              </p:txBody>
            </p:sp>
            <p:sp>
              <p:nvSpPr>
                <p:cNvPr id="48238" name="Rectangle 1368"/>
                <p:cNvSpPr>
                  <a:spLocks noChangeArrowheads="1"/>
                </p:cNvSpPr>
                <p:nvPr/>
              </p:nvSpPr>
              <p:spPr bwMode="auto">
                <a:xfrm>
                  <a:off x="4554" y="2540"/>
                  <a:ext cx="37" cy="14"/>
                </a:xfrm>
                <a:prstGeom prst="rect">
                  <a:avLst/>
                </a:prstGeom>
                <a:noFill/>
                <a:ln w="3175">
                  <a:solidFill>
                    <a:srgbClr val="000000"/>
                  </a:solidFill>
                  <a:miter lim="800000"/>
                  <a:headEnd/>
                  <a:tailEnd/>
                </a:ln>
              </p:spPr>
              <p:txBody>
                <a:bodyPr/>
                <a:lstStyle/>
                <a:p>
                  <a:pPr eaLnBrk="0" hangingPunct="0"/>
                  <a:endParaRPr lang="en-US"/>
                </a:p>
              </p:txBody>
            </p:sp>
            <p:sp>
              <p:nvSpPr>
                <p:cNvPr id="48239" name="Rectangle 1369"/>
                <p:cNvSpPr>
                  <a:spLocks noChangeArrowheads="1"/>
                </p:cNvSpPr>
                <p:nvPr/>
              </p:nvSpPr>
              <p:spPr bwMode="auto">
                <a:xfrm>
                  <a:off x="4554" y="2558"/>
                  <a:ext cx="37" cy="15"/>
                </a:xfrm>
                <a:prstGeom prst="rect">
                  <a:avLst/>
                </a:prstGeom>
                <a:noFill/>
                <a:ln w="3175">
                  <a:solidFill>
                    <a:srgbClr val="000000"/>
                  </a:solidFill>
                  <a:miter lim="800000"/>
                  <a:headEnd/>
                  <a:tailEnd/>
                </a:ln>
              </p:spPr>
              <p:txBody>
                <a:bodyPr/>
                <a:lstStyle/>
                <a:p>
                  <a:pPr eaLnBrk="0" hangingPunct="0"/>
                  <a:endParaRPr lang="en-US"/>
                </a:p>
              </p:txBody>
            </p:sp>
            <p:sp>
              <p:nvSpPr>
                <p:cNvPr id="48240" name="Rectangle 1370"/>
                <p:cNvSpPr>
                  <a:spLocks noChangeArrowheads="1"/>
                </p:cNvSpPr>
                <p:nvPr/>
              </p:nvSpPr>
              <p:spPr bwMode="auto">
                <a:xfrm>
                  <a:off x="4549" y="2591"/>
                  <a:ext cx="3" cy="30"/>
                </a:xfrm>
                <a:prstGeom prst="rect">
                  <a:avLst/>
                </a:prstGeom>
                <a:noFill/>
                <a:ln w="3175">
                  <a:solidFill>
                    <a:srgbClr val="000000"/>
                  </a:solidFill>
                  <a:miter lim="800000"/>
                  <a:headEnd/>
                  <a:tailEnd/>
                </a:ln>
              </p:spPr>
              <p:txBody>
                <a:bodyPr/>
                <a:lstStyle/>
                <a:p>
                  <a:pPr eaLnBrk="0" hangingPunct="0"/>
                  <a:endParaRPr lang="en-US"/>
                </a:p>
              </p:txBody>
            </p:sp>
            <p:sp>
              <p:nvSpPr>
                <p:cNvPr id="48241" name="Rectangle 1371"/>
                <p:cNvSpPr>
                  <a:spLocks noChangeArrowheads="1"/>
                </p:cNvSpPr>
                <p:nvPr/>
              </p:nvSpPr>
              <p:spPr bwMode="auto">
                <a:xfrm>
                  <a:off x="4556" y="2591"/>
                  <a:ext cx="4" cy="30"/>
                </a:xfrm>
                <a:prstGeom prst="rect">
                  <a:avLst/>
                </a:prstGeom>
                <a:noFill/>
                <a:ln w="3175">
                  <a:solidFill>
                    <a:srgbClr val="000000"/>
                  </a:solidFill>
                  <a:miter lim="800000"/>
                  <a:headEnd/>
                  <a:tailEnd/>
                </a:ln>
              </p:spPr>
              <p:txBody>
                <a:bodyPr/>
                <a:lstStyle/>
                <a:p>
                  <a:pPr eaLnBrk="0" hangingPunct="0"/>
                  <a:endParaRPr lang="en-US"/>
                </a:p>
              </p:txBody>
            </p:sp>
            <p:sp>
              <p:nvSpPr>
                <p:cNvPr id="48242" name="Rectangle 1372"/>
                <p:cNvSpPr>
                  <a:spLocks noChangeArrowheads="1"/>
                </p:cNvSpPr>
                <p:nvPr/>
              </p:nvSpPr>
              <p:spPr bwMode="auto">
                <a:xfrm>
                  <a:off x="4563" y="2591"/>
                  <a:ext cx="4" cy="30"/>
                </a:xfrm>
                <a:prstGeom prst="rect">
                  <a:avLst/>
                </a:prstGeom>
                <a:noFill/>
                <a:ln w="3175">
                  <a:solidFill>
                    <a:srgbClr val="000000"/>
                  </a:solidFill>
                  <a:miter lim="800000"/>
                  <a:headEnd/>
                  <a:tailEnd/>
                </a:ln>
              </p:spPr>
              <p:txBody>
                <a:bodyPr/>
                <a:lstStyle/>
                <a:p>
                  <a:pPr eaLnBrk="0" hangingPunct="0"/>
                  <a:endParaRPr lang="en-US"/>
                </a:p>
              </p:txBody>
            </p:sp>
            <p:sp>
              <p:nvSpPr>
                <p:cNvPr id="48243" name="Rectangle 1373"/>
                <p:cNvSpPr>
                  <a:spLocks noChangeArrowheads="1"/>
                </p:cNvSpPr>
                <p:nvPr/>
              </p:nvSpPr>
              <p:spPr bwMode="auto">
                <a:xfrm>
                  <a:off x="4571" y="2591"/>
                  <a:ext cx="3" cy="30"/>
                </a:xfrm>
                <a:prstGeom prst="rect">
                  <a:avLst/>
                </a:prstGeom>
                <a:noFill/>
                <a:ln w="3175">
                  <a:solidFill>
                    <a:srgbClr val="000000"/>
                  </a:solidFill>
                  <a:miter lim="800000"/>
                  <a:headEnd/>
                  <a:tailEnd/>
                </a:ln>
              </p:spPr>
              <p:txBody>
                <a:bodyPr/>
                <a:lstStyle/>
                <a:p>
                  <a:pPr eaLnBrk="0" hangingPunct="0"/>
                  <a:endParaRPr lang="en-US"/>
                </a:p>
              </p:txBody>
            </p:sp>
            <p:sp>
              <p:nvSpPr>
                <p:cNvPr id="48244" name="Rectangle 1374"/>
                <p:cNvSpPr>
                  <a:spLocks noChangeArrowheads="1"/>
                </p:cNvSpPr>
                <p:nvPr/>
              </p:nvSpPr>
              <p:spPr bwMode="auto">
                <a:xfrm>
                  <a:off x="4578" y="2591"/>
                  <a:ext cx="3" cy="30"/>
                </a:xfrm>
                <a:prstGeom prst="rect">
                  <a:avLst/>
                </a:prstGeom>
                <a:noFill/>
                <a:ln w="3175">
                  <a:solidFill>
                    <a:srgbClr val="000000"/>
                  </a:solidFill>
                  <a:miter lim="800000"/>
                  <a:headEnd/>
                  <a:tailEnd/>
                </a:ln>
              </p:spPr>
              <p:txBody>
                <a:bodyPr/>
                <a:lstStyle/>
                <a:p>
                  <a:pPr eaLnBrk="0" hangingPunct="0"/>
                  <a:endParaRPr lang="en-US"/>
                </a:p>
              </p:txBody>
            </p:sp>
            <p:sp>
              <p:nvSpPr>
                <p:cNvPr id="48245" name="Rectangle 1375"/>
                <p:cNvSpPr>
                  <a:spLocks noChangeArrowheads="1"/>
                </p:cNvSpPr>
                <p:nvPr/>
              </p:nvSpPr>
              <p:spPr bwMode="auto">
                <a:xfrm>
                  <a:off x="4585" y="2591"/>
                  <a:ext cx="4" cy="30"/>
                </a:xfrm>
                <a:prstGeom prst="rect">
                  <a:avLst/>
                </a:prstGeom>
                <a:noFill/>
                <a:ln w="3175">
                  <a:solidFill>
                    <a:srgbClr val="000000"/>
                  </a:solidFill>
                  <a:miter lim="800000"/>
                  <a:headEnd/>
                  <a:tailEnd/>
                </a:ln>
              </p:spPr>
              <p:txBody>
                <a:bodyPr/>
                <a:lstStyle/>
                <a:p>
                  <a:pPr eaLnBrk="0" hangingPunct="0"/>
                  <a:endParaRPr lang="en-US"/>
                </a:p>
              </p:txBody>
            </p:sp>
            <p:sp>
              <p:nvSpPr>
                <p:cNvPr id="48246" name="Rectangle 1376"/>
                <p:cNvSpPr>
                  <a:spLocks noChangeArrowheads="1"/>
                </p:cNvSpPr>
                <p:nvPr/>
              </p:nvSpPr>
              <p:spPr bwMode="auto">
                <a:xfrm>
                  <a:off x="4592" y="2591"/>
                  <a:ext cx="4" cy="30"/>
                </a:xfrm>
                <a:prstGeom prst="rect">
                  <a:avLst/>
                </a:prstGeom>
                <a:noFill/>
                <a:ln w="3175">
                  <a:solidFill>
                    <a:srgbClr val="000000"/>
                  </a:solidFill>
                  <a:miter lim="800000"/>
                  <a:headEnd/>
                  <a:tailEnd/>
                </a:ln>
              </p:spPr>
              <p:txBody>
                <a:bodyPr/>
                <a:lstStyle/>
                <a:p>
                  <a:pPr eaLnBrk="0" hangingPunct="0"/>
                  <a:endParaRPr lang="en-US"/>
                </a:p>
              </p:txBody>
            </p:sp>
            <p:sp>
              <p:nvSpPr>
                <p:cNvPr id="48247" name="Rectangle 1377"/>
                <p:cNvSpPr>
                  <a:spLocks noChangeArrowheads="1"/>
                </p:cNvSpPr>
                <p:nvPr/>
              </p:nvSpPr>
              <p:spPr bwMode="auto">
                <a:xfrm>
                  <a:off x="4592" y="2624"/>
                  <a:ext cx="4" cy="15"/>
                </a:xfrm>
                <a:prstGeom prst="rect">
                  <a:avLst/>
                </a:prstGeom>
                <a:noFill/>
                <a:ln w="3175">
                  <a:solidFill>
                    <a:srgbClr val="000000"/>
                  </a:solidFill>
                  <a:miter lim="800000"/>
                  <a:headEnd/>
                  <a:tailEnd/>
                </a:ln>
              </p:spPr>
              <p:txBody>
                <a:bodyPr/>
                <a:lstStyle/>
                <a:p>
                  <a:pPr eaLnBrk="0" hangingPunct="0"/>
                  <a:endParaRPr lang="en-US"/>
                </a:p>
              </p:txBody>
            </p:sp>
            <p:sp>
              <p:nvSpPr>
                <p:cNvPr id="48248" name="Rectangle 1378"/>
                <p:cNvSpPr>
                  <a:spLocks noChangeArrowheads="1"/>
                </p:cNvSpPr>
                <p:nvPr/>
              </p:nvSpPr>
              <p:spPr bwMode="auto">
                <a:xfrm>
                  <a:off x="4585" y="2624"/>
                  <a:ext cx="4" cy="15"/>
                </a:xfrm>
                <a:prstGeom prst="rect">
                  <a:avLst/>
                </a:prstGeom>
                <a:noFill/>
                <a:ln w="3175">
                  <a:solidFill>
                    <a:srgbClr val="000000"/>
                  </a:solidFill>
                  <a:miter lim="800000"/>
                  <a:headEnd/>
                  <a:tailEnd/>
                </a:ln>
              </p:spPr>
              <p:txBody>
                <a:bodyPr/>
                <a:lstStyle/>
                <a:p>
                  <a:pPr eaLnBrk="0" hangingPunct="0"/>
                  <a:endParaRPr lang="en-US"/>
                </a:p>
              </p:txBody>
            </p:sp>
            <p:sp>
              <p:nvSpPr>
                <p:cNvPr id="48249" name="Rectangle 1379"/>
                <p:cNvSpPr>
                  <a:spLocks noChangeArrowheads="1"/>
                </p:cNvSpPr>
                <p:nvPr/>
              </p:nvSpPr>
              <p:spPr bwMode="auto">
                <a:xfrm>
                  <a:off x="4578" y="2624"/>
                  <a:ext cx="3" cy="15"/>
                </a:xfrm>
                <a:prstGeom prst="rect">
                  <a:avLst/>
                </a:prstGeom>
                <a:noFill/>
                <a:ln w="3175">
                  <a:solidFill>
                    <a:srgbClr val="000000"/>
                  </a:solidFill>
                  <a:miter lim="800000"/>
                  <a:headEnd/>
                  <a:tailEnd/>
                </a:ln>
              </p:spPr>
              <p:txBody>
                <a:bodyPr/>
                <a:lstStyle/>
                <a:p>
                  <a:pPr eaLnBrk="0" hangingPunct="0"/>
                  <a:endParaRPr lang="en-US"/>
                </a:p>
              </p:txBody>
            </p:sp>
            <p:sp>
              <p:nvSpPr>
                <p:cNvPr id="48250" name="Rectangle 1380"/>
                <p:cNvSpPr>
                  <a:spLocks noChangeArrowheads="1"/>
                </p:cNvSpPr>
                <p:nvPr/>
              </p:nvSpPr>
              <p:spPr bwMode="auto">
                <a:xfrm>
                  <a:off x="4571" y="2624"/>
                  <a:ext cx="3" cy="15"/>
                </a:xfrm>
                <a:prstGeom prst="rect">
                  <a:avLst/>
                </a:prstGeom>
                <a:noFill/>
                <a:ln w="3175">
                  <a:solidFill>
                    <a:srgbClr val="000000"/>
                  </a:solidFill>
                  <a:miter lim="800000"/>
                  <a:headEnd/>
                  <a:tailEnd/>
                </a:ln>
              </p:spPr>
              <p:txBody>
                <a:bodyPr/>
                <a:lstStyle/>
                <a:p>
                  <a:pPr eaLnBrk="0" hangingPunct="0"/>
                  <a:endParaRPr lang="en-US"/>
                </a:p>
              </p:txBody>
            </p:sp>
            <p:sp>
              <p:nvSpPr>
                <p:cNvPr id="48251" name="Rectangle 1381"/>
                <p:cNvSpPr>
                  <a:spLocks noChangeArrowheads="1"/>
                </p:cNvSpPr>
                <p:nvPr/>
              </p:nvSpPr>
              <p:spPr bwMode="auto">
                <a:xfrm>
                  <a:off x="4563" y="2624"/>
                  <a:ext cx="4" cy="15"/>
                </a:xfrm>
                <a:prstGeom prst="rect">
                  <a:avLst/>
                </a:prstGeom>
                <a:noFill/>
                <a:ln w="3175">
                  <a:solidFill>
                    <a:srgbClr val="000000"/>
                  </a:solidFill>
                  <a:miter lim="800000"/>
                  <a:headEnd/>
                  <a:tailEnd/>
                </a:ln>
              </p:spPr>
              <p:txBody>
                <a:bodyPr/>
                <a:lstStyle/>
                <a:p>
                  <a:pPr eaLnBrk="0" hangingPunct="0"/>
                  <a:endParaRPr lang="en-US"/>
                </a:p>
              </p:txBody>
            </p:sp>
            <p:sp>
              <p:nvSpPr>
                <p:cNvPr id="48252" name="Rectangle 1382"/>
                <p:cNvSpPr>
                  <a:spLocks noChangeArrowheads="1"/>
                </p:cNvSpPr>
                <p:nvPr/>
              </p:nvSpPr>
              <p:spPr bwMode="auto">
                <a:xfrm>
                  <a:off x="4556" y="2624"/>
                  <a:ext cx="4" cy="15"/>
                </a:xfrm>
                <a:prstGeom prst="rect">
                  <a:avLst/>
                </a:prstGeom>
                <a:noFill/>
                <a:ln w="3175">
                  <a:solidFill>
                    <a:srgbClr val="000000"/>
                  </a:solidFill>
                  <a:miter lim="800000"/>
                  <a:headEnd/>
                  <a:tailEnd/>
                </a:ln>
              </p:spPr>
              <p:txBody>
                <a:bodyPr/>
                <a:lstStyle/>
                <a:p>
                  <a:pPr eaLnBrk="0" hangingPunct="0"/>
                  <a:endParaRPr lang="en-US"/>
                </a:p>
              </p:txBody>
            </p:sp>
            <p:sp>
              <p:nvSpPr>
                <p:cNvPr id="48253" name="Rectangle 1383"/>
                <p:cNvSpPr>
                  <a:spLocks noChangeArrowheads="1"/>
                </p:cNvSpPr>
                <p:nvPr/>
              </p:nvSpPr>
              <p:spPr bwMode="auto">
                <a:xfrm>
                  <a:off x="4549" y="2624"/>
                  <a:ext cx="3" cy="15"/>
                </a:xfrm>
                <a:prstGeom prst="rect">
                  <a:avLst/>
                </a:prstGeom>
                <a:noFill/>
                <a:ln w="3175">
                  <a:solidFill>
                    <a:srgbClr val="000000"/>
                  </a:solidFill>
                  <a:miter lim="800000"/>
                  <a:headEnd/>
                  <a:tailEnd/>
                </a:ln>
              </p:spPr>
              <p:txBody>
                <a:bodyPr/>
                <a:lstStyle/>
                <a:p>
                  <a:pPr eaLnBrk="0" hangingPunct="0"/>
                  <a:endParaRPr lang="en-US"/>
                </a:p>
              </p:txBody>
            </p:sp>
            <p:sp>
              <p:nvSpPr>
                <p:cNvPr id="48254" name="Line 1384"/>
                <p:cNvSpPr>
                  <a:spLocks noChangeShapeType="1"/>
                </p:cNvSpPr>
                <p:nvPr/>
              </p:nvSpPr>
              <p:spPr bwMode="auto">
                <a:xfrm flipV="1">
                  <a:off x="4554" y="2489"/>
                  <a:ext cx="4" cy="11"/>
                </a:xfrm>
                <a:prstGeom prst="line">
                  <a:avLst/>
                </a:prstGeom>
                <a:noFill/>
                <a:ln w="3175">
                  <a:solidFill>
                    <a:srgbClr val="000000"/>
                  </a:solidFill>
                  <a:round/>
                  <a:headEnd/>
                  <a:tailEnd/>
                </a:ln>
              </p:spPr>
              <p:txBody>
                <a:bodyPr/>
                <a:lstStyle/>
                <a:p>
                  <a:endParaRPr lang="en-US"/>
                </a:p>
              </p:txBody>
            </p:sp>
            <p:sp>
              <p:nvSpPr>
                <p:cNvPr id="48255" name="Line 1385"/>
                <p:cNvSpPr>
                  <a:spLocks noChangeShapeType="1"/>
                </p:cNvSpPr>
                <p:nvPr/>
              </p:nvSpPr>
              <p:spPr bwMode="auto">
                <a:xfrm>
                  <a:off x="4587" y="2489"/>
                  <a:ext cx="4" cy="11"/>
                </a:xfrm>
                <a:prstGeom prst="line">
                  <a:avLst/>
                </a:prstGeom>
                <a:noFill/>
                <a:ln w="3175">
                  <a:solidFill>
                    <a:srgbClr val="000000"/>
                  </a:solidFill>
                  <a:round/>
                  <a:headEnd/>
                  <a:tailEnd/>
                </a:ln>
              </p:spPr>
              <p:txBody>
                <a:bodyPr/>
                <a:lstStyle/>
                <a:p>
                  <a:endParaRPr lang="en-US"/>
                </a:p>
              </p:txBody>
            </p:sp>
            <p:sp>
              <p:nvSpPr>
                <p:cNvPr id="48256" name="Line 1386"/>
                <p:cNvSpPr>
                  <a:spLocks noChangeShapeType="1"/>
                </p:cNvSpPr>
                <p:nvPr/>
              </p:nvSpPr>
              <p:spPr bwMode="auto">
                <a:xfrm>
                  <a:off x="4556" y="2553"/>
                  <a:ext cx="24" cy="1"/>
                </a:xfrm>
                <a:prstGeom prst="line">
                  <a:avLst/>
                </a:prstGeom>
                <a:noFill/>
                <a:ln w="3175">
                  <a:solidFill>
                    <a:srgbClr val="000000"/>
                  </a:solidFill>
                  <a:round/>
                  <a:headEnd/>
                  <a:tailEnd/>
                </a:ln>
              </p:spPr>
              <p:txBody>
                <a:bodyPr/>
                <a:lstStyle/>
                <a:p>
                  <a:endParaRPr lang="en-US"/>
                </a:p>
              </p:txBody>
            </p:sp>
            <p:sp>
              <p:nvSpPr>
                <p:cNvPr id="48257" name="Line 1387"/>
                <p:cNvSpPr>
                  <a:spLocks noChangeShapeType="1"/>
                </p:cNvSpPr>
                <p:nvPr/>
              </p:nvSpPr>
              <p:spPr bwMode="auto">
                <a:xfrm>
                  <a:off x="4556" y="2550"/>
                  <a:ext cx="24" cy="1"/>
                </a:xfrm>
                <a:prstGeom prst="line">
                  <a:avLst/>
                </a:prstGeom>
                <a:noFill/>
                <a:ln w="3175">
                  <a:solidFill>
                    <a:srgbClr val="000000"/>
                  </a:solidFill>
                  <a:round/>
                  <a:headEnd/>
                  <a:tailEnd/>
                </a:ln>
              </p:spPr>
              <p:txBody>
                <a:bodyPr/>
                <a:lstStyle/>
                <a:p>
                  <a:endParaRPr lang="en-US"/>
                </a:p>
              </p:txBody>
            </p:sp>
            <p:sp>
              <p:nvSpPr>
                <p:cNvPr id="48258" name="Line 1388"/>
                <p:cNvSpPr>
                  <a:spLocks noChangeShapeType="1"/>
                </p:cNvSpPr>
                <p:nvPr/>
              </p:nvSpPr>
              <p:spPr bwMode="auto">
                <a:xfrm>
                  <a:off x="4556" y="2547"/>
                  <a:ext cx="24" cy="1"/>
                </a:xfrm>
                <a:prstGeom prst="line">
                  <a:avLst/>
                </a:prstGeom>
                <a:noFill/>
                <a:ln w="3175">
                  <a:solidFill>
                    <a:srgbClr val="000000"/>
                  </a:solidFill>
                  <a:round/>
                  <a:headEnd/>
                  <a:tailEnd/>
                </a:ln>
              </p:spPr>
              <p:txBody>
                <a:bodyPr/>
                <a:lstStyle/>
                <a:p>
                  <a:endParaRPr lang="en-US"/>
                </a:p>
              </p:txBody>
            </p:sp>
            <p:sp>
              <p:nvSpPr>
                <p:cNvPr id="48259" name="Line 1389"/>
                <p:cNvSpPr>
                  <a:spLocks noChangeShapeType="1"/>
                </p:cNvSpPr>
                <p:nvPr/>
              </p:nvSpPr>
              <p:spPr bwMode="auto">
                <a:xfrm>
                  <a:off x="4556" y="2544"/>
                  <a:ext cx="24" cy="1"/>
                </a:xfrm>
                <a:prstGeom prst="line">
                  <a:avLst/>
                </a:prstGeom>
                <a:noFill/>
                <a:ln w="3175">
                  <a:solidFill>
                    <a:srgbClr val="000000"/>
                  </a:solidFill>
                  <a:round/>
                  <a:headEnd/>
                  <a:tailEnd/>
                </a:ln>
              </p:spPr>
              <p:txBody>
                <a:bodyPr/>
                <a:lstStyle/>
                <a:p>
                  <a:endParaRPr lang="en-US"/>
                </a:p>
              </p:txBody>
            </p:sp>
            <p:sp>
              <p:nvSpPr>
                <p:cNvPr id="48260" name="Line 1390"/>
                <p:cNvSpPr>
                  <a:spLocks noChangeShapeType="1"/>
                </p:cNvSpPr>
                <p:nvPr/>
              </p:nvSpPr>
              <p:spPr bwMode="auto">
                <a:xfrm>
                  <a:off x="4556" y="2542"/>
                  <a:ext cx="24" cy="1"/>
                </a:xfrm>
                <a:prstGeom prst="line">
                  <a:avLst/>
                </a:prstGeom>
                <a:noFill/>
                <a:ln w="3175">
                  <a:solidFill>
                    <a:srgbClr val="000000"/>
                  </a:solidFill>
                  <a:round/>
                  <a:headEnd/>
                  <a:tailEnd/>
                </a:ln>
              </p:spPr>
              <p:txBody>
                <a:bodyPr/>
                <a:lstStyle/>
                <a:p>
                  <a:endParaRPr lang="en-US"/>
                </a:p>
              </p:txBody>
            </p:sp>
            <p:sp>
              <p:nvSpPr>
                <p:cNvPr id="48261" name="Rectangle 1391"/>
                <p:cNvSpPr>
                  <a:spLocks noChangeArrowheads="1"/>
                </p:cNvSpPr>
                <p:nvPr/>
              </p:nvSpPr>
              <p:spPr bwMode="auto">
                <a:xfrm>
                  <a:off x="4573" y="2507"/>
                  <a:ext cx="11" cy="7"/>
                </a:xfrm>
                <a:prstGeom prst="rect">
                  <a:avLst/>
                </a:prstGeom>
                <a:noFill/>
                <a:ln w="3175">
                  <a:solidFill>
                    <a:srgbClr val="000000"/>
                  </a:solidFill>
                  <a:miter lim="800000"/>
                  <a:headEnd/>
                  <a:tailEnd/>
                </a:ln>
              </p:spPr>
              <p:txBody>
                <a:bodyPr/>
                <a:lstStyle/>
                <a:p>
                  <a:pPr eaLnBrk="0" hangingPunct="0"/>
                  <a:endParaRPr lang="en-US"/>
                </a:p>
              </p:txBody>
            </p:sp>
            <p:sp>
              <p:nvSpPr>
                <p:cNvPr id="48262" name="Rectangle 1392"/>
                <p:cNvSpPr>
                  <a:spLocks noChangeArrowheads="1"/>
                </p:cNvSpPr>
                <p:nvPr/>
              </p:nvSpPr>
              <p:spPr bwMode="auto">
                <a:xfrm>
                  <a:off x="4583" y="2532"/>
                  <a:ext cx="5" cy="1"/>
                </a:xfrm>
                <a:prstGeom prst="rect">
                  <a:avLst/>
                </a:prstGeom>
                <a:noFill/>
                <a:ln w="3175">
                  <a:solidFill>
                    <a:srgbClr val="000000"/>
                  </a:solidFill>
                  <a:miter lim="800000"/>
                  <a:headEnd/>
                  <a:tailEnd/>
                </a:ln>
              </p:spPr>
              <p:txBody>
                <a:bodyPr/>
                <a:lstStyle/>
                <a:p>
                  <a:pPr eaLnBrk="0" hangingPunct="0"/>
                  <a:endParaRPr lang="en-US"/>
                </a:p>
              </p:txBody>
            </p:sp>
            <p:sp>
              <p:nvSpPr>
                <p:cNvPr id="48263" name="Rectangle 1393"/>
                <p:cNvSpPr>
                  <a:spLocks noChangeArrowheads="1"/>
                </p:cNvSpPr>
                <p:nvPr/>
              </p:nvSpPr>
              <p:spPr bwMode="auto">
                <a:xfrm>
                  <a:off x="4583" y="2542"/>
                  <a:ext cx="5" cy="2"/>
                </a:xfrm>
                <a:prstGeom prst="rect">
                  <a:avLst/>
                </a:prstGeom>
                <a:noFill/>
                <a:ln w="3175">
                  <a:solidFill>
                    <a:srgbClr val="000000"/>
                  </a:solidFill>
                  <a:miter lim="800000"/>
                  <a:headEnd/>
                  <a:tailEnd/>
                </a:ln>
              </p:spPr>
              <p:txBody>
                <a:bodyPr/>
                <a:lstStyle/>
                <a:p>
                  <a:pPr eaLnBrk="0" hangingPunct="0"/>
                  <a:endParaRPr lang="en-US"/>
                </a:p>
              </p:txBody>
            </p:sp>
            <p:sp>
              <p:nvSpPr>
                <p:cNvPr id="48264" name="Rectangle 1394"/>
                <p:cNvSpPr>
                  <a:spLocks noChangeArrowheads="1"/>
                </p:cNvSpPr>
                <p:nvPr/>
              </p:nvSpPr>
              <p:spPr bwMode="auto">
                <a:xfrm>
                  <a:off x="4583" y="2546"/>
                  <a:ext cx="5" cy="2"/>
                </a:xfrm>
                <a:prstGeom prst="rect">
                  <a:avLst/>
                </a:prstGeom>
                <a:noFill/>
                <a:ln w="3175">
                  <a:solidFill>
                    <a:srgbClr val="000000"/>
                  </a:solidFill>
                  <a:miter lim="800000"/>
                  <a:headEnd/>
                  <a:tailEnd/>
                </a:ln>
              </p:spPr>
              <p:txBody>
                <a:bodyPr/>
                <a:lstStyle/>
                <a:p>
                  <a:pPr eaLnBrk="0" hangingPunct="0"/>
                  <a:endParaRPr lang="en-US"/>
                </a:p>
              </p:txBody>
            </p:sp>
            <p:sp>
              <p:nvSpPr>
                <p:cNvPr id="48265" name="Freeform 1395"/>
                <p:cNvSpPr>
                  <a:spLocks noEditPoints="1"/>
                </p:cNvSpPr>
                <p:nvPr/>
              </p:nvSpPr>
              <p:spPr bwMode="auto">
                <a:xfrm>
                  <a:off x="4567" y="2527"/>
                  <a:ext cx="169" cy="94"/>
                </a:xfrm>
                <a:custGeom>
                  <a:avLst/>
                  <a:gdLst>
                    <a:gd name="T0" fmla="*/ 0 w 169"/>
                    <a:gd name="T1" fmla="*/ 4 h 94"/>
                    <a:gd name="T2" fmla="*/ 11 w 169"/>
                    <a:gd name="T3" fmla="*/ 4 h 94"/>
                    <a:gd name="T4" fmla="*/ 11 w 169"/>
                    <a:gd name="T5" fmla="*/ 0 h 94"/>
                    <a:gd name="T6" fmla="*/ 0 w 169"/>
                    <a:gd name="T7" fmla="*/ 0 h 94"/>
                    <a:gd name="T8" fmla="*/ 0 w 169"/>
                    <a:gd name="T9" fmla="*/ 4 h 94"/>
                    <a:gd name="T10" fmla="*/ 163 w 169"/>
                    <a:gd name="T11" fmla="*/ 94 h 94"/>
                    <a:gd name="T12" fmla="*/ 169 w 169"/>
                    <a:gd name="T13" fmla="*/ 94 h 94"/>
                    <a:gd name="T14" fmla="*/ 169 w 169"/>
                    <a:gd name="T15" fmla="*/ 92 h 94"/>
                    <a:gd name="T16" fmla="*/ 163 w 169"/>
                    <a:gd name="T17" fmla="*/ 92 h 94"/>
                    <a:gd name="T18" fmla="*/ 163 w 169"/>
                    <a:gd name="T19" fmla="*/ 94 h 94"/>
                    <a:gd name="T20" fmla="*/ 63 w 169"/>
                    <a:gd name="T21" fmla="*/ 73 h 94"/>
                    <a:gd name="T22" fmla="*/ 63 w 169"/>
                    <a:gd name="T23" fmla="*/ 12 h 94"/>
                    <a:gd name="T24" fmla="*/ 153 w 169"/>
                    <a:gd name="T25" fmla="*/ 12 h 94"/>
                    <a:gd name="T26" fmla="*/ 153 w 169"/>
                    <a:gd name="T27" fmla="*/ 73 h 94"/>
                    <a:gd name="T28" fmla="*/ 63 w 169"/>
                    <a:gd name="T29" fmla="*/ 73 h 94"/>
                    <a:gd name="T30" fmla="*/ 59 w 169"/>
                    <a:gd name="T31" fmla="*/ 77 h 94"/>
                    <a:gd name="T32" fmla="*/ 157 w 169"/>
                    <a:gd name="T33" fmla="*/ 77 h 94"/>
                    <a:gd name="T34" fmla="*/ 157 w 169"/>
                    <a:gd name="T35" fmla="*/ 8 h 94"/>
                    <a:gd name="T36" fmla="*/ 161 w 169"/>
                    <a:gd name="T37" fmla="*/ 8 h 94"/>
                    <a:gd name="T38" fmla="*/ 161 w 169"/>
                    <a:gd name="T39" fmla="*/ 3 h 94"/>
                    <a:gd name="T40" fmla="*/ 54 w 169"/>
                    <a:gd name="T41" fmla="*/ 3 h 94"/>
                    <a:gd name="T42" fmla="*/ 54 w 169"/>
                    <a:gd name="T43" fmla="*/ 81 h 94"/>
                    <a:gd name="T44" fmla="*/ 59 w 169"/>
                    <a:gd name="T45" fmla="*/ 81 h 94"/>
                    <a:gd name="T46" fmla="*/ 59 w 169"/>
                    <a:gd name="T47" fmla="*/ 77 h 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9"/>
                    <a:gd name="T73" fmla="*/ 0 h 94"/>
                    <a:gd name="T74" fmla="*/ 169 w 169"/>
                    <a:gd name="T75" fmla="*/ 94 h 9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9" h="94">
                      <a:moveTo>
                        <a:pt x="0" y="4"/>
                      </a:moveTo>
                      <a:lnTo>
                        <a:pt x="11" y="4"/>
                      </a:lnTo>
                      <a:lnTo>
                        <a:pt x="11" y="0"/>
                      </a:lnTo>
                      <a:lnTo>
                        <a:pt x="0" y="0"/>
                      </a:lnTo>
                      <a:lnTo>
                        <a:pt x="0" y="4"/>
                      </a:lnTo>
                      <a:close/>
                      <a:moveTo>
                        <a:pt x="163" y="94"/>
                      </a:moveTo>
                      <a:lnTo>
                        <a:pt x="169" y="94"/>
                      </a:lnTo>
                      <a:lnTo>
                        <a:pt x="169" y="92"/>
                      </a:lnTo>
                      <a:lnTo>
                        <a:pt x="163" y="92"/>
                      </a:lnTo>
                      <a:lnTo>
                        <a:pt x="163" y="94"/>
                      </a:lnTo>
                      <a:close/>
                      <a:moveTo>
                        <a:pt x="63" y="73"/>
                      </a:moveTo>
                      <a:lnTo>
                        <a:pt x="63" y="12"/>
                      </a:lnTo>
                      <a:lnTo>
                        <a:pt x="153" y="12"/>
                      </a:lnTo>
                      <a:lnTo>
                        <a:pt x="153" y="73"/>
                      </a:lnTo>
                      <a:lnTo>
                        <a:pt x="63" y="73"/>
                      </a:lnTo>
                      <a:close/>
                      <a:moveTo>
                        <a:pt x="59" y="77"/>
                      </a:moveTo>
                      <a:lnTo>
                        <a:pt x="157" y="77"/>
                      </a:lnTo>
                      <a:lnTo>
                        <a:pt x="157" y="8"/>
                      </a:lnTo>
                      <a:lnTo>
                        <a:pt x="161" y="8"/>
                      </a:lnTo>
                      <a:lnTo>
                        <a:pt x="161" y="3"/>
                      </a:lnTo>
                      <a:lnTo>
                        <a:pt x="54" y="3"/>
                      </a:lnTo>
                      <a:lnTo>
                        <a:pt x="54" y="81"/>
                      </a:lnTo>
                      <a:lnTo>
                        <a:pt x="59" y="81"/>
                      </a:lnTo>
                      <a:lnTo>
                        <a:pt x="59" y="77"/>
                      </a:lnTo>
                      <a:close/>
                    </a:path>
                  </a:pathLst>
                </a:custGeom>
                <a:solidFill>
                  <a:srgbClr val="000000"/>
                </a:solidFill>
                <a:ln w="9525">
                  <a:noFill/>
                  <a:round/>
                  <a:headEnd/>
                  <a:tailEnd/>
                </a:ln>
              </p:spPr>
              <p:txBody>
                <a:bodyPr/>
                <a:lstStyle/>
                <a:p>
                  <a:pPr eaLnBrk="0" hangingPunct="0"/>
                  <a:endParaRPr lang="en-US"/>
                </a:p>
              </p:txBody>
            </p:sp>
            <p:sp>
              <p:nvSpPr>
                <p:cNvPr id="48266" name="Rectangle 1396"/>
                <p:cNvSpPr>
                  <a:spLocks noChangeArrowheads="1"/>
                </p:cNvSpPr>
                <p:nvPr/>
              </p:nvSpPr>
              <p:spPr bwMode="auto">
                <a:xfrm>
                  <a:off x="4567" y="2527"/>
                  <a:ext cx="11" cy="4"/>
                </a:xfrm>
                <a:prstGeom prst="rect">
                  <a:avLst/>
                </a:prstGeom>
                <a:noFill/>
                <a:ln w="3175">
                  <a:solidFill>
                    <a:srgbClr val="000000"/>
                  </a:solidFill>
                  <a:miter lim="800000"/>
                  <a:headEnd/>
                  <a:tailEnd/>
                </a:ln>
              </p:spPr>
              <p:txBody>
                <a:bodyPr/>
                <a:lstStyle/>
                <a:p>
                  <a:pPr eaLnBrk="0" hangingPunct="0"/>
                  <a:endParaRPr lang="en-US"/>
                </a:p>
              </p:txBody>
            </p:sp>
            <p:sp>
              <p:nvSpPr>
                <p:cNvPr id="48267" name="Rectangle 1397"/>
                <p:cNvSpPr>
                  <a:spLocks noChangeArrowheads="1"/>
                </p:cNvSpPr>
                <p:nvPr/>
              </p:nvSpPr>
              <p:spPr bwMode="auto">
                <a:xfrm>
                  <a:off x="4730" y="2619"/>
                  <a:ext cx="6" cy="2"/>
                </a:xfrm>
                <a:prstGeom prst="rect">
                  <a:avLst/>
                </a:prstGeom>
                <a:noFill/>
                <a:ln w="3175">
                  <a:solidFill>
                    <a:srgbClr val="000000"/>
                  </a:solidFill>
                  <a:miter lim="800000"/>
                  <a:headEnd/>
                  <a:tailEnd/>
                </a:ln>
              </p:spPr>
              <p:txBody>
                <a:bodyPr/>
                <a:lstStyle/>
                <a:p>
                  <a:pPr eaLnBrk="0" hangingPunct="0"/>
                  <a:endParaRPr lang="en-US"/>
                </a:p>
              </p:txBody>
            </p:sp>
            <p:sp>
              <p:nvSpPr>
                <p:cNvPr id="48268" name="Rectangle 1398"/>
                <p:cNvSpPr>
                  <a:spLocks noChangeArrowheads="1"/>
                </p:cNvSpPr>
                <p:nvPr/>
              </p:nvSpPr>
              <p:spPr bwMode="auto">
                <a:xfrm>
                  <a:off x="4630" y="2539"/>
                  <a:ext cx="90" cy="61"/>
                </a:xfrm>
                <a:prstGeom prst="rect">
                  <a:avLst/>
                </a:prstGeom>
                <a:noFill/>
                <a:ln w="3175">
                  <a:solidFill>
                    <a:srgbClr val="000000"/>
                  </a:solidFill>
                  <a:miter lim="800000"/>
                  <a:headEnd/>
                  <a:tailEnd/>
                </a:ln>
              </p:spPr>
              <p:txBody>
                <a:bodyPr/>
                <a:lstStyle/>
                <a:p>
                  <a:pPr eaLnBrk="0" hangingPunct="0"/>
                  <a:endParaRPr lang="en-US"/>
                </a:p>
              </p:txBody>
            </p:sp>
            <p:sp>
              <p:nvSpPr>
                <p:cNvPr id="48269" name="Freeform 1399"/>
                <p:cNvSpPr>
                  <a:spLocks/>
                </p:cNvSpPr>
                <p:nvPr/>
              </p:nvSpPr>
              <p:spPr bwMode="auto">
                <a:xfrm>
                  <a:off x="4621" y="2530"/>
                  <a:ext cx="107" cy="78"/>
                </a:xfrm>
                <a:custGeom>
                  <a:avLst/>
                  <a:gdLst>
                    <a:gd name="T0" fmla="*/ 5 w 107"/>
                    <a:gd name="T1" fmla="*/ 74 h 78"/>
                    <a:gd name="T2" fmla="*/ 103 w 107"/>
                    <a:gd name="T3" fmla="*/ 74 h 78"/>
                    <a:gd name="T4" fmla="*/ 103 w 107"/>
                    <a:gd name="T5" fmla="*/ 5 h 78"/>
                    <a:gd name="T6" fmla="*/ 107 w 107"/>
                    <a:gd name="T7" fmla="*/ 5 h 78"/>
                    <a:gd name="T8" fmla="*/ 107 w 107"/>
                    <a:gd name="T9" fmla="*/ 0 h 78"/>
                    <a:gd name="T10" fmla="*/ 0 w 107"/>
                    <a:gd name="T11" fmla="*/ 0 h 78"/>
                    <a:gd name="T12" fmla="*/ 0 w 107"/>
                    <a:gd name="T13" fmla="*/ 78 h 78"/>
                    <a:gd name="T14" fmla="*/ 5 w 107"/>
                    <a:gd name="T15" fmla="*/ 78 h 78"/>
                    <a:gd name="T16" fmla="*/ 5 w 107"/>
                    <a:gd name="T17" fmla="*/ 74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78"/>
                    <a:gd name="T29" fmla="*/ 107 w 10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78">
                      <a:moveTo>
                        <a:pt x="5" y="74"/>
                      </a:moveTo>
                      <a:lnTo>
                        <a:pt x="103" y="74"/>
                      </a:lnTo>
                      <a:lnTo>
                        <a:pt x="103" y="5"/>
                      </a:lnTo>
                      <a:lnTo>
                        <a:pt x="107" y="5"/>
                      </a:lnTo>
                      <a:lnTo>
                        <a:pt x="107" y="0"/>
                      </a:lnTo>
                      <a:lnTo>
                        <a:pt x="0" y="0"/>
                      </a:lnTo>
                      <a:lnTo>
                        <a:pt x="0" y="78"/>
                      </a:lnTo>
                      <a:lnTo>
                        <a:pt x="5" y="78"/>
                      </a:lnTo>
                      <a:lnTo>
                        <a:pt x="5" y="74"/>
                      </a:lnTo>
                    </a:path>
                  </a:pathLst>
                </a:custGeom>
                <a:noFill/>
                <a:ln w="3175">
                  <a:solidFill>
                    <a:srgbClr val="000000"/>
                  </a:solidFill>
                  <a:round/>
                  <a:headEnd/>
                  <a:tailEnd/>
                </a:ln>
              </p:spPr>
              <p:txBody>
                <a:bodyPr/>
                <a:lstStyle/>
                <a:p>
                  <a:pPr eaLnBrk="0" hangingPunct="0"/>
                  <a:endParaRPr lang="en-US"/>
                </a:p>
              </p:txBody>
            </p:sp>
            <p:sp>
              <p:nvSpPr>
                <p:cNvPr id="48270" name="Freeform 1400"/>
                <p:cNvSpPr>
                  <a:spLocks/>
                </p:cNvSpPr>
                <p:nvPr/>
              </p:nvSpPr>
              <p:spPr bwMode="auto">
                <a:xfrm>
                  <a:off x="4609" y="2619"/>
                  <a:ext cx="66" cy="6"/>
                </a:xfrm>
                <a:custGeom>
                  <a:avLst/>
                  <a:gdLst>
                    <a:gd name="T0" fmla="*/ 0 w 66"/>
                    <a:gd name="T1" fmla="*/ 0 h 6"/>
                    <a:gd name="T2" fmla="*/ 66 w 66"/>
                    <a:gd name="T3" fmla="*/ 0 h 6"/>
                    <a:gd name="T4" fmla="*/ 66 w 66"/>
                    <a:gd name="T5" fmla="*/ 6 h 6"/>
                    <a:gd name="T6" fmla="*/ 0 60000 65536"/>
                    <a:gd name="T7" fmla="*/ 0 60000 65536"/>
                    <a:gd name="T8" fmla="*/ 0 60000 65536"/>
                    <a:gd name="T9" fmla="*/ 0 w 66"/>
                    <a:gd name="T10" fmla="*/ 0 h 6"/>
                    <a:gd name="T11" fmla="*/ 66 w 66"/>
                    <a:gd name="T12" fmla="*/ 6 h 6"/>
                  </a:gdLst>
                  <a:ahLst/>
                  <a:cxnLst>
                    <a:cxn ang="T6">
                      <a:pos x="T0" y="T1"/>
                    </a:cxn>
                    <a:cxn ang="T7">
                      <a:pos x="T2" y="T3"/>
                    </a:cxn>
                    <a:cxn ang="T8">
                      <a:pos x="T4" y="T5"/>
                    </a:cxn>
                  </a:cxnLst>
                  <a:rect l="T9" t="T10" r="T11" b="T12"/>
                  <a:pathLst>
                    <a:path w="66" h="6">
                      <a:moveTo>
                        <a:pt x="0" y="0"/>
                      </a:moveTo>
                      <a:lnTo>
                        <a:pt x="66" y="0"/>
                      </a:lnTo>
                      <a:lnTo>
                        <a:pt x="66" y="6"/>
                      </a:lnTo>
                    </a:path>
                  </a:pathLst>
                </a:custGeom>
                <a:noFill/>
                <a:ln w="3175">
                  <a:solidFill>
                    <a:srgbClr val="000000"/>
                  </a:solidFill>
                  <a:round/>
                  <a:headEnd/>
                  <a:tailEnd/>
                </a:ln>
              </p:spPr>
              <p:txBody>
                <a:bodyPr/>
                <a:lstStyle/>
                <a:p>
                  <a:pPr eaLnBrk="0" hangingPunct="0"/>
                  <a:endParaRPr lang="en-US"/>
                </a:p>
              </p:txBody>
            </p:sp>
            <p:sp>
              <p:nvSpPr>
                <p:cNvPr id="48271" name="Line 1401"/>
                <p:cNvSpPr>
                  <a:spLocks noChangeShapeType="1"/>
                </p:cNvSpPr>
                <p:nvPr/>
              </p:nvSpPr>
              <p:spPr bwMode="auto">
                <a:xfrm flipV="1">
                  <a:off x="4642" y="2619"/>
                  <a:ext cx="1" cy="6"/>
                </a:xfrm>
                <a:prstGeom prst="line">
                  <a:avLst/>
                </a:prstGeom>
                <a:noFill/>
                <a:ln w="3175">
                  <a:solidFill>
                    <a:srgbClr val="000000"/>
                  </a:solidFill>
                  <a:round/>
                  <a:headEnd/>
                  <a:tailEnd/>
                </a:ln>
              </p:spPr>
              <p:txBody>
                <a:bodyPr/>
                <a:lstStyle/>
                <a:p>
                  <a:endParaRPr lang="en-US"/>
                </a:p>
              </p:txBody>
            </p:sp>
          </p:grpSp>
          <p:sp>
            <p:nvSpPr>
              <p:cNvPr id="48015" name="Line 1402"/>
              <p:cNvSpPr>
                <a:spLocks noChangeShapeType="1"/>
              </p:cNvSpPr>
              <p:nvPr/>
            </p:nvSpPr>
            <p:spPr bwMode="auto">
              <a:xfrm>
                <a:off x="3801" y="2513"/>
                <a:ext cx="17" cy="1"/>
              </a:xfrm>
              <a:prstGeom prst="line">
                <a:avLst/>
              </a:prstGeom>
              <a:noFill/>
              <a:ln w="12700">
                <a:solidFill>
                  <a:srgbClr val="000000"/>
                </a:solidFill>
                <a:round/>
                <a:headEnd/>
                <a:tailEnd/>
              </a:ln>
            </p:spPr>
            <p:txBody>
              <a:bodyPr/>
              <a:lstStyle/>
              <a:p>
                <a:endParaRPr lang="en-US"/>
              </a:p>
            </p:txBody>
          </p:sp>
          <p:sp>
            <p:nvSpPr>
              <p:cNvPr id="48016" name="Line 1403"/>
              <p:cNvSpPr>
                <a:spLocks noChangeShapeType="1"/>
              </p:cNvSpPr>
              <p:nvPr/>
            </p:nvSpPr>
            <p:spPr bwMode="auto">
              <a:xfrm>
                <a:off x="3834" y="2513"/>
                <a:ext cx="16" cy="1"/>
              </a:xfrm>
              <a:prstGeom prst="line">
                <a:avLst/>
              </a:prstGeom>
              <a:noFill/>
              <a:ln w="12700">
                <a:solidFill>
                  <a:srgbClr val="000000"/>
                </a:solidFill>
                <a:round/>
                <a:headEnd/>
                <a:tailEnd/>
              </a:ln>
            </p:spPr>
            <p:txBody>
              <a:bodyPr/>
              <a:lstStyle/>
              <a:p>
                <a:endParaRPr lang="en-US"/>
              </a:p>
            </p:txBody>
          </p:sp>
          <p:sp>
            <p:nvSpPr>
              <p:cNvPr id="48017" name="Line 1404"/>
              <p:cNvSpPr>
                <a:spLocks noChangeShapeType="1"/>
              </p:cNvSpPr>
              <p:nvPr/>
            </p:nvSpPr>
            <p:spPr bwMode="auto">
              <a:xfrm>
                <a:off x="3866" y="2513"/>
                <a:ext cx="16" cy="1"/>
              </a:xfrm>
              <a:prstGeom prst="line">
                <a:avLst/>
              </a:prstGeom>
              <a:noFill/>
              <a:ln w="12700">
                <a:solidFill>
                  <a:srgbClr val="000000"/>
                </a:solidFill>
                <a:round/>
                <a:headEnd/>
                <a:tailEnd/>
              </a:ln>
            </p:spPr>
            <p:txBody>
              <a:bodyPr/>
              <a:lstStyle/>
              <a:p>
                <a:endParaRPr lang="en-US"/>
              </a:p>
            </p:txBody>
          </p:sp>
          <p:sp>
            <p:nvSpPr>
              <p:cNvPr id="48018" name="Line 1405"/>
              <p:cNvSpPr>
                <a:spLocks noChangeShapeType="1"/>
              </p:cNvSpPr>
              <p:nvPr/>
            </p:nvSpPr>
            <p:spPr bwMode="auto">
              <a:xfrm>
                <a:off x="3898" y="2513"/>
                <a:ext cx="17" cy="1"/>
              </a:xfrm>
              <a:prstGeom prst="line">
                <a:avLst/>
              </a:prstGeom>
              <a:noFill/>
              <a:ln w="12700">
                <a:solidFill>
                  <a:srgbClr val="000000"/>
                </a:solidFill>
                <a:round/>
                <a:headEnd/>
                <a:tailEnd/>
              </a:ln>
            </p:spPr>
            <p:txBody>
              <a:bodyPr/>
              <a:lstStyle/>
              <a:p>
                <a:endParaRPr lang="en-US"/>
              </a:p>
            </p:txBody>
          </p:sp>
          <p:sp>
            <p:nvSpPr>
              <p:cNvPr id="48019" name="Line 1406"/>
              <p:cNvSpPr>
                <a:spLocks noChangeShapeType="1"/>
              </p:cNvSpPr>
              <p:nvPr/>
            </p:nvSpPr>
            <p:spPr bwMode="auto">
              <a:xfrm>
                <a:off x="3931" y="2513"/>
                <a:ext cx="16" cy="1"/>
              </a:xfrm>
              <a:prstGeom prst="line">
                <a:avLst/>
              </a:prstGeom>
              <a:noFill/>
              <a:ln w="12700">
                <a:solidFill>
                  <a:srgbClr val="000000"/>
                </a:solidFill>
                <a:round/>
                <a:headEnd/>
                <a:tailEnd/>
              </a:ln>
            </p:spPr>
            <p:txBody>
              <a:bodyPr/>
              <a:lstStyle/>
              <a:p>
                <a:endParaRPr lang="en-US"/>
              </a:p>
            </p:txBody>
          </p:sp>
          <p:sp>
            <p:nvSpPr>
              <p:cNvPr id="48020" name="Line 1407"/>
              <p:cNvSpPr>
                <a:spLocks noChangeShapeType="1"/>
              </p:cNvSpPr>
              <p:nvPr/>
            </p:nvSpPr>
            <p:spPr bwMode="auto">
              <a:xfrm>
                <a:off x="3963" y="2513"/>
                <a:ext cx="16" cy="1"/>
              </a:xfrm>
              <a:prstGeom prst="line">
                <a:avLst/>
              </a:prstGeom>
              <a:noFill/>
              <a:ln w="12700">
                <a:solidFill>
                  <a:srgbClr val="000000"/>
                </a:solidFill>
                <a:round/>
                <a:headEnd/>
                <a:tailEnd/>
              </a:ln>
            </p:spPr>
            <p:txBody>
              <a:bodyPr/>
              <a:lstStyle/>
              <a:p>
                <a:endParaRPr lang="en-US"/>
              </a:p>
            </p:txBody>
          </p:sp>
          <p:sp>
            <p:nvSpPr>
              <p:cNvPr id="48021" name="Line 1408"/>
              <p:cNvSpPr>
                <a:spLocks noChangeShapeType="1"/>
              </p:cNvSpPr>
              <p:nvPr/>
            </p:nvSpPr>
            <p:spPr bwMode="auto">
              <a:xfrm>
                <a:off x="3995" y="2513"/>
                <a:ext cx="17" cy="1"/>
              </a:xfrm>
              <a:prstGeom prst="line">
                <a:avLst/>
              </a:prstGeom>
              <a:noFill/>
              <a:ln w="12700">
                <a:solidFill>
                  <a:srgbClr val="000000"/>
                </a:solidFill>
                <a:round/>
                <a:headEnd/>
                <a:tailEnd/>
              </a:ln>
            </p:spPr>
            <p:txBody>
              <a:bodyPr/>
              <a:lstStyle/>
              <a:p>
                <a:endParaRPr lang="en-US"/>
              </a:p>
            </p:txBody>
          </p:sp>
          <p:sp>
            <p:nvSpPr>
              <p:cNvPr id="48022" name="Line 1409"/>
              <p:cNvSpPr>
                <a:spLocks noChangeShapeType="1"/>
              </p:cNvSpPr>
              <p:nvPr/>
            </p:nvSpPr>
            <p:spPr bwMode="auto">
              <a:xfrm>
                <a:off x="4028" y="2513"/>
                <a:ext cx="16" cy="1"/>
              </a:xfrm>
              <a:prstGeom prst="line">
                <a:avLst/>
              </a:prstGeom>
              <a:noFill/>
              <a:ln w="12700">
                <a:solidFill>
                  <a:srgbClr val="000000"/>
                </a:solidFill>
                <a:round/>
                <a:headEnd/>
                <a:tailEnd/>
              </a:ln>
            </p:spPr>
            <p:txBody>
              <a:bodyPr/>
              <a:lstStyle/>
              <a:p>
                <a:endParaRPr lang="en-US"/>
              </a:p>
            </p:txBody>
          </p:sp>
          <p:sp>
            <p:nvSpPr>
              <p:cNvPr id="48023" name="Line 1410"/>
              <p:cNvSpPr>
                <a:spLocks noChangeShapeType="1"/>
              </p:cNvSpPr>
              <p:nvPr/>
            </p:nvSpPr>
            <p:spPr bwMode="auto">
              <a:xfrm>
                <a:off x="4060" y="2513"/>
                <a:ext cx="16" cy="1"/>
              </a:xfrm>
              <a:prstGeom prst="line">
                <a:avLst/>
              </a:prstGeom>
              <a:noFill/>
              <a:ln w="12700">
                <a:solidFill>
                  <a:srgbClr val="000000"/>
                </a:solidFill>
                <a:round/>
                <a:headEnd/>
                <a:tailEnd/>
              </a:ln>
            </p:spPr>
            <p:txBody>
              <a:bodyPr/>
              <a:lstStyle/>
              <a:p>
                <a:endParaRPr lang="en-US"/>
              </a:p>
            </p:txBody>
          </p:sp>
          <p:sp>
            <p:nvSpPr>
              <p:cNvPr id="48024" name="Line 1411"/>
              <p:cNvSpPr>
                <a:spLocks noChangeShapeType="1"/>
              </p:cNvSpPr>
              <p:nvPr/>
            </p:nvSpPr>
            <p:spPr bwMode="auto">
              <a:xfrm>
                <a:off x="4092" y="2513"/>
                <a:ext cx="17" cy="1"/>
              </a:xfrm>
              <a:prstGeom prst="line">
                <a:avLst/>
              </a:prstGeom>
              <a:noFill/>
              <a:ln w="12700">
                <a:solidFill>
                  <a:srgbClr val="000000"/>
                </a:solidFill>
                <a:round/>
                <a:headEnd/>
                <a:tailEnd/>
              </a:ln>
            </p:spPr>
            <p:txBody>
              <a:bodyPr/>
              <a:lstStyle/>
              <a:p>
                <a:endParaRPr lang="en-US"/>
              </a:p>
            </p:txBody>
          </p:sp>
          <p:sp>
            <p:nvSpPr>
              <p:cNvPr id="48025" name="Line 1412"/>
              <p:cNvSpPr>
                <a:spLocks noChangeShapeType="1"/>
              </p:cNvSpPr>
              <p:nvPr/>
            </p:nvSpPr>
            <p:spPr bwMode="auto">
              <a:xfrm>
                <a:off x="4125" y="2513"/>
                <a:ext cx="16" cy="1"/>
              </a:xfrm>
              <a:prstGeom prst="line">
                <a:avLst/>
              </a:prstGeom>
              <a:noFill/>
              <a:ln w="12700">
                <a:solidFill>
                  <a:srgbClr val="000000"/>
                </a:solidFill>
                <a:round/>
                <a:headEnd/>
                <a:tailEnd/>
              </a:ln>
            </p:spPr>
            <p:txBody>
              <a:bodyPr/>
              <a:lstStyle/>
              <a:p>
                <a:endParaRPr lang="en-US"/>
              </a:p>
            </p:txBody>
          </p:sp>
          <p:sp>
            <p:nvSpPr>
              <p:cNvPr id="48026" name="Line 1413"/>
              <p:cNvSpPr>
                <a:spLocks noChangeShapeType="1"/>
              </p:cNvSpPr>
              <p:nvPr/>
            </p:nvSpPr>
            <p:spPr bwMode="auto">
              <a:xfrm>
                <a:off x="4157" y="2513"/>
                <a:ext cx="16" cy="1"/>
              </a:xfrm>
              <a:prstGeom prst="line">
                <a:avLst/>
              </a:prstGeom>
              <a:noFill/>
              <a:ln w="12700">
                <a:solidFill>
                  <a:srgbClr val="000000"/>
                </a:solidFill>
                <a:round/>
                <a:headEnd/>
                <a:tailEnd/>
              </a:ln>
            </p:spPr>
            <p:txBody>
              <a:bodyPr/>
              <a:lstStyle/>
              <a:p>
                <a:endParaRPr lang="en-US"/>
              </a:p>
            </p:txBody>
          </p:sp>
          <p:sp>
            <p:nvSpPr>
              <p:cNvPr id="48027" name="Line 1414"/>
              <p:cNvSpPr>
                <a:spLocks noChangeShapeType="1"/>
              </p:cNvSpPr>
              <p:nvPr/>
            </p:nvSpPr>
            <p:spPr bwMode="auto">
              <a:xfrm>
                <a:off x="4189" y="2513"/>
                <a:ext cx="17" cy="1"/>
              </a:xfrm>
              <a:prstGeom prst="line">
                <a:avLst/>
              </a:prstGeom>
              <a:noFill/>
              <a:ln w="12700">
                <a:solidFill>
                  <a:srgbClr val="000000"/>
                </a:solidFill>
                <a:round/>
                <a:headEnd/>
                <a:tailEnd/>
              </a:ln>
            </p:spPr>
            <p:txBody>
              <a:bodyPr/>
              <a:lstStyle/>
              <a:p>
                <a:endParaRPr lang="en-US"/>
              </a:p>
            </p:txBody>
          </p:sp>
          <p:sp>
            <p:nvSpPr>
              <p:cNvPr id="48028" name="Line 1415"/>
              <p:cNvSpPr>
                <a:spLocks noChangeShapeType="1"/>
              </p:cNvSpPr>
              <p:nvPr/>
            </p:nvSpPr>
            <p:spPr bwMode="auto">
              <a:xfrm>
                <a:off x="4222" y="2513"/>
                <a:ext cx="16" cy="1"/>
              </a:xfrm>
              <a:prstGeom prst="line">
                <a:avLst/>
              </a:prstGeom>
              <a:noFill/>
              <a:ln w="12700">
                <a:solidFill>
                  <a:srgbClr val="000000"/>
                </a:solidFill>
                <a:round/>
                <a:headEnd/>
                <a:tailEnd/>
              </a:ln>
            </p:spPr>
            <p:txBody>
              <a:bodyPr/>
              <a:lstStyle/>
              <a:p>
                <a:endParaRPr lang="en-US"/>
              </a:p>
            </p:txBody>
          </p:sp>
          <p:sp>
            <p:nvSpPr>
              <p:cNvPr id="48029" name="Line 1416"/>
              <p:cNvSpPr>
                <a:spLocks noChangeShapeType="1"/>
              </p:cNvSpPr>
              <p:nvPr/>
            </p:nvSpPr>
            <p:spPr bwMode="auto">
              <a:xfrm>
                <a:off x="4254" y="2513"/>
                <a:ext cx="16" cy="1"/>
              </a:xfrm>
              <a:prstGeom prst="line">
                <a:avLst/>
              </a:prstGeom>
              <a:noFill/>
              <a:ln w="12700">
                <a:solidFill>
                  <a:srgbClr val="000000"/>
                </a:solidFill>
                <a:round/>
                <a:headEnd/>
                <a:tailEnd/>
              </a:ln>
            </p:spPr>
            <p:txBody>
              <a:bodyPr/>
              <a:lstStyle/>
              <a:p>
                <a:endParaRPr lang="en-US"/>
              </a:p>
            </p:txBody>
          </p:sp>
          <p:sp>
            <p:nvSpPr>
              <p:cNvPr id="48030" name="Line 1417"/>
              <p:cNvSpPr>
                <a:spLocks noChangeShapeType="1"/>
              </p:cNvSpPr>
              <p:nvPr/>
            </p:nvSpPr>
            <p:spPr bwMode="auto">
              <a:xfrm>
                <a:off x="4286" y="2513"/>
                <a:ext cx="17" cy="1"/>
              </a:xfrm>
              <a:prstGeom prst="line">
                <a:avLst/>
              </a:prstGeom>
              <a:noFill/>
              <a:ln w="12700">
                <a:solidFill>
                  <a:srgbClr val="000000"/>
                </a:solidFill>
                <a:round/>
                <a:headEnd/>
                <a:tailEnd/>
              </a:ln>
            </p:spPr>
            <p:txBody>
              <a:bodyPr/>
              <a:lstStyle/>
              <a:p>
                <a:endParaRPr lang="en-US"/>
              </a:p>
            </p:txBody>
          </p:sp>
          <p:sp>
            <p:nvSpPr>
              <p:cNvPr id="48031" name="Line 1418"/>
              <p:cNvSpPr>
                <a:spLocks noChangeShapeType="1"/>
              </p:cNvSpPr>
              <p:nvPr/>
            </p:nvSpPr>
            <p:spPr bwMode="auto">
              <a:xfrm>
                <a:off x="4319" y="2513"/>
                <a:ext cx="16" cy="1"/>
              </a:xfrm>
              <a:prstGeom prst="line">
                <a:avLst/>
              </a:prstGeom>
              <a:noFill/>
              <a:ln w="12700">
                <a:solidFill>
                  <a:srgbClr val="000000"/>
                </a:solidFill>
                <a:round/>
                <a:headEnd/>
                <a:tailEnd/>
              </a:ln>
            </p:spPr>
            <p:txBody>
              <a:bodyPr/>
              <a:lstStyle/>
              <a:p>
                <a:endParaRPr lang="en-US"/>
              </a:p>
            </p:txBody>
          </p:sp>
          <p:sp>
            <p:nvSpPr>
              <p:cNvPr id="48032" name="Freeform 1419"/>
              <p:cNvSpPr>
                <a:spLocks/>
              </p:cNvSpPr>
              <p:nvPr/>
            </p:nvSpPr>
            <p:spPr bwMode="auto">
              <a:xfrm>
                <a:off x="4351" y="2503"/>
                <a:ext cx="6" cy="10"/>
              </a:xfrm>
              <a:custGeom>
                <a:avLst/>
                <a:gdLst>
                  <a:gd name="T0" fmla="*/ 0 w 15"/>
                  <a:gd name="T1" fmla="*/ 4 h 25"/>
                  <a:gd name="T2" fmla="*/ 2 w 15"/>
                  <a:gd name="T3" fmla="*/ 4 h 25"/>
                  <a:gd name="T4" fmla="*/ 2 w 15"/>
                  <a:gd name="T5" fmla="*/ 0 h 25"/>
                  <a:gd name="T6" fmla="*/ 0 60000 65536"/>
                  <a:gd name="T7" fmla="*/ 0 60000 65536"/>
                  <a:gd name="T8" fmla="*/ 0 60000 65536"/>
                  <a:gd name="T9" fmla="*/ 0 w 15"/>
                  <a:gd name="T10" fmla="*/ 0 h 25"/>
                  <a:gd name="T11" fmla="*/ 15 w 15"/>
                  <a:gd name="T12" fmla="*/ 25 h 25"/>
                </a:gdLst>
                <a:ahLst/>
                <a:cxnLst>
                  <a:cxn ang="T6">
                    <a:pos x="T0" y="T1"/>
                  </a:cxn>
                  <a:cxn ang="T7">
                    <a:pos x="T2" y="T3"/>
                  </a:cxn>
                  <a:cxn ang="T8">
                    <a:pos x="T4" y="T5"/>
                  </a:cxn>
                </a:cxnLst>
                <a:rect l="T9" t="T10" r="T11" b="T12"/>
                <a:pathLst>
                  <a:path w="15" h="25">
                    <a:moveTo>
                      <a:pt x="0" y="25"/>
                    </a:moveTo>
                    <a:lnTo>
                      <a:pt x="15" y="25"/>
                    </a:lnTo>
                    <a:lnTo>
                      <a:pt x="15" y="0"/>
                    </a:lnTo>
                  </a:path>
                </a:pathLst>
              </a:custGeom>
              <a:noFill/>
              <a:ln w="12700">
                <a:solidFill>
                  <a:srgbClr val="000000"/>
                </a:solidFill>
                <a:round/>
                <a:headEnd/>
                <a:tailEnd/>
              </a:ln>
            </p:spPr>
            <p:txBody>
              <a:bodyPr/>
              <a:lstStyle/>
              <a:p>
                <a:pPr eaLnBrk="0" hangingPunct="0"/>
                <a:endParaRPr lang="en-US"/>
              </a:p>
            </p:txBody>
          </p:sp>
          <p:sp>
            <p:nvSpPr>
              <p:cNvPr id="48033" name="Line 1420"/>
              <p:cNvSpPr>
                <a:spLocks noChangeShapeType="1"/>
              </p:cNvSpPr>
              <p:nvPr/>
            </p:nvSpPr>
            <p:spPr bwMode="auto">
              <a:xfrm flipV="1">
                <a:off x="4357" y="2471"/>
                <a:ext cx="1" cy="16"/>
              </a:xfrm>
              <a:prstGeom prst="line">
                <a:avLst/>
              </a:prstGeom>
              <a:noFill/>
              <a:ln w="12700">
                <a:solidFill>
                  <a:srgbClr val="000000"/>
                </a:solidFill>
                <a:round/>
                <a:headEnd/>
                <a:tailEnd/>
              </a:ln>
            </p:spPr>
            <p:txBody>
              <a:bodyPr/>
              <a:lstStyle/>
              <a:p>
                <a:endParaRPr lang="en-US"/>
              </a:p>
            </p:txBody>
          </p:sp>
          <p:sp>
            <p:nvSpPr>
              <p:cNvPr id="48034" name="Line 1421"/>
              <p:cNvSpPr>
                <a:spLocks noChangeShapeType="1"/>
              </p:cNvSpPr>
              <p:nvPr/>
            </p:nvSpPr>
            <p:spPr bwMode="auto">
              <a:xfrm flipV="1">
                <a:off x="4357" y="2438"/>
                <a:ext cx="1" cy="16"/>
              </a:xfrm>
              <a:prstGeom prst="line">
                <a:avLst/>
              </a:prstGeom>
              <a:noFill/>
              <a:ln w="12700">
                <a:solidFill>
                  <a:srgbClr val="000000"/>
                </a:solidFill>
                <a:round/>
                <a:headEnd/>
                <a:tailEnd/>
              </a:ln>
            </p:spPr>
            <p:txBody>
              <a:bodyPr/>
              <a:lstStyle/>
              <a:p>
                <a:endParaRPr lang="en-US"/>
              </a:p>
            </p:txBody>
          </p:sp>
          <p:sp>
            <p:nvSpPr>
              <p:cNvPr id="48035" name="Line 1422"/>
              <p:cNvSpPr>
                <a:spLocks noChangeShapeType="1"/>
              </p:cNvSpPr>
              <p:nvPr/>
            </p:nvSpPr>
            <p:spPr bwMode="auto">
              <a:xfrm flipV="1">
                <a:off x="4357" y="2406"/>
                <a:ext cx="1" cy="16"/>
              </a:xfrm>
              <a:prstGeom prst="line">
                <a:avLst/>
              </a:prstGeom>
              <a:noFill/>
              <a:ln w="12700">
                <a:solidFill>
                  <a:srgbClr val="000000"/>
                </a:solidFill>
                <a:round/>
                <a:headEnd/>
                <a:tailEnd/>
              </a:ln>
            </p:spPr>
            <p:txBody>
              <a:bodyPr/>
              <a:lstStyle/>
              <a:p>
                <a:endParaRPr lang="en-US"/>
              </a:p>
            </p:txBody>
          </p:sp>
          <p:sp>
            <p:nvSpPr>
              <p:cNvPr id="48036" name="Line 1423"/>
              <p:cNvSpPr>
                <a:spLocks noChangeShapeType="1"/>
              </p:cNvSpPr>
              <p:nvPr/>
            </p:nvSpPr>
            <p:spPr bwMode="auto">
              <a:xfrm flipV="1">
                <a:off x="4357" y="2373"/>
                <a:ext cx="1" cy="17"/>
              </a:xfrm>
              <a:prstGeom prst="line">
                <a:avLst/>
              </a:prstGeom>
              <a:noFill/>
              <a:ln w="12700">
                <a:solidFill>
                  <a:srgbClr val="000000"/>
                </a:solidFill>
                <a:round/>
                <a:headEnd/>
                <a:tailEnd/>
              </a:ln>
            </p:spPr>
            <p:txBody>
              <a:bodyPr/>
              <a:lstStyle/>
              <a:p>
                <a:endParaRPr lang="en-US"/>
              </a:p>
            </p:txBody>
          </p:sp>
          <p:sp>
            <p:nvSpPr>
              <p:cNvPr id="48037" name="Line 1424"/>
              <p:cNvSpPr>
                <a:spLocks noChangeShapeType="1"/>
              </p:cNvSpPr>
              <p:nvPr/>
            </p:nvSpPr>
            <p:spPr bwMode="auto">
              <a:xfrm flipH="1">
                <a:off x="4337" y="2361"/>
                <a:ext cx="17" cy="1"/>
              </a:xfrm>
              <a:prstGeom prst="line">
                <a:avLst/>
              </a:prstGeom>
              <a:noFill/>
              <a:ln w="12700">
                <a:solidFill>
                  <a:srgbClr val="000000"/>
                </a:solidFill>
                <a:round/>
                <a:headEnd/>
                <a:tailEnd/>
              </a:ln>
            </p:spPr>
            <p:txBody>
              <a:bodyPr/>
              <a:lstStyle/>
              <a:p>
                <a:endParaRPr lang="en-US"/>
              </a:p>
            </p:txBody>
          </p:sp>
          <p:sp>
            <p:nvSpPr>
              <p:cNvPr id="48038" name="Line 1425"/>
              <p:cNvSpPr>
                <a:spLocks noChangeShapeType="1"/>
              </p:cNvSpPr>
              <p:nvPr/>
            </p:nvSpPr>
            <p:spPr bwMode="auto">
              <a:xfrm flipH="1">
                <a:off x="4305" y="2361"/>
                <a:ext cx="16" cy="1"/>
              </a:xfrm>
              <a:prstGeom prst="line">
                <a:avLst/>
              </a:prstGeom>
              <a:noFill/>
              <a:ln w="12700">
                <a:solidFill>
                  <a:srgbClr val="000000"/>
                </a:solidFill>
                <a:round/>
                <a:headEnd/>
                <a:tailEnd/>
              </a:ln>
            </p:spPr>
            <p:txBody>
              <a:bodyPr/>
              <a:lstStyle/>
              <a:p>
                <a:endParaRPr lang="en-US"/>
              </a:p>
            </p:txBody>
          </p:sp>
          <p:sp>
            <p:nvSpPr>
              <p:cNvPr id="48039" name="Line 1426"/>
              <p:cNvSpPr>
                <a:spLocks noChangeShapeType="1"/>
              </p:cNvSpPr>
              <p:nvPr/>
            </p:nvSpPr>
            <p:spPr bwMode="auto">
              <a:xfrm flipH="1">
                <a:off x="4273" y="2361"/>
                <a:ext cx="16" cy="1"/>
              </a:xfrm>
              <a:prstGeom prst="line">
                <a:avLst/>
              </a:prstGeom>
              <a:noFill/>
              <a:ln w="12700">
                <a:solidFill>
                  <a:srgbClr val="000000"/>
                </a:solidFill>
                <a:round/>
                <a:headEnd/>
                <a:tailEnd/>
              </a:ln>
            </p:spPr>
            <p:txBody>
              <a:bodyPr/>
              <a:lstStyle/>
              <a:p>
                <a:endParaRPr lang="en-US"/>
              </a:p>
            </p:txBody>
          </p:sp>
          <p:sp>
            <p:nvSpPr>
              <p:cNvPr id="48040" name="Line 1427"/>
              <p:cNvSpPr>
                <a:spLocks noChangeShapeType="1"/>
              </p:cNvSpPr>
              <p:nvPr/>
            </p:nvSpPr>
            <p:spPr bwMode="auto">
              <a:xfrm flipH="1">
                <a:off x="4240" y="2361"/>
                <a:ext cx="16" cy="1"/>
              </a:xfrm>
              <a:prstGeom prst="line">
                <a:avLst/>
              </a:prstGeom>
              <a:noFill/>
              <a:ln w="12700">
                <a:solidFill>
                  <a:srgbClr val="000000"/>
                </a:solidFill>
                <a:round/>
                <a:headEnd/>
                <a:tailEnd/>
              </a:ln>
            </p:spPr>
            <p:txBody>
              <a:bodyPr/>
              <a:lstStyle/>
              <a:p>
                <a:endParaRPr lang="en-US"/>
              </a:p>
            </p:txBody>
          </p:sp>
          <p:sp>
            <p:nvSpPr>
              <p:cNvPr id="48041" name="Line 1428"/>
              <p:cNvSpPr>
                <a:spLocks noChangeShapeType="1"/>
              </p:cNvSpPr>
              <p:nvPr/>
            </p:nvSpPr>
            <p:spPr bwMode="auto">
              <a:xfrm flipH="1">
                <a:off x="4208" y="2361"/>
                <a:ext cx="16" cy="1"/>
              </a:xfrm>
              <a:prstGeom prst="line">
                <a:avLst/>
              </a:prstGeom>
              <a:noFill/>
              <a:ln w="12700">
                <a:solidFill>
                  <a:srgbClr val="000000"/>
                </a:solidFill>
                <a:round/>
                <a:headEnd/>
                <a:tailEnd/>
              </a:ln>
            </p:spPr>
            <p:txBody>
              <a:bodyPr/>
              <a:lstStyle/>
              <a:p>
                <a:endParaRPr lang="en-US"/>
              </a:p>
            </p:txBody>
          </p:sp>
          <p:sp>
            <p:nvSpPr>
              <p:cNvPr id="48042" name="Line 1429"/>
              <p:cNvSpPr>
                <a:spLocks noChangeShapeType="1"/>
              </p:cNvSpPr>
              <p:nvPr/>
            </p:nvSpPr>
            <p:spPr bwMode="auto">
              <a:xfrm flipH="1">
                <a:off x="4176" y="2361"/>
                <a:ext cx="16" cy="1"/>
              </a:xfrm>
              <a:prstGeom prst="line">
                <a:avLst/>
              </a:prstGeom>
              <a:noFill/>
              <a:ln w="12700">
                <a:solidFill>
                  <a:srgbClr val="000000"/>
                </a:solidFill>
                <a:round/>
                <a:headEnd/>
                <a:tailEnd/>
              </a:ln>
            </p:spPr>
            <p:txBody>
              <a:bodyPr/>
              <a:lstStyle/>
              <a:p>
                <a:endParaRPr lang="en-US"/>
              </a:p>
            </p:txBody>
          </p:sp>
          <p:sp>
            <p:nvSpPr>
              <p:cNvPr id="48043" name="Line 1430"/>
              <p:cNvSpPr>
                <a:spLocks noChangeShapeType="1"/>
              </p:cNvSpPr>
              <p:nvPr/>
            </p:nvSpPr>
            <p:spPr bwMode="auto">
              <a:xfrm flipH="1">
                <a:off x="4143" y="2361"/>
                <a:ext cx="16" cy="1"/>
              </a:xfrm>
              <a:prstGeom prst="line">
                <a:avLst/>
              </a:prstGeom>
              <a:noFill/>
              <a:ln w="12700">
                <a:solidFill>
                  <a:srgbClr val="000000"/>
                </a:solidFill>
                <a:round/>
                <a:headEnd/>
                <a:tailEnd/>
              </a:ln>
            </p:spPr>
            <p:txBody>
              <a:bodyPr/>
              <a:lstStyle/>
              <a:p>
                <a:endParaRPr lang="en-US"/>
              </a:p>
            </p:txBody>
          </p:sp>
          <p:sp>
            <p:nvSpPr>
              <p:cNvPr id="48044" name="Line 1431"/>
              <p:cNvSpPr>
                <a:spLocks noChangeShapeType="1"/>
              </p:cNvSpPr>
              <p:nvPr/>
            </p:nvSpPr>
            <p:spPr bwMode="auto">
              <a:xfrm flipH="1">
                <a:off x="4111" y="2361"/>
                <a:ext cx="16" cy="1"/>
              </a:xfrm>
              <a:prstGeom prst="line">
                <a:avLst/>
              </a:prstGeom>
              <a:noFill/>
              <a:ln w="12700">
                <a:solidFill>
                  <a:srgbClr val="000000"/>
                </a:solidFill>
                <a:round/>
                <a:headEnd/>
                <a:tailEnd/>
              </a:ln>
            </p:spPr>
            <p:txBody>
              <a:bodyPr/>
              <a:lstStyle/>
              <a:p>
                <a:endParaRPr lang="en-US"/>
              </a:p>
            </p:txBody>
          </p:sp>
          <p:sp>
            <p:nvSpPr>
              <p:cNvPr id="48045" name="Line 1432"/>
              <p:cNvSpPr>
                <a:spLocks noChangeShapeType="1"/>
              </p:cNvSpPr>
              <p:nvPr/>
            </p:nvSpPr>
            <p:spPr bwMode="auto">
              <a:xfrm flipH="1">
                <a:off x="4079" y="2361"/>
                <a:ext cx="16" cy="1"/>
              </a:xfrm>
              <a:prstGeom prst="line">
                <a:avLst/>
              </a:prstGeom>
              <a:noFill/>
              <a:ln w="12700">
                <a:solidFill>
                  <a:srgbClr val="000000"/>
                </a:solidFill>
                <a:round/>
                <a:headEnd/>
                <a:tailEnd/>
              </a:ln>
            </p:spPr>
            <p:txBody>
              <a:bodyPr/>
              <a:lstStyle/>
              <a:p>
                <a:endParaRPr lang="en-US"/>
              </a:p>
            </p:txBody>
          </p:sp>
          <p:sp>
            <p:nvSpPr>
              <p:cNvPr id="48046" name="Line 1433"/>
              <p:cNvSpPr>
                <a:spLocks noChangeShapeType="1"/>
              </p:cNvSpPr>
              <p:nvPr/>
            </p:nvSpPr>
            <p:spPr bwMode="auto">
              <a:xfrm flipH="1">
                <a:off x="4046" y="2361"/>
                <a:ext cx="16" cy="1"/>
              </a:xfrm>
              <a:prstGeom prst="line">
                <a:avLst/>
              </a:prstGeom>
              <a:noFill/>
              <a:ln w="12700">
                <a:solidFill>
                  <a:srgbClr val="000000"/>
                </a:solidFill>
                <a:round/>
                <a:headEnd/>
                <a:tailEnd/>
              </a:ln>
            </p:spPr>
            <p:txBody>
              <a:bodyPr/>
              <a:lstStyle/>
              <a:p>
                <a:endParaRPr lang="en-US"/>
              </a:p>
            </p:txBody>
          </p:sp>
          <p:sp>
            <p:nvSpPr>
              <p:cNvPr id="48047" name="Line 1434"/>
              <p:cNvSpPr>
                <a:spLocks noChangeShapeType="1"/>
              </p:cNvSpPr>
              <p:nvPr/>
            </p:nvSpPr>
            <p:spPr bwMode="auto">
              <a:xfrm flipH="1">
                <a:off x="4014" y="2361"/>
                <a:ext cx="16" cy="1"/>
              </a:xfrm>
              <a:prstGeom prst="line">
                <a:avLst/>
              </a:prstGeom>
              <a:noFill/>
              <a:ln w="12700">
                <a:solidFill>
                  <a:srgbClr val="000000"/>
                </a:solidFill>
                <a:round/>
                <a:headEnd/>
                <a:tailEnd/>
              </a:ln>
            </p:spPr>
            <p:txBody>
              <a:bodyPr/>
              <a:lstStyle/>
              <a:p>
                <a:endParaRPr lang="en-US"/>
              </a:p>
            </p:txBody>
          </p:sp>
          <p:sp>
            <p:nvSpPr>
              <p:cNvPr id="48048" name="Line 1435"/>
              <p:cNvSpPr>
                <a:spLocks noChangeShapeType="1"/>
              </p:cNvSpPr>
              <p:nvPr/>
            </p:nvSpPr>
            <p:spPr bwMode="auto">
              <a:xfrm flipH="1">
                <a:off x="3982" y="2361"/>
                <a:ext cx="16" cy="1"/>
              </a:xfrm>
              <a:prstGeom prst="line">
                <a:avLst/>
              </a:prstGeom>
              <a:noFill/>
              <a:ln w="12700">
                <a:solidFill>
                  <a:srgbClr val="000000"/>
                </a:solidFill>
                <a:round/>
                <a:headEnd/>
                <a:tailEnd/>
              </a:ln>
            </p:spPr>
            <p:txBody>
              <a:bodyPr/>
              <a:lstStyle/>
              <a:p>
                <a:endParaRPr lang="en-US"/>
              </a:p>
            </p:txBody>
          </p:sp>
          <p:sp>
            <p:nvSpPr>
              <p:cNvPr id="48049" name="Line 1436"/>
              <p:cNvSpPr>
                <a:spLocks noChangeShapeType="1"/>
              </p:cNvSpPr>
              <p:nvPr/>
            </p:nvSpPr>
            <p:spPr bwMode="auto">
              <a:xfrm flipH="1">
                <a:off x="3949" y="2361"/>
                <a:ext cx="16" cy="1"/>
              </a:xfrm>
              <a:prstGeom prst="line">
                <a:avLst/>
              </a:prstGeom>
              <a:noFill/>
              <a:ln w="12700">
                <a:solidFill>
                  <a:srgbClr val="000000"/>
                </a:solidFill>
                <a:round/>
                <a:headEnd/>
                <a:tailEnd/>
              </a:ln>
            </p:spPr>
            <p:txBody>
              <a:bodyPr/>
              <a:lstStyle/>
              <a:p>
                <a:endParaRPr lang="en-US"/>
              </a:p>
            </p:txBody>
          </p:sp>
          <p:sp>
            <p:nvSpPr>
              <p:cNvPr id="48050" name="Line 1437"/>
              <p:cNvSpPr>
                <a:spLocks noChangeShapeType="1"/>
              </p:cNvSpPr>
              <p:nvPr/>
            </p:nvSpPr>
            <p:spPr bwMode="auto">
              <a:xfrm flipH="1">
                <a:off x="3917" y="2361"/>
                <a:ext cx="16" cy="1"/>
              </a:xfrm>
              <a:prstGeom prst="line">
                <a:avLst/>
              </a:prstGeom>
              <a:noFill/>
              <a:ln w="12700">
                <a:solidFill>
                  <a:srgbClr val="000000"/>
                </a:solidFill>
                <a:round/>
                <a:headEnd/>
                <a:tailEnd/>
              </a:ln>
            </p:spPr>
            <p:txBody>
              <a:bodyPr/>
              <a:lstStyle/>
              <a:p>
                <a:endParaRPr lang="en-US"/>
              </a:p>
            </p:txBody>
          </p:sp>
          <p:sp>
            <p:nvSpPr>
              <p:cNvPr id="48051" name="Line 1438"/>
              <p:cNvSpPr>
                <a:spLocks noChangeShapeType="1"/>
              </p:cNvSpPr>
              <p:nvPr/>
            </p:nvSpPr>
            <p:spPr bwMode="auto">
              <a:xfrm flipH="1">
                <a:off x="3885" y="2361"/>
                <a:ext cx="16" cy="1"/>
              </a:xfrm>
              <a:prstGeom prst="line">
                <a:avLst/>
              </a:prstGeom>
              <a:noFill/>
              <a:ln w="12700">
                <a:solidFill>
                  <a:srgbClr val="000000"/>
                </a:solidFill>
                <a:round/>
                <a:headEnd/>
                <a:tailEnd/>
              </a:ln>
            </p:spPr>
            <p:txBody>
              <a:bodyPr/>
              <a:lstStyle/>
              <a:p>
                <a:endParaRPr lang="en-US"/>
              </a:p>
            </p:txBody>
          </p:sp>
          <p:sp>
            <p:nvSpPr>
              <p:cNvPr id="48052" name="Line 1439"/>
              <p:cNvSpPr>
                <a:spLocks noChangeShapeType="1"/>
              </p:cNvSpPr>
              <p:nvPr/>
            </p:nvSpPr>
            <p:spPr bwMode="auto">
              <a:xfrm flipH="1">
                <a:off x="3852" y="2361"/>
                <a:ext cx="16" cy="1"/>
              </a:xfrm>
              <a:prstGeom prst="line">
                <a:avLst/>
              </a:prstGeom>
              <a:noFill/>
              <a:ln w="12700">
                <a:solidFill>
                  <a:srgbClr val="000000"/>
                </a:solidFill>
                <a:round/>
                <a:headEnd/>
                <a:tailEnd/>
              </a:ln>
            </p:spPr>
            <p:txBody>
              <a:bodyPr/>
              <a:lstStyle/>
              <a:p>
                <a:endParaRPr lang="en-US"/>
              </a:p>
            </p:txBody>
          </p:sp>
          <p:sp>
            <p:nvSpPr>
              <p:cNvPr id="48053" name="Line 1440"/>
              <p:cNvSpPr>
                <a:spLocks noChangeShapeType="1"/>
              </p:cNvSpPr>
              <p:nvPr/>
            </p:nvSpPr>
            <p:spPr bwMode="auto">
              <a:xfrm flipH="1">
                <a:off x="3820" y="2361"/>
                <a:ext cx="16" cy="1"/>
              </a:xfrm>
              <a:prstGeom prst="line">
                <a:avLst/>
              </a:prstGeom>
              <a:noFill/>
              <a:ln w="12700">
                <a:solidFill>
                  <a:srgbClr val="000000"/>
                </a:solidFill>
                <a:round/>
                <a:headEnd/>
                <a:tailEnd/>
              </a:ln>
            </p:spPr>
            <p:txBody>
              <a:bodyPr/>
              <a:lstStyle/>
              <a:p>
                <a:endParaRPr lang="en-US"/>
              </a:p>
            </p:txBody>
          </p:sp>
          <p:sp>
            <p:nvSpPr>
              <p:cNvPr id="48054" name="Line 1441"/>
              <p:cNvSpPr>
                <a:spLocks noChangeShapeType="1"/>
              </p:cNvSpPr>
              <p:nvPr/>
            </p:nvSpPr>
            <p:spPr bwMode="auto">
              <a:xfrm flipH="1">
                <a:off x="3788" y="2361"/>
                <a:ext cx="16" cy="1"/>
              </a:xfrm>
              <a:prstGeom prst="line">
                <a:avLst/>
              </a:prstGeom>
              <a:noFill/>
              <a:ln w="12700">
                <a:solidFill>
                  <a:srgbClr val="000000"/>
                </a:solidFill>
                <a:round/>
                <a:headEnd/>
                <a:tailEnd/>
              </a:ln>
            </p:spPr>
            <p:txBody>
              <a:bodyPr/>
              <a:lstStyle/>
              <a:p>
                <a:endParaRPr lang="en-US"/>
              </a:p>
            </p:txBody>
          </p:sp>
          <p:sp>
            <p:nvSpPr>
              <p:cNvPr id="48055" name="Line 1442"/>
              <p:cNvSpPr>
                <a:spLocks noChangeShapeType="1"/>
              </p:cNvSpPr>
              <p:nvPr/>
            </p:nvSpPr>
            <p:spPr bwMode="auto">
              <a:xfrm flipH="1">
                <a:off x="3755" y="2361"/>
                <a:ext cx="16" cy="1"/>
              </a:xfrm>
              <a:prstGeom prst="line">
                <a:avLst/>
              </a:prstGeom>
              <a:noFill/>
              <a:ln w="12700">
                <a:solidFill>
                  <a:srgbClr val="000000"/>
                </a:solidFill>
                <a:round/>
                <a:headEnd/>
                <a:tailEnd/>
              </a:ln>
            </p:spPr>
            <p:txBody>
              <a:bodyPr/>
              <a:lstStyle/>
              <a:p>
                <a:endParaRPr lang="en-US"/>
              </a:p>
            </p:txBody>
          </p:sp>
          <p:sp>
            <p:nvSpPr>
              <p:cNvPr id="48056" name="Line 1443"/>
              <p:cNvSpPr>
                <a:spLocks noChangeShapeType="1"/>
              </p:cNvSpPr>
              <p:nvPr/>
            </p:nvSpPr>
            <p:spPr bwMode="auto">
              <a:xfrm flipH="1">
                <a:off x="3723" y="2361"/>
                <a:ext cx="16" cy="1"/>
              </a:xfrm>
              <a:prstGeom prst="line">
                <a:avLst/>
              </a:prstGeom>
              <a:noFill/>
              <a:ln w="12700">
                <a:solidFill>
                  <a:srgbClr val="000000"/>
                </a:solidFill>
                <a:round/>
                <a:headEnd/>
                <a:tailEnd/>
              </a:ln>
            </p:spPr>
            <p:txBody>
              <a:bodyPr/>
              <a:lstStyle/>
              <a:p>
                <a:endParaRPr lang="en-US"/>
              </a:p>
            </p:txBody>
          </p:sp>
          <p:sp>
            <p:nvSpPr>
              <p:cNvPr id="48057" name="Line 1444"/>
              <p:cNvSpPr>
                <a:spLocks noChangeShapeType="1"/>
              </p:cNvSpPr>
              <p:nvPr/>
            </p:nvSpPr>
            <p:spPr bwMode="auto">
              <a:xfrm flipH="1">
                <a:off x="3691" y="2361"/>
                <a:ext cx="16" cy="1"/>
              </a:xfrm>
              <a:prstGeom prst="line">
                <a:avLst/>
              </a:prstGeom>
              <a:noFill/>
              <a:ln w="12700">
                <a:solidFill>
                  <a:srgbClr val="000000"/>
                </a:solidFill>
                <a:round/>
                <a:headEnd/>
                <a:tailEnd/>
              </a:ln>
            </p:spPr>
            <p:txBody>
              <a:bodyPr/>
              <a:lstStyle/>
              <a:p>
                <a:endParaRPr lang="en-US"/>
              </a:p>
            </p:txBody>
          </p:sp>
          <p:sp>
            <p:nvSpPr>
              <p:cNvPr id="48058" name="Line 1445"/>
              <p:cNvSpPr>
                <a:spLocks noChangeShapeType="1"/>
              </p:cNvSpPr>
              <p:nvPr/>
            </p:nvSpPr>
            <p:spPr bwMode="auto">
              <a:xfrm flipH="1">
                <a:off x="3658" y="2361"/>
                <a:ext cx="16" cy="1"/>
              </a:xfrm>
              <a:prstGeom prst="line">
                <a:avLst/>
              </a:prstGeom>
              <a:noFill/>
              <a:ln w="12700">
                <a:solidFill>
                  <a:srgbClr val="000000"/>
                </a:solidFill>
                <a:round/>
                <a:headEnd/>
                <a:tailEnd/>
              </a:ln>
            </p:spPr>
            <p:txBody>
              <a:bodyPr/>
              <a:lstStyle/>
              <a:p>
                <a:endParaRPr lang="en-US"/>
              </a:p>
            </p:txBody>
          </p:sp>
          <p:sp>
            <p:nvSpPr>
              <p:cNvPr id="48059" name="Line 1446"/>
              <p:cNvSpPr>
                <a:spLocks noChangeShapeType="1"/>
              </p:cNvSpPr>
              <p:nvPr/>
            </p:nvSpPr>
            <p:spPr bwMode="auto">
              <a:xfrm flipH="1">
                <a:off x="3626" y="2361"/>
                <a:ext cx="16" cy="1"/>
              </a:xfrm>
              <a:prstGeom prst="line">
                <a:avLst/>
              </a:prstGeom>
              <a:noFill/>
              <a:ln w="12700">
                <a:solidFill>
                  <a:srgbClr val="000000"/>
                </a:solidFill>
                <a:round/>
                <a:headEnd/>
                <a:tailEnd/>
              </a:ln>
            </p:spPr>
            <p:txBody>
              <a:bodyPr/>
              <a:lstStyle/>
              <a:p>
                <a:endParaRPr lang="en-US"/>
              </a:p>
            </p:txBody>
          </p:sp>
          <p:sp>
            <p:nvSpPr>
              <p:cNvPr id="48060" name="Line 1447"/>
              <p:cNvSpPr>
                <a:spLocks noChangeShapeType="1"/>
              </p:cNvSpPr>
              <p:nvPr/>
            </p:nvSpPr>
            <p:spPr bwMode="auto">
              <a:xfrm flipH="1">
                <a:off x="3594" y="2361"/>
                <a:ext cx="16" cy="1"/>
              </a:xfrm>
              <a:prstGeom prst="line">
                <a:avLst/>
              </a:prstGeom>
              <a:noFill/>
              <a:ln w="12700">
                <a:solidFill>
                  <a:srgbClr val="000000"/>
                </a:solidFill>
                <a:round/>
                <a:headEnd/>
                <a:tailEnd/>
              </a:ln>
            </p:spPr>
            <p:txBody>
              <a:bodyPr/>
              <a:lstStyle/>
              <a:p>
                <a:endParaRPr lang="en-US"/>
              </a:p>
            </p:txBody>
          </p:sp>
          <p:sp>
            <p:nvSpPr>
              <p:cNvPr id="48061" name="Line 1448"/>
              <p:cNvSpPr>
                <a:spLocks noChangeShapeType="1"/>
              </p:cNvSpPr>
              <p:nvPr/>
            </p:nvSpPr>
            <p:spPr bwMode="auto">
              <a:xfrm flipH="1">
                <a:off x="3561" y="2361"/>
                <a:ext cx="16" cy="1"/>
              </a:xfrm>
              <a:prstGeom prst="line">
                <a:avLst/>
              </a:prstGeom>
              <a:noFill/>
              <a:ln w="12700">
                <a:solidFill>
                  <a:srgbClr val="000000"/>
                </a:solidFill>
                <a:round/>
                <a:headEnd/>
                <a:tailEnd/>
              </a:ln>
            </p:spPr>
            <p:txBody>
              <a:bodyPr/>
              <a:lstStyle/>
              <a:p>
                <a:endParaRPr lang="en-US"/>
              </a:p>
            </p:txBody>
          </p:sp>
          <p:sp>
            <p:nvSpPr>
              <p:cNvPr id="48062" name="Line 1449"/>
              <p:cNvSpPr>
                <a:spLocks noChangeShapeType="1"/>
              </p:cNvSpPr>
              <p:nvPr/>
            </p:nvSpPr>
            <p:spPr bwMode="auto">
              <a:xfrm flipH="1">
                <a:off x="3529" y="2361"/>
                <a:ext cx="16" cy="1"/>
              </a:xfrm>
              <a:prstGeom prst="line">
                <a:avLst/>
              </a:prstGeom>
              <a:noFill/>
              <a:ln w="12700">
                <a:solidFill>
                  <a:srgbClr val="000000"/>
                </a:solidFill>
                <a:round/>
                <a:headEnd/>
                <a:tailEnd/>
              </a:ln>
            </p:spPr>
            <p:txBody>
              <a:bodyPr/>
              <a:lstStyle/>
              <a:p>
                <a:endParaRPr lang="en-US"/>
              </a:p>
            </p:txBody>
          </p:sp>
          <p:sp>
            <p:nvSpPr>
              <p:cNvPr id="48063" name="Line 1450"/>
              <p:cNvSpPr>
                <a:spLocks noChangeShapeType="1"/>
              </p:cNvSpPr>
              <p:nvPr/>
            </p:nvSpPr>
            <p:spPr bwMode="auto">
              <a:xfrm flipH="1">
                <a:off x="3497" y="2361"/>
                <a:ext cx="16" cy="1"/>
              </a:xfrm>
              <a:prstGeom prst="line">
                <a:avLst/>
              </a:prstGeom>
              <a:noFill/>
              <a:ln w="12700">
                <a:solidFill>
                  <a:srgbClr val="000000"/>
                </a:solidFill>
                <a:round/>
                <a:headEnd/>
                <a:tailEnd/>
              </a:ln>
            </p:spPr>
            <p:txBody>
              <a:bodyPr/>
              <a:lstStyle/>
              <a:p>
                <a:endParaRPr lang="en-US"/>
              </a:p>
            </p:txBody>
          </p:sp>
          <p:sp>
            <p:nvSpPr>
              <p:cNvPr id="48064" name="Freeform 1451"/>
              <p:cNvSpPr>
                <a:spLocks/>
              </p:cNvSpPr>
              <p:nvPr/>
            </p:nvSpPr>
            <p:spPr bwMode="auto">
              <a:xfrm>
                <a:off x="3478" y="2361"/>
                <a:ext cx="2" cy="14"/>
              </a:xfrm>
              <a:custGeom>
                <a:avLst/>
                <a:gdLst>
                  <a:gd name="T0" fmla="*/ 1 w 6"/>
                  <a:gd name="T1" fmla="*/ 0 h 34"/>
                  <a:gd name="T2" fmla="*/ 0 w 6"/>
                  <a:gd name="T3" fmla="*/ 0 h 34"/>
                  <a:gd name="T4" fmla="*/ 0 w 6"/>
                  <a:gd name="T5" fmla="*/ 6 h 34"/>
                  <a:gd name="T6" fmla="*/ 0 60000 65536"/>
                  <a:gd name="T7" fmla="*/ 0 60000 65536"/>
                  <a:gd name="T8" fmla="*/ 0 60000 65536"/>
                  <a:gd name="T9" fmla="*/ 0 w 6"/>
                  <a:gd name="T10" fmla="*/ 0 h 34"/>
                  <a:gd name="T11" fmla="*/ 6 w 6"/>
                  <a:gd name="T12" fmla="*/ 34 h 34"/>
                </a:gdLst>
                <a:ahLst/>
                <a:cxnLst>
                  <a:cxn ang="T6">
                    <a:pos x="T0" y="T1"/>
                  </a:cxn>
                  <a:cxn ang="T7">
                    <a:pos x="T2" y="T3"/>
                  </a:cxn>
                  <a:cxn ang="T8">
                    <a:pos x="T4" y="T5"/>
                  </a:cxn>
                </a:cxnLst>
                <a:rect l="T9" t="T10" r="T11" b="T12"/>
                <a:pathLst>
                  <a:path w="6" h="34">
                    <a:moveTo>
                      <a:pt x="6" y="0"/>
                    </a:moveTo>
                    <a:lnTo>
                      <a:pt x="0" y="0"/>
                    </a:lnTo>
                    <a:lnTo>
                      <a:pt x="0" y="34"/>
                    </a:lnTo>
                  </a:path>
                </a:pathLst>
              </a:custGeom>
              <a:noFill/>
              <a:ln w="12700">
                <a:solidFill>
                  <a:srgbClr val="000000"/>
                </a:solidFill>
                <a:round/>
                <a:headEnd/>
                <a:tailEnd/>
              </a:ln>
            </p:spPr>
            <p:txBody>
              <a:bodyPr/>
              <a:lstStyle/>
              <a:p>
                <a:pPr eaLnBrk="0" hangingPunct="0"/>
                <a:endParaRPr lang="en-US"/>
              </a:p>
            </p:txBody>
          </p:sp>
          <p:sp>
            <p:nvSpPr>
              <p:cNvPr id="48065" name="Line 1452"/>
              <p:cNvSpPr>
                <a:spLocks noChangeShapeType="1"/>
              </p:cNvSpPr>
              <p:nvPr/>
            </p:nvSpPr>
            <p:spPr bwMode="auto">
              <a:xfrm>
                <a:off x="3478" y="2391"/>
                <a:ext cx="1" cy="16"/>
              </a:xfrm>
              <a:prstGeom prst="line">
                <a:avLst/>
              </a:prstGeom>
              <a:noFill/>
              <a:ln w="12700">
                <a:solidFill>
                  <a:srgbClr val="000000"/>
                </a:solidFill>
                <a:round/>
                <a:headEnd/>
                <a:tailEnd/>
              </a:ln>
            </p:spPr>
            <p:txBody>
              <a:bodyPr/>
              <a:lstStyle/>
              <a:p>
                <a:endParaRPr lang="en-US"/>
              </a:p>
            </p:txBody>
          </p:sp>
          <p:sp>
            <p:nvSpPr>
              <p:cNvPr id="48066" name="Line 1453"/>
              <p:cNvSpPr>
                <a:spLocks noChangeShapeType="1"/>
              </p:cNvSpPr>
              <p:nvPr/>
            </p:nvSpPr>
            <p:spPr bwMode="auto">
              <a:xfrm>
                <a:off x="3478" y="2423"/>
                <a:ext cx="1" cy="16"/>
              </a:xfrm>
              <a:prstGeom prst="line">
                <a:avLst/>
              </a:prstGeom>
              <a:noFill/>
              <a:ln w="12700">
                <a:solidFill>
                  <a:srgbClr val="000000"/>
                </a:solidFill>
                <a:round/>
                <a:headEnd/>
                <a:tailEnd/>
              </a:ln>
            </p:spPr>
            <p:txBody>
              <a:bodyPr/>
              <a:lstStyle/>
              <a:p>
                <a:endParaRPr lang="en-US"/>
              </a:p>
            </p:txBody>
          </p:sp>
          <p:sp>
            <p:nvSpPr>
              <p:cNvPr id="48067" name="Line 1454"/>
              <p:cNvSpPr>
                <a:spLocks noChangeShapeType="1"/>
              </p:cNvSpPr>
              <p:nvPr/>
            </p:nvSpPr>
            <p:spPr bwMode="auto">
              <a:xfrm>
                <a:off x="3478" y="2456"/>
                <a:ext cx="1" cy="16"/>
              </a:xfrm>
              <a:prstGeom prst="line">
                <a:avLst/>
              </a:prstGeom>
              <a:noFill/>
              <a:ln w="12700">
                <a:solidFill>
                  <a:srgbClr val="000000"/>
                </a:solidFill>
                <a:round/>
                <a:headEnd/>
                <a:tailEnd/>
              </a:ln>
            </p:spPr>
            <p:txBody>
              <a:bodyPr/>
              <a:lstStyle/>
              <a:p>
                <a:endParaRPr lang="en-US"/>
              </a:p>
            </p:txBody>
          </p:sp>
          <p:sp>
            <p:nvSpPr>
              <p:cNvPr id="48068" name="Line 1455"/>
              <p:cNvSpPr>
                <a:spLocks noChangeShapeType="1"/>
              </p:cNvSpPr>
              <p:nvPr/>
            </p:nvSpPr>
            <p:spPr bwMode="auto">
              <a:xfrm>
                <a:off x="3478" y="2488"/>
                <a:ext cx="1" cy="16"/>
              </a:xfrm>
              <a:prstGeom prst="line">
                <a:avLst/>
              </a:prstGeom>
              <a:noFill/>
              <a:ln w="12700">
                <a:solidFill>
                  <a:srgbClr val="000000"/>
                </a:solidFill>
                <a:round/>
                <a:headEnd/>
                <a:tailEnd/>
              </a:ln>
            </p:spPr>
            <p:txBody>
              <a:bodyPr/>
              <a:lstStyle/>
              <a:p>
                <a:endParaRPr lang="en-US"/>
              </a:p>
            </p:txBody>
          </p:sp>
          <p:sp>
            <p:nvSpPr>
              <p:cNvPr id="48069" name="Rectangle 1456"/>
              <p:cNvSpPr>
                <a:spLocks noChangeArrowheads="1"/>
              </p:cNvSpPr>
              <p:nvPr/>
            </p:nvSpPr>
            <p:spPr bwMode="auto">
              <a:xfrm>
                <a:off x="3532" y="2370"/>
                <a:ext cx="836" cy="128"/>
              </a:xfrm>
              <a:prstGeom prst="rect">
                <a:avLst/>
              </a:prstGeom>
              <a:noFill/>
              <a:ln w="9525">
                <a:noFill/>
                <a:miter lim="800000"/>
                <a:headEnd/>
                <a:tailEnd/>
              </a:ln>
            </p:spPr>
            <p:txBody>
              <a:bodyPr wrap="none" lIns="0" tIns="0" rIns="0" bIns="0">
                <a:spAutoFit/>
              </a:bodyPr>
              <a:lstStyle/>
              <a:p>
                <a:pPr algn="ctr" eaLnBrk="0" hangingPunct="0"/>
                <a:r>
                  <a:rPr lang="en-US" sz="600" b="1">
                    <a:solidFill>
                      <a:srgbClr val="000000"/>
                    </a:solidFill>
                  </a:rPr>
                  <a:t>Sub-Domain B1</a:t>
                </a:r>
                <a:endParaRPr lang="en-US" sz="700" i="1">
                  <a:solidFill>
                    <a:schemeClr val="tx2"/>
                  </a:solidFill>
                </a:endParaRPr>
              </a:p>
            </p:txBody>
          </p:sp>
          <p:sp>
            <p:nvSpPr>
              <p:cNvPr id="48070" name="Freeform 1457"/>
              <p:cNvSpPr>
                <a:spLocks/>
              </p:cNvSpPr>
              <p:nvPr/>
            </p:nvSpPr>
            <p:spPr bwMode="auto">
              <a:xfrm>
                <a:off x="3574" y="3332"/>
                <a:ext cx="63" cy="63"/>
              </a:xfrm>
              <a:custGeom>
                <a:avLst/>
                <a:gdLst>
                  <a:gd name="T0" fmla="*/ 0 w 63"/>
                  <a:gd name="T1" fmla="*/ 0 h 63"/>
                  <a:gd name="T2" fmla="*/ 63 w 63"/>
                  <a:gd name="T3" fmla="*/ 32 h 63"/>
                  <a:gd name="T4" fmla="*/ 0 w 63"/>
                  <a:gd name="T5" fmla="*/ 63 h 63"/>
                  <a:gd name="T6" fmla="*/ 0 w 63"/>
                  <a:gd name="T7" fmla="*/ 0 h 63"/>
                  <a:gd name="T8" fmla="*/ 0 60000 65536"/>
                  <a:gd name="T9" fmla="*/ 0 60000 65536"/>
                  <a:gd name="T10" fmla="*/ 0 60000 65536"/>
                  <a:gd name="T11" fmla="*/ 0 60000 65536"/>
                  <a:gd name="T12" fmla="*/ 0 w 63"/>
                  <a:gd name="T13" fmla="*/ 0 h 63"/>
                  <a:gd name="T14" fmla="*/ 63 w 63"/>
                  <a:gd name="T15" fmla="*/ 63 h 63"/>
                </a:gdLst>
                <a:ahLst/>
                <a:cxnLst>
                  <a:cxn ang="T8">
                    <a:pos x="T0" y="T1"/>
                  </a:cxn>
                  <a:cxn ang="T9">
                    <a:pos x="T2" y="T3"/>
                  </a:cxn>
                  <a:cxn ang="T10">
                    <a:pos x="T4" y="T5"/>
                  </a:cxn>
                  <a:cxn ang="T11">
                    <a:pos x="T6" y="T7"/>
                  </a:cxn>
                </a:cxnLst>
                <a:rect l="T12" t="T13" r="T14" b="T15"/>
                <a:pathLst>
                  <a:path w="63" h="63">
                    <a:moveTo>
                      <a:pt x="0" y="0"/>
                    </a:moveTo>
                    <a:lnTo>
                      <a:pt x="63" y="32"/>
                    </a:lnTo>
                    <a:lnTo>
                      <a:pt x="0" y="63"/>
                    </a:lnTo>
                    <a:lnTo>
                      <a:pt x="0" y="0"/>
                    </a:lnTo>
                    <a:close/>
                  </a:path>
                </a:pathLst>
              </a:custGeom>
              <a:solidFill>
                <a:srgbClr val="000000"/>
              </a:solidFill>
              <a:ln w="9525">
                <a:noFill/>
                <a:round/>
                <a:headEnd/>
                <a:tailEnd/>
              </a:ln>
            </p:spPr>
            <p:txBody>
              <a:bodyPr/>
              <a:lstStyle/>
              <a:p>
                <a:pPr eaLnBrk="0" hangingPunct="0"/>
                <a:endParaRPr lang="en-US"/>
              </a:p>
            </p:txBody>
          </p:sp>
          <p:sp>
            <p:nvSpPr>
              <p:cNvPr id="48071" name="Freeform 1458"/>
              <p:cNvSpPr>
                <a:spLocks/>
              </p:cNvSpPr>
              <p:nvPr/>
            </p:nvSpPr>
            <p:spPr bwMode="auto">
              <a:xfrm>
                <a:off x="3499" y="3216"/>
                <a:ext cx="70" cy="57"/>
              </a:xfrm>
              <a:custGeom>
                <a:avLst/>
                <a:gdLst>
                  <a:gd name="T0" fmla="*/ 27 w 70"/>
                  <a:gd name="T1" fmla="*/ 0 h 57"/>
                  <a:gd name="T2" fmla="*/ 70 w 70"/>
                  <a:gd name="T3" fmla="*/ 57 h 57"/>
                  <a:gd name="T4" fmla="*/ 0 w 70"/>
                  <a:gd name="T5" fmla="*/ 57 h 57"/>
                  <a:gd name="T6" fmla="*/ 27 w 70"/>
                  <a:gd name="T7" fmla="*/ 0 h 57"/>
                  <a:gd name="T8" fmla="*/ 0 60000 65536"/>
                  <a:gd name="T9" fmla="*/ 0 60000 65536"/>
                  <a:gd name="T10" fmla="*/ 0 60000 65536"/>
                  <a:gd name="T11" fmla="*/ 0 60000 65536"/>
                  <a:gd name="T12" fmla="*/ 0 w 70"/>
                  <a:gd name="T13" fmla="*/ 0 h 57"/>
                  <a:gd name="T14" fmla="*/ 70 w 70"/>
                  <a:gd name="T15" fmla="*/ 57 h 57"/>
                </a:gdLst>
                <a:ahLst/>
                <a:cxnLst>
                  <a:cxn ang="T8">
                    <a:pos x="T0" y="T1"/>
                  </a:cxn>
                  <a:cxn ang="T9">
                    <a:pos x="T2" y="T3"/>
                  </a:cxn>
                  <a:cxn ang="T10">
                    <a:pos x="T4" y="T5"/>
                  </a:cxn>
                  <a:cxn ang="T11">
                    <a:pos x="T6" y="T7"/>
                  </a:cxn>
                </a:cxnLst>
                <a:rect l="T12" t="T13" r="T14" b="T15"/>
                <a:pathLst>
                  <a:path w="70" h="57">
                    <a:moveTo>
                      <a:pt x="27" y="0"/>
                    </a:moveTo>
                    <a:lnTo>
                      <a:pt x="70" y="57"/>
                    </a:lnTo>
                    <a:lnTo>
                      <a:pt x="0" y="57"/>
                    </a:lnTo>
                    <a:lnTo>
                      <a:pt x="27" y="0"/>
                    </a:lnTo>
                    <a:close/>
                  </a:path>
                </a:pathLst>
              </a:custGeom>
              <a:solidFill>
                <a:srgbClr val="000000"/>
              </a:solidFill>
              <a:ln w="9525">
                <a:noFill/>
                <a:round/>
                <a:headEnd/>
                <a:tailEnd/>
              </a:ln>
            </p:spPr>
            <p:txBody>
              <a:bodyPr/>
              <a:lstStyle/>
              <a:p>
                <a:pPr eaLnBrk="0" hangingPunct="0"/>
                <a:endParaRPr lang="en-US"/>
              </a:p>
            </p:txBody>
          </p:sp>
        </p:grpSp>
        <p:sp>
          <p:nvSpPr>
            <p:cNvPr id="47306" name="Line 1459"/>
            <p:cNvSpPr>
              <a:spLocks noChangeShapeType="1"/>
            </p:cNvSpPr>
            <p:nvPr/>
          </p:nvSpPr>
          <p:spPr bwMode="auto">
            <a:xfrm flipH="1">
              <a:off x="2359" y="2639"/>
              <a:ext cx="496" cy="248"/>
            </a:xfrm>
            <a:prstGeom prst="line">
              <a:avLst/>
            </a:prstGeom>
            <a:noFill/>
            <a:ln w="23813">
              <a:solidFill>
                <a:srgbClr val="000000"/>
              </a:solidFill>
              <a:round/>
              <a:headEnd/>
              <a:tailEnd/>
            </a:ln>
          </p:spPr>
          <p:txBody>
            <a:bodyPr/>
            <a:lstStyle/>
            <a:p>
              <a:endParaRPr lang="en-US"/>
            </a:p>
          </p:txBody>
        </p:sp>
        <p:grpSp>
          <p:nvGrpSpPr>
            <p:cNvPr id="47307" name="Group 1460"/>
            <p:cNvGrpSpPr>
              <a:grpSpLocks/>
            </p:cNvGrpSpPr>
            <p:nvPr/>
          </p:nvGrpSpPr>
          <p:grpSpPr bwMode="auto">
            <a:xfrm>
              <a:off x="1233" y="1313"/>
              <a:ext cx="1147" cy="2252"/>
              <a:chOff x="1401" y="1673"/>
              <a:chExt cx="1147" cy="2252"/>
            </a:xfrm>
          </p:grpSpPr>
          <p:sp>
            <p:nvSpPr>
              <p:cNvPr id="47792" name="Rectangle 1461"/>
              <p:cNvSpPr>
                <a:spLocks noChangeArrowheads="1"/>
              </p:cNvSpPr>
              <p:nvPr/>
            </p:nvSpPr>
            <p:spPr bwMode="auto">
              <a:xfrm>
                <a:off x="1445" y="1673"/>
                <a:ext cx="420" cy="106"/>
              </a:xfrm>
              <a:prstGeom prst="rect">
                <a:avLst/>
              </a:prstGeom>
              <a:noFill/>
              <a:ln w="9525">
                <a:noFill/>
                <a:miter lim="800000"/>
                <a:headEnd/>
                <a:tailEnd/>
              </a:ln>
            </p:spPr>
            <p:txBody>
              <a:bodyPr wrap="none" lIns="0" tIns="0" rIns="0" bIns="0">
                <a:spAutoFit/>
              </a:bodyPr>
              <a:lstStyle/>
              <a:p>
                <a:pPr algn="ctr" eaLnBrk="0" hangingPunct="0"/>
                <a:r>
                  <a:rPr lang="en-US" sz="500" b="1">
                    <a:solidFill>
                      <a:srgbClr val="000000"/>
                    </a:solidFill>
                  </a:rPr>
                  <a:t>Authority</a:t>
                </a:r>
                <a:endParaRPr lang="en-US" sz="700" i="1">
                  <a:solidFill>
                    <a:schemeClr val="tx2"/>
                  </a:solidFill>
                </a:endParaRPr>
              </a:p>
            </p:txBody>
          </p:sp>
          <p:sp>
            <p:nvSpPr>
              <p:cNvPr id="47793" name="Freeform 1462"/>
              <p:cNvSpPr>
                <a:spLocks/>
              </p:cNvSpPr>
              <p:nvPr/>
            </p:nvSpPr>
            <p:spPr bwMode="auto">
              <a:xfrm>
                <a:off x="1401" y="2693"/>
                <a:ext cx="5" cy="116"/>
              </a:xfrm>
              <a:custGeom>
                <a:avLst/>
                <a:gdLst>
                  <a:gd name="T0" fmla="*/ 0 w 13"/>
                  <a:gd name="T1" fmla="*/ 47 h 288"/>
                  <a:gd name="T2" fmla="*/ 0 w 13"/>
                  <a:gd name="T3" fmla="*/ 30 h 288"/>
                  <a:gd name="T4" fmla="*/ 1 w 13"/>
                  <a:gd name="T5" fmla="*/ 13 h 288"/>
                  <a:gd name="T6" fmla="*/ 2 w 13"/>
                  <a:gd name="T7" fmla="*/ 0 h 288"/>
                  <a:gd name="T8" fmla="*/ 0 60000 65536"/>
                  <a:gd name="T9" fmla="*/ 0 60000 65536"/>
                  <a:gd name="T10" fmla="*/ 0 60000 65536"/>
                  <a:gd name="T11" fmla="*/ 0 60000 65536"/>
                  <a:gd name="T12" fmla="*/ 0 w 13"/>
                  <a:gd name="T13" fmla="*/ 0 h 288"/>
                  <a:gd name="T14" fmla="*/ 13 w 13"/>
                  <a:gd name="T15" fmla="*/ 288 h 288"/>
                </a:gdLst>
                <a:ahLst/>
                <a:cxnLst>
                  <a:cxn ang="T8">
                    <a:pos x="T0" y="T1"/>
                  </a:cxn>
                  <a:cxn ang="T9">
                    <a:pos x="T2" y="T3"/>
                  </a:cxn>
                  <a:cxn ang="T10">
                    <a:pos x="T4" y="T5"/>
                  </a:cxn>
                  <a:cxn ang="T11">
                    <a:pos x="T6" y="T7"/>
                  </a:cxn>
                </a:cxnLst>
                <a:rect l="T12" t="T13" r="T14" b="T15"/>
                <a:pathLst>
                  <a:path w="13" h="288">
                    <a:moveTo>
                      <a:pt x="0" y="288"/>
                    </a:moveTo>
                    <a:lnTo>
                      <a:pt x="2" y="183"/>
                    </a:lnTo>
                    <a:lnTo>
                      <a:pt x="7" y="79"/>
                    </a:lnTo>
                    <a:lnTo>
                      <a:pt x="13" y="0"/>
                    </a:lnTo>
                  </a:path>
                </a:pathLst>
              </a:custGeom>
              <a:noFill/>
              <a:ln w="23813">
                <a:solidFill>
                  <a:srgbClr val="000000"/>
                </a:solidFill>
                <a:round/>
                <a:headEnd/>
                <a:tailEnd/>
              </a:ln>
            </p:spPr>
            <p:txBody>
              <a:bodyPr/>
              <a:lstStyle/>
              <a:p>
                <a:pPr eaLnBrk="0" hangingPunct="0"/>
                <a:endParaRPr lang="en-US"/>
              </a:p>
            </p:txBody>
          </p:sp>
          <p:sp>
            <p:nvSpPr>
              <p:cNvPr id="47794" name="Freeform 1463"/>
              <p:cNvSpPr>
                <a:spLocks/>
              </p:cNvSpPr>
              <p:nvPr/>
            </p:nvSpPr>
            <p:spPr bwMode="auto">
              <a:xfrm>
                <a:off x="1414" y="2505"/>
                <a:ext cx="21" cy="115"/>
              </a:xfrm>
              <a:custGeom>
                <a:avLst/>
                <a:gdLst>
                  <a:gd name="T0" fmla="*/ 0 w 52"/>
                  <a:gd name="T1" fmla="*/ 47 h 283"/>
                  <a:gd name="T2" fmla="*/ 1 w 52"/>
                  <a:gd name="T3" fmla="*/ 38 h 283"/>
                  <a:gd name="T4" fmla="*/ 4 w 52"/>
                  <a:gd name="T5" fmla="*/ 21 h 283"/>
                  <a:gd name="T6" fmla="*/ 7 w 52"/>
                  <a:gd name="T7" fmla="*/ 4 h 283"/>
                  <a:gd name="T8" fmla="*/ 8 w 52"/>
                  <a:gd name="T9" fmla="*/ 0 h 283"/>
                  <a:gd name="T10" fmla="*/ 0 60000 65536"/>
                  <a:gd name="T11" fmla="*/ 0 60000 65536"/>
                  <a:gd name="T12" fmla="*/ 0 60000 65536"/>
                  <a:gd name="T13" fmla="*/ 0 60000 65536"/>
                  <a:gd name="T14" fmla="*/ 0 60000 65536"/>
                  <a:gd name="T15" fmla="*/ 0 w 52"/>
                  <a:gd name="T16" fmla="*/ 0 h 283"/>
                  <a:gd name="T17" fmla="*/ 52 w 52"/>
                  <a:gd name="T18" fmla="*/ 283 h 283"/>
                </a:gdLst>
                <a:ahLst/>
                <a:cxnLst>
                  <a:cxn ang="T10">
                    <a:pos x="T0" y="T1"/>
                  </a:cxn>
                  <a:cxn ang="T11">
                    <a:pos x="T2" y="T3"/>
                  </a:cxn>
                  <a:cxn ang="T12">
                    <a:pos x="T4" y="T5"/>
                  </a:cxn>
                  <a:cxn ang="T13">
                    <a:pos x="T6" y="T7"/>
                  </a:cxn>
                  <a:cxn ang="T14">
                    <a:pos x="T8" y="T9"/>
                  </a:cxn>
                </a:cxnLst>
                <a:rect l="T15" t="T16" r="T17" b="T18"/>
                <a:pathLst>
                  <a:path w="52" h="283">
                    <a:moveTo>
                      <a:pt x="0" y="283"/>
                    </a:moveTo>
                    <a:lnTo>
                      <a:pt x="7" y="231"/>
                    </a:lnTo>
                    <a:lnTo>
                      <a:pt x="25" y="129"/>
                    </a:lnTo>
                    <a:lnTo>
                      <a:pt x="45" y="28"/>
                    </a:lnTo>
                    <a:lnTo>
                      <a:pt x="52" y="0"/>
                    </a:lnTo>
                  </a:path>
                </a:pathLst>
              </a:custGeom>
              <a:noFill/>
              <a:ln w="23813">
                <a:solidFill>
                  <a:srgbClr val="000000"/>
                </a:solidFill>
                <a:round/>
                <a:headEnd/>
                <a:tailEnd/>
              </a:ln>
            </p:spPr>
            <p:txBody>
              <a:bodyPr/>
              <a:lstStyle/>
              <a:p>
                <a:pPr eaLnBrk="0" hangingPunct="0"/>
                <a:endParaRPr lang="en-US"/>
              </a:p>
            </p:txBody>
          </p:sp>
          <p:sp>
            <p:nvSpPr>
              <p:cNvPr id="47795" name="Freeform 1464"/>
              <p:cNvSpPr>
                <a:spLocks/>
              </p:cNvSpPr>
              <p:nvPr/>
            </p:nvSpPr>
            <p:spPr bwMode="auto">
              <a:xfrm>
                <a:off x="1454" y="2324"/>
                <a:ext cx="37" cy="111"/>
              </a:xfrm>
              <a:custGeom>
                <a:avLst/>
                <a:gdLst>
                  <a:gd name="T0" fmla="*/ 0 w 92"/>
                  <a:gd name="T1" fmla="*/ 45 h 273"/>
                  <a:gd name="T2" fmla="*/ 4 w 92"/>
                  <a:gd name="T3" fmla="*/ 29 h 273"/>
                  <a:gd name="T4" fmla="*/ 10 w 92"/>
                  <a:gd name="T5" fmla="*/ 13 h 273"/>
                  <a:gd name="T6" fmla="*/ 15 w 92"/>
                  <a:gd name="T7" fmla="*/ 0 h 273"/>
                  <a:gd name="T8" fmla="*/ 0 60000 65536"/>
                  <a:gd name="T9" fmla="*/ 0 60000 65536"/>
                  <a:gd name="T10" fmla="*/ 0 60000 65536"/>
                  <a:gd name="T11" fmla="*/ 0 60000 65536"/>
                  <a:gd name="T12" fmla="*/ 0 w 92"/>
                  <a:gd name="T13" fmla="*/ 0 h 273"/>
                  <a:gd name="T14" fmla="*/ 92 w 92"/>
                  <a:gd name="T15" fmla="*/ 273 h 273"/>
                </a:gdLst>
                <a:ahLst/>
                <a:cxnLst>
                  <a:cxn ang="T8">
                    <a:pos x="T0" y="T1"/>
                  </a:cxn>
                  <a:cxn ang="T9">
                    <a:pos x="T2" y="T3"/>
                  </a:cxn>
                  <a:cxn ang="T10">
                    <a:pos x="T4" y="T5"/>
                  </a:cxn>
                  <a:cxn ang="T11">
                    <a:pos x="T6" y="T7"/>
                  </a:cxn>
                </a:cxnLst>
                <a:rect l="T12" t="T13" r="T14" b="T15"/>
                <a:pathLst>
                  <a:path w="92" h="273">
                    <a:moveTo>
                      <a:pt x="0" y="273"/>
                    </a:moveTo>
                    <a:lnTo>
                      <a:pt x="28" y="178"/>
                    </a:lnTo>
                    <a:lnTo>
                      <a:pt x="61" y="82"/>
                    </a:lnTo>
                    <a:lnTo>
                      <a:pt x="92" y="0"/>
                    </a:lnTo>
                  </a:path>
                </a:pathLst>
              </a:custGeom>
              <a:noFill/>
              <a:ln w="23813">
                <a:solidFill>
                  <a:srgbClr val="000000"/>
                </a:solidFill>
                <a:round/>
                <a:headEnd/>
                <a:tailEnd/>
              </a:ln>
            </p:spPr>
            <p:txBody>
              <a:bodyPr/>
              <a:lstStyle/>
              <a:p>
                <a:pPr eaLnBrk="0" hangingPunct="0"/>
                <a:endParaRPr lang="en-US"/>
              </a:p>
            </p:txBody>
          </p:sp>
          <p:sp>
            <p:nvSpPr>
              <p:cNvPr id="47796" name="Freeform 1465"/>
              <p:cNvSpPr>
                <a:spLocks/>
              </p:cNvSpPr>
              <p:nvPr/>
            </p:nvSpPr>
            <p:spPr bwMode="auto">
              <a:xfrm>
                <a:off x="1519" y="2154"/>
                <a:ext cx="54" cy="103"/>
              </a:xfrm>
              <a:custGeom>
                <a:avLst/>
                <a:gdLst>
                  <a:gd name="T0" fmla="*/ 0 w 134"/>
                  <a:gd name="T1" fmla="*/ 42 h 255"/>
                  <a:gd name="T2" fmla="*/ 2 w 134"/>
                  <a:gd name="T3" fmla="*/ 37 h 255"/>
                  <a:gd name="T4" fmla="*/ 10 w 134"/>
                  <a:gd name="T5" fmla="*/ 22 h 255"/>
                  <a:gd name="T6" fmla="*/ 17 w 134"/>
                  <a:gd name="T7" fmla="*/ 8 h 255"/>
                  <a:gd name="T8" fmla="*/ 22 w 134"/>
                  <a:gd name="T9" fmla="*/ 0 h 255"/>
                  <a:gd name="T10" fmla="*/ 0 60000 65536"/>
                  <a:gd name="T11" fmla="*/ 0 60000 65536"/>
                  <a:gd name="T12" fmla="*/ 0 60000 65536"/>
                  <a:gd name="T13" fmla="*/ 0 60000 65536"/>
                  <a:gd name="T14" fmla="*/ 0 60000 65536"/>
                  <a:gd name="T15" fmla="*/ 0 w 134"/>
                  <a:gd name="T16" fmla="*/ 0 h 255"/>
                  <a:gd name="T17" fmla="*/ 134 w 134"/>
                  <a:gd name="T18" fmla="*/ 255 h 255"/>
                </a:gdLst>
                <a:ahLst/>
                <a:cxnLst>
                  <a:cxn ang="T10">
                    <a:pos x="T0" y="T1"/>
                  </a:cxn>
                  <a:cxn ang="T11">
                    <a:pos x="T2" y="T3"/>
                  </a:cxn>
                  <a:cxn ang="T12">
                    <a:pos x="T4" y="T5"/>
                  </a:cxn>
                  <a:cxn ang="T13">
                    <a:pos x="T6" y="T7"/>
                  </a:cxn>
                  <a:cxn ang="T14">
                    <a:pos x="T8" y="T9"/>
                  </a:cxn>
                </a:cxnLst>
                <a:rect l="T15" t="T16" r="T17" b="T18"/>
                <a:pathLst>
                  <a:path w="134" h="255">
                    <a:moveTo>
                      <a:pt x="0" y="255"/>
                    </a:moveTo>
                    <a:lnTo>
                      <a:pt x="14" y="225"/>
                    </a:lnTo>
                    <a:lnTo>
                      <a:pt x="59" y="136"/>
                    </a:lnTo>
                    <a:lnTo>
                      <a:pt x="105" y="49"/>
                    </a:lnTo>
                    <a:lnTo>
                      <a:pt x="134" y="0"/>
                    </a:lnTo>
                  </a:path>
                </a:pathLst>
              </a:custGeom>
              <a:noFill/>
              <a:ln w="23813">
                <a:solidFill>
                  <a:srgbClr val="000000"/>
                </a:solidFill>
                <a:round/>
                <a:headEnd/>
                <a:tailEnd/>
              </a:ln>
            </p:spPr>
            <p:txBody>
              <a:bodyPr/>
              <a:lstStyle/>
              <a:p>
                <a:pPr eaLnBrk="0" hangingPunct="0"/>
                <a:endParaRPr lang="en-US"/>
              </a:p>
            </p:txBody>
          </p:sp>
          <p:sp>
            <p:nvSpPr>
              <p:cNvPr id="47797" name="Freeform 1466"/>
              <p:cNvSpPr>
                <a:spLocks/>
              </p:cNvSpPr>
              <p:nvPr/>
            </p:nvSpPr>
            <p:spPr bwMode="auto">
              <a:xfrm>
                <a:off x="1612" y="2000"/>
                <a:ext cx="70" cy="92"/>
              </a:xfrm>
              <a:custGeom>
                <a:avLst/>
                <a:gdLst>
                  <a:gd name="T0" fmla="*/ 0 w 174"/>
                  <a:gd name="T1" fmla="*/ 37 h 229"/>
                  <a:gd name="T2" fmla="*/ 5 w 174"/>
                  <a:gd name="T3" fmla="*/ 30 h 229"/>
                  <a:gd name="T4" fmla="*/ 14 w 174"/>
                  <a:gd name="T5" fmla="*/ 17 h 229"/>
                  <a:gd name="T6" fmla="*/ 24 w 174"/>
                  <a:gd name="T7" fmla="*/ 5 h 229"/>
                  <a:gd name="T8" fmla="*/ 28 w 174"/>
                  <a:gd name="T9" fmla="*/ 0 h 229"/>
                  <a:gd name="T10" fmla="*/ 0 60000 65536"/>
                  <a:gd name="T11" fmla="*/ 0 60000 65536"/>
                  <a:gd name="T12" fmla="*/ 0 60000 65536"/>
                  <a:gd name="T13" fmla="*/ 0 60000 65536"/>
                  <a:gd name="T14" fmla="*/ 0 60000 65536"/>
                  <a:gd name="T15" fmla="*/ 0 w 174"/>
                  <a:gd name="T16" fmla="*/ 0 h 229"/>
                  <a:gd name="T17" fmla="*/ 174 w 174"/>
                  <a:gd name="T18" fmla="*/ 229 h 229"/>
                </a:gdLst>
                <a:ahLst/>
                <a:cxnLst>
                  <a:cxn ang="T10">
                    <a:pos x="T0" y="T1"/>
                  </a:cxn>
                  <a:cxn ang="T11">
                    <a:pos x="T2" y="T3"/>
                  </a:cxn>
                  <a:cxn ang="T12">
                    <a:pos x="T4" y="T5"/>
                  </a:cxn>
                  <a:cxn ang="T13">
                    <a:pos x="T6" y="T7"/>
                  </a:cxn>
                  <a:cxn ang="T14">
                    <a:pos x="T8" y="T9"/>
                  </a:cxn>
                </a:cxnLst>
                <a:rect l="T15" t="T16" r="T17" b="T18"/>
                <a:pathLst>
                  <a:path w="174" h="229">
                    <a:moveTo>
                      <a:pt x="0" y="229"/>
                    </a:moveTo>
                    <a:lnTo>
                      <a:pt x="31" y="183"/>
                    </a:lnTo>
                    <a:lnTo>
                      <a:pt x="88" y="106"/>
                    </a:lnTo>
                    <a:lnTo>
                      <a:pt x="147" y="31"/>
                    </a:lnTo>
                    <a:lnTo>
                      <a:pt x="174" y="0"/>
                    </a:lnTo>
                  </a:path>
                </a:pathLst>
              </a:custGeom>
              <a:noFill/>
              <a:ln w="23813">
                <a:solidFill>
                  <a:srgbClr val="000000"/>
                </a:solidFill>
                <a:round/>
                <a:headEnd/>
                <a:tailEnd/>
              </a:ln>
            </p:spPr>
            <p:txBody>
              <a:bodyPr/>
              <a:lstStyle/>
              <a:p>
                <a:pPr eaLnBrk="0" hangingPunct="0"/>
                <a:endParaRPr lang="en-US"/>
              </a:p>
            </p:txBody>
          </p:sp>
          <p:sp>
            <p:nvSpPr>
              <p:cNvPr id="47798" name="Freeform 1467"/>
              <p:cNvSpPr>
                <a:spLocks/>
              </p:cNvSpPr>
              <p:nvPr/>
            </p:nvSpPr>
            <p:spPr bwMode="auto">
              <a:xfrm>
                <a:off x="1732" y="1868"/>
                <a:ext cx="86" cy="78"/>
              </a:xfrm>
              <a:custGeom>
                <a:avLst/>
                <a:gdLst>
                  <a:gd name="T0" fmla="*/ 0 w 214"/>
                  <a:gd name="T1" fmla="*/ 32 h 192"/>
                  <a:gd name="T2" fmla="*/ 7 w 214"/>
                  <a:gd name="T3" fmla="*/ 25 h 192"/>
                  <a:gd name="T4" fmla="*/ 18 w 214"/>
                  <a:gd name="T5" fmla="*/ 15 h 192"/>
                  <a:gd name="T6" fmla="*/ 29 w 214"/>
                  <a:gd name="T7" fmla="*/ 4 h 192"/>
                  <a:gd name="T8" fmla="*/ 35 w 214"/>
                  <a:gd name="T9" fmla="*/ 0 h 192"/>
                  <a:gd name="T10" fmla="*/ 0 60000 65536"/>
                  <a:gd name="T11" fmla="*/ 0 60000 65536"/>
                  <a:gd name="T12" fmla="*/ 0 60000 65536"/>
                  <a:gd name="T13" fmla="*/ 0 60000 65536"/>
                  <a:gd name="T14" fmla="*/ 0 60000 65536"/>
                  <a:gd name="T15" fmla="*/ 0 w 214"/>
                  <a:gd name="T16" fmla="*/ 0 h 192"/>
                  <a:gd name="T17" fmla="*/ 214 w 214"/>
                  <a:gd name="T18" fmla="*/ 192 h 192"/>
                </a:gdLst>
                <a:ahLst/>
                <a:cxnLst>
                  <a:cxn ang="T10">
                    <a:pos x="T0" y="T1"/>
                  </a:cxn>
                  <a:cxn ang="T11">
                    <a:pos x="T2" y="T3"/>
                  </a:cxn>
                  <a:cxn ang="T12">
                    <a:pos x="T4" y="T5"/>
                  </a:cxn>
                  <a:cxn ang="T13">
                    <a:pos x="T6" y="T7"/>
                  </a:cxn>
                  <a:cxn ang="T14">
                    <a:pos x="T8" y="T9"/>
                  </a:cxn>
                </a:cxnLst>
                <a:rect l="T15" t="T16" r="T17" b="T18"/>
                <a:pathLst>
                  <a:path w="214" h="192">
                    <a:moveTo>
                      <a:pt x="0" y="192"/>
                    </a:moveTo>
                    <a:lnTo>
                      <a:pt x="42" y="150"/>
                    </a:lnTo>
                    <a:lnTo>
                      <a:pt x="109" y="88"/>
                    </a:lnTo>
                    <a:lnTo>
                      <a:pt x="179" y="28"/>
                    </a:lnTo>
                    <a:lnTo>
                      <a:pt x="214" y="0"/>
                    </a:lnTo>
                  </a:path>
                </a:pathLst>
              </a:custGeom>
              <a:noFill/>
              <a:ln w="23813">
                <a:solidFill>
                  <a:srgbClr val="000000"/>
                </a:solidFill>
                <a:round/>
                <a:headEnd/>
                <a:tailEnd/>
              </a:ln>
            </p:spPr>
            <p:txBody>
              <a:bodyPr/>
              <a:lstStyle/>
              <a:p>
                <a:pPr eaLnBrk="0" hangingPunct="0"/>
                <a:endParaRPr lang="en-US"/>
              </a:p>
            </p:txBody>
          </p:sp>
          <p:sp>
            <p:nvSpPr>
              <p:cNvPr id="47799" name="Freeform 1468"/>
              <p:cNvSpPr>
                <a:spLocks/>
              </p:cNvSpPr>
              <p:nvPr/>
            </p:nvSpPr>
            <p:spPr bwMode="auto">
              <a:xfrm>
                <a:off x="1877" y="1768"/>
                <a:ext cx="101" cy="57"/>
              </a:xfrm>
              <a:custGeom>
                <a:avLst/>
                <a:gdLst>
                  <a:gd name="T0" fmla="*/ 0 w 250"/>
                  <a:gd name="T1" fmla="*/ 23 h 142"/>
                  <a:gd name="T2" fmla="*/ 6 w 250"/>
                  <a:gd name="T3" fmla="*/ 19 h 142"/>
                  <a:gd name="T4" fmla="*/ 19 w 250"/>
                  <a:gd name="T5" fmla="*/ 12 h 142"/>
                  <a:gd name="T6" fmla="*/ 31 w 250"/>
                  <a:gd name="T7" fmla="*/ 5 h 142"/>
                  <a:gd name="T8" fmla="*/ 41 w 250"/>
                  <a:gd name="T9" fmla="*/ 0 h 142"/>
                  <a:gd name="T10" fmla="*/ 0 60000 65536"/>
                  <a:gd name="T11" fmla="*/ 0 60000 65536"/>
                  <a:gd name="T12" fmla="*/ 0 60000 65536"/>
                  <a:gd name="T13" fmla="*/ 0 60000 65536"/>
                  <a:gd name="T14" fmla="*/ 0 60000 65536"/>
                  <a:gd name="T15" fmla="*/ 0 w 250"/>
                  <a:gd name="T16" fmla="*/ 0 h 142"/>
                  <a:gd name="T17" fmla="*/ 250 w 250"/>
                  <a:gd name="T18" fmla="*/ 142 h 142"/>
                </a:gdLst>
                <a:ahLst/>
                <a:cxnLst>
                  <a:cxn ang="T10">
                    <a:pos x="T0" y="T1"/>
                  </a:cxn>
                  <a:cxn ang="T11">
                    <a:pos x="T2" y="T3"/>
                  </a:cxn>
                  <a:cxn ang="T12">
                    <a:pos x="T4" y="T5"/>
                  </a:cxn>
                  <a:cxn ang="T13">
                    <a:pos x="T6" y="T7"/>
                  </a:cxn>
                  <a:cxn ang="T14">
                    <a:pos x="T8" y="T9"/>
                  </a:cxn>
                </a:cxnLst>
                <a:rect l="T15" t="T16" r="T17" b="T18"/>
                <a:pathLst>
                  <a:path w="250" h="142">
                    <a:moveTo>
                      <a:pt x="0" y="142"/>
                    </a:moveTo>
                    <a:lnTo>
                      <a:pt x="37" y="117"/>
                    </a:lnTo>
                    <a:lnTo>
                      <a:pt x="113" y="71"/>
                    </a:lnTo>
                    <a:lnTo>
                      <a:pt x="190" y="29"/>
                    </a:lnTo>
                    <a:lnTo>
                      <a:pt x="250" y="0"/>
                    </a:lnTo>
                  </a:path>
                </a:pathLst>
              </a:custGeom>
              <a:noFill/>
              <a:ln w="23813">
                <a:solidFill>
                  <a:srgbClr val="000000"/>
                </a:solidFill>
                <a:round/>
                <a:headEnd/>
                <a:tailEnd/>
              </a:ln>
            </p:spPr>
            <p:txBody>
              <a:bodyPr/>
              <a:lstStyle/>
              <a:p>
                <a:pPr eaLnBrk="0" hangingPunct="0"/>
                <a:endParaRPr lang="en-US"/>
              </a:p>
            </p:txBody>
          </p:sp>
          <p:sp>
            <p:nvSpPr>
              <p:cNvPr id="47800" name="Freeform 1469"/>
              <p:cNvSpPr>
                <a:spLocks/>
              </p:cNvSpPr>
              <p:nvPr/>
            </p:nvSpPr>
            <p:spPr bwMode="auto">
              <a:xfrm>
                <a:off x="2045" y="1708"/>
                <a:ext cx="112" cy="32"/>
              </a:xfrm>
              <a:custGeom>
                <a:avLst/>
                <a:gdLst>
                  <a:gd name="T0" fmla="*/ 0 w 277"/>
                  <a:gd name="T1" fmla="*/ 13 h 79"/>
                  <a:gd name="T2" fmla="*/ 2 w 277"/>
                  <a:gd name="T3" fmla="*/ 12 h 79"/>
                  <a:gd name="T4" fmla="*/ 15 w 277"/>
                  <a:gd name="T5" fmla="*/ 8 h 79"/>
                  <a:gd name="T6" fmla="*/ 29 w 277"/>
                  <a:gd name="T7" fmla="*/ 4 h 79"/>
                  <a:gd name="T8" fmla="*/ 42 w 277"/>
                  <a:gd name="T9" fmla="*/ 0 h 79"/>
                  <a:gd name="T10" fmla="*/ 45 w 277"/>
                  <a:gd name="T11" fmla="*/ 0 h 79"/>
                  <a:gd name="T12" fmla="*/ 0 60000 65536"/>
                  <a:gd name="T13" fmla="*/ 0 60000 65536"/>
                  <a:gd name="T14" fmla="*/ 0 60000 65536"/>
                  <a:gd name="T15" fmla="*/ 0 60000 65536"/>
                  <a:gd name="T16" fmla="*/ 0 60000 65536"/>
                  <a:gd name="T17" fmla="*/ 0 60000 65536"/>
                  <a:gd name="T18" fmla="*/ 0 w 277"/>
                  <a:gd name="T19" fmla="*/ 0 h 79"/>
                  <a:gd name="T20" fmla="*/ 277 w 277"/>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77" h="79">
                    <a:moveTo>
                      <a:pt x="0" y="79"/>
                    </a:moveTo>
                    <a:lnTo>
                      <a:pt x="13" y="74"/>
                    </a:lnTo>
                    <a:lnTo>
                      <a:pt x="94" y="46"/>
                    </a:lnTo>
                    <a:lnTo>
                      <a:pt x="177" y="23"/>
                    </a:lnTo>
                    <a:lnTo>
                      <a:pt x="260" y="3"/>
                    </a:lnTo>
                    <a:lnTo>
                      <a:pt x="277" y="0"/>
                    </a:lnTo>
                  </a:path>
                </a:pathLst>
              </a:custGeom>
              <a:noFill/>
              <a:ln w="23813">
                <a:solidFill>
                  <a:srgbClr val="000000"/>
                </a:solidFill>
                <a:round/>
                <a:headEnd/>
                <a:tailEnd/>
              </a:ln>
            </p:spPr>
            <p:txBody>
              <a:bodyPr/>
              <a:lstStyle/>
              <a:p>
                <a:pPr eaLnBrk="0" hangingPunct="0"/>
                <a:endParaRPr lang="en-US"/>
              </a:p>
            </p:txBody>
          </p:sp>
          <p:sp>
            <p:nvSpPr>
              <p:cNvPr id="47801" name="Freeform 1470"/>
              <p:cNvSpPr>
                <a:spLocks/>
              </p:cNvSpPr>
              <p:nvPr/>
            </p:nvSpPr>
            <p:spPr bwMode="auto">
              <a:xfrm>
                <a:off x="2229" y="1693"/>
                <a:ext cx="117" cy="4"/>
              </a:xfrm>
              <a:custGeom>
                <a:avLst/>
                <a:gdLst>
                  <a:gd name="T0" fmla="*/ 0 w 288"/>
                  <a:gd name="T1" fmla="*/ 2 h 9"/>
                  <a:gd name="T2" fmla="*/ 9 w 288"/>
                  <a:gd name="T3" fmla="*/ 1 h 9"/>
                  <a:gd name="T4" fmla="*/ 23 w 288"/>
                  <a:gd name="T5" fmla="*/ 0 h 9"/>
                  <a:gd name="T6" fmla="*/ 37 w 288"/>
                  <a:gd name="T7" fmla="*/ 0 h 9"/>
                  <a:gd name="T8" fmla="*/ 48 w 288"/>
                  <a:gd name="T9" fmla="*/ 0 h 9"/>
                  <a:gd name="T10" fmla="*/ 0 60000 65536"/>
                  <a:gd name="T11" fmla="*/ 0 60000 65536"/>
                  <a:gd name="T12" fmla="*/ 0 60000 65536"/>
                  <a:gd name="T13" fmla="*/ 0 60000 65536"/>
                  <a:gd name="T14" fmla="*/ 0 60000 65536"/>
                  <a:gd name="T15" fmla="*/ 0 w 288"/>
                  <a:gd name="T16" fmla="*/ 0 h 9"/>
                  <a:gd name="T17" fmla="*/ 288 w 288"/>
                  <a:gd name="T18" fmla="*/ 9 h 9"/>
                </a:gdLst>
                <a:ahLst/>
                <a:cxnLst>
                  <a:cxn ang="T10">
                    <a:pos x="T0" y="T1"/>
                  </a:cxn>
                  <a:cxn ang="T11">
                    <a:pos x="T2" y="T3"/>
                  </a:cxn>
                  <a:cxn ang="T12">
                    <a:pos x="T4" y="T5"/>
                  </a:cxn>
                  <a:cxn ang="T13">
                    <a:pos x="T6" y="T7"/>
                  </a:cxn>
                  <a:cxn ang="T14">
                    <a:pos x="T8" y="T9"/>
                  </a:cxn>
                </a:cxnLst>
                <a:rect l="T15" t="T16" r="T17" b="T18"/>
                <a:pathLst>
                  <a:path w="288" h="9">
                    <a:moveTo>
                      <a:pt x="0" y="9"/>
                    </a:moveTo>
                    <a:lnTo>
                      <a:pt x="56" y="4"/>
                    </a:lnTo>
                    <a:lnTo>
                      <a:pt x="141" y="0"/>
                    </a:lnTo>
                    <a:lnTo>
                      <a:pt x="225" y="0"/>
                    </a:lnTo>
                    <a:lnTo>
                      <a:pt x="288" y="3"/>
                    </a:lnTo>
                  </a:path>
                </a:pathLst>
              </a:custGeom>
              <a:noFill/>
              <a:ln w="23813">
                <a:solidFill>
                  <a:srgbClr val="000000"/>
                </a:solidFill>
                <a:round/>
                <a:headEnd/>
                <a:tailEnd/>
              </a:ln>
            </p:spPr>
            <p:txBody>
              <a:bodyPr/>
              <a:lstStyle/>
              <a:p>
                <a:pPr eaLnBrk="0" hangingPunct="0"/>
                <a:endParaRPr lang="en-US"/>
              </a:p>
            </p:txBody>
          </p:sp>
          <p:sp>
            <p:nvSpPr>
              <p:cNvPr id="47802" name="Freeform 1471"/>
              <p:cNvSpPr>
                <a:spLocks/>
              </p:cNvSpPr>
              <p:nvPr/>
            </p:nvSpPr>
            <p:spPr bwMode="auto">
              <a:xfrm>
                <a:off x="2418" y="1702"/>
                <a:ext cx="113" cy="27"/>
              </a:xfrm>
              <a:custGeom>
                <a:avLst/>
                <a:gdLst>
                  <a:gd name="T0" fmla="*/ 0 w 280"/>
                  <a:gd name="T1" fmla="*/ 0 h 66"/>
                  <a:gd name="T2" fmla="*/ 2 w 280"/>
                  <a:gd name="T3" fmla="*/ 0 h 66"/>
                  <a:gd name="T4" fmla="*/ 15 w 280"/>
                  <a:gd name="T5" fmla="*/ 3 h 66"/>
                  <a:gd name="T6" fmla="*/ 29 w 280"/>
                  <a:gd name="T7" fmla="*/ 6 h 66"/>
                  <a:gd name="T8" fmla="*/ 42 w 280"/>
                  <a:gd name="T9" fmla="*/ 10 h 66"/>
                  <a:gd name="T10" fmla="*/ 46 w 280"/>
                  <a:gd name="T11" fmla="*/ 11 h 66"/>
                  <a:gd name="T12" fmla="*/ 0 60000 65536"/>
                  <a:gd name="T13" fmla="*/ 0 60000 65536"/>
                  <a:gd name="T14" fmla="*/ 0 60000 65536"/>
                  <a:gd name="T15" fmla="*/ 0 60000 65536"/>
                  <a:gd name="T16" fmla="*/ 0 60000 65536"/>
                  <a:gd name="T17" fmla="*/ 0 60000 65536"/>
                  <a:gd name="T18" fmla="*/ 0 w 280"/>
                  <a:gd name="T19" fmla="*/ 0 h 66"/>
                  <a:gd name="T20" fmla="*/ 280 w 280"/>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280" h="66">
                    <a:moveTo>
                      <a:pt x="0" y="0"/>
                    </a:moveTo>
                    <a:lnTo>
                      <a:pt x="10" y="1"/>
                    </a:lnTo>
                    <a:lnTo>
                      <a:pt x="94" y="16"/>
                    </a:lnTo>
                    <a:lnTo>
                      <a:pt x="177" y="36"/>
                    </a:lnTo>
                    <a:lnTo>
                      <a:pt x="259" y="59"/>
                    </a:lnTo>
                    <a:lnTo>
                      <a:pt x="280" y="66"/>
                    </a:lnTo>
                  </a:path>
                </a:pathLst>
              </a:custGeom>
              <a:noFill/>
              <a:ln w="23813">
                <a:solidFill>
                  <a:srgbClr val="000000"/>
                </a:solidFill>
                <a:round/>
                <a:headEnd/>
                <a:tailEnd/>
              </a:ln>
            </p:spPr>
            <p:txBody>
              <a:bodyPr/>
              <a:lstStyle/>
              <a:p>
                <a:pPr eaLnBrk="0" hangingPunct="0"/>
                <a:endParaRPr lang="en-US"/>
              </a:p>
            </p:txBody>
          </p:sp>
          <p:grpSp>
            <p:nvGrpSpPr>
              <p:cNvPr id="47803" name="Group 1472"/>
              <p:cNvGrpSpPr>
                <a:grpSpLocks/>
              </p:cNvGrpSpPr>
              <p:nvPr/>
            </p:nvGrpSpPr>
            <p:grpSpPr bwMode="auto">
              <a:xfrm>
                <a:off x="1725" y="3666"/>
                <a:ext cx="797" cy="259"/>
                <a:chOff x="1725" y="3666"/>
                <a:chExt cx="797" cy="259"/>
              </a:xfrm>
            </p:grpSpPr>
            <p:sp>
              <p:nvSpPr>
                <p:cNvPr id="48007" name="Freeform 1473"/>
                <p:cNvSpPr>
                  <a:spLocks/>
                </p:cNvSpPr>
                <p:nvPr/>
              </p:nvSpPr>
              <p:spPr bwMode="auto">
                <a:xfrm>
                  <a:off x="2409" y="3892"/>
                  <a:ext cx="113" cy="26"/>
                </a:xfrm>
                <a:custGeom>
                  <a:avLst/>
                  <a:gdLst>
                    <a:gd name="T0" fmla="*/ 45 w 281"/>
                    <a:gd name="T1" fmla="*/ 0 h 64"/>
                    <a:gd name="T2" fmla="*/ 32 w 281"/>
                    <a:gd name="T3" fmla="*/ 4 h 64"/>
                    <a:gd name="T4" fmla="*/ 19 w 281"/>
                    <a:gd name="T5" fmla="*/ 7 h 64"/>
                    <a:gd name="T6" fmla="*/ 5 w 281"/>
                    <a:gd name="T7" fmla="*/ 10 h 64"/>
                    <a:gd name="T8" fmla="*/ 0 w 281"/>
                    <a:gd name="T9" fmla="*/ 11 h 64"/>
                    <a:gd name="T10" fmla="*/ 0 60000 65536"/>
                    <a:gd name="T11" fmla="*/ 0 60000 65536"/>
                    <a:gd name="T12" fmla="*/ 0 60000 65536"/>
                    <a:gd name="T13" fmla="*/ 0 60000 65536"/>
                    <a:gd name="T14" fmla="*/ 0 60000 65536"/>
                    <a:gd name="T15" fmla="*/ 0 w 281"/>
                    <a:gd name="T16" fmla="*/ 0 h 64"/>
                    <a:gd name="T17" fmla="*/ 281 w 281"/>
                    <a:gd name="T18" fmla="*/ 64 h 64"/>
                  </a:gdLst>
                  <a:ahLst/>
                  <a:cxnLst>
                    <a:cxn ang="T10">
                      <a:pos x="T0" y="T1"/>
                    </a:cxn>
                    <a:cxn ang="T11">
                      <a:pos x="T2" y="T3"/>
                    </a:cxn>
                    <a:cxn ang="T12">
                      <a:pos x="T4" y="T5"/>
                    </a:cxn>
                    <a:cxn ang="T13">
                      <a:pos x="T6" y="T7"/>
                    </a:cxn>
                    <a:cxn ang="T14">
                      <a:pos x="T8" y="T9"/>
                    </a:cxn>
                  </a:cxnLst>
                  <a:rect l="T15" t="T16" r="T17" b="T18"/>
                  <a:pathLst>
                    <a:path w="281" h="64">
                      <a:moveTo>
                        <a:pt x="281" y="0"/>
                      </a:moveTo>
                      <a:lnTo>
                        <a:pt x="200" y="24"/>
                      </a:lnTo>
                      <a:lnTo>
                        <a:pt x="117" y="43"/>
                      </a:lnTo>
                      <a:lnTo>
                        <a:pt x="33" y="59"/>
                      </a:lnTo>
                      <a:lnTo>
                        <a:pt x="0" y="64"/>
                      </a:lnTo>
                    </a:path>
                  </a:pathLst>
                </a:custGeom>
                <a:noFill/>
                <a:ln w="23813">
                  <a:solidFill>
                    <a:srgbClr val="000000"/>
                  </a:solidFill>
                  <a:round/>
                  <a:headEnd/>
                  <a:tailEnd/>
                </a:ln>
              </p:spPr>
              <p:txBody>
                <a:bodyPr/>
                <a:lstStyle/>
                <a:p>
                  <a:pPr eaLnBrk="0" hangingPunct="0"/>
                  <a:endParaRPr lang="en-US"/>
                </a:p>
              </p:txBody>
            </p:sp>
            <p:sp>
              <p:nvSpPr>
                <p:cNvPr id="48008" name="Freeform 1474"/>
                <p:cNvSpPr>
                  <a:spLocks/>
                </p:cNvSpPr>
                <p:nvPr/>
              </p:nvSpPr>
              <p:spPr bwMode="auto">
                <a:xfrm>
                  <a:off x="2220" y="3921"/>
                  <a:ext cx="116" cy="4"/>
                </a:xfrm>
                <a:custGeom>
                  <a:avLst/>
                  <a:gdLst>
                    <a:gd name="T0" fmla="*/ 47 w 288"/>
                    <a:gd name="T1" fmla="*/ 1 h 11"/>
                    <a:gd name="T2" fmla="*/ 40 w 288"/>
                    <a:gd name="T3" fmla="*/ 1 h 11"/>
                    <a:gd name="T4" fmla="*/ 27 w 288"/>
                    <a:gd name="T5" fmla="*/ 1 h 11"/>
                    <a:gd name="T6" fmla="*/ 13 w 288"/>
                    <a:gd name="T7" fmla="*/ 1 h 11"/>
                    <a:gd name="T8" fmla="*/ 0 w 288"/>
                    <a:gd name="T9" fmla="*/ 0 h 11"/>
                    <a:gd name="T10" fmla="*/ 0 60000 65536"/>
                    <a:gd name="T11" fmla="*/ 0 60000 65536"/>
                    <a:gd name="T12" fmla="*/ 0 60000 65536"/>
                    <a:gd name="T13" fmla="*/ 0 60000 65536"/>
                    <a:gd name="T14" fmla="*/ 0 60000 65536"/>
                    <a:gd name="T15" fmla="*/ 0 w 288"/>
                    <a:gd name="T16" fmla="*/ 0 h 11"/>
                    <a:gd name="T17" fmla="*/ 288 w 288"/>
                    <a:gd name="T18" fmla="*/ 11 h 11"/>
                  </a:gdLst>
                  <a:ahLst/>
                  <a:cxnLst>
                    <a:cxn ang="T10">
                      <a:pos x="T0" y="T1"/>
                    </a:cxn>
                    <a:cxn ang="T11">
                      <a:pos x="T2" y="T3"/>
                    </a:cxn>
                    <a:cxn ang="T12">
                      <a:pos x="T4" y="T5"/>
                    </a:cxn>
                    <a:cxn ang="T13">
                      <a:pos x="T6" y="T7"/>
                    </a:cxn>
                    <a:cxn ang="T14">
                      <a:pos x="T8" y="T9"/>
                    </a:cxn>
                  </a:cxnLst>
                  <a:rect l="T15" t="T16" r="T17" b="T18"/>
                  <a:pathLst>
                    <a:path w="288" h="11">
                      <a:moveTo>
                        <a:pt x="288" y="9"/>
                      </a:moveTo>
                      <a:lnTo>
                        <a:pt x="248" y="11"/>
                      </a:lnTo>
                      <a:lnTo>
                        <a:pt x="164" y="11"/>
                      </a:lnTo>
                      <a:lnTo>
                        <a:pt x="79" y="7"/>
                      </a:lnTo>
                      <a:lnTo>
                        <a:pt x="0" y="0"/>
                      </a:lnTo>
                    </a:path>
                  </a:pathLst>
                </a:custGeom>
                <a:noFill/>
                <a:ln w="23813">
                  <a:solidFill>
                    <a:srgbClr val="000000"/>
                  </a:solidFill>
                  <a:round/>
                  <a:headEnd/>
                  <a:tailEnd/>
                </a:ln>
              </p:spPr>
              <p:txBody>
                <a:bodyPr/>
                <a:lstStyle/>
                <a:p>
                  <a:pPr eaLnBrk="0" hangingPunct="0"/>
                  <a:endParaRPr lang="en-US"/>
                </a:p>
              </p:txBody>
            </p:sp>
            <p:sp>
              <p:nvSpPr>
                <p:cNvPr id="48009" name="Freeform 1475"/>
                <p:cNvSpPr>
                  <a:spLocks/>
                </p:cNvSpPr>
                <p:nvPr/>
              </p:nvSpPr>
              <p:spPr bwMode="auto">
                <a:xfrm>
                  <a:off x="2037" y="3876"/>
                  <a:ext cx="112" cy="33"/>
                </a:xfrm>
                <a:custGeom>
                  <a:avLst/>
                  <a:gdLst>
                    <a:gd name="T0" fmla="*/ 45 w 276"/>
                    <a:gd name="T1" fmla="*/ 13 h 82"/>
                    <a:gd name="T2" fmla="*/ 32 w 276"/>
                    <a:gd name="T3" fmla="*/ 10 h 82"/>
                    <a:gd name="T4" fmla="*/ 19 w 276"/>
                    <a:gd name="T5" fmla="*/ 6 h 82"/>
                    <a:gd name="T6" fmla="*/ 6 w 276"/>
                    <a:gd name="T7" fmla="*/ 2 h 82"/>
                    <a:gd name="T8" fmla="*/ 0 w 276"/>
                    <a:gd name="T9" fmla="*/ 0 h 82"/>
                    <a:gd name="T10" fmla="*/ 0 60000 65536"/>
                    <a:gd name="T11" fmla="*/ 0 60000 65536"/>
                    <a:gd name="T12" fmla="*/ 0 60000 65536"/>
                    <a:gd name="T13" fmla="*/ 0 60000 65536"/>
                    <a:gd name="T14" fmla="*/ 0 60000 65536"/>
                    <a:gd name="T15" fmla="*/ 0 w 276"/>
                    <a:gd name="T16" fmla="*/ 0 h 82"/>
                    <a:gd name="T17" fmla="*/ 276 w 276"/>
                    <a:gd name="T18" fmla="*/ 82 h 82"/>
                  </a:gdLst>
                  <a:ahLst/>
                  <a:cxnLst>
                    <a:cxn ang="T10">
                      <a:pos x="T0" y="T1"/>
                    </a:cxn>
                    <a:cxn ang="T11">
                      <a:pos x="T2" y="T3"/>
                    </a:cxn>
                    <a:cxn ang="T12">
                      <a:pos x="T4" y="T5"/>
                    </a:cxn>
                    <a:cxn ang="T13">
                      <a:pos x="T6" y="T7"/>
                    </a:cxn>
                    <a:cxn ang="T14">
                      <a:pos x="T8" y="T9"/>
                    </a:cxn>
                  </a:cxnLst>
                  <a:rect l="T15" t="T16" r="T17" b="T18"/>
                  <a:pathLst>
                    <a:path w="276" h="82">
                      <a:moveTo>
                        <a:pt x="276" y="82"/>
                      </a:moveTo>
                      <a:lnTo>
                        <a:pt x="198" y="64"/>
                      </a:lnTo>
                      <a:lnTo>
                        <a:pt x="115" y="40"/>
                      </a:lnTo>
                      <a:lnTo>
                        <a:pt x="34" y="13"/>
                      </a:lnTo>
                      <a:lnTo>
                        <a:pt x="0" y="0"/>
                      </a:lnTo>
                    </a:path>
                  </a:pathLst>
                </a:custGeom>
                <a:noFill/>
                <a:ln w="23813">
                  <a:solidFill>
                    <a:srgbClr val="000000"/>
                  </a:solidFill>
                  <a:round/>
                  <a:headEnd/>
                  <a:tailEnd/>
                </a:ln>
              </p:spPr>
              <p:txBody>
                <a:bodyPr/>
                <a:lstStyle/>
                <a:p>
                  <a:pPr eaLnBrk="0" hangingPunct="0"/>
                  <a:endParaRPr lang="en-US"/>
                </a:p>
              </p:txBody>
            </p:sp>
            <p:sp>
              <p:nvSpPr>
                <p:cNvPr id="48010" name="Freeform 1476"/>
                <p:cNvSpPr>
                  <a:spLocks/>
                </p:cNvSpPr>
                <p:nvPr/>
              </p:nvSpPr>
              <p:spPr bwMode="auto">
                <a:xfrm>
                  <a:off x="1870" y="3788"/>
                  <a:ext cx="100" cy="58"/>
                </a:xfrm>
                <a:custGeom>
                  <a:avLst/>
                  <a:gdLst>
                    <a:gd name="T0" fmla="*/ 40 w 249"/>
                    <a:gd name="T1" fmla="*/ 23 h 145"/>
                    <a:gd name="T2" fmla="*/ 34 w 249"/>
                    <a:gd name="T3" fmla="*/ 20 h 145"/>
                    <a:gd name="T4" fmla="*/ 21 w 249"/>
                    <a:gd name="T5" fmla="*/ 13 h 145"/>
                    <a:gd name="T6" fmla="*/ 9 w 249"/>
                    <a:gd name="T7" fmla="*/ 6 h 145"/>
                    <a:gd name="T8" fmla="*/ 0 w 249"/>
                    <a:gd name="T9" fmla="*/ 0 h 145"/>
                    <a:gd name="T10" fmla="*/ 0 60000 65536"/>
                    <a:gd name="T11" fmla="*/ 0 60000 65536"/>
                    <a:gd name="T12" fmla="*/ 0 60000 65536"/>
                    <a:gd name="T13" fmla="*/ 0 60000 65536"/>
                    <a:gd name="T14" fmla="*/ 0 60000 65536"/>
                    <a:gd name="T15" fmla="*/ 0 w 249"/>
                    <a:gd name="T16" fmla="*/ 0 h 145"/>
                    <a:gd name="T17" fmla="*/ 249 w 249"/>
                    <a:gd name="T18" fmla="*/ 145 h 145"/>
                  </a:gdLst>
                  <a:ahLst/>
                  <a:cxnLst>
                    <a:cxn ang="T10">
                      <a:pos x="T0" y="T1"/>
                    </a:cxn>
                    <a:cxn ang="T11">
                      <a:pos x="T2" y="T3"/>
                    </a:cxn>
                    <a:cxn ang="T12">
                      <a:pos x="T4" y="T5"/>
                    </a:cxn>
                    <a:cxn ang="T13">
                      <a:pos x="T6" y="T7"/>
                    </a:cxn>
                    <a:cxn ang="T14">
                      <a:pos x="T8" y="T9"/>
                    </a:cxn>
                  </a:cxnLst>
                  <a:rect l="T15" t="T16" r="T17" b="T18"/>
                  <a:pathLst>
                    <a:path w="249" h="145">
                      <a:moveTo>
                        <a:pt x="249" y="145"/>
                      </a:moveTo>
                      <a:lnTo>
                        <a:pt x="209" y="125"/>
                      </a:lnTo>
                      <a:lnTo>
                        <a:pt x="132" y="83"/>
                      </a:lnTo>
                      <a:lnTo>
                        <a:pt x="56" y="37"/>
                      </a:lnTo>
                      <a:lnTo>
                        <a:pt x="0" y="0"/>
                      </a:lnTo>
                    </a:path>
                  </a:pathLst>
                </a:custGeom>
                <a:noFill/>
                <a:ln w="23813">
                  <a:solidFill>
                    <a:srgbClr val="000000"/>
                  </a:solidFill>
                  <a:round/>
                  <a:headEnd/>
                  <a:tailEnd/>
                </a:ln>
              </p:spPr>
              <p:txBody>
                <a:bodyPr/>
                <a:lstStyle/>
                <a:p>
                  <a:pPr eaLnBrk="0" hangingPunct="0"/>
                  <a:endParaRPr lang="en-US"/>
                </a:p>
              </p:txBody>
            </p:sp>
            <p:sp>
              <p:nvSpPr>
                <p:cNvPr id="48011" name="Freeform 1477"/>
                <p:cNvSpPr>
                  <a:spLocks/>
                </p:cNvSpPr>
                <p:nvPr/>
              </p:nvSpPr>
              <p:spPr bwMode="auto">
                <a:xfrm>
                  <a:off x="1725" y="3666"/>
                  <a:ext cx="86" cy="78"/>
                </a:xfrm>
                <a:custGeom>
                  <a:avLst/>
                  <a:gdLst>
                    <a:gd name="T0" fmla="*/ 35 w 212"/>
                    <a:gd name="T1" fmla="*/ 31 h 194"/>
                    <a:gd name="T2" fmla="*/ 32 w 212"/>
                    <a:gd name="T3" fmla="*/ 29 h 194"/>
                    <a:gd name="T4" fmla="*/ 21 w 212"/>
                    <a:gd name="T5" fmla="*/ 20 h 194"/>
                    <a:gd name="T6" fmla="*/ 10 w 212"/>
                    <a:gd name="T7" fmla="*/ 9 h 194"/>
                    <a:gd name="T8" fmla="*/ 0 w 212"/>
                    <a:gd name="T9" fmla="*/ 0 h 194"/>
                    <a:gd name="T10" fmla="*/ 0 60000 65536"/>
                    <a:gd name="T11" fmla="*/ 0 60000 65536"/>
                    <a:gd name="T12" fmla="*/ 0 60000 65536"/>
                    <a:gd name="T13" fmla="*/ 0 60000 65536"/>
                    <a:gd name="T14" fmla="*/ 0 60000 65536"/>
                    <a:gd name="T15" fmla="*/ 0 w 212"/>
                    <a:gd name="T16" fmla="*/ 0 h 194"/>
                    <a:gd name="T17" fmla="*/ 212 w 212"/>
                    <a:gd name="T18" fmla="*/ 194 h 194"/>
                  </a:gdLst>
                  <a:ahLst/>
                  <a:cxnLst>
                    <a:cxn ang="T10">
                      <a:pos x="T0" y="T1"/>
                    </a:cxn>
                    <a:cxn ang="T11">
                      <a:pos x="T2" y="T3"/>
                    </a:cxn>
                    <a:cxn ang="T12">
                      <a:pos x="T4" y="T5"/>
                    </a:cxn>
                    <a:cxn ang="T13">
                      <a:pos x="T6" y="T7"/>
                    </a:cxn>
                    <a:cxn ang="T14">
                      <a:pos x="T8" y="T9"/>
                    </a:cxn>
                  </a:cxnLst>
                  <a:rect l="T15" t="T16" r="T17" b="T18"/>
                  <a:pathLst>
                    <a:path w="212" h="194">
                      <a:moveTo>
                        <a:pt x="212" y="194"/>
                      </a:moveTo>
                      <a:lnTo>
                        <a:pt x="195" y="180"/>
                      </a:lnTo>
                      <a:lnTo>
                        <a:pt x="125" y="121"/>
                      </a:lnTo>
                      <a:lnTo>
                        <a:pt x="58" y="58"/>
                      </a:lnTo>
                      <a:lnTo>
                        <a:pt x="0" y="0"/>
                      </a:lnTo>
                    </a:path>
                  </a:pathLst>
                </a:custGeom>
                <a:noFill/>
                <a:ln w="23813">
                  <a:solidFill>
                    <a:srgbClr val="000000"/>
                  </a:solidFill>
                  <a:round/>
                  <a:headEnd/>
                  <a:tailEnd/>
                </a:ln>
              </p:spPr>
              <p:txBody>
                <a:bodyPr/>
                <a:lstStyle/>
                <a:p>
                  <a:pPr eaLnBrk="0" hangingPunct="0"/>
                  <a:endParaRPr lang="en-US"/>
                </a:p>
              </p:txBody>
            </p:sp>
          </p:grpSp>
          <p:grpSp>
            <p:nvGrpSpPr>
              <p:cNvPr id="47804" name="Group 1478"/>
              <p:cNvGrpSpPr>
                <a:grpSpLocks/>
              </p:cNvGrpSpPr>
              <p:nvPr/>
            </p:nvGrpSpPr>
            <p:grpSpPr bwMode="auto">
              <a:xfrm>
                <a:off x="1401" y="2809"/>
                <a:ext cx="1031" cy="803"/>
                <a:chOff x="1401" y="2809"/>
                <a:chExt cx="1031" cy="803"/>
              </a:xfrm>
            </p:grpSpPr>
            <p:sp>
              <p:nvSpPr>
                <p:cNvPr id="47807" name="Freeform 1479"/>
                <p:cNvSpPr>
                  <a:spLocks/>
                </p:cNvSpPr>
                <p:nvPr/>
              </p:nvSpPr>
              <p:spPr bwMode="auto">
                <a:xfrm>
                  <a:off x="1607" y="3518"/>
                  <a:ext cx="69" cy="94"/>
                </a:xfrm>
                <a:custGeom>
                  <a:avLst/>
                  <a:gdLst>
                    <a:gd name="T0" fmla="*/ 28 w 172"/>
                    <a:gd name="T1" fmla="*/ 38 h 231"/>
                    <a:gd name="T2" fmla="*/ 26 w 172"/>
                    <a:gd name="T3" fmla="*/ 36 h 231"/>
                    <a:gd name="T4" fmla="*/ 16 w 172"/>
                    <a:gd name="T5" fmla="*/ 24 h 231"/>
                    <a:gd name="T6" fmla="*/ 7 w 172"/>
                    <a:gd name="T7" fmla="*/ 11 h 231"/>
                    <a:gd name="T8" fmla="*/ 0 w 172"/>
                    <a:gd name="T9" fmla="*/ 0 h 231"/>
                    <a:gd name="T10" fmla="*/ 0 60000 65536"/>
                    <a:gd name="T11" fmla="*/ 0 60000 65536"/>
                    <a:gd name="T12" fmla="*/ 0 60000 65536"/>
                    <a:gd name="T13" fmla="*/ 0 60000 65536"/>
                    <a:gd name="T14" fmla="*/ 0 60000 65536"/>
                    <a:gd name="T15" fmla="*/ 0 w 172"/>
                    <a:gd name="T16" fmla="*/ 0 h 231"/>
                    <a:gd name="T17" fmla="*/ 172 w 172"/>
                    <a:gd name="T18" fmla="*/ 231 h 231"/>
                  </a:gdLst>
                  <a:ahLst/>
                  <a:cxnLst>
                    <a:cxn ang="T10">
                      <a:pos x="T0" y="T1"/>
                    </a:cxn>
                    <a:cxn ang="T11">
                      <a:pos x="T2" y="T3"/>
                    </a:cxn>
                    <a:cxn ang="T12">
                      <a:pos x="T4" y="T5"/>
                    </a:cxn>
                    <a:cxn ang="T13">
                      <a:pos x="T6" y="T7"/>
                    </a:cxn>
                    <a:cxn ang="T14">
                      <a:pos x="T8" y="T9"/>
                    </a:cxn>
                  </a:cxnLst>
                  <a:rect l="T15" t="T16" r="T17" b="T18"/>
                  <a:pathLst>
                    <a:path w="172" h="231">
                      <a:moveTo>
                        <a:pt x="172" y="231"/>
                      </a:moveTo>
                      <a:lnTo>
                        <a:pt x="160" y="216"/>
                      </a:lnTo>
                      <a:lnTo>
                        <a:pt x="101" y="142"/>
                      </a:lnTo>
                      <a:lnTo>
                        <a:pt x="44" y="64"/>
                      </a:lnTo>
                      <a:lnTo>
                        <a:pt x="0" y="0"/>
                      </a:lnTo>
                    </a:path>
                  </a:pathLst>
                </a:custGeom>
                <a:noFill/>
                <a:ln w="23813">
                  <a:solidFill>
                    <a:srgbClr val="000000"/>
                  </a:solidFill>
                  <a:round/>
                  <a:headEnd/>
                  <a:tailEnd/>
                </a:ln>
              </p:spPr>
              <p:txBody>
                <a:bodyPr/>
                <a:lstStyle/>
                <a:p>
                  <a:pPr eaLnBrk="0" hangingPunct="0"/>
                  <a:endParaRPr lang="en-US"/>
                </a:p>
              </p:txBody>
            </p:sp>
            <p:sp>
              <p:nvSpPr>
                <p:cNvPr id="47808" name="Freeform 1480"/>
                <p:cNvSpPr>
                  <a:spLocks/>
                </p:cNvSpPr>
                <p:nvPr/>
              </p:nvSpPr>
              <p:spPr bwMode="auto">
                <a:xfrm>
                  <a:off x="1516" y="3353"/>
                  <a:ext cx="52" cy="103"/>
                </a:xfrm>
                <a:custGeom>
                  <a:avLst/>
                  <a:gdLst>
                    <a:gd name="T0" fmla="*/ 21 w 131"/>
                    <a:gd name="T1" fmla="*/ 41 h 256"/>
                    <a:gd name="T2" fmla="*/ 18 w 131"/>
                    <a:gd name="T3" fmla="*/ 37 h 256"/>
                    <a:gd name="T4" fmla="*/ 11 w 131"/>
                    <a:gd name="T5" fmla="*/ 23 h 256"/>
                    <a:gd name="T6" fmla="*/ 4 w 131"/>
                    <a:gd name="T7" fmla="*/ 8 h 256"/>
                    <a:gd name="T8" fmla="*/ 0 w 131"/>
                    <a:gd name="T9" fmla="*/ 0 h 256"/>
                    <a:gd name="T10" fmla="*/ 0 60000 65536"/>
                    <a:gd name="T11" fmla="*/ 0 60000 65536"/>
                    <a:gd name="T12" fmla="*/ 0 60000 65536"/>
                    <a:gd name="T13" fmla="*/ 0 60000 65536"/>
                    <a:gd name="T14" fmla="*/ 0 60000 65536"/>
                    <a:gd name="T15" fmla="*/ 0 w 131"/>
                    <a:gd name="T16" fmla="*/ 0 h 256"/>
                    <a:gd name="T17" fmla="*/ 131 w 131"/>
                    <a:gd name="T18" fmla="*/ 256 h 256"/>
                  </a:gdLst>
                  <a:ahLst/>
                  <a:cxnLst>
                    <a:cxn ang="T10">
                      <a:pos x="T0" y="T1"/>
                    </a:cxn>
                    <a:cxn ang="T11">
                      <a:pos x="T2" y="T3"/>
                    </a:cxn>
                    <a:cxn ang="T12">
                      <a:pos x="T4" y="T5"/>
                    </a:cxn>
                    <a:cxn ang="T13">
                      <a:pos x="T6" y="T7"/>
                    </a:cxn>
                    <a:cxn ang="T14">
                      <a:pos x="T8" y="T9"/>
                    </a:cxn>
                  </a:cxnLst>
                  <a:rect l="T15" t="T16" r="T17" b="T18"/>
                  <a:pathLst>
                    <a:path w="131" h="256">
                      <a:moveTo>
                        <a:pt x="131" y="256"/>
                      </a:moveTo>
                      <a:lnTo>
                        <a:pt x="114" y="227"/>
                      </a:lnTo>
                      <a:lnTo>
                        <a:pt x="68" y="140"/>
                      </a:lnTo>
                      <a:lnTo>
                        <a:pt x="23" y="51"/>
                      </a:lnTo>
                      <a:lnTo>
                        <a:pt x="0" y="0"/>
                      </a:lnTo>
                    </a:path>
                  </a:pathLst>
                </a:custGeom>
                <a:noFill/>
                <a:ln w="23813">
                  <a:solidFill>
                    <a:srgbClr val="000000"/>
                  </a:solidFill>
                  <a:round/>
                  <a:headEnd/>
                  <a:tailEnd/>
                </a:ln>
              </p:spPr>
              <p:txBody>
                <a:bodyPr/>
                <a:lstStyle/>
                <a:p>
                  <a:pPr eaLnBrk="0" hangingPunct="0"/>
                  <a:endParaRPr lang="en-US"/>
                </a:p>
              </p:txBody>
            </p:sp>
            <p:sp>
              <p:nvSpPr>
                <p:cNvPr id="47809" name="Freeform 1481"/>
                <p:cNvSpPr>
                  <a:spLocks/>
                </p:cNvSpPr>
                <p:nvPr/>
              </p:nvSpPr>
              <p:spPr bwMode="auto">
                <a:xfrm>
                  <a:off x="1451" y="3175"/>
                  <a:ext cx="37" cy="111"/>
                </a:xfrm>
                <a:custGeom>
                  <a:avLst/>
                  <a:gdLst>
                    <a:gd name="T0" fmla="*/ 15 w 90"/>
                    <a:gd name="T1" fmla="*/ 45 h 273"/>
                    <a:gd name="T2" fmla="*/ 12 w 90"/>
                    <a:gd name="T3" fmla="*/ 35 h 273"/>
                    <a:gd name="T4" fmla="*/ 6 w 90"/>
                    <a:gd name="T5" fmla="*/ 19 h 273"/>
                    <a:gd name="T6" fmla="*/ 1 w 90"/>
                    <a:gd name="T7" fmla="*/ 3 h 273"/>
                    <a:gd name="T8" fmla="*/ 0 w 90"/>
                    <a:gd name="T9" fmla="*/ 0 h 273"/>
                    <a:gd name="T10" fmla="*/ 0 60000 65536"/>
                    <a:gd name="T11" fmla="*/ 0 60000 65536"/>
                    <a:gd name="T12" fmla="*/ 0 60000 65536"/>
                    <a:gd name="T13" fmla="*/ 0 60000 65536"/>
                    <a:gd name="T14" fmla="*/ 0 60000 65536"/>
                    <a:gd name="T15" fmla="*/ 0 w 90"/>
                    <a:gd name="T16" fmla="*/ 0 h 273"/>
                    <a:gd name="T17" fmla="*/ 90 w 90"/>
                    <a:gd name="T18" fmla="*/ 273 h 273"/>
                  </a:gdLst>
                  <a:ahLst/>
                  <a:cxnLst>
                    <a:cxn ang="T10">
                      <a:pos x="T0" y="T1"/>
                    </a:cxn>
                    <a:cxn ang="T11">
                      <a:pos x="T2" y="T3"/>
                    </a:cxn>
                    <a:cxn ang="T12">
                      <a:pos x="T4" y="T5"/>
                    </a:cxn>
                    <a:cxn ang="T13">
                      <a:pos x="T6" y="T7"/>
                    </a:cxn>
                    <a:cxn ang="T14">
                      <a:pos x="T8" y="T9"/>
                    </a:cxn>
                  </a:cxnLst>
                  <a:rect l="T15" t="T16" r="T17" b="T18"/>
                  <a:pathLst>
                    <a:path w="90" h="273">
                      <a:moveTo>
                        <a:pt x="90" y="273"/>
                      </a:moveTo>
                      <a:lnTo>
                        <a:pt x="67" y="211"/>
                      </a:lnTo>
                      <a:lnTo>
                        <a:pt x="34" y="115"/>
                      </a:lnTo>
                      <a:lnTo>
                        <a:pt x="5" y="18"/>
                      </a:lnTo>
                      <a:lnTo>
                        <a:pt x="0" y="0"/>
                      </a:lnTo>
                    </a:path>
                  </a:pathLst>
                </a:custGeom>
                <a:noFill/>
                <a:ln w="23813">
                  <a:solidFill>
                    <a:srgbClr val="000000"/>
                  </a:solidFill>
                  <a:round/>
                  <a:headEnd/>
                  <a:tailEnd/>
                </a:ln>
              </p:spPr>
              <p:txBody>
                <a:bodyPr/>
                <a:lstStyle/>
                <a:p>
                  <a:pPr eaLnBrk="0" hangingPunct="0"/>
                  <a:endParaRPr lang="en-US"/>
                </a:p>
              </p:txBody>
            </p:sp>
            <p:sp>
              <p:nvSpPr>
                <p:cNvPr id="47810" name="Freeform 1482"/>
                <p:cNvSpPr>
                  <a:spLocks/>
                </p:cNvSpPr>
                <p:nvPr/>
              </p:nvSpPr>
              <p:spPr bwMode="auto">
                <a:xfrm>
                  <a:off x="1413" y="2989"/>
                  <a:ext cx="20" cy="115"/>
                </a:xfrm>
                <a:custGeom>
                  <a:avLst/>
                  <a:gdLst>
                    <a:gd name="T0" fmla="*/ 8 w 50"/>
                    <a:gd name="T1" fmla="*/ 47 h 284"/>
                    <a:gd name="T2" fmla="*/ 8 w 50"/>
                    <a:gd name="T3" fmla="*/ 45 h 284"/>
                    <a:gd name="T4" fmla="*/ 4 w 50"/>
                    <a:gd name="T5" fmla="*/ 29 h 284"/>
                    <a:gd name="T6" fmla="*/ 2 w 50"/>
                    <a:gd name="T7" fmla="*/ 12 h 284"/>
                    <a:gd name="T8" fmla="*/ 0 w 50"/>
                    <a:gd name="T9" fmla="*/ 0 h 284"/>
                    <a:gd name="T10" fmla="*/ 0 60000 65536"/>
                    <a:gd name="T11" fmla="*/ 0 60000 65536"/>
                    <a:gd name="T12" fmla="*/ 0 60000 65536"/>
                    <a:gd name="T13" fmla="*/ 0 60000 65536"/>
                    <a:gd name="T14" fmla="*/ 0 60000 65536"/>
                    <a:gd name="T15" fmla="*/ 0 w 50"/>
                    <a:gd name="T16" fmla="*/ 0 h 284"/>
                    <a:gd name="T17" fmla="*/ 50 w 50"/>
                    <a:gd name="T18" fmla="*/ 284 h 284"/>
                  </a:gdLst>
                  <a:ahLst/>
                  <a:cxnLst>
                    <a:cxn ang="T10">
                      <a:pos x="T0" y="T1"/>
                    </a:cxn>
                    <a:cxn ang="T11">
                      <a:pos x="T2" y="T3"/>
                    </a:cxn>
                    <a:cxn ang="T12">
                      <a:pos x="T4" y="T5"/>
                    </a:cxn>
                    <a:cxn ang="T13">
                      <a:pos x="T6" y="T7"/>
                    </a:cxn>
                    <a:cxn ang="T14">
                      <a:pos x="T8" y="T9"/>
                    </a:cxn>
                  </a:cxnLst>
                  <a:rect l="T15" t="T16" r="T17" b="T18"/>
                  <a:pathLst>
                    <a:path w="50" h="284">
                      <a:moveTo>
                        <a:pt x="50" y="284"/>
                      </a:moveTo>
                      <a:lnTo>
                        <a:pt x="48" y="277"/>
                      </a:lnTo>
                      <a:lnTo>
                        <a:pt x="28" y="175"/>
                      </a:lnTo>
                      <a:lnTo>
                        <a:pt x="10" y="73"/>
                      </a:lnTo>
                      <a:lnTo>
                        <a:pt x="0" y="0"/>
                      </a:lnTo>
                    </a:path>
                  </a:pathLst>
                </a:custGeom>
                <a:noFill/>
                <a:ln w="23813">
                  <a:solidFill>
                    <a:srgbClr val="000000"/>
                  </a:solidFill>
                  <a:round/>
                  <a:headEnd/>
                  <a:tailEnd/>
                </a:ln>
              </p:spPr>
              <p:txBody>
                <a:bodyPr/>
                <a:lstStyle/>
                <a:p>
                  <a:pPr eaLnBrk="0" hangingPunct="0"/>
                  <a:endParaRPr lang="en-US"/>
                </a:p>
              </p:txBody>
            </p:sp>
            <p:sp>
              <p:nvSpPr>
                <p:cNvPr id="47811" name="Freeform 1483"/>
                <p:cNvSpPr>
                  <a:spLocks/>
                </p:cNvSpPr>
                <p:nvPr/>
              </p:nvSpPr>
              <p:spPr bwMode="auto">
                <a:xfrm>
                  <a:off x="1401" y="2809"/>
                  <a:ext cx="5" cy="108"/>
                </a:xfrm>
                <a:custGeom>
                  <a:avLst/>
                  <a:gdLst>
                    <a:gd name="T0" fmla="*/ 2 w 11"/>
                    <a:gd name="T1" fmla="*/ 44 h 266"/>
                    <a:gd name="T2" fmla="*/ 1 w 11"/>
                    <a:gd name="T3" fmla="*/ 34 h 266"/>
                    <a:gd name="T4" fmla="*/ 0 w 11"/>
                    <a:gd name="T5" fmla="*/ 17 h 266"/>
                    <a:gd name="T6" fmla="*/ 0 w 11"/>
                    <a:gd name="T7" fmla="*/ 0 h 266"/>
                    <a:gd name="T8" fmla="*/ 0 60000 65536"/>
                    <a:gd name="T9" fmla="*/ 0 60000 65536"/>
                    <a:gd name="T10" fmla="*/ 0 60000 65536"/>
                    <a:gd name="T11" fmla="*/ 0 60000 65536"/>
                    <a:gd name="T12" fmla="*/ 0 w 11"/>
                    <a:gd name="T13" fmla="*/ 0 h 266"/>
                    <a:gd name="T14" fmla="*/ 11 w 11"/>
                    <a:gd name="T15" fmla="*/ 266 h 266"/>
                  </a:gdLst>
                  <a:ahLst/>
                  <a:cxnLst>
                    <a:cxn ang="T8">
                      <a:pos x="T0" y="T1"/>
                    </a:cxn>
                    <a:cxn ang="T9">
                      <a:pos x="T2" y="T3"/>
                    </a:cxn>
                    <a:cxn ang="T10">
                      <a:pos x="T4" y="T5"/>
                    </a:cxn>
                    <a:cxn ang="T11">
                      <a:pos x="T6" y="T7"/>
                    </a:cxn>
                  </a:cxnLst>
                  <a:rect l="T12" t="T13" r="T14" b="T15"/>
                  <a:pathLst>
                    <a:path w="11" h="266">
                      <a:moveTo>
                        <a:pt x="11" y="266"/>
                      </a:moveTo>
                      <a:lnTo>
                        <a:pt x="7" y="208"/>
                      </a:lnTo>
                      <a:lnTo>
                        <a:pt x="2" y="104"/>
                      </a:lnTo>
                      <a:lnTo>
                        <a:pt x="0" y="0"/>
                      </a:lnTo>
                    </a:path>
                  </a:pathLst>
                </a:custGeom>
                <a:noFill/>
                <a:ln w="23813">
                  <a:solidFill>
                    <a:srgbClr val="000000"/>
                  </a:solidFill>
                  <a:round/>
                  <a:headEnd/>
                  <a:tailEnd/>
                </a:ln>
              </p:spPr>
              <p:txBody>
                <a:bodyPr/>
                <a:lstStyle/>
                <a:p>
                  <a:pPr eaLnBrk="0" hangingPunct="0"/>
                  <a:endParaRPr lang="en-US"/>
                </a:p>
              </p:txBody>
            </p:sp>
            <p:sp>
              <p:nvSpPr>
                <p:cNvPr id="47812" name="Freeform 1484"/>
                <p:cNvSpPr>
                  <a:spLocks noEditPoints="1"/>
                </p:cNvSpPr>
                <p:nvPr/>
              </p:nvSpPr>
              <p:spPr bwMode="auto">
                <a:xfrm>
                  <a:off x="2243" y="3462"/>
                  <a:ext cx="185" cy="38"/>
                </a:xfrm>
                <a:custGeom>
                  <a:avLst/>
                  <a:gdLst>
                    <a:gd name="T0" fmla="*/ 0 w 185"/>
                    <a:gd name="T1" fmla="*/ 38 h 38"/>
                    <a:gd name="T2" fmla="*/ 155 w 185"/>
                    <a:gd name="T3" fmla="*/ 38 h 38"/>
                    <a:gd name="T4" fmla="*/ 155 w 185"/>
                    <a:gd name="T5" fmla="*/ 30 h 38"/>
                    <a:gd name="T6" fmla="*/ 0 w 185"/>
                    <a:gd name="T7" fmla="*/ 30 h 38"/>
                    <a:gd name="T8" fmla="*/ 0 w 185"/>
                    <a:gd name="T9" fmla="*/ 38 h 38"/>
                    <a:gd name="T10" fmla="*/ 155 w 185"/>
                    <a:gd name="T11" fmla="*/ 38 h 38"/>
                    <a:gd name="T12" fmla="*/ 185 w 185"/>
                    <a:gd name="T13" fmla="*/ 8 h 38"/>
                    <a:gd name="T14" fmla="*/ 185 w 185"/>
                    <a:gd name="T15" fmla="*/ 0 h 38"/>
                    <a:gd name="T16" fmla="*/ 155 w 185"/>
                    <a:gd name="T17" fmla="*/ 30 h 38"/>
                    <a:gd name="T18" fmla="*/ 155 w 185"/>
                    <a:gd name="T19" fmla="*/ 38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5"/>
                    <a:gd name="T31" fmla="*/ 0 h 38"/>
                    <a:gd name="T32" fmla="*/ 185 w 185"/>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5" h="38">
                      <a:moveTo>
                        <a:pt x="0" y="38"/>
                      </a:moveTo>
                      <a:lnTo>
                        <a:pt x="155" y="38"/>
                      </a:lnTo>
                      <a:lnTo>
                        <a:pt x="155" y="30"/>
                      </a:lnTo>
                      <a:lnTo>
                        <a:pt x="0" y="30"/>
                      </a:lnTo>
                      <a:lnTo>
                        <a:pt x="0" y="38"/>
                      </a:lnTo>
                      <a:close/>
                      <a:moveTo>
                        <a:pt x="155" y="38"/>
                      </a:moveTo>
                      <a:lnTo>
                        <a:pt x="185" y="8"/>
                      </a:lnTo>
                      <a:lnTo>
                        <a:pt x="185" y="0"/>
                      </a:lnTo>
                      <a:lnTo>
                        <a:pt x="155" y="30"/>
                      </a:lnTo>
                      <a:lnTo>
                        <a:pt x="155" y="38"/>
                      </a:lnTo>
                      <a:close/>
                    </a:path>
                  </a:pathLst>
                </a:custGeom>
                <a:solidFill>
                  <a:srgbClr val="9A9A9A"/>
                </a:solidFill>
                <a:ln w="9525">
                  <a:noFill/>
                  <a:round/>
                  <a:headEnd/>
                  <a:tailEnd/>
                </a:ln>
              </p:spPr>
              <p:txBody>
                <a:bodyPr/>
                <a:lstStyle/>
                <a:p>
                  <a:pPr eaLnBrk="0" hangingPunct="0"/>
                  <a:endParaRPr lang="en-US"/>
                </a:p>
              </p:txBody>
            </p:sp>
            <p:sp>
              <p:nvSpPr>
                <p:cNvPr id="47813" name="Freeform 1485"/>
                <p:cNvSpPr>
                  <a:spLocks/>
                </p:cNvSpPr>
                <p:nvPr/>
              </p:nvSpPr>
              <p:spPr bwMode="auto">
                <a:xfrm>
                  <a:off x="2402" y="3227"/>
                  <a:ext cx="30" cy="265"/>
                </a:xfrm>
                <a:custGeom>
                  <a:avLst/>
                  <a:gdLst>
                    <a:gd name="T0" fmla="*/ 0 w 30"/>
                    <a:gd name="T1" fmla="*/ 265 h 265"/>
                    <a:gd name="T2" fmla="*/ 30 w 30"/>
                    <a:gd name="T3" fmla="*/ 235 h 265"/>
                    <a:gd name="T4" fmla="*/ 30 w 30"/>
                    <a:gd name="T5" fmla="*/ 0 h 265"/>
                    <a:gd name="T6" fmla="*/ 0 w 30"/>
                    <a:gd name="T7" fmla="*/ 30 h 265"/>
                    <a:gd name="T8" fmla="*/ 0 w 30"/>
                    <a:gd name="T9" fmla="*/ 265 h 265"/>
                    <a:gd name="T10" fmla="*/ 0 60000 65536"/>
                    <a:gd name="T11" fmla="*/ 0 60000 65536"/>
                    <a:gd name="T12" fmla="*/ 0 60000 65536"/>
                    <a:gd name="T13" fmla="*/ 0 60000 65536"/>
                    <a:gd name="T14" fmla="*/ 0 60000 65536"/>
                    <a:gd name="T15" fmla="*/ 0 w 30"/>
                    <a:gd name="T16" fmla="*/ 0 h 265"/>
                    <a:gd name="T17" fmla="*/ 30 w 30"/>
                    <a:gd name="T18" fmla="*/ 265 h 265"/>
                  </a:gdLst>
                  <a:ahLst/>
                  <a:cxnLst>
                    <a:cxn ang="T10">
                      <a:pos x="T0" y="T1"/>
                    </a:cxn>
                    <a:cxn ang="T11">
                      <a:pos x="T2" y="T3"/>
                    </a:cxn>
                    <a:cxn ang="T12">
                      <a:pos x="T4" y="T5"/>
                    </a:cxn>
                    <a:cxn ang="T13">
                      <a:pos x="T6" y="T7"/>
                    </a:cxn>
                    <a:cxn ang="T14">
                      <a:pos x="T8" y="T9"/>
                    </a:cxn>
                  </a:cxnLst>
                  <a:rect l="T15" t="T16" r="T17" b="T18"/>
                  <a:pathLst>
                    <a:path w="30" h="265">
                      <a:moveTo>
                        <a:pt x="0" y="265"/>
                      </a:moveTo>
                      <a:lnTo>
                        <a:pt x="30" y="235"/>
                      </a:lnTo>
                      <a:lnTo>
                        <a:pt x="30" y="0"/>
                      </a:lnTo>
                      <a:lnTo>
                        <a:pt x="0" y="30"/>
                      </a:lnTo>
                      <a:lnTo>
                        <a:pt x="0" y="265"/>
                      </a:lnTo>
                      <a:close/>
                    </a:path>
                  </a:pathLst>
                </a:custGeom>
                <a:solidFill>
                  <a:srgbClr val="9A9A9A"/>
                </a:solidFill>
                <a:ln w="9525">
                  <a:noFill/>
                  <a:round/>
                  <a:headEnd/>
                  <a:tailEnd/>
                </a:ln>
              </p:spPr>
              <p:txBody>
                <a:bodyPr/>
                <a:lstStyle/>
                <a:p>
                  <a:pPr eaLnBrk="0" hangingPunct="0"/>
                  <a:endParaRPr lang="en-US"/>
                </a:p>
              </p:txBody>
            </p:sp>
            <p:sp>
              <p:nvSpPr>
                <p:cNvPr id="47814" name="Freeform 1486"/>
                <p:cNvSpPr>
                  <a:spLocks/>
                </p:cNvSpPr>
                <p:nvPr/>
              </p:nvSpPr>
              <p:spPr bwMode="auto">
                <a:xfrm>
                  <a:off x="2235" y="3227"/>
                  <a:ext cx="197" cy="30"/>
                </a:xfrm>
                <a:custGeom>
                  <a:avLst/>
                  <a:gdLst>
                    <a:gd name="T0" fmla="*/ 0 w 197"/>
                    <a:gd name="T1" fmla="*/ 30 h 30"/>
                    <a:gd name="T2" fmla="*/ 30 w 197"/>
                    <a:gd name="T3" fmla="*/ 0 h 30"/>
                    <a:gd name="T4" fmla="*/ 197 w 197"/>
                    <a:gd name="T5" fmla="*/ 0 h 30"/>
                    <a:gd name="T6" fmla="*/ 167 w 197"/>
                    <a:gd name="T7" fmla="*/ 30 h 30"/>
                    <a:gd name="T8" fmla="*/ 0 w 197"/>
                    <a:gd name="T9" fmla="*/ 30 h 30"/>
                    <a:gd name="T10" fmla="*/ 0 60000 65536"/>
                    <a:gd name="T11" fmla="*/ 0 60000 65536"/>
                    <a:gd name="T12" fmla="*/ 0 60000 65536"/>
                    <a:gd name="T13" fmla="*/ 0 60000 65536"/>
                    <a:gd name="T14" fmla="*/ 0 60000 65536"/>
                    <a:gd name="T15" fmla="*/ 0 w 197"/>
                    <a:gd name="T16" fmla="*/ 0 h 30"/>
                    <a:gd name="T17" fmla="*/ 197 w 197"/>
                    <a:gd name="T18" fmla="*/ 30 h 30"/>
                  </a:gdLst>
                  <a:ahLst/>
                  <a:cxnLst>
                    <a:cxn ang="T10">
                      <a:pos x="T0" y="T1"/>
                    </a:cxn>
                    <a:cxn ang="T11">
                      <a:pos x="T2" y="T3"/>
                    </a:cxn>
                    <a:cxn ang="T12">
                      <a:pos x="T4" y="T5"/>
                    </a:cxn>
                    <a:cxn ang="T13">
                      <a:pos x="T6" y="T7"/>
                    </a:cxn>
                    <a:cxn ang="T14">
                      <a:pos x="T8" y="T9"/>
                    </a:cxn>
                  </a:cxnLst>
                  <a:rect l="T15" t="T16" r="T17" b="T18"/>
                  <a:pathLst>
                    <a:path w="197" h="30">
                      <a:moveTo>
                        <a:pt x="0" y="30"/>
                      </a:moveTo>
                      <a:lnTo>
                        <a:pt x="30" y="0"/>
                      </a:lnTo>
                      <a:lnTo>
                        <a:pt x="197" y="0"/>
                      </a:lnTo>
                      <a:lnTo>
                        <a:pt x="167" y="30"/>
                      </a:lnTo>
                      <a:lnTo>
                        <a:pt x="0" y="30"/>
                      </a:lnTo>
                      <a:close/>
                    </a:path>
                  </a:pathLst>
                </a:custGeom>
                <a:solidFill>
                  <a:srgbClr val="E6E6E6"/>
                </a:solidFill>
                <a:ln w="9525">
                  <a:noFill/>
                  <a:round/>
                  <a:headEnd/>
                  <a:tailEnd/>
                </a:ln>
              </p:spPr>
              <p:txBody>
                <a:bodyPr/>
                <a:lstStyle/>
                <a:p>
                  <a:pPr eaLnBrk="0" hangingPunct="0"/>
                  <a:endParaRPr lang="en-US"/>
                </a:p>
              </p:txBody>
            </p:sp>
            <p:sp>
              <p:nvSpPr>
                <p:cNvPr id="47815" name="Rectangle 1487"/>
                <p:cNvSpPr>
                  <a:spLocks noChangeArrowheads="1"/>
                </p:cNvSpPr>
                <p:nvPr/>
              </p:nvSpPr>
              <p:spPr bwMode="auto">
                <a:xfrm>
                  <a:off x="2235" y="3257"/>
                  <a:ext cx="167" cy="235"/>
                </a:xfrm>
                <a:prstGeom prst="rect">
                  <a:avLst/>
                </a:prstGeom>
                <a:solidFill>
                  <a:srgbClr val="C0C0C0"/>
                </a:solidFill>
                <a:ln w="3175">
                  <a:solidFill>
                    <a:srgbClr val="000000"/>
                  </a:solidFill>
                  <a:miter lim="800000"/>
                  <a:headEnd/>
                  <a:tailEnd/>
                </a:ln>
              </p:spPr>
              <p:txBody>
                <a:bodyPr/>
                <a:lstStyle/>
                <a:p>
                  <a:pPr eaLnBrk="0" hangingPunct="0"/>
                  <a:endParaRPr lang="en-US"/>
                </a:p>
              </p:txBody>
            </p:sp>
            <p:sp>
              <p:nvSpPr>
                <p:cNvPr id="47816" name="Freeform 1488"/>
                <p:cNvSpPr>
                  <a:spLocks noEditPoints="1"/>
                </p:cNvSpPr>
                <p:nvPr/>
              </p:nvSpPr>
              <p:spPr bwMode="auto">
                <a:xfrm>
                  <a:off x="2248" y="3327"/>
                  <a:ext cx="141" cy="152"/>
                </a:xfrm>
                <a:custGeom>
                  <a:avLst/>
                  <a:gdLst>
                    <a:gd name="T0" fmla="*/ 0 w 141"/>
                    <a:gd name="T1" fmla="*/ 0 h 152"/>
                    <a:gd name="T2" fmla="*/ 141 w 141"/>
                    <a:gd name="T3" fmla="*/ 0 h 152"/>
                    <a:gd name="T4" fmla="*/ 141 w 141"/>
                    <a:gd name="T5" fmla="*/ 152 h 152"/>
                    <a:gd name="T6" fmla="*/ 0 w 141"/>
                    <a:gd name="T7" fmla="*/ 152 h 152"/>
                    <a:gd name="T8" fmla="*/ 0 w 141"/>
                    <a:gd name="T9" fmla="*/ 0 h 152"/>
                    <a:gd name="T10" fmla="*/ 0 w 141"/>
                    <a:gd name="T11" fmla="*/ 0 h 152"/>
                    <a:gd name="T12" fmla="*/ 141 w 141"/>
                    <a:gd name="T13" fmla="*/ 0 h 152"/>
                    <a:gd name="T14" fmla="*/ 141 w 141"/>
                    <a:gd name="T15" fmla="*/ 148 h 152"/>
                    <a:gd name="T16" fmla="*/ 0 w 141"/>
                    <a:gd name="T17" fmla="*/ 148 h 152"/>
                    <a:gd name="T18" fmla="*/ 0 w 141"/>
                    <a:gd name="T19" fmla="*/ 0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52"/>
                    <a:gd name="T32" fmla="*/ 141 w 141"/>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52">
                      <a:moveTo>
                        <a:pt x="0" y="0"/>
                      </a:moveTo>
                      <a:lnTo>
                        <a:pt x="141" y="0"/>
                      </a:lnTo>
                      <a:lnTo>
                        <a:pt x="141" y="152"/>
                      </a:lnTo>
                      <a:lnTo>
                        <a:pt x="0" y="152"/>
                      </a:lnTo>
                      <a:lnTo>
                        <a:pt x="0" y="0"/>
                      </a:lnTo>
                      <a:close/>
                      <a:moveTo>
                        <a:pt x="0" y="0"/>
                      </a:moveTo>
                      <a:lnTo>
                        <a:pt x="141" y="0"/>
                      </a:lnTo>
                      <a:lnTo>
                        <a:pt x="141" y="148"/>
                      </a:lnTo>
                      <a:lnTo>
                        <a:pt x="0" y="148"/>
                      </a:lnTo>
                      <a:lnTo>
                        <a:pt x="0" y="0"/>
                      </a:lnTo>
                      <a:close/>
                    </a:path>
                  </a:pathLst>
                </a:custGeom>
                <a:solidFill>
                  <a:srgbClr val="E6E6E6"/>
                </a:solidFill>
                <a:ln w="9525">
                  <a:noFill/>
                  <a:round/>
                  <a:headEnd/>
                  <a:tailEnd/>
                </a:ln>
              </p:spPr>
              <p:txBody>
                <a:bodyPr/>
                <a:lstStyle/>
                <a:p>
                  <a:pPr eaLnBrk="0" hangingPunct="0"/>
                  <a:endParaRPr lang="en-US"/>
                </a:p>
              </p:txBody>
            </p:sp>
            <p:sp>
              <p:nvSpPr>
                <p:cNvPr id="47817" name="Freeform 1489"/>
                <p:cNvSpPr>
                  <a:spLocks noEditPoints="1"/>
                </p:cNvSpPr>
                <p:nvPr/>
              </p:nvSpPr>
              <p:spPr bwMode="auto">
                <a:xfrm>
                  <a:off x="2248" y="3327"/>
                  <a:ext cx="141" cy="148"/>
                </a:xfrm>
                <a:custGeom>
                  <a:avLst/>
                  <a:gdLst>
                    <a:gd name="T0" fmla="*/ 0 w 141"/>
                    <a:gd name="T1" fmla="*/ 0 h 148"/>
                    <a:gd name="T2" fmla="*/ 141 w 141"/>
                    <a:gd name="T3" fmla="*/ 0 h 148"/>
                    <a:gd name="T4" fmla="*/ 141 w 141"/>
                    <a:gd name="T5" fmla="*/ 148 h 148"/>
                    <a:gd name="T6" fmla="*/ 0 w 141"/>
                    <a:gd name="T7" fmla="*/ 148 h 148"/>
                    <a:gd name="T8" fmla="*/ 0 w 141"/>
                    <a:gd name="T9" fmla="*/ 0 h 148"/>
                    <a:gd name="T10" fmla="*/ 0 w 141"/>
                    <a:gd name="T11" fmla="*/ 0 h 148"/>
                    <a:gd name="T12" fmla="*/ 141 w 141"/>
                    <a:gd name="T13" fmla="*/ 0 h 148"/>
                    <a:gd name="T14" fmla="*/ 141 w 141"/>
                    <a:gd name="T15" fmla="*/ 144 h 148"/>
                    <a:gd name="T16" fmla="*/ 0 w 141"/>
                    <a:gd name="T17" fmla="*/ 144 h 148"/>
                    <a:gd name="T18" fmla="*/ 0 w 141"/>
                    <a:gd name="T19" fmla="*/ 0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8"/>
                    <a:gd name="T32" fmla="*/ 141 w 141"/>
                    <a:gd name="T33" fmla="*/ 148 h 1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8">
                      <a:moveTo>
                        <a:pt x="0" y="0"/>
                      </a:moveTo>
                      <a:lnTo>
                        <a:pt x="141" y="0"/>
                      </a:lnTo>
                      <a:lnTo>
                        <a:pt x="141" y="148"/>
                      </a:lnTo>
                      <a:lnTo>
                        <a:pt x="0" y="148"/>
                      </a:lnTo>
                      <a:lnTo>
                        <a:pt x="0" y="0"/>
                      </a:lnTo>
                      <a:close/>
                      <a:moveTo>
                        <a:pt x="0" y="0"/>
                      </a:moveTo>
                      <a:lnTo>
                        <a:pt x="141" y="0"/>
                      </a:lnTo>
                      <a:lnTo>
                        <a:pt x="141" y="144"/>
                      </a:lnTo>
                      <a:lnTo>
                        <a:pt x="0" y="144"/>
                      </a:lnTo>
                      <a:lnTo>
                        <a:pt x="0" y="0"/>
                      </a:lnTo>
                      <a:close/>
                    </a:path>
                  </a:pathLst>
                </a:custGeom>
                <a:solidFill>
                  <a:srgbClr val="E5E5E5"/>
                </a:solidFill>
                <a:ln w="9525">
                  <a:noFill/>
                  <a:round/>
                  <a:headEnd/>
                  <a:tailEnd/>
                </a:ln>
              </p:spPr>
              <p:txBody>
                <a:bodyPr/>
                <a:lstStyle/>
                <a:p>
                  <a:pPr eaLnBrk="0" hangingPunct="0"/>
                  <a:endParaRPr lang="en-US"/>
                </a:p>
              </p:txBody>
            </p:sp>
            <p:sp>
              <p:nvSpPr>
                <p:cNvPr id="47818" name="Freeform 1490"/>
                <p:cNvSpPr>
                  <a:spLocks noEditPoints="1"/>
                </p:cNvSpPr>
                <p:nvPr/>
              </p:nvSpPr>
              <p:spPr bwMode="auto">
                <a:xfrm>
                  <a:off x="2248" y="3327"/>
                  <a:ext cx="141" cy="144"/>
                </a:xfrm>
                <a:custGeom>
                  <a:avLst/>
                  <a:gdLst>
                    <a:gd name="T0" fmla="*/ 0 w 141"/>
                    <a:gd name="T1" fmla="*/ 0 h 144"/>
                    <a:gd name="T2" fmla="*/ 141 w 141"/>
                    <a:gd name="T3" fmla="*/ 0 h 144"/>
                    <a:gd name="T4" fmla="*/ 141 w 141"/>
                    <a:gd name="T5" fmla="*/ 144 h 144"/>
                    <a:gd name="T6" fmla="*/ 0 w 141"/>
                    <a:gd name="T7" fmla="*/ 144 h 144"/>
                    <a:gd name="T8" fmla="*/ 0 w 141"/>
                    <a:gd name="T9" fmla="*/ 0 h 144"/>
                    <a:gd name="T10" fmla="*/ 0 w 141"/>
                    <a:gd name="T11" fmla="*/ 0 h 144"/>
                    <a:gd name="T12" fmla="*/ 141 w 141"/>
                    <a:gd name="T13" fmla="*/ 0 h 144"/>
                    <a:gd name="T14" fmla="*/ 141 w 141"/>
                    <a:gd name="T15" fmla="*/ 140 h 144"/>
                    <a:gd name="T16" fmla="*/ 0 w 141"/>
                    <a:gd name="T17" fmla="*/ 140 h 144"/>
                    <a:gd name="T18" fmla="*/ 0 w 141"/>
                    <a:gd name="T19" fmla="*/ 0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4"/>
                    <a:gd name="T32" fmla="*/ 141 w 141"/>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4">
                      <a:moveTo>
                        <a:pt x="0" y="0"/>
                      </a:moveTo>
                      <a:lnTo>
                        <a:pt x="141" y="0"/>
                      </a:lnTo>
                      <a:lnTo>
                        <a:pt x="141" y="144"/>
                      </a:lnTo>
                      <a:lnTo>
                        <a:pt x="0" y="144"/>
                      </a:lnTo>
                      <a:lnTo>
                        <a:pt x="0" y="0"/>
                      </a:lnTo>
                      <a:close/>
                      <a:moveTo>
                        <a:pt x="0" y="0"/>
                      </a:moveTo>
                      <a:lnTo>
                        <a:pt x="141" y="0"/>
                      </a:lnTo>
                      <a:lnTo>
                        <a:pt x="141" y="140"/>
                      </a:lnTo>
                      <a:lnTo>
                        <a:pt x="0" y="140"/>
                      </a:lnTo>
                      <a:lnTo>
                        <a:pt x="0" y="0"/>
                      </a:lnTo>
                      <a:close/>
                    </a:path>
                  </a:pathLst>
                </a:custGeom>
                <a:solidFill>
                  <a:srgbClr val="E4E4E4"/>
                </a:solidFill>
                <a:ln w="9525">
                  <a:noFill/>
                  <a:round/>
                  <a:headEnd/>
                  <a:tailEnd/>
                </a:ln>
              </p:spPr>
              <p:txBody>
                <a:bodyPr/>
                <a:lstStyle/>
                <a:p>
                  <a:pPr eaLnBrk="0" hangingPunct="0"/>
                  <a:endParaRPr lang="en-US"/>
                </a:p>
              </p:txBody>
            </p:sp>
            <p:sp>
              <p:nvSpPr>
                <p:cNvPr id="47819" name="Freeform 1491"/>
                <p:cNvSpPr>
                  <a:spLocks noEditPoints="1"/>
                </p:cNvSpPr>
                <p:nvPr/>
              </p:nvSpPr>
              <p:spPr bwMode="auto">
                <a:xfrm>
                  <a:off x="2248" y="3327"/>
                  <a:ext cx="141" cy="140"/>
                </a:xfrm>
                <a:custGeom>
                  <a:avLst/>
                  <a:gdLst>
                    <a:gd name="T0" fmla="*/ 0 w 141"/>
                    <a:gd name="T1" fmla="*/ 0 h 140"/>
                    <a:gd name="T2" fmla="*/ 141 w 141"/>
                    <a:gd name="T3" fmla="*/ 0 h 140"/>
                    <a:gd name="T4" fmla="*/ 141 w 141"/>
                    <a:gd name="T5" fmla="*/ 140 h 140"/>
                    <a:gd name="T6" fmla="*/ 0 w 141"/>
                    <a:gd name="T7" fmla="*/ 140 h 140"/>
                    <a:gd name="T8" fmla="*/ 0 w 141"/>
                    <a:gd name="T9" fmla="*/ 0 h 140"/>
                    <a:gd name="T10" fmla="*/ 0 w 141"/>
                    <a:gd name="T11" fmla="*/ 0 h 140"/>
                    <a:gd name="T12" fmla="*/ 141 w 141"/>
                    <a:gd name="T13" fmla="*/ 0 h 140"/>
                    <a:gd name="T14" fmla="*/ 141 w 141"/>
                    <a:gd name="T15" fmla="*/ 136 h 140"/>
                    <a:gd name="T16" fmla="*/ 0 w 141"/>
                    <a:gd name="T17" fmla="*/ 136 h 140"/>
                    <a:gd name="T18" fmla="*/ 0 w 141"/>
                    <a:gd name="T19" fmla="*/ 0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0"/>
                    <a:gd name="T32" fmla="*/ 141 w 141"/>
                    <a:gd name="T33" fmla="*/ 140 h 1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0">
                      <a:moveTo>
                        <a:pt x="0" y="0"/>
                      </a:moveTo>
                      <a:lnTo>
                        <a:pt x="141" y="0"/>
                      </a:lnTo>
                      <a:lnTo>
                        <a:pt x="141" y="140"/>
                      </a:lnTo>
                      <a:lnTo>
                        <a:pt x="0" y="140"/>
                      </a:lnTo>
                      <a:lnTo>
                        <a:pt x="0" y="0"/>
                      </a:lnTo>
                      <a:close/>
                      <a:moveTo>
                        <a:pt x="0" y="0"/>
                      </a:moveTo>
                      <a:lnTo>
                        <a:pt x="141" y="0"/>
                      </a:lnTo>
                      <a:lnTo>
                        <a:pt x="141" y="136"/>
                      </a:lnTo>
                      <a:lnTo>
                        <a:pt x="0" y="136"/>
                      </a:lnTo>
                      <a:lnTo>
                        <a:pt x="0" y="0"/>
                      </a:lnTo>
                      <a:close/>
                    </a:path>
                  </a:pathLst>
                </a:custGeom>
                <a:solidFill>
                  <a:srgbClr val="E3E3E3"/>
                </a:solidFill>
                <a:ln w="9525">
                  <a:noFill/>
                  <a:round/>
                  <a:headEnd/>
                  <a:tailEnd/>
                </a:ln>
              </p:spPr>
              <p:txBody>
                <a:bodyPr/>
                <a:lstStyle/>
                <a:p>
                  <a:pPr eaLnBrk="0" hangingPunct="0"/>
                  <a:endParaRPr lang="en-US"/>
                </a:p>
              </p:txBody>
            </p:sp>
            <p:sp>
              <p:nvSpPr>
                <p:cNvPr id="47820" name="Freeform 1492"/>
                <p:cNvSpPr>
                  <a:spLocks noEditPoints="1"/>
                </p:cNvSpPr>
                <p:nvPr/>
              </p:nvSpPr>
              <p:spPr bwMode="auto">
                <a:xfrm>
                  <a:off x="2248" y="3327"/>
                  <a:ext cx="141" cy="136"/>
                </a:xfrm>
                <a:custGeom>
                  <a:avLst/>
                  <a:gdLst>
                    <a:gd name="T0" fmla="*/ 0 w 141"/>
                    <a:gd name="T1" fmla="*/ 0 h 136"/>
                    <a:gd name="T2" fmla="*/ 141 w 141"/>
                    <a:gd name="T3" fmla="*/ 0 h 136"/>
                    <a:gd name="T4" fmla="*/ 141 w 141"/>
                    <a:gd name="T5" fmla="*/ 136 h 136"/>
                    <a:gd name="T6" fmla="*/ 0 w 141"/>
                    <a:gd name="T7" fmla="*/ 136 h 136"/>
                    <a:gd name="T8" fmla="*/ 0 w 141"/>
                    <a:gd name="T9" fmla="*/ 0 h 136"/>
                    <a:gd name="T10" fmla="*/ 0 w 141"/>
                    <a:gd name="T11" fmla="*/ 0 h 136"/>
                    <a:gd name="T12" fmla="*/ 141 w 141"/>
                    <a:gd name="T13" fmla="*/ 0 h 136"/>
                    <a:gd name="T14" fmla="*/ 141 w 141"/>
                    <a:gd name="T15" fmla="*/ 132 h 136"/>
                    <a:gd name="T16" fmla="*/ 0 w 141"/>
                    <a:gd name="T17" fmla="*/ 132 h 136"/>
                    <a:gd name="T18" fmla="*/ 0 w 141"/>
                    <a:gd name="T19" fmla="*/ 0 h 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36"/>
                    <a:gd name="T32" fmla="*/ 141 w 141"/>
                    <a:gd name="T33" fmla="*/ 136 h 1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36">
                      <a:moveTo>
                        <a:pt x="0" y="0"/>
                      </a:moveTo>
                      <a:lnTo>
                        <a:pt x="141" y="0"/>
                      </a:lnTo>
                      <a:lnTo>
                        <a:pt x="141" y="136"/>
                      </a:lnTo>
                      <a:lnTo>
                        <a:pt x="0" y="136"/>
                      </a:lnTo>
                      <a:lnTo>
                        <a:pt x="0" y="0"/>
                      </a:lnTo>
                      <a:close/>
                      <a:moveTo>
                        <a:pt x="0" y="0"/>
                      </a:moveTo>
                      <a:lnTo>
                        <a:pt x="141" y="0"/>
                      </a:lnTo>
                      <a:lnTo>
                        <a:pt x="141" y="132"/>
                      </a:lnTo>
                      <a:lnTo>
                        <a:pt x="0" y="132"/>
                      </a:lnTo>
                      <a:lnTo>
                        <a:pt x="0" y="0"/>
                      </a:lnTo>
                      <a:close/>
                    </a:path>
                  </a:pathLst>
                </a:custGeom>
                <a:solidFill>
                  <a:srgbClr val="E2E2E2"/>
                </a:solidFill>
                <a:ln w="9525">
                  <a:noFill/>
                  <a:round/>
                  <a:headEnd/>
                  <a:tailEnd/>
                </a:ln>
              </p:spPr>
              <p:txBody>
                <a:bodyPr/>
                <a:lstStyle/>
                <a:p>
                  <a:pPr eaLnBrk="0" hangingPunct="0"/>
                  <a:endParaRPr lang="en-US"/>
                </a:p>
              </p:txBody>
            </p:sp>
            <p:sp>
              <p:nvSpPr>
                <p:cNvPr id="47821" name="Freeform 1493"/>
                <p:cNvSpPr>
                  <a:spLocks noEditPoints="1"/>
                </p:cNvSpPr>
                <p:nvPr/>
              </p:nvSpPr>
              <p:spPr bwMode="auto">
                <a:xfrm>
                  <a:off x="2248" y="3327"/>
                  <a:ext cx="141" cy="132"/>
                </a:xfrm>
                <a:custGeom>
                  <a:avLst/>
                  <a:gdLst>
                    <a:gd name="T0" fmla="*/ 0 w 141"/>
                    <a:gd name="T1" fmla="*/ 0 h 132"/>
                    <a:gd name="T2" fmla="*/ 141 w 141"/>
                    <a:gd name="T3" fmla="*/ 0 h 132"/>
                    <a:gd name="T4" fmla="*/ 141 w 141"/>
                    <a:gd name="T5" fmla="*/ 132 h 132"/>
                    <a:gd name="T6" fmla="*/ 0 w 141"/>
                    <a:gd name="T7" fmla="*/ 132 h 132"/>
                    <a:gd name="T8" fmla="*/ 0 w 141"/>
                    <a:gd name="T9" fmla="*/ 0 h 132"/>
                    <a:gd name="T10" fmla="*/ 0 w 141"/>
                    <a:gd name="T11" fmla="*/ 0 h 132"/>
                    <a:gd name="T12" fmla="*/ 141 w 141"/>
                    <a:gd name="T13" fmla="*/ 0 h 132"/>
                    <a:gd name="T14" fmla="*/ 141 w 141"/>
                    <a:gd name="T15" fmla="*/ 128 h 132"/>
                    <a:gd name="T16" fmla="*/ 0 w 141"/>
                    <a:gd name="T17" fmla="*/ 128 h 132"/>
                    <a:gd name="T18" fmla="*/ 0 w 141"/>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32"/>
                    <a:gd name="T32" fmla="*/ 141 w 141"/>
                    <a:gd name="T33" fmla="*/ 132 h 1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32">
                      <a:moveTo>
                        <a:pt x="0" y="0"/>
                      </a:moveTo>
                      <a:lnTo>
                        <a:pt x="141" y="0"/>
                      </a:lnTo>
                      <a:lnTo>
                        <a:pt x="141" y="132"/>
                      </a:lnTo>
                      <a:lnTo>
                        <a:pt x="0" y="132"/>
                      </a:lnTo>
                      <a:lnTo>
                        <a:pt x="0" y="0"/>
                      </a:lnTo>
                      <a:close/>
                      <a:moveTo>
                        <a:pt x="0" y="0"/>
                      </a:moveTo>
                      <a:lnTo>
                        <a:pt x="141" y="0"/>
                      </a:lnTo>
                      <a:lnTo>
                        <a:pt x="141" y="128"/>
                      </a:lnTo>
                      <a:lnTo>
                        <a:pt x="0" y="128"/>
                      </a:lnTo>
                      <a:lnTo>
                        <a:pt x="0" y="0"/>
                      </a:lnTo>
                      <a:close/>
                    </a:path>
                  </a:pathLst>
                </a:custGeom>
                <a:solidFill>
                  <a:srgbClr val="E1E1E1"/>
                </a:solidFill>
                <a:ln w="9525">
                  <a:noFill/>
                  <a:round/>
                  <a:headEnd/>
                  <a:tailEnd/>
                </a:ln>
              </p:spPr>
              <p:txBody>
                <a:bodyPr/>
                <a:lstStyle/>
                <a:p>
                  <a:pPr eaLnBrk="0" hangingPunct="0"/>
                  <a:endParaRPr lang="en-US"/>
                </a:p>
              </p:txBody>
            </p:sp>
            <p:sp>
              <p:nvSpPr>
                <p:cNvPr id="47822" name="Freeform 1494"/>
                <p:cNvSpPr>
                  <a:spLocks noEditPoints="1"/>
                </p:cNvSpPr>
                <p:nvPr/>
              </p:nvSpPr>
              <p:spPr bwMode="auto">
                <a:xfrm>
                  <a:off x="2248" y="3327"/>
                  <a:ext cx="141" cy="128"/>
                </a:xfrm>
                <a:custGeom>
                  <a:avLst/>
                  <a:gdLst>
                    <a:gd name="T0" fmla="*/ 0 w 141"/>
                    <a:gd name="T1" fmla="*/ 0 h 128"/>
                    <a:gd name="T2" fmla="*/ 141 w 141"/>
                    <a:gd name="T3" fmla="*/ 0 h 128"/>
                    <a:gd name="T4" fmla="*/ 141 w 141"/>
                    <a:gd name="T5" fmla="*/ 128 h 128"/>
                    <a:gd name="T6" fmla="*/ 0 w 141"/>
                    <a:gd name="T7" fmla="*/ 128 h 128"/>
                    <a:gd name="T8" fmla="*/ 0 w 141"/>
                    <a:gd name="T9" fmla="*/ 0 h 128"/>
                    <a:gd name="T10" fmla="*/ 0 w 141"/>
                    <a:gd name="T11" fmla="*/ 0 h 128"/>
                    <a:gd name="T12" fmla="*/ 141 w 141"/>
                    <a:gd name="T13" fmla="*/ 0 h 128"/>
                    <a:gd name="T14" fmla="*/ 141 w 141"/>
                    <a:gd name="T15" fmla="*/ 124 h 128"/>
                    <a:gd name="T16" fmla="*/ 0 w 141"/>
                    <a:gd name="T17" fmla="*/ 124 h 128"/>
                    <a:gd name="T18" fmla="*/ 0 w 141"/>
                    <a:gd name="T19" fmla="*/ 0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28"/>
                    <a:gd name="T32" fmla="*/ 141 w 141"/>
                    <a:gd name="T33" fmla="*/ 128 h 1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28">
                      <a:moveTo>
                        <a:pt x="0" y="0"/>
                      </a:moveTo>
                      <a:lnTo>
                        <a:pt x="141" y="0"/>
                      </a:lnTo>
                      <a:lnTo>
                        <a:pt x="141" y="128"/>
                      </a:lnTo>
                      <a:lnTo>
                        <a:pt x="0" y="128"/>
                      </a:lnTo>
                      <a:lnTo>
                        <a:pt x="0" y="0"/>
                      </a:lnTo>
                      <a:close/>
                      <a:moveTo>
                        <a:pt x="0" y="0"/>
                      </a:moveTo>
                      <a:lnTo>
                        <a:pt x="141" y="0"/>
                      </a:lnTo>
                      <a:lnTo>
                        <a:pt x="141" y="124"/>
                      </a:lnTo>
                      <a:lnTo>
                        <a:pt x="0" y="124"/>
                      </a:lnTo>
                      <a:lnTo>
                        <a:pt x="0" y="0"/>
                      </a:lnTo>
                      <a:close/>
                    </a:path>
                  </a:pathLst>
                </a:custGeom>
                <a:solidFill>
                  <a:srgbClr val="E0E0E0"/>
                </a:solidFill>
                <a:ln w="9525">
                  <a:noFill/>
                  <a:round/>
                  <a:headEnd/>
                  <a:tailEnd/>
                </a:ln>
              </p:spPr>
              <p:txBody>
                <a:bodyPr/>
                <a:lstStyle/>
                <a:p>
                  <a:pPr eaLnBrk="0" hangingPunct="0"/>
                  <a:endParaRPr lang="en-US"/>
                </a:p>
              </p:txBody>
            </p:sp>
            <p:sp>
              <p:nvSpPr>
                <p:cNvPr id="47823" name="Freeform 1495"/>
                <p:cNvSpPr>
                  <a:spLocks noEditPoints="1"/>
                </p:cNvSpPr>
                <p:nvPr/>
              </p:nvSpPr>
              <p:spPr bwMode="auto">
                <a:xfrm>
                  <a:off x="2248" y="3327"/>
                  <a:ext cx="141" cy="124"/>
                </a:xfrm>
                <a:custGeom>
                  <a:avLst/>
                  <a:gdLst>
                    <a:gd name="T0" fmla="*/ 0 w 141"/>
                    <a:gd name="T1" fmla="*/ 0 h 124"/>
                    <a:gd name="T2" fmla="*/ 141 w 141"/>
                    <a:gd name="T3" fmla="*/ 0 h 124"/>
                    <a:gd name="T4" fmla="*/ 141 w 141"/>
                    <a:gd name="T5" fmla="*/ 124 h 124"/>
                    <a:gd name="T6" fmla="*/ 0 w 141"/>
                    <a:gd name="T7" fmla="*/ 124 h 124"/>
                    <a:gd name="T8" fmla="*/ 0 w 141"/>
                    <a:gd name="T9" fmla="*/ 0 h 124"/>
                    <a:gd name="T10" fmla="*/ 0 w 141"/>
                    <a:gd name="T11" fmla="*/ 0 h 124"/>
                    <a:gd name="T12" fmla="*/ 141 w 141"/>
                    <a:gd name="T13" fmla="*/ 0 h 124"/>
                    <a:gd name="T14" fmla="*/ 141 w 141"/>
                    <a:gd name="T15" fmla="*/ 121 h 124"/>
                    <a:gd name="T16" fmla="*/ 0 w 141"/>
                    <a:gd name="T17" fmla="*/ 121 h 124"/>
                    <a:gd name="T18" fmla="*/ 0 w 141"/>
                    <a:gd name="T19" fmla="*/ 0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24"/>
                    <a:gd name="T32" fmla="*/ 141 w 141"/>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24">
                      <a:moveTo>
                        <a:pt x="0" y="0"/>
                      </a:moveTo>
                      <a:lnTo>
                        <a:pt x="141" y="0"/>
                      </a:lnTo>
                      <a:lnTo>
                        <a:pt x="141" y="124"/>
                      </a:lnTo>
                      <a:lnTo>
                        <a:pt x="0" y="124"/>
                      </a:lnTo>
                      <a:lnTo>
                        <a:pt x="0" y="0"/>
                      </a:lnTo>
                      <a:close/>
                      <a:moveTo>
                        <a:pt x="0" y="0"/>
                      </a:moveTo>
                      <a:lnTo>
                        <a:pt x="141" y="0"/>
                      </a:lnTo>
                      <a:lnTo>
                        <a:pt x="141" y="121"/>
                      </a:lnTo>
                      <a:lnTo>
                        <a:pt x="0" y="121"/>
                      </a:lnTo>
                      <a:lnTo>
                        <a:pt x="0" y="0"/>
                      </a:lnTo>
                      <a:close/>
                    </a:path>
                  </a:pathLst>
                </a:custGeom>
                <a:solidFill>
                  <a:srgbClr val="DFDFDF"/>
                </a:solidFill>
                <a:ln w="9525">
                  <a:noFill/>
                  <a:round/>
                  <a:headEnd/>
                  <a:tailEnd/>
                </a:ln>
              </p:spPr>
              <p:txBody>
                <a:bodyPr/>
                <a:lstStyle/>
                <a:p>
                  <a:pPr eaLnBrk="0" hangingPunct="0"/>
                  <a:endParaRPr lang="en-US"/>
                </a:p>
              </p:txBody>
            </p:sp>
            <p:sp>
              <p:nvSpPr>
                <p:cNvPr id="47824" name="Freeform 1496"/>
                <p:cNvSpPr>
                  <a:spLocks noEditPoints="1"/>
                </p:cNvSpPr>
                <p:nvPr/>
              </p:nvSpPr>
              <p:spPr bwMode="auto">
                <a:xfrm>
                  <a:off x="2248" y="3327"/>
                  <a:ext cx="141" cy="121"/>
                </a:xfrm>
                <a:custGeom>
                  <a:avLst/>
                  <a:gdLst>
                    <a:gd name="T0" fmla="*/ 0 w 141"/>
                    <a:gd name="T1" fmla="*/ 0 h 121"/>
                    <a:gd name="T2" fmla="*/ 141 w 141"/>
                    <a:gd name="T3" fmla="*/ 0 h 121"/>
                    <a:gd name="T4" fmla="*/ 141 w 141"/>
                    <a:gd name="T5" fmla="*/ 121 h 121"/>
                    <a:gd name="T6" fmla="*/ 0 w 141"/>
                    <a:gd name="T7" fmla="*/ 121 h 121"/>
                    <a:gd name="T8" fmla="*/ 0 w 141"/>
                    <a:gd name="T9" fmla="*/ 0 h 121"/>
                    <a:gd name="T10" fmla="*/ 0 w 141"/>
                    <a:gd name="T11" fmla="*/ 0 h 121"/>
                    <a:gd name="T12" fmla="*/ 141 w 141"/>
                    <a:gd name="T13" fmla="*/ 0 h 121"/>
                    <a:gd name="T14" fmla="*/ 141 w 141"/>
                    <a:gd name="T15" fmla="*/ 116 h 121"/>
                    <a:gd name="T16" fmla="*/ 0 w 141"/>
                    <a:gd name="T17" fmla="*/ 116 h 121"/>
                    <a:gd name="T18" fmla="*/ 0 w 141"/>
                    <a:gd name="T19" fmla="*/ 0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21"/>
                    <a:gd name="T32" fmla="*/ 141 w 14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21">
                      <a:moveTo>
                        <a:pt x="0" y="0"/>
                      </a:moveTo>
                      <a:lnTo>
                        <a:pt x="141" y="0"/>
                      </a:lnTo>
                      <a:lnTo>
                        <a:pt x="141" y="121"/>
                      </a:lnTo>
                      <a:lnTo>
                        <a:pt x="0" y="121"/>
                      </a:lnTo>
                      <a:lnTo>
                        <a:pt x="0" y="0"/>
                      </a:lnTo>
                      <a:close/>
                      <a:moveTo>
                        <a:pt x="0" y="0"/>
                      </a:moveTo>
                      <a:lnTo>
                        <a:pt x="141" y="0"/>
                      </a:lnTo>
                      <a:lnTo>
                        <a:pt x="141" y="116"/>
                      </a:lnTo>
                      <a:lnTo>
                        <a:pt x="0" y="116"/>
                      </a:lnTo>
                      <a:lnTo>
                        <a:pt x="0" y="0"/>
                      </a:lnTo>
                      <a:close/>
                    </a:path>
                  </a:pathLst>
                </a:custGeom>
                <a:solidFill>
                  <a:srgbClr val="DEDEDE"/>
                </a:solidFill>
                <a:ln w="9525">
                  <a:noFill/>
                  <a:round/>
                  <a:headEnd/>
                  <a:tailEnd/>
                </a:ln>
              </p:spPr>
              <p:txBody>
                <a:bodyPr/>
                <a:lstStyle/>
                <a:p>
                  <a:pPr eaLnBrk="0" hangingPunct="0"/>
                  <a:endParaRPr lang="en-US"/>
                </a:p>
              </p:txBody>
            </p:sp>
            <p:sp>
              <p:nvSpPr>
                <p:cNvPr id="47825" name="Freeform 1497"/>
                <p:cNvSpPr>
                  <a:spLocks noEditPoints="1"/>
                </p:cNvSpPr>
                <p:nvPr/>
              </p:nvSpPr>
              <p:spPr bwMode="auto">
                <a:xfrm>
                  <a:off x="2248" y="3327"/>
                  <a:ext cx="141" cy="116"/>
                </a:xfrm>
                <a:custGeom>
                  <a:avLst/>
                  <a:gdLst>
                    <a:gd name="T0" fmla="*/ 0 w 141"/>
                    <a:gd name="T1" fmla="*/ 0 h 116"/>
                    <a:gd name="T2" fmla="*/ 141 w 141"/>
                    <a:gd name="T3" fmla="*/ 0 h 116"/>
                    <a:gd name="T4" fmla="*/ 141 w 141"/>
                    <a:gd name="T5" fmla="*/ 116 h 116"/>
                    <a:gd name="T6" fmla="*/ 0 w 141"/>
                    <a:gd name="T7" fmla="*/ 116 h 116"/>
                    <a:gd name="T8" fmla="*/ 0 w 141"/>
                    <a:gd name="T9" fmla="*/ 0 h 116"/>
                    <a:gd name="T10" fmla="*/ 0 w 141"/>
                    <a:gd name="T11" fmla="*/ 0 h 116"/>
                    <a:gd name="T12" fmla="*/ 141 w 141"/>
                    <a:gd name="T13" fmla="*/ 0 h 116"/>
                    <a:gd name="T14" fmla="*/ 141 w 141"/>
                    <a:gd name="T15" fmla="*/ 112 h 116"/>
                    <a:gd name="T16" fmla="*/ 0 w 141"/>
                    <a:gd name="T17" fmla="*/ 112 h 116"/>
                    <a:gd name="T18" fmla="*/ 0 w 141"/>
                    <a:gd name="T19" fmla="*/ 0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16"/>
                    <a:gd name="T32" fmla="*/ 141 w 141"/>
                    <a:gd name="T33" fmla="*/ 116 h 1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16">
                      <a:moveTo>
                        <a:pt x="0" y="0"/>
                      </a:moveTo>
                      <a:lnTo>
                        <a:pt x="141" y="0"/>
                      </a:lnTo>
                      <a:lnTo>
                        <a:pt x="141" y="116"/>
                      </a:lnTo>
                      <a:lnTo>
                        <a:pt x="0" y="116"/>
                      </a:lnTo>
                      <a:lnTo>
                        <a:pt x="0" y="0"/>
                      </a:lnTo>
                      <a:close/>
                      <a:moveTo>
                        <a:pt x="0" y="0"/>
                      </a:moveTo>
                      <a:lnTo>
                        <a:pt x="141" y="0"/>
                      </a:lnTo>
                      <a:lnTo>
                        <a:pt x="141" y="112"/>
                      </a:lnTo>
                      <a:lnTo>
                        <a:pt x="0" y="112"/>
                      </a:lnTo>
                      <a:lnTo>
                        <a:pt x="0" y="0"/>
                      </a:lnTo>
                      <a:close/>
                    </a:path>
                  </a:pathLst>
                </a:custGeom>
                <a:solidFill>
                  <a:srgbClr val="DDDDDD"/>
                </a:solidFill>
                <a:ln w="9525">
                  <a:noFill/>
                  <a:round/>
                  <a:headEnd/>
                  <a:tailEnd/>
                </a:ln>
              </p:spPr>
              <p:txBody>
                <a:bodyPr/>
                <a:lstStyle/>
                <a:p>
                  <a:pPr eaLnBrk="0" hangingPunct="0"/>
                  <a:endParaRPr lang="en-US"/>
                </a:p>
              </p:txBody>
            </p:sp>
            <p:sp>
              <p:nvSpPr>
                <p:cNvPr id="47826" name="Freeform 1498"/>
                <p:cNvSpPr>
                  <a:spLocks noEditPoints="1"/>
                </p:cNvSpPr>
                <p:nvPr/>
              </p:nvSpPr>
              <p:spPr bwMode="auto">
                <a:xfrm>
                  <a:off x="2248" y="3327"/>
                  <a:ext cx="141" cy="112"/>
                </a:xfrm>
                <a:custGeom>
                  <a:avLst/>
                  <a:gdLst>
                    <a:gd name="T0" fmla="*/ 0 w 141"/>
                    <a:gd name="T1" fmla="*/ 0 h 112"/>
                    <a:gd name="T2" fmla="*/ 141 w 141"/>
                    <a:gd name="T3" fmla="*/ 0 h 112"/>
                    <a:gd name="T4" fmla="*/ 141 w 141"/>
                    <a:gd name="T5" fmla="*/ 112 h 112"/>
                    <a:gd name="T6" fmla="*/ 0 w 141"/>
                    <a:gd name="T7" fmla="*/ 112 h 112"/>
                    <a:gd name="T8" fmla="*/ 0 w 141"/>
                    <a:gd name="T9" fmla="*/ 0 h 112"/>
                    <a:gd name="T10" fmla="*/ 0 w 141"/>
                    <a:gd name="T11" fmla="*/ 0 h 112"/>
                    <a:gd name="T12" fmla="*/ 141 w 141"/>
                    <a:gd name="T13" fmla="*/ 0 h 112"/>
                    <a:gd name="T14" fmla="*/ 141 w 141"/>
                    <a:gd name="T15" fmla="*/ 108 h 112"/>
                    <a:gd name="T16" fmla="*/ 0 w 141"/>
                    <a:gd name="T17" fmla="*/ 108 h 112"/>
                    <a:gd name="T18" fmla="*/ 0 w 141"/>
                    <a:gd name="T19" fmla="*/ 0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12"/>
                    <a:gd name="T32" fmla="*/ 141 w 141"/>
                    <a:gd name="T33" fmla="*/ 112 h 1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12">
                      <a:moveTo>
                        <a:pt x="0" y="0"/>
                      </a:moveTo>
                      <a:lnTo>
                        <a:pt x="141" y="0"/>
                      </a:lnTo>
                      <a:lnTo>
                        <a:pt x="141" y="112"/>
                      </a:lnTo>
                      <a:lnTo>
                        <a:pt x="0" y="112"/>
                      </a:lnTo>
                      <a:lnTo>
                        <a:pt x="0" y="0"/>
                      </a:lnTo>
                      <a:close/>
                      <a:moveTo>
                        <a:pt x="0" y="0"/>
                      </a:moveTo>
                      <a:lnTo>
                        <a:pt x="141" y="0"/>
                      </a:lnTo>
                      <a:lnTo>
                        <a:pt x="141" y="108"/>
                      </a:lnTo>
                      <a:lnTo>
                        <a:pt x="0" y="108"/>
                      </a:lnTo>
                      <a:lnTo>
                        <a:pt x="0" y="0"/>
                      </a:lnTo>
                      <a:close/>
                    </a:path>
                  </a:pathLst>
                </a:custGeom>
                <a:solidFill>
                  <a:srgbClr val="DCDCDC"/>
                </a:solidFill>
                <a:ln w="9525">
                  <a:noFill/>
                  <a:round/>
                  <a:headEnd/>
                  <a:tailEnd/>
                </a:ln>
              </p:spPr>
              <p:txBody>
                <a:bodyPr/>
                <a:lstStyle/>
                <a:p>
                  <a:pPr eaLnBrk="0" hangingPunct="0"/>
                  <a:endParaRPr lang="en-US"/>
                </a:p>
              </p:txBody>
            </p:sp>
            <p:sp>
              <p:nvSpPr>
                <p:cNvPr id="47827" name="Freeform 1499"/>
                <p:cNvSpPr>
                  <a:spLocks noEditPoints="1"/>
                </p:cNvSpPr>
                <p:nvPr/>
              </p:nvSpPr>
              <p:spPr bwMode="auto">
                <a:xfrm>
                  <a:off x="2248" y="3327"/>
                  <a:ext cx="141" cy="108"/>
                </a:xfrm>
                <a:custGeom>
                  <a:avLst/>
                  <a:gdLst>
                    <a:gd name="T0" fmla="*/ 0 w 141"/>
                    <a:gd name="T1" fmla="*/ 0 h 108"/>
                    <a:gd name="T2" fmla="*/ 141 w 141"/>
                    <a:gd name="T3" fmla="*/ 0 h 108"/>
                    <a:gd name="T4" fmla="*/ 141 w 141"/>
                    <a:gd name="T5" fmla="*/ 108 h 108"/>
                    <a:gd name="T6" fmla="*/ 0 w 141"/>
                    <a:gd name="T7" fmla="*/ 108 h 108"/>
                    <a:gd name="T8" fmla="*/ 0 w 141"/>
                    <a:gd name="T9" fmla="*/ 0 h 108"/>
                    <a:gd name="T10" fmla="*/ 0 w 141"/>
                    <a:gd name="T11" fmla="*/ 0 h 108"/>
                    <a:gd name="T12" fmla="*/ 141 w 141"/>
                    <a:gd name="T13" fmla="*/ 0 h 108"/>
                    <a:gd name="T14" fmla="*/ 141 w 141"/>
                    <a:gd name="T15" fmla="*/ 104 h 108"/>
                    <a:gd name="T16" fmla="*/ 0 w 141"/>
                    <a:gd name="T17" fmla="*/ 104 h 108"/>
                    <a:gd name="T18" fmla="*/ 0 w 141"/>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08"/>
                    <a:gd name="T32" fmla="*/ 141 w 141"/>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08">
                      <a:moveTo>
                        <a:pt x="0" y="0"/>
                      </a:moveTo>
                      <a:lnTo>
                        <a:pt x="141" y="0"/>
                      </a:lnTo>
                      <a:lnTo>
                        <a:pt x="141" y="108"/>
                      </a:lnTo>
                      <a:lnTo>
                        <a:pt x="0" y="108"/>
                      </a:lnTo>
                      <a:lnTo>
                        <a:pt x="0" y="0"/>
                      </a:lnTo>
                      <a:close/>
                      <a:moveTo>
                        <a:pt x="0" y="0"/>
                      </a:moveTo>
                      <a:lnTo>
                        <a:pt x="141" y="0"/>
                      </a:lnTo>
                      <a:lnTo>
                        <a:pt x="141" y="104"/>
                      </a:lnTo>
                      <a:lnTo>
                        <a:pt x="0" y="104"/>
                      </a:lnTo>
                      <a:lnTo>
                        <a:pt x="0" y="0"/>
                      </a:lnTo>
                      <a:close/>
                    </a:path>
                  </a:pathLst>
                </a:custGeom>
                <a:solidFill>
                  <a:srgbClr val="DBDBDB"/>
                </a:solidFill>
                <a:ln w="9525">
                  <a:noFill/>
                  <a:round/>
                  <a:headEnd/>
                  <a:tailEnd/>
                </a:ln>
              </p:spPr>
              <p:txBody>
                <a:bodyPr/>
                <a:lstStyle/>
                <a:p>
                  <a:pPr eaLnBrk="0" hangingPunct="0"/>
                  <a:endParaRPr lang="en-US"/>
                </a:p>
              </p:txBody>
            </p:sp>
            <p:sp>
              <p:nvSpPr>
                <p:cNvPr id="47828" name="Freeform 1500"/>
                <p:cNvSpPr>
                  <a:spLocks noEditPoints="1"/>
                </p:cNvSpPr>
                <p:nvPr/>
              </p:nvSpPr>
              <p:spPr bwMode="auto">
                <a:xfrm>
                  <a:off x="2248" y="3327"/>
                  <a:ext cx="141" cy="104"/>
                </a:xfrm>
                <a:custGeom>
                  <a:avLst/>
                  <a:gdLst>
                    <a:gd name="T0" fmla="*/ 0 w 141"/>
                    <a:gd name="T1" fmla="*/ 0 h 104"/>
                    <a:gd name="T2" fmla="*/ 141 w 141"/>
                    <a:gd name="T3" fmla="*/ 0 h 104"/>
                    <a:gd name="T4" fmla="*/ 141 w 141"/>
                    <a:gd name="T5" fmla="*/ 104 h 104"/>
                    <a:gd name="T6" fmla="*/ 0 w 141"/>
                    <a:gd name="T7" fmla="*/ 104 h 104"/>
                    <a:gd name="T8" fmla="*/ 0 w 141"/>
                    <a:gd name="T9" fmla="*/ 0 h 104"/>
                    <a:gd name="T10" fmla="*/ 0 w 141"/>
                    <a:gd name="T11" fmla="*/ 0 h 104"/>
                    <a:gd name="T12" fmla="*/ 141 w 141"/>
                    <a:gd name="T13" fmla="*/ 0 h 104"/>
                    <a:gd name="T14" fmla="*/ 141 w 141"/>
                    <a:gd name="T15" fmla="*/ 100 h 104"/>
                    <a:gd name="T16" fmla="*/ 0 w 141"/>
                    <a:gd name="T17" fmla="*/ 100 h 104"/>
                    <a:gd name="T18" fmla="*/ 0 w 141"/>
                    <a:gd name="T19" fmla="*/ 0 h 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04"/>
                    <a:gd name="T32" fmla="*/ 141 w 141"/>
                    <a:gd name="T33" fmla="*/ 104 h 1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04">
                      <a:moveTo>
                        <a:pt x="0" y="0"/>
                      </a:moveTo>
                      <a:lnTo>
                        <a:pt x="141" y="0"/>
                      </a:lnTo>
                      <a:lnTo>
                        <a:pt x="141" y="104"/>
                      </a:lnTo>
                      <a:lnTo>
                        <a:pt x="0" y="104"/>
                      </a:lnTo>
                      <a:lnTo>
                        <a:pt x="0" y="0"/>
                      </a:lnTo>
                      <a:close/>
                      <a:moveTo>
                        <a:pt x="0" y="0"/>
                      </a:moveTo>
                      <a:lnTo>
                        <a:pt x="141" y="0"/>
                      </a:lnTo>
                      <a:lnTo>
                        <a:pt x="141" y="100"/>
                      </a:lnTo>
                      <a:lnTo>
                        <a:pt x="0" y="100"/>
                      </a:lnTo>
                      <a:lnTo>
                        <a:pt x="0" y="0"/>
                      </a:lnTo>
                      <a:close/>
                    </a:path>
                  </a:pathLst>
                </a:custGeom>
                <a:solidFill>
                  <a:srgbClr val="DADADA"/>
                </a:solidFill>
                <a:ln w="9525">
                  <a:noFill/>
                  <a:round/>
                  <a:headEnd/>
                  <a:tailEnd/>
                </a:ln>
              </p:spPr>
              <p:txBody>
                <a:bodyPr/>
                <a:lstStyle/>
                <a:p>
                  <a:pPr eaLnBrk="0" hangingPunct="0"/>
                  <a:endParaRPr lang="en-US"/>
                </a:p>
              </p:txBody>
            </p:sp>
            <p:sp>
              <p:nvSpPr>
                <p:cNvPr id="47829" name="Freeform 1501"/>
                <p:cNvSpPr>
                  <a:spLocks noEditPoints="1"/>
                </p:cNvSpPr>
                <p:nvPr/>
              </p:nvSpPr>
              <p:spPr bwMode="auto">
                <a:xfrm>
                  <a:off x="2248" y="3327"/>
                  <a:ext cx="141" cy="100"/>
                </a:xfrm>
                <a:custGeom>
                  <a:avLst/>
                  <a:gdLst>
                    <a:gd name="T0" fmla="*/ 0 w 141"/>
                    <a:gd name="T1" fmla="*/ 0 h 100"/>
                    <a:gd name="T2" fmla="*/ 141 w 141"/>
                    <a:gd name="T3" fmla="*/ 0 h 100"/>
                    <a:gd name="T4" fmla="*/ 141 w 141"/>
                    <a:gd name="T5" fmla="*/ 100 h 100"/>
                    <a:gd name="T6" fmla="*/ 0 w 141"/>
                    <a:gd name="T7" fmla="*/ 100 h 100"/>
                    <a:gd name="T8" fmla="*/ 0 w 141"/>
                    <a:gd name="T9" fmla="*/ 0 h 100"/>
                    <a:gd name="T10" fmla="*/ 0 w 141"/>
                    <a:gd name="T11" fmla="*/ 0 h 100"/>
                    <a:gd name="T12" fmla="*/ 141 w 141"/>
                    <a:gd name="T13" fmla="*/ 0 h 100"/>
                    <a:gd name="T14" fmla="*/ 141 w 141"/>
                    <a:gd name="T15" fmla="*/ 96 h 100"/>
                    <a:gd name="T16" fmla="*/ 0 w 141"/>
                    <a:gd name="T17" fmla="*/ 96 h 100"/>
                    <a:gd name="T18" fmla="*/ 0 w 14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00"/>
                    <a:gd name="T32" fmla="*/ 141 w 14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00">
                      <a:moveTo>
                        <a:pt x="0" y="0"/>
                      </a:moveTo>
                      <a:lnTo>
                        <a:pt x="141" y="0"/>
                      </a:lnTo>
                      <a:lnTo>
                        <a:pt x="141" y="100"/>
                      </a:lnTo>
                      <a:lnTo>
                        <a:pt x="0" y="100"/>
                      </a:lnTo>
                      <a:lnTo>
                        <a:pt x="0" y="0"/>
                      </a:lnTo>
                      <a:close/>
                      <a:moveTo>
                        <a:pt x="0" y="0"/>
                      </a:moveTo>
                      <a:lnTo>
                        <a:pt x="141" y="0"/>
                      </a:lnTo>
                      <a:lnTo>
                        <a:pt x="141" y="96"/>
                      </a:lnTo>
                      <a:lnTo>
                        <a:pt x="0" y="96"/>
                      </a:lnTo>
                      <a:lnTo>
                        <a:pt x="0" y="0"/>
                      </a:lnTo>
                      <a:close/>
                    </a:path>
                  </a:pathLst>
                </a:custGeom>
                <a:solidFill>
                  <a:srgbClr val="D9D9D9"/>
                </a:solidFill>
                <a:ln w="9525">
                  <a:noFill/>
                  <a:round/>
                  <a:headEnd/>
                  <a:tailEnd/>
                </a:ln>
              </p:spPr>
              <p:txBody>
                <a:bodyPr/>
                <a:lstStyle/>
                <a:p>
                  <a:pPr eaLnBrk="0" hangingPunct="0"/>
                  <a:endParaRPr lang="en-US"/>
                </a:p>
              </p:txBody>
            </p:sp>
            <p:sp>
              <p:nvSpPr>
                <p:cNvPr id="47830" name="Freeform 1502"/>
                <p:cNvSpPr>
                  <a:spLocks noEditPoints="1"/>
                </p:cNvSpPr>
                <p:nvPr/>
              </p:nvSpPr>
              <p:spPr bwMode="auto">
                <a:xfrm>
                  <a:off x="2248" y="3327"/>
                  <a:ext cx="141" cy="96"/>
                </a:xfrm>
                <a:custGeom>
                  <a:avLst/>
                  <a:gdLst>
                    <a:gd name="T0" fmla="*/ 0 w 141"/>
                    <a:gd name="T1" fmla="*/ 0 h 96"/>
                    <a:gd name="T2" fmla="*/ 141 w 141"/>
                    <a:gd name="T3" fmla="*/ 0 h 96"/>
                    <a:gd name="T4" fmla="*/ 141 w 141"/>
                    <a:gd name="T5" fmla="*/ 96 h 96"/>
                    <a:gd name="T6" fmla="*/ 0 w 141"/>
                    <a:gd name="T7" fmla="*/ 96 h 96"/>
                    <a:gd name="T8" fmla="*/ 0 w 141"/>
                    <a:gd name="T9" fmla="*/ 0 h 96"/>
                    <a:gd name="T10" fmla="*/ 0 w 141"/>
                    <a:gd name="T11" fmla="*/ 0 h 96"/>
                    <a:gd name="T12" fmla="*/ 141 w 141"/>
                    <a:gd name="T13" fmla="*/ 0 h 96"/>
                    <a:gd name="T14" fmla="*/ 141 w 141"/>
                    <a:gd name="T15" fmla="*/ 92 h 96"/>
                    <a:gd name="T16" fmla="*/ 0 w 141"/>
                    <a:gd name="T17" fmla="*/ 92 h 96"/>
                    <a:gd name="T18" fmla="*/ 0 w 141"/>
                    <a:gd name="T19" fmla="*/ 0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96"/>
                    <a:gd name="T32" fmla="*/ 141 w 141"/>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96">
                      <a:moveTo>
                        <a:pt x="0" y="0"/>
                      </a:moveTo>
                      <a:lnTo>
                        <a:pt x="141" y="0"/>
                      </a:lnTo>
                      <a:lnTo>
                        <a:pt x="141" y="96"/>
                      </a:lnTo>
                      <a:lnTo>
                        <a:pt x="0" y="96"/>
                      </a:lnTo>
                      <a:lnTo>
                        <a:pt x="0" y="0"/>
                      </a:lnTo>
                      <a:close/>
                      <a:moveTo>
                        <a:pt x="0" y="0"/>
                      </a:moveTo>
                      <a:lnTo>
                        <a:pt x="141" y="0"/>
                      </a:lnTo>
                      <a:lnTo>
                        <a:pt x="141" y="92"/>
                      </a:lnTo>
                      <a:lnTo>
                        <a:pt x="0" y="92"/>
                      </a:lnTo>
                      <a:lnTo>
                        <a:pt x="0" y="0"/>
                      </a:lnTo>
                      <a:close/>
                    </a:path>
                  </a:pathLst>
                </a:custGeom>
                <a:solidFill>
                  <a:srgbClr val="D8D8D8"/>
                </a:solidFill>
                <a:ln w="9525">
                  <a:noFill/>
                  <a:round/>
                  <a:headEnd/>
                  <a:tailEnd/>
                </a:ln>
              </p:spPr>
              <p:txBody>
                <a:bodyPr/>
                <a:lstStyle/>
                <a:p>
                  <a:pPr eaLnBrk="0" hangingPunct="0"/>
                  <a:endParaRPr lang="en-US"/>
                </a:p>
              </p:txBody>
            </p:sp>
            <p:sp>
              <p:nvSpPr>
                <p:cNvPr id="47831" name="Freeform 1503"/>
                <p:cNvSpPr>
                  <a:spLocks noEditPoints="1"/>
                </p:cNvSpPr>
                <p:nvPr/>
              </p:nvSpPr>
              <p:spPr bwMode="auto">
                <a:xfrm>
                  <a:off x="2248" y="3327"/>
                  <a:ext cx="141" cy="92"/>
                </a:xfrm>
                <a:custGeom>
                  <a:avLst/>
                  <a:gdLst>
                    <a:gd name="T0" fmla="*/ 0 w 141"/>
                    <a:gd name="T1" fmla="*/ 0 h 92"/>
                    <a:gd name="T2" fmla="*/ 141 w 141"/>
                    <a:gd name="T3" fmla="*/ 0 h 92"/>
                    <a:gd name="T4" fmla="*/ 141 w 141"/>
                    <a:gd name="T5" fmla="*/ 92 h 92"/>
                    <a:gd name="T6" fmla="*/ 0 w 141"/>
                    <a:gd name="T7" fmla="*/ 92 h 92"/>
                    <a:gd name="T8" fmla="*/ 0 w 141"/>
                    <a:gd name="T9" fmla="*/ 0 h 92"/>
                    <a:gd name="T10" fmla="*/ 0 w 141"/>
                    <a:gd name="T11" fmla="*/ 0 h 92"/>
                    <a:gd name="T12" fmla="*/ 141 w 141"/>
                    <a:gd name="T13" fmla="*/ 0 h 92"/>
                    <a:gd name="T14" fmla="*/ 141 w 141"/>
                    <a:gd name="T15" fmla="*/ 89 h 92"/>
                    <a:gd name="T16" fmla="*/ 0 w 141"/>
                    <a:gd name="T17" fmla="*/ 89 h 92"/>
                    <a:gd name="T18" fmla="*/ 0 w 141"/>
                    <a:gd name="T19" fmla="*/ 0 h 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92"/>
                    <a:gd name="T32" fmla="*/ 141 w 141"/>
                    <a:gd name="T33" fmla="*/ 92 h 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92">
                      <a:moveTo>
                        <a:pt x="0" y="0"/>
                      </a:moveTo>
                      <a:lnTo>
                        <a:pt x="141" y="0"/>
                      </a:lnTo>
                      <a:lnTo>
                        <a:pt x="141" y="92"/>
                      </a:lnTo>
                      <a:lnTo>
                        <a:pt x="0" y="92"/>
                      </a:lnTo>
                      <a:lnTo>
                        <a:pt x="0" y="0"/>
                      </a:lnTo>
                      <a:close/>
                      <a:moveTo>
                        <a:pt x="0" y="0"/>
                      </a:moveTo>
                      <a:lnTo>
                        <a:pt x="141" y="0"/>
                      </a:lnTo>
                      <a:lnTo>
                        <a:pt x="141" y="89"/>
                      </a:lnTo>
                      <a:lnTo>
                        <a:pt x="0" y="89"/>
                      </a:lnTo>
                      <a:lnTo>
                        <a:pt x="0" y="0"/>
                      </a:lnTo>
                      <a:close/>
                    </a:path>
                  </a:pathLst>
                </a:custGeom>
                <a:solidFill>
                  <a:srgbClr val="D7D7D7"/>
                </a:solidFill>
                <a:ln w="9525">
                  <a:noFill/>
                  <a:round/>
                  <a:headEnd/>
                  <a:tailEnd/>
                </a:ln>
              </p:spPr>
              <p:txBody>
                <a:bodyPr/>
                <a:lstStyle/>
                <a:p>
                  <a:pPr eaLnBrk="0" hangingPunct="0"/>
                  <a:endParaRPr lang="en-US"/>
                </a:p>
              </p:txBody>
            </p:sp>
            <p:sp>
              <p:nvSpPr>
                <p:cNvPr id="47832" name="Freeform 1504"/>
                <p:cNvSpPr>
                  <a:spLocks noEditPoints="1"/>
                </p:cNvSpPr>
                <p:nvPr/>
              </p:nvSpPr>
              <p:spPr bwMode="auto">
                <a:xfrm>
                  <a:off x="2248" y="3327"/>
                  <a:ext cx="141" cy="89"/>
                </a:xfrm>
                <a:custGeom>
                  <a:avLst/>
                  <a:gdLst>
                    <a:gd name="T0" fmla="*/ 0 w 141"/>
                    <a:gd name="T1" fmla="*/ 0 h 89"/>
                    <a:gd name="T2" fmla="*/ 141 w 141"/>
                    <a:gd name="T3" fmla="*/ 0 h 89"/>
                    <a:gd name="T4" fmla="*/ 141 w 141"/>
                    <a:gd name="T5" fmla="*/ 89 h 89"/>
                    <a:gd name="T6" fmla="*/ 0 w 141"/>
                    <a:gd name="T7" fmla="*/ 89 h 89"/>
                    <a:gd name="T8" fmla="*/ 0 w 141"/>
                    <a:gd name="T9" fmla="*/ 0 h 89"/>
                    <a:gd name="T10" fmla="*/ 0 w 141"/>
                    <a:gd name="T11" fmla="*/ 0 h 89"/>
                    <a:gd name="T12" fmla="*/ 141 w 141"/>
                    <a:gd name="T13" fmla="*/ 0 h 89"/>
                    <a:gd name="T14" fmla="*/ 141 w 141"/>
                    <a:gd name="T15" fmla="*/ 84 h 89"/>
                    <a:gd name="T16" fmla="*/ 0 w 141"/>
                    <a:gd name="T17" fmla="*/ 84 h 89"/>
                    <a:gd name="T18" fmla="*/ 0 w 141"/>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89"/>
                    <a:gd name="T32" fmla="*/ 141 w 141"/>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89">
                      <a:moveTo>
                        <a:pt x="0" y="0"/>
                      </a:moveTo>
                      <a:lnTo>
                        <a:pt x="141" y="0"/>
                      </a:lnTo>
                      <a:lnTo>
                        <a:pt x="141" y="89"/>
                      </a:lnTo>
                      <a:lnTo>
                        <a:pt x="0" y="89"/>
                      </a:lnTo>
                      <a:lnTo>
                        <a:pt x="0" y="0"/>
                      </a:lnTo>
                      <a:close/>
                      <a:moveTo>
                        <a:pt x="0" y="0"/>
                      </a:moveTo>
                      <a:lnTo>
                        <a:pt x="141" y="0"/>
                      </a:lnTo>
                      <a:lnTo>
                        <a:pt x="141" y="84"/>
                      </a:lnTo>
                      <a:lnTo>
                        <a:pt x="0" y="84"/>
                      </a:lnTo>
                      <a:lnTo>
                        <a:pt x="0" y="0"/>
                      </a:lnTo>
                      <a:close/>
                    </a:path>
                  </a:pathLst>
                </a:custGeom>
                <a:solidFill>
                  <a:srgbClr val="D6D6D6"/>
                </a:solidFill>
                <a:ln w="9525">
                  <a:noFill/>
                  <a:round/>
                  <a:headEnd/>
                  <a:tailEnd/>
                </a:ln>
              </p:spPr>
              <p:txBody>
                <a:bodyPr/>
                <a:lstStyle/>
                <a:p>
                  <a:pPr eaLnBrk="0" hangingPunct="0"/>
                  <a:endParaRPr lang="en-US"/>
                </a:p>
              </p:txBody>
            </p:sp>
            <p:sp>
              <p:nvSpPr>
                <p:cNvPr id="47833" name="Freeform 1505"/>
                <p:cNvSpPr>
                  <a:spLocks noEditPoints="1"/>
                </p:cNvSpPr>
                <p:nvPr/>
              </p:nvSpPr>
              <p:spPr bwMode="auto">
                <a:xfrm>
                  <a:off x="2248" y="3327"/>
                  <a:ext cx="141" cy="84"/>
                </a:xfrm>
                <a:custGeom>
                  <a:avLst/>
                  <a:gdLst>
                    <a:gd name="T0" fmla="*/ 0 w 141"/>
                    <a:gd name="T1" fmla="*/ 0 h 84"/>
                    <a:gd name="T2" fmla="*/ 141 w 141"/>
                    <a:gd name="T3" fmla="*/ 0 h 84"/>
                    <a:gd name="T4" fmla="*/ 141 w 141"/>
                    <a:gd name="T5" fmla="*/ 84 h 84"/>
                    <a:gd name="T6" fmla="*/ 0 w 141"/>
                    <a:gd name="T7" fmla="*/ 84 h 84"/>
                    <a:gd name="T8" fmla="*/ 0 w 141"/>
                    <a:gd name="T9" fmla="*/ 0 h 84"/>
                    <a:gd name="T10" fmla="*/ 0 w 141"/>
                    <a:gd name="T11" fmla="*/ 0 h 84"/>
                    <a:gd name="T12" fmla="*/ 141 w 141"/>
                    <a:gd name="T13" fmla="*/ 0 h 84"/>
                    <a:gd name="T14" fmla="*/ 141 w 141"/>
                    <a:gd name="T15" fmla="*/ 80 h 84"/>
                    <a:gd name="T16" fmla="*/ 0 w 141"/>
                    <a:gd name="T17" fmla="*/ 80 h 84"/>
                    <a:gd name="T18" fmla="*/ 0 w 141"/>
                    <a:gd name="T19" fmla="*/ 0 h 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84"/>
                    <a:gd name="T32" fmla="*/ 141 w 141"/>
                    <a:gd name="T33" fmla="*/ 84 h 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84">
                      <a:moveTo>
                        <a:pt x="0" y="0"/>
                      </a:moveTo>
                      <a:lnTo>
                        <a:pt x="141" y="0"/>
                      </a:lnTo>
                      <a:lnTo>
                        <a:pt x="141" y="84"/>
                      </a:lnTo>
                      <a:lnTo>
                        <a:pt x="0" y="84"/>
                      </a:lnTo>
                      <a:lnTo>
                        <a:pt x="0" y="0"/>
                      </a:lnTo>
                      <a:close/>
                      <a:moveTo>
                        <a:pt x="0" y="0"/>
                      </a:moveTo>
                      <a:lnTo>
                        <a:pt x="141" y="0"/>
                      </a:lnTo>
                      <a:lnTo>
                        <a:pt x="141" y="80"/>
                      </a:lnTo>
                      <a:lnTo>
                        <a:pt x="0" y="80"/>
                      </a:lnTo>
                      <a:lnTo>
                        <a:pt x="0" y="0"/>
                      </a:lnTo>
                      <a:close/>
                    </a:path>
                  </a:pathLst>
                </a:custGeom>
                <a:solidFill>
                  <a:srgbClr val="D5D5D5"/>
                </a:solidFill>
                <a:ln w="9525">
                  <a:noFill/>
                  <a:round/>
                  <a:headEnd/>
                  <a:tailEnd/>
                </a:ln>
              </p:spPr>
              <p:txBody>
                <a:bodyPr/>
                <a:lstStyle/>
                <a:p>
                  <a:pPr eaLnBrk="0" hangingPunct="0"/>
                  <a:endParaRPr lang="en-US"/>
                </a:p>
              </p:txBody>
            </p:sp>
            <p:sp>
              <p:nvSpPr>
                <p:cNvPr id="47834" name="Freeform 1506"/>
                <p:cNvSpPr>
                  <a:spLocks noEditPoints="1"/>
                </p:cNvSpPr>
                <p:nvPr/>
              </p:nvSpPr>
              <p:spPr bwMode="auto">
                <a:xfrm>
                  <a:off x="2248" y="3327"/>
                  <a:ext cx="141" cy="80"/>
                </a:xfrm>
                <a:custGeom>
                  <a:avLst/>
                  <a:gdLst>
                    <a:gd name="T0" fmla="*/ 0 w 141"/>
                    <a:gd name="T1" fmla="*/ 0 h 80"/>
                    <a:gd name="T2" fmla="*/ 141 w 141"/>
                    <a:gd name="T3" fmla="*/ 0 h 80"/>
                    <a:gd name="T4" fmla="*/ 141 w 141"/>
                    <a:gd name="T5" fmla="*/ 80 h 80"/>
                    <a:gd name="T6" fmla="*/ 0 w 141"/>
                    <a:gd name="T7" fmla="*/ 80 h 80"/>
                    <a:gd name="T8" fmla="*/ 0 w 141"/>
                    <a:gd name="T9" fmla="*/ 0 h 80"/>
                    <a:gd name="T10" fmla="*/ 0 w 141"/>
                    <a:gd name="T11" fmla="*/ 0 h 80"/>
                    <a:gd name="T12" fmla="*/ 141 w 141"/>
                    <a:gd name="T13" fmla="*/ 0 h 80"/>
                    <a:gd name="T14" fmla="*/ 141 w 141"/>
                    <a:gd name="T15" fmla="*/ 76 h 80"/>
                    <a:gd name="T16" fmla="*/ 0 w 141"/>
                    <a:gd name="T17" fmla="*/ 76 h 80"/>
                    <a:gd name="T18" fmla="*/ 0 w 141"/>
                    <a:gd name="T19" fmla="*/ 0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80"/>
                    <a:gd name="T32" fmla="*/ 141 w 141"/>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80">
                      <a:moveTo>
                        <a:pt x="0" y="0"/>
                      </a:moveTo>
                      <a:lnTo>
                        <a:pt x="141" y="0"/>
                      </a:lnTo>
                      <a:lnTo>
                        <a:pt x="141" y="80"/>
                      </a:lnTo>
                      <a:lnTo>
                        <a:pt x="0" y="80"/>
                      </a:lnTo>
                      <a:lnTo>
                        <a:pt x="0" y="0"/>
                      </a:lnTo>
                      <a:close/>
                      <a:moveTo>
                        <a:pt x="0" y="0"/>
                      </a:moveTo>
                      <a:lnTo>
                        <a:pt x="141" y="0"/>
                      </a:lnTo>
                      <a:lnTo>
                        <a:pt x="141" y="76"/>
                      </a:lnTo>
                      <a:lnTo>
                        <a:pt x="0" y="76"/>
                      </a:lnTo>
                      <a:lnTo>
                        <a:pt x="0" y="0"/>
                      </a:lnTo>
                      <a:close/>
                    </a:path>
                  </a:pathLst>
                </a:custGeom>
                <a:solidFill>
                  <a:srgbClr val="D4D4D4"/>
                </a:solidFill>
                <a:ln w="9525">
                  <a:noFill/>
                  <a:round/>
                  <a:headEnd/>
                  <a:tailEnd/>
                </a:ln>
              </p:spPr>
              <p:txBody>
                <a:bodyPr/>
                <a:lstStyle/>
                <a:p>
                  <a:pPr eaLnBrk="0" hangingPunct="0"/>
                  <a:endParaRPr lang="en-US"/>
                </a:p>
              </p:txBody>
            </p:sp>
            <p:sp>
              <p:nvSpPr>
                <p:cNvPr id="47835" name="Freeform 1507"/>
                <p:cNvSpPr>
                  <a:spLocks noEditPoints="1"/>
                </p:cNvSpPr>
                <p:nvPr/>
              </p:nvSpPr>
              <p:spPr bwMode="auto">
                <a:xfrm>
                  <a:off x="2248" y="3327"/>
                  <a:ext cx="141" cy="76"/>
                </a:xfrm>
                <a:custGeom>
                  <a:avLst/>
                  <a:gdLst>
                    <a:gd name="T0" fmla="*/ 0 w 141"/>
                    <a:gd name="T1" fmla="*/ 0 h 76"/>
                    <a:gd name="T2" fmla="*/ 141 w 141"/>
                    <a:gd name="T3" fmla="*/ 0 h 76"/>
                    <a:gd name="T4" fmla="*/ 141 w 141"/>
                    <a:gd name="T5" fmla="*/ 76 h 76"/>
                    <a:gd name="T6" fmla="*/ 0 w 141"/>
                    <a:gd name="T7" fmla="*/ 76 h 76"/>
                    <a:gd name="T8" fmla="*/ 0 w 141"/>
                    <a:gd name="T9" fmla="*/ 0 h 76"/>
                    <a:gd name="T10" fmla="*/ 0 w 141"/>
                    <a:gd name="T11" fmla="*/ 0 h 76"/>
                    <a:gd name="T12" fmla="*/ 141 w 141"/>
                    <a:gd name="T13" fmla="*/ 0 h 76"/>
                    <a:gd name="T14" fmla="*/ 141 w 141"/>
                    <a:gd name="T15" fmla="*/ 72 h 76"/>
                    <a:gd name="T16" fmla="*/ 0 w 141"/>
                    <a:gd name="T17" fmla="*/ 72 h 76"/>
                    <a:gd name="T18" fmla="*/ 0 w 141"/>
                    <a:gd name="T19" fmla="*/ 0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76"/>
                    <a:gd name="T32" fmla="*/ 141 w 141"/>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76">
                      <a:moveTo>
                        <a:pt x="0" y="0"/>
                      </a:moveTo>
                      <a:lnTo>
                        <a:pt x="141" y="0"/>
                      </a:lnTo>
                      <a:lnTo>
                        <a:pt x="141" y="76"/>
                      </a:lnTo>
                      <a:lnTo>
                        <a:pt x="0" y="76"/>
                      </a:lnTo>
                      <a:lnTo>
                        <a:pt x="0" y="0"/>
                      </a:lnTo>
                      <a:close/>
                      <a:moveTo>
                        <a:pt x="0" y="0"/>
                      </a:moveTo>
                      <a:lnTo>
                        <a:pt x="141" y="0"/>
                      </a:lnTo>
                      <a:lnTo>
                        <a:pt x="141" y="72"/>
                      </a:lnTo>
                      <a:lnTo>
                        <a:pt x="0" y="72"/>
                      </a:lnTo>
                      <a:lnTo>
                        <a:pt x="0" y="0"/>
                      </a:lnTo>
                      <a:close/>
                    </a:path>
                  </a:pathLst>
                </a:custGeom>
                <a:solidFill>
                  <a:srgbClr val="D3D3D3"/>
                </a:solidFill>
                <a:ln w="9525">
                  <a:noFill/>
                  <a:round/>
                  <a:headEnd/>
                  <a:tailEnd/>
                </a:ln>
              </p:spPr>
              <p:txBody>
                <a:bodyPr/>
                <a:lstStyle/>
                <a:p>
                  <a:pPr eaLnBrk="0" hangingPunct="0"/>
                  <a:endParaRPr lang="en-US"/>
                </a:p>
              </p:txBody>
            </p:sp>
            <p:sp>
              <p:nvSpPr>
                <p:cNvPr id="47836" name="Freeform 1508"/>
                <p:cNvSpPr>
                  <a:spLocks noEditPoints="1"/>
                </p:cNvSpPr>
                <p:nvPr/>
              </p:nvSpPr>
              <p:spPr bwMode="auto">
                <a:xfrm>
                  <a:off x="2248" y="3327"/>
                  <a:ext cx="141" cy="72"/>
                </a:xfrm>
                <a:custGeom>
                  <a:avLst/>
                  <a:gdLst>
                    <a:gd name="T0" fmla="*/ 0 w 141"/>
                    <a:gd name="T1" fmla="*/ 0 h 72"/>
                    <a:gd name="T2" fmla="*/ 141 w 141"/>
                    <a:gd name="T3" fmla="*/ 0 h 72"/>
                    <a:gd name="T4" fmla="*/ 141 w 141"/>
                    <a:gd name="T5" fmla="*/ 72 h 72"/>
                    <a:gd name="T6" fmla="*/ 0 w 141"/>
                    <a:gd name="T7" fmla="*/ 72 h 72"/>
                    <a:gd name="T8" fmla="*/ 0 w 141"/>
                    <a:gd name="T9" fmla="*/ 0 h 72"/>
                    <a:gd name="T10" fmla="*/ 0 w 141"/>
                    <a:gd name="T11" fmla="*/ 0 h 72"/>
                    <a:gd name="T12" fmla="*/ 141 w 141"/>
                    <a:gd name="T13" fmla="*/ 0 h 72"/>
                    <a:gd name="T14" fmla="*/ 141 w 141"/>
                    <a:gd name="T15" fmla="*/ 68 h 72"/>
                    <a:gd name="T16" fmla="*/ 0 w 141"/>
                    <a:gd name="T17" fmla="*/ 68 h 72"/>
                    <a:gd name="T18" fmla="*/ 0 w 141"/>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72"/>
                    <a:gd name="T32" fmla="*/ 141 w 141"/>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72">
                      <a:moveTo>
                        <a:pt x="0" y="0"/>
                      </a:moveTo>
                      <a:lnTo>
                        <a:pt x="141" y="0"/>
                      </a:lnTo>
                      <a:lnTo>
                        <a:pt x="141" y="72"/>
                      </a:lnTo>
                      <a:lnTo>
                        <a:pt x="0" y="72"/>
                      </a:lnTo>
                      <a:lnTo>
                        <a:pt x="0" y="0"/>
                      </a:lnTo>
                      <a:close/>
                      <a:moveTo>
                        <a:pt x="0" y="0"/>
                      </a:moveTo>
                      <a:lnTo>
                        <a:pt x="141" y="0"/>
                      </a:lnTo>
                      <a:lnTo>
                        <a:pt x="141" y="68"/>
                      </a:lnTo>
                      <a:lnTo>
                        <a:pt x="0" y="68"/>
                      </a:lnTo>
                      <a:lnTo>
                        <a:pt x="0" y="0"/>
                      </a:lnTo>
                      <a:close/>
                    </a:path>
                  </a:pathLst>
                </a:custGeom>
                <a:solidFill>
                  <a:srgbClr val="D2D2D2"/>
                </a:solidFill>
                <a:ln w="9525">
                  <a:noFill/>
                  <a:round/>
                  <a:headEnd/>
                  <a:tailEnd/>
                </a:ln>
              </p:spPr>
              <p:txBody>
                <a:bodyPr/>
                <a:lstStyle/>
                <a:p>
                  <a:pPr eaLnBrk="0" hangingPunct="0"/>
                  <a:endParaRPr lang="en-US"/>
                </a:p>
              </p:txBody>
            </p:sp>
            <p:sp>
              <p:nvSpPr>
                <p:cNvPr id="47837" name="Freeform 1509"/>
                <p:cNvSpPr>
                  <a:spLocks noEditPoints="1"/>
                </p:cNvSpPr>
                <p:nvPr/>
              </p:nvSpPr>
              <p:spPr bwMode="auto">
                <a:xfrm>
                  <a:off x="2248" y="3327"/>
                  <a:ext cx="141" cy="68"/>
                </a:xfrm>
                <a:custGeom>
                  <a:avLst/>
                  <a:gdLst>
                    <a:gd name="T0" fmla="*/ 0 w 141"/>
                    <a:gd name="T1" fmla="*/ 0 h 68"/>
                    <a:gd name="T2" fmla="*/ 141 w 141"/>
                    <a:gd name="T3" fmla="*/ 0 h 68"/>
                    <a:gd name="T4" fmla="*/ 141 w 141"/>
                    <a:gd name="T5" fmla="*/ 68 h 68"/>
                    <a:gd name="T6" fmla="*/ 0 w 141"/>
                    <a:gd name="T7" fmla="*/ 68 h 68"/>
                    <a:gd name="T8" fmla="*/ 0 w 141"/>
                    <a:gd name="T9" fmla="*/ 0 h 68"/>
                    <a:gd name="T10" fmla="*/ 0 w 141"/>
                    <a:gd name="T11" fmla="*/ 0 h 68"/>
                    <a:gd name="T12" fmla="*/ 141 w 141"/>
                    <a:gd name="T13" fmla="*/ 0 h 68"/>
                    <a:gd name="T14" fmla="*/ 141 w 141"/>
                    <a:gd name="T15" fmla="*/ 64 h 68"/>
                    <a:gd name="T16" fmla="*/ 0 w 141"/>
                    <a:gd name="T17" fmla="*/ 64 h 68"/>
                    <a:gd name="T18" fmla="*/ 0 w 141"/>
                    <a:gd name="T19" fmla="*/ 0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68"/>
                    <a:gd name="T32" fmla="*/ 141 w 141"/>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68">
                      <a:moveTo>
                        <a:pt x="0" y="0"/>
                      </a:moveTo>
                      <a:lnTo>
                        <a:pt x="141" y="0"/>
                      </a:lnTo>
                      <a:lnTo>
                        <a:pt x="141" y="68"/>
                      </a:lnTo>
                      <a:lnTo>
                        <a:pt x="0" y="68"/>
                      </a:lnTo>
                      <a:lnTo>
                        <a:pt x="0" y="0"/>
                      </a:lnTo>
                      <a:close/>
                      <a:moveTo>
                        <a:pt x="0" y="0"/>
                      </a:moveTo>
                      <a:lnTo>
                        <a:pt x="141" y="0"/>
                      </a:lnTo>
                      <a:lnTo>
                        <a:pt x="141" y="64"/>
                      </a:lnTo>
                      <a:lnTo>
                        <a:pt x="0" y="64"/>
                      </a:lnTo>
                      <a:lnTo>
                        <a:pt x="0" y="0"/>
                      </a:lnTo>
                      <a:close/>
                    </a:path>
                  </a:pathLst>
                </a:custGeom>
                <a:solidFill>
                  <a:srgbClr val="D1D1D1"/>
                </a:solidFill>
                <a:ln w="9525">
                  <a:noFill/>
                  <a:round/>
                  <a:headEnd/>
                  <a:tailEnd/>
                </a:ln>
              </p:spPr>
              <p:txBody>
                <a:bodyPr/>
                <a:lstStyle/>
                <a:p>
                  <a:pPr eaLnBrk="0" hangingPunct="0"/>
                  <a:endParaRPr lang="en-US"/>
                </a:p>
              </p:txBody>
            </p:sp>
            <p:sp>
              <p:nvSpPr>
                <p:cNvPr id="47838" name="Freeform 1510"/>
                <p:cNvSpPr>
                  <a:spLocks noEditPoints="1"/>
                </p:cNvSpPr>
                <p:nvPr/>
              </p:nvSpPr>
              <p:spPr bwMode="auto">
                <a:xfrm>
                  <a:off x="2248" y="3327"/>
                  <a:ext cx="141" cy="64"/>
                </a:xfrm>
                <a:custGeom>
                  <a:avLst/>
                  <a:gdLst>
                    <a:gd name="T0" fmla="*/ 0 w 141"/>
                    <a:gd name="T1" fmla="*/ 0 h 64"/>
                    <a:gd name="T2" fmla="*/ 141 w 141"/>
                    <a:gd name="T3" fmla="*/ 0 h 64"/>
                    <a:gd name="T4" fmla="*/ 141 w 141"/>
                    <a:gd name="T5" fmla="*/ 64 h 64"/>
                    <a:gd name="T6" fmla="*/ 0 w 141"/>
                    <a:gd name="T7" fmla="*/ 64 h 64"/>
                    <a:gd name="T8" fmla="*/ 0 w 141"/>
                    <a:gd name="T9" fmla="*/ 0 h 64"/>
                    <a:gd name="T10" fmla="*/ 0 w 141"/>
                    <a:gd name="T11" fmla="*/ 0 h 64"/>
                    <a:gd name="T12" fmla="*/ 141 w 141"/>
                    <a:gd name="T13" fmla="*/ 0 h 64"/>
                    <a:gd name="T14" fmla="*/ 141 w 141"/>
                    <a:gd name="T15" fmla="*/ 61 h 64"/>
                    <a:gd name="T16" fmla="*/ 0 w 141"/>
                    <a:gd name="T17" fmla="*/ 61 h 64"/>
                    <a:gd name="T18" fmla="*/ 0 w 141"/>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64"/>
                    <a:gd name="T32" fmla="*/ 141 w 141"/>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64">
                      <a:moveTo>
                        <a:pt x="0" y="0"/>
                      </a:moveTo>
                      <a:lnTo>
                        <a:pt x="141" y="0"/>
                      </a:lnTo>
                      <a:lnTo>
                        <a:pt x="141" y="64"/>
                      </a:lnTo>
                      <a:lnTo>
                        <a:pt x="0" y="64"/>
                      </a:lnTo>
                      <a:lnTo>
                        <a:pt x="0" y="0"/>
                      </a:lnTo>
                      <a:close/>
                      <a:moveTo>
                        <a:pt x="0" y="0"/>
                      </a:moveTo>
                      <a:lnTo>
                        <a:pt x="141" y="0"/>
                      </a:lnTo>
                      <a:lnTo>
                        <a:pt x="141" y="61"/>
                      </a:lnTo>
                      <a:lnTo>
                        <a:pt x="0" y="61"/>
                      </a:lnTo>
                      <a:lnTo>
                        <a:pt x="0" y="0"/>
                      </a:lnTo>
                      <a:close/>
                    </a:path>
                  </a:pathLst>
                </a:custGeom>
                <a:solidFill>
                  <a:srgbClr val="D0D0D0"/>
                </a:solidFill>
                <a:ln w="9525">
                  <a:noFill/>
                  <a:round/>
                  <a:headEnd/>
                  <a:tailEnd/>
                </a:ln>
              </p:spPr>
              <p:txBody>
                <a:bodyPr/>
                <a:lstStyle/>
                <a:p>
                  <a:pPr eaLnBrk="0" hangingPunct="0"/>
                  <a:endParaRPr lang="en-US"/>
                </a:p>
              </p:txBody>
            </p:sp>
            <p:sp>
              <p:nvSpPr>
                <p:cNvPr id="47839" name="Freeform 1511"/>
                <p:cNvSpPr>
                  <a:spLocks noEditPoints="1"/>
                </p:cNvSpPr>
                <p:nvPr/>
              </p:nvSpPr>
              <p:spPr bwMode="auto">
                <a:xfrm>
                  <a:off x="2248" y="3327"/>
                  <a:ext cx="141" cy="61"/>
                </a:xfrm>
                <a:custGeom>
                  <a:avLst/>
                  <a:gdLst>
                    <a:gd name="T0" fmla="*/ 0 w 141"/>
                    <a:gd name="T1" fmla="*/ 0 h 61"/>
                    <a:gd name="T2" fmla="*/ 141 w 141"/>
                    <a:gd name="T3" fmla="*/ 0 h 61"/>
                    <a:gd name="T4" fmla="*/ 141 w 141"/>
                    <a:gd name="T5" fmla="*/ 61 h 61"/>
                    <a:gd name="T6" fmla="*/ 0 w 141"/>
                    <a:gd name="T7" fmla="*/ 61 h 61"/>
                    <a:gd name="T8" fmla="*/ 0 w 141"/>
                    <a:gd name="T9" fmla="*/ 0 h 61"/>
                    <a:gd name="T10" fmla="*/ 0 w 141"/>
                    <a:gd name="T11" fmla="*/ 0 h 61"/>
                    <a:gd name="T12" fmla="*/ 141 w 141"/>
                    <a:gd name="T13" fmla="*/ 0 h 61"/>
                    <a:gd name="T14" fmla="*/ 141 w 141"/>
                    <a:gd name="T15" fmla="*/ 57 h 61"/>
                    <a:gd name="T16" fmla="*/ 0 w 141"/>
                    <a:gd name="T17" fmla="*/ 57 h 61"/>
                    <a:gd name="T18" fmla="*/ 0 w 141"/>
                    <a:gd name="T19" fmla="*/ 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61"/>
                    <a:gd name="T32" fmla="*/ 141 w 141"/>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61">
                      <a:moveTo>
                        <a:pt x="0" y="0"/>
                      </a:moveTo>
                      <a:lnTo>
                        <a:pt x="141" y="0"/>
                      </a:lnTo>
                      <a:lnTo>
                        <a:pt x="141" y="61"/>
                      </a:lnTo>
                      <a:lnTo>
                        <a:pt x="0" y="61"/>
                      </a:lnTo>
                      <a:lnTo>
                        <a:pt x="0" y="0"/>
                      </a:lnTo>
                      <a:close/>
                      <a:moveTo>
                        <a:pt x="0" y="0"/>
                      </a:moveTo>
                      <a:lnTo>
                        <a:pt x="141" y="0"/>
                      </a:lnTo>
                      <a:lnTo>
                        <a:pt x="141" y="57"/>
                      </a:lnTo>
                      <a:lnTo>
                        <a:pt x="0" y="57"/>
                      </a:lnTo>
                      <a:lnTo>
                        <a:pt x="0" y="0"/>
                      </a:lnTo>
                      <a:close/>
                    </a:path>
                  </a:pathLst>
                </a:custGeom>
                <a:solidFill>
                  <a:srgbClr val="CFCFCF"/>
                </a:solidFill>
                <a:ln w="9525">
                  <a:noFill/>
                  <a:round/>
                  <a:headEnd/>
                  <a:tailEnd/>
                </a:ln>
              </p:spPr>
              <p:txBody>
                <a:bodyPr/>
                <a:lstStyle/>
                <a:p>
                  <a:pPr eaLnBrk="0" hangingPunct="0"/>
                  <a:endParaRPr lang="en-US"/>
                </a:p>
              </p:txBody>
            </p:sp>
            <p:sp>
              <p:nvSpPr>
                <p:cNvPr id="47840" name="Freeform 1512"/>
                <p:cNvSpPr>
                  <a:spLocks noEditPoints="1"/>
                </p:cNvSpPr>
                <p:nvPr/>
              </p:nvSpPr>
              <p:spPr bwMode="auto">
                <a:xfrm>
                  <a:off x="2248" y="3327"/>
                  <a:ext cx="141" cy="57"/>
                </a:xfrm>
                <a:custGeom>
                  <a:avLst/>
                  <a:gdLst>
                    <a:gd name="T0" fmla="*/ 0 w 141"/>
                    <a:gd name="T1" fmla="*/ 0 h 57"/>
                    <a:gd name="T2" fmla="*/ 141 w 141"/>
                    <a:gd name="T3" fmla="*/ 0 h 57"/>
                    <a:gd name="T4" fmla="*/ 141 w 141"/>
                    <a:gd name="T5" fmla="*/ 57 h 57"/>
                    <a:gd name="T6" fmla="*/ 0 w 141"/>
                    <a:gd name="T7" fmla="*/ 57 h 57"/>
                    <a:gd name="T8" fmla="*/ 0 w 141"/>
                    <a:gd name="T9" fmla="*/ 0 h 57"/>
                    <a:gd name="T10" fmla="*/ 0 w 141"/>
                    <a:gd name="T11" fmla="*/ 0 h 57"/>
                    <a:gd name="T12" fmla="*/ 141 w 141"/>
                    <a:gd name="T13" fmla="*/ 0 h 57"/>
                    <a:gd name="T14" fmla="*/ 141 w 141"/>
                    <a:gd name="T15" fmla="*/ 52 h 57"/>
                    <a:gd name="T16" fmla="*/ 0 w 141"/>
                    <a:gd name="T17" fmla="*/ 52 h 57"/>
                    <a:gd name="T18" fmla="*/ 0 w 141"/>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57"/>
                    <a:gd name="T32" fmla="*/ 141 w 141"/>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57">
                      <a:moveTo>
                        <a:pt x="0" y="0"/>
                      </a:moveTo>
                      <a:lnTo>
                        <a:pt x="141" y="0"/>
                      </a:lnTo>
                      <a:lnTo>
                        <a:pt x="141" y="57"/>
                      </a:lnTo>
                      <a:lnTo>
                        <a:pt x="0" y="57"/>
                      </a:lnTo>
                      <a:lnTo>
                        <a:pt x="0" y="0"/>
                      </a:lnTo>
                      <a:close/>
                      <a:moveTo>
                        <a:pt x="0" y="0"/>
                      </a:moveTo>
                      <a:lnTo>
                        <a:pt x="141" y="0"/>
                      </a:lnTo>
                      <a:lnTo>
                        <a:pt x="141" y="52"/>
                      </a:lnTo>
                      <a:lnTo>
                        <a:pt x="0" y="52"/>
                      </a:lnTo>
                      <a:lnTo>
                        <a:pt x="0" y="0"/>
                      </a:lnTo>
                      <a:close/>
                    </a:path>
                  </a:pathLst>
                </a:custGeom>
                <a:solidFill>
                  <a:srgbClr val="CECECE"/>
                </a:solidFill>
                <a:ln w="9525">
                  <a:noFill/>
                  <a:round/>
                  <a:headEnd/>
                  <a:tailEnd/>
                </a:ln>
              </p:spPr>
              <p:txBody>
                <a:bodyPr/>
                <a:lstStyle/>
                <a:p>
                  <a:pPr eaLnBrk="0" hangingPunct="0"/>
                  <a:endParaRPr lang="en-US"/>
                </a:p>
              </p:txBody>
            </p:sp>
            <p:sp>
              <p:nvSpPr>
                <p:cNvPr id="47841" name="Freeform 1513"/>
                <p:cNvSpPr>
                  <a:spLocks noEditPoints="1"/>
                </p:cNvSpPr>
                <p:nvPr/>
              </p:nvSpPr>
              <p:spPr bwMode="auto">
                <a:xfrm>
                  <a:off x="2248" y="3327"/>
                  <a:ext cx="141" cy="52"/>
                </a:xfrm>
                <a:custGeom>
                  <a:avLst/>
                  <a:gdLst>
                    <a:gd name="T0" fmla="*/ 0 w 141"/>
                    <a:gd name="T1" fmla="*/ 0 h 52"/>
                    <a:gd name="T2" fmla="*/ 141 w 141"/>
                    <a:gd name="T3" fmla="*/ 0 h 52"/>
                    <a:gd name="T4" fmla="*/ 141 w 141"/>
                    <a:gd name="T5" fmla="*/ 52 h 52"/>
                    <a:gd name="T6" fmla="*/ 0 w 141"/>
                    <a:gd name="T7" fmla="*/ 52 h 52"/>
                    <a:gd name="T8" fmla="*/ 0 w 141"/>
                    <a:gd name="T9" fmla="*/ 0 h 52"/>
                    <a:gd name="T10" fmla="*/ 0 w 141"/>
                    <a:gd name="T11" fmla="*/ 0 h 52"/>
                    <a:gd name="T12" fmla="*/ 141 w 141"/>
                    <a:gd name="T13" fmla="*/ 0 h 52"/>
                    <a:gd name="T14" fmla="*/ 141 w 141"/>
                    <a:gd name="T15" fmla="*/ 48 h 52"/>
                    <a:gd name="T16" fmla="*/ 0 w 141"/>
                    <a:gd name="T17" fmla="*/ 48 h 52"/>
                    <a:gd name="T18" fmla="*/ 0 w 141"/>
                    <a:gd name="T19" fmla="*/ 0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52"/>
                    <a:gd name="T32" fmla="*/ 141 w 141"/>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52">
                      <a:moveTo>
                        <a:pt x="0" y="0"/>
                      </a:moveTo>
                      <a:lnTo>
                        <a:pt x="141" y="0"/>
                      </a:lnTo>
                      <a:lnTo>
                        <a:pt x="141" y="52"/>
                      </a:lnTo>
                      <a:lnTo>
                        <a:pt x="0" y="52"/>
                      </a:lnTo>
                      <a:lnTo>
                        <a:pt x="0" y="0"/>
                      </a:lnTo>
                      <a:close/>
                      <a:moveTo>
                        <a:pt x="0" y="0"/>
                      </a:moveTo>
                      <a:lnTo>
                        <a:pt x="141" y="0"/>
                      </a:lnTo>
                      <a:lnTo>
                        <a:pt x="141" y="48"/>
                      </a:lnTo>
                      <a:lnTo>
                        <a:pt x="0" y="48"/>
                      </a:lnTo>
                      <a:lnTo>
                        <a:pt x="0" y="0"/>
                      </a:lnTo>
                      <a:close/>
                    </a:path>
                  </a:pathLst>
                </a:custGeom>
                <a:solidFill>
                  <a:srgbClr val="CDCDCD"/>
                </a:solidFill>
                <a:ln w="9525">
                  <a:noFill/>
                  <a:round/>
                  <a:headEnd/>
                  <a:tailEnd/>
                </a:ln>
              </p:spPr>
              <p:txBody>
                <a:bodyPr/>
                <a:lstStyle/>
                <a:p>
                  <a:pPr eaLnBrk="0" hangingPunct="0"/>
                  <a:endParaRPr lang="en-US"/>
                </a:p>
              </p:txBody>
            </p:sp>
            <p:sp>
              <p:nvSpPr>
                <p:cNvPr id="47842" name="Freeform 1514"/>
                <p:cNvSpPr>
                  <a:spLocks noEditPoints="1"/>
                </p:cNvSpPr>
                <p:nvPr/>
              </p:nvSpPr>
              <p:spPr bwMode="auto">
                <a:xfrm>
                  <a:off x="2248" y="3327"/>
                  <a:ext cx="141" cy="48"/>
                </a:xfrm>
                <a:custGeom>
                  <a:avLst/>
                  <a:gdLst>
                    <a:gd name="T0" fmla="*/ 0 w 141"/>
                    <a:gd name="T1" fmla="*/ 0 h 48"/>
                    <a:gd name="T2" fmla="*/ 141 w 141"/>
                    <a:gd name="T3" fmla="*/ 0 h 48"/>
                    <a:gd name="T4" fmla="*/ 141 w 141"/>
                    <a:gd name="T5" fmla="*/ 48 h 48"/>
                    <a:gd name="T6" fmla="*/ 0 w 141"/>
                    <a:gd name="T7" fmla="*/ 48 h 48"/>
                    <a:gd name="T8" fmla="*/ 0 w 141"/>
                    <a:gd name="T9" fmla="*/ 0 h 48"/>
                    <a:gd name="T10" fmla="*/ 0 w 141"/>
                    <a:gd name="T11" fmla="*/ 0 h 48"/>
                    <a:gd name="T12" fmla="*/ 141 w 141"/>
                    <a:gd name="T13" fmla="*/ 0 h 48"/>
                    <a:gd name="T14" fmla="*/ 141 w 141"/>
                    <a:gd name="T15" fmla="*/ 44 h 48"/>
                    <a:gd name="T16" fmla="*/ 0 w 141"/>
                    <a:gd name="T17" fmla="*/ 44 h 48"/>
                    <a:gd name="T18" fmla="*/ 0 w 141"/>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48"/>
                    <a:gd name="T32" fmla="*/ 141 w 141"/>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48">
                      <a:moveTo>
                        <a:pt x="0" y="0"/>
                      </a:moveTo>
                      <a:lnTo>
                        <a:pt x="141" y="0"/>
                      </a:lnTo>
                      <a:lnTo>
                        <a:pt x="141" y="48"/>
                      </a:lnTo>
                      <a:lnTo>
                        <a:pt x="0" y="48"/>
                      </a:lnTo>
                      <a:lnTo>
                        <a:pt x="0" y="0"/>
                      </a:lnTo>
                      <a:close/>
                      <a:moveTo>
                        <a:pt x="0" y="0"/>
                      </a:moveTo>
                      <a:lnTo>
                        <a:pt x="141" y="0"/>
                      </a:lnTo>
                      <a:lnTo>
                        <a:pt x="141" y="44"/>
                      </a:lnTo>
                      <a:lnTo>
                        <a:pt x="0" y="44"/>
                      </a:lnTo>
                      <a:lnTo>
                        <a:pt x="0" y="0"/>
                      </a:lnTo>
                      <a:close/>
                    </a:path>
                  </a:pathLst>
                </a:custGeom>
                <a:solidFill>
                  <a:srgbClr val="CCCCCC"/>
                </a:solidFill>
                <a:ln w="9525">
                  <a:noFill/>
                  <a:round/>
                  <a:headEnd/>
                  <a:tailEnd/>
                </a:ln>
              </p:spPr>
              <p:txBody>
                <a:bodyPr/>
                <a:lstStyle/>
                <a:p>
                  <a:pPr eaLnBrk="0" hangingPunct="0"/>
                  <a:endParaRPr lang="en-US"/>
                </a:p>
              </p:txBody>
            </p:sp>
            <p:sp>
              <p:nvSpPr>
                <p:cNvPr id="47843" name="Freeform 1515"/>
                <p:cNvSpPr>
                  <a:spLocks noEditPoints="1"/>
                </p:cNvSpPr>
                <p:nvPr/>
              </p:nvSpPr>
              <p:spPr bwMode="auto">
                <a:xfrm>
                  <a:off x="2248" y="3327"/>
                  <a:ext cx="141" cy="44"/>
                </a:xfrm>
                <a:custGeom>
                  <a:avLst/>
                  <a:gdLst>
                    <a:gd name="T0" fmla="*/ 0 w 141"/>
                    <a:gd name="T1" fmla="*/ 0 h 44"/>
                    <a:gd name="T2" fmla="*/ 141 w 141"/>
                    <a:gd name="T3" fmla="*/ 0 h 44"/>
                    <a:gd name="T4" fmla="*/ 141 w 141"/>
                    <a:gd name="T5" fmla="*/ 44 h 44"/>
                    <a:gd name="T6" fmla="*/ 0 w 141"/>
                    <a:gd name="T7" fmla="*/ 44 h 44"/>
                    <a:gd name="T8" fmla="*/ 0 w 141"/>
                    <a:gd name="T9" fmla="*/ 0 h 44"/>
                    <a:gd name="T10" fmla="*/ 0 w 141"/>
                    <a:gd name="T11" fmla="*/ 0 h 44"/>
                    <a:gd name="T12" fmla="*/ 141 w 141"/>
                    <a:gd name="T13" fmla="*/ 0 h 44"/>
                    <a:gd name="T14" fmla="*/ 141 w 141"/>
                    <a:gd name="T15" fmla="*/ 40 h 44"/>
                    <a:gd name="T16" fmla="*/ 0 w 141"/>
                    <a:gd name="T17" fmla="*/ 40 h 44"/>
                    <a:gd name="T18" fmla="*/ 0 w 141"/>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44"/>
                    <a:gd name="T32" fmla="*/ 141 w 141"/>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44">
                      <a:moveTo>
                        <a:pt x="0" y="0"/>
                      </a:moveTo>
                      <a:lnTo>
                        <a:pt x="141" y="0"/>
                      </a:lnTo>
                      <a:lnTo>
                        <a:pt x="141" y="44"/>
                      </a:lnTo>
                      <a:lnTo>
                        <a:pt x="0" y="44"/>
                      </a:lnTo>
                      <a:lnTo>
                        <a:pt x="0" y="0"/>
                      </a:lnTo>
                      <a:close/>
                      <a:moveTo>
                        <a:pt x="0" y="0"/>
                      </a:moveTo>
                      <a:lnTo>
                        <a:pt x="141" y="0"/>
                      </a:lnTo>
                      <a:lnTo>
                        <a:pt x="141" y="40"/>
                      </a:lnTo>
                      <a:lnTo>
                        <a:pt x="0" y="40"/>
                      </a:lnTo>
                      <a:lnTo>
                        <a:pt x="0" y="0"/>
                      </a:lnTo>
                      <a:close/>
                    </a:path>
                  </a:pathLst>
                </a:custGeom>
                <a:solidFill>
                  <a:srgbClr val="CBCBCB"/>
                </a:solidFill>
                <a:ln w="9525">
                  <a:noFill/>
                  <a:round/>
                  <a:headEnd/>
                  <a:tailEnd/>
                </a:ln>
              </p:spPr>
              <p:txBody>
                <a:bodyPr/>
                <a:lstStyle/>
                <a:p>
                  <a:pPr eaLnBrk="0" hangingPunct="0"/>
                  <a:endParaRPr lang="en-US"/>
                </a:p>
              </p:txBody>
            </p:sp>
            <p:sp>
              <p:nvSpPr>
                <p:cNvPr id="47844" name="Freeform 1516"/>
                <p:cNvSpPr>
                  <a:spLocks noEditPoints="1"/>
                </p:cNvSpPr>
                <p:nvPr/>
              </p:nvSpPr>
              <p:spPr bwMode="auto">
                <a:xfrm>
                  <a:off x="2248" y="3327"/>
                  <a:ext cx="141" cy="40"/>
                </a:xfrm>
                <a:custGeom>
                  <a:avLst/>
                  <a:gdLst>
                    <a:gd name="T0" fmla="*/ 0 w 141"/>
                    <a:gd name="T1" fmla="*/ 0 h 40"/>
                    <a:gd name="T2" fmla="*/ 141 w 141"/>
                    <a:gd name="T3" fmla="*/ 0 h 40"/>
                    <a:gd name="T4" fmla="*/ 141 w 141"/>
                    <a:gd name="T5" fmla="*/ 40 h 40"/>
                    <a:gd name="T6" fmla="*/ 0 w 141"/>
                    <a:gd name="T7" fmla="*/ 40 h 40"/>
                    <a:gd name="T8" fmla="*/ 0 w 141"/>
                    <a:gd name="T9" fmla="*/ 0 h 40"/>
                    <a:gd name="T10" fmla="*/ 0 w 141"/>
                    <a:gd name="T11" fmla="*/ 0 h 40"/>
                    <a:gd name="T12" fmla="*/ 141 w 141"/>
                    <a:gd name="T13" fmla="*/ 0 h 40"/>
                    <a:gd name="T14" fmla="*/ 141 w 141"/>
                    <a:gd name="T15" fmla="*/ 36 h 40"/>
                    <a:gd name="T16" fmla="*/ 0 w 141"/>
                    <a:gd name="T17" fmla="*/ 36 h 40"/>
                    <a:gd name="T18" fmla="*/ 0 w 141"/>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40"/>
                    <a:gd name="T32" fmla="*/ 141 w 141"/>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40">
                      <a:moveTo>
                        <a:pt x="0" y="0"/>
                      </a:moveTo>
                      <a:lnTo>
                        <a:pt x="141" y="0"/>
                      </a:lnTo>
                      <a:lnTo>
                        <a:pt x="141" y="40"/>
                      </a:lnTo>
                      <a:lnTo>
                        <a:pt x="0" y="40"/>
                      </a:lnTo>
                      <a:lnTo>
                        <a:pt x="0" y="0"/>
                      </a:lnTo>
                      <a:close/>
                      <a:moveTo>
                        <a:pt x="0" y="0"/>
                      </a:moveTo>
                      <a:lnTo>
                        <a:pt x="141" y="0"/>
                      </a:lnTo>
                      <a:lnTo>
                        <a:pt x="141" y="36"/>
                      </a:lnTo>
                      <a:lnTo>
                        <a:pt x="0" y="36"/>
                      </a:lnTo>
                      <a:lnTo>
                        <a:pt x="0" y="0"/>
                      </a:lnTo>
                      <a:close/>
                    </a:path>
                  </a:pathLst>
                </a:custGeom>
                <a:solidFill>
                  <a:srgbClr val="CACACA"/>
                </a:solidFill>
                <a:ln w="9525">
                  <a:noFill/>
                  <a:round/>
                  <a:headEnd/>
                  <a:tailEnd/>
                </a:ln>
              </p:spPr>
              <p:txBody>
                <a:bodyPr/>
                <a:lstStyle/>
                <a:p>
                  <a:pPr eaLnBrk="0" hangingPunct="0"/>
                  <a:endParaRPr lang="en-US"/>
                </a:p>
              </p:txBody>
            </p:sp>
            <p:sp>
              <p:nvSpPr>
                <p:cNvPr id="47845" name="Freeform 1517"/>
                <p:cNvSpPr>
                  <a:spLocks noEditPoints="1"/>
                </p:cNvSpPr>
                <p:nvPr/>
              </p:nvSpPr>
              <p:spPr bwMode="auto">
                <a:xfrm>
                  <a:off x="2248" y="3327"/>
                  <a:ext cx="141" cy="36"/>
                </a:xfrm>
                <a:custGeom>
                  <a:avLst/>
                  <a:gdLst>
                    <a:gd name="T0" fmla="*/ 0 w 141"/>
                    <a:gd name="T1" fmla="*/ 0 h 36"/>
                    <a:gd name="T2" fmla="*/ 141 w 141"/>
                    <a:gd name="T3" fmla="*/ 0 h 36"/>
                    <a:gd name="T4" fmla="*/ 141 w 141"/>
                    <a:gd name="T5" fmla="*/ 36 h 36"/>
                    <a:gd name="T6" fmla="*/ 0 w 141"/>
                    <a:gd name="T7" fmla="*/ 36 h 36"/>
                    <a:gd name="T8" fmla="*/ 0 w 141"/>
                    <a:gd name="T9" fmla="*/ 0 h 36"/>
                    <a:gd name="T10" fmla="*/ 0 w 141"/>
                    <a:gd name="T11" fmla="*/ 0 h 36"/>
                    <a:gd name="T12" fmla="*/ 141 w 141"/>
                    <a:gd name="T13" fmla="*/ 0 h 36"/>
                    <a:gd name="T14" fmla="*/ 141 w 141"/>
                    <a:gd name="T15" fmla="*/ 32 h 36"/>
                    <a:gd name="T16" fmla="*/ 0 w 141"/>
                    <a:gd name="T17" fmla="*/ 32 h 36"/>
                    <a:gd name="T18" fmla="*/ 0 w 141"/>
                    <a:gd name="T19" fmla="*/ 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36"/>
                    <a:gd name="T32" fmla="*/ 141 w 141"/>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36">
                      <a:moveTo>
                        <a:pt x="0" y="0"/>
                      </a:moveTo>
                      <a:lnTo>
                        <a:pt x="141" y="0"/>
                      </a:lnTo>
                      <a:lnTo>
                        <a:pt x="141" y="36"/>
                      </a:lnTo>
                      <a:lnTo>
                        <a:pt x="0" y="36"/>
                      </a:lnTo>
                      <a:lnTo>
                        <a:pt x="0" y="0"/>
                      </a:lnTo>
                      <a:close/>
                      <a:moveTo>
                        <a:pt x="0" y="0"/>
                      </a:moveTo>
                      <a:lnTo>
                        <a:pt x="141" y="0"/>
                      </a:lnTo>
                      <a:lnTo>
                        <a:pt x="141" y="32"/>
                      </a:lnTo>
                      <a:lnTo>
                        <a:pt x="0" y="32"/>
                      </a:lnTo>
                      <a:lnTo>
                        <a:pt x="0" y="0"/>
                      </a:lnTo>
                      <a:close/>
                    </a:path>
                  </a:pathLst>
                </a:custGeom>
                <a:solidFill>
                  <a:srgbClr val="C9C9C9"/>
                </a:solidFill>
                <a:ln w="9525">
                  <a:noFill/>
                  <a:round/>
                  <a:headEnd/>
                  <a:tailEnd/>
                </a:ln>
              </p:spPr>
              <p:txBody>
                <a:bodyPr/>
                <a:lstStyle/>
                <a:p>
                  <a:pPr eaLnBrk="0" hangingPunct="0"/>
                  <a:endParaRPr lang="en-US"/>
                </a:p>
              </p:txBody>
            </p:sp>
            <p:sp>
              <p:nvSpPr>
                <p:cNvPr id="47846" name="Freeform 1518"/>
                <p:cNvSpPr>
                  <a:spLocks noEditPoints="1"/>
                </p:cNvSpPr>
                <p:nvPr/>
              </p:nvSpPr>
              <p:spPr bwMode="auto">
                <a:xfrm>
                  <a:off x="2248" y="3327"/>
                  <a:ext cx="141" cy="32"/>
                </a:xfrm>
                <a:custGeom>
                  <a:avLst/>
                  <a:gdLst>
                    <a:gd name="T0" fmla="*/ 0 w 141"/>
                    <a:gd name="T1" fmla="*/ 0 h 32"/>
                    <a:gd name="T2" fmla="*/ 141 w 141"/>
                    <a:gd name="T3" fmla="*/ 0 h 32"/>
                    <a:gd name="T4" fmla="*/ 141 w 141"/>
                    <a:gd name="T5" fmla="*/ 32 h 32"/>
                    <a:gd name="T6" fmla="*/ 0 w 141"/>
                    <a:gd name="T7" fmla="*/ 32 h 32"/>
                    <a:gd name="T8" fmla="*/ 0 w 141"/>
                    <a:gd name="T9" fmla="*/ 0 h 32"/>
                    <a:gd name="T10" fmla="*/ 0 w 141"/>
                    <a:gd name="T11" fmla="*/ 0 h 32"/>
                    <a:gd name="T12" fmla="*/ 141 w 141"/>
                    <a:gd name="T13" fmla="*/ 0 h 32"/>
                    <a:gd name="T14" fmla="*/ 141 w 141"/>
                    <a:gd name="T15" fmla="*/ 29 h 32"/>
                    <a:gd name="T16" fmla="*/ 0 w 141"/>
                    <a:gd name="T17" fmla="*/ 29 h 32"/>
                    <a:gd name="T18" fmla="*/ 0 w 141"/>
                    <a:gd name="T19" fmla="*/ 0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32"/>
                    <a:gd name="T32" fmla="*/ 141 w 141"/>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32">
                      <a:moveTo>
                        <a:pt x="0" y="0"/>
                      </a:moveTo>
                      <a:lnTo>
                        <a:pt x="141" y="0"/>
                      </a:lnTo>
                      <a:lnTo>
                        <a:pt x="141" y="32"/>
                      </a:lnTo>
                      <a:lnTo>
                        <a:pt x="0" y="32"/>
                      </a:lnTo>
                      <a:lnTo>
                        <a:pt x="0" y="0"/>
                      </a:lnTo>
                      <a:close/>
                      <a:moveTo>
                        <a:pt x="0" y="0"/>
                      </a:moveTo>
                      <a:lnTo>
                        <a:pt x="141" y="0"/>
                      </a:lnTo>
                      <a:lnTo>
                        <a:pt x="141" y="29"/>
                      </a:lnTo>
                      <a:lnTo>
                        <a:pt x="0" y="29"/>
                      </a:lnTo>
                      <a:lnTo>
                        <a:pt x="0" y="0"/>
                      </a:lnTo>
                      <a:close/>
                    </a:path>
                  </a:pathLst>
                </a:custGeom>
                <a:solidFill>
                  <a:srgbClr val="C8C8C8"/>
                </a:solidFill>
                <a:ln w="9525">
                  <a:noFill/>
                  <a:round/>
                  <a:headEnd/>
                  <a:tailEnd/>
                </a:ln>
              </p:spPr>
              <p:txBody>
                <a:bodyPr/>
                <a:lstStyle/>
                <a:p>
                  <a:pPr eaLnBrk="0" hangingPunct="0"/>
                  <a:endParaRPr lang="en-US"/>
                </a:p>
              </p:txBody>
            </p:sp>
            <p:sp>
              <p:nvSpPr>
                <p:cNvPr id="47847" name="Freeform 1519"/>
                <p:cNvSpPr>
                  <a:spLocks noEditPoints="1"/>
                </p:cNvSpPr>
                <p:nvPr/>
              </p:nvSpPr>
              <p:spPr bwMode="auto">
                <a:xfrm>
                  <a:off x="2248" y="3327"/>
                  <a:ext cx="141" cy="29"/>
                </a:xfrm>
                <a:custGeom>
                  <a:avLst/>
                  <a:gdLst>
                    <a:gd name="T0" fmla="*/ 0 w 141"/>
                    <a:gd name="T1" fmla="*/ 0 h 29"/>
                    <a:gd name="T2" fmla="*/ 141 w 141"/>
                    <a:gd name="T3" fmla="*/ 0 h 29"/>
                    <a:gd name="T4" fmla="*/ 141 w 141"/>
                    <a:gd name="T5" fmla="*/ 29 h 29"/>
                    <a:gd name="T6" fmla="*/ 0 w 141"/>
                    <a:gd name="T7" fmla="*/ 29 h 29"/>
                    <a:gd name="T8" fmla="*/ 0 w 141"/>
                    <a:gd name="T9" fmla="*/ 0 h 29"/>
                    <a:gd name="T10" fmla="*/ 0 w 141"/>
                    <a:gd name="T11" fmla="*/ 0 h 29"/>
                    <a:gd name="T12" fmla="*/ 141 w 141"/>
                    <a:gd name="T13" fmla="*/ 0 h 29"/>
                    <a:gd name="T14" fmla="*/ 141 w 141"/>
                    <a:gd name="T15" fmla="*/ 25 h 29"/>
                    <a:gd name="T16" fmla="*/ 0 w 141"/>
                    <a:gd name="T17" fmla="*/ 25 h 29"/>
                    <a:gd name="T18" fmla="*/ 0 w 141"/>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29"/>
                    <a:gd name="T32" fmla="*/ 141 w 141"/>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29">
                      <a:moveTo>
                        <a:pt x="0" y="0"/>
                      </a:moveTo>
                      <a:lnTo>
                        <a:pt x="141" y="0"/>
                      </a:lnTo>
                      <a:lnTo>
                        <a:pt x="141" y="29"/>
                      </a:lnTo>
                      <a:lnTo>
                        <a:pt x="0" y="29"/>
                      </a:lnTo>
                      <a:lnTo>
                        <a:pt x="0" y="0"/>
                      </a:lnTo>
                      <a:close/>
                      <a:moveTo>
                        <a:pt x="0" y="0"/>
                      </a:moveTo>
                      <a:lnTo>
                        <a:pt x="141" y="0"/>
                      </a:lnTo>
                      <a:lnTo>
                        <a:pt x="141" y="25"/>
                      </a:lnTo>
                      <a:lnTo>
                        <a:pt x="0" y="25"/>
                      </a:lnTo>
                      <a:lnTo>
                        <a:pt x="0" y="0"/>
                      </a:lnTo>
                      <a:close/>
                    </a:path>
                  </a:pathLst>
                </a:custGeom>
                <a:solidFill>
                  <a:srgbClr val="C7C7C7"/>
                </a:solidFill>
                <a:ln w="9525">
                  <a:noFill/>
                  <a:round/>
                  <a:headEnd/>
                  <a:tailEnd/>
                </a:ln>
              </p:spPr>
              <p:txBody>
                <a:bodyPr/>
                <a:lstStyle/>
                <a:p>
                  <a:pPr eaLnBrk="0" hangingPunct="0"/>
                  <a:endParaRPr lang="en-US"/>
                </a:p>
              </p:txBody>
            </p:sp>
            <p:sp>
              <p:nvSpPr>
                <p:cNvPr id="47848" name="Freeform 1520"/>
                <p:cNvSpPr>
                  <a:spLocks noEditPoints="1"/>
                </p:cNvSpPr>
                <p:nvPr/>
              </p:nvSpPr>
              <p:spPr bwMode="auto">
                <a:xfrm>
                  <a:off x="2248" y="3327"/>
                  <a:ext cx="141" cy="25"/>
                </a:xfrm>
                <a:custGeom>
                  <a:avLst/>
                  <a:gdLst>
                    <a:gd name="T0" fmla="*/ 0 w 141"/>
                    <a:gd name="T1" fmla="*/ 0 h 25"/>
                    <a:gd name="T2" fmla="*/ 141 w 141"/>
                    <a:gd name="T3" fmla="*/ 0 h 25"/>
                    <a:gd name="T4" fmla="*/ 141 w 141"/>
                    <a:gd name="T5" fmla="*/ 25 h 25"/>
                    <a:gd name="T6" fmla="*/ 0 w 141"/>
                    <a:gd name="T7" fmla="*/ 25 h 25"/>
                    <a:gd name="T8" fmla="*/ 0 w 141"/>
                    <a:gd name="T9" fmla="*/ 0 h 25"/>
                    <a:gd name="T10" fmla="*/ 0 w 141"/>
                    <a:gd name="T11" fmla="*/ 0 h 25"/>
                    <a:gd name="T12" fmla="*/ 141 w 141"/>
                    <a:gd name="T13" fmla="*/ 0 h 25"/>
                    <a:gd name="T14" fmla="*/ 141 w 141"/>
                    <a:gd name="T15" fmla="*/ 20 h 25"/>
                    <a:gd name="T16" fmla="*/ 0 w 141"/>
                    <a:gd name="T17" fmla="*/ 20 h 25"/>
                    <a:gd name="T18" fmla="*/ 0 w 141"/>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25"/>
                    <a:gd name="T32" fmla="*/ 141 w 141"/>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25">
                      <a:moveTo>
                        <a:pt x="0" y="0"/>
                      </a:moveTo>
                      <a:lnTo>
                        <a:pt x="141" y="0"/>
                      </a:lnTo>
                      <a:lnTo>
                        <a:pt x="141" y="25"/>
                      </a:lnTo>
                      <a:lnTo>
                        <a:pt x="0" y="25"/>
                      </a:lnTo>
                      <a:lnTo>
                        <a:pt x="0" y="0"/>
                      </a:lnTo>
                      <a:close/>
                      <a:moveTo>
                        <a:pt x="0" y="0"/>
                      </a:moveTo>
                      <a:lnTo>
                        <a:pt x="141" y="0"/>
                      </a:lnTo>
                      <a:lnTo>
                        <a:pt x="141" y="20"/>
                      </a:lnTo>
                      <a:lnTo>
                        <a:pt x="0" y="20"/>
                      </a:lnTo>
                      <a:lnTo>
                        <a:pt x="0" y="0"/>
                      </a:lnTo>
                      <a:close/>
                    </a:path>
                  </a:pathLst>
                </a:custGeom>
                <a:solidFill>
                  <a:srgbClr val="C6C6C6"/>
                </a:solidFill>
                <a:ln w="9525">
                  <a:noFill/>
                  <a:round/>
                  <a:headEnd/>
                  <a:tailEnd/>
                </a:ln>
              </p:spPr>
              <p:txBody>
                <a:bodyPr/>
                <a:lstStyle/>
                <a:p>
                  <a:pPr eaLnBrk="0" hangingPunct="0"/>
                  <a:endParaRPr lang="en-US"/>
                </a:p>
              </p:txBody>
            </p:sp>
            <p:sp>
              <p:nvSpPr>
                <p:cNvPr id="47849" name="Freeform 1521"/>
                <p:cNvSpPr>
                  <a:spLocks noEditPoints="1"/>
                </p:cNvSpPr>
                <p:nvPr/>
              </p:nvSpPr>
              <p:spPr bwMode="auto">
                <a:xfrm>
                  <a:off x="2248" y="3327"/>
                  <a:ext cx="141" cy="20"/>
                </a:xfrm>
                <a:custGeom>
                  <a:avLst/>
                  <a:gdLst>
                    <a:gd name="T0" fmla="*/ 0 w 141"/>
                    <a:gd name="T1" fmla="*/ 0 h 20"/>
                    <a:gd name="T2" fmla="*/ 141 w 141"/>
                    <a:gd name="T3" fmla="*/ 0 h 20"/>
                    <a:gd name="T4" fmla="*/ 141 w 141"/>
                    <a:gd name="T5" fmla="*/ 20 h 20"/>
                    <a:gd name="T6" fmla="*/ 0 w 141"/>
                    <a:gd name="T7" fmla="*/ 20 h 20"/>
                    <a:gd name="T8" fmla="*/ 0 w 141"/>
                    <a:gd name="T9" fmla="*/ 0 h 20"/>
                    <a:gd name="T10" fmla="*/ 0 w 141"/>
                    <a:gd name="T11" fmla="*/ 0 h 20"/>
                    <a:gd name="T12" fmla="*/ 141 w 141"/>
                    <a:gd name="T13" fmla="*/ 0 h 20"/>
                    <a:gd name="T14" fmla="*/ 141 w 141"/>
                    <a:gd name="T15" fmla="*/ 16 h 20"/>
                    <a:gd name="T16" fmla="*/ 0 w 141"/>
                    <a:gd name="T17" fmla="*/ 16 h 20"/>
                    <a:gd name="T18" fmla="*/ 0 w 141"/>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20"/>
                    <a:gd name="T32" fmla="*/ 141 w 14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20">
                      <a:moveTo>
                        <a:pt x="0" y="0"/>
                      </a:moveTo>
                      <a:lnTo>
                        <a:pt x="141" y="0"/>
                      </a:lnTo>
                      <a:lnTo>
                        <a:pt x="141" y="20"/>
                      </a:lnTo>
                      <a:lnTo>
                        <a:pt x="0" y="20"/>
                      </a:lnTo>
                      <a:lnTo>
                        <a:pt x="0" y="0"/>
                      </a:lnTo>
                      <a:close/>
                      <a:moveTo>
                        <a:pt x="0" y="0"/>
                      </a:moveTo>
                      <a:lnTo>
                        <a:pt x="141" y="0"/>
                      </a:lnTo>
                      <a:lnTo>
                        <a:pt x="141" y="16"/>
                      </a:lnTo>
                      <a:lnTo>
                        <a:pt x="0" y="16"/>
                      </a:lnTo>
                      <a:lnTo>
                        <a:pt x="0" y="0"/>
                      </a:lnTo>
                      <a:close/>
                    </a:path>
                  </a:pathLst>
                </a:custGeom>
                <a:solidFill>
                  <a:srgbClr val="C5C5C5"/>
                </a:solidFill>
                <a:ln w="9525">
                  <a:noFill/>
                  <a:round/>
                  <a:headEnd/>
                  <a:tailEnd/>
                </a:ln>
              </p:spPr>
              <p:txBody>
                <a:bodyPr/>
                <a:lstStyle/>
                <a:p>
                  <a:pPr eaLnBrk="0" hangingPunct="0"/>
                  <a:endParaRPr lang="en-US"/>
                </a:p>
              </p:txBody>
            </p:sp>
            <p:sp>
              <p:nvSpPr>
                <p:cNvPr id="47850" name="Freeform 1522"/>
                <p:cNvSpPr>
                  <a:spLocks noEditPoints="1"/>
                </p:cNvSpPr>
                <p:nvPr/>
              </p:nvSpPr>
              <p:spPr bwMode="auto">
                <a:xfrm>
                  <a:off x="2248" y="3327"/>
                  <a:ext cx="141" cy="16"/>
                </a:xfrm>
                <a:custGeom>
                  <a:avLst/>
                  <a:gdLst>
                    <a:gd name="T0" fmla="*/ 0 w 141"/>
                    <a:gd name="T1" fmla="*/ 0 h 16"/>
                    <a:gd name="T2" fmla="*/ 141 w 141"/>
                    <a:gd name="T3" fmla="*/ 0 h 16"/>
                    <a:gd name="T4" fmla="*/ 141 w 141"/>
                    <a:gd name="T5" fmla="*/ 16 h 16"/>
                    <a:gd name="T6" fmla="*/ 0 w 141"/>
                    <a:gd name="T7" fmla="*/ 16 h 16"/>
                    <a:gd name="T8" fmla="*/ 0 w 141"/>
                    <a:gd name="T9" fmla="*/ 0 h 16"/>
                    <a:gd name="T10" fmla="*/ 0 w 141"/>
                    <a:gd name="T11" fmla="*/ 0 h 16"/>
                    <a:gd name="T12" fmla="*/ 141 w 141"/>
                    <a:gd name="T13" fmla="*/ 0 h 16"/>
                    <a:gd name="T14" fmla="*/ 141 w 141"/>
                    <a:gd name="T15" fmla="*/ 12 h 16"/>
                    <a:gd name="T16" fmla="*/ 0 w 141"/>
                    <a:gd name="T17" fmla="*/ 12 h 16"/>
                    <a:gd name="T18" fmla="*/ 0 w 141"/>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6"/>
                    <a:gd name="T32" fmla="*/ 141 w 141"/>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6">
                      <a:moveTo>
                        <a:pt x="0" y="0"/>
                      </a:moveTo>
                      <a:lnTo>
                        <a:pt x="141" y="0"/>
                      </a:lnTo>
                      <a:lnTo>
                        <a:pt x="141" y="16"/>
                      </a:lnTo>
                      <a:lnTo>
                        <a:pt x="0" y="16"/>
                      </a:lnTo>
                      <a:lnTo>
                        <a:pt x="0" y="0"/>
                      </a:lnTo>
                      <a:close/>
                      <a:moveTo>
                        <a:pt x="0" y="0"/>
                      </a:moveTo>
                      <a:lnTo>
                        <a:pt x="141" y="0"/>
                      </a:lnTo>
                      <a:lnTo>
                        <a:pt x="141" y="12"/>
                      </a:lnTo>
                      <a:lnTo>
                        <a:pt x="0" y="12"/>
                      </a:lnTo>
                      <a:lnTo>
                        <a:pt x="0" y="0"/>
                      </a:lnTo>
                      <a:close/>
                    </a:path>
                  </a:pathLst>
                </a:custGeom>
                <a:solidFill>
                  <a:srgbClr val="C4C4C4"/>
                </a:solidFill>
                <a:ln w="9525">
                  <a:noFill/>
                  <a:round/>
                  <a:headEnd/>
                  <a:tailEnd/>
                </a:ln>
              </p:spPr>
              <p:txBody>
                <a:bodyPr/>
                <a:lstStyle/>
                <a:p>
                  <a:pPr eaLnBrk="0" hangingPunct="0"/>
                  <a:endParaRPr lang="en-US"/>
                </a:p>
              </p:txBody>
            </p:sp>
            <p:sp>
              <p:nvSpPr>
                <p:cNvPr id="47851" name="Freeform 1523"/>
                <p:cNvSpPr>
                  <a:spLocks noEditPoints="1"/>
                </p:cNvSpPr>
                <p:nvPr/>
              </p:nvSpPr>
              <p:spPr bwMode="auto">
                <a:xfrm>
                  <a:off x="2248" y="3327"/>
                  <a:ext cx="141" cy="12"/>
                </a:xfrm>
                <a:custGeom>
                  <a:avLst/>
                  <a:gdLst>
                    <a:gd name="T0" fmla="*/ 0 w 141"/>
                    <a:gd name="T1" fmla="*/ 0 h 12"/>
                    <a:gd name="T2" fmla="*/ 141 w 141"/>
                    <a:gd name="T3" fmla="*/ 0 h 12"/>
                    <a:gd name="T4" fmla="*/ 141 w 141"/>
                    <a:gd name="T5" fmla="*/ 12 h 12"/>
                    <a:gd name="T6" fmla="*/ 0 w 141"/>
                    <a:gd name="T7" fmla="*/ 12 h 12"/>
                    <a:gd name="T8" fmla="*/ 0 w 141"/>
                    <a:gd name="T9" fmla="*/ 0 h 12"/>
                    <a:gd name="T10" fmla="*/ 0 w 141"/>
                    <a:gd name="T11" fmla="*/ 0 h 12"/>
                    <a:gd name="T12" fmla="*/ 141 w 141"/>
                    <a:gd name="T13" fmla="*/ 0 h 12"/>
                    <a:gd name="T14" fmla="*/ 141 w 141"/>
                    <a:gd name="T15" fmla="*/ 8 h 12"/>
                    <a:gd name="T16" fmla="*/ 0 w 141"/>
                    <a:gd name="T17" fmla="*/ 8 h 12"/>
                    <a:gd name="T18" fmla="*/ 0 w 141"/>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2"/>
                    <a:gd name="T32" fmla="*/ 141 w 141"/>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2">
                      <a:moveTo>
                        <a:pt x="0" y="0"/>
                      </a:moveTo>
                      <a:lnTo>
                        <a:pt x="141" y="0"/>
                      </a:lnTo>
                      <a:lnTo>
                        <a:pt x="141" y="12"/>
                      </a:lnTo>
                      <a:lnTo>
                        <a:pt x="0" y="12"/>
                      </a:lnTo>
                      <a:lnTo>
                        <a:pt x="0" y="0"/>
                      </a:lnTo>
                      <a:close/>
                      <a:moveTo>
                        <a:pt x="0" y="0"/>
                      </a:moveTo>
                      <a:lnTo>
                        <a:pt x="141" y="0"/>
                      </a:lnTo>
                      <a:lnTo>
                        <a:pt x="141" y="8"/>
                      </a:lnTo>
                      <a:lnTo>
                        <a:pt x="0" y="8"/>
                      </a:lnTo>
                      <a:lnTo>
                        <a:pt x="0" y="0"/>
                      </a:lnTo>
                      <a:close/>
                    </a:path>
                  </a:pathLst>
                </a:custGeom>
                <a:solidFill>
                  <a:srgbClr val="C3C3C3"/>
                </a:solidFill>
                <a:ln w="9525">
                  <a:noFill/>
                  <a:round/>
                  <a:headEnd/>
                  <a:tailEnd/>
                </a:ln>
              </p:spPr>
              <p:txBody>
                <a:bodyPr/>
                <a:lstStyle/>
                <a:p>
                  <a:pPr eaLnBrk="0" hangingPunct="0"/>
                  <a:endParaRPr lang="en-US"/>
                </a:p>
              </p:txBody>
            </p:sp>
            <p:sp>
              <p:nvSpPr>
                <p:cNvPr id="47852" name="Freeform 1524"/>
                <p:cNvSpPr>
                  <a:spLocks noEditPoints="1"/>
                </p:cNvSpPr>
                <p:nvPr/>
              </p:nvSpPr>
              <p:spPr bwMode="auto">
                <a:xfrm>
                  <a:off x="2248" y="3327"/>
                  <a:ext cx="141" cy="8"/>
                </a:xfrm>
                <a:custGeom>
                  <a:avLst/>
                  <a:gdLst>
                    <a:gd name="T0" fmla="*/ 0 w 141"/>
                    <a:gd name="T1" fmla="*/ 0 h 8"/>
                    <a:gd name="T2" fmla="*/ 141 w 141"/>
                    <a:gd name="T3" fmla="*/ 0 h 8"/>
                    <a:gd name="T4" fmla="*/ 141 w 141"/>
                    <a:gd name="T5" fmla="*/ 8 h 8"/>
                    <a:gd name="T6" fmla="*/ 0 w 141"/>
                    <a:gd name="T7" fmla="*/ 8 h 8"/>
                    <a:gd name="T8" fmla="*/ 0 w 141"/>
                    <a:gd name="T9" fmla="*/ 0 h 8"/>
                    <a:gd name="T10" fmla="*/ 0 w 141"/>
                    <a:gd name="T11" fmla="*/ 0 h 8"/>
                    <a:gd name="T12" fmla="*/ 141 w 141"/>
                    <a:gd name="T13" fmla="*/ 0 h 8"/>
                    <a:gd name="T14" fmla="*/ 141 w 141"/>
                    <a:gd name="T15" fmla="*/ 4 h 8"/>
                    <a:gd name="T16" fmla="*/ 0 w 141"/>
                    <a:gd name="T17" fmla="*/ 4 h 8"/>
                    <a:gd name="T18" fmla="*/ 0 w 141"/>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8"/>
                    <a:gd name="T32" fmla="*/ 141 w 141"/>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8">
                      <a:moveTo>
                        <a:pt x="0" y="0"/>
                      </a:moveTo>
                      <a:lnTo>
                        <a:pt x="141" y="0"/>
                      </a:lnTo>
                      <a:lnTo>
                        <a:pt x="141" y="8"/>
                      </a:lnTo>
                      <a:lnTo>
                        <a:pt x="0" y="8"/>
                      </a:lnTo>
                      <a:lnTo>
                        <a:pt x="0" y="0"/>
                      </a:lnTo>
                      <a:close/>
                      <a:moveTo>
                        <a:pt x="0" y="0"/>
                      </a:moveTo>
                      <a:lnTo>
                        <a:pt x="141" y="0"/>
                      </a:lnTo>
                      <a:lnTo>
                        <a:pt x="141" y="4"/>
                      </a:lnTo>
                      <a:lnTo>
                        <a:pt x="0" y="4"/>
                      </a:lnTo>
                      <a:lnTo>
                        <a:pt x="0" y="0"/>
                      </a:lnTo>
                      <a:close/>
                    </a:path>
                  </a:pathLst>
                </a:custGeom>
                <a:solidFill>
                  <a:srgbClr val="C2C2C2"/>
                </a:solidFill>
                <a:ln w="9525">
                  <a:noFill/>
                  <a:round/>
                  <a:headEnd/>
                  <a:tailEnd/>
                </a:ln>
              </p:spPr>
              <p:txBody>
                <a:bodyPr/>
                <a:lstStyle/>
                <a:p>
                  <a:pPr eaLnBrk="0" hangingPunct="0"/>
                  <a:endParaRPr lang="en-US"/>
                </a:p>
              </p:txBody>
            </p:sp>
            <p:sp>
              <p:nvSpPr>
                <p:cNvPr id="47853" name="Freeform 1525"/>
                <p:cNvSpPr>
                  <a:spLocks noEditPoints="1"/>
                </p:cNvSpPr>
                <p:nvPr/>
              </p:nvSpPr>
              <p:spPr bwMode="auto">
                <a:xfrm>
                  <a:off x="2248" y="3327"/>
                  <a:ext cx="141" cy="4"/>
                </a:xfrm>
                <a:custGeom>
                  <a:avLst/>
                  <a:gdLst>
                    <a:gd name="T0" fmla="*/ 0 w 141"/>
                    <a:gd name="T1" fmla="*/ 0 h 4"/>
                    <a:gd name="T2" fmla="*/ 141 w 141"/>
                    <a:gd name="T3" fmla="*/ 0 h 4"/>
                    <a:gd name="T4" fmla="*/ 141 w 141"/>
                    <a:gd name="T5" fmla="*/ 4 h 4"/>
                    <a:gd name="T6" fmla="*/ 0 w 141"/>
                    <a:gd name="T7" fmla="*/ 4 h 4"/>
                    <a:gd name="T8" fmla="*/ 0 w 141"/>
                    <a:gd name="T9" fmla="*/ 0 h 4"/>
                    <a:gd name="T10" fmla="*/ 0 w 141"/>
                    <a:gd name="T11" fmla="*/ 0 h 4"/>
                    <a:gd name="T12" fmla="*/ 141 w 141"/>
                    <a:gd name="T13" fmla="*/ 0 h 4"/>
                    <a:gd name="T14" fmla="*/ 141 w 141"/>
                    <a:gd name="T15" fmla="*/ 0 h 4"/>
                    <a:gd name="T16" fmla="*/ 0 w 141"/>
                    <a:gd name="T17" fmla="*/ 0 h 4"/>
                    <a:gd name="T18" fmla="*/ 0 w 141"/>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4"/>
                    <a:gd name="T32" fmla="*/ 141 w 141"/>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4">
                      <a:moveTo>
                        <a:pt x="0" y="0"/>
                      </a:moveTo>
                      <a:lnTo>
                        <a:pt x="141" y="0"/>
                      </a:lnTo>
                      <a:lnTo>
                        <a:pt x="141" y="4"/>
                      </a:lnTo>
                      <a:lnTo>
                        <a:pt x="0" y="4"/>
                      </a:lnTo>
                      <a:lnTo>
                        <a:pt x="0" y="0"/>
                      </a:lnTo>
                      <a:close/>
                      <a:moveTo>
                        <a:pt x="0" y="0"/>
                      </a:moveTo>
                      <a:lnTo>
                        <a:pt x="141" y="0"/>
                      </a:lnTo>
                      <a:lnTo>
                        <a:pt x="0" y="0"/>
                      </a:lnTo>
                      <a:close/>
                    </a:path>
                  </a:pathLst>
                </a:custGeom>
                <a:solidFill>
                  <a:srgbClr val="C1C1C1"/>
                </a:solidFill>
                <a:ln w="9525">
                  <a:noFill/>
                  <a:round/>
                  <a:headEnd/>
                  <a:tailEnd/>
                </a:ln>
              </p:spPr>
              <p:txBody>
                <a:bodyPr/>
                <a:lstStyle/>
                <a:p>
                  <a:pPr eaLnBrk="0" hangingPunct="0"/>
                  <a:endParaRPr lang="en-US"/>
                </a:p>
              </p:txBody>
            </p:sp>
            <p:sp>
              <p:nvSpPr>
                <p:cNvPr id="47854" name="Freeform 1526"/>
                <p:cNvSpPr>
                  <a:spLocks noEditPoints="1"/>
                </p:cNvSpPr>
                <p:nvPr/>
              </p:nvSpPr>
              <p:spPr bwMode="auto">
                <a:xfrm>
                  <a:off x="2248" y="3327"/>
                  <a:ext cx="141" cy="1"/>
                </a:xfrm>
                <a:custGeom>
                  <a:avLst/>
                  <a:gdLst>
                    <a:gd name="T0" fmla="*/ 0 w 141"/>
                    <a:gd name="T1" fmla="*/ 0 h 1"/>
                    <a:gd name="T2" fmla="*/ 141 w 141"/>
                    <a:gd name="T3" fmla="*/ 0 h 1"/>
                    <a:gd name="T4" fmla="*/ 141 w 141"/>
                    <a:gd name="T5" fmla="*/ 0 h 1"/>
                    <a:gd name="T6" fmla="*/ 0 w 141"/>
                    <a:gd name="T7" fmla="*/ 0 h 1"/>
                    <a:gd name="T8" fmla="*/ 0 w 141"/>
                    <a:gd name="T9" fmla="*/ 0 h 1"/>
                    <a:gd name="T10" fmla="*/ 0 w 141"/>
                    <a:gd name="T11" fmla="*/ 0 h 1"/>
                    <a:gd name="T12" fmla="*/ 141 w 141"/>
                    <a:gd name="T13" fmla="*/ 0 h 1"/>
                    <a:gd name="T14" fmla="*/ 141 w 141"/>
                    <a:gd name="T15" fmla="*/ 0 h 1"/>
                    <a:gd name="T16" fmla="*/ 0 w 141"/>
                    <a:gd name="T17" fmla="*/ 0 h 1"/>
                    <a:gd name="T18" fmla="*/ 0 w 14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
                    <a:gd name="T32" fmla="*/ 141 w 141"/>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
                      <a:moveTo>
                        <a:pt x="0" y="0"/>
                      </a:moveTo>
                      <a:lnTo>
                        <a:pt x="141" y="0"/>
                      </a:lnTo>
                      <a:lnTo>
                        <a:pt x="0" y="0"/>
                      </a:lnTo>
                      <a:close/>
                      <a:moveTo>
                        <a:pt x="0" y="0"/>
                      </a:moveTo>
                      <a:lnTo>
                        <a:pt x="141" y="0"/>
                      </a:lnTo>
                      <a:lnTo>
                        <a:pt x="0" y="0"/>
                      </a:lnTo>
                      <a:close/>
                    </a:path>
                  </a:pathLst>
                </a:custGeom>
                <a:solidFill>
                  <a:srgbClr val="C0C0C0"/>
                </a:solidFill>
                <a:ln w="9525">
                  <a:noFill/>
                  <a:round/>
                  <a:headEnd/>
                  <a:tailEnd/>
                </a:ln>
              </p:spPr>
              <p:txBody>
                <a:bodyPr/>
                <a:lstStyle/>
                <a:p>
                  <a:pPr eaLnBrk="0" hangingPunct="0"/>
                  <a:endParaRPr lang="en-US"/>
                </a:p>
              </p:txBody>
            </p:sp>
            <p:sp>
              <p:nvSpPr>
                <p:cNvPr id="47855" name="Freeform 1527"/>
                <p:cNvSpPr>
                  <a:spLocks noEditPoints="1"/>
                </p:cNvSpPr>
                <p:nvPr/>
              </p:nvSpPr>
              <p:spPr bwMode="auto">
                <a:xfrm>
                  <a:off x="2248" y="3405"/>
                  <a:ext cx="129" cy="44"/>
                </a:xfrm>
                <a:custGeom>
                  <a:avLst/>
                  <a:gdLst>
                    <a:gd name="T0" fmla="*/ 0 w 129"/>
                    <a:gd name="T1" fmla="*/ 0 h 44"/>
                    <a:gd name="T2" fmla="*/ 129 w 129"/>
                    <a:gd name="T3" fmla="*/ 0 h 44"/>
                    <a:gd name="T4" fmla="*/ 129 w 129"/>
                    <a:gd name="T5" fmla="*/ 44 h 44"/>
                    <a:gd name="T6" fmla="*/ 0 w 129"/>
                    <a:gd name="T7" fmla="*/ 44 h 44"/>
                    <a:gd name="T8" fmla="*/ 0 w 129"/>
                    <a:gd name="T9" fmla="*/ 0 h 44"/>
                    <a:gd name="T10" fmla="*/ 0 w 129"/>
                    <a:gd name="T11" fmla="*/ 0 h 44"/>
                    <a:gd name="T12" fmla="*/ 126 w 129"/>
                    <a:gd name="T13" fmla="*/ 0 h 44"/>
                    <a:gd name="T14" fmla="*/ 126 w 129"/>
                    <a:gd name="T15" fmla="*/ 44 h 44"/>
                    <a:gd name="T16" fmla="*/ 0 w 129"/>
                    <a:gd name="T17" fmla="*/ 44 h 44"/>
                    <a:gd name="T18" fmla="*/ 0 w 129"/>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44"/>
                    <a:gd name="T32" fmla="*/ 129 w 129"/>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44">
                      <a:moveTo>
                        <a:pt x="0" y="0"/>
                      </a:moveTo>
                      <a:lnTo>
                        <a:pt x="129" y="0"/>
                      </a:lnTo>
                      <a:lnTo>
                        <a:pt x="129" y="44"/>
                      </a:lnTo>
                      <a:lnTo>
                        <a:pt x="0" y="44"/>
                      </a:lnTo>
                      <a:lnTo>
                        <a:pt x="0" y="0"/>
                      </a:lnTo>
                      <a:close/>
                      <a:moveTo>
                        <a:pt x="0" y="0"/>
                      </a:moveTo>
                      <a:lnTo>
                        <a:pt x="126" y="0"/>
                      </a:lnTo>
                      <a:lnTo>
                        <a:pt x="126" y="44"/>
                      </a:lnTo>
                      <a:lnTo>
                        <a:pt x="0" y="44"/>
                      </a:lnTo>
                      <a:lnTo>
                        <a:pt x="0" y="0"/>
                      </a:lnTo>
                      <a:close/>
                    </a:path>
                  </a:pathLst>
                </a:custGeom>
                <a:solidFill>
                  <a:srgbClr val="E6E6E6"/>
                </a:solidFill>
                <a:ln w="9525">
                  <a:noFill/>
                  <a:round/>
                  <a:headEnd/>
                  <a:tailEnd/>
                </a:ln>
              </p:spPr>
              <p:txBody>
                <a:bodyPr/>
                <a:lstStyle/>
                <a:p>
                  <a:pPr eaLnBrk="0" hangingPunct="0"/>
                  <a:endParaRPr lang="en-US"/>
                </a:p>
              </p:txBody>
            </p:sp>
            <p:sp>
              <p:nvSpPr>
                <p:cNvPr id="47856" name="Freeform 1528"/>
                <p:cNvSpPr>
                  <a:spLocks noEditPoints="1"/>
                </p:cNvSpPr>
                <p:nvPr/>
              </p:nvSpPr>
              <p:spPr bwMode="auto">
                <a:xfrm>
                  <a:off x="2248" y="3405"/>
                  <a:ext cx="126" cy="44"/>
                </a:xfrm>
                <a:custGeom>
                  <a:avLst/>
                  <a:gdLst>
                    <a:gd name="T0" fmla="*/ 0 w 126"/>
                    <a:gd name="T1" fmla="*/ 0 h 44"/>
                    <a:gd name="T2" fmla="*/ 126 w 126"/>
                    <a:gd name="T3" fmla="*/ 0 h 44"/>
                    <a:gd name="T4" fmla="*/ 126 w 126"/>
                    <a:gd name="T5" fmla="*/ 44 h 44"/>
                    <a:gd name="T6" fmla="*/ 0 w 126"/>
                    <a:gd name="T7" fmla="*/ 44 h 44"/>
                    <a:gd name="T8" fmla="*/ 0 w 126"/>
                    <a:gd name="T9" fmla="*/ 0 h 44"/>
                    <a:gd name="T10" fmla="*/ 0 w 126"/>
                    <a:gd name="T11" fmla="*/ 0 h 44"/>
                    <a:gd name="T12" fmla="*/ 122 w 126"/>
                    <a:gd name="T13" fmla="*/ 0 h 44"/>
                    <a:gd name="T14" fmla="*/ 122 w 126"/>
                    <a:gd name="T15" fmla="*/ 44 h 44"/>
                    <a:gd name="T16" fmla="*/ 0 w 126"/>
                    <a:gd name="T17" fmla="*/ 44 h 44"/>
                    <a:gd name="T18" fmla="*/ 0 w 126"/>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6"/>
                    <a:gd name="T31" fmla="*/ 0 h 44"/>
                    <a:gd name="T32" fmla="*/ 126 w 126"/>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6" h="44">
                      <a:moveTo>
                        <a:pt x="0" y="0"/>
                      </a:moveTo>
                      <a:lnTo>
                        <a:pt x="126" y="0"/>
                      </a:lnTo>
                      <a:lnTo>
                        <a:pt x="126" y="44"/>
                      </a:lnTo>
                      <a:lnTo>
                        <a:pt x="0" y="44"/>
                      </a:lnTo>
                      <a:lnTo>
                        <a:pt x="0" y="0"/>
                      </a:lnTo>
                      <a:close/>
                      <a:moveTo>
                        <a:pt x="0" y="0"/>
                      </a:moveTo>
                      <a:lnTo>
                        <a:pt x="122" y="0"/>
                      </a:lnTo>
                      <a:lnTo>
                        <a:pt x="122" y="44"/>
                      </a:lnTo>
                      <a:lnTo>
                        <a:pt x="0" y="44"/>
                      </a:lnTo>
                      <a:lnTo>
                        <a:pt x="0" y="0"/>
                      </a:lnTo>
                      <a:close/>
                    </a:path>
                  </a:pathLst>
                </a:custGeom>
                <a:solidFill>
                  <a:srgbClr val="E5E5E5"/>
                </a:solidFill>
                <a:ln w="9525">
                  <a:noFill/>
                  <a:round/>
                  <a:headEnd/>
                  <a:tailEnd/>
                </a:ln>
              </p:spPr>
              <p:txBody>
                <a:bodyPr/>
                <a:lstStyle/>
                <a:p>
                  <a:pPr eaLnBrk="0" hangingPunct="0"/>
                  <a:endParaRPr lang="en-US"/>
                </a:p>
              </p:txBody>
            </p:sp>
            <p:sp>
              <p:nvSpPr>
                <p:cNvPr id="47857" name="Freeform 1529"/>
                <p:cNvSpPr>
                  <a:spLocks noEditPoints="1"/>
                </p:cNvSpPr>
                <p:nvPr/>
              </p:nvSpPr>
              <p:spPr bwMode="auto">
                <a:xfrm>
                  <a:off x="2248" y="3405"/>
                  <a:ext cx="122" cy="44"/>
                </a:xfrm>
                <a:custGeom>
                  <a:avLst/>
                  <a:gdLst>
                    <a:gd name="T0" fmla="*/ 0 w 122"/>
                    <a:gd name="T1" fmla="*/ 0 h 44"/>
                    <a:gd name="T2" fmla="*/ 122 w 122"/>
                    <a:gd name="T3" fmla="*/ 0 h 44"/>
                    <a:gd name="T4" fmla="*/ 122 w 122"/>
                    <a:gd name="T5" fmla="*/ 44 h 44"/>
                    <a:gd name="T6" fmla="*/ 0 w 122"/>
                    <a:gd name="T7" fmla="*/ 44 h 44"/>
                    <a:gd name="T8" fmla="*/ 0 w 122"/>
                    <a:gd name="T9" fmla="*/ 0 h 44"/>
                    <a:gd name="T10" fmla="*/ 0 w 122"/>
                    <a:gd name="T11" fmla="*/ 0 h 44"/>
                    <a:gd name="T12" fmla="*/ 119 w 122"/>
                    <a:gd name="T13" fmla="*/ 0 h 44"/>
                    <a:gd name="T14" fmla="*/ 119 w 122"/>
                    <a:gd name="T15" fmla="*/ 44 h 44"/>
                    <a:gd name="T16" fmla="*/ 0 w 122"/>
                    <a:gd name="T17" fmla="*/ 44 h 44"/>
                    <a:gd name="T18" fmla="*/ 0 w 122"/>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2"/>
                    <a:gd name="T31" fmla="*/ 0 h 44"/>
                    <a:gd name="T32" fmla="*/ 122 w 122"/>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2" h="44">
                      <a:moveTo>
                        <a:pt x="0" y="0"/>
                      </a:moveTo>
                      <a:lnTo>
                        <a:pt x="122" y="0"/>
                      </a:lnTo>
                      <a:lnTo>
                        <a:pt x="122" y="44"/>
                      </a:lnTo>
                      <a:lnTo>
                        <a:pt x="0" y="44"/>
                      </a:lnTo>
                      <a:lnTo>
                        <a:pt x="0" y="0"/>
                      </a:lnTo>
                      <a:close/>
                      <a:moveTo>
                        <a:pt x="0" y="0"/>
                      </a:moveTo>
                      <a:lnTo>
                        <a:pt x="119" y="0"/>
                      </a:lnTo>
                      <a:lnTo>
                        <a:pt x="119" y="44"/>
                      </a:lnTo>
                      <a:lnTo>
                        <a:pt x="0" y="44"/>
                      </a:lnTo>
                      <a:lnTo>
                        <a:pt x="0" y="0"/>
                      </a:lnTo>
                      <a:close/>
                    </a:path>
                  </a:pathLst>
                </a:custGeom>
                <a:solidFill>
                  <a:srgbClr val="E4E4E4"/>
                </a:solidFill>
                <a:ln w="9525">
                  <a:noFill/>
                  <a:round/>
                  <a:headEnd/>
                  <a:tailEnd/>
                </a:ln>
              </p:spPr>
              <p:txBody>
                <a:bodyPr/>
                <a:lstStyle/>
                <a:p>
                  <a:pPr eaLnBrk="0" hangingPunct="0"/>
                  <a:endParaRPr lang="en-US"/>
                </a:p>
              </p:txBody>
            </p:sp>
            <p:sp>
              <p:nvSpPr>
                <p:cNvPr id="47858" name="Freeform 1530"/>
                <p:cNvSpPr>
                  <a:spLocks noEditPoints="1"/>
                </p:cNvSpPr>
                <p:nvPr/>
              </p:nvSpPr>
              <p:spPr bwMode="auto">
                <a:xfrm>
                  <a:off x="2248" y="3405"/>
                  <a:ext cx="119" cy="44"/>
                </a:xfrm>
                <a:custGeom>
                  <a:avLst/>
                  <a:gdLst>
                    <a:gd name="T0" fmla="*/ 0 w 119"/>
                    <a:gd name="T1" fmla="*/ 0 h 44"/>
                    <a:gd name="T2" fmla="*/ 119 w 119"/>
                    <a:gd name="T3" fmla="*/ 0 h 44"/>
                    <a:gd name="T4" fmla="*/ 119 w 119"/>
                    <a:gd name="T5" fmla="*/ 44 h 44"/>
                    <a:gd name="T6" fmla="*/ 0 w 119"/>
                    <a:gd name="T7" fmla="*/ 44 h 44"/>
                    <a:gd name="T8" fmla="*/ 0 w 119"/>
                    <a:gd name="T9" fmla="*/ 0 h 44"/>
                    <a:gd name="T10" fmla="*/ 0 w 119"/>
                    <a:gd name="T11" fmla="*/ 0 h 44"/>
                    <a:gd name="T12" fmla="*/ 116 w 119"/>
                    <a:gd name="T13" fmla="*/ 0 h 44"/>
                    <a:gd name="T14" fmla="*/ 116 w 119"/>
                    <a:gd name="T15" fmla="*/ 44 h 44"/>
                    <a:gd name="T16" fmla="*/ 0 w 119"/>
                    <a:gd name="T17" fmla="*/ 44 h 44"/>
                    <a:gd name="T18" fmla="*/ 0 w 119"/>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9"/>
                    <a:gd name="T31" fmla="*/ 0 h 44"/>
                    <a:gd name="T32" fmla="*/ 119 w 119"/>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9" h="44">
                      <a:moveTo>
                        <a:pt x="0" y="0"/>
                      </a:moveTo>
                      <a:lnTo>
                        <a:pt x="119" y="0"/>
                      </a:lnTo>
                      <a:lnTo>
                        <a:pt x="119" y="44"/>
                      </a:lnTo>
                      <a:lnTo>
                        <a:pt x="0" y="44"/>
                      </a:lnTo>
                      <a:lnTo>
                        <a:pt x="0" y="0"/>
                      </a:lnTo>
                      <a:close/>
                      <a:moveTo>
                        <a:pt x="0" y="0"/>
                      </a:moveTo>
                      <a:lnTo>
                        <a:pt x="116" y="0"/>
                      </a:lnTo>
                      <a:lnTo>
                        <a:pt x="116" y="44"/>
                      </a:lnTo>
                      <a:lnTo>
                        <a:pt x="0" y="44"/>
                      </a:lnTo>
                      <a:lnTo>
                        <a:pt x="0" y="0"/>
                      </a:lnTo>
                      <a:close/>
                    </a:path>
                  </a:pathLst>
                </a:custGeom>
                <a:solidFill>
                  <a:srgbClr val="E3E3E3"/>
                </a:solidFill>
                <a:ln w="9525">
                  <a:noFill/>
                  <a:round/>
                  <a:headEnd/>
                  <a:tailEnd/>
                </a:ln>
              </p:spPr>
              <p:txBody>
                <a:bodyPr/>
                <a:lstStyle/>
                <a:p>
                  <a:pPr eaLnBrk="0" hangingPunct="0"/>
                  <a:endParaRPr lang="en-US"/>
                </a:p>
              </p:txBody>
            </p:sp>
            <p:sp>
              <p:nvSpPr>
                <p:cNvPr id="47859" name="Freeform 1531"/>
                <p:cNvSpPr>
                  <a:spLocks noEditPoints="1"/>
                </p:cNvSpPr>
                <p:nvPr/>
              </p:nvSpPr>
              <p:spPr bwMode="auto">
                <a:xfrm>
                  <a:off x="2248" y="3405"/>
                  <a:ext cx="116" cy="44"/>
                </a:xfrm>
                <a:custGeom>
                  <a:avLst/>
                  <a:gdLst>
                    <a:gd name="T0" fmla="*/ 0 w 116"/>
                    <a:gd name="T1" fmla="*/ 0 h 44"/>
                    <a:gd name="T2" fmla="*/ 116 w 116"/>
                    <a:gd name="T3" fmla="*/ 0 h 44"/>
                    <a:gd name="T4" fmla="*/ 116 w 116"/>
                    <a:gd name="T5" fmla="*/ 44 h 44"/>
                    <a:gd name="T6" fmla="*/ 0 w 116"/>
                    <a:gd name="T7" fmla="*/ 44 h 44"/>
                    <a:gd name="T8" fmla="*/ 0 w 116"/>
                    <a:gd name="T9" fmla="*/ 0 h 44"/>
                    <a:gd name="T10" fmla="*/ 0 w 116"/>
                    <a:gd name="T11" fmla="*/ 0 h 44"/>
                    <a:gd name="T12" fmla="*/ 112 w 116"/>
                    <a:gd name="T13" fmla="*/ 0 h 44"/>
                    <a:gd name="T14" fmla="*/ 112 w 116"/>
                    <a:gd name="T15" fmla="*/ 44 h 44"/>
                    <a:gd name="T16" fmla="*/ 0 w 116"/>
                    <a:gd name="T17" fmla="*/ 44 h 44"/>
                    <a:gd name="T18" fmla="*/ 0 w 116"/>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
                    <a:gd name="T31" fmla="*/ 0 h 44"/>
                    <a:gd name="T32" fmla="*/ 116 w 116"/>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 h="44">
                      <a:moveTo>
                        <a:pt x="0" y="0"/>
                      </a:moveTo>
                      <a:lnTo>
                        <a:pt x="116" y="0"/>
                      </a:lnTo>
                      <a:lnTo>
                        <a:pt x="116" y="44"/>
                      </a:lnTo>
                      <a:lnTo>
                        <a:pt x="0" y="44"/>
                      </a:lnTo>
                      <a:lnTo>
                        <a:pt x="0" y="0"/>
                      </a:lnTo>
                      <a:close/>
                      <a:moveTo>
                        <a:pt x="0" y="0"/>
                      </a:moveTo>
                      <a:lnTo>
                        <a:pt x="112" y="0"/>
                      </a:lnTo>
                      <a:lnTo>
                        <a:pt x="112" y="44"/>
                      </a:lnTo>
                      <a:lnTo>
                        <a:pt x="0" y="44"/>
                      </a:lnTo>
                      <a:lnTo>
                        <a:pt x="0" y="0"/>
                      </a:lnTo>
                      <a:close/>
                    </a:path>
                  </a:pathLst>
                </a:custGeom>
                <a:solidFill>
                  <a:srgbClr val="E2E2E2"/>
                </a:solidFill>
                <a:ln w="9525">
                  <a:noFill/>
                  <a:round/>
                  <a:headEnd/>
                  <a:tailEnd/>
                </a:ln>
              </p:spPr>
              <p:txBody>
                <a:bodyPr/>
                <a:lstStyle/>
                <a:p>
                  <a:pPr eaLnBrk="0" hangingPunct="0"/>
                  <a:endParaRPr lang="en-US"/>
                </a:p>
              </p:txBody>
            </p:sp>
            <p:sp>
              <p:nvSpPr>
                <p:cNvPr id="47860" name="Freeform 1532"/>
                <p:cNvSpPr>
                  <a:spLocks noEditPoints="1"/>
                </p:cNvSpPr>
                <p:nvPr/>
              </p:nvSpPr>
              <p:spPr bwMode="auto">
                <a:xfrm>
                  <a:off x="2248" y="3405"/>
                  <a:ext cx="112" cy="44"/>
                </a:xfrm>
                <a:custGeom>
                  <a:avLst/>
                  <a:gdLst>
                    <a:gd name="T0" fmla="*/ 0 w 112"/>
                    <a:gd name="T1" fmla="*/ 0 h 44"/>
                    <a:gd name="T2" fmla="*/ 112 w 112"/>
                    <a:gd name="T3" fmla="*/ 0 h 44"/>
                    <a:gd name="T4" fmla="*/ 112 w 112"/>
                    <a:gd name="T5" fmla="*/ 44 h 44"/>
                    <a:gd name="T6" fmla="*/ 0 w 112"/>
                    <a:gd name="T7" fmla="*/ 44 h 44"/>
                    <a:gd name="T8" fmla="*/ 0 w 112"/>
                    <a:gd name="T9" fmla="*/ 0 h 44"/>
                    <a:gd name="T10" fmla="*/ 0 w 112"/>
                    <a:gd name="T11" fmla="*/ 0 h 44"/>
                    <a:gd name="T12" fmla="*/ 109 w 112"/>
                    <a:gd name="T13" fmla="*/ 0 h 44"/>
                    <a:gd name="T14" fmla="*/ 109 w 112"/>
                    <a:gd name="T15" fmla="*/ 44 h 44"/>
                    <a:gd name="T16" fmla="*/ 0 w 112"/>
                    <a:gd name="T17" fmla="*/ 44 h 44"/>
                    <a:gd name="T18" fmla="*/ 0 w 112"/>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
                    <a:gd name="T31" fmla="*/ 0 h 44"/>
                    <a:gd name="T32" fmla="*/ 112 w 112"/>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 h="44">
                      <a:moveTo>
                        <a:pt x="0" y="0"/>
                      </a:moveTo>
                      <a:lnTo>
                        <a:pt x="112" y="0"/>
                      </a:lnTo>
                      <a:lnTo>
                        <a:pt x="112" y="44"/>
                      </a:lnTo>
                      <a:lnTo>
                        <a:pt x="0" y="44"/>
                      </a:lnTo>
                      <a:lnTo>
                        <a:pt x="0" y="0"/>
                      </a:lnTo>
                      <a:close/>
                      <a:moveTo>
                        <a:pt x="0" y="0"/>
                      </a:moveTo>
                      <a:lnTo>
                        <a:pt x="109" y="0"/>
                      </a:lnTo>
                      <a:lnTo>
                        <a:pt x="109" y="44"/>
                      </a:lnTo>
                      <a:lnTo>
                        <a:pt x="0" y="44"/>
                      </a:lnTo>
                      <a:lnTo>
                        <a:pt x="0" y="0"/>
                      </a:lnTo>
                      <a:close/>
                    </a:path>
                  </a:pathLst>
                </a:custGeom>
                <a:solidFill>
                  <a:srgbClr val="E1E1E1"/>
                </a:solidFill>
                <a:ln w="9525">
                  <a:noFill/>
                  <a:round/>
                  <a:headEnd/>
                  <a:tailEnd/>
                </a:ln>
              </p:spPr>
              <p:txBody>
                <a:bodyPr/>
                <a:lstStyle/>
                <a:p>
                  <a:pPr eaLnBrk="0" hangingPunct="0"/>
                  <a:endParaRPr lang="en-US"/>
                </a:p>
              </p:txBody>
            </p:sp>
            <p:sp>
              <p:nvSpPr>
                <p:cNvPr id="47861" name="Freeform 1533"/>
                <p:cNvSpPr>
                  <a:spLocks noEditPoints="1"/>
                </p:cNvSpPr>
                <p:nvPr/>
              </p:nvSpPr>
              <p:spPr bwMode="auto">
                <a:xfrm>
                  <a:off x="2248" y="3405"/>
                  <a:ext cx="109" cy="44"/>
                </a:xfrm>
                <a:custGeom>
                  <a:avLst/>
                  <a:gdLst>
                    <a:gd name="T0" fmla="*/ 0 w 109"/>
                    <a:gd name="T1" fmla="*/ 0 h 44"/>
                    <a:gd name="T2" fmla="*/ 109 w 109"/>
                    <a:gd name="T3" fmla="*/ 0 h 44"/>
                    <a:gd name="T4" fmla="*/ 109 w 109"/>
                    <a:gd name="T5" fmla="*/ 44 h 44"/>
                    <a:gd name="T6" fmla="*/ 0 w 109"/>
                    <a:gd name="T7" fmla="*/ 44 h 44"/>
                    <a:gd name="T8" fmla="*/ 0 w 109"/>
                    <a:gd name="T9" fmla="*/ 0 h 44"/>
                    <a:gd name="T10" fmla="*/ 0 w 109"/>
                    <a:gd name="T11" fmla="*/ 0 h 44"/>
                    <a:gd name="T12" fmla="*/ 105 w 109"/>
                    <a:gd name="T13" fmla="*/ 0 h 44"/>
                    <a:gd name="T14" fmla="*/ 105 w 109"/>
                    <a:gd name="T15" fmla="*/ 44 h 44"/>
                    <a:gd name="T16" fmla="*/ 0 w 109"/>
                    <a:gd name="T17" fmla="*/ 44 h 44"/>
                    <a:gd name="T18" fmla="*/ 0 w 109"/>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
                    <a:gd name="T31" fmla="*/ 0 h 44"/>
                    <a:gd name="T32" fmla="*/ 109 w 109"/>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 h="44">
                      <a:moveTo>
                        <a:pt x="0" y="0"/>
                      </a:moveTo>
                      <a:lnTo>
                        <a:pt x="109" y="0"/>
                      </a:lnTo>
                      <a:lnTo>
                        <a:pt x="109" y="44"/>
                      </a:lnTo>
                      <a:lnTo>
                        <a:pt x="0" y="44"/>
                      </a:lnTo>
                      <a:lnTo>
                        <a:pt x="0" y="0"/>
                      </a:lnTo>
                      <a:close/>
                      <a:moveTo>
                        <a:pt x="0" y="0"/>
                      </a:moveTo>
                      <a:lnTo>
                        <a:pt x="105" y="0"/>
                      </a:lnTo>
                      <a:lnTo>
                        <a:pt x="105" y="44"/>
                      </a:lnTo>
                      <a:lnTo>
                        <a:pt x="0" y="44"/>
                      </a:lnTo>
                      <a:lnTo>
                        <a:pt x="0" y="0"/>
                      </a:lnTo>
                      <a:close/>
                    </a:path>
                  </a:pathLst>
                </a:custGeom>
                <a:solidFill>
                  <a:srgbClr val="E0E0E0"/>
                </a:solidFill>
                <a:ln w="9525">
                  <a:noFill/>
                  <a:round/>
                  <a:headEnd/>
                  <a:tailEnd/>
                </a:ln>
              </p:spPr>
              <p:txBody>
                <a:bodyPr/>
                <a:lstStyle/>
                <a:p>
                  <a:pPr eaLnBrk="0" hangingPunct="0"/>
                  <a:endParaRPr lang="en-US"/>
                </a:p>
              </p:txBody>
            </p:sp>
            <p:sp>
              <p:nvSpPr>
                <p:cNvPr id="47862" name="Freeform 1534"/>
                <p:cNvSpPr>
                  <a:spLocks noEditPoints="1"/>
                </p:cNvSpPr>
                <p:nvPr/>
              </p:nvSpPr>
              <p:spPr bwMode="auto">
                <a:xfrm>
                  <a:off x="2248" y="3405"/>
                  <a:ext cx="105" cy="44"/>
                </a:xfrm>
                <a:custGeom>
                  <a:avLst/>
                  <a:gdLst>
                    <a:gd name="T0" fmla="*/ 0 w 105"/>
                    <a:gd name="T1" fmla="*/ 0 h 44"/>
                    <a:gd name="T2" fmla="*/ 105 w 105"/>
                    <a:gd name="T3" fmla="*/ 0 h 44"/>
                    <a:gd name="T4" fmla="*/ 105 w 105"/>
                    <a:gd name="T5" fmla="*/ 44 h 44"/>
                    <a:gd name="T6" fmla="*/ 0 w 105"/>
                    <a:gd name="T7" fmla="*/ 44 h 44"/>
                    <a:gd name="T8" fmla="*/ 0 w 105"/>
                    <a:gd name="T9" fmla="*/ 0 h 44"/>
                    <a:gd name="T10" fmla="*/ 0 w 105"/>
                    <a:gd name="T11" fmla="*/ 0 h 44"/>
                    <a:gd name="T12" fmla="*/ 102 w 105"/>
                    <a:gd name="T13" fmla="*/ 0 h 44"/>
                    <a:gd name="T14" fmla="*/ 102 w 105"/>
                    <a:gd name="T15" fmla="*/ 44 h 44"/>
                    <a:gd name="T16" fmla="*/ 0 w 105"/>
                    <a:gd name="T17" fmla="*/ 44 h 44"/>
                    <a:gd name="T18" fmla="*/ 0 w 105"/>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
                    <a:gd name="T31" fmla="*/ 0 h 44"/>
                    <a:gd name="T32" fmla="*/ 105 w 105"/>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 h="44">
                      <a:moveTo>
                        <a:pt x="0" y="0"/>
                      </a:moveTo>
                      <a:lnTo>
                        <a:pt x="105" y="0"/>
                      </a:lnTo>
                      <a:lnTo>
                        <a:pt x="105" y="44"/>
                      </a:lnTo>
                      <a:lnTo>
                        <a:pt x="0" y="44"/>
                      </a:lnTo>
                      <a:lnTo>
                        <a:pt x="0" y="0"/>
                      </a:lnTo>
                      <a:close/>
                      <a:moveTo>
                        <a:pt x="0" y="0"/>
                      </a:moveTo>
                      <a:lnTo>
                        <a:pt x="102" y="0"/>
                      </a:lnTo>
                      <a:lnTo>
                        <a:pt x="102" y="44"/>
                      </a:lnTo>
                      <a:lnTo>
                        <a:pt x="0" y="44"/>
                      </a:lnTo>
                      <a:lnTo>
                        <a:pt x="0" y="0"/>
                      </a:lnTo>
                      <a:close/>
                    </a:path>
                  </a:pathLst>
                </a:custGeom>
                <a:solidFill>
                  <a:srgbClr val="DFDFDF"/>
                </a:solidFill>
                <a:ln w="9525">
                  <a:noFill/>
                  <a:round/>
                  <a:headEnd/>
                  <a:tailEnd/>
                </a:ln>
              </p:spPr>
              <p:txBody>
                <a:bodyPr/>
                <a:lstStyle/>
                <a:p>
                  <a:pPr eaLnBrk="0" hangingPunct="0"/>
                  <a:endParaRPr lang="en-US"/>
                </a:p>
              </p:txBody>
            </p:sp>
            <p:sp>
              <p:nvSpPr>
                <p:cNvPr id="47863" name="Freeform 1535"/>
                <p:cNvSpPr>
                  <a:spLocks noEditPoints="1"/>
                </p:cNvSpPr>
                <p:nvPr/>
              </p:nvSpPr>
              <p:spPr bwMode="auto">
                <a:xfrm>
                  <a:off x="2248" y="3405"/>
                  <a:ext cx="102" cy="44"/>
                </a:xfrm>
                <a:custGeom>
                  <a:avLst/>
                  <a:gdLst>
                    <a:gd name="T0" fmla="*/ 0 w 102"/>
                    <a:gd name="T1" fmla="*/ 0 h 44"/>
                    <a:gd name="T2" fmla="*/ 102 w 102"/>
                    <a:gd name="T3" fmla="*/ 0 h 44"/>
                    <a:gd name="T4" fmla="*/ 102 w 102"/>
                    <a:gd name="T5" fmla="*/ 44 h 44"/>
                    <a:gd name="T6" fmla="*/ 0 w 102"/>
                    <a:gd name="T7" fmla="*/ 44 h 44"/>
                    <a:gd name="T8" fmla="*/ 0 w 102"/>
                    <a:gd name="T9" fmla="*/ 0 h 44"/>
                    <a:gd name="T10" fmla="*/ 0 w 102"/>
                    <a:gd name="T11" fmla="*/ 0 h 44"/>
                    <a:gd name="T12" fmla="*/ 99 w 102"/>
                    <a:gd name="T13" fmla="*/ 0 h 44"/>
                    <a:gd name="T14" fmla="*/ 99 w 102"/>
                    <a:gd name="T15" fmla="*/ 44 h 44"/>
                    <a:gd name="T16" fmla="*/ 0 w 102"/>
                    <a:gd name="T17" fmla="*/ 44 h 44"/>
                    <a:gd name="T18" fmla="*/ 0 w 102"/>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44"/>
                    <a:gd name="T32" fmla="*/ 102 w 102"/>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44">
                      <a:moveTo>
                        <a:pt x="0" y="0"/>
                      </a:moveTo>
                      <a:lnTo>
                        <a:pt x="102" y="0"/>
                      </a:lnTo>
                      <a:lnTo>
                        <a:pt x="102" y="44"/>
                      </a:lnTo>
                      <a:lnTo>
                        <a:pt x="0" y="44"/>
                      </a:lnTo>
                      <a:lnTo>
                        <a:pt x="0" y="0"/>
                      </a:lnTo>
                      <a:close/>
                      <a:moveTo>
                        <a:pt x="0" y="0"/>
                      </a:moveTo>
                      <a:lnTo>
                        <a:pt x="99" y="0"/>
                      </a:lnTo>
                      <a:lnTo>
                        <a:pt x="99" y="44"/>
                      </a:lnTo>
                      <a:lnTo>
                        <a:pt x="0" y="44"/>
                      </a:lnTo>
                      <a:lnTo>
                        <a:pt x="0" y="0"/>
                      </a:lnTo>
                      <a:close/>
                    </a:path>
                  </a:pathLst>
                </a:custGeom>
                <a:solidFill>
                  <a:srgbClr val="DEDEDE"/>
                </a:solidFill>
                <a:ln w="9525">
                  <a:noFill/>
                  <a:round/>
                  <a:headEnd/>
                  <a:tailEnd/>
                </a:ln>
              </p:spPr>
              <p:txBody>
                <a:bodyPr/>
                <a:lstStyle/>
                <a:p>
                  <a:pPr eaLnBrk="0" hangingPunct="0"/>
                  <a:endParaRPr lang="en-US"/>
                </a:p>
              </p:txBody>
            </p:sp>
            <p:sp>
              <p:nvSpPr>
                <p:cNvPr id="47864" name="Freeform 1536"/>
                <p:cNvSpPr>
                  <a:spLocks noEditPoints="1"/>
                </p:cNvSpPr>
                <p:nvPr/>
              </p:nvSpPr>
              <p:spPr bwMode="auto">
                <a:xfrm>
                  <a:off x="2248" y="3405"/>
                  <a:ext cx="99" cy="44"/>
                </a:xfrm>
                <a:custGeom>
                  <a:avLst/>
                  <a:gdLst>
                    <a:gd name="T0" fmla="*/ 0 w 99"/>
                    <a:gd name="T1" fmla="*/ 0 h 44"/>
                    <a:gd name="T2" fmla="*/ 99 w 99"/>
                    <a:gd name="T3" fmla="*/ 0 h 44"/>
                    <a:gd name="T4" fmla="*/ 99 w 99"/>
                    <a:gd name="T5" fmla="*/ 44 h 44"/>
                    <a:gd name="T6" fmla="*/ 0 w 99"/>
                    <a:gd name="T7" fmla="*/ 44 h 44"/>
                    <a:gd name="T8" fmla="*/ 0 w 99"/>
                    <a:gd name="T9" fmla="*/ 0 h 44"/>
                    <a:gd name="T10" fmla="*/ 0 w 99"/>
                    <a:gd name="T11" fmla="*/ 0 h 44"/>
                    <a:gd name="T12" fmla="*/ 95 w 99"/>
                    <a:gd name="T13" fmla="*/ 0 h 44"/>
                    <a:gd name="T14" fmla="*/ 95 w 99"/>
                    <a:gd name="T15" fmla="*/ 44 h 44"/>
                    <a:gd name="T16" fmla="*/ 0 w 99"/>
                    <a:gd name="T17" fmla="*/ 44 h 44"/>
                    <a:gd name="T18" fmla="*/ 0 w 99"/>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44"/>
                    <a:gd name="T32" fmla="*/ 99 w 99"/>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44">
                      <a:moveTo>
                        <a:pt x="0" y="0"/>
                      </a:moveTo>
                      <a:lnTo>
                        <a:pt x="99" y="0"/>
                      </a:lnTo>
                      <a:lnTo>
                        <a:pt x="99" y="44"/>
                      </a:lnTo>
                      <a:lnTo>
                        <a:pt x="0" y="44"/>
                      </a:lnTo>
                      <a:lnTo>
                        <a:pt x="0" y="0"/>
                      </a:lnTo>
                      <a:close/>
                      <a:moveTo>
                        <a:pt x="0" y="0"/>
                      </a:moveTo>
                      <a:lnTo>
                        <a:pt x="95" y="0"/>
                      </a:lnTo>
                      <a:lnTo>
                        <a:pt x="95" y="44"/>
                      </a:lnTo>
                      <a:lnTo>
                        <a:pt x="0" y="44"/>
                      </a:lnTo>
                      <a:lnTo>
                        <a:pt x="0" y="0"/>
                      </a:lnTo>
                      <a:close/>
                    </a:path>
                  </a:pathLst>
                </a:custGeom>
                <a:solidFill>
                  <a:srgbClr val="DDDDDD"/>
                </a:solidFill>
                <a:ln w="9525">
                  <a:noFill/>
                  <a:round/>
                  <a:headEnd/>
                  <a:tailEnd/>
                </a:ln>
              </p:spPr>
              <p:txBody>
                <a:bodyPr/>
                <a:lstStyle/>
                <a:p>
                  <a:pPr eaLnBrk="0" hangingPunct="0"/>
                  <a:endParaRPr lang="en-US"/>
                </a:p>
              </p:txBody>
            </p:sp>
            <p:sp>
              <p:nvSpPr>
                <p:cNvPr id="47865" name="Freeform 1537"/>
                <p:cNvSpPr>
                  <a:spLocks noEditPoints="1"/>
                </p:cNvSpPr>
                <p:nvPr/>
              </p:nvSpPr>
              <p:spPr bwMode="auto">
                <a:xfrm>
                  <a:off x="2248" y="3405"/>
                  <a:ext cx="95" cy="44"/>
                </a:xfrm>
                <a:custGeom>
                  <a:avLst/>
                  <a:gdLst>
                    <a:gd name="T0" fmla="*/ 0 w 95"/>
                    <a:gd name="T1" fmla="*/ 0 h 44"/>
                    <a:gd name="T2" fmla="*/ 95 w 95"/>
                    <a:gd name="T3" fmla="*/ 0 h 44"/>
                    <a:gd name="T4" fmla="*/ 95 w 95"/>
                    <a:gd name="T5" fmla="*/ 44 h 44"/>
                    <a:gd name="T6" fmla="*/ 0 w 95"/>
                    <a:gd name="T7" fmla="*/ 44 h 44"/>
                    <a:gd name="T8" fmla="*/ 0 w 95"/>
                    <a:gd name="T9" fmla="*/ 0 h 44"/>
                    <a:gd name="T10" fmla="*/ 0 w 95"/>
                    <a:gd name="T11" fmla="*/ 0 h 44"/>
                    <a:gd name="T12" fmla="*/ 92 w 95"/>
                    <a:gd name="T13" fmla="*/ 0 h 44"/>
                    <a:gd name="T14" fmla="*/ 92 w 95"/>
                    <a:gd name="T15" fmla="*/ 44 h 44"/>
                    <a:gd name="T16" fmla="*/ 0 w 95"/>
                    <a:gd name="T17" fmla="*/ 44 h 44"/>
                    <a:gd name="T18" fmla="*/ 0 w 95"/>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44"/>
                    <a:gd name="T32" fmla="*/ 95 w 95"/>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44">
                      <a:moveTo>
                        <a:pt x="0" y="0"/>
                      </a:moveTo>
                      <a:lnTo>
                        <a:pt x="95" y="0"/>
                      </a:lnTo>
                      <a:lnTo>
                        <a:pt x="95" y="44"/>
                      </a:lnTo>
                      <a:lnTo>
                        <a:pt x="0" y="44"/>
                      </a:lnTo>
                      <a:lnTo>
                        <a:pt x="0" y="0"/>
                      </a:lnTo>
                      <a:close/>
                      <a:moveTo>
                        <a:pt x="0" y="0"/>
                      </a:moveTo>
                      <a:lnTo>
                        <a:pt x="92" y="0"/>
                      </a:lnTo>
                      <a:lnTo>
                        <a:pt x="92" y="44"/>
                      </a:lnTo>
                      <a:lnTo>
                        <a:pt x="0" y="44"/>
                      </a:lnTo>
                      <a:lnTo>
                        <a:pt x="0" y="0"/>
                      </a:lnTo>
                      <a:close/>
                    </a:path>
                  </a:pathLst>
                </a:custGeom>
                <a:solidFill>
                  <a:srgbClr val="DCDCDC"/>
                </a:solidFill>
                <a:ln w="9525">
                  <a:noFill/>
                  <a:round/>
                  <a:headEnd/>
                  <a:tailEnd/>
                </a:ln>
              </p:spPr>
              <p:txBody>
                <a:bodyPr/>
                <a:lstStyle/>
                <a:p>
                  <a:pPr eaLnBrk="0" hangingPunct="0"/>
                  <a:endParaRPr lang="en-US"/>
                </a:p>
              </p:txBody>
            </p:sp>
            <p:sp>
              <p:nvSpPr>
                <p:cNvPr id="47866" name="Freeform 1538"/>
                <p:cNvSpPr>
                  <a:spLocks noEditPoints="1"/>
                </p:cNvSpPr>
                <p:nvPr/>
              </p:nvSpPr>
              <p:spPr bwMode="auto">
                <a:xfrm>
                  <a:off x="2248" y="3405"/>
                  <a:ext cx="92" cy="44"/>
                </a:xfrm>
                <a:custGeom>
                  <a:avLst/>
                  <a:gdLst>
                    <a:gd name="T0" fmla="*/ 0 w 92"/>
                    <a:gd name="T1" fmla="*/ 0 h 44"/>
                    <a:gd name="T2" fmla="*/ 92 w 92"/>
                    <a:gd name="T3" fmla="*/ 0 h 44"/>
                    <a:gd name="T4" fmla="*/ 92 w 92"/>
                    <a:gd name="T5" fmla="*/ 44 h 44"/>
                    <a:gd name="T6" fmla="*/ 0 w 92"/>
                    <a:gd name="T7" fmla="*/ 44 h 44"/>
                    <a:gd name="T8" fmla="*/ 0 w 92"/>
                    <a:gd name="T9" fmla="*/ 0 h 44"/>
                    <a:gd name="T10" fmla="*/ 0 w 92"/>
                    <a:gd name="T11" fmla="*/ 0 h 44"/>
                    <a:gd name="T12" fmla="*/ 88 w 92"/>
                    <a:gd name="T13" fmla="*/ 0 h 44"/>
                    <a:gd name="T14" fmla="*/ 88 w 92"/>
                    <a:gd name="T15" fmla="*/ 44 h 44"/>
                    <a:gd name="T16" fmla="*/ 0 w 92"/>
                    <a:gd name="T17" fmla="*/ 44 h 44"/>
                    <a:gd name="T18" fmla="*/ 0 w 92"/>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44"/>
                    <a:gd name="T32" fmla="*/ 92 w 92"/>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44">
                      <a:moveTo>
                        <a:pt x="0" y="0"/>
                      </a:moveTo>
                      <a:lnTo>
                        <a:pt x="92" y="0"/>
                      </a:lnTo>
                      <a:lnTo>
                        <a:pt x="92" y="44"/>
                      </a:lnTo>
                      <a:lnTo>
                        <a:pt x="0" y="44"/>
                      </a:lnTo>
                      <a:lnTo>
                        <a:pt x="0" y="0"/>
                      </a:lnTo>
                      <a:close/>
                      <a:moveTo>
                        <a:pt x="0" y="0"/>
                      </a:moveTo>
                      <a:lnTo>
                        <a:pt x="88" y="0"/>
                      </a:lnTo>
                      <a:lnTo>
                        <a:pt x="88" y="44"/>
                      </a:lnTo>
                      <a:lnTo>
                        <a:pt x="0" y="44"/>
                      </a:lnTo>
                      <a:lnTo>
                        <a:pt x="0" y="0"/>
                      </a:lnTo>
                      <a:close/>
                    </a:path>
                  </a:pathLst>
                </a:custGeom>
                <a:solidFill>
                  <a:srgbClr val="DBDBDB"/>
                </a:solidFill>
                <a:ln w="9525">
                  <a:noFill/>
                  <a:round/>
                  <a:headEnd/>
                  <a:tailEnd/>
                </a:ln>
              </p:spPr>
              <p:txBody>
                <a:bodyPr/>
                <a:lstStyle/>
                <a:p>
                  <a:pPr eaLnBrk="0" hangingPunct="0"/>
                  <a:endParaRPr lang="en-US"/>
                </a:p>
              </p:txBody>
            </p:sp>
            <p:sp>
              <p:nvSpPr>
                <p:cNvPr id="47867" name="Freeform 1539"/>
                <p:cNvSpPr>
                  <a:spLocks noEditPoints="1"/>
                </p:cNvSpPr>
                <p:nvPr/>
              </p:nvSpPr>
              <p:spPr bwMode="auto">
                <a:xfrm>
                  <a:off x="2248" y="3405"/>
                  <a:ext cx="88" cy="44"/>
                </a:xfrm>
                <a:custGeom>
                  <a:avLst/>
                  <a:gdLst>
                    <a:gd name="T0" fmla="*/ 0 w 88"/>
                    <a:gd name="T1" fmla="*/ 0 h 44"/>
                    <a:gd name="T2" fmla="*/ 88 w 88"/>
                    <a:gd name="T3" fmla="*/ 0 h 44"/>
                    <a:gd name="T4" fmla="*/ 88 w 88"/>
                    <a:gd name="T5" fmla="*/ 44 h 44"/>
                    <a:gd name="T6" fmla="*/ 0 w 88"/>
                    <a:gd name="T7" fmla="*/ 44 h 44"/>
                    <a:gd name="T8" fmla="*/ 0 w 88"/>
                    <a:gd name="T9" fmla="*/ 0 h 44"/>
                    <a:gd name="T10" fmla="*/ 0 w 88"/>
                    <a:gd name="T11" fmla="*/ 0 h 44"/>
                    <a:gd name="T12" fmla="*/ 85 w 88"/>
                    <a:gd name="T13" fmla="*/ 0 h 44"/>
                    <a:gd name="T14" fmla="*/ 85 w 88"/>
                    <a:gd name="T15" fmla="*/ 44 h 44"/>
                    <a:gd name="T16" fmla="*/ 0 w 88"/>
                    <a:gd name="T17" fmla="*/ 44 h 44"/>
                    <a:gd name="T18" fmla="*/ 0 w 88"/>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44"/>
                    <a:gd name="T32" fmla="*/ 88 w 88"/>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44">
                      <a:moveTo>
                        <a:pt x="0" y="0"/>
                      </a:moveTo>
                      <a:lnTo>
                        <a:pt x="88" y="0"/>
                      </a:lnTo>
                      <a:lnTo>
                        <a:pt x="88" y="44"/>
                      </a:lnTo>
                      <a:lnTo>
                        <a:pt x="0" y="44"/>
                      </a:lnTo>
                      <a:lnTo>
                        <a:pt x="0" y="0"/>
                      </a:lnTo>
                      <a:close/>
                      <a:moveTo>
                        <a:pt x="0" y="0"/>
                      </a:moveTo>
                      <a:lnTo>
                        <a:pt x="85" y="0"/>
                      </a:lnTo>
                      <a:lnTo>
                        <a:pt x="85" y="44"/>
                      </a:lnTo>
                      <a:lnTo>
                        <a:pt x="0" y="44"/>
                      </a:lnTo>
                      <a:lnTo>
                        <a:pt x="0" y="0"/>
                      </a:lnTo>
                      <a:close/>
                    </a:path>
                  </a:pathLst>
                </a:custGeom>
                <a:solidFill>
                  <a:srgbClr val="DADADA"/>
                </a:solidFill>
                <a:ln w="9525">
                  <a:noFill/>
                  <a:round/>
                  <a:headEnd/>
                  <a:tailEnd/>
                </a:ln>
              </p:spPr>
              <p:txBody>
                <a:bodyPr/>
                <a:lstStyle/>
                <a:p>
                  <a:pPr eaLnBrk="0" hangingPunct="0"/>
                  <a:endParaRPr lang="en-US"/>
                </a:p>
              </p:txBody>
            </p:sp>
            <p:sp>
              <p:nvSpPr>
                <p:cNvPr id="47868" name="Freeform 1540"/>
                <p:cNvSpPr>
                  <a:spLocks noEditPoints="1"/>
                </p:cNvSpPr>
                <p:nvPr/>
              </p:nvSpPr>
              <p:spPr bwMode="auto">
                <a:xfrm>
                  <a:off x="2248" y="3405"/>
                  <a:ext cx="85" cy="44"/>
                </a:xfrm>
                <a:custGeom>
                  <a:avLst/>
                  <a:gdLst>
                    <a:gd name="T0" fmla="*/ 0 w 85"/>
                    <a:gd name="T1" fmla="*/ 0 h 44"/>
                    <a:gd name="T2" fmla="*/ 85 w 85"/>
                    <a:gd name="T3" fmla="*/ 0 h 44"/>
                    <a:gd name="T4" fmla="*/ 85 w 85"/>
                    <a:gd name="T5" fmla="*/ 44 h 44"/>
                    <a:gd name="T6" fmla="*/ 0 w 85"/>
                    <a:gd name="T7" fmla="*/ 44 h 44"/>
                    <a:gd name="T8" fmla="*/ 0 w 85"/>
                    <a:gd name="T9" fmla="*/ 0 h 44"/>
                    <a:gd name="T10" fmla="*/ 0 w 85"/>
                    <a:gd name="T11" fmla="*/ 0 h 44"/>
                    <a:gd name="T12" fmla="*/ 82 w 85"/>
                    <a:gd name="T13" fmla="*/ 0 h 44"/>
                    <a:gd name="T14" fmla="*/ 82 w 85"/>
                    <a:gd name="T15" fmla="*/ 44 h 44"/>
                    <a:gd name="T16" fmla="*/ 0 w 85"/>
                    <a:gd name="T17" fmla="*/ 44 h 44"/>
                    <a:gd name="T18" fmla="*/ 0 w 85"/>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44"/>
                    <a:gd name="T32" fmla="*/ 85 w 85"/>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44">
                      <a:moveTo>
                        <a:pt x="0" y="0"/>
                      </a:moveTo>
                      <a:lnTo>
                        <a:pt x="85" y="0"/>
                      </a:lnTo>
                      <a:lnTo>
                        <a:pt x="85" y="44"/>
                      </a:lnTo>
                      <a:lnTo>
                        <a:pt x="0" y="44"/>
                      </a:lnTo>
                      <a:lnTo>
                        <a:pt x="0" y="0"/>
                      </a:lnTo>
                      <a:close/>
                      <a:moveTo>
                        <a:pt x="0" y="0"/>
                      </a:moveTo>
                      <a:lnTo>
                        <a:pt x="82" y="0"/>
                      </a:lnTo>
                      <a:lnTo>
                        <a:pt x="82" y="44"/>
                      </a:lnTo>
                      <a:lnTo>
                        <a:pt x="0" y="44"/>
                      </a:lnTo>
                      <a:lnTo>
                        <a:pt x="0" y="0"/>
                      </a:lnTo>
                      <a:close/>
                    </a:path>
                  </a:pathLst>
                </a:custGeom>
                <a:solidFill>
                  <a:srgbClr val="D9D9D9"/>
                </a:solidFill>
                <a:ln w="9525">
                  <a:noFill/>
                  <a:round/>
                  <a:headEnd/>
                  <a:tailEnd/>
                </a:ln>
              </p:spPr>
              <p:txBody>
                <a:bodyPr/>
                <a:lstStyle/>
                <a:p>
                  <a:pPr eaLnBrk="0" hangingPunct="0"/>
                  <a:endParaRPr lang="en-US"/>
                </a:p>
              </p:txBody>
            </p:sp>
            <p:sp>
              <p:nvSpPr>
                <p:cNvPr id="47869" name="Freeform 1541"/>
                <p:cNvSpPr>
                  <a:spLocks noEditPoints="1"/>
                </p:cNvSpPr>
                <p:nvPr/>
              </p:nvSpPr>
              <p:spPr bwMode="auto">
                <a:xfrm>
                  <a:off x="2248" y="3405"/>
                  <a:ext cx="82" cy="44"/>
                </a:xfrm>
                <a:custGeom>
                  <a:avLst/>
                  <a:gdLst>
                    <a:gd name="T0" fmla="*/ 0 w 82"/>
                    <a:gd name="T1" fmla="*/ 0 h 44"/>
                    <a:gd name="T2" fmla="*/ 82 w 82"/>
                    <a:gd name="T3" fmla="*/ 0 h 44"/>
                    <a:gd name="T4" fmla="*/ 82 w 82"/>
                    <a:gd name="T5" fmla="*/ 44 h 44"/>
                    <a:gd name="T6" fmla="*/ 0 w 82"/>
                    <a:gd name="T7" fmla="*/ 44 h 44"/>
                    <a:gd name="T8" fmla="*/ 0 w 82"/>
                    <a:gd name="T9" fmla="*/ 0 h 44"/>
                    <a:gd name="T10" fmla="*/ 0 w 82"/>
                    <a:gd name="T11" fmla="*/ 0 h 44"/>
                    <a:gd name="T12" fmla="*/ 78 w 82"/>
                    <a:gd name="T13" fmla="*/ 0 h 44"/>
                    <a:gd name="T14" fmla="*/ 78 w 82"/>
                    <a:gd name="T15" fmla="*/ 44 h 44"/>
                    <a:gd name="T16" fmla="*/ 0 w 82"/>
                    <a:gd name="T17" fmla="*/ 44 h 44"/>
                    <a:gd name="T18" fmla="*/ 0 w 82"/>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44"/>
                    <a:gd name="T32" fmla="*/ 82 w 82"/>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44">
                      <a:moveTo>
                        <a:pt x="0" y="0"/>
                      </a:moveTo>
                      <a:lnTo>
                        <a:pt x="82" y="0"/>
                      </a:lnTo>
                      <a:lnTo>
                        <a:pt x="82" y="44"/>
                      </a:lnTo>
                      <a:lnTo>
                        <a:pt x="0" y="44"/>
                      </a:lnTo>
                      <a:lnTo>
                        <a:pt x="0" y="0"/>
                      </a:lnTo>
                      <a:close/>
                      <a:moveTo>
                        <a:pt x="0" y="0"/>
                      </a:moveTo>
                      <a:lnTo>
                        <a:pt x="78" y="0"/>
                      </a:lnTo>
                      <a:lnTo>
                        <a:pt x="78" y="44"/>
                      </a:lnTo>
                      <a:lnTo>
                        <a:pt x="0" y="44"/>
                      </a:lnTo>
                      <a:lnTo>
                        <a:pt x="0" y="0"/>
                      </a:lnTo>
                      <a:close/>
                    </a:path>
                  </a:pathLst>
                </a:custGeom>
                <a:solidFill>
                  <a:srgbClr val="D8D8D8"/>
                </a:solidFill>
                <a:ln w="9525">
                  <a:noFill/>
                  <a:round/>
                  <a:headEnd/>
                  <a:tailEnd/>
                </a:ln>
              </p:spPr>
              <p:txBody>
                <a:bodyPr/>
                <a:lstStyle/>
                <a:p>
                  <a:pPr eaLnBrk="0" hangingPunct="0"/>
                  <a:endParaRPr lang="en-US"/>
                </a:p>
              </p:txBody>
            </p:sp>
            <p:sp>
              <p:nvSpPr>
                <p:cNvPr id="47870" name="Freeform 1542"/>
                <p:cNvSpPr>
                  <a:spLocks noEditPoints="1"/>
                </p:cNvSpPr>
                <p:nvPr/>
              </p:nvSpPr>
              <p:spPr bwMode="auto">
                <a:xfrm>
                  <a:off x="2248" y="3405"/>
                  <a:ext cx="78" cy="44"/>
                </a:xfrm>
                <a:custGeom>
                  <a:avLst/>
                  <a:gdLst>
                    <a:gd name="T0" fmla="*/ 0 w 78"/>
                    <a:gd name="T1" fmla="*/ 0 h 44"/>
                    <a:gd name="T2" fmla="*/ 78 w 78"/>
                    <a:gd name="T3" fmla="*/ 0 h 44"/>
                    <a:gd name="T4" fmla="*/ 78 w 78"/>
                    <a:gd name="T5" fmla="*/ 44 h 44"/>
                    <a:gd name="T6" fmla="*/ 0 w 78"/>
                    <a:gd name="T7" fmla="*/ 44 h 44"/>
                    <a:gd name="T8" fmla="*/ 0 w 78"/>
                    <a:gd name="T9" fmla="*/ 0 h 44"/>
                    <a:gd name="T10" fmla="*/ 0 w 78"/>
                    <a:gd name="T11" fmla="*/ 0 h 44"/>
                    <a:gd name="T12" fmla="*/ 75 w 78"/>
                    <a:gd name="T13" fmla="*/ 0 h 44"/>
                    <a:gd name="T14" fmla="*/ 75 w 78"/>
                    <a:gd name="T15" fmla="*/ 44 h 44"/>
                    <a:gd name="T16" fmla="*/ 0 w 78"/>
                    <a:gd name="T17" fmla="*/ 44 h 44"/>
                    <a:gd name="T18" fmla="*/ 0 w 78"/>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44"/>
                    <a:gd name="T32" fmla="*/ 78 w 78"/>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44">
                      <a:moveTo>
                        <a:pt x="0" y="0"/>
                      </a:moveTo>
                      <a:lnTo>
                        <a:pt x="78" y="0"/>
                      </a:lnTo>
                      <a:lnTo>
                        <a:pt x="78" y="44"/>
                      </a:lnTo>
                      <a:lnTo>
                        <a:pt x="0" y="44"/>
                      </a:lnTo>
                      <a:lnTo>
                        <a:pt x="0" y="0"/>
                      </a:lnTo>
                      <a:close/>
                      <a:moveTo>
                        <a:pt x="0" y="0"/>
                      </a:moveTo>
                      <a:lnTo>
                        <a:pt x="75" y="0"/>
                      </a:lnTo>
                      <a:lnTo>
                        <a:pt x="75" y="44"/>
                      </a:lnTo>
                      <a:lnTo>
                        <a:pt x="0" y="44"/>
                      </a:lnTo>
                      <a:lnTo>
                        <a:pt x="0" y="0"/>
                      </a:lnTo>
                      <a:close/>
                    </a:path>
                  </a:pathLst>
                </a:custGeom>
                <a:solidFill>
                  <a:srgbClr val="D7D7D7"/>
                </a:solidFill>
                <a:ln w="9525">
                  <a:noFill/>
                  <a:round/>
                  <a:headEnd/>
                  <a:tailEnd/>
                </a:ln>
              </p:spPr>
              <p:txBody>
                <a:bodyPr/>
                <a:lstStyle/>
                <a:p>
                  <a:pPr eaLnBrk="0" hangingPunct="0"/>
                  <a:endParaRPr lang="en-US"/>
                </a:p>
              </p:txBody>
            </p:sp>
            <p:sp>
              <p:nvSpPr>
                <p:cNvPr id="47871" name="Freeform 1543"/>
                <p:cNvSpPr>
                  <a:spLocks noEditPoints="1"/>
                </p:cNvSpPr>
                <p:nvPr/>
              </p:nvSpPr>
              <p:spPr bwMode="auto">
                <a:xfrm>
                  <a:off x="2248" y="3405"/>
                  <a:ext cx="75" cy="44"/>
                </a:xfrm>
                <a:custGeom>
                  <a:avLst/>
                  <a:gdLst>
                    <a:gd name="T0" fmla="*/ 0 w 75"/>
                    <a:gd name="T1" fmla="*/ 0 h 44"/>
                    <a:gd name="T2" fmla="*/ 75 w 75"/>
                    <a:gd name="T3" fmla="*/ 0 h 44"/>
                    <a:gd name="T4" fmla="*/ 75 w 75"/>
                    <a:gd name="T5" fmla="*/ 44 h 44"/>
                    <a:gd name="T6" fmla="*/ 0 w 75"/>
                    <a:gd name="T7" fmla="*/ 44 h 44"/>
                    <a:gd name="T8" fmla="*/ 0 w 75"/>
                    <a:gd name="T9" fmla="*/ 0 h 44"/>
                    <a:gd name="T10" fmla="*/ 0 w 75"/>
                    <a:gd name="T11" fmla="*/ 0 h 44"/>
                    <a:gd name="T12" fmla="*/ 71 w 75"/>
                    <a:gd name="T13" fmla="*/ 0 h 44"/>
                    <a:gd name="T14" fmla="*/ 71 w 75"/>
                    <a:gd name="T15" fmla="*/ 44 h 44"/>
                    <a:gd name="T16" fmla="*/ 0 w 75"/>
                    <a:gd name="T17" fmla="*/ 44 h 44"/>
                    <a:gd name="T18" fmla="*/ 0 w 75"/>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44"/>
                    <a:gd name="T32" fmla="*/ 75 w 75"/>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44">
                      <a:moveTo>
                        <a:pt x="0" y="0"/>
                      </a:moveTo>
                      <a:lnTo>
                        <a:pt x="75" y="0"/>
                      </a:lnTo>
                      <a:lnTo>
                        <a:pt x="75" y="44"/>
                      </a:lnTo>
                      <a:lnTo>
                        <a:pt x="0" y="44"/>
                      </a:lnTo>
                      <a:lnTo>
                        <a:pt x="0" y="0"/>
                      </a:lnTo>
                      <a:close/>
                      <a:moveTo>
                        <a:pt x="0" y="0"/>
                      </a:moveTo>
                      <a:lnTo>
                        <a:pt x="71" y="0"/>
                      </a:lnTo>
                      <a:lnTo>
                        <a:pt x="71" y="44"/>
                      </a:lnTo>
                      <a:lnTo>
                        <a:pt x="0" y="44"/>
                      </a:lnTo>
                      <a:lnTo>
                        <a:pt x="0" y="0"/>
                      </a:lnTo>
                      <a:close/>
                    </a:path>
                  </a:pathLst>
                </a:custGeom>
                <a:solidFill>
                  <a:srgbClr val="D6D6D6"/>
                </a:solidFill>
                <a:ln w="9525">
                  <a:noFill/>
                  <a:round/>
                  <a:headEnd/>
                  <a:tailEnd/>
                </a:ln>
              </p:spPr>
              <p:txBody>
                <a:bodyPr/>
                <a:lstStyle/>
                <a:p>
                  <a:pPr eaLnBrk="0" hangingPunct="0"/>
                  <a:endParaRPr lang="en-US"/>
                </a:p>
              </p:txBody>
            </p:sp>
            <p:sp>
              <p:nvSpPr>
                <p:cNvPr id="47872" name="Freeform 1544"/>
                <p:cNvSpPr>
                  <a:spLocks noEditPoints="1"/>
                </p:cNvSpPr>
                <p:nvPr/>
              </p:nvSpPr>
              <p:spPr bwMode="auto">
                <a:xfrm>
                  <a:off x="2248" y="3405"/>
                  <a:ext cx="71" cy="44"/>
                </a:xfrm>
                <a:custGeom>
                  <a:avLst/>
                  <a:gdLst>
                    <a:gd name="T0" fmla="*/ 0 w 71"/>
                    <a:gd name="T1" fmla="*/ 0 h 44"/>
                    <a:gd name="T2" fmla="*/ 71 w 71"/>
                    <a:gd name="T3" fmla="*/ 0 h 44"/>
                    <a:gd name="T4" fmla="*/ 71 w 71"/>
                    <a:gd name="T5" fmla="*/ 44 h 44"/>
                    <a:gd name="T6" fmla="*/ 0 w 71"/>
                    <a:gd name="T7" fmla="*/ 44 h 44"/>
                    <a:gd name="T8" fmla="*/ 0 w 71"/>
                    <a:gd name="T9" fmla="*/ 0 h 44"/>
                    <a:gd name="T10" fmla="*/ 0 w 71"/>
                    <a:gd name="T11" fmla="*/ 0 h 44"/>
                    <a:gd name="T12" fmla="*/ 68 w 71"/>
                    <a:gd name="T13" fmla="*/ 0 h 44"/>
                    <a:gd name="T14" fmla="*/ 68 w 71"/>
                    <a:gd name="T15" fmla="*/ 44 h 44"/>
                    <a:gd name="T16" fmla="*/ 0 w 71"/>
                    <a:gd name="T17" fmla="*/ 44 h 44"/>
                    <a:gd name="T18" fmla="*/ 0 w 71"/>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44"/>
                    <a:gd name="T32" fmla="*/ 71 w 71"/>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44">
                      <a:moveTo>
                        <a:pt x="0" y="0"/>
                      </a:moveTo>
                      <a:lnTo>
                        <a:pt x="71" y="0"/>
                      </a:lnTo>
                      <a:lnTo>
                        <a:pt x="71" y="44"/>
                      </a:lnTo>
                      <a:lnTo>
                        <a:pt x="0" y="44"/>
                      </a:lnTo>
                      <a:lnTo>
                        <a:pt x="0" y="0"/>
                      </a:lnTo>
                      <a:close/>
                      <a:moveTo>
                        <a:pt x="0" y="0"/>
                      </a:moveTo>
                      <a:lnTo>
                        <a:pt x="68" y="0"/>
                      </a:lnTo>
                      <a:lnTo>
                        <a:pt x="68" y="44"/>
                      </a:lnTo>
                      <a:lnTo>
                        <a:pt x="0" y="44"/>
                      </a:lnTo>
                      <a:lnTo>
                        <a:pt x="0" y="0"/>
                      </a:lnTo>
                      <a:close/>
                    </a:path>
                  </a:pathLst>
                </a:custGeom>
                <a:solidFill>
                  <a:srgbClr val="D5D5D5"/>
                </a:solidFill>
                <a:ln w="9525">
                  <a:noFill/>
                  <a:round/>
                  <a:headEnd/>
                  <a:tailEnd/>
                </a:ln>
              </p:spPr>
              <p:txBody>
                <a:bodyPr/>
                <a:lstStyle/>
                <a:p>
                  <a:pPr eaLnBrk="0" hangingPunct="0"/>
                  <a:endParaRPr lang="en-US"/>
                </a:p>
              </p:txBody>
            </p:sp>
            <p:sp>
              <p:nvSpPr>
                <p:cNvPr id="47873" name="Freeform 1545"/>
                <p:cNvSpPr>
                  <a:spLocks noEditPoints="1"/>
                </p:cNvSpPr>
                <p:nvPr/>
              </p:nvSpPr>
              <p:spPr bwMode="auto">
                <a:xfrm>
                  <a:off x="2248" y="3405"/>
                  <a:ext cx="68" cy="44"/>
                </a:xfrm>
                <a:custGeom>
                  <a:avLst/>
                  <a:gdLst>
                    <a:gd name="T0" fmla="*/ 0 w 68"/>
                    <a:gd name="T1" fmla="*/ 0 h 44"/>
                    <a:gd name="T2" fmla="*/ 68 w 68"/>
                    <a:gd name="T3" fmla="*/ 0 h 44"/>
                    <a:gd name="T4" fmla="*/ 68 w 68"/>
                    <a:gd name="T5" fmla="*/ 44 h 44"/>
                    <a:gd name="T6" fmla="*/ 0 w 68"/>
                    <a:gd name="T7" fmla="*/ 44 h 44"/>
                    <a:gd name="T8" fmla="*/ 0 w 68"/>
                    <a:gd name="T9" fmla="*/ 0 h 44"/>
                    <a:gd name="T10" fmla="*/ 0 w 68"/>
                    <a:gd name="T11" fmla="*/ 0 h 44"/>
                    <a:gd name="T12" fmla="*/ 65 w 68"/>
                    <a:gd name="T13" fmla="*/ 0 h 44"/>
                    <a:gd name="T14" fmla="*/ 65 w 68"/>
                    <a:gd name="T15" fmla="*/ 44 h 44"/>
                    <a:gd name="T16" fmla="*/ 0 w 68"/>
                    <a:gd name="T17" fmla="*/ 44 h 44"/>
                    <a:gd name="T18" fmla="*/ 0 w 68"/>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44"/>
                    <a:gd name="T32" fmla="*/ 68 w 68"/>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44">
                      <a:moveTo>
                        <a:pt x="0" y="0"/>
                      </a:moveTo>
                      <a:lnTo>
                        <a:pt x="68" y="0"/>
                      </a:lnTo>
                      <a:lnTo>
                        <a:pt x="68" y="44"/>
                      </a:lnTo>
                      <a:lnTo>
                        <a:pt x="0" y="44"/>
                      </a:lnTo>
                      <a:lnTo>
                        <a:pt x="0" y="0"/>
                      </a:lnTo>
                      <a:close/>
                      <a:moveTo>
                        <a:pt x="0" y="0"/>
                      </a:moveTo>
                      <a:lnTo>
                        <a:pt x="65" y="0"/>
                      </a:lnTo>
                      <a:lnTo>
                        <a:pt x="65" y="44"/>
                      </a:lnTo>
                      <a:lnTo>
                        <a:pt x="0" y="44"/>
                      </a:lnTo>
                      <a:lnTo>
                        <a:pt x="0" y="0"/>
                      </a:lnTo>
                      <a:close/>
                    </a:path>
                  </a:pathLst>
                </a:custGeom>
                <a:solidFill>
                  <a:srgbClr val="D4D4D4"/>
                </a:solidFill>
                <a:ln w="9525">
                  <a:noFill/>
                  <a:round/>
                  <a:headEnd/>
                  <a:tailEnd/>
                </a:ln>
              </p:spPr>
              <p:txBody>
                <a:bodyPr/>
                <a:lstStyle/>
                <a:p>
                  <a:pPr eaLnBrk="0" hangingPunct="0"/>
                  <a:endParaRPr lang="en-US"/>
                </a:p>
              </p:txBody>
            </p:sp>
            <p:sp>
              <p:nvSpPr>
                <p:cNvPr id="47874" name="Freeform 1546"/>
                <p:cNvSpPr>
                  <a:spLocks noEditPoints="1"/>
                </p:cNvSpPr>
                <p:nvPr/>
              </p:nvSpPr>
              <p:spPr bwMode="auto">
                <a:xfrm>
                  <a:off x="2248" y="3405"/>
                  <a:ext cx="65" cy="44"/>
                </a:xfrm>
                <a:custGeom>
                  <a:avLst/>
                  <a:gdLst>
                    <a:gd name="T0" fmla="*/ 0 w 65"/>
                    <a:gd name="T1" fmla="*/ 0 h 44"/>
                    <a:gd name="T2" fmla="*/ 65 w 65"/>
                    <a:gd name="T3" fmla="*/ 0 h 44"/>
                    <a:gd name="T4" fmla="*/ 65 w 65"/>
                    <a:gd name="T5" fmla="*/ 44 h 44"/>
                    <a:gd name="T6" fmla="*/ 0 w 65"/>
                    <a:gd name="T7" fmla="*/ 44 h 44"/>
                    <a:gd name="T8" fmla="*/ 0 w 65"/>
                    <a:gd name="T9" fmla="*/ 0 h 44"/>
                    <a:gd name="T10" fmla="*/ 0 w 65"/>
                    <a:gd name="T11" fmla="*/ 0 h 44"/>
                    <a:gd name="T12" fmla="*/ 61 w 65"/>
                    <a:gd name="T13" fmla="*/ 0 h 44"/>
                    <a:gd name="T14" fmla="*/ 61 w 65"/>
                    <a:gd name="T15" fmla="*/ 44 h 44"/>
                    <a:gd name="T16" fmla="*/ 0 w 65"/>
                    <a:gd name="T17" fmla="*/ 44 h 44"/>
                    <a:gd name="T18" fmla="*/ 0 w 65"/>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
                    <a:gd name="T31" fmla="*/ 0 h 44"/>
                    <a:gd name="T32" fmla="*/ 65 w 65"/>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 h="44">
                      <a:moveTo>
                        <a:pt x="0" y="0"/>
                      </a:moveTo>
                      <a:lnTo>
                        <a:pt x="65" y="0"/>
                      </a:lnTo>
                      <a:lnTo>
                        <a:pt x="65" y="44"/>
                      </a:lnTo>
                      <a:lnTo>
                        <a:pt x="0" y="44"/>
                      </a:lnTo>
                      <a:lnTo>
                        <a:pt x="0" y="0"/>
                      </a:lnTo>
                      <a:close/>
                      <a:moveTo>
                        <a:pt x="0" y="0"/>
                      </a:moveTo>
                      <a:lnTo>
                        <a:pt x="61" y="0"/>
                      </a:lnTo>
                      <a:lnTo>
                        <a:pt x="61" y="44"/>
                      </a:lnTo>
                      <a:lnTo>
                        <a:pt x="0" y="44"/>
                      </a:lnTo>
                      <a:lnTo>
                        <a:pt x="0" y="0"/>
                      </a:lnTo>
                      <a:close/>
                    </a:path>
                  </a:pathLst>
                </a:custGeom>
                <a:solidFill>
                  <a:srgbClr val="D3D3D3"/>
                </a:solidFill>
                <a:ln w="9525">
                  <a:noFill/>
                  <a:round/>
                  <a:headEnd/>
                  <a:tailEnd/>
                </a:ln>
              </p:spPr>
              <p:txBody>
                <a:bodyPr/>
                <a:lstStyle/>
                <a:p>
                  <a:pPr eaLnBrk="0" hangingPunct="0"/>
                  <a:endParaRPr lang="en-US"/>
                </a:p>
              </p:txBody>
            </p:sp>
            <p:sp>
              <p:nvSpPr>
                <p:cNvPr id="47875" name="Freeform 1547"/>
                <p:cNvSpPr>
                  <a:spLocks noEditPoints="1"/>
                </p:cNvSpPr>
                <p:nvPr/>
              </p:nvSpPr>
              <p:spPr bwMode="auto">
                <a:xfrm>
                  <a:off x="2248" y="3405"/>
                  <a:ext cx="61" cy="44"/>
                </a:xfrm>
                <a:custGeom>
                  <a:avLst/>
                  <a:gdLst>
                    <a:gd name="T0" fmla="*/ 0 w 61"/>
                    <a:gd name="T1" fmla="*/ 0 h 44"/>
                    <a:gd name="T2" fmla="*/ 61 w 61"/>
                    <a:gd name="T3" fmla="*/ 0 h 44"/>
                    <a:gd name="T4" fmla="*/ 61 w 61"/>
                    <a:gd name="T5" fmla="*/ 44 h 44"/>
                    <a:gd name="T6" fmla="*/ 0 w 61"/>
                    <a:gd name="T7" fmla="*/ 44 h 44"/>
                    <a:gd name="T8" fmla="*/ 0 w 61"/>
                    <a:gd name="T9" fmla="*/ 0 h 44"/>
                    <a:gd name="T10" fmla="*/ 0 w 61"/>
                    <a:gd name="T11" fmla="*/ 0 h 44"/>
                    <a:gd name="T12" fmla="*/ 58 w 61"/>
                    <a:gd name="T13" fmla="*/ 0 h 44"/>
                    <a:gd name="T14" fmla="*/ 58 w 61"/>
                    <a:gd name="T15" fmla="*/ 44 h 44"/>
                    <a:gd name="T16" fmla="*/ 0 w 61"/>
                    <a:gd name="T17" fmla="*/ 44 h 44"/>
                    <a:gd name="T18" fmla="*/ 0 w 61"/>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44"/>
                    <a:gd name="T32" fmla="*/ 61 w 61"/>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44">
                      <a:moveTo>
                        <a:pt x="0" y="0"/>
                      </a:moveTo>
                      <a:lnTo>
                        <a:pt x="61" y="0"/>
                      </a:lnTo>
                      <a:lnTo>
                        <a:pt x="61" y="44"/>
                      </a:lnTo>
                      <a:lnTo>
                        <a:pt x="0" y="44"/>
                      </a:lnTo>
                      <a:lnTo>
                        <a:pt x="0" y="0"/>
                      </a:lnTo>
                      <a:close/>
                      <a:moveTo>
                        <a:pt x="0" y="0"/>
                      </a:moveTo>
                      <a:lnTo>
                        <a:pt x="58" y="0"/>
                      </a:lnTo>
                      <a:lnTo>
                        <a:pt x="58" y="44"/>
                      </a:lnTo>
                      <a:lnTo>
                        <a:pt x="0" y="44"/>
                      </a:lnTo>
                      <a:lnTo>
                        <a:pt x="0" y="0"/>
                      </a:lnTo>
                      <a:close/>
                    </a:path>
                  </a:pathLst>
                </a:custGeom>
                <a:solidFill>
                  <a:srgbClr val="D2D2D2"/>
                </a:solidFill>
                <a:ln w="9525">
                  <a:noFill/>
                  <a:round/>
                  <a:headEnd/>
                  <a:tailEnd/>
                </a:ln>
              </p:spPr>
              <p:txBody>
                <a:bodyPr/>
                <a:lstStyle/>
                <a:p>
                  <a:pPr eaLnBrk="0" hangingPunct="0"/>
                  <a:endParaRPr lang="en-US"/>
                </a:p>
              </p:txBody>
            </p:sp>
            <p:sp>
              <p:nvSpPr>
                <p:cNvPr id="47876" name="Freeform 1548"/>
                <p:cNvSpPr>
                  <a:spLocks noEditPoints="1"/>
                </p:cNvSpPr>
                <p:nvPr/>
              </p:nvSpPr>
              <p:spPr bwMode="auto">
                <a:xfrm>
                  <a:off x="2248" y="3405"/>
                  <a:ext cx="58" cy="44"/>
                </a:xfrm>
                <a:custGeom>
                  <a:avLst/>
                  <a:gdLst>
                    <a:gd name="T0" fmla="*/ 0 w 58"/>
                    <a:gd name="T1" fmla="*/ 0 h 44"/>
                    <a:gd name="T2" fmla="*/ 58 w 58"/>
                    <a:gd name="T3" fmla="*/ 0 h 44"/>
                    <a:gd name="T4" fmla="*/ 58 w 58"/>
                    <a:gd name="T5" fmla="*/ 44 h 44"/>
                    <a:gd name="T6" fmla="*/ 0 w 58"/>
                    <a:gd name="T7" fmla="*/ 44 h 44"/>
                    <a:gd name="T8" fmla="*/ 0 w 58"/>
                    <a:gd name="T9" fmla="*/ 0 h 44"/>
                    <a:gd name="T10" fmla="*/ 0 w 58"/>
                    <a:gd name="T11" fmla="*/ 0 h 44"/>
                    <a:gd name="T12" fmla="*/ 55 w 58"/>
                    <a:gd name="T13" fmla="*/ 0 h 44"/>
                    <a:gd name="T14" fmla="*/ 55 w 58"/>
                    <a:gd name="T15" fmla="*/ 44 h 44"/>
                    <a:gd name="T16" fmla="*/ 0 w 58"/>
                    <a:gd name="T17" fmla="*/ 44 h 44"/>
                    <a:gd name="T18" fmla="*/ 0 w 58"/>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44"/>
                    <a:gd name="T32" fmla="*/ 58 w 58"/>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44">
                      <a:moveTo>
                        <a:pt x="0" y="0"/>
                      </a:moveTo>
                      <a:lnTo>
                        <a:pt x="58" y="0"/>
                      </a:lnTo>
                      <a:lnTo>
                        <a:pt x="58" y="44"/>
                      </a:lnTo>
                      <a:lnTo>
                        <a:pt x="0" y="44"/>
                      </a:lnTo>
                      <a:lnTo>
                        <a:pt x="0" y="0"/>
                      </a:lnTo>
                      <a:close/>
                      <a:moveTo>
                        <a:pt x="0" y="0"/>
                      </a:moveTo>
                      <a:lnTo>
                        <a:pt x="55" y="0"/>
                      </a:lnTo>
                      <a:lnTo>
                        <a:pt x="55" y="44"/>
                      </a:lnTo>
                      <a:lnTo>
                        <a:pt x="0" y="44"/>
                      </a:lnTo>
                      <a:lnTo>
                        <a:pt x="0" y="0"/>
                      </a:lnTo>
                      <a:close/>
                    </a:path>
                  </a:pathLst>
                </a:custGeom>
                <a:solidFill>
                  <a:srgbClr val="D1D1D1"/>
                </a:solidFill>
                <a:ln w="9525">
                  <a:noFill/>
                  <a:round/>
                  <a:headEnd/>
                  <a:tailEnd/>
                </a:ln>
              </p:spPr>
              <p:txBody>
                <a:bodyPr/>
                <a:lstStyle/>
                <a:p>
                  <a:pPr eaLnBrk="0" hangingPunct="0"/>
                  <a:endParaRPr lang="en-US"/>
                </a:p>
              </p:txBody>
            </p:sp>
            <p:sp>
              <p:nvSpPr>
                <p:cNvPr id="47877" name="Freeform 1549"/>
                <p:cNvSpPr>
                  <a:spLocks noEditPoints="1"/>
                </p:cNvSpPr>
                <p:nvPr/>
              </p:nvSpPr>
              <p:spPr bwMode="auto">
                <a:xfrm>
                  <a:off x="2248" y="3405"/>
                  <a:ext cx="55" cy="44"/>
                </a:xfrm>
                <a:custGeom>
                  <a:avLst/>
                  <a:gdLst>
                    <a:gd name="T0" fmla="*/ 0 w 55"/>
                    <a:gd name="T1" fmla="*/ 0 h 44"/>
                    <a:gd name="T2" fmla="*/ 55 w 55"/>
                    <a:gd name="T3" fmla="*/ 0 h 44"/>
                    <a:gd name="T4" fmla="*/ 55 w 55"/>
                    <a:gd name="T5" fmla="*/ 44 h 44"/>
                    <a:gd name="T6" fmla="*/ 0 w 55"/>
                    <a:gd name="T7" fmla="*/ 44 h 44"/>
                    <a:gd name="T8" fmla="*/ 0 w 55"/>
                    <a:gd name="T9" fmla="*/ 0 h 44"/>
                    <a:gd name="T10" fmla="*/ 0 w 55"/>
                    <a:gd name="T11" fmla="*/ 0 h 44"/>
                    <a:gd name="T12" fmla="*/ 51 w 55"/>
                    <a:gd name="T13" fmla="*/ 0 h 44"/>
                    <a:gd name="T14" fmla="*/ 51 w 55"/>
                    <a:gd name="T15" fmla="*/ 44 h 44"/>
                    <a:gd name="T16" fmla="*/ 0 w 55"/>
                    <a:gd name="T17" fmla="*/ 44 h 44"/>
                    <a:gd name="T18" fmla="*/ 0 w 55"/>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44"/>
                    <a:gd name="T32" fmla="*/ 55 w 55"/>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44">
                      <a:moveTo>
                        <a:pt x="0" y="0"/>
                      </a:moveTo>
                      <a:lnTo>
                        <a:pt x="55" y="0"/>
                      </a:lnTo>
                      <a:lnTo>
                        <a:pt x="55" y="44"/>
                      </a:lnTo>
                      <a:lnTo>
                        <a:pt x="0" y="44"/>
                      </a:lnTo>
                      <a:lnTo>
                        <a:pt x="0" y="0"/>
                      </a:lnTo>
                      <a:close/>
                      <a:moveTo>
                        <a:pt x="0" y="0"/>
                      </a:moveTo>
                      <a:lnTo>
                        <a:pt x="51" y="0"/>
                      </a:lnTo>
                      <a:lnTo>
                        <a:pt x="51" y="44"/>
                      </a:lnTo>
                      <a:lnTo>
                        <a:pt x="0" y="44"/>
                      </a:lnTo>
                      <a:lnTo>
                        <a:pt x="0" y="0"/>
                      </a:lnTo>
                      <a:close/>
                    </a:path>
                  </a:pathLst>
                </a:custGeom>
                <a:solidFill>
                  <a:srgbClr val="D0D0D0"/>
                </a:solidFill>
                <a:ln w="9525">
                  <a:noFill/>
                  <a:round/>
                  <a:headEnd/>
                  <a:tailEnd/>
                </a:ln>
              </p:spPr>
              <p:txBody>
                <a:bodyPr/>
                <a:lstStyle/>
                <a:p>
                  <a:pPr eaLnBrk="0" hangingPunct="0"/>
                  <a:endParaRPr lang="en-US"/>
                </a:p>
              </p:txBody>
            </p:sp>
            <p:sp>
              <p:nvSpPr>
                <p:cNvPr id="47878" name="Freeform 1550"/>
                <p:cNvSpPr>
                  <a:spLocks noEditPoints="1"/>
                </p:cNvSpPr>
                <p:nvPr/>
              </p:nvSpPr>
              <p:spPr bwMode="auto">
                <a:xfrm>
                  <a:off x="2248" y="3405"/>
                  <a:ext cx="51" cy="44"/>
                </a:xfrm>
                <a:custGeom>
                  <a:avLst/>
                  <a:gdLst>
                    <a:gd name="T0" fmla="*/ 0 w 51"/>
                    <a:gd name="T1" fmla="*/ 0 h 44"/>
                    <a:gd name="T2" fmla="*/ 51 w 51"/>
                    <a:gd name="T3" fmla="*/ 0 h 44"/>
                    <a:gd name="T4" fmla="*/ 51 w 51"/>
                    <a:gd name="T5" fmla="*/ 44 h 44"/>
                    <a:gd name="T6" fmla="*/ 0 w 51"/>
                    <a:gd name="T7" fmla="*/ 44 h 44"/>
                    <a:gd name="T8" fmla="*/ 0 w 51"/>
                    <a:gd name="T9" fmla="*/ 0 h 44"/>
                    <a:gd name="T10" fmla="*/ 0 w 51"/>
                    <a:gd name="T11" fmla="*/ 0 h 44"/>
                    <a:gd name="T12" fmla="*/ 48 w 51"/>
                    <a:gd name="T13" fmla="*/ 0 h 44"/>
                    <a:gd name="T14" fmla="*/ 48 w 51"/>
                    <a:gd name="T15" fmla="*/ 44 h 44"/>
                    <a:gd name="T16" fmla="*/ 0 w 51"/>
                    <a:gd name="T17" fmla="*/ 44 h 44"/>
                    <a:gd name="T18" fmla="*/ 0 w 51"/>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44"/>
                    <a:gd name="T32" fmla="*/ 51 w 51"/>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44">
                      <a:moveTo>
                        <a:pt x="0" y="0"/>
                      </a:moveTo>
                      <a:lnTo>
                        <a:pt x="51" y="0"/>
                      </a:lnTo>
                      <a:lnTo>
                        <a:pt x="51" y="44"/>
                      </a:lnTo>
                      <a:lnTo>
                        <a:pt x="0" y="44"/>
                      </a:lnTo>
                      <a:lnTo>
                        <a:pt x="0" y="0"/>
                      </a:lnTo>
                      <a:close/>
                      <a:moveTo>
                        <a:pt x="0" y="0"/>
                      </a:moveTo>
                      <a:lnTo>
                        <a:pt x="48" y="0"/>
                      </a:lnTo>
                      <a:lnTo>
                        <a:pt x="48" y="44"/>
                      </a:lnTo>
                      <a:lnTo>
                        <a:pt x="0" y="44"/>
                      </a:lnTo>
                      <a:lnTo>
                        <a:pt x="0" y="0"/>
                      </a:lnTo>
                      <a:close/>
                    </a:path>
                  </a:pathLst>
                </a:custGeom>
                <a:solidFill>
                  <a:srgbClr val="CFCFCF"/>
                </a:solidFill>
                <a:ln w="9525">
                  <a:noFill/>
                  <a:round/>
                  <a:headEnd/>
                  <a:tailEnd/>
                </a:ln>
              </p:spPr>
              <p:txBody>
                <a:bodyPr/>
                <a:lstStyle/>
                <a:p>
                  <a:pPr eaLnBrk="0" hangingPunct="0"/>
                  <a:endParaRPr lang="en-US"/>
                </a:p>
              </p:txBody>
            </p:sp>
            <p:sp>
              <p:nvSpPr>
                <p:cNvPr id="47879" name="Freeform 1551"/>
                <p:cNvSpPr>
                  <a:spLocks noEditPoints="1"/>
                </p:cNvSpPr>
                <p:nvPr/>
              </p:nvSpPr>
              <p:spPr bwMode="auto">
                <a:xfrm>
                  <a:off x="2248" y="3405"/>
                  <a:ext cx="48" cy="44"/>
                </a:xfrm>
                <a:custGeom>
                  <a:avLst/>
                  <a:gdLst>
                    <a:gd name="T0" fmla="*/ 0 w 48"/>
                    <a:gd name="T1" fmla="*/ 0 h 44"/>
                    <a:gd name="T2" fmla="*/ 48 w 48"/>
                    <a:gd name="T3" fmla="*/ 0 h 44"/>
                    <a:gd name="T4" fmla="*/ 48 w 48"/>
                    <a:gd name="T5" fmla="*/ 44 h 44"/>
                    <a:gd name="T6" fmla="*/ 0 w 48"/>
                    <a:gd name="T7" fmla="*/ 44 h 44"/>
                    <a:gd name="T8" fmla="*/ 0 w 48"/>
                    <a:gd name="T9" fmla="*/ 0 h 44"/>
                    <a:gd name="T10" fmla="*/ 0 w 48"/>
                    <a:gd name="T11" fmla="*/ 0 h 44"/>
                    <a:gd name="T12" fmla="*/ 44 w 48"/>
                    <a:gd name="T13" fmla="*/ 0 h 44"/>
                    <a:gd name="T14" fmla="*/ 44 w 48"/>
                    <a:gd name="T15" fmla="*/ 44 h 44"/>
                    <a:gd name="T16" fmla="*/ 0 w 48"/>
                    <a:gd name="T17" fmla="*/ 44 h 44"/>
                    <a:gd name="T18" fmla="*/ 0 w 48"/>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44"/>
                    <a:gd name="T32" fmla="*/ 48 w 48"/>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44">
                      <a:moveTo>
                        <a:pt x="0" y="0"/>
                      </a:moveTo>
                      <a:lnTo>
                        <a:pt x="48" y="0"/>
                      </a:lnTo>
                      <a:lnTo>
                        <a:pt x="48" y="44"/>
                      </a:lnTo>
                      <a:lnTo>
                        <a:pt x="0" y="44"/>
                      </a:lnTo>
                      <a:lnTo>
                        <a:pt x="0" y="0"/>
                      </a:lnTo>
                      <a:close/>
                      <a:moveTo>
                        <a:pt x="0" y="0"/>
                      </a:moveTo>
                      <a:lnTo>
                        <a:pt x="44" y="0"/>
                      </a:lnTo>
                      <a:lnTo>
                        <a:pt x="44" y="44"/>
                      </a:lnTo>
                      <a:lnTo>
                        <a:pt x="0" y="44"/>
                      </a:lnTo>
                      <a:lnTo>
                        <a:pt x="0" y="0"/>
                      </a:lnTo>
                      <a:close/>
                    </a:path>
                  </a:pathLst>
                </a:custGeom>
                <a:solidFill>
                  <a:srgbClr val="CECECE"/>
                </a:solidFill>
                <a:ln w="9525">
                  <a:noFill/>
                  <a:round/>
                  <a:headEnd/>
                  <a:tailEnd/>
                </a:ln>
              </p:spPr>
              <p:txBody>
                <a:bodyPr/>
                <a:lstStyle/>
                <a:p>
                  <a:pPr eaLnBrk="0" hangingPunct="0"/>
                  <a:endParaRPr lang="en-US"/>
                </a:p>
              </p:txBody>
            </p:sp>
            <p:sp>
              <p:nvSpPr>
                <p:cNvPr id="47880" name="Freeform 1552"/>
                <p:cNvSpPr>
                  <a:spLocks noEditPoints="1"/>
                </p:cNvSpPr>
                <p:nvPr/>
              </p:nvSpPr>
              <p:spPr bwMode="auto">
                <a:xfrm>
                  <a:off x="2248" y="3405"/>
                  <a:ext cx="44" cy="44"/>
                </a:xfrm>
                <a:custGeom>
                  <a:avLst/>
                  <a:gdLst>
                    <a:gd name="T0" fmla="*/ 0 w 44"/>
                    <a:gd name="T1" fmla="*/ 0 h 44"/>
                    <a:gd name="T2" fmla="*/ 44 w 44"/>
                    <a:gd name="T3" fmla="*/ 0 h 44"/>
                    <a:gd name="T4" fmla="*/ 44 w 44"/>
                    <a:gd name="T5" fmla="*/ 44 h 44"/>
                    <a:gd name="T6" fmla="*/ 0 w 44"/>
                    <a:gd name="T7" fmla="*/ 44 h 44"/>
                    <a:gd name="T8" fmla="*/ 0 w 44"/>
                    <a:gd name="T9" fmla="*/ 0 h 44"/>
                    <a:gd name="T10" fmla="*/ 0 w 44"/>
                    <a:gd name="T11" fmla="*/ 0 h 44"/>
                    <a:gd name="T12" fmla="*/ 41 w 44"/>
                    <a:gd name="T13" fmla="*/ 0 h 44"/>
                    <a:gd name="T14" fmla="*/ 41 w 44"/>
                    <a:gd name="T15" fmla="*/ 44 h 44"/>
                    <a:gd name="T16" fmla="*/ 0 w 44"/>
                    <a:gd name="T17" fmla="*/ 44 h 44"/>
                    <a:gd name="T18" fmla="*/ 0 w 44"/>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0" y="0"/>
                      </a:moveTo>
                      <a:lnTo>
                        <a:pt x="44" y="0"/>
                      </a:lnTo>
                      <a:lnTo>
                        <a:pt x="44" y="44"/>
                      </a:lnTo>
                      <a:lnTo>
                        <a:pt x="0" y="44"/>
                      </a:lnTo>
                      <a:lnTo>
                        <a:pt x="0" y="0"/>
                      </a:lnTo>
                      <a:close/>
                      <a:moveTo>
                        <a:pt x="0" y="0"/>
                      </a:moveTo>
                      <a:lnTo>
                        <a:pt x="41" y="0"/>
                      </a:lnTo>
                      <a:lnTo>
                        <a:pt x="41" y="44"/>
                      </a:lnTo>
                      <a:lnTo>
                        <a:pt x="0" y="44"/>
                      </a:lnTo>
                      <a:lnTo>
                        <a:pt x="0" y="0"/>
                      </a:lnTo>
                      <a:close/>
                    </a:path>
                  </a:pathLst>
                </a:custGeom>
                <a:solidFill>
                  <a:srgbClr val="CDCDCD"/>
                </a:solidFill>
                <a:ln w="9525">
                  <a:noFill/>
                  <a:round/>
                  <a:headEnd/>
                  <a:tailEnd/>
                </a:ln>
              </p:spPr>
              <p:txBody>
                <a:bodyPr/>
                <a:lstStyle/>
                <a:p>
                  <a:pPr eaLnBrk="0" hangingPunct="0"/>
                  <a:endParaRPr lang="en-US"/>
                </a:p>
              </p:txBody>
            </p:sp>
            <p:sp>
              <p:nvSpPr>
                <p:cNvPr id="47881" name="Freeform 1553"/>
                <p:cNvSpPr>
                  <a:spLocks noEditPoints="1"/>
                </p:cNvSpPr>
                <p:nvPr/>
              </p:nvSpPr>
              <p:spPr bwMode="auto">
                <a:xfrm>
                  <a:off x="2248" y="3405"/>
                  <a:ext cx="41" cy="44"/>
                </a:xfrm>
                <a:custGeom>
                  <a:avLst/>
                  <a:gdLst>
                    <a:gd name="T0" fmla="*/ 0 w 41"/>
                    <a:gd name="T1" fmla="*/ 0 h 44"/>
                    <a:gd name="T2" fmla="*/ 41 w 41"/>
                    <a:gd name="T3" fmla="*/ 0 h 44"/>
                    <a:gd name="T4" fmla="*/ 41 w 41"/>
                    <a:gd name="T5" fmla="*/ 44 h 44"/>
                    <a:gd name="T6" fmla="*/ 0 w 41"/>
                    <a:gd name="T7" fmla="*/ 44 h 44"/>
                    <a:gd name="T8" fmla="*/ 0 w 41"/>
                    <a:gd name="T9" fmla="*/ 0 h 44"/>
                    <a:gd name="T10" fmla="*/ 0 w 41"/>
                    <a:gd name="T11" fmla="*/ 0 h 44"/>
                    <a:gd name="T12" fmla="*/ 38 w 41"/>
                    <a:gd name="T13" fmla="*/ 0 h 44"/>
                    <a:gd name="T14" fmla="*/ 38 w 41"/>
                    <a:gd name="T15" fmla="*/ 44 h 44"/>
                    <a:gd name="T16" fmla="*/ 0 w 41"/>
                    <a:gd name="T17" fmla="*/ 44 h 44"/>
                    <a:gd name="T18" fmla="*/ 0 w 41"/>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44"/>
                    <a:gd name="T32" fmla="*/ 41 w 41"/>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44">
                      <a:moveTo>
                        <a:pt x="0" y="0"/>
                      </a:moveTo>
                      <a:lnTo>
                        <a:pt x="41" y="0"/>
                      </a:lnTo>
                      <a:lnTo>
                        <a:pt x="41" y="44"/>
                      </a:lnTo>
                      <a:lnTo>
                        <a:pt x="0" y="44"/>
                      </a:lnTo>
                      <a:lnTo>
                        <a:pt x="0" y="0"/>
                      </a:lnTo>
                      <a:close/>
                      <a:moveTo>
                        <a:pt x="0" y="0"/>
                      </a:moveTo>
                      <a:lnTo>
                        <a:pt x="38" y="0"/>
                      </a:lnTo>
                      <a:lnTo>
                        <a:pt x="38" y="44"/>
                      </a:lnTo>
                      <a:lnTo>
                        <a:pt x="0" y="44"/>
                      </a:lnTo>
                      <a:lnTo>
                        <a:pt x="0" y="0"/>
                      </a:lnTo>
                      <a:close/>
                    </a:path>
                  </a:pathLst>
                </a:custGeom>
                <a:solidFill>
                  <a:srgbClr val="CCCCCC"/>
                </a:solidFill>
                <a:ln w="9525">
                  <a:noFill/>
                  <a:round/>
                  <a:headEnd/>
                  <a:tailEnd/>
                </a:ln>
              </p:spPr>
              <p:txBody>
                <a:bodyPr/>
                <a:lstStyle/>
                <a:p>
                  <a:pPr eaLnBrk="0" hangingPunct="0"/>
                  <a:endParaRPr lang="en-US"/>
                </a:p>
              </p:txBody>
            </p:sp>
            <p:sp>
              <p:nvSpPr>
                <p:cNvPr id="47882" name="Freeform 1554"/>
                <p:cNvSpPr>
                  <a:spLocks noEditPoints="1"/>
                </p:cNvSpPr>
                <p:nvPr/>
              </p:nvSpPr>
              <p:spPr bwMode="auto">
                <a:xfrm>
                  <a:off x="2248" y="3405"/>
                  <a:ext cx="38" cy="44"/>
                </a:xfrm>
                <a:custGeom>
                  <a:avLst/>
                  <a:gdLst>
                    <a:gd name="T0" fmla="*/ 0 w 38"/>
                    <a:gd name="T1" fmla="*/ 0 h 44"/>
                    <a:gd name="T2" fmla="*/ 38 w 38"/>
                    <a:gd name="T3" fmla="*/ 0 h 44"/>
                    <a:gd name="T4" fmla="*/ 38 w 38"/>
                    <a:gd name="T5" fmla="*/ 44 h 44"/>
                    <a:gd name="T6" fmla="*/ 0 w 38"/>
                    <a:gd name="T7" fmla="*/ 44 h 44"/>
                    <a:gd name="T8" fmla="*/ 0 w 38"/>
                    <a:gd name="T9" fmla="*/ 0 h 44"/>
                    <a:gd name="T10" fmla="*/ 0 w 38"/>
                    <a:gd name="T11" fmla="*/ 0 h 44"/>
                    <a:gd name="T12" fmla="*/ 34 w 38"/>
                    <a:gd name="T13" fmla="*/ 0 h 44"/>
                    <a:gd name="T14" fmla="*/ 34 w 38"/>
                    <a:gd name="T15" fmla="*/ 44 h 44"/>
                    <a:gd name="T16" fmla="*/ 0 w 38"/>
                    <a:gd name="T17" fmla="*/ 44 h 44"/>
                    <a:gd name="T18" fmla="*/ 0 w 38"/>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44"/>
                    <a:gd name="T32" fmla="*/ 38 w 38"/>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44">
                      <a:moveTo>
                        <a:pt x="0" y="0"/>
                      </a:moveTo>
                      <a:lnTo>
                        <a:pt x="38" y="0"/>
                      </a:lnTo>
                      <a:lnTo>
                        <a:pt x="38" y="44"/>
                      </a:lnTo>
                      <a:lnTo>
                        <a:pt x="0" y="44"/>
                      </a:lnTo>
                      <a:lnTo>
                        <a:pt x="0" y="0"/>
                      </a:lnTo>
                      <a:close/>
                      <a:moveTo>
                        <a:pt x="0" y="0"/>
                      </a:moveTo>
                      <a:lnTo>
                        <a:pt x="34" y="0"/>
                      </a:lnTo>
                      <a:lnTo>
                        <a:pt x="34" y="44"/>
                      </a:lnTo>
                      <a:lnTo>
                        <a:pt x="0" y="44"/>
                      </a:lnTo>
                      <a:lnTo>
                        <a:pt x="0" y="0"/>
                      </a:lnTo>
                      <a:close/>
                    </a:path>
                  </a:pathLst>
                </a:custGeom>
                <a:solidFill>
                  <a:srgbClr val="CBCBCB"/>
                </a:solidFill>
                <a:ln w="9525">
                  <a:noFill/>
                  <a:round/>
                  <a:headEnd/>
                  <a:tailEnd/>
                </a:ln>
              </p:spPr>
              <p:txBody>
                <a:bodyPr/>
                <a:lstStyle/>
                <a:p>
                  <a:pPr eaLnBrk="0" hangingPunct="0"/>
                  <a:endParaRPr lang="en-US"/>
                </a:p>
              </p:txBody>
            </p:sp>
            <p:sp>
              <p:nvSpPr>
                <p:cNvPr id="47883" name="Freeform 1555"/>
                <p:cNvSpPr>
                  <a:spLocks noEditPoints="1"/>
                </p:cNvSpPr>
                <p:nvPr/>
              </p:nvSpPr>
              <p:spPr bwMode="auto">
                <a:xfrm>
                  <a:off x="2248" y="3405"/>
                  <a:ext cx="34" cy="44"/>
                </a:xfrm>
                <a:custGeom>
                  <a:avLst/>
                  <a:gdLst>
                    <a:gd name="T0" fmla="*/ 0 w 34"/>
                    <a:gd name="T1" fmla="*/ 0 h 44"/>
                    <a:gd name="T2" fmla="*/ 34 w 34"/>
                    <a:gd name="T3" fmla="*/ 0 h 44"/>
                    <a:gd name="T4" fmla="*/ 34 w 34"/>
                    <a:gd name="T5" fmla="*/ 44 h 44"/>
                    <a:gd name="T6" fmla="*/ 0 w 34"/>
                    <a:gd name="T7" fmla="*/ 44 h 44"/>
                    <a:gd name="T8" fmla="*/ 0 w 34"/>
                    <a:gd name="T9" fmla="*/ 0 h 44"/>
                    <a:gd name="T10" fmla="*/ 0 w 34"/>
                    <a:gd name="T11" fmla="*/ 0 h 44"/>
                    <a:gd name="T12" fmla="*/ 31 w 34"/>
                    <a:gd name="T13" fmla="*/ 0 h 44"/>
                    <a:gd name="T14" fmla="*/ 31 w 34"/>
                    <a:gd name="T15" fmla="*/ 44 h 44"/>
                    <a:gd name="T16" fmla="*/ 0 w 34"/>
                    <a:gd name="T17" fmla="*/ 44 h 44"/>
                    <a:gd name="T18" fmla="*/ 0 w 34"/>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44"/>
                    <a:gd name="T32" fmla="*/ 34 w 3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44">
                      <a:moveTo>
                        <a:pt x="0" y="0"/>
                      </a:moveTo>
                      <a:lnTo>
                        <a:pt x="34" y="0"/>
                      </a:lnTo>
                      <a:lnTo>
                        <a:pt x="34" y="44"/>
                      </a:lnTo>
                      <a:lnTo>
                        <a:pt x="0" y="44"/>
                      </a:lnTo>
                      <a:lnTo>
                        <a:pt x="0" y="0"/>
                      </a:lnTo>
                      <a:close/>
                      <a:moveTo>
                        <a:pt x="0" y="0"/>
                      </a:moveTo>
                      <a:lnTo>
                        <a:pt x="31" y="0"/>
                      </a:lnTo>
                      <a:lnTo>
                        <a:pt x="31" y="44"/>
                      </a:lnTo>
                      <a:lnTo>
                        <a:pt x="0" y="44"/>
                      </a:lnTo>
                      <a:lnTo>
                        <a:pt x="0" y="0"/>
                      </a:lnTo>
                      <a:close/>
                    </a:path>
                  </a:pathLst>
                </a:custGeom>
                <a:solidFill>
                  <a:srgbClr val="CACACA"/>
                </a:solidFill>
                <a:ln w="9525">
                  <a:noFill/>
                  <a:round/>
                  <a:headEnd/>
                  <a:tailEnd/>
                </a:ln>
              </p:spPr>
              <p:txBody>
                <a:bodyPr/>
                <a:lstStyle/>
                <a:p>
                  <a:pPr eaLnBrk="0" hangingPunct="0"/>
                  <a:endParaRPr lang="en-US"/>
                </a:p>
              </p:txBody>
            </p:sp>
            <p:sp>
              <p:nvSpPr>
                <p:cNvPr id="47884" name="Freeform 1556"/>
                <p:cNvSpPr>
                  <a:spLocks noEditPoints="1"/>
                </p:cNvSpPr>
                <p:nvPr/>
              </p:nvSpPr>
              <p:spPr bwMode="auto">
                <a:xfrm>
                  <a:off x="2248" y="3405"/>
                  <a:ext cx="31" cy="44"/>
                </a:xfrm>
                <a:custGeom>
                  <a:avLst/>
                  <a:gdLst>
                    <a:gd name="T0" fmla="*/ 0 w 31"/>
                    <a:gd name="T1" fmla="*/ 0 h 44"/>
                    <a:gd name="T2" fmla="*/ 31 w 31"/>
                    <a:gd name="T3" fmla="*/ 0 h 44"/>
                    <a:gd name="T4" fmla="*/ 31 w 31"/>
                    <a:gd name="T5" fmla="*/ 44 h 44"/>
                    <a:gd name="T6" fmla="*/ 0 w 31"/>
                    <a:gd name="T7" fmla="*/ 44 h 44"/>
                    <a:gd name="T8" fmla="*/ 0 w 31"/>
                    <a:gd name="T9" fmla="*/ 0 h 44"/>
                    <a:gd name="T10" fmla="*/ 0 w 31"/>
                    <a:gd name="T11" fmla="*/ 0 h 44"/>
                    <a:gd name="T12" fmla="*/ 27 w 31"/>
                    <a:gd name="T13" fmla="*/ 0 h 44"/>
                    <a:gd name="T14" fmla="*/ 27 w 31"/>
                    <a:gd name="T15" fmla="*/ 44 h 44"/>
                    <a:gd name="T16" fmla="*/ 0 w 31"/>
                    <a:gd name="T17" fmla="*/ 44 h 44"/>
                    <a:gd name="T18" fmla="*/ 0 w 31"/>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44"/>
                    <a:gd name="T32" fmla="*/ 31 w 31"/>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44">
                      <a:moveTo>
                        <a:pt x="0" y="0"/>
                      </a:moveTo>
                      <a:lnTo>
                        <a:pt x="31" y="0"/>
                      </a:lnTo>
                      <a:lnTo>
                        <a:pt x="31" y="44"/>
                      </a:lnTo>
                      <a:lnTo>
                        <a:pt x="0" y="44"/>
                      </a:lnTo>
                      <a:lnTo>
                        <a:pt x="0" y="0"/>
                      </a:lnTo>
                      <a:close/>
                      <a:moveTo>
                        <a:pt x="0" y="0"/>
                      </a:moveTo>
                      <a:lnTo>
                        <a:pt x="27" y="0"/>
                      </a:lnTo>
                      <a:lnTo>
                        <a:pt x="27" y="44"/>
                      </a:lnTo>
                      <a:lnTo>
                        <a:pt x="0" y="44"/>
                      </a:lnTo>
                      <a:lnTo>
                        <a:pt x="0" y="0"/>
                      </a:lnTo>
                      <a:close/>
                    </a:path>
                  </a:pathLst>
                </a:custGeom>
                <a:solidFill>
                  <a:srgbClr val="C9C9C9"/>
                </a:solidFill>
                <a:ln w="9525">
                  <a:noFill/>
                  <a:round/>
                  <a:headEnd/>
                  <a:tailEnd/>
                </a:ln>
              </p:spPr>
              <p:txBody>
                <a:bodyPr/>
                <a:lstStyle/>
                <a:p>
                  <a:pPr eaLnBrk="0" hangingPunct="0"/>
                  <a:endParaRPr lang="en-US"/>
                </a:p>
              </p:txBody>
            </p:sp>
            <p:sp>
              <p:nvSpPr>
                <p:cNvPr id="47885" name="Freeform 1557"/>
                <p:cNvSpPr>
                  <a:spLocks noEditPoints="1"/>
                </p:cNvSpPr>
                <p:nvPr/>
              </p:nvSpPr>
              <p:spPr bwMode="auto">
                <a:xfrm>
                  <a:off x="2248" y="3405"/>
                  <a:ext cx="27" cy="44"/>
                </a:xfrm>
                <a:custGeom>
                  <a:avLst/>
                  <a:gdLst>
                    <a:gd name="T0" fmla="*/ 0 w 27"/>
                    <a:gd name="T1" fmla="*/ 0 h 44"/>
                    <a:gd name="T2" fmla="*/ 27 w 27"/>
                    <a:gd name="T3" fmla="*/ 0 h 44"/>
                    <a:gd name="T4" fmla="*/ 27 w 27"/>
                    <a:gd name="T5" fmla="*/ 44 h 44"/>
                    <a:gd name="T6" fmla="*/ 0 w 27"/>
                    <a:gd name="T7" fmla="*/ 44 h 44"/>
                    <a:gd name="T8" fmla="*/ 0 w 27"/>
                    <a:gd name="T9" fmla="*/ 0 h 44"/>
                    <a:gd name="T10" fmla="*/ 0 w 27"/>
                    <a:gd name="T11" fmla="*/ 0 h 44"/>
                    <a:gd name="T12" fmla="*/ 24 w 27"/>
                    <a:gd name="T13" fmla="*/ 0 h 44"/>
                    <a:gd name="T14" fmla="*/ 24 w 27"/>
                    <a:gd name="T15" fmla="*/ 44 h 44"/>
                    <a:gd name="T16" fmla="*/ 0 w 27"/>
                    <a:gd name="T17" fmla="*/ 44 h 44"/>
                    <a:gd name="T18" fmla="*/ 0 w 27"/>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44"/>
                    <a:gd name="T32" fmla="*/ 27 w 27"/>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44">
                      <a:moveTo>
                        <a:pt x="0" y="0"/>
                      </a:moveTo>
                      <a:lnTo>
                        <a:pt x="27" y="0"/>
                      </a:lnTo>
                      <a:lnTo>
                        <a:pt x="27" y="44"/>
                      </a:lnTo>
                      <a:lnTo>
                        <a:pt x="0" y="44"/>
                      </a:lnTo>
                      <a:lnTo>
                        <a:pt x="0" y="0"/>
                      </a:lnTo>
                      <a:close/>
                      <a:moveTo>
                        <a:pt x="0" y="0"/>
                      </a:moveTo>
                      <a:lnTo>
                        <a:pt x="24" y="0"/>
                      </a:lnTo>
                      <a:lnTo>
                        <a:pt x="24" y="44"/>
                      </a:lnTo>
                      <a:lnTo>
                        <a:pt x="0" y="44"/>
                      </a:lnTo>
                      <a:lnTo>
                        <a:pt x="0" y="0"/>
                      </a:lnTo>
                      <a:close/>
                    </a:path>
                  </a:pathLst>
                </a:custGeom>
                <a:solidFill>
                  <a:srgbClr val="C8C8C8"/>
                </a:solidFill>
                <a:ln w="9525">
                  <a:noFill/>
                  <a:round/>
                  <a:headEnd/>
                  <a:tailEnd/>
                </a:ln>
              </p:spPr>
              <p:txBody>
                <a:bodyPr/>
                <a:lstStyle/>
                <a:p>
                  <a:pPr eaLnBrk="0" hangingPunct="0"/>
                  <a:endParaRPr lang="en-US"/>
                </a:p>
              </p:txBody>
            </p:sp>
            <p:sp>
              <p:nvSpPr>
                <p:cNvPr id="47886" name="Freeform 1558"/>
                <p:cNvSpPr>
                  <a:spLocks noEditPoints="1"/>
                </p:cNvSpPr>
                <p:nvPr/>
              </p:nvSpPr>
              <p:spPr bwMode="auto">
                <a:xfrm>
                  <a:off x="2248" y="3405"/>
                  <a:ext cx="24" cy="44"/>
                </a:xfrm>
                <a:custGeom>
                  <a:avLst/>
                  <a:gdLst>
                    <a:gd name="T0" fmla="*/ 0 w 24"/>
                    <a:gd name="T1" fmla="*/ 0 h 44"/>
                    <a:gd name="T2" fmla="*/ 24 w 24"/>
                    <a:gd name="T3" fmla="*/ 0 h 44"/>
                    <a:gd name="T4" fmla="*/ 24 w 24"/>
                    <a:gd name="T5" fmla="*/ 44 h 44"/>
                    <a:gd name="T6" fmla="*/ 0 w 24"/>
                    <a:gd name="T7" fmla="*/ 44 h 44"/>
                    <a:gd name="T8" fmla="*/ 0 w 24"/>
                    <a:gd name="T9" fmla="*/ 0 h 44"/>
                    <a:gd name="T10" fmla="*/ 0 w 24"/>
                    <a:gd name="T11" fmla="*/ 0 h 44"/>
                    <a:gd name="T12" fmla="*/ 21 w 24"/>
                    <a:gd name="T13" fmla="*/ 0 h 44"/>
                    <a:gd name="T14" fmla="*/ 21 w 24"/>
                    <a:gd name="T15" fmla="*/ 44 h 44"/>
                    <a:gd name="T16" fmla="*/ 0 w 24"/>
                    <a:gd name="T17" fmla="*/ 44 h 44"/>
                    <a:gd name="T18" fmla="*/ 0 w 24"/>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44"/>
                    <a:gd name="T32" fmla="*/ 24 w 2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44">
                      <a:moveTo>
                        <a:pt x="0" y="0"/>
                      </a:moveTo>
                      <a:lnTo>
                        <a:pt x="24" y="0"/>
                      </a:lnTo>
                      <a:lnTo>
                        <a:pt x="24" y="44"/>
                      </a:lnTo>
                      <a:lnTo>
                        <a:pt x="0" y="44"/>
                      </a:lnTo>
                      <a:lnTo>
                        <a:pt x="0" y="0"/>
                      </a:lnTo>
                      <a:close/>
                      <a:moveTo>
                        <a:pt x="0" y="0"/>
                      </a:moveTo>
                      <a:lnTo>
                        <a:pt x="21" y="0"/>
                      </a:lnTo>
                      <a:lnTo>
                        <a:pt x="21" y="44"/>
                      </a:lnTo>
                      <a:lnTo>
                        <a:pt x="0" y="44"/>
                      </a:lnTo>
                      <a:lnTo>
                        <a:pt x="0" y="0"/>
                      </a:lnTo>
                      <a:close/>
                    </a:path>
                  </a:pathLst>
                </a:custGeom>
                <a:solidFill>
                  <a:srgbClr val="C7C7C7"/>
                </a:solidFill>
                <a:ln w="9525">
                  <a:noFill/>
                  <a:round/>
                  <a:headEnd/>
                  <a:tailEnd/>
                </a:ln>
              </p:spPr>
              <p:txBody>
                <a:bodyPr/>
                <a:lstStyle/>
                <a:p>
                  <a:pPr eaLnBrk="0" hangingPunct="0"/>
                  <a:endParaRPr lang="en-US"/>
                </a:p>
              </p:txBody>
            </p:sp>
            <p:sp>
              <p:nvSpPr>
                <p:cNvPr id="47887" name="Freeform 1559"/>
                <p:cNvSpPr>
                  <a:spLocks noEditPoints="1"/>
                </p:cNvSpPr>
                <p:nvPr/>
              </p:nvSpPr>
              <p:spPr bwMode="auto">
                <a:xfrm>
                  <a:off x="2248" y="3405"/>
                  <a:ext cx="21" cy="44"/>
                </a:xfrm>
                <a:custGeom>
                  <a:avLst/>
                  <a:gdLst>
                    <a:gd name="T0" fmla="*/ 0 w 21"/>
                    <a:gd name="T1" fmla="*/ 0 h 44"/>
                    <a:gd name="T2" fmla="*/ 21 w 21"/>
                    <a:gd name="T3" fmla="*/ 0 h 44"/>
                    <a:gd name="T4" fmla="*/ 21 w 21"/>
                    <a:gd name="T5" fmla="*/ 44 h 44"/>
                    <a:gd name="T6" fmla="*/ 0 w 21"/>
                    <a:gd name="T7" fmla="*/ 44 h 44"/>
                    <a:gd name="T8" fmla="*/ 0 w 21"/>
                    <a:gd name="T9" fmla="*/ 0 h 44"/>
                    <a:gd name="T10" fmla="*/ 0 w 21"/>
                    <a:gd name="T11" fmla="*/ 0 h 44"/>
                    <a:gd name="T12" fmla="*/ 17 w 21"/>
                    <a:gd name="T13" fmla="*/ 0 h 44"/>
                    <a:gd name="T14" fmla="*/ 17 w 21"/>
                    <a:gd name="T15" fmla="*/ 44 h 44"/>
                    <a:gd name="T16" fmla="*/ 0 w 21"/>
                    <a:gd name="T17" fmla="*/ 44 h 44"/>
                    <a:gd name="T18" fmla="*/ 0 w 21"/>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44"/>
                    <a:gd name="T32" fmla="*/ 21 w 21"/>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44">
                      <a:moveTo>
                        <a:pt x="0" y="0"/>
                      </a:moveTo>
                      <a:lnTo>
                        <a:pt x="21" y="0"/>
                      </a:lnTo>
                      <a:lnTo>
                        <a:pt x="21" y="44"/>
                      </a:lnTo>
                      <a:lnTo>
                        <a:pt x="0" y="44"/>
                      </a:lnTo>
                      <a:lnTo>
                        <a:pt x="0" y="0"/>
                      </a:lnTo>
                      <a:close/>
                      <a:moveTo>
                        <a:pt x="0" y="0"/>
                      </a:moveTo>
                      <a:lnTo>
                        <a:pt x="17" y="0"/>
                      </a:lnTo>
                      <a:lnTo>
                        <a:pt x="17" y="44"/>
                      </a:lnTo>
                      <a:lnTo>
                        <a:pt x="0" y="44"/>
                      </a:lnTo>
                      <a:lnTo>
                        <a:pt x="0" y="0"/>
                      </a:lnTo>
                      <a:close/>
                    </a:path>
                  </a:pathLst>
                </a:custGeom>
                <a:solidFill>
                  <a:srgbClr val="C6C6C6"/>
                </a:solidFill>
                <a:ln w="9525">
                  <a:noFill/>
                  <a:round/>
                  <a:headEnd/>
                  <a:tailEnd/>
                </a:ln>
              </p:spPr>
              <p:txBody>
                <a:bodyPr/>
                <a:lstStyle/>
                <a:p>
                  <a:pPr eaLnBrk="0" hangingPunct="0"/>
                  <a:endParaRPr lang="en-US"/>
                </a:p>
              </p:txBody>
            </p:sp>
            <p:sp>
              <p:nvSpPr>
                <p:cNvPr id="47888" name="Freeform 1560"/>
                <p:cNvSpPr>
                  <a:spLocks noEditPoints="1"/>
                </p:cNvSpPr>
                <p:nvPr/>
              </p:nvSpPr>
              <p:spPr bwMode="auto">
                <a:xfrm>
                  <a:off x="2248" y="3405"/>
                  <a:ext cx="17" cy="44"/>
                </a:xfrm>
                <a:custGeom>
                  <a:avLst/>
                  <a:gdLst>
                    <a:gd name="T0" fmla="*/ 0 w 17"/>
                    <a:gd name="T1" fmla="*/ 0 h 44"/>
                    <a:gd name="T2" fmla="*/ 17 w 17"/>
                    <a:gd name="T3" fmla="*/ 0 h 44"/>
                    <a:gd name="T4" fmla="*/ 17 w 17"/>
                    <a:gd name="T5" fmla="*/ 44 h 44"/>
                    <a:gd name="T6" fmla="*/ 0 w 17"/>
                    <a:gd name="T7" fmla="*/ 44 h 44"/>
                    <a:gd name="T8" fmla="*/ 0 w 17"/>
                    <a:gd name="T9" fmla="*/ 0 h 44"/>
                    <a:gd name="T10" fmla="*/ 0 w 17"/>
                    <a:gd name="T11" fmla="*/ 0 h 44"/>
                    <a:gd name="T12" fmla="*/ 14 w 17"/>
                    <a:gd name="T13" fmla="*/ 0 h 44"/>
                    <a:gd name="T14" fmla="*/ 14 w 17"/>
                    <a:gd name="T15" fmla="*/ 44 h 44"/>
                    <a:gd name="T16" fmla="*/ 0 w 17"/>
                    <a:gd name="T17" fmla="*/ 44 h 44"/>
                    <a:gd name="T18" fmla="*/ 0 w 17"/>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44"/>
                    <a:gd name="T32" fmla="*/ 17 w 17"/>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44">
                      <a:moveTo>
                        <a:pt x="0" y="0"/>
                      </a:moveTo>
                      <a:lnTo>
                        <a:pt x="17" y="0"/>
                      </a:lnTo>
                      <a:lnTo>
                        <a:pt x="17" y="44"/>
                      </a:lnTo>
                      <a:lnTo>
                        <a:pt x="0" y="44"/>
                      </a:lnTo>
                      <a:lnTo>
                        <a:pt x="0" y="0"/>
                      </a:lnTo>
                      <a:close/>
                      <a:moveTo>
                        <a:pt x="0" y="0"/>
                      </a:moveTo>
                      <a:lnTo>
                        <a:pt x="14" y="0"/>
                      </a:lnTo>
                      <a:lnTo>
                        <a:pt x="14" y="44"/>
                      </a:lnTo>
                      <a:lnTo>
                        <a:pt x="0" y="44"/>
                      </a:lnTo>
                      <a:lnTo>
                        <a:pt x="0" y="0"/>
                      </a:lnTo>
                      <a:close/>
                    </a:path>
                  </a:pathLst>
                </a:custGeom>
                <a:solidFill>
                  <a:srgbClr val="C5C5C5"/>
                </a:solidFill>
                <a:ln w="9525">
                  <a:noFill/>
                  <a:round/>
                  <a:headEnd/>
                  <a:tailEnd/>
                </a:ln>
              </p:spPr>
              <p:txBody>
                <a:bodyPr/>
                <a:lstStyle/>
                <a:p>
                  <a:pPr eaLnBrk="0" hangingPunct="0"/>
                  <a:endParaRPr lang="en-US"/>
                </a:p>
              </p:txBody>
            </p:sp>
            <p:sp>
              <p:nvSpPr>
                <p:cNvPr id="47889" name="Freeform 1561"/>
                <p:cNvSpPr>
                  <a:spLocks noEditPoints="1"/>
                </p:cNvSpPr>
                <p:nvPr/>
              </p:nvSpPr>
              <p:spPr bwMode="auto">
                <a:xfrm>
                  <a:off x="2248" y="3405"/>
                  <a:ext cx="14" cy="44"/>
                </a:xfrm>
                <a:custGeom>
                  <a:avLst/>
                  <a:gdLst>
                    <a:gd name="T0" fmla="*/ 0 w 14"/>
                    <a:gd name="T1" fmla="*/ 0 h 44"/>
                    <a:gd name="T2" fmla="*/ 14 w 14"/>
                    <a:gd name="T3" fmla="*/ 0 h 44"/>
                    <a:gd name="T4" fmla="*/ 14 w 14"/>
                    <a:gd name="T5" fmla="*/ 44 h 44"/>
                    <a:gd name="T6" fmla="*/ 0 w 14"/>
                    <a:gd name="T7" fmla="*/ 44 h 44"/>
                    <a:gd name="T8" fmla="*/ 0 w 14"/>
                    <a:gd name="T9" fmla="*/ 0 h 44"/>
                    <a:gd name="T10" fmla="*/ 0 w 14"/>
                    <a:gd name="T11" fmla="*/ 0 h 44"/>
                    <a:gd name="T12" fmla="*/ 10 w 14"/>
                    <a:gd name="T13" fmla="*/ 0 h 44"/>
                    <a:gd name="T14" fmla="*/ 10 w 14"/>
                    <a:gd name="T15" fmla="*/ 44 h 44"/>
                    <a:gd name="T16" fmla="*/ 0 w 14"/>
                    <a:gd name="T17" fmla="*/ 44 h 44"/>
                    <a:gd name="T18" fmla="*/ 0 w 14"/>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44"/>
                    <a:gd name="T32" fmla="*/ 14 w 1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44">
                      <a:moveTo>
                        <a:pt x="0" y="0"/>
                      </a:moveTo>
                      <a:lnTo>
                        <a:pt x="14" y="0"/>
                      </a:lnTo>
                      <a:lnTo>
                        <a:pt x="14" y="44"/>
                      </a:lnTo>
                      <a:lnTo>
                        <a:pt x="0" y="44"/>
                      </a:lnTo>
                      <a:lnTo>
                        <a:pt x="0" y="0"/>
                      </a:lnTo>
                      <a:close/>
                      <a:moveTo>
                        <a:pt x="0" y="0"/>
                      </a:moveTo>
                      <a:lnTo>
                        <a:pt x="10" y="0"/>
                      </a:lnTo>
                      <a:lnTo>
                        <a:pt x="10" y="44"/>
                      </a:lnTo>
                      <a:lnTo>
                        <a:pt x="0" y="44"/>
                      </a:lnTo>
                      <a:lnTo>
                        <a:pt x="0" y="0"/>
                      </a:lnTo>
                      <a:close/>
                    </a:path>
                  </a:pathLst>
                </a:custGeom>
                <a:solidFill>
                  <a:srgbClr val="C4C4C4"/>
                </a:solidFill>
                <a:ln w="9525">
                  <a:noFill/>
                  <a:round/>
                  <a:headEnd/>
                  <a:tailEnd/>
                </a:ln>
              </p:spPr>
              <p:txBody>
                <a:bodyPr/>
                <a:lstStyle/>
                <a:p>
                  <a:pPr eaLnBrk="0" hangingPunct="0"/>
                  <a:endParaRPr lang="en-US"/>
                </a:p>
              </p:txBody>
            </p:sp>
            <p:sp>
              <p:nvSpPr>
                <p:cNvPr id="47890" name="Freeform 1562"/>
                <p:cNvSpPr>
                  <a:spLocks noEditPoints="1"/>
                </p:cNvSpPr>
                <p:nvPr/>
              </p:nvSpPr>
              <p:spPr bwMode="auto">
                <a:xfrm>
                  <a:off x="2248" y="3405"/>
                  <a:ext cx="10" cy="44"/>
                </a:xfrm>
                <a:custGeom>
                  <a:avLst/>
                  <a:gdLst>
                    <a:gd name="T0" fmla="*/ 0 w 10"/>
                    <a:gd name="T1" fmla="*/ 0 h 44"/>
                    <a:gd name="T2" fmla="*/ 10 w 10"/>
                    <a:gd name="T3" fmla="*/ 0 h 44"/>
                    <a:gd name="T4" fmla="*/ 10 w 10"/>
                    <a:gd name="T5" fmla="*/ 44 h 44"/>
                    <a:gd name="T6" fmla="*/ 0 w 10"/>
                    <a:gd name="T7" fmla="*/ 44 h 44"/>
                    <a:gd name="T8" fmla="*/ 0 w 10"/>
                    <a:gd name="T9" fmla="*/ 0 h 44"/>
                    <a:gd name="T10" fmla="*/ 0 w 10"/>
                    <a:gd name="T11" fmla="*/ 0 h 44"/>
                    <a:gd name="T12" fmla="*/ 7 w 10"/>
                    <a:gd name="T13" fmla="*/ 0 h 44"/>
                    <a:gd name="T14" fmla="*/ 7 w 10"/>
                    <a:gd name="T15" fmla="*/ 44 h 44"/>
                    <a:gd name="T16" fmla="*/ 0 w 10"/>
                    <a:gd name="T17" fmla="*/ 44 h 44"/>
                    <a:gd name="T18" fmla="*/ 0 w 10"/>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44"/>
                    <a:gd name="T32" fmla="*/ 10 w 10"/>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44">
                      <a:moveTo>
                        <a:pt x="0" y="0"/>
                      </a:moveTo>
                      <a:lnTo>
                        <a:pt x="10" y="0"/>
                      </a:lnTo>
                      <a:lnTo>
                        <a:pt x="10" y="44"/>
                      </a:lnTo>
                      <a:lnTo>
                        <a:pt x="0" y="44"/>
                      </a:lnTo>
                      <a:lnTo>
                        <a:pt x="0" y="0"/>
                      </a:lnTo>
                      <a:close/>
                      <a:moveTo>
                        <a:pt x="0" y="0"/>
                      </a:moveTo>
                      <a:lnTo>
                        <a:pt x="7" y="0"/>
                      </a:lnTo>
                      <a:lnTo>
                        <a:pt x="7" y="44"/>
                      </a:lnTo>
                      <a:lnTo>
                        <a:pt x="0" y="44"/>
                      </a:lnTo>
                      <a:lnTo>
                        <a:pt x="0" y="0"/>
                      </a:lnTo>
                      <a:close/>
                    </a:path>
                  </a:pathLst>
                </a:custGeom>
                <a:solidFill>
                  <a:srgbClr val="C3C3C3"/>
                </a:solidFill>
                <a:ln w="9525">
                  <a:noFill/>
                  <a:round/>
                  <a:headEnd/>
                  <a:tailEnd/>
                </a:ln>
              </p:spPr>
              <p:txBody>
                <a:bodyPr/>
                <a:lstStyle/>
                <a:p>
                  <a:pPr eaLnBrk="0" hangingPunct="0"/>
                  <a:endParaRPr lang="en-US"/>
                </a:p>
              </p:txBody>
            </p:sp>
            <p:sp>
              <p:nvSpPr>
                <p:cNvPr id="47891" name="Freeform 1563"/>
                <p:cNvSpPr>
                  <a:spLocks noEditPoints="1"/>
                </p:cNvSpPr>
                <p:nvPr/>
              </p:nvSpPr>
              <p:spPr bwMode="auto">
                <a:xfrm>
                  <a:off x="2248" y="3405"/>
                  <a:ext cx="7" cy="44"/>
                </a:xfrm>
                <a:custGeom>
                  <a:avLst/>
                  <a:gdLst>
                    <a:gd name="T0" fmla="*/ 0 w 7"/>
                    <a:gd name="T1" fmla="*/ 0 h 44"/>
                    <a:gd name="T2" fmla="*/ 7 w 7"/>
                    <a:gd name="T3" fmla="*/ 0 h 44"/>
                    <a:gd name="T4" fmla="*/ 7 w 7"/>
                    <a:gd name="T5" fmla="*/ 44 h 44"/>
                    <a:gd name="T6" fmla="*/ 0 w 7"/>
                    <a:gd name="T7" fmla="*/ 44 h 44"/>
                    <a:gd name="T8" fmla="*/ 0 w 7"/>
                    <a:gd name="T9" fmla="*/ 0 h 44"/>
                    <a:gd name="T10" fmla="*/ 0 w 7"/>
                    <a:gd name="T11" fmla="*/ 0 h 44"/>
                    <a:gd name="T12" fmla="*/ 4 w 7"/>
                    <a:gd name="T13" fmla="*/ 0 h 44"/>
                    <a:gd name="T14" fmla="*/ 4 w 7"/>
                    <a:gd name="T15" fmla="*/ 44 h 44"/>
                    <a:gd name="T16" fmla="*/ 0 w 7"/>
                    <a:gd name="T17" fmla="*/ 44 h 44"/>
                    <a:gd name="T18" fmla="*/ 0 w 7"/>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44"/>
                    <a:gd name="T32" fmla="*/ 7 w 7"/>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44">
                      <a:moveTo>
                        <a:pt x="0" y="0"/>
                      </a:moveTo>
                      <a:lnTo>
                        <a:pt x="7" y="0"/>
                      </a:lnTo>
                      <a:lnTo>
                        <a:pt x="7" y="44"/>
                      </a:lnTo>
                      <a:lnTo>
                        <a:pt x="0" y="44"/>
                      </a:lnTo>
                      <a:lnTo>
                        <a:pt x="0" y="0"/>
                      </a:lnTo>
                      <a:close/>
                      <a:moveTo>
                        <a:pt x="0" y="0"/>
                      </a:moveTo>
                      <a:lnTo>
                        <a:pt x="4" y="0"/>
                      </a:lnTo>
                      <a:lnTo>
                        <a:pt x="4" y="44"/>
                      </a:lnTo>
                      <a:lnTo>
                        <a:pt x="0" y="44"/>
                      </a:lnTo>
                      <a:lnTo>
                        <a:pt x="0" y="0"/>
                      </a:lnTo>
                      <a:close/>
                    </a:path>
                  </a:pathLst>
                </a:custGeom>
                <a:solidFill>
                  <a:srgbClr val="C2C2C2"/>
                </a:solidFill>
                <a:ln w="9525">
                  <a:noFill/>
                  <a:round/>
                  <a:headEnd/>
                  <a:tailEnd/>
                </a:ln>
              </p:spPr>
              <p:txBody>
                <a:bodyPr/>
                <a:lstStyle/>
                <a:p>
                  <a:pPr eaLnBrk="0" hangingPunct="0"/>
                  <a:endParaRPr lang="en-US"/>
                </a:p>
              </p:txBody>
            </p:sp>
            <p:sp>
              <p:nvSpPr>
                <p:cNvPr id="47892" name="Freeform 1564"/>
                <p:cNvSpPr>
                  <a:spLocks noEditPoints="1"/>
                </p:cNvSpPr>
                <p:nvPr/>
              </p:nvSpPr>
              <p:spPr bwMode="auto">
                <a:xfrm>
                  <a:off x="2248" y="3405"/>
                  <a:ext cx="4" cy="44"/>
                </a:xfrm>
                <a:custGeom>
                  <a:avLst/>
                  <a:gdLst>
                    <a:gd name="T0" fmla="*/ 0 w 4"/>
                    <a:gd name="T1" fmla="*/ 0 h 44"/>
                    <a:gd name="T2" fmla="*/ 4 w 4"/>
                    <a:gd name="T3" fmla="*/ 0 h 44"/>
                    <a:gd name="T4" fmla="*/ 4 w 4"/>
                    <a:gd name="T5" fmla="*/ 44 h 44"/>
                    <a:gd name="T6" fmla="*/ 0 w 4"/>
                    <a:gd name="T7" fmla="*/ 44 h 44"/>
                    <a:gd name="T8" fmla="*/ 0 w 4"/>
                    <a:gd name="T9" fmla="*/ 0 h 44"/>
                    <a:gd name="T10" fmla="*/ 0 w 4"/>
                    <a:gd name="T11" fmla="*/ 0 h 44"/>
                    <a:gd name="T12" fmla="*/ 0 w 4"/>
                    <a:gd name="T13" fmla="*/ 0 h 44"/>
                    <a:gd name="T14" fmla="*/ 0 w 4"/>
                    <a:gd name="T15" fmla="*/ 44 h 44"/>
                    <a:gd name="T16" fmla="*/ 0 w 4"/>
                    <a:gd name="T17" fmla="*/ 44 h 44"/>
                    <a:gd name="T18" fmla="*/ 0 w 4"/>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4"/>
                    <a:gd name="T32" fmla="*/ 4 w 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4">
                      <a:moveTo>
                        <a:pt x="0" y="0"/>
                      </a:moveTo>
                      <a:lnTo>
                        <a:pt x="4" y="0"/>
                      </a:lnTo>
                      <a:lnTo>
                        <a:pt x="4" y="44"/>
                      </a:lnTo>
                      <a:lnTo>
                        <a:pt x="0" y="44"/>
                      </a:lnTo>
                      <a:lnTo>
                        <a:pt x="0" y="0"/>
                      </a:lnTo>
                      <a:close/>
                      <a:moveTo>
                        <a:pt x="0" y="0"/>
                      </a:moveTo>
                      <a:lnTo>
                        <a:pt x="0" y="0"/>
                      </a:lnTo>
                      <a:lnTo>
                        <a:pt x="0" y="44"/>
                      </a:lnTo>
                      <a:lnTo>
                        <a:pt x="0" y="0"/>
                      </a:lnTo>
                      <a:close/>
                    </a:path>
                  </a:pathLst>
                </a:custGeom>
                <a:solidFill>
                  <a:srgbClr val="C1C1C1"/>
                </a:solidFill>
                <a:ln w="9525">
                  <a:noFill/>
                  <a:round/>
                  <a:headEnd/>
                  <a:tailEnd/>
                </a:ln>
              </p:spPr>
              <p:txBody>
                <a:bodyPr/>
                <a:lstStyle/>
                <a:p>
                  <a:pPr eaLnBrk="0" hangingPunct="0"/>
                  <a:endParaRPr lang="en-US"/>
                </a:p>
              </p:txBody>
            </p:sp>
            <p:sp>
              <p:nvSpPr>
                <p:cNvPr id="47893" name="Freeform 1565"/>
                <p:cNvSpPr>
                  <a:spLocks noEditPoints="1"/>
                </p:cNvSpPr>
                <p:nvPr/>
              </p:nvSpPr>
              <p:spPr bwMode="auto">
                <a:xfrm>
                  <a:off x="2248" y="3405"/>
                  <a:ext cx="1" cy="44"/>
                </a:xfrm>
                <a:custGeom>
                  <a:avLst/>
                  <a:gdLst>
                    <a:gd name="T0" fmla="*/ 0 w 1"/>
                    <a:gd name="T1" fmla="*/ 0 h 44"/>
                    <a:gd name="T2" fmla="*/ 0 w 1"/>
                    <a:gd name="T3" fmla="*/ 0 h 44"/>
                    <a:gd name="T4" fmla="*/ 0 w 1"/>
                    <a:gd name="T5" fmla="*/ 44 h 44"/>
                    <a:gd name="T6" fmla="*/ 0 w 1"/>
                    <a:gd name="T7" fmla="*/ 44 h 44"/>
                    <a:gd name="T8" fmla="*/ 0 w 1"/>
                    <a:gd name="T9" fmla="*/ 0 h 44"/>
                    <a:gd name="T10" fmla="*/ 0 w 1"/>
                    <a:gd name="T11" fmla="*/ 0 h 44"/>
                    <a:gd name="T12" fmla="*/ 0 w 1"/>
                    <a:gd name="T13" fmla="*/ 0 h 44"/>
                    <a:gd name="T14" fmla="*/ 0 w 1"/>
                    <a:gd name="T15" fmla="*/ 44 h 44"/>
                    <a:gd name="T16" fmla="*/ 0 w 1"/>
                    <a:gd name="T17" fmla="*/ 44 h 44"/>
                    <a:gd name="T18" fmla="*/ 0 w 1"/>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44"/>
                    <a:gd name="T32" fmla="*/ 1 w 1"/>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44">
                      <a:moveTo>
                        <a:pt x="0" y="0"/>
                      </a:moveTo>
                      <a:lnTo>
                        <a:pt x="0" y="0"/>
                      </a:lnTo>
                      <a:lnTo>
                        <a:pt x="0" y="44"/>
                      </a:lnTo>
                      <a:lnTo>
                        <a:pt x="0" y="0"/>
                      </a:lnTo>
                      <a:close/>
                      <a:moveTo>
                        <a:pt x="0" y="0"/>
                      </a:moveTo>
                      <a:lnTo>
                        <a:pt x="0" y="0"/>
                      </a:lnTo>
                      <a:lnTo>
                        <a:pt x="0" y="44"/>
                      </a:lnTo>
                      <a:lnTo>
                        <a:pt x="0" y="0"/>
                      </a:lnTo>
                      <a:close/>
                    </a:path>
                  </a:pathLst>
                </a:custGeom>
                <a:solidFill>
                  <a:srgbClr val="C0C0C0"/>
                </a:solidFill>
                <a:ln w="9525">
                  <a:noFill/>
                  <a:round/>
                  <a:headEnd/>
                  <a:tailEnd/>
                </a:ln>
              </p:spPr>
              <p:txBody>
                <a:bodyPr/>
                <a:lstStyle/>
                <a:p>
                  <a:pPr eaLnBrk="0" hangingPunct="0"/>
                  <a:endParaRPr lang="en-US"/>
                </a:p>
              </p:txBody>
            </p:sp>
            <p:sp>
              <p:nvSpPr>
                <p:cNvPr id="47894" name="Freeform 1566"/>
                <p:cNvSpPr>
                  <a:spLocks noEditPoints="1"/>
                </p:cNvSpPr>
                <p:nvPr/>
              </p:nvSpPr>
              <p:spPr bwMode="auto">
                <a:xfrm>
                  <a:off x="2248" y="3269"/>
                  <a:ext cx="141" cy="5"/>
                </a:xfrm>
                <a:custGeom>
                  <a:avLst/>
                  <a:gdLst>
                    <a:gd name="T0" fmla="*/ 0 w 141"/>
                    <a:gd name="T1" fmla="*/ 0 h 5"/>
                    <a:gd name="T2" fmla="*/ 141 w 141"/>
                    <a:gd name="T3" fmla="*/ 0 h 5"/>
                    <a:gd name="T4" fmla="*/ 141 w 141"/>
                    <a:gd name="T5" fmla="*/ 5 h 5"/>
                    <a:gd name="T6" fmla="*/ 0 w 141"/>
                    <a:gd name="T7" fmla="*/ 5 h 5"/>
                    <a:gd name="T8" fmla="*/ 0 w 141"/>
                    <a:gd name="T9" fmla="*/ 0 h 5"/>
                    <a:gd name="T10" fmla="*/ 0 w 141"/>
                    <a:gd name="T11" fmla="*/ 0 h 5"/>
                    <a:gd name="T12" fmla="*/ 141 w 141"/>
                    <a:gd name="T13" fmla="*/ 0 h 5"/>
                    <a:gd name="T14" fmla="*/ 141 w 141"/>
                    <a:gd name="T15" fmla="*/ 4 h 5"/>
                    <a:gd name="T16" fmla="*/ 0 w 141"/>
                    <a:gd name="T17" fmla="*/ 4 h 5"/>
                    <a:gd name="T18" fmla="*/ 0 w 141"/>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5"/>
                    <a:gd name="T32" fmla="*/ 141 w 141"/>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5">
                      <a:moveTo>
                        <a:pt x="0" y="0"/>
                      </a:moveTo>
                      <a:lnTo>
                        <a:pt x="141" y="0"/>
                      </a:lnTo>
                      <a:lnTo>
                        <a:pt x="141" y="5"/>
                      </a:lnTo>
                      <a:lnTo>
                        <a:pt x="0" y="5"/>
                      </a:lnTo>
                      <a:lnTo>
                        <a:pt x="0" y="0"/>
                      </a:lnTo>
                      <a:close/>
                      <a:moveTo>
                        <a:pt x="0" y="0"/>
                      </a:moveTo>
                      <a:lnTo>
                        <a:pt x="141" y="0"/>
                      </a:lnTo>
                      <a:lnTo>
                        <a:pt x="141" y="4"/>
                      </a:lnTo>
                      <a:lnTo>
                        <a:pt x="0" y="4"/>
                      </a:lnTo>
                      <a:lnTo>
                        <a:pt x="0" y="0"/>
                      </a:lnTo>
                      <a:close/>
                    </a:path>
                  </a:pathLst>
                </a:custGeom>
                <a:solidFill>
                  <a:srgbClr val="9A9A9A"/>
                </a:solidFill>
                <a:ln w="9525">
                  <a:noFill/>
                  <a:round/>
                  <a:headEnd/>
                  <a:tailEnd/>
                </a:ln>
              </p:spPr>
              <p:txBody>
                <a:bodyPr/>
                <a:lstStyle/>
                <a:p>
                  <a:pPr eaLnBrk="0" hangingPunct="0"/>
                  <a:endParaRPr lang="en-US"/>
                </a:p>
              </p:txBody>
            </p:sp>
            <p:sp>
              <p:nvSpPr>
                <p:cNvPr id="47895" name="Freeform 1567"/>
                <p:cNvSpPr>
                  <a:spLocks noEditPoints="1"/>
                </p:cNvSpPr>
                <p:nvPr/>
              </p:nvSpPr>
              <p:spPr bwMode="auto">
                <a:xfrm>
                  <a:off x="2248" y="3269"/>
                  <a:ext cx="141" cy="4"/>
                </a:xfrm>
                <a:custGeom>
                  <a:avLst/>
                  <a:gdLst>
                    <a:gd name="T0" fmla="*/ 0 w 141"/>
                    <a:gd name="T1" fmla="*/ 0 h 4"/>
                    <a:gd name="T2" fmla="*/ 141 w 141"/>
                    <a:gd name="T3" fmla="*/ 0 h 4"/>
                    <a:gd name="T4" fmla="*/ 141 w 141"/>
                    <a:gd name="T5" fmla="*/ 4 h 4"/>
                    <a:gd name="T6" fmla="*/ 0 w 141"/>
                    <a:gd name="T7" fmla="*/ 4 h 4"/>
                    <a:gd name="T8" fmla="*/ 0 w 141"/>
                    <a:gd name="T9" fmla="*/ 0 h 4"/>
                    <a:gd name="T10" fmla="*/ 0 w 141"/>
                    <a:gd name="T11" fmla="*/ 1 h 4"/>
                    <a:gd name="T12" fmla="*/ 141 w 141"/>
                    <a:gd name="T13" fmla="*/ 1 h 4"/>
                    <a:gd name="T14" fmla="*/ 141 w 141"/>
                    <a:gd name="T15" fmla="*/ 4 h 4"/>
                    <a:gd name="T16" fmla="*/ 0 w 141"/>
                    <a:gd name="T17" fmla="*/ 4 h 4"/>
                    <a:gd name="T18" fmla="*/ 0 w 141"/>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4"/>
                    <a:gd name="T32" fmla="*/ 141 w 141"/>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4">
                      <a:moveTo>
                        <a:pt x="0" y="0"/>
                      </a:moveTo>
                      <a:lnTo>
                        <a:pt x="141" y="0"/>
                      </a:lnTo>
                      <a:lnTo>
                        <a:pt x="141" y="4"/>
                      </a:lnTo>
                      <a:lnTo>
                        <a:pt x="0" y="4"/>
                      </a:lnTo>
                      <a:lnTo>
                        <a:pt x="0" y="0"/>
                      </a:lnTo>
                      <a:close/>
                      <a:moveTo>
                        <a:pt x="0" y="1"/>
                      </a:moveTo>
                      <a:lnTo>
                        <a:pt x="141" y="1"/>
                      </a:lnTo>
                      <a:lnTo>
                        <a:pt x="141" y="4"/>
                      </a:lnTo>
                      <a:lnTo>
                        <a:pt x="0" y="4"/>
                      </a:lnTo>
                      <a:lnTo>
                        <a:pt x="0" y="1"/>
                      </a:lnTo>
                      <a:close/>
                    </a:path>
                  </a:pathLst>
                </a:custGeom>
                <a:solidFill>
                  <a:srgbClr val="ADADAD"/>
                </a:solidFill>
                <a:ln w="9525">
                  <a:noFill/>
                  <a:round/>
                  <a:headEnd/>
                  <a:tailEnd/>
                </a:ln>
              </p:spPr>
              <p:txBody>
                <a:bodyPr/>
                <a:lstStyle/>
                <a:p>
                  <a:pPr eaLnBrk="0" hangingPunct="0"/>
                  <a:endParaRPr lang="en-US"/>
                </a:p>
              </p:txBody>
            </p:sp>
            <p:sp>
              <p:nvSpPr>
                <p:cNvPr id="47896" name="Freeform 1568"/>
                <p:cNvSpPr>
                  <a:spLocks noEditPoints="1"/>
                </p:cNvSpPr>
                <p:nvPr/>
              </p:nvSpPr>
              <p:spPr bwMode="auto">
                <a:xfrm>
                  <a:off x="2248" y="3270"/>
                  <a:ext cx="141" cy="3"/>
                </a:xfrm>
                <a:custGeom>
                  <a:avLst/>
                  <a:gdLst>
                    <a:gd name="T0" fmla="*/ 0 w 141"/>
                    <a:gd name="T1" fmla="*/ 0 h 3"/>
                    <a:gd name="T2" fmla="*/ 141 w 141"/>
                    <a:gd name="T3" fmla="*/ 0 h 3"/>
                    <a:gd name="T4" fmla="*/ 141 w 141"/>
                    <a:gd name="T5" fmla="*/ 3 h 3"/>
                    <a:gd name="T6" fmla="*/ 0 w 141"/>
                    <a:gd name="T7" fmla="*/ 3 h 3"/>
                    <a:gd name="T8" fmla="*/ 0 w 141"/>
                    <a:gd name="T9" fmla="*/ 0 h 3"/>
                    <a:gd name="T10" fmla="*/ 0 w 141"/>
                    <a:gd name="T11" fmla="*/ 1 h 3"/>
                    <a:gd name="T12" fmla="*/ 141 w 141"/>
                    <a:gd name="T13" fmla="*/ 1 h 3"/>
                    <a:gd name="T14" fmla="*/ 141 w 141"/>
                    <a:gd name="T15" fmla="*/ 2 h 3"/>
                    <a:gd name="T16" fmla="*/ 0 w 141"/>
                    <a:gd name="T17" fmla="*/ 2 h 3"/>
                    <a:gd name="T18" fmla="*/ 0 w 141"/>
                    <a:gd name="T19" fmla="*/ 1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3"/>
                    <a:gd name="T32" fmla="*/ 141 w 141"/>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3">
                      <a:moveTo>
                        <a:pt x="0" y="0"/>
                      </a:moveTo>
                      <a:lnTo>
                        <a:pt x="141" y="0"/>
                      </a:lnTo>
                      <a:lnTo>
                        <a:pt x="141" y="3"/>
                      </a:lnTo>
                      <a:lnTo>
                        <a:pt x="0" y="3"/>
                      </a:lnTo>
                      <a:lnTo>
                        <a:pt x="0" y="0"/>
                      </a:lnTo>
                      <a:close/>
                      <a:moveTo>
                        <a:pt x="0" y="1"/>
                      </a:moveTo>
                      <a:lnTo>
                        <a:pt x="141" y="1"/>
                      </a:lnTo>
                      <a:lnTo>
                        <a:pt x="141" y="2"/>
                      </a:lnTo>
                      <a:lnTo>
                        <a:pt x="0" y="2"/>
                      </a:lnTo>
                      <a:lnTo>
                        <a:pt x="0" y="1"/>
                      </a:lnTo>
                      <a:close/>
                    </a:path>
                  </a:pathLst>
                </a:custGeom>
                <a:solidFill>
                  <a:srgbClr val="C3C3C3"/>
                </a:solidFill>
                <a:ln w="9525">
                  <a:noFill/>
                  <a:round/>
                  <a:headEnd/>
                  <a:tailEnd/>
                </a:ln>
              </p:spPr>
              <p:txBody>
                <a:bodyPr/>
                <a:lstStyle/>
                <a:p>
                  <a:pPr eaLnBrk="0" hangingPunct="0"/>
                  <a:endParaRPr lang="en-US"/>
                </a:p>
              </p:txBody>
            </p:sp>
            <p:sp>
              <p:nvSpPr>
                <p:cNvPr id="47897" name="Freeform 1569"/>
                <p:cNvSpPr>
                  <a:spLocks noEditPoints="1"/>
                </p:cNvSpPr>
                <p:nvPr/>
              </p:nvSpPr>
              <p:spPr bwMode="auto">
                <a:xfrm>
                  <a:off x="2248" y="3271"/>
                  <a:ext cx="141" cy="1"/>
                </a:xfrm>
                <a:custGeom>
                  <a:avLst/>
                  <a:gdLst>
                    <a:gd name="T0" fmla="*/ 0 w 141"/>
                    <a:gd name="T1" fmla="*/ 0 h 1"/>
                    <a:gd name="T2" fmla="*/ 141 w 141"/>
                    <a:gd name="T3" fmla="*/ 0 h 1"/>
                    <a:gd name="T4" fmla="*/ 141 w 141"/>
                    <a:gd name="T5" fmla="*/ 1 h 1"/>
                    <a:gd name="T6" fmla="*/ 0 w 141"/>
                    <a:gd name="T7" fmla="*/ 1 h 1"/>
                    <a:gd name="T8" fmla="*/ 0 w 141"/>
                    <a:gd name="T9" fmla="*/ 0 h 1"/>
                    <a:gd name="T10" fmla="*/ 0 w 141"/>
                    <a:gd name="T11" fmla="*/ 0 h 1"/>
                    <a:gd name="T12" fmla="*/ 141 w 141"/>
                    <a:gd name="T13" fmla="*/ 0 h 1"/>
                    <a:gd name="T14" fmla="*/ 141 w 141"/>
                    <a:gd name="T15" fmla="*/ 0 h 1"/>
                    <a:gd name="T16" fmla="*/ 0 w 141"/>
                    <a:gd name="T17" fmla="*/ 0 h 1"/>
                    <a:gd name="T18" fmla="*/ 0 w 14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
                    <a:gd name="T32" fmla="*/ 141 w 141"/>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
                      <a:moveTo>
                        <a:pt x="0" y="0"/>
                      </a:moveTo>
                      <a:lnTo>
                        <a:pt x="141" y="0"/>
                      </a:lnTo>
                      <a:lnTo>
                        <a:pt x="141" y="1"/>
                      </a:lnTo>
                      <a:lnTo>
                        <a:pt x="0" y="1"/>
                      </a:lnTo>
                      <a:lnTo>
                        <a:pt x="0" y="0"/>
                      </a:lnTo>
                      <a:close/>
                      <a:moveTo>
                        <a:pt x="0" y="0"/>
                      </a:moveTo>
                      <a:lnTo>
                        <a:pt x="141" y="0"/>
                      </a:lnTo>
                      <a:lnTo>
                        <a:pt x="0" y="0"/>
                      </a:lnTo>
                      <a:close/>
                    </a:path>
                  </a:pathLst>
                </a:custGeom>
                <a:solidFill>
                  <a:srgbClr val="E6E6E6"/>
                </a:solidFill>
                <a:ln w="9525">
                  <a:noFill/>
                  <a:round/>
                  <a:headEnd/>
                  <a:tailEnd/>
                </a:ln>
              </p:spPr>
              <p:txBody>
                <a:bodyPr/>
                <a:lstStyle/>
                <a:p>
                  <a:pPr eaLnBrk="0" hangingPunct="0"/>
                  <a:endParaRPr lang="en-US"/>
                </a:p>
              </p:txBody>
            </p:sp>
            <p:sp>
              <p:nvSpPr>
                <p:cNvPr id="47898" name="Rectangle 1570"/>
                <p:cNvSpPr>
                  <a:spLocks noChangeArrowheads="1"/>
                </p:cNvSpPr>
                <p:nvPr/>
              </p:nvSpPr>
              <p:spPr bwMode="auto">
                <a:xfrm>
                  <a:off x="2248" y="3269"/>
                  <a:ext cx="141" cy="5"/>
                </a:xfrm>
                <a:prstGeom prst="rect">
                  <a:avLst/>
                </a:prstGeom>
                <a:noFill/>
                <a:ln w="1588">
                  <a:solidFill>
                    <a:srgbClr val="000000"/>
                  </a:solidFill>
                  <a:miter lim="800000"/>
                  <a:headEnd/>
                  <a:tailEnd/>
                </a:ln>
              </p:spPr>
              <p:txBody>
                <a:bodyPr/>
                <a:lstStyle/>
                <a:p>
                  <a:pPr eaLnBrk="0" hangingPunct="0"/>
                  <a:endParaRPr lang="en-US"/>
                </a:p>
              </p:txBody>
            </p:sp>
            <p:sp>
              <p:nvSpPr>
                <p:cNvPr id="47899" name="Freeform 1571"/>
                <p:cNvSpPr>
                  <a:spLocks noEditPoints="1"/>
                </p:cNvSpPr>
                <p:nvPr/>
              </p:nvSpPr>
              <p:spPr bwMode="auto">
                <a:xfrm>
                  <a:off x="2248" y="3274"/>
                  <a:ext cx="141" cy="21"/>
                </a:xfrm>
                <a:custGeom>
                  <a:avLst/>
                  <a:gdLst>
                    <a:gd name="T0" fmla="*/ 0 w 141"/>
                    <a:gd name="T1" fmla="*/ 0 h 21"/>
                    <a:gd name="T2" fmla="*/ 141 w 141"/>
                    <a:gd name="T3" fmla="*/ 0 h 21"/>
                    <a:gd name="T4" fmla="*/ 141 w 141"/>
                    <a:gd name="T5" fmla="*/ 21 h 21"/>
                    <a:gd name="T6" fmla="*/ 0 w 141"/>
                    <a:gd name="T7" fmla="*/ 21 h 21"/>
                    <a:gd name="T8" fmla="*/ 0 w 141"/>
                    <a:gd name="T9" fmla="*/ 0 h 21"/>
                    <a:gd name="T10" fmla="*/ 1 w 141"/>
                    <a:gd name="T11" fmla="*/ 0 h 21"/>
                    <a:gd name="T12" fmla="*/ 139 w 141"/>
                    <a:gd name="T13" fmla="*/ 0 h 21"/>
                    <a:gd name="T14" fmla="*/ 139 w 141"/>
                    <a:gd name="T15" fmla="*/ 21 h 21"/>
                    <a:gd name="T16" fmla="*/ 1 w 141"/>
                    <a:gd name="T17" fmla="*/ 21 h 21"/>
                    <a:gd name="T18" fmla="*/ 1 w 14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21"/>
                    <a:gd name="T32" fmla="*/ 141 w 14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21">
                      <a:moveTo>
                        <a:pt x="0" y="0"/>
                      </a:moveTo>
                      <a:lnTo>
                        <a:pt x="141" y="0"/>
                      </a:lnTo>
                      <a:lnTo>
                        <a:pt x="141" y="21"/>
                      </a:lnTo>
                      <a:lnTo>
                        <a:pt x="0" y="21"/>
                      </a:lnTo>
                      <a:lnTo>
                        <a:pt x="0" y="0"/>
                      </a:lnTo>
                      <a:close/>
                      <a:moveTo>
                        <a:pt x="1" y="0"/>
                      </a:moveTo>
                      <a:lnTo>
                        <a:pt x="139" y="0"/>
                      </a:lnTo>
                      <a:lnTo>
                        <a:pt x="139" y="21"/>
                      </a:lnTo>
                      <a:lnTo>
                        <a:pt x="1" y="21"/>
                      </a:lnTo>
                      <a:lnTo>
                        <a:pt x="1" y="0"/>
                      </a:lnTo>
                      <a:close/>
                    </a:path>
                  </a:pathLst>
                </a:custGeom>
                <a:solidFill>
                  <a:srgbClr val="9A9A9A"/>
                </a:solidFill>
                <a:ln w="9525">
                  <a:noFill/>
                  <a:round/>
                  <a:headEnd/>
                  <a:tailEnd/>
                </a:ln>
              </p:spPr>
              <p:txBody>
                <a:bodyPr/>
                <a:lstStyle/>
                <a:p>
                  <a:pPr eaLnBrk="0" hangingPunct="0"/>
                  <a:endParaRPr lang="en-US"/>
                </a:p>
              </p:txBody>
            </p:sp>
            <p:sp>
              <p:nvSpPr>
                <p:cNvPr id="47900" name="Freeform 1572"/>
                <p:cNvSpPr>
                  <a:spLocks noEditPoints="1"/>
                </p:cNvSpPr>
                <p:nvPr/>
              </p:nvSpPr>
              <p:spPr bwMode="auto">
                <a:xfrm>
                  <a:off x="2249" y="3274"/>
                  <a:ext cx="138" cy="21"/>
                </a:xfrm>
                <a:custGeom>
                  <a:avLst/>
                  <a:gdLst>
                    <a:gd name="T0" fmla="*/ 0 w 138"/>
                    <a:gd name="T1" fmla="*/ 0 h 21"/>
                    <a:gd name="T2" fmla="*/ 138 w 138"/>
                    <a:gd name="T3" fmla="*/ 0 h 21"/>
                    <a:gd name="T4" fmla="*/ 138 w 138"/>
                    <a:gd name="T5" fmla="*/ 21 h 21"/>
                    <a:gd name="T6" fmla="*/ 0 w 138"/>
                    <a:gd name="T7" fmla="*/ 21 h 21"/>
                    <a:gd name="T8" fmla="*/ 0 w 138"/>
                    <a:gd name="T9" fmla="*/ 0 h 21"/>
                    <a:gd name="T10" fmla="*/ 1 w 138"/>
                    <a:gd name="T11" fmla="*/ 0 h 21"/>
                    <a:gd name="T12" fmla="*/ 138 w 138"/>
                    <a:gd name="T13" fmla="*/ 0 h 21"/>
                    <a:gd name="T14" fmla="*/ 138 w 138"/>
                    <a:gd name="T15" fmla="*/ 21 h 21"/>
                    <a:gd name="T16" fmla="*/ 1 w 138"/>
                    <a:gd name="T17" fmla="*/ 21 h 21"/>
                    <a:gd name="T18" fmla="*/ 1 w 138"/>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
                    <a:gd name="T31" fmla="*/ 0 h 21"/>
                    <a:gd name="T32" fmla="*/ 138 w 138"/>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 h="21">
                      <a:moveTo>
                        <a:pt x="0" y="0"/>
                      </a:moveTo>
                      <a:lnTo>
                        <a:pt x="138" y="0"/>
                      </a:lnTo>
                      <a:lnTo>
                        <a:pt x="138" y="21"/>
                      </a:lnTo>
                      <a:lnTo>
                        <a:pt x="0" y="21"/>
                      </a:lnTo>
                      <a:lnTo>
                        <a:pt x="0" y="0"/>
                      </a:lnTo>
                      <a:close/>
                      <a:moveTo>
                        <a:pt x="1" y="0"/>
                      </a:moveTo>
                      <a:lnTo>
                        <a:pt x="138" y="0"/>
                      </a:lnTo>
                      <a:lnTo>
                        <a:pt x="138" y="21"/>
                      </a:lnTo>
                      <a:lnTo>
                        <a:pt x="1" y="21"/>
                      </a:lnTo>
                      <a:lnTo>
                        <a:pt x="1" y="0"/>
                      </a:lnTo>
                      <a:close/>
                    </a:path>
                  </a:pathLst>
                </a:custGeom>
                <a:solidFill>
                  <a:srgbClr val="9B9B9B"/>
                </a:solidFill>
                <a:ln w="9525">
                  <a:noFill/>
                  <a:round/>
                  <a:headEnd/>
                  <a:tailEnd/>
                </a:ln>
              </p:spPr>
              <p:txBody>
                <a:bodyPr/>
                <a:lstStyle/>
                <a:p>
                  <a:pPr eaLnBrk="0" hangingPunct="0"/>
                  <a:endParaRPr lang="en-US"/>
                </a:p>
              </p:txBody>
            </p:sp>
            <p:sp>
              <p:nvSpPr>
                <p:cNvPr id="47901" name="Freeform 1573"/>
                <p:cNvSpPr>
                  <a:spLocks noEditPoints="1"/>
                </p:cNvSpPr>
                <p:nvPr/>
              </p:nvSpPr>
              <p:spPr bwMode="auto">
                <a:xfrm>
                  <a:off x="2250" y="3274"/>
                  <a:ext cx="137" cy="21"/>
                </a:xfrm>
                <a:custGeom>
                  <a:avLst/>
                  <a:gdLst>
                    <a:gd name="T0" fmla="*/ 0 w 137"/>
                    <a:gd name="T1" fmla="*/ 0 h 21"/>
                    <a:gd name="T2" fmla="*/ 137 w 137"/>
                    <a:gd name="T3" fmla="*/ 0 h 21"/>
                    <a:gd name="T4" fmla="*/ 137 w 137"/>
                    <a:gd name="T5" fmla="*/ 21 h 21"/>
                    <a:gd name="T6" fmla="*/ 0 w 137"/>
                    <a:gd name="T7" fmla="*/ 21 h 21"/>
                    <a:gd name="T8" fmla="*/ 0 w 137"/>
                    <a:gd name="T9" fmla="*/ 0 h 21"/>
                    <a:gd name="T10" fmla="*/ 1 w 137"/>
                    <a:gd name="T11" fmla="*/ 0 h 21"/>
                    <a:gd name="T12" fmla="*/ 136 w 137"/>
                    <a:gd name="T13" fmla="*/ 0 h 21"/>
                    <a:gd name="T14" fmla="*/ 136 w 137"/>
                    <a:gd name="T15" fmla="*/ 21 h 21"/>
                    <a:gd name="T16" fmla="*/ 1 w 137"/>
                    <a:gd name="T17" fmla="*/ 21 h 21"/>
                    <a:gd name="T18" fmla="*/ 1 w 13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7"/>
                    <a:gd name="T31" fmla="*/ 0 h 21"/>
                    <a:gd name="T32" fmla="*/ 137 w 13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7" h="21">
                      <a:moveTo>
                        <a:pt x="0" y="0"/>
                      </a:moveTo>
                      <a:lnTo>
                        <a:pt x="137" y="0"/>
                      </a:lnTo>
                      <a:lnTo>
                        <a:pt x="137" y="21"/>
                      </a:lnTo>
                      <a:lnTo>
                        <a:pt x="0" y="21"/>
                      </a:lnTo>
                      <a:lnTo>
                        <a:pt x="0" y="0"/>
                      </a:lnTo>
                      <a:close/>
                      <a:moveTo>
                        <a:pt x="1" y="0"/>
                      </a:moveTo>
                      <a:lnTo>
                        <a:pt x="136" y="0"/>
                      </a:lnTo>
                      <a:lnTo>
                        <a:pt x="136" y="21"/>
                      </a:lnTo>
                      <a:lnTo>
                        <a:pt x="1" y="21"/>
                      </a:lnTo>
                      <a:lnTo>
                        <a:pt x="1" y="0"/>
                      </a:lnTo>
                      <a:close/>
                    </a:path>
                  </a:pathLst>
                </a:custGeom>
                <a:solidFill>
                  <a:srgbClr val="9C9C9C"/>
                </a:solidFill>
                <a:ln w="9525">
                  <a:noFill/>
                  <a:round/>
                  <a:headEnd/>
                  <a:tailEnd/>
                </a:ln>
              </p:spPr>
              <p:txBody>
                <a:bodyPr/>
                <a:lstStyle/>
                <a:p>
                  <a:pPr eaLnBrk="0" hangingPunct="0"/>
                  <a:endParaRPr lang="en-US"/>
                </a:p>
              </p:txBody>
            </p:sp>
            <p:sp>
              <p:nvSpPr>
                <p:cNvPr id="47902" name="Freeform 1574"/>
                <p:cNvSpPr>
                  <a:spLocks noEditPoints="1"/>
                </p:cNvSpPr>
                <p:nvPr/>
              </p:nvSpPr>
              <p:spPr bwMode="auto">
                <a:xfrm>
                  <a:off x="2251" y="3274"/>
                  <a:ext cx="135" cy="21"/>
                </a:xfrm>
                <a:custGeom>
                  <a:avLst/>
                  <a:gdLst>
                    <a:gd name="T0" fmla="*/ 0 w 135"/>
                    <a:gd name="T1" fmla="*/ 0 h 21"/>
                    <a:gd name="T2" fmla="*/ 135 w 135"/>
                    <a:gd name="T3" fmla="*/ 0 h 21"/>
                    <a:gd name="T4" fmla="*/ 135 w 135"/>
                    <a:gd name="T5" fmla="*/ 21 h 21"/>
                    <a:gd name="T6" fmla="*/ 0 w 135"/>
                    <a:gd name="T7" fmla="*/ 21 h 21"/>
                    <a:gd name="T8" fmla="*/ 0 w 135"/>
                    <a:gd name="T9" fmla="*/ 0 h 21"/>
                    <a:gd name="T10" fmla="*/ 1 w 135"/>
                    <a:gd name="T11" fmla="*/ 0 h 21"/>
                    <a:gd name="T12" fmla="*/ 134 w 135"/>
                    <a:gd name="T13" fmla="*/ 0 h 21"/>
                    <a:gd name="T14" fmla="*/ 134 w 135"/>
                    <a:gd name="T15" fmla="*/ 21 h 21"/>
                    <a:gd name="T16" fmla="*/ 1 w 135"/>
                    <a:gd name="T17" fmla="*/ 21 h 21"/>
                    <a:gd name="T18" fmla="*/ 1 w 13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5"/>
                    <a:gd name="T31" fmla="*/ 0 h 21"/>
                    <a:gd name="T32" fmla="*/ 135 w 13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5" h="21">
                      <a:moveTo>
                        <a:pt x="0" y="0"/>
                      </a:moveTo>
                      <a:lnTo>
                        <a:pt x="135" y="0"/>
                      </a:lnTo>
                      <a:lnTo>
                        <a:pt x="135" y="21"/>
                      </a:lnTo>
                      <a:lnTo>
                        <a:pt x="0" y="21"/>
                      </a:lnTo>
                      <a:lnTo>
                        <a:pt x="0" y="0"/>
                      </a:lnTo>
                      <a:close/>
                      <a:moveTo>
                        <a:pt x="1" y="0"/>
                      </a:moveTo>
                      <a:lnTo>
                        <a:pt x="134" y="0"/>
                      </a:lnTo>
                      <a:lnTo>
                        <a:pt x="134" y="21"/>
                      </a:lnTo>
                      <a:lnTo>
                        <a:pt x="1" y="21"/>
                      </a:lnTo>
                      <a:lnTo>
                        <a:pt x="1" y="0"/>
                      </a:lnTo>
                      <a:close/>
                    </a:path>
                  </a:pathLst>
                </a:custGeom>
                <a:solidFill>
                  <a:srgbClr val="9D9D9D"/>
                </a:solidFill>
                <a:ln w="9525">
                  <a:noFill/>
                  <a:round/>
                  <a:headEnd/>
                  <a:tailEnd/>
                </a:ln>
              </p:spPr>
              <p:txBody>
                <a:bodyPr/>
                <a:lstStyle/>
                <a:p>
                  <a:pPr eaLnBrk="0" hangingPunct="0"/>
                  <a:endParaRPr lang="en-US"/>
                </a:p>
              </p:txBody>
            </p:sp>
            <p:sp>
              <p:nvSpPr>
                <p:cNvPr id="47903" name="Freeform 1575"/>
                <p:cNvSpPr>
                  <a:spLocks noEditPoints="1"/>
                </p:cNvSpPr>
                <p:nvPr/>
              </p:nvSpPr>
              <p:spPr bwMode="auto">
                <a:xfrm>
                  <a:off x="2252" y="3274"/>
                  <a:ext cx="133" cy="21"/>
                </a:xfrm>
                <a:custGeom>
                  <a:avLst/>
                  <a:gdLst>
                    <a:gd name="T0" fmla="*/ 0 w 133"/>
                    <a:gd name="T1" fmla="*/ 0 h 21"/>
                    <a:gd name="T2" fmla="*/ 133 w 133"/>
                    <a:gd name="T3" fmla="*/ 0 h 21"/>
                    <a:gd name="T4" fmla="*/ 133 w 133"/>
                    <a:gd name="T5" fmla="*/ 21 h 21"/>
                    <a:gd name="T6" fmla="*/ 0 w 133"/>
                    <a:gd name="T7" fmla="*/ 21 h 21"/>
                    <a:gd name="T8" fmla="*/ 0 w 133"/>
                    <a:gd name="T9" fmla="*/ 0 h 21"/>
                    <a:gd name="T10" fmla="*/ 1 w 133"/>
                    <a:gd name="T11" fmla="*/ 0 h 21"/>
                    <a:gd name="T12" fmla="*/ 132 w 133"/>
                    <a:gd name="T13" fmla="*/ 0 h 21"/>
                    <a:gd name="T14" fmla="*/ 132 w 133"/>
                    <a:gd name="T15" fmla="*/ 21 h 21"/>
                    <a:gd name="T16" fmla="*/ 1 w 133"/>
                    <a:gd name="T17" fmla="*/ 21 h 21"/>
                    <a:gd name="T18" fmla="*/ 1 w 13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3"/>
                    <a:gd name="T31" fmla="*/ 0 h 21"/>
                    <a:gd name="T32" fmla="*/ 133 w 13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3" h="21">
                      <a:moveTo>
                        <a:pt x="0" y="0"/>
                      </a:moveTo>
                      <a:lnTo>
                        <a:pt x="133" y="0"/>
                      </a:lnTo>
                      <a:lnTo>
                        <a:pt x="133" y="21"/>
                      </a:lnTo>
                      <a:lnTo>
                        <a:pt x="0" y="21"/>
                      </a:lnTo>
                      <a:lnTo>
                        <a:pt x="0" y="0"/>
                      </a:lnTo>
                      <a:close/>
                      <a:moveTo>
                        <a:pt x="1" y="0"/>
                      </a:moveTo>
                      <a:lnTo>
                        <a:pt x="132" y="0"/>
                      </a:lnTo>
                      <a:lnTo>
                        <a:pt x="132" y="21"/>
                      </a:lnTo>
                      <a:lnTo>
                        <a:pt x="1" y="21"/>
                      </a:lnTo>
                      <a:lnTo>
                        <a:pt x="1" y="0"/>
                      </a:lnTo>
                      <a:close/>
                    </a:path>
                  </a:pathLst>
                </a:custGeom>
                <a:solidFill>
                  <a:srgbClr val="9E9E9E"/>
                </a:solidFill>
                <a:ln w="9525">
                  <a:noFill/>
                  <a:round/>
                  <a:headEnd/>
                  <a:tailEnd/>
                </a:ln>
              </p:spPr>
              <p:txBody>
                <a:bodyPr/>
                <a:lstStyle/>
                <a:p>
                  <a:pPr eaLnBrk="0" hangingPunct="0"/>
                  <a:endParaRPr lang="en-US"/>
                </a:p>
              </p:txBody>
            </p:sp>
            <p:sp>
              <p:nvSpPr>
                <p:cNvPr id="47904" name="Freeform 1576"/>
                <p:cNvSpPr>
                  <a:spLocks noEditPoints="1"/>
                </p:cNvSpPr>
                <p:nvPr/>
              </p:nvSpPr>
              <p:spPr bwMode="auto">
                <a:xfrm>
                  <a:off x="2253" y="3274"/>
                  <a:ext cx="131" cy="21"/>
                </a:xfrm>
                <a:custGeom>
                  <a:avLst/>
                  <a:gdLst>
                    <a:gd name="T0" fmla="*/ 0 w 131"/>
                    <a:gd name="T1" fmla="*/ 0 h 21"/>
                    <a:gd name="T2" fmla="*/ 131 w 131"/>
                    <a:gd name="T3" fmla="*/ 0 h 21"/>
                    <a:gd name="T4" fmla="*/ 131 w 131"/>
                    <a:gd name="T5" fmla="*/ 21 h 21"/>
                    <a:gd name="T6" fmla="*/ 0 w 131"/>
                    <a:gd name="T7" fmla="*/ 21 h 21"/>
                    <a:gd name="T8" fmla="*/ 0 w 131"/>
                    <a:gd name="T9" fmla="*/ 0 h 21"/>
                    <a:gd name="T10" fmla="*/ 1 w 131"/>
                    <a:gd name="T11" fmla="*/ 0 h 21"/>
                    <a:gd name="T12" fmla="*/ 130 w 131"/>
                    <a:gd name="T13" fmla="*/ 0 h 21"/>
                    <a:gd name="T14" fmla="*/ 130 w 131"/>
                    <a:gd name="T15" fmla="*/ 21 h 21"/>
                    <a:gd name="T16" fmla="*/ 1 w 131"/>
                    <a:gd name="T17" fmla="*/ 21 h 21"/>
                    <a:gd name="T18" fmla="*/ 1 w 13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1"/>
                    <a:gd name="T31" fmla="*/ 0 h 21"/>
                    <a:gd name="T32" fmla="*/ 131 w 13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1" h="21">
                      <a:moveTo>
                        <a:pt x="0" y="0"/>
                      </a:moveTo>
                      <a:lnTo>
                        <a:pt x="131" y="0"/>
                      </a:lnTo>
                      <a:lnTo>
                        <a:pt x="131" y="21"/>
                      </a:lnTo>
                      <a:lnTo>
                        <a:pt x="0" y="21"/>
                      </a:lnTo>
                      <a:lnTo>
                        <a:pt x="0" y="0"/>
                      </a:lnTo>
                      <a:close/>
                      <a:moveTo>
                        <a:pt x="1" y="0"/>
                      </a:moveTo>
                      <a:lnTo>
                        <a:pt x="130" y="0"/>
                      </a:lnTo>
                      <a:lnTo>
                        <a:pt x="130" y="21"/>
                      </a:lnTo>
                      <a:lnTo>
                        <a:pt x="1" y="21"/>
                      </a:lnTo>
                      <a:lnTo>
                        <a:pt x="1" y="0"/>
                      </a:lnTo>
                      <a:close/>
                    </a:path>
                  </a:pathLst>
                </a:custGeom>
                <a:solidFill>
                  <a:srgbClr val="9F9F9F"/>
                </a:solidFill>
                <a:ln w="9525">
                  <a:noFill/>
                  <a:round/>
                  <a:headEnd/>
                  <a:tailEnd/>
                </a:ln>
              </p:spPr>
              <p:txBody>
                <a:bodyPr/>
                <a:lstStyle/>
                <a:p>
                  <a:pPr eaLnBrk="0" hangingPunct="0"/>
                  <a:endParaRPr lang="en-US"/>
                </a:p>
              </p:txBody>
            </p:sp>
            <p:sp>
              <p:nvSpPr>
                <p:cNvPr id="47905" name="Freeform 1577"/>
                <p:cNvSpPr>
                  <a:spLocks noEditPoints="1"/>
                </p:cNvSpPr>
                <p:nvPr/>
              </p:nvSpPr>
              <p:spPr bwMode="auto">
                <a:xfrm>
                  <a:off x="2254" y="3274"/>
                  <a:ext cx="129" cy="21"/>
                </a:xfrm>
                <a:custGeom>
                  <a:avLst/>
                  <a:gdLst>
                    <a:gd name="T0" fmla="*/ 0 w 129"/>
                    <a:gd name="T1" fmla="*/ 0 h 21"/>
                    <a:gd name="T2" fmla="*/ 129 w 129"/>
                    <a:gd name="T3" fmla="*/ 0 h 21"/>
                    <a:gd name="T4" fmla="*/ 129 w 129"/>
                    <a:gd name="T5" fmla="*/ 21 h 21"/>
                    <a:gd name="T6" fmla="*/ 0 w 129"/>
                    <a:gd name="T7" fmla="*/ 21 h 21"/>
                    <a:gd name="T8" fmla="*/ 0 w 129"/>
                    <a:gd name="T9" fmla="*/ 0 h 21"/>
                    <a:gd name="T10" fmla="*/ 1 w 129"/>
                    <a:gd name="T11" fmla="*/ 0 h 21"/>
                    <a:gd name="T12" fmla="*/ 128 w 129"/>
                    <a:gd name="T13" fmla="*/ 0 h 21"/>
                    <a:gd name="T14" fmla="*/ 128 w 129"/>
                    <a:gd name="T15" fmla="*/ 21 h 21"/>
                    <a:gd name="T16" fmla="*/ 1 w 129"/>
                    <a:gd name="T17" fmla="*/ 21 h 21"/>
                    <a:gd name="T18" fmla="*/ 1 w 12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21"/>
                    <a:gd name="T32" fmla="*/ 129 w 12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21">
                      <a:moveTo>
                        <a:pt x="0" y="0"/>
                      </a:moveTo>
                      <a:lnTo>
                        <a:pt x="129" y="0"/>
                      </a:lnTo>
                      <a:lnTo>
                        <a:pt x="129" y="21"/>
                      </a:lnTo>
                      <a:lnTo>
                        <a:pt x="0" y="21"/>
                      </a:lnTo>
                      <a:lnTo>
                        <a:pt x="0" y="0"/>
                      </a:lnTo>
                      <a:close/>
                      <a:moveTo>
                        <a:pt x="1" y="0"/>
                      </a:moveTo>
                      <a:lnTo>
                        <a:pt x="128" y="0"/>
                      </a:lnTo>
                      <a:lnTo>
                        <a:pt x="128" y="21"/>
                      </a:lnTo>
                      <a:lnTo>
                        <a:pt x="1" y="21"/>
                      </a:lnTo>
                      <a:lnTo>
                        <a:pt x="1" y="0"/>
                      </a:lnTo>
                      <a:close/>
                    </a:path>
                  </a:pathLst>
                </a:custGeom>
                <a:solidFill>
                  <a:srgbClr val="A0A0A0"/>
                </a:solidFill>
                <a:ln w="9525">
                  <a:noFill/>
                  <a:round/>
                  <a:headEnd/>
                  <a:tailEnd/>
                </a:ln>
              </p:spPr>
              <p:txBody>
                <a:bodyPr/>
                <a:lstStyle/>
                <a:p>
                  <a:pPr eaLnBrk="0" hangingPunct="0"/>
                  <a:endParaRPr lang="en-US"/>
                </a:p>
              </p:txBody>
            </p:sp>
            <p:sp>
              <p:nvSpPr>
                <p:cNvPr id="47906" name="Freeform 1578"/>
                <p:cNvSpPr>
                  <a:spLocks noEditPoints="1"/>
                </p:cNvSpPr>
                <p:nvPr/>
              </p:nvSpPr>
              <p:spPr bwMode="auto">
                <a:xfrm>
                  <a:off x="2255" y="3274"/>
                  <a:ext cx="127" cy="21"/>
                </a:xfrm>
                <a:custGeom>
                  <a:avLst/>
                  <a:gdLst>
                    <a:gd name="T0" fmla="*/ 0 w 127"/>
                    <a:gd name="T1" fmla="*/ 0 h 21"/>
                    <a:gd name="T2" fmla="*/ 127 w 127"/>
                    <a:gd name="T3" fmla="*/ 0 h 21"/>
                    <a:gd name="T4" fmla="*/ 127 w 127"/>
                    <a:gd name="T5" fmla="*/ 21 h 21"/>
                    <a:gd name="T6" fmla="*/ 0 w 127"/>
                    <a:gd name="T7" fmla="*/ 21 h 21"/>
                    <a:gd name="T8" fmla="*/ 0 w 127"/>
                    <a:gd name="T9" fmla="*/ 0 h 21"/>
                    <a:gd name="T10" fmla="*/ 1 w 127"/>
                    <a:gd name="T11" fmla="*/ 0 h 21"/>
                    <a:gd name="T12" fmla="*/ 126 w 127"/>
                    <a:gd name="T13" fmla="*/ 0 h 21"/>
                    <a:gd name="T14" fmla="*/ 126 w 127"/>
                    <a:gd name="T15" fmla="*/ 21 h 21"/>
                    <a:gd name="T16" fmla="*/ 1 w 127"/>
                    <a:gd name="T17" fmla="*/ 21 h 21"/>
                    <a:gd name="T18" fmla="*/ 1 w 12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21"/>
                    <a:gd name="T32" fmla="*/ 127 w 12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21">
                      <a:moveTo>
                        <a:pt x="0" y="0"/>
                      </a:moveTo>
                      <a:lnTo>
                        <a:pt x="127" y="0"/>
                      </a:lnTo>
                      <a:lnTo>
                        <a:pt x="127" y="21"/>
                      </a:lnTo>
                      <a:lnTo>
                        <a:pt x="0" y="21"/>
                      </a:lnTo>
                      <a:lnTo>
                        <a:pt x="0" y="0"/>
                      </a:lnTo>
                      <a:close/>
                      <a:moveTo>
                        <a:pt x="1" y="0"/>
                      </a:moveTo>
                      <a:lnTo>
                        <a:pt x="126" y="0"/>
                      </a:lnTo>
                      <a:lnTo>
                        <a:pt x="126" y="21"/>
                      </a:lnTo>
                      <a:lnTo>
                        <a:pt x="1" y="21"/>
                      </a:lnTo>
                      <a:lnTo>
                        <a:pt x="1" y="0"/>
                      </a:lnTo>
                      <a:close/>
                    </a:path>
                  </a:pathLst>
                </a:custGeom>
                <a:solidFill>
                  <a:srgbClr val="A1A1A1"/>
                </a:solidFill>
                <a:ln w="9525">
                  <a:noFill/>
                  <a:round/>
                  <a:headEnd/>
                  <a:tailEnd/>
                </a:ln>
              </p:spPr>
              <p:txBody>
                <a:bodyPr/>
                <a:lstStyle/>
                <a:p>
                  <a:pPr eaLnBrk="0" hangingPunct="0"/>
                  <a:endParaRPr lang="en-US"/>
                </a:p>
              </p:txBody>
            </p:sp>
            <p:sp>
              <p:nvSpPr>
                <p:cNvPr id="47907" name="Freeform 1579"/>
                <p:cNvSpPr>
                  <a:spLocks noEditPoints="1"/>
                </p:cNvSpPr>
                <p:nvPr/>
              </p:nvSpPr>
              <p:spPr bwMode="auto">
                <a:xfrm>
                  <a:off x="2256" y="3274"/>
                  <a:ext cx="125" cy="21"/>
                </a:xfrm>
                <a:custGeom>
                  <a:avLst/>
                  <a:gdLst>
                    <a:gd name="T0" fmla="*/ 0 w 125"/>
                    <a:gd name="T1" fmla="*/ 0 h 21"/>
                    <a:gd name="T2" fmla="*/ 125 w 125"/>
                    <a:gd name="T3" fmla="*/ 0 h 21"/>
                    <a:gd name="T4" fmla="*/ 125 w 125"/>
                    <a:gd name="T5" fmla="*/ 21 h 21"/>
                    <a:gd name="T6" fmla="*/ 0 w 125"/>
                    <a:gd name="T7" fmla="*/ 21 h 21"/>
                    <a:gd name="T8" fmla="*/ 0 w 125"/>
                    <a:gd name="T9" fmla="*/ 0 h 21"/>
                    <a:gd name="T10" fmla="*/ 0 w 125"/>
                    <a:gd name="T11" fmla="*/ 0 h 21"/>
                    <a:gd name="T12" fmla="*/ 124 w 125"/>
                    <a:gd name="T13" fmla="*/ 0 h 21"/>
                    <a:gd name="T14" fmla="*/ 124 w 125"/>
                    <a:gd name="T15" fmla="*/ 21 h 21"/>
                    <a:gd name="T16" fmla="*/ 0 w 125"/>
                    <a:gd name="T17" fmla="*/ 21 h 21"/>
                    <a:gd name="T18" fmla="*/ 0 w 12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21"/>
                    <a:gd name="T32" fmla="*/ 125 w 12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21">
                      <a:moveTo>
                        <a:pt x="0" y="0"/>
                      </a:moveTo>
                      <a:lnTo>
                        <a:pt x="125" y="0"/>
                      </a:lnTo>
                      <a:lnTo>
                        <a:pt x="125" y="21"/>
                      </a:lnTo>
                      <a:lnTo>
                        <a:pt x="0" y="21"/>
                      </a:lnTo>
                      <a:lnTo>
                        <a:pt x="0" y="0"/>
                      </a:lnTo>
                      <a:close/>
                      <a:moveTo>
                        <a:pt x="0" y="0"/>
                      </a:moveTo>
                      <a:lnTo>
                        <a:pt x="124" y="0"/>
                      </a:lnTo>
                      <a:lnTo>
                        <a:pt x="124" y="21"/>
                      </a:lnTo>
                      <a:lnTo>
                        <a:pt x="0" y="21"/>
                      </a:lnTo>
                      <a:lnTo>
                        <a:pt x="0" y="0"/>
                      </a:lnTo>
                      <a:close/>
                    </a:path>
                  </a:pathLst>
                </a:custGeom>
                <a:solidFill>
                  <a:srgbClr val="A2A2A2"/>
                </a:solidFill>
                <a:ln w="9525">
                  <a:noFill/>
                  <a:round/>
                  <a:headEnd/>
                  <a:tailEnd/>
                </a:ln>
              </p:spPr>
              <p:txBody>
                <a:bodyPr/>
                <a:lstStyle/>
                <a:p>
                  <a:pPr eaLnBrk="0" hangingPunct="0"/>
                  <a:endParaRPr lang="en-US"/>
                </a:p>
              </p:txBody>
            </p:sp>
            <p:sp>
              <p:nvSpPr>
                <p:cNvPr id="47908" name="Freeform 1580"/>
                <p:cNvSpPr>
                  <a:spLocks noEditPoints="1"/>
                </p:cNvSpPr>
                <p:nvPr/>
              </p:nvSpPr>
              <p:spPr bwMode="auto">
                <a:xfrm>
                  <a:off x="2256" y="3274"/>
                  <a:ext cx="124" cy="21"/>
                </a:xfrm>
                <a:custGeom>
                  <a:avLst/>
                  <a:gdLst>
                    <a:gd name="T0" fmla="*/ 0 w 124"/>
                    <a:gd name="T1" fmla="*/ 0 h 21"/>
                    <a:gd name="T2" fmla="*/ 124 w 124"/>
                    <a:gd name="T3" fmla="*/ 0 h 21"/>
                    <a:gd name="T4" fmla="*/ 124 w 124"/>
                    <a:gd name="T5" fmla="*/ 21 h 21"/>
                    <a:gd name="T6" fmla="*/ 0 w 124"/>
                    <a:gd name="T7" fmla="*/ 21 h 21"/>
                    <a:gd name="T8" fmla="*/ 0 w 124"/>
                    <a:gd name="T9" fmla="*/ 0 h 21"/>
                    <a:gd name="T10" fmla="*/ 2 w 124"/>
                    <a:gd name="T11" fmla="*/ 0 h 21"/>
                    <a:gd name="T12" fmla="*/ 123 w 124"/>
                    <a:gd name="T13" fmla="*/ 0 h 21"/>
                    <a:gd name="T14" fmla="*/ 123 w 124"/>
                    <a:gd name="T15" fmla="*/ 21 h 21"/>
                    <a:gd name="T16" fmla="*/ 2 w 124"/>
                    <a:gd name="T17" fmla="*/ 21 h 21"/>
                    <a:gd name="T18" fmla="*/ 2 w 124"/>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4"/>
                    <a:gd name="T31" fmla="*/ 0 h 21"/>
                    <a:gd name="T32" fmla="*/ 124 w 12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4" h="21">
                      <a:moveTo>
                        <a:pt x="0" y="0"/>
                      </a:moveTo>
                      <a:lnTo>
                        <a:pt x="124" y="0"/>
                      </a:lnTo>
                      <a:lnTo>
                        <a:pt x="124" y="21"/>
                      </a:lnTo>
                      <a:lnTo>
                        <a:pt x="0" y="21"/>
                      </a:lnTo>
                      <a:lnTo>
                        <a:pt x="0" y="0"/>
                      </a:lnTo>
                      <a:close/>
                      <a:moveTo>
                        <a:pt x="2" y="0"/>
                      </a:moveTo>
                      <a:lnTo>
                        <a:pt x="123" y="0"/>
                      </a:lnTo>
                      <a:lnTo>
                        <a:pt x="123" y="21"/>
                      </a:lnTo>
                      <a:lnTo>
                        <a:pt x="2" y="21"/>
                      </a:lnTo>
                      <a:lnTo>
                        <a:pt x="2" y="0"/>
                      </a:lnTo>
                      <a:close/>
                    </a:path>
                  </a:pathLst>
                </a:custGeom>
                <a:solidFill>
                  <a:srgbClr val="A3A3A3"/>
                </a:solidFill>
                <a:ln w="9525">
                  <a:noFill/>
                  <a:round/>
                  <a:headEnd/>
                  <a:tailEnd/>
                </a:ln>
              </p:spPr>
              <p:txBody>
                <a:bodyPr/>
                <a:lstStyle/>
                <a:p>
                  <a:pPr eaLnBrk="0" hangingPunct="0"/>
                  <a:endParaRPr lang="en-US"/>
                </a:p>
              </p:txBody>
            </p:sp>
            <p:sp>
              <p:nvSpPr>
                <p:cNvPr id="47909" name="Freeform 1581"/>
                <p:cNvSpPr>
                  <a:spLocks noEditPoints="1"/>
                </p:cNvSpPr>
                <p:nvPr/>
              </p:nvSpPr>
              <p:spPr bwMode="auto">
                <a:xfrm>
                  <a:off x="2258" y="3274"/>
                  <a:ext cx="121" cy="21"/>
                </a:xfrm>
                <a:custGeom>
                  <a:avLst/>
                  <a:gdLst>
                    <a:gd name="T0" fmla="*/ 0 w 121"/>
                    <a:gd name="T1" fmla="*/ 0 h 21"/>
                    <a:gd name="T2" fmla="*/ 121 w 121"/>
                    <a:gd name="T3" fmla="*/ 0 h 21"/>
                    <a:gd name="T4" fmla="*/ 121 w 121"/>
                    <a:gd name="T5" fmla="*/ 21 h 21"/>
                    <a:gd name="T6" fmla="*/ 0 w 121"/>
                    <a:gd name="T7" fmla="*/ 21 h 21"/>
                    <a:gd name="T8" fmla="*/ 0 w 121"/>
                    <a:gd name="T9" fmla="*/ 0 h 21"/>
                    <a:gd name="T10" fmla="*/ 0 w 121"/>
                    <a:gd name="T11" fmla="*/ 0 h 21"/>
                    <a:gd name="T12" fmla="*/ 121 w 121"/>
                    <a:gd name="T13" fmla="*/ 0 h 21"/>
                    <a:gd name="T14" fmla="*/ 121 w 121"/>
                    <a:gd name="T15" fmla="*/ 21 h 21"/>
                    <a:gd name="T16" fmla="*/ 0 w 121"/>
                    <a:gd name="T17" fmla="*/ 21 h 21"/>
                    <a:gd name="T18" fmla="*/ 0 w 12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21"/>
                    <a:gd name="T32" fmla="*/ 121 w 12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21">
                      <a:moveTo>
                        <a:pt x="0" y="0"/>
                      </a:moveTo>
                      <a:lnTo>
                        <a:pt x="121" y="0"/>
                      </a:lnTo>
                      <a:lnTo>
                        <a:pt x="121" y="21"/>
                      </a:lnTo>
                      <a:lnTo>
                        <a:pt x="0" y="21"/>
                      </a:lnTo>
                      <a:lnTo>
                        <a:pt x="0" y="0"/>
                      </a:lnTo>
                      <a:close/>
                      <a:moveTo>
                        <a:pt x="0" y="0"/>
                      </a:moveTo>
                      <a:lnTo>
                        <a:pt x="121" y="0"/>
                      </a:lnTo>
                      <a:lnTo>
                        <a:pt x="121" y="21"/>
                      </a:lnTo>
                      <a:lnTo>
                        <a:pt x="0" y="21"/>
                      </a:lnTo>
                      <a:lnTo>
                        <a:pt x="0" y="0"/>
                      </a:lnTo>
                      <a:close/>
                    </a:path>
                  </a:pathLst>
                </a:custGeom>
                <a:solidFill>
                  <a:srgbClr val="A4A4A4"/>
                </a:solidFill>
                <a:ln w="9525">
                  <a:noFill/>
                  <a:round/>
                  <a:headEnd/>
                  <a:tailEnd/>
                </a:ln>
              </p:spPr>
              <p:txBody>
                <a:bodyPr/>
                <a:lstStyle/>
                <a:p>
                  <a:pPr eaLnBrk="0" hangingPunct="0"/>
                  <a:endParaRPr lang="en-US"/>
                </a:p>
              </p:txBody>
            </p:sp>
            <p:sp>
              <p:nvSpPr>
                <p:cNvPr id="47910" name="Freeform 1582"/>
                <p:cNvSpPr>
                  <a:spLocks noEditPoints="1"/>
                </p:cNvSpPr>
                <p:nvPr/>
              </p:nvSpPr>
              <p:spPr bwMode="auto">
                <a:xfrm>
                  <a:off x="2258" y="3274"/>
                  <a:ext cx="121" cy="21"/>
                </a:xfrm>
                <a:custGeom>
                  <a:avLst/>
                  <a:gdLst>
                    <a:gd name="T0" fmla="*/ 0 w 121"/>
                    <a:gd name="T1" fmla="*/ 0 h 21"/>
                    <a:gd name="T2" fmla="*/ 121 w 121"/>
                    <a:gd name="T3" fmla="*/ 0 h 21"/>
                    <a:gd name="T4" fmla="*/ 121 w 121"/>
                    <a:gd name="T5" fmla="*/ 21 h 21"/>
                    <a:gd name="T6" fmla="*/ 0 w 121"/>
                    <a:gd name="T7" fmla="*/ 21 h 21"/>
                    <a:gd name="T8" fmla="*/ 0 w 121"/>
                    <a:gd name="T9" fmla="*/ 0 h 21"/>
                    <a:gd name="T10" fmla="*/ 1 w 121"/>
                    <a:gd name="T11" fmla="*/ 0 h 21"/>
                    <a:gd name="T12" fmla="*/ 119 w 121"/>
                    <a:gd name="T13" fmla="*/ 0 h 21"/>
                    <a:gd name="T14" fmla="*/ 119 w 121"/>
                    <a:gd name="T15" fmla="*/ 21 h 21"/>
                    <a:gd name="T16" fmla="*/ 1 w 121"/>
                    <a:gd name="T17" fmla="*/ 21 h 21"/>
                    <a:gd name="T18" fmla="*/ 1 w 12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21"/>
                    <a:gd name="T32" fmla="*/ 121 w 12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21">
                      <a:moveTo>
                        <a:pt x="0" y="0"/>
                      </a:moveTo>
                      <a:lnTo>
                        <a:pt x="121" y="0"/>
                      </a:lnTo>
                      <a:lnTo>
                        <a:pt x="121" y="21"/>
                      </a:lnTo>
                      <a:lnTo>
                        <a:pt x="0" y="21"/>
                      </a:lnTo>
                      <a:lnTo>
                        <a:pt x="0" y="0"/>
                      </a:lnTo>
                      <a:close/>
                      <a:moveTo>
                        <a:pt x="1" y="0"/>
                      </a:moveTo>
                      <a:lnTo>
                        <a:pt x="119" y="0"/>
                      </a:lnTo>
                      <a:lnTo>
                        <a:pt x="119" y="21"/>
                      </a:lnTo>
                      <a:lnTo>
                        <a:pt x="1" y="21"/>
                      </a:lnTo>
                      <a:lnTo>
                        <a:pt x="1" y="0"/>
                      </a:lnTo>
                      <a:close/>
                    </a:path>
                  </a:pathLst>
                </a:custGeom>
                <a:solidFill>
                  <a:srgbClr val="A5A5A5"/>
                </a:solidFill>
                <a:ln w="9525">
                  <a:noFill/>
                  <a:round/>
                  <a:headEnd/>
                  <a:tailEnd/>
                </a:ln>
              </p:spPr>
              <p:txBody>
                <a:bodyPr/>
                <a:lstStyle/>
                <a:p>
                  <a:pPr eaLnBrk="0" hangingPunct="0"/>
                  <a:endParaRPr lang="en-US"/>
                </a:p>
              </p:txBody>
            </p:sp>
            <p:sp>
              <p:nvSpPr>
                <p:cNvPr id="47911" name="Freeform 1583"/>
                <p:cNvSpPr>
                  <a:spLocks noEditPoints="1"/>
                </p:cNvSpPr>
                <p:nvPr/>
              </p:nvSpPr>
              <p:spPr bwMode="auto">
                <a:xfrm>
                  <a:off x="2259" y="3274"/>
                  <a:ext cx="118" cy="21"/>
                </a:xfrm>
                <a:custGeom>
                  <a:avLst/>
                  <a:gdLst>
                    <a:gd name="T0" fmla="*/ 0 w 118"/>
                    <a:gd name="T1" fmla="*/ 0 h 21"/>
                    <a:gd name="T2" fmla="*/ 118 w 118"/>
                    <a:gd name="T3" fmla="*/ 0 h 21"/>
                    <a:gd name="T4" fmla="*/ 118 w 118"/>
                    <a:gd name="T5" fmla="*/ 21 h 21"/>
                    <a:gd name="T6" fmla="*/ 0 w 118"/>
                    <a:gd name="T7" fmla="*/ 21 h 21"/>
                    <a:gd name="T8" fmla="*/ 0 w 118"/>
                    <a:gd name="T9" fmla="*/ 0 h 21"/>
                    <a:gd name="T10" fmla="*/ 1 w 118"/>
                    <a:gd name="T11" fmla="*/ 0 h 21"/>
                    <a:gd name="T12" fmla="*/ 117 w 118"/>
                    <a:gd name="T13" fmla="*/ 0 h 21"/>
                    <a:gd name="T14" fmla="*/ 117 w 118"/>
                    <a:gd name="T15" fmla="*/ 21 h 21"/>
                    <a:gd name="T16" fmla="*/ 1 w 118"/>
                    <a:gd name="T17" fmla="*/ 21 h 21"/>
                    <a:gd name="T18" fmla="*/ 1 w 118"/>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8"/>
                    <a:gd name="T31" fmla="*/ 0 h 21"/>
                    <a:gd name="T32" fmla="*/ 118 w 118"/>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8" h="21">
                      <a:moveTo>
                        <a:pt x="0" y="0"/>
                      </a:moveTo>
                      <a:lnTo>
                        <a:pt x="118" y="0"/>
                      </a:lnTo>
                      <a:lnTo>
                        <a:pt x="118" y="21"/>
                      </a:lnTo>
                      <a:lnTo>
                        <a:pt x="0" y="21"/>
                      </a:lnTo>
                      <a:lnTo>
                        <a:pt x="0" y="0"/>
                      </a:lnTo>
                      <a:close/>
                      <a:moveTo>
                        <a:pt x="1" y="0"/>
                      </a:moveTo>
                      <a:lnTo>
                        <a:pt x="117" y="0"/>
                      </a:lnTo>
                      <a:lnTo>
                        <a:pt x="117" y="21"/>
                      </a:lnTo>
                      <a:lnTo>
                        <a:pt x="1" y="21"/>
                      </a:lnTo>
                      <a:lnTo>
                        <a:pt x="1" y="0"/>
                      </a:lnTo>
                      <a:close/>
                    </a:path>
                  </a:pathLst>
                </a:custGeom>
                <a:solidFill>
                  <a:srgbClr val="A7A7A7"/>
                </a:solidFill>
                <a:ln w="9525">
                  <a:noFill/>
                  <a:round/>
                  <a:headEnd/>
                  <a:tailEnd/>
                </a:ln>
              </p:spPr>
              <p:txBody>
                <a:bodyPr/>
                <a:lstStyle/>
                <a:p>
                  <a:pPr eaLnBrk="0" hangingPunct="0"/>
                  <a:endParaRPr lang="en-US"/>
                </a:p>
              </p:txBody>
            </p:sp>
            <p:sp>
              <p:nvSpPr>
                <p:cNvPr id="47912" name="Freeform 1584"/>
                <p:cNvSpPr>
                  <a:spLocks noEditPoints="1"/>
                </p:cNvSpPr>
                <p:nvPr/>
              </p:nvSpPr>
              <p:spPr bwMode="auto">
                <a:xfrm>
                  <a:off x="2260" y="3274"/>
                  <a:ext cx="116" cy="21"/>
                </a:xfrm>
                <a:custGeom>
                  <a:avLst/>
                  <a:gdLst>
                    <a:gd name="T0" fmla="*/ 0 w 116"/>
                    <a:gd name="T1" fmla="*/ 0 h 21"/>
                    <a:gd name="T2" fmla="*/ 116 w 116"/>
                    <a:gd name="T3" fmla="*/ 0 h 21"/>
                    <a:gd name="T4" fmla="*/ 116 w 116"/>
                    <a:gd name="T5" fmla="*/ 21 h 21"/>
                    <a:gd name="T6" fmla="*/ 0 w 116"/>
                    <a:gd name="T7" fmla="*/ 21 h 21"/>
                    <a:gd name="T8" fmla="*/ 0 w 116"/>
                    <a:gd name="T9" fmla="*/ 0 h 21"/>
                    <a:gd name="T10" fmla="*/ 1 w 116"/>
                    <a:gd name="T11" fmla="*/ 0 h 21"/>
                    <a:gd name="T12" fmla="*/ 116 w 116"/>
                    <a:gd name="T13" fmla="*/ 0 h 21"/>
                    <a:gd name="T14" fmla="*/ 116 w 116"/>
                    <a:gd name="T15" fmla="*/ 21 h 21"/>
                    <a:gd name="T16" fmla="*/ 1 w 116"/>
                    <a:gd name="T17" fmla="*/ 21 h 21"/>
                    <a:gd name="T18" fmla="*/ 1 w 116"/>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
                    <a:gd name="T31" fmla="*/ 0 h 21"/>
                    <a:gd name="T32" fmla="*/ 116 w 11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 h="21">
                      <a:moveTo>
                        <a:pt x="0" y="0"/>
                      </a:moveTo>
                      <a:lnTo>
                        <a:pt x="116" y="0"/>
                      </a:lnTo>
                      <a:lnTo>
                        <a:pt x="116" y="21"/>
                      </a:lnTo>
                      <a:lnTo>
                        <a:pt x="0" y="21"/>
                      </a:lnTo>
                      <a:lnTo>
                        <a:pt x="0" y="0"/>
                      </a:lnTo>
                      <a:close/>
                      <a:moveTo>
                        <a:pt x="1" y="0"/>
                      </a:moveTo>
                      <a:lnTo>
                        <a:pt x="116" y="0"/>
                      </a:lnTo>
                      <a:lnTo>
                        <a:pt x="116" y="21"/>
                      </a:lnTo>
                      <a:lnTo>
                        <a:pt x="1" y="21"/>
                      </a:lnTo>
                      <a:lnTo>
                        <a:pt x="1" y="0"/>
                      </a:lnTo>
                      <a:close/>
                    </a:path>
                  </a:pathLst>
                </a:custGeom>
                <a:solidFill>
                  <a:srgbClr val="A8A8A8"/>
                </a:solidFill>
                <a:ln w="9525">
                  <a:noFill/>
                  <a:round/>
                  <a:headEnd/>
                  <a:tailEnd/>
                </a:ln>
              </p:spPr>
              <p:txBody>
                <a:bodyPr/>
                <a:lstStyle/>
                <a:p>
                  <a:pPr eaLnBrk="0" hangingPunct="0"/>
                  <a:endParaRPr lang="en-US"/>
                </a:p>
              </p:txBody>
            </p:sp>
            <p:sp>
              <p:nvSpPr>
                <p:cNvPr id="47913" name="Freeform 1585"/>
                <p:cNvSpPr>
                  <a:spLocks noEditPoints="1"/>
                </p:cNvSpPr>
                <p:nvPr/>
              </p:nvSpPr>
              <p:spPr bwMode="auto">
                <a:xfrm>
                  <a:off x="2261" y="3274"/>
                  <a:ext cx="115" cy="21"/>
                </a:xfrm>
                <a:custGeom>
                  <a:avLst/>
                  <a:gdLst>
                    <a:gd name="T0" fmla="*/ 0 w 115"/>
                    <a:gd name="T1" fmla="*/ 0 h 21"/>
                    <a:gd name="T2" fmla="*/ 115 w 115"/>
                    <a:gd name="T3" fmla="*/ 0 h 21"/>
                    <a:gd name="T4" fmla="*/ 115 w 115"/>
                    <a:gd name="T5" fmla="*/ 21 h 21"/>
                    <a:gd name="T6" fmla="*/ 0 w 115"/>
                    <a:gd name="T7" fmla="*/ 21 h 21"/>
                    <a:gd name="T8" fmla="*/ 0 w 115"/>
                    <a:gd name="T9" fmla="*/ 0 h 21"/>
                    <a:gd name="T10" fmla="*/ 1 w 115"/>
                    <a:gd name="T11" fmla="*/ 0 h 21"/>
                    <a:gd name="T12" fmla="*/ 113 w 115"/>
                    <a:gd name="T13" fmla="*/ 0 h 21"/>
                    <a:gd name="T14" fmla="*/ 113 w 115"/>
                    <a:gd name="T15" fmla="*/ 21 h 21"/>
                    <a:gd name="T16" fmla="*/ 1 w 115"/>
                    <a:gd name="T17" fmla="*/ 21 h 21"/>
                    <a:gd name="T18" fmla="*/ 1 w 11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
                    <a:gd name="T31" fmla="*/ 0 h 21"/>
                    <a:gd name="T32" fmla="*/ 115 w 11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 h="21">
                      <a:moveTo>
                        <a:pt x="0" y="0"/>
                      </a:moveTo>
                      <a:lnTo>
                        <a:pt x="115" y="0"/>
                      </a:lnTo>
                      <a:lnTo>
                        <a:pt x="115" y="21"/>
                      </a:lnTo>
                      <a:lnTo>
                        <a:pt x="0" y="21"/>
                      </a:lnTo>
                      <a:lnTo>
                        <a:pt x="0" y="0"/>
                      </a:lnTo>
                      <a:close/>
                      <a:moveTo>
                        <a:pt x="1" y="0"/>
                      </a:moveTo>
                      <a:lnTo>
                        <a:pt x="113" y="0"/>
                      </a:lnTo>
                      <a:lnTo>
                        <a:pt x="113" y="21"/>
                      </a:lnTo>
                      <a:lnTo>
                        <a:pt x="1" y="21"/>
                      </a:lnTo>
                      <a:lnTo>
                        <a:pt x="1" y="0"/>
                      </a:lnTo>
                      <a:close/>
                    </a:path>
                  </a:pathLst>
                </a:custGeom>
                <a:solidFill>
                  <a:srgbClr val="A9A9A9"/>
                </a:solidFill>
                <a:ln w="9525">
                  <a:noFill/>
                  <a:round/>
                  <a:headEnd/>
                  <a:tailEnd/>
                </a:ln>
              </p:spPr>
              <p:txBody>
                <a:bodyPr/>
                <a:lstStyle/>
                <a:p>
                  <a:pPr eaLnBrk="0" hangingPunct="0"/>
                  <a:endParaRPr lang="en-US"/>
                </a:p>
              </p:txBody>
            </p:sp>
            <p:sp>
              <p:nvSpPr>
                <p:cNvPr id="47914" name="Freeform 1586"/>
                <p:cNvSpPr>
                  <a:spLocks noEditPoints="1"/>
                </p:cNvSpPr>
                <p:nvPr/>
              </p:nvSpPr>
              <p:spPr bwMode="auto">
                <a:xfrm>
                  <a:off x="2262" y="3274"/>
                  <a:ext cx="112" cy="21"/>
                </a:xfrm>
                <a:custGeom>
                  <a:avLst/>
                  <a:gdLst>
                    <a:gd name="T0" fmla="*/ 0 w 112"/>
                    <a:gd name="T1" fmla="*/ 0 h 21"/>
                    <a:gd name="T2" fmla="*/ 112 w 112"/>
                    <a:gd name="T3" fmla="*/ 0 h 21"/>
                    <a:gd name="T4" fmla="*/ 112 w 112"/>
                    <a:gd name="T5" fmla="*/ 21 h 21"/>
                    <a:gd name="T6" fmla="*/ 0 w 112"/>
                    <a:gd name="T7" fmla="*/ 21 h 21"/>
                    <a:gd name="T8" fmla="*/ 0 w 112"/>
                    <a:gd name="T9" fmla="*/ 0 h 21"/>
                    <a:gd name="T10" fmla="*/ 1 w 112"/>
                    <a:gd name="T11" fmla="*/ 0 h 21"/>
                    <a:gd name="T12" fmla="*/ 112 w 112"/>
                    <a:gd name="T13" fmla="*/ 0 h 21"/>
                    <a:gd name="T14" fmla="*/ 112 w 112"/>
                    <a:gd name="T15" fmla="*/ 21 h 21"/>
                    <a:gd name="T16" fmla="*/ 1 w 112"/>
                    <a:gd name="T17" fmla="*/ 21 h 21"/>
                    <a:gd name="T18" fmla="*/ 1 w 112"/>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
                    <a:gd name="T31" fmla="*/ 0 h 21"/>
                    <a:gd name="T32" fmla="*/ 112 w 112"/>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 h="21">
                      <a:moveTo>
                        <a:pt x="0" y="0"/>
                      </a:moveTo>
                      <a:lnTo>
                        <a:pt x="112" y="0"/>
                      </a:lnTo>
                      <a:lnTo>
                        <a:pt x="112" y="21"/>
                      </a:lnTo>
                      <a:lnTo>
                        <a:pt x="0" y="21"/>
                      </a:lnTo>
                      <a:lnTo>
                        <a:pt x="0" y="0"/>
                      </a:lnTo>
                      <a:close/>
                      <a:moveTo>
                        <a:pt x="1" y="0"/>
                      </a:moveTo>
                      <a:lnTo>
                        <a:pt x="112" y="0"/>
                      </a:lnTo>
                      <a:lnTo>
                        <a:pt x="112" y="21"/>
                      </a:lnTo>
                      <a:lnTo>
                        <a:pt x="1" y="21"/>
                      </a:lnTo>
                      <a:lnTo>
                        <a:pt x="1" y="0"/>
                      </a:lnTo>
                      <a:close/>
                    </a:path>
                  </a:pathLst>
                </a:custGeom>
                <a:solidFill>
                  <a:srgbClr val="AAAAAA"/>
                </a:solidFill>
                <a:ln w="9525">
                  <a:noFill/>
                  <a:round/>
                  <a:headEnd/>
                  <a:tailEnd/>
                </a:ln>
              </p:spPr>
              <p:txBody>
                <a:bodyPr/>
                <a:lstStyle/>
                <a:p>
                  <a:pPr eaLnBrk="0" hangingPunct="0"/>
                  <a:endParaRPr lang="en-US"/>
                </a:p>
              </p:txBody>
            </p:sp>
            <p:sp>
              <p:nvSpPr>
                <p:cNvPr id="47915" name="Freeform 1587"/>
                <p:cNvSpPr>
                  <a:spLocks noEditPoints="1"/>
                </p:cNvSpPr>
                <p:nvPr/>
              </p:nvSpPr>
              <p:spPr bwMode="auto">
                <a:xfrm>
                  <a:off x="2263" y="3274"/>
                  <a:ext cx="111" cy="21"/>
                </a:xfrm>
                <a:custGeom>
                  <a:avLst/>
                  <a:gdLst>
                    <a:gd name="T0" fmla="*/ 0 w 111"/>
                    <a:gd name="T1" fmla="*/ 0 h 21"/>
                    <a:gd name="T2" fmla="*/ 111 w 111"/>
                    <a:gd name="T3" fmla="*/ 0 h 21"/>
                    <a:gd name="T4" fmla="*/ 111 w 111"/>
                    <a:gd name="T5" fmla="*/ 21 h 21"/>
                    <a:gd name="T6" fmla="*/ 0 w 111"/>
                    <a:gd name="T7" fmla="*/ 21 h 21"/>
                    <a:gd name="T8" fmla="*/ 0 w 111"/>
                    <a:gd name="T9" fmla="*/ 0 h 21"/>
                    <a:gd name="T10" fmla="*/ 1 w 111"/>
                    <a:gd name="T11" fmla="*/ 0 h 21"/>
                    <a:gd name="T12" fmla="*/ 110 w 111"/>
                    <a:gd name="T13" fmla="*/ 0 h 21"/>
                    <a:gd name="T14" fmla="*/ 110 w 111"/>
                    <a:gd name="T15" fmla="*/ 21 h 21"/>
                    <a:gd name="T16" fmla="*/ 1 w 111"/>
                    <a:gd name="T17" fmla="*/ 21 h 21"/>
                    <a:gd name="T18" fmla="*/ 1 w 11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21"/>
                    <a:gd name="T32" fmla="*/ 111 w 11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21">
                      <a:moveTo>
                        <a:pt x="0" y="0"/>
                      </a:moveTo>
                      <a:lnTo>
                        <a:pt x="111" y="0"/>
                      </a:lnTo>
                      <a:lnTo>
                        <a:pt x="111" y="21"/>
                      </a:lnTo>
                      <a:lnTo>
                        <a:pt x="0" y="21"/>
                      </a:lnTo>
                      <a:lnTo>
                        <a:pt x="0" y="0"/>
                      </a:lnTo>
                      <a:close/>
                      <a:moveTo>
                        <a:pt x="1" y="0"/>
                      </a:moveTo>
                      <a:lnTo>
                        <a:pt x="110" y="0"/>
                      </a:lnTo>
                      <a:lnTo>
                        <a:pt x="110" y="21"/>
                      </a:lnTo>
                      <a:lnTo>
                        <a:pt x="1" y="21"/>
                      </a:lnTo>
                      <a:lnTo>
                        <a:pt x="1" y="0"/>
                      </a:lnTo>
                      <a:close/>
                    </a:path>
                  </a:pathLst>
                </a:custGeom>
                <a:solidFill>
                  <a:srgbClr val="ACACAC"/>
                </a:solidFill>
                <a:ln w="9525">
                  <a:noFill/>
                  <a:round/>
                  <a:headEnd/>
                  <a:tailEnd/>
                </a:ln>
              </p:spPr>
              <p:txBody>
                <a:bodyPr/>
                <a:lstStyle/>
                <a:p>
                  <a:pPr eaLnBrk="0" hangingPunct="0"/>
                  <a:endParaRPr lang="en-US"/>
                </a:p>
              </p:txBody>
            </p:sp>
            <p:sp>
              <p:nvSpPr>
                <p:cNvPr id="47916" name="Freeform 1588"/>
                <p:cNvSpPr>
                  <a:spLocks noEditPoints="1"/>
                </p:cNvSpPr>
                <p:nvPr/>
              </p:nvSpPr>
              <p:spPr bwMode="auto">
                <a:xfrm>
                  <a:off x="2264" y="3274"/>
                  <a:ext cx="109" cy="21"/>
                </a:xfrm>
                <a:custGeom>
                  <a:avLst/>
                  <a:gdLst>
                    <a:gd name="T0" fmla="*/ 0 w 109"/>
                    <a:gd name="T1" fmla="*/ 0 h 21"/>
                    <a:gd name="T2" fmla="*/ 109 w 109"/>
                    <a:gd name="T3" fmla="*/ 0 h 21"/>
                    <a:gd name="T4" fmla="*/ 109 w 109"/>
                    <a:gd name="T5" fmla="*/ 21 h 21"/>
                    <a:gd name="T6" fmla="*/ 0 w 109"/>
                    <a:gd name="T7" fmla="*/ 21 h 21"/>
                    <a:gd name="T8" fmla="*/ 0 w 109"/>
                    <a:gd name="T9" fmla="*/ 0 h 21"/>
                    <a:gd name="T10" fmla="*/ 1 w 109"/>
                    <a:gd name="T11" fmla="*/ 0 h 21"/>
                    <a:gd name="T12" fmla="*/ 108 w 109"/>
                    <a:gd name="T13" fmla="*/ 0 h 21"/>
                    <a:gd name="T14" fmla="*/ 108 w 109"/>
                    <a:gd name="T15" fmla="*/ 21 h 21"/>
                    <a:gd name="T16" fmla="*/ 1 w 109"/>
                    <a:gd name="T17" fmla="*/ 21 h 21"/>
                    <a:gd name="T18" fmla="*/ 1 w 10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
                    <a:gd name="T31" fmla="*/ 0 h 21"/>
                    <a:gd name="T32" fmla="*/ 109 w 10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 h="21">
                      <a:moveTo>
                        <a:pt x="0" y="0"/>
                      </a:moveTo>
                      <a:lnTo>
                        <a:pt x="109" y="0"/>
                      </a:lnTo>
                      <a:lnTo>
                        <a:pt x="109" y="21"/>
                      </a:lnTo>
                      <a:lnTo>
                        <a:pt x="0" y="21"/>
                      </a:lnTo>
                      <a:lnTo>
                        <a:pt x="0" y="0"/>
                      </a:lnTo>
                      <a:close/>
                      <a:moveTo>
                        <a:pt x="1" y="0"/>
                      </a:moveTo>
                      <a:lnTo>
                        <a:pt x="108" y="0"/>
                      </a:lnTo>
                      <a:lnTo>
                        <a:pt x="108" y="21"/>
                      </a:lnTo>
                      <a:lnTo>
                        <a:pt x="1" y="21"/>
                      </a:lnTo>
                      <a:lnTo>
                        <a:pt x="1" y="0"/>
                      </a:lnTo>
                      <a:close/>
                    </a:path>
                  </a:pathLst>
                </a:custGeom>
                <a:solidFill>
                  <a:srgbClr val="ADADAD"/>
                </a:solidFill>
                <a:ln w="9525">
                  <a:noFill/>
                  <a:round/>
                  <a:headEnd/>
                  <a:tailEnd/>
                </a:ln>
              </p:spPr>
              <p:txBody>
                <a:bodyPr/>
                <a:lstStyle/>
                <a:p>
                  <a:pPr eaLnBrk="0" hangingPunct="0"/>
                  <a:endParaRPr lang="en-US"/>
                </a:p>
              </p:txBody>
            </p:sp>
            <p:sp>
              <p:nvSpPr>
                <p:cNvPr id="47917" name="Freeform 1589"/>
                <p:cNvSpPr>
                  <a:spLocks noEditPoints="1"/>
                </p:cNvSpPr>
                <p:nvPr/>
              </p:nvSpPr>
              <p:spPr bwMode="auto">
                <a:xfrm>
                  <a:off x="2265" y="3274"/>
                  <a:ext cx="107" cy="21"/>
                </a:xfrm>
                <a:custGeom>
                  <a:avLst/>
                  <a:gdLst>
                    <a:gd name="T0" fmla="*/ 0 w 107"/>
                    <a:gd name="T1" fmla="*/ 0 h 21"/>
                    <a:gd name="T2" fmla="*/ 107 w 107"/>
                    <a:gd name="T3" fmla="*/ 0 h 21"/>
                    <a:gd name="T4" fmla="*/ 107 w 107"/>
                    <a:gd name="T5" fmla="*/ 21 h 21"/>
                    <a:gd name="T6" fmla="*/ 0 w 107"/>
                    <a:gd name="T7" fmla="*/ 21 h 21"/>
                    <a:gd name="T8" fmla="*/ 0 w 107"/>
                    <a:gd name="T9" fmla="*/ 0 h 21"/>
                    <a:gd name="T10" fmla="*/ 1 w 107"/>
                    <a:gd name="T11" fmla="*/ 0 h 21"/>
                    <a:gd name="T12" fmla="*/ 106 w 107"/>
                    <a:gd name="T13" fmla="*/ 0 h 21"/>
                    <a:gd name="T14" fmla="*/ 106 w 107"/>
                    <a:gd name="T15" fmla="*/ 21 h 21"/>
                    <a:gd name="T16" fmla="*/ 1 w 107"/>
                    <a:gd name="T17" fmla="*/ 21 h 21"/>
                    <a:gd name="T18" fmla="*/ 1 w 10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21"/>
                    <a:gd name="T32" fmla="*/ 107 w 10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21">
                      <a:moveTo>
                        <a:pt x="0" y="0"/>
                      </a:moveTo>
                      <a:lnTo>
                        <a:pt x="107" y="0"/>
                      </a:lnTo>
                      <a:lnTo>
                        <a:pt x="107" y="21"/>
                      </a:lnTo>
                      <a:lnTo>
                        <a:pt x="0" y="21"/>
                      </a:lnTo>
                      <a:lnTo>
                        <a:pt x="0" y="0"/>
                      </a:lnTo>
                      <a:close/>
                      <a:moveTo>
                        <a:pt x="1" y="0"/>
                      </a:moveTo>
                      <a:lnTo>
                        <a:pt x="106" y="0"/>
                      </a:lnTo>
                      <a:lnTo>
                        <a:pt x="106" y="21"/>
                      </a:lnTo>
                      <a:lnTo>
                        <a:pt x="1" y="21"/>
                      </a:lnTo>
                      <a:lnTo>
                        <a:pt x="1" y="0"/>
                      </a:lnTo>
                      <a:close/>
                    </a:path>
                  </a:pathLst>
                </a:custGeom>
                <a:solidFill>
                  <a:srgbClr val="AEAEAE"/>
                </a:solidFill>
                <a:ln w="9525">
                  <a:noFill/>
                  <a:round/>
                  <a:headEnd/>
                  <a:tailEnd/>
                </a:ln>
              </p:spPr>
              <p:txBody>
                <a:bodyPr/>
                <a:lstStyle/>
                <a:p>
                  <a:pPr eaLnBrk="0" hangingPunct="0"/>
                  <a:endParaRPr lang="en-US"/>
                </a:p>
              </p:txBody>
            </p:sp>
            <p:sp>
              <p:nvSpPr>
                <p:cNvPr id="47918" name="Freeform 1590"/>
                <p:cNvSpPr>
                  <a:spLocks noEditPoints="1"/>
                </p:cNvSpPr>
                <p:nvPr/>
              </p:nvSpPr>
              <p:spPr bwMode="auto">
                <a:xfrm>
                  <a:off x="2266" y="3274"/>
                  <a:ext cx="105" cy="21"/>
                </a:xfrm>
                <a:custGeom>
                  <a:avLst/>
                  <a:gdLst>
                    <a:gd name="T0" fmla="*/ 0 w 105"/>
                    <a:gd name="T1" fmla="*/ 0 h 21"/>
                    <a:gd name="T2" fmla="*/ 105 w 105"/>
                    <a:gd name="T3" fmla="*/ 0 h 21"/>
                    <a:gd name="T4" fmla="*/ 105 w 105"/>
                    <a:gd name="T5" fmla="*/ 21 h 21"/>
                    <a:gd name="T6" fmla="*/ 0 w 105"/>
                    <a:gd name="T7" fmla="*/ 21 h 21"/>
                    <a:gd name="T8" fmla="*/ 0 w 105"/>
                    <a:gd name="T9" fmla="*/ 0 h 21"/>
                    <a:gd name="T10" fmla="*/ 1 w 105"/>
                    <a:gd name="T11" fmla="*/ 0 h 21"/>
                    <a:gd name="T12" fmla="*/ 104 w 105"/>
                    <a:gd name="T13" fmla="*/ 0 h 21"/>
                    <a:gd name="T14" fmla="*/ 104 w 105"/>
                    <a:gd name="T15" fmla="*/ 21 h 21"/>
                    <a:gd name="T16" fmla="*/ 1 w 105"/>
                    <a:gd name="T17" fmla="*/ 21 h 21"/>
                    <a:gd name="T18" fmla="*/ 1 w 10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
                    <a:gd name="T31" fmla="*/ 0 h 21"/>
                    <a:gd name="T32" fmla="*/ 105 w 10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 h="21">
                      <a:moveTo>
                        <a:pt x="0" y="0"/>
                      </a:moveTo>
                      <a:lnTo>
                        <a:pt x="105" y="0"/>
                      </a:lnTo>
                      <a:lnTo>
                        <a:pt x="105" y="21"/>
                      </a:lnTo>
                      <a:lnTo>
                        <a:pt x="0" y="21"/>
                      </a:lnTo>
                      <a:lnTo>
                        <a:pt x="0" y="0"/>
                      </a:lnTo>
                      <a:close/>
                      <a:moveTo>
                        <a:pt x="1" y="0"/>
                      </a:moveTo>
                      <a:lnTo>
                        <a:pt x="104" y="0"/>
                      </a:lnTo>
                      <a:lnTo>
                        <a:pt x="104" y="21"/>
                      </a:lnTo>
                      <a:lnTo>
                        <a:pt x="1" y="21"/>
                      </a:lnTo>
                      <a:lnTo>
                        <a:pt x="1" y="0"/>
                      </a:lnTo>
                      <a:close/>
                    </a:path>
                  </a:pathLst>
                </a:custGeom>
                <a:solidFill>
                  <a:srgbClr val="B0B0B0"/>
                </a:solidFill>
                <a:ln w="9525">
                  <a:noFill/>
                  <a:round/>
                  <a:headEnd/>
                  <a:tailEnd/>
                </a:ln>
              </p:spPr>
              <p:txBody>
                <a:bodyPr/>
                <a:lstStyle/>
                <a:p>
                  <a:pPr eaLnBrk="0" hangingPunct="0"/>
                  <a:endParaRPr lang="en-US"/>
                </a:p>
              </p:txBody>
            </p:sp>
            <p:sp>
              <p:nvSpPr>
                <p:cNvPr id="47919" name="Freeform 1591"/>
                <p:cNvSpPr>
                  <a:spLocks noEditPoints="1"/>
                </p:cNvSpPr>
                <p:nvPr/>
              </p:nvSpPr>
              <p:spPr bwMode="auto">
                <a:xfrm>
                  <a:off x="2267" y="3274"/>
                  <a:ext cx="103" cy="21"/>
                </a:xfrm>
                <a:custGeom>
                  <a:avLst/>
                  <a:gdLst>
                    <a:gd name="T0" fmla="*/ 0 w 103"/>
                    <a:gd name="T1" fmla="*/ 0 h 21"/>
                    <a:gd name="T2" fmla="*/ 103 w 103"/>
                    <a:gd name="T3" fmla="*/ 0 h 21"/>
                    <a:gd name="T4" fmla="*/ 103 w 103"/>
                    <a:gd name="T5" fmla="*/ 21 h 21"/>
                    <a:gd name="T6" fmla="*/ 0 w 103"/>
                    <a:gd name="T7" fmla="*/ 21 h 21"/>
                    <a:gd name="T8" fmla="*/ 0 w 103"/>
                    <a:gd name="T9" fmla="*/ 0 h 21"/>
                    <a:gd name="T10" fmla="*/ 1 w 103"/>
                    <a:gd name="T11" fmla="*/ 0 h 21"/>
                    <a:gd name="T12" fmla="*/ 102 w 103"/>
                    <a:gd name="T13" fmla="*/ 0 h 21"/>
                    <a:gd name="T14" fmla="*/ 102 w 103"/>
                    <a:gd name="T15" fmla="*/ 21 h 21"/>
                    <a:gd name="T16" fmla="*/ 1 w 103"/>
                    <a:gd name="T17" fmla="*/ 21 h 21"/>
                    <a:gd name="T18" fmla="*/ 1 w 10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3"/>
                    <a:gd name="T31" fmla="*/ 0 h 21"/>
                    <a:gd name="T32" fmla="*/ 103 w 10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3" h="21">
                      <a:moveTo>
                        <a:pt x="0" y="0"/>
                      </a:moveTo>
                      <a:lnTo>
                        <a:pt x="103" y="0"/>
                      </a:lnTo>
                      <a:lnTo>
                        <a:pt x="103" y="21"/>
                      </a:lnTo>
                      <a:lnTo>
                        <a:pt x="0" y="21"/>
                      </a:lnTo>
                      <a:lnTo>
                        <a:pt x="0" y="0"/>
                      </a:lnTo>
                      <a:close/>
                      <a:moveTo>
                        <a:pt x="1" y="0"/>
                      </a:moveTo>
                      <a:lnTo>
                        <a:pt x="102" y="0"/>
                      </a:lnTo>
                      <a:lnTo>
                        <a:pt x="102" y="21"/>
                      </a:lnTo>
                      <a:lnTo>
                        <a:pt x="1" y="21"/>
                      </a:lnTo>
                      <a:lnTo>
                        <a:pt x="1" y="0"/>
                      </a:lnTo>
                      <a:close/>
                    </a:path>
                  </a:pathLst>
                </a:custGeom>
                <a:solidFill>
                  <a:srgbClr val="B1B1B1"/>
                </a:solidFill>
                <a:ln w="9525">
                  <a:noFill/>
                  <a:round/>
                  <a:headEnd/>
                  <a:tailEnd/>
                </a:ln>
              </p:spPr>
              <p:txBody>
                <a:bodyPr/>
                <a:lstStyle/>
                <a:p>
                  <a:pPr eaLnBrk="0" hangingPunct="0"/>
                  <a:endParaRPr lang="en-US"/>
                </a:p>
              </p:txBody>
            </p:sp>
            <p:sp>
              <p:nvSpPr>
                <p:cNvPr id="47920" name="Freeform 1592"/>
                <p:cNvSpPr>
                  <a:spLocks noEditPoints="1"/>
                </p:cNvSpPr>
                <p:nvPr/>
              </p:nvSpPr>
              <p:spPr bwMode="auto">
                <a:xfrm>
                  <a:off x="2268" y="3274"/>
                  <a:ext cx="101" cy="21"/>
                </a:xfrm>
                <a:custGeom>
                  <a:avLst/>
                  <a:gdLst>
                    <a:gd name="T0" fmla="*/ 0 w 101"/>
                    <a:gd name="T1" fmla="*/ 0 h 21"/>
                    <a:gd name="T2" fmla="*/ 101 w 101"/>
                    <a:gd name="T3" fmla="*/ 0 h 21"/>
                    <a:gd name="T4" fmla="*/ 101 w 101"/>
                    <a:gd name="T5" fmla="*/ 21 h 21"/>
                    <a:gd name="T6" fmla="*/ 0 w 101"/>
                    <a:gd name="T7" fmla="*/ 21 h 21"/>
                    <a:gd name="T8" fmla="*/ 0 w 101"/>
                    <a:gd name="T9" fmla="*/ 0 h 21"/>
                    <a:gd name="T10" fmla="*/ 1 w 101"/>
                    <a:gd name="T11" fmla="*/ 0 h 21"/>
                    <a:gd name="T12" fmla="*/ 100 w 101"/>
                    <a:gd name="T13" fmla="*/ 0 h 21"/>
                    <a:gd name="T14" fmla="*/ 100 w 101"/>
                    <a:gd name="T15" fmla="*/ 21 h 21"/>
                    <a:gd name="T16" fmla="*/ 1 w 101"/>
                    <a:gd name="T17" fmla="*/ 21 h 21"/>
                    <a:gd name="T18" fmla="*/ 1 w 10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21"/>
                    <a:gd name="T32" fmla="*/ 101 w 10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21">
                      <a:moveTo>
                        <a:pt x="0" y="0"/>
                      </a:moveTo>
                      <a:lnTo>
                        <a:pt x="101" y="0"/>
                      </a:lnTo>
                      <a:lnTo>
                        <a:pt x="101" y="21"/>
                      </a:lnTo>
                      <a:lnTo>
                        <a:pt x="0" y="21"/>
                      </a:lnTo>
                      <a:lnTo>
                        <a:pt x="0" y="0"/>
                      </a:lnTo>
                      <a:close/>
                      <a:moveTo>
                        <a:pt x="1" y="0"/>
                      </a:moveTo>
                      <a:lnTo>
                        <a:pt x="100" y="0"/>
                      </a:lnTo>
                      <a:lnTo>
                        <a:pt x="100" y="21"/>
                      </a:lnTo>
                      <a:lnTo>
                        <a:pt x="1" y="21"/>
                      </a:lnTo>
                      <a:lnTo>
                        <a:pt x="1" y="0"/>
                      </a:lnTo>
                      <a:close/>
                    </a:path>
                  </a:pathLst>
                </a:custGeom>
                <a:solidFill>
                  <a:srgbClr val="B3B3B3"/>
                </a:solidFill>
                <a:ln w="9525">
                  <a:noFill/>
                  <a:round/>
                  <a:headEnd/>
                  <a:tailEnd/>
                </a:ln>
              </p:spPr>
              <p:txBody>
                <a:bodyPr/>
                <a:lstStyle/>
                <a:p>
                  <a:pPr eaLnBrk="0" hangingPunct="0"/>
                  <a:endParaRPr lang="en-US"/>
                </a:p>
              </p:txBody>
            </p:sp>
            <p:sp>
              <p:nvSpPr>
                <p:cNvPr id="47921" name="Freeform 1593"/>
                <p:cNvSpPr>
                  <a:spLocks noEditPoints="1"/>
                </p:cNvSpPr>
                <p:nvPr/>
              </p:nvSpPr>
              <p:spPr bwMode="auto">
                <a:xfrm>
                  <a:off x="2269" y="3274"/>
                  <a:ext cx="99" cy="21"/>
                </a:xfrm>
                <a:custGeom>
                  <a:avLst/>
                  <a:gdLst>
                    <a:gd name="T0" fmla="*/ 0 w 99"/>
                    <a:gd name="T1" fmla="*/ 0 h 21"/>
                    <a:gd name="T2" fmla="*/ 99 w 99"/>
                    <a:gd name="T3" fmla="*/ 0 h 21"/>
                    <a:gd name="T4" fmla="*/ 99 w 99"/>
                    <a:gd name="T5" fmla="*/ 21 h 21"/>
                    <a:gd name="T6" fmla="*/ 0 w 99"/>
                    <a:gd name="T7" fmla="*/ 21 h 21"/>
                    <a:gd name="T8" fmla="*/ 0 w 99"/>
                    <a:gd name="T9" fmla="*/ 0 h 21"/>
                    <a:gd name="T10" fmla="*/ 0 w 99"/>
                    <a:gd name="T11" fmla="*/ 0 h 21"/>
                    <a:gd name="T12" fmla="*/ 98 w 99"/>
                    <a:gd name="T13" fmla="*/ 0 h 21"/>
                    <a:gd name="T14" fmla="*/ 98 w 99"/>
                    <a:gd name="T15" fmla="*/ 21 h 21"/>
                    <a:gd name="T16" fmla="*/ 0 w 99"/>
                    <a:gd name="T17" fmla="*/ 21 h 21"/>
                    <a:gd name="T18" fmla="*/ 0 w 9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21"/>
                    <a:gd name="T32" fmla="*/ 99 w 9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21">
                      <a:moveTo>
                        <a:pt x="0" y="0"/>
                      </a:moveTo>
                      <a:lnTo>
                        <a:pt x="99" y="0"/>
                      </a:lnTo>
                      <a:lnTo>
                        <a:pt x="99" y="21"/>
                      </a:lnTo>
                      <a:lnTo>
                        <a:pt x="0" y="21"/>
                      </a:lnTo>
                      <a:lnTo>
                        <a:pt x="0" y="0"/>
                      </a:lnTo>
                      <a:close/>
                      <a:moveTo>
                        <a:pt x="0" y="0"/>
                      </a:moveTo>
                      <a:lnTo>
                        <a:pt x="98" y="0"/>
                      </a:lnTo>
                      <a:lnTo>
                        <a:pt x="98" y="21"/>
                      </a:lnTo>
                      <a:lnTo>
                        <a:pt x="0" y="21"/>
                      </a:lnTo>
                      <a:lnTo>
                        <a:pt x="0" y="0"/>
                      </a:lnTo>
                      <a:close/>
                    </a:path>
                  </a:pathLst>
                </a:custGeom>
                <a:solidFill>
                  <a:srgbClr val="B4B4B4"/>
                </a:solidFill>
                <a:ln w="9525">
                  <a:noFill/>
                  <a:round/>
                  <a:headEnd/>
                  <a:tailEnd/>
                </a:ln>
              </p:spPr>
              <p:txBody>
                <a:bodyPr/>
                <a:lstStyle/>
                <a:p>
                  <a:pPr eaLnBrk="0" hangingPunct="0"/>
                  <a:endParaRPr lang="en-US"/>
                </a:p>
              </p:txBody>
            </p:sp>
            <p:sp>
              <p:nvSpPr>
                <p:cNvPr id="47922" name="Freeform 1594"/>
                <p:cNvSpPr>
                  <a:spLocks noEditPoints="1"/>
                </p:cNvSpPr>
                <p:nvPr/>
              </p:nvSpPr>
              <p:spPr bwMode="auto">
                <a:xfrm>
                  <a:off x="2269" y="3274"/>
                  <a:ext cx="98" cy="21"/>
                </a:xfrm>
                <a:custGeom>
                  <a:avLst/>
                  <a:gdLst>
                    <a:gd name="T0" fmla="*/ 0 w 98"/>
                    <a:gd name="T1" fmla="*/ 0 h 21"/>
                    <a:gd name="T2" fmla="*/ 98 w 98"/>
                    <a:gd name="T3" fmla="*/ 0 h 21"/>
                    <a:gd name="T4" fmla="*/ 98 w 98"/>
                    <a:gd name="T5" fmla="*/ 21 h 21"/>
                    <a:gd name="T6" fmla="*/ 0 w 98"/>
                    <a:gd name="T7" fmla="*/ 21 h 21"/>
                    <a:gd name="T8" fmla="*/ 0 w 98"/>
                    <a:gd name="T9" fmla="*/ 0 h 21"/>
                    <a:gd name="T10" fmla="*/ 2 w 98"/>
                    <a:gd name="T11" fmla="*/ 0 h 21"/>
                    <a:gd name="T12" fmla="*/ 97 w 98"/>
                    <a:gd name="T13" fmla="*/ 0 h 21"/>
                    <a:gd name="T14" fmla="*/ 97 w 98"/>
                    <a:gd name="T15" fmla="*/ 21 h 21"/>
                    <a:gd name="T16" fmla="*/ 2 w 98"/>
                    <a:gd name="T17" fmla="*/ 21 h 21"/>
                    <a:gd name="T18" fmla="*/ 2 w 98"/>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8"/>
                    <a:gd name="T31" fmla="*/ 0 h 21"/>
                    <a:gd name="T32" fmla="*/ 98 w 98"/>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8" h="21">
                      <a:moveTo>
                        <a:pt x="0" y="0"/>
                      </a:moveTo>
                      <a:lnTo>
                        <a:pt x="98" y="0"/>
                      </a:lnTo>
                      <a:lnTo>
                        <a:pt x="98" y="21"/>
                      </a:lnTo>
                      <a:lnTo>
                        <a:pt x="0" y="21"/>
                      </a:lnTo>
                      <a:lnTo>
                        <a:pt x="0" y="0"/>
                      </a:lnTo>
                      <a:close/>
                      <a:moveTo>
                        <a:pt x="2" y="0"/>
                      </a:moveTo>
                      <a:lnTo>
                        <a:pt x="97" y="0"/>
                      </a:lnTo>
                      <a:lnTo>
                        <a:pt x="97" y="21"/>
                      </a:lnTo>
                      <a:lnTo>
                        <a:pt x="2" y="21"/>
                      </a:lnTo>
                      <a:lnTo>
                        <a:pt x="2" y="0"/>
                      </a:lnTo>
                      <a:close/>
                    </a:path>
                  </a:pathLst>
                </a:custGeom>
                <a:solidFill>
                  <a:srgbClr val="B6B6B6"/>
                </a:solidFill>
                <a:ln w="9525">
                  <a:noFill/>
                  <a:round/>
                  <a:headEnd/>
                  <a:tailEnd/>
                </a:ln>
              </p:spPr>
              <p:txBody>
                <a:bodyPr/>
                <a:lstStyle/>
                <a:p>
                  <a:pPr eaLnBrk="0" hangingPunct="0"/>
                  <a:endParaRPr lang="en-US"/>
                </a:p>
              </p:txBody>
            </p:sp>
            <p:sp>
              <p:nvSpPr>
                <p:cNvPr id="47923" name="Freeform 1595"/>
                <p:cNvSpPr>
                  <a:spLocks noEditPoints="1"/>
                </p:cNvSpPr>
                <p:nvPr/>
              </p:nvSpPr>
              <p:spPr bwMode="auto">
                <a:xfrm>
                  <a:off x="2271" y="3274"/>
                  <a:ext cx="95" cy="21"/>
                </a:xfrm>
                <a:custGeom>
                  <a:avLst/>
                  <a:gdLst>
                    <a:gd name="T0" fmla="*/ 0 w 95"/>
                    <a:gd name="T1" fmla="*/ 0 h 21"/>
                    <a:gd name="T2" fmla="*/ 95 w 95"/>
                    <a:gd name="T3" fmla="*/ 0 h 21"/>
                    <a:gd name="T4" fmla="*/ 95 w 95"/>
                    <a:gd name="T5" fmla="*/ 21 h 21"/>
                    <a:gd name="T6" fmla="*/ 0 w 95"/>
                    <a:gd name="T7" fmla="*/ 21 h 21"/>
                    <a:gd name="T8" fmla="*/ 0 w 95"/>
                    <a:gd name="T9" fmla="*/ 0 h 21"/>
                    <a:gd name="T10" fmla="*/ 0 w 95"/>
                    <a:gd name="T11" fmla="*/ 0 h 21"/>
                    <a:gd name="T12" fmla="*/ 95 w 95"/>
                    <a:gd name="T13" fmla="*/ 0 h 21"/>
                    <a:gd name="T14" fmla="*/ 95 w 95"/>
                    <a:gd name="T15" fmla="*/ 21 h 21"/>
                    <a:gd name="T16" fmla="*/ 0 w 95"/>
                    <a:gd name="T17" fmla="*/ 21 h 21"/>
                    <a:gd name="T18" fmla="*/ 0 w 9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21"/>
                    <a:gd name="T32" fmla="*/ 95 w 9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21">
                      <a:moveTo>
                        <a:pt x="0" y="0"/>
                      </a:moveTo>
                      <a:lnTo>
                        <a:pt x="95" y="0"/>
                      </a:lnTo>
                      <a:lnTo>
                        <a:pt x="95" y="21"/>
                      </a:lnTo>
                      <a:lnTo>
                        <a:pt x="0" y="21"/>
                      </a:lnTo>
                      <a:lnTo>
                        <a:pt x="0" y="0"/>
                      </a:lnTo>
                      <a:close/>
                      <a:moveTo>
                        <a:pt x="0" y="0"/>
                      </a:moveTo>
                      <a:lnTo>
                        <a:pt x="95" y="0"/>
                      </a:lnTo>
                      <a:lnTo>
                        <a:pt x="95" y="21"/>
                      </a:lnTo>
                      <a:lnTo>
                        <a:pt x="0" y="21"/>
                      </a:lnTo>
                      <a:lnTo>
                        <a:pt x="0" y="0"/>
                      </a:lnTo>
                      <a:close/>
                    </a:path>
                  </a:pathLst>
                </a:custGeom>
                <a:solidFill>
                  <a:srgbClr val="B7B7B7"/>
                </a:solidFill>
                <a:ln w="9525">
                  <a:noFill/>
                  <a:round/>
                  <a:headEnd/>
                  <a:tailEnd/>
                </a:ln>
              </p:spPr>
              <p:txBody>
                <a:bodyPr/>
                <a:lstStyle/>
                <a:p>
                  <a:pPr eaLnBrk="0" hangingPunct="0"/>
                  <a:endParaRPr lang="en-US"/>
                </a:p>
              </p:txBody>
            </p:sp>
            <p:sp>
              <p:nvSpPr>
                <p:cNvPr id="47924" name="Freeform 1596"/>
                <p:cNvSpPr>
                  <a:spLocks noEditPoints="1"/>
                </p:cNvSpPr>
                <p:nvPr/>
              </p:nvSpPr>
              <p:spPr bwMode="auto">
                <a:xfrm>
                  <a:off x="2271" y="3274"/>
                  <a:ext cx="95" cy="21"/>
                </a:xfrm>
                <a:custGeom>
                  <a:avLst/>
                  <a:gdLst>
                    <a:gd name="T0" fmla="*/ 0 w 95"/>
                    <a:gd name="T1" fmla="*/ 0 h 21"/>
                    <a:gd name="T2" fmla="*/ 95 w 95"/>
                    <a:gd name="T3" fmla="*/ 0 h 21"/>
                    <a:gd name="T4" fmla="*/ 95 w 95"/>
                    <a:gd name="T5" fmla="*/ 21 h 21"/>
                    <a:gd name="T6" fmla="*/ 0 w 95"/>
                    <a:gd name="T7" fmla="*/ 21 h 21"/>
                    <a:gd name="T8" fmla="*/ 0 w 95"/>
                    <a:gd name="T9" fmla="*/ 0 h 21"/>
                    <a:gd name="T10" fmla="*/ 1 w 95"/>
                    <a:gd name="T11" fmla="*/ 0 h 21"/>
                    <a:gd name="T12" fmla="*/ 93 w 95"/>
                    <a:gd name="T13" fmla="*/ 0 h 21"/>
                    <a:gd name="T14" fmla="*/ 93 w 95"/>
                    <a:gd name="T15" fmla="*/ 21 h 21"/>
                    <a:gd name="T16" fmla="*/ 1 w 95"/>
                    <a:gd name="T17" fmla="*/ 21 h 21"/>
                    <a:gd name="T18" fmla="*/ 1 w 9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21"/>
                    <a:gd name="T32" fmla="*/ 95 w 9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21">
                      <a:moveTo>
                        <a:pt x="0" y="0"/>
                      </a:moveTo>
                      <a:lnTo>
                        <a:pt x="95" y="0"/>
                      </a:lnTo>
                      <a:lnTo>
                        <a:pt x="95" y="21"/>
                      </a:lnTo>
                      <a:lnTo>
                        <a:pt x="0" y="21"/>
                      </a:lnTo>
                      <a:lnTo>
                        <a:pt x="0" y="0"/>
                      </a:lnTo>
                      <a:close/>
                      <a:moveTo>
                        <a:pt x="1" y="0"/>
                      </a:moveTo>
                      <a:lnTo>
                        <a:pt x="93" y="0"/>
                      </a:lnTo>
                      <a:lnTo>
                        <a:pt x="93" y="21"/>
                      </a:lnTo>
                      <a:lnTo>
                        <a:pt x="1" y="21"/>
                      </a:lnTo>
                      <a:lnTo>
                        <a:pt x="1" y="0"/>
                      </a:lnTo>
                      <a:close/>
                    </a:path>
                  </a:pathLst>
                </a:custGeom>
                <a:solidFill>
                  <a:srgbClr val="B9B9B9"/>
                </a:solidFill>
                <a:ln w="9525">
                  <a:noFill/>
                  <a:round/>
                  <a:headEnd/>
                  <a:tailEnd/>
                </a:ln>
              </p:spPr>
              <p:txBody>
                <a:bodyPr/>
                <a:lstStyle/>
                <a:p>
                  <a:pPr eaLnBrk="0" hangingPunct="0"/>
                  <a:endParaRPr lang="en-US"/>
                </a:p>
              </p:txBody>
            </p:sp>
            <p:sp>
              <p:nvSpPr>
                <p:cNvPr id="47925" name="Freeform 1597"/>
                <p:cNvSpPr>
                  <a:spLocks noEditPoints="1"/>
                </p:cNvSpPr>
                <p:nvPr/>
              </p:nvSpPr>
              <p:spPr bwMode="auto">
                <a:xfrm>
                  <a:off x="2272" y="3274"/>
                  <a:ext cx="92" cy="21"/>
                </a:xfrm>
                <a:custGeom>
                  <a:avLst/>
                  <a:gdLst>
                    <a:gd name="T0" fmla="*/ 0 w 92"/>
                    <a:gd name="T1" fmla="*/ 0 h 21"/>
                    <a:gd name="T2" fmla="*/ 92 w 92"/>
                    <a:gd name="T3" fmla="*/ 0 h 21"/>
                    <a:gd name="T4" fmla="*/ 92 w 92"/>
                    <a:gd name="T5" fmla="*/ 21 h 21"/>
                    <a:gd name="T6" fmla="*/ 0 w 92"/>
                    <a:gd name="T7" fmla="*/ 21 h 21"/>
                    <a:gd name="T8" fmla="*/ 0 w 92"/>
                    <a:gd name="T9" fmla="*/ 0 h 21"/>
                    <a:gd name="T10" fmla="*/ 1 w 92"/>
                    <a:gd name="T11" fmla="*/ 0 h 21"/>
                    <a:gd name="T12" fmla="*/ 92 w 92"/>
                    <a:gd name="T13" fmla="*/ 0 h 21"/>
                    <a:gd name="T14" fmla="*/ 92 w 92"/>
                    <a:gd name="T15" fmla="*/ 21 h 21"/>
                    <a:gd name="T16" fmla="*/ 1 w 92"/>
                    <a:gd name="T17" fmla="*/ 21 h 21"/>
                    <a:gd name="T18" fmla="*/ 1 w 92"/>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21"/>
                    <a:gd name="T32" fmla="*/ 92 w 92"/>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21">
                      <a:moveTo>
                        <a:pt x="0" y="0"/>
                      </a:moveTo>
                      <a:lnTo>
                        <a:pt x="92" y="0"/>
                      </a:lnTo>
                      <a:lnTo>
                        <a:pt x="92" y="21"/>
                      </a:lnTo>
                      <a:lnTo>
                        <a:pt x="0" y="21"/>
                      </a:lnTo>
                      <a:lnTo>
                        <a:pt x="0" y="0"/>
                      </a:lnTo>
                      <a:close/>
                      <a:moveTo>
                        <a:pt x="1" y="0"/>
                      </a:moveTo>
                      <a:lnTo>
                        <a:pt x="92" y="0"/>
                      </a:lnTo>
                      <a:lnTo>
                        <a:pt x="92" y="21"/>
                      </a:lnTo>
                      <a:lnTo>
                        <a:pt x="1" y="21"/>
                      </a:lnTo>
                      <a:lnTo>
                        <a:pt x="1" y="0"/>
                      </a:lnTo>
                      <a:close/>
                    </a:path>
                  </a:pathLst>
                </a:custGeom>
                <a:solidFill>
                  <a:srgbClr val="BABABA"/>
                </a:solidFill>
                <a:ln w="9525">
                  <a:noFill/>
                  <a:round/>
                  <a:headEnd/>
                  <a:tailEnd/>
                </a:ln>
              </p:spPr>
              <p:txBody>
                <a:bodyPr/>
                <a:lstStyle/>
                <a:p>
                  <a:pPr eaLnBrk="0" hangingPunct="0"/>
                  <a:endParaRPr lang="en-US"/>
                </a:p>
              </p:txBody>
            </p:sp>
            <p:sp>
              <p:nvSpPr>
                <p:cNvPr id="47926" name="Freeform 1598"/>
                <p:cNvSpPr>
                  <a:spLocks noEditPoints="1"/>
                </p:cNvSpPr>
                <p:nvPr/>
              </p:nvSpPr>
              <p:spPr bwMode="auto">
                <a:xfrm>
                  <a:off x="2273" y="3274"/>
                  <a:ext cx="91" cy="21"/>
                </a:xfrm>
                <a:custGeom>
                  <a:avLst/>
                  <a:gdLst>
                    <a:gd name="T0" fmla="*/ 0 w 91"/>
                    <a:gd name="T1" fmla="*/ 0 h 21"/>
                    <a:gd name="T2" fmla="*/ 91 w 91"/>
                    <a:gd name="T3" fmla="*/ 0 h 21"/>
                    <a:gd name="T4" fmla="*/ 91 w 91"/>
                    <a:gd name="T5" fmla="*/ 21 h 21"/>
                    <a:gd name="T6" fmla="*/ 0 w 91"/>
                    <a:gd name="T7" fmla="*/ 21 h 21"/>
                    <a:gd name="T8" fmla="*/ 0 w 91"/>
                    <a:gd name="T9" fmla="*/ 0 h 21"/>
                    <a:gd name="T10" fmla="*/ 1 w 91"/>
                    <a:gd name="T11" fmla="*/ 0 h 21"/>
                    <a:gd name="T12" fmla="*/ 90 w 91"/>
                    <a:gd name="T13" fmla="*/ 0 h 21"/>
                    <a:gd name="T14" fmla="*/ 90 w 91"/>
                    <a:gd name="T15" fmla="*/ 21 h 21"/>
                    <a:gd name="T16" fmla="*/ 1 w 91"/>
                    <a:gd name="T17" fmla="*/ 21 h 21"/>
                    <a:gd name="T18" fmla="*/ 1 w 9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21"/>
                    <a:gd name="T32" fmla="*/ 91 w 9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21">
                      <a:moveTo>
                        <a:pt x="0" y="0"/>
                      </a:moveTo>
                      <a:lnTo>
                        <a:pt x="91" y="0"/>
                      </a:lnTo>
                      <a:lnTo>
                        <a:pt x="91" y="21"/>
                      </a:lnTo>
                      <a:lnTo>
                        <a:pt x="0" y="21"/>
                      </a:lnTo>
                      <a:lnTo>
                        <a:pt x="0" y="0"/>
                      </a:lnTo>
                      <a:close/>
                      <a:moveTo>
                        <a:pt x="1" y="0"/>
                      </a:moveTo>
                      <a:lnTo>
                        <a:pt x="90" y="0"/>
                      </a:lnTo>
                      <a:lnTo>
                        <a:pt x="90" y="21"/>
                      </a:lnTo>
                      <a:lnTo>
                        <a:pt x="1" y="21"/>
                      </a:lnTo>
                      <a:lnTo>
                        <a:pt x="1" y="0"/>
                      </a:lnTo>
                      <a:close/>
                    </a:path>
                  </a:pathLst>
                </a:custGeom>
                <a:solidFill>
                  <a:srgbClr val="BCBCBC"/>
                </a:solidFill>
                <a:ln w="9525">
                  <a:noFill/>
                  <a:round/>
                  <a:headEnd/>
                  <a:tailEnd/>
                </a:ln>
              </p:spPr>
              <p:txBody>
                <a:bodyPr/>
                <a:lstStyle/>
                <a:p>
                  <a:pPr eaLnBrk="0" hangingPunct="0"/>
                  <a:endParaRPr lang="en-US"/>
                </a:p>
              </p:txBody>
            </p:sp>
            <p:sp>
              <p:nvSpPr>
                <p:cNvPr id="47927" name="Freeform 1599"/>
                <p:cNvSpPr>
                  <a:spLocks noEditPoints="1"/>
                </p:cNvSpPr>
                <p:nvPr/>
              </p:nvSpPr>
              <p:spPr bwMode="auto">
                <a:xfrm>
                  <a:off x="2274" y="3274"/>
                  <a:ext cx="89" cy="21"/>
                </a:xfrm>
                <a:custGeom>
                  <a:avLst/>
                  <a:gdLst>
                    <a:gd name="T0" fmla="*/ 0 w 89"/>
                    <a:gd name="T1" fmla="*/ 0 h 21"/>
                    <a:gd name="T2" fmla="*/ 89 w 89"/>
                    <a:gd name="T3" fmla="*/ 0 h 21"/>
                    <a:gd name="T4" fmla="*/ 89 w 89"/>
                    <a:gd name="T5" fmla="*/ 21 h 21"/>
                    <a:gd name="T6" fmla="*/ 0 w 89"/>
                    <a:gd name="T7" fmla="*/ 21 h 21"/>
                    <a:gd name="T8" fmla="*/ 0 w 89"/>
                    <a:gd name="T9" fmla="*/ 0 h 21"/>
                    <a:gd name="T10" fmla="*/ 1 w 89"/>
                    <a:gd name="T11" fmla="*/ 0 h 21"/>
                    <a:gd name="T12" fmla="*/ 88 w 89"/>
                    <a:gd name="T13" fmla="*/ 0 h 21"/>
                    <a:gd name="T14" fmla="*/ 88 w 89"/>
                    <a:gd name="T15" fmla="*/ 21 h 21"/>
                    <a:gd name="T16" fmla="*/ 1 w 89"/>
                    <a:gd name="T17" fmla="*/ 21 h 21"/>
                    <a:gd name="T18" fmla="*/ 1 w 8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
                    <a:gd name="T31" fmla="*/ 0 h 21"/>
                    <a:gd name="T32" fmla="*/ 89 w 8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 h="21">
                      <a:moveTo>
                        <a:pt x="0" y="0"/>
                      </a:moveTo>
                      <a:lnTo>
                        <a:pt x="89" y="0"/>
                      </a:lnTo>
                      <a:lnTo>
                        <a:pt x="89" y="21"/>
                      </a:lnTo>
                      <a:lnTo>
                        <a:pt x="0" y="21"/>
                      </a:lnTo>
                      <a:lnTo>
                        <a:pt x="0" y="0"/>
                      </a:lnTo>
                      <a:close/>
                      <a:moveTo>
                        <a:pt x="1" y="0"/>
                      </a:moveTo>
                      <a:lnTo>
                        <a:pt x="88" y="0"/>
                      </a:lnTo>
                      <a:lnTo>
                        <a:pt x="88" y="21"/>
                      </a:lnTo>
                      <a:lnTo>
                        <a:pt x="1" y="21"/>
                      </a:lnTo>
                      <a:lnTo>
                        <a:pt x="1" y="0"/>
                      </a:lnTo>
                      <a:close/>
                    </a:path>
                  </a:pathLst>
                </a:custGeom>
                <a:solidFill>
                  <a:srgbClr val="BEBEBE"/>
                </a:solidFill>
                <a:ln w="9525">
                  <a:noFill/>
                  <a:round/>
                  <a:headEnd/>
                  <a:tailEnd/>
                </a:ln>
              </p:spPr>
              <p:txBody>
                <a:bodyPr/>
                <a:lstStyle/>
                <a:p>
                  <a:pPr eaLnBrk="0" hangingPunct="0"/>
                  <a:endParaRPr lang="en-US"/>
                </a:p>
              </p:txBody>
            </p:sp>
            <p:sp>
              <p:nvSpPr>
                <p:cNvPr id="47928" name="Freeform 1600"/>
                <p:cNvSpPr>
                  <a:spLocks noEditPoints="1"/>
                </p:cNvSpPr>
                <p:nvPr/>
              </p:nvSpPr>
              <p:spPr bwMode="auto">
                <a:xfrm>
                  <a:off x="2275" y="3274"/>
                  <a:ext cx="87" cy="21"/>
                </a:xfrm>
                <a:custGeom>
                  <a:avLst/>
                  <a:gdLst>
                    <a:gd name="T0" fmla="*/ 0 w 87"/>
                    <a:gd name="T1" fmla="*/ 0 h 21"/>
                    <a:gd name="T2" fmla="*/ 87 w 87"/>
                    <a:gd name="T3" fmla="*/ 0 h 21"/>
                    <a:gd name="T4" fmla="*/ 87 w 87"/>
                    <a:gd name="T5" fmla="*/ 21 h 21"/>
                    <a:gd name="T6" fmla="*/ 0 w 87"/>
                    <a:gd name="T7" fmla="*/ 21 h 21"/>
                    <a:gd name="T8" fmla="*/ 0 w 87"/>
                    <a:gd name="T9" fmla="*/ 0 h 21"/>
                    <a:gd name="T10" fmla="*/ 1 w 87"/>
                    <a:gd name="T11" fmla="*/ 0 h 21"/>
                    <a:gd name="T12" fmla="*/ 86 w 87"/>
                    <a:gd name="T13" fmla="*/ 0 h 21"/>
                    <a:gd name="T14" fmla="*/ 86 w 87"/>
                    <a:gd name="T15" fmla="*/ 21 h 21"/>
                    <a:gd name="T16" fmla="*/ 1 w 87"/>
                    <a:gd name="T17" fmla="*/ 21 h 21"/>
                    <a:gd name="T18" fmla="*/ 1 w 8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21"/>
                    <a:gd name="T32" fmla="*/ 87 w 8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21">
                      <a:moveTo>
                        <a:pt x="0" y="0"/>
                      </a:moveTo>
                      <a:lnTo>
                        <a:pt x="87" y="0"/>
                      </a:lnTo>
                      <a:lnTo>
                        <a:pt x="87" y="21"/>
                      </a:lnTo>
                      <a:lnTo>
                        <a:pt x="0" y="21"/>
                      </a:lnTo>
                      <a:lnTo>
                        <a:pt x="0" y="0"/>
                      </a:lnTo>
                      <a:close/>
                      <a:moveTo>
                        <a:pt x="1" y="0"/>
                      </a:moveTo>
                      <a:lnTo>
                        <a:pt x="86" y="0"/>
                      </a:lnTo>
                      <a:lnTo>
                        <a:pt x="86" y="21"/>
                      </a:lnTo>
                      <a:lnTo>
                        <a:pt x="1" y="21"/>
                      </a:lnTo>
                      <a:lnTo>
                        <a:pt x="1" y="0"/>
                      </a:lnTo>
                      <a:close/>
                    </a:path>
                  </a:pathLst>
                </a:custGeom>
                <a:solidFill>
                  <a:srgbClr val="BFBFBF"/>
                </a:solidFill>
                <a:ln w="9525">
                  <a:noFill/>
                  <a:round/>
                  <a:headEnd/>
                  <a:tailEnd/>
                </a:ln>
              </p:spPr>
              <p:txBody>
                <a:bodyPr/>
                <a:lstStyle/>
                <a:p>
                  <a:pPr eaLnBrk="0" hangingPunct="0"/>
                  <a:endParaRPr lang="en-US"/>
                </a:p>
              </p:txBody>
            </p:sp>
            <p:sp>
              <p:nvSpPr>
                <p:cNvPr id="47929" name="Freeform 1601"/>
                <p:cNvSpPr>
                  <a:spLocks noEditPoints="1"/>
                </p:cNvSpPr>
                <p:nvPr/>
              </p:nvSpPr>
              <p:spPr bwMode="auto">
                <a:xfrm>
                  <a:off x="2276" y="3274"/>
                  <a:ext cx="85" cy="21"/>
                </a:xfrm>
                <a:custGeom>
                  <a:avLst/>
                  <a:gdLst>
                    <a:gd name="T0" fmla="*/ 0 w 85"/>
                    <a:gd name="T1" fmla="*/ 0 h 21"/>
                    <a:gd name="T2" fmla="*/ 85 w 85"/>
                    <a:gd name="T3" fmla="*/ 0 h 21"/>
                    <a:gd name="T4" fmla="*/ 85 w 85"/>
                    <a:gd name="T5" fmla="*/ 21 h 21"/>
                    <a:gd name="T6" fmla="*/ 0 w 85"/>
                    <a:gd name="T7" fmla="*/ 21 h 21"/>
                    <a:gd name="T8" fmla="*/ 0 w 85"/>
                    <a:gd name="T9" fmla="*/ 0 h 21"/>
                    <a:gd name="T10" fmla="*/ 1 w 85"/>
                    <a:gd name="T11" fmla="*/ 0 h 21"/>
                    <a:gd name="T12" fmla="*/ 84 w 85"/>
                    <a:gd name="T13" fmla="*/ 0 h 21"/>
                    <a:gd name="T14" fmla="*/ 84 w 85"/>
                    <a:gd name="T15" fmla="*/ 21 h 21"/>
                    <a:gd name="T16" fmla="*/ 1 w 85"/>
                    <a:gd name="T17" fmla="*/ 21 h 21"/>
                    <a:gd name="T18" fmla="*/ 1 w 8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21"/>
                    <a:gd name="T32" fmla="*/ 85 w 8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21">
                      <a:moveTo>
                        <a:pt x="0" y="0"/>
                      </a:moveTo>
                      <a:lnTo>
                        <a:pt x="85" y="0"/>
                      </a:lnTo>
                      <a:lnTo>
                        <a:pt x="85" y="21"/>
                      </a:lnTo>
                      <a:lnTo>
                        <a:pt x="0" y="21"/>
                      </a:lnTo>
                      <a:lnTo>
                        <a:pt x="0" y="0"/>
                      </a:lnTo>
                      <a:close/>
                      <a:moveTo>
                        <a:pt x="1" y="0"/>
                      </a:moveTo>
                      <a:lnTo>
                        <a:pt x="84" y="0"/>
                      </a:lnTo>
                      <a:lnTo>
                        <a:pt x="84" y="21"/>
                      </a:lnTo>
                      <a:lnTo>
                        <a:pt x="1" y="21"/>
                      </a:lnTo>
                      <a:lnTo>
                        <a:pt x="1" y="0"/>
                      </a:lnTo>
                      <a:close/>
                    </a:path>
                  </a:pathLst>
                </a:custGeom>
                <a:solidFill>
                  <a:srgbClr val="C1C1C1"/>
                </a:solidFill>
                <a:ln w="9525">
                  <a:noFill/>
                  <a:round/>
                  <a:headEnd/>
                  <a:tailEnd/>
                </a:ln>
              </p:spPr>
              <p:txBody>
                <a:bodyPr/>
                <a:lstStyle/>
                <a:p>
                  <a:pPr eaLnBrk="0" hangingPunct="0"/>
                  <a:endParaRPr lang="en-US"/>
                </a:p>
              </p:txBody>
            </p:sp>
            <p:sp>
              <p:nvSpPr>
                <p:cNvPr id="47930" name="Freeform 1602"/>
                <p:cNvSpPr>
                  <a:spLocks noEditPoints="1"/>
                </p:cNvSpPr>
                <p:nvPr/>
              </p:nvSpPr>
              <p:spPr bwMode="auto">
                <a:xfrm>
                  <a:off x="2277" y="3274"/>
                  <a:ext cx="83" cy="21"/>
                </a:xfrm>
                <a:custGeom>
                  <a:avLst/>
                  <a:gdLst>
                    <a:gd name="T0" fmla="*/ 0 w 83"/>
                    <a:gd name="T1" fmla="*/ 0 h 21"/>
                    <a:gd name="T2" fmla="*/ 83 w 83"/>
                    <a:gd name="T3" fmla="*/ 0 h 21"/>
                    <a:gd name="T4" fmla="*/ 83 w 83"/>
                    <a:gd name="T5" fmla="*/ 21 h 21"/>
                    <a:gd name="T6" fmla="*/ 0 w 83"/>
                    <a:gd name="T7" fmla="*/ 21 h 21"/>
                    <a:gd name="T8" fmla="*/ 0 w 83"/>
                    <a:gd name="T9" fmla="*/ 0 h 21"/>
                    <a:gd name="T10" fmla="*/ 1 w 83"/>
                    <a:gd name="T11" fmla="*/ 0 h 21"/>
                    <a:gd name="T12" fmla="*/ 82 w 83"/>
                    <a:gd name="T13" fmla="*/ 0 h 21"/>
                    <a:gd name="T14" fmla="*/ 82 w 83"/>
                    <a:gd name="T15" fmla="*/ 21 h 21"/>
                    <a:gd name="T16" fmla="*/ 1 w 83"/>
                    <a:gd name="T17" fmla="*/ 21 h 21"/>
                    <a:gd name="T18" fmla="*/ 1 w 8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21"/>
                    <a:gd name="T32" fmla="*/ 83 w 8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21">
                      <a:moveTo>
                        <a:pt x="0" y="0"/>
                      </a:moveTo>
                      <a:lnTo>
                        <a:pt x="83" y="0"/>
                      </a:lnTo>
                      <a:lnTo>
                        <a:pt x="83" y="21"/>
                      </a:lnTo>
                      <a:lnTo>
                        <a:pt x="0" y="21"/>
                      </a:lnTo>
                      <a:lnTo>
                        <a:pt x="0" y="0"/>
                      </a:lnTo>
                      <a:close/>
                      <a:moveTo>
                        <a:pt x="1" y="0"/>
                      </a:moveTo>
                      <a:lnTo>
                        <a:pt x="82" y="0"/>
                      </a:lnTo>
                      <a:lnTo>
                        <a:pt x="82" y="21"/>
                      </a:lnTo>
                      <a:lnTo>
                        <a:pt x="1" y="21"/>
                      </a:lnTo>
                      <a:lnTo>
                        <a:pt x="1" y="0"/>
                      </a:lnTo>
                      <a:close/>
                    </a:path>
                  </a:pathLst>
                </a:custGeom>
                <a:solidFill>
                  <a:srgbClr val="C3C3C3"/>
                </a:solidFill>
                <a:ln w="9525">
                  <a:noFill/>
                  <a:round/>
                  <a:headEnd/>
                  <a:tailEnd/>
                </a:ln>
              </p:spPr>
              <p:txBody>
                <a:bodyPr/>
                <a:lstStyle/>
                <a:p>
                  <a:pPr eaLnBrk="0" hangingPunct="0"/>
                  <a:endParaRPr lang="en-US"/>
                </a:p>
              </p:txBody>
            </p:sp>
            <p:sp>
              <p:nvSpPr>
                <p:cNvPr id="47931" name="Freeform 1603"/>
                <p:cNvSpPr>
                  <a:spLocks noEditPoints="1"/>
                </p:cNvSpPr>
                <p:nvPr/>
              </p:nvSpPr>
              <p:spPr bwMode="auto">
                <a:xfrm>
                  <a:off x="2278" y="3274"/>
                  <a:ext cx="81" cy="21"/>
                </a:xfrm>
                <a:custGeom>
                  <a:avLst/>
                  <a:gdLst>
                    <a:gd name="T0" fmla="*/ 0 w 81"/>
                    <a:gd name="T1" fmla="*/ 0 h 21"/>
                    <a:gd name="T2" fmla="*/ 81 w 81"/>
                    <a:gd name="T3" fmla="*/ 0 h 21"/>
                    <a:gd name="T4" fmla="*/ 81 w 81"/>
                    <a:gd name="T5" fmla="*/ 21 h 21"/>
                    <a:gd name="T6" fmla="*/ 0 w 81"/>
                    <a:gd name="T7" fmla="*/ 21 h 21"/>
                    <a:gd name="T8" fmla="*/ 0 w 81"/>
                    <a:gd name="T9" fmla="*/ 0 h 21"/>
                    <a:gd name="T10" fmla="*/ 1 w 81"/>
                    <a:gd name="T11" fmla="*/ 0 h 21"/>
                    <a:gd name="T12" fmla="*/ 80 w 81"/>
                    <a:gd name="T13" fmla="*/ 0 h 21"/>
                    <a:gd name="T14" fmla="*/ 80 w 81"/>
                    <a:gd name="T15" fmla="*/ 21 h 21"/>
                    <a:gd name="T16" fmla="*/ 1 w 81"/>
                    <a:gd name="T17" fmla="*/ 21 h 21"/>
                    <a:gd name="T18" fmla="*/ 1 w 8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21"/>
                    <a:gd name="T32" fmla="*/ 81 w 8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21">
                      <a:moveTo>
                        <a:pt x="0" y="0"/>
                      </a:moveTo>
                      <a:lnTo>
                        <a:pt x="81" y="0"/>
                      </a:lnTo>
                      <a:lnTo>
                        <a:pt x="81" y="21"/>
                      </a:lnTo>
                      <a:lnTo>
                        <a:pt x="0" y="21"/>
                      </a:lnTo>
                      <a:lnTo>
                        <a:pt x="0" y="0"/>
                      </a:lnTo>
                      <a:close/>
                      <a:moveTo>
                        <a:pt x="1" y="0"/>
                      </a:moveTo>
                      <a:lnTo>
                        <a:pt x="80" y="0"/>
                      </a:lnTo>
                      <a:lnTo>
                        <a:pt x="80" y="21"/>
                      </a:lnTo>
                      <a:lnTo>
                        <a:pt x="1" y="21"/>
                      </a:lnTo>
                      <a:lnTo>
                        <a:pt x="1" y="0"/>
                      </a:lnTo>
                      <a:close/>
                    </a:path>
                  </a:pathLst>
                </a:custGeom>
                <a:solidFill>
                  <a:srgbClr val="C5C5C5"/>
                </a:solidFill>
                <a:ln w="9525">
                  <a:noFill/>
                  <a:round/>
                  <a:headEnd/>
                  <a:tailEnd/>
                </a:ln>
              </p:spPr>
              <p:txBody>
                <a:bodyPr/>
                <a:lstStyle/>
                <a:p>
                  <a:pPr eaLnBrk="0" hangingPunct="0"/>
                  <a:endParaRPr lang="en-US"/>
                </a:p>
              </p:txBody>
            </p:sp>
            <p:sp>
              <p:nvSpPr>
                <p:cNvPr id="47932" name="Freeform 1604"/>
                <p:cNvSpPr>
                  <a:spLocks noEditPoints="1"/>
                </p:cNvSpPr>
                <p:nvPr/>
              </p:nvSpPr>
              <p:spPr bwMode="auto">
                <a:xfrm>
                  <a:off x="2279" y="3274"/>
                  <a:ext cx="79" cy="21"/>
                </a:xfrm>
                <a:custGeom>
                  <a:avLst/>
                  <a:gdLst>
                    <a:gd name="T0" fmla="*/ 0 w 79"/>
                    <a:gd name="T1" fmla="*/ 0 h 21"/>
                    <a:gd name="T2" fmla="*/ 79 w 79"/>
                    <a:gd name="T3" fmla="*/ 0 h 21"/>
                    <a:gd name="T4" fmla="*/ 79 w 79"/>
                    <a:gd name="T5" fmla="*/ 21 h 21"/>
                    <a:gd name="T6" fmla="*/ 0 w 79"/>
                    <a:gd name="T7" fmla="*/ 21 h 21"/>
                    <a:gd name="T8" fmla="*/ 0 w 79"/>
                    <a:gd name="T9" fmla="*/ 0 h 21"/>
                    <a:gd name="T10" fmla="*/ 0 w 79"/>
                    <a:gd name="T11" fmla="*/ 0 h 21"/>
                    <a:gd name="T12" fmla="*/ 78 w 79"/>
                    <a:gd name="T13" fmla="*/ 0 h 21"/>
                    <a:gd name="T14" fmla="*/ 78 w 79"/>
                    <a:gd name="T15" fmla="*/ 21 h 21"/>
                    <a:gd name="T16" fmla="*/ 0 w 79"/>
                    <a:gd name="T17" fmla="*/ 21 h 21"/>
                    <a:gd name="T18" fmla="*/ 0 w 7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
                    <a:gd name="T31" fmla="*/ 0 h 21"/>
                    <a:gd name="T32" fmla="*/ 79 w 7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 h="21">
                      <a:moveTo>
                        <a:pt x="0" y="0"/>
                      </a:moveTo>
                      <a:lnTo>
                        <a:pt x="79" y="0"/>
                      </a:lnTo>
                      <a:lnTo>
                        <a:pt x="79" y="21"/>
                      </a:lnTo>
                      <a:lnTo>
                        <a:pt x="0" y="21"/>
                      </a:lnTo>
                      <a:lnTo>
                        <a:pt x="0" y="0"/>
                      </a:lnTo>
                      <a:close/>
                      <a:moveTo>
                        <a:pt x="0" y="0"/>
                      </a:moveTo>
                      <a:lnTo>
                        <a:pt x="78" y="0"/>
                      </a:lnTo>
                      <a:lnTo>
                        <a:pt x="78" y="21"/>
                      </a:lnTo>
                      <a:lnTo>
                        <a:pt x="0" y="21"/>
                      </a:lnTo>
                      <a:lnTo>
                        <a:pt x="0" y="0"/>
                      </a:lnTo>
                      <a:close/>
                    </a:path>
                  </a:pathLst>
                </a:custGeom>
                <a:solidFill>
                  <a:srgbClr val="C7C7C7"/>
                </a:solidFill>
                <a:ln w="9525">
                  <a:noFill/>
                  <a:round/>
                  <a:headEnd/>
                  <a:tailEnd/>
                </a:ln>
              </p:spPr>
              <p:txBody>
                <a:bodyPr/>
                <a:lstStyle/>
                <a:p>
                  <a:pPr eaLnBrk="0" hangingPunct="0"/>
                  <a:endParaRPr lang="en-US"/>
                </a:p>
              </p:txBody>
            </p:sp>
            <p:sp>
              <p:nvSpPr>
                <p:cNvPr id="47933" name="Freeform 1605"/>
                <p:cNvSpPr>
                  <a:spLocks noEditPoints="1"/>
                </p:cNvSpPr>
                <p:nvPr/>
              </p:nvSpPr>
              <p:spPr bwMode="auto">
                <a:xfrm>
                  <a:off x="2279" y="3274"/>
                  <a:ext cx="78" cy="21"/>
                </a:xfrm>
                <a:custGeom>
                  <a:avLst/>
                  <a:gdLst>
                    <a:gd name="T0" fmla="*/ 0 w 78"/>
                    <a:gd name="T1" fmla="*/ 0 h 21"/>
                    <a:gd name="T2" fmla="*/ 78 w 78"/>
                    <a:gd name="T3" fmla="*/ 0 h 21"/>
                    <a:gd name="T4" fmla="*/ 78 w 78"/>
                    <a:gd name="T5" fmla="*/ 21 h 21"/>
                    <a:gd name="T6" fmla="*/ 0 w 78"/>
                    <a:gd name="T7" fmla="*/ 21 h 21"/>
                    <a:gd name="T8" fmla="*/ 0 w 78"/>
                    <a:gd name="T9" fmla="*/ 0 h 21"/>
                    <a:gd name="T10" fmla="*/ 2 w 78"/>
                    <a:gd name="T11" fmla="*/ 0 h 21"/>
                    <a:gd name="T12" fmla="*/ 77 w 78"/>
                    <a:gd name="T13" fmla="*/ 0 h 21"/>
                    <a:gd name="T14" fmla="*/ 77 w 78"/>
                    <a:gd name="T15" fmla="*/ 21 h 21"/>
                    <a:gd name="T16" fmla="*/ 2 w 78"/>
                    <a:gd name="T17" fmla="*/ 21 h 21"/>
                    <a:gd name="T18" fmla="*/ 2 w 78"/>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21"/>
                    <a:gd name="T32" fmla="*/ 78 w 78"/>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21">
                      <a:moveTo>
                        <a:pt x="0" y="0"/>
                      </a:moveTo>
                      <a:lnTo>
                        <a:pt x="78" y="0"/>
                      </a:lnTo>
                      <a:lnTo>
                        <a:pt x="78" y="21"/>
                      </a:lnTo>
                      <a:lnTo>
                        <a:pt x="0" y="21"/>
                      </a:lnTo>
                      <a:lnTo>
                        <a:pt x="0" y="0"/>
                      </a:lnTo>
                      <a:close/>
                      <a:moveTo>
                        <a:pt x="2" y="0"/>
                      </a:moveTo>
                      <a:lnTo>
                        <a:pt x="77" y="0"/>
                      </a:lnTo>
                      <a:lnTo>
                        <a:pt x="77" y="21"/>
                      </a:lnTo>
                      <a:lnTo>
                        <a:pt x="2" y="21"/>
                      </a:lnTo>
                      <a:lnTo>
                        <a:pt x="2" y="0"/>
                      </a:lnTo>
                      <a:close/>
                    </a:path>
                  </a:pathLst>
                </a:custGeom>
                <a:solidFill>
                  <a:srgbClr val="C8C8C8"/>
                </a:solidFill>
                <a:ln w="9525">
                  <a:noFill/>
                  <a:round/>
                  <a:headEnd/>
                  <a:tailEnd/>
                </a:ln>
              </p:spPr>
              <p:txBody>
                <a:bodyPr/>
                <a:lstStyle/>
                <a:p>
                  <a:pPr eaLnBrk="0" hangingPunct="0"/>
                  <a:endParaRPr lang="en-US"/>
                </a:p>
              </p:txBody>
            </p:sp>
            <p:sp>
              <p:nvSpPr>
                <p:cNvPr id="47934" name="Freeform 1606"/>
                <p:cNvSpPr>
                  <a:spLocks noEditPoints="1"/>
                </p:cNvSpPr>
                <p:nvPr/>
              </p:nvSpPr>
              <p:spPr bwMode="auto">
                <a:xfrm>
                  <a:off x="2281" y="3274"/>
                  <a:ext cx="75" cy="21"/>
                </a:xfrm>
                <a:custGeom>
                  <a:avLst/>
                  <a:gdLst>
                    <a:gd name="T0" fmla="*/ 0 w 75"/>
                    <a:gd name="T1" fmla="*/ 0 h 21"/>
                    <a:gd name="T2" fmla="*/ 75 w 75"/>
                    <a:gd name="T3" fmla="*/ 0 h 21"/>
                    <a:gd name="T4" fmla="*/ 75 w 75"/>
                    <a:gd name="T5" fmla="*/ 21 h 21"/>
                    <a:gd name="T6" fmla="*/ 0 w 75"/>
                    <a:gd name="T7" fmla="*/ 21 h 21"/>
                    <a:gd name="T8" fmla="*/ 0 w 75"/>
                    <a:gd name="T9" fmla="*/ 0 h 21"/>
                    <a:gd name="T10" fmla="*/ 0 w 75"/>
                    <a:gd name="T11" fmla="*/ 0 h 21"/>
                    <a:gd name="T12" fmla="*/ 74 w 75"/>
                    <a:gd name="T13" fmla="*/ 0 h 21"/>
                    <a:gd name="T14" fmla="*/ 74 w 75"/>
                    <a:gd name="T15" fmla="*/ 21 h 21"/>
                    <a:gd name="T16" fmla="*/ 0 w 75"/>
                    <a:gd name="T17" fmla="*/ 21 h 21"/>
                    <a:gd name="T18" fmla="*/ 0 w 7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
                    <a:gd name="T32" fmla="*/ 75 w 7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
                      <a:moveTo>
                        <a:pt x="0" y="0"/>
                      </a:moveTo>
                      <a:lnTo>
                        <a:pt x="75" y="0"/>
                      </a:lnTo>
                      <a:lnTo>
                        <a:pt x="75" y="21"/>
                      </a:lnTo>
                      <a:lnTo>
                        <a:pt x="0" y="21"/>
                      </a:lnTo>
                      <a:lnTo>
                        <a:pt x="0" y="0"/>
                      </a:lnTo>
                      <a:close/>
                      <a:moveTo>
                        <a:pt x="0" y="0"/>
                      </a:moveTo>
                      <a:lnTo>
                        <a:pt x="74" y="0"/>
                      </a:lnTo>
                      <a:lnTo>
                        <a:pt x="74" y="21"/>
                      </a:lnTo>
                      <a:lnTo>
                        <a:pt x="0" y="21"/>
                      </a:lnTo>
                      <a:lnTo>
                        <a:pt x="0" y="0"/>
                      </a:lnTo>
                      <a:close/>
                    </a:path>
                  </a:pathLst>
                </a:custGeom>
                <a:solidFill>
                  <a:srgbClr val="CACACA"/>
                </a:solidFill>
                <a:ln w="9525">
                  <a:noFill/>
                  <a:round/>
                  <a:headEnd/>
                  <a:tailEnd/>
                </a:ln>
              </p:spPr>
              <p:txBody>
                <a:bodyPr/>
                <a:lstStyle/>
                <a:p>
                  <a:pPr eaLnBrk="0" hangingPunct="0"/>
                  <a:endParaRPr lang="en-US"/>
                </a:p>
              </p:txBody>
            </p:sp>
            <p:sp>
              <p:nvSpPr>
                <p:cNvPr id="47935" name="Freeform 1607"/>
                <p:cNvSpPr>
                  <a:spLocks noEditPoints="1"/>
                </p:cNvSpPr>
                <p:nvPr/>
              </p:nvSpPr>
              <p:spPr bwMode="auto">
                <a:xfrm>
                  <a:off x="2281" y="3274"/>
                  <a:ext cx="74" cy="21"/>
                </a:xfrm>
                <a:custGeom>
                  <a:avLst/>
                  <a:gdLst>
                    <a:gd name="T0" fmla="*/ 0 w 74"/>
                    <a:gd name="T1" fmla="*/ 0 h 21"/>
                    <a:gd name="T2" fmla="*/ 74 w 74"/>
                    <a:gd name="T3" fmla="*/ 0 h 21"/>
                    <a:gd name="T4" fmla="*/ 74 w 74"/>
                    <a:gd name="T5" fmla="*/ 21 h 21"/>
                    <a:gd name="T6" fmla="*/ 0 w 74"/>
                    <a:gd name="T7" fmla="*/ 21 h 21"/>
                    <a:gd name="T8" fmla="*/ 0 w 74"/>
                    <a:gd name="T9" fmla="*/ 0 h 21"/>
                    <a:gd name="T10" fmla="*/ 1 w 74"/>
                    <a:gd name="T11" fmla="*/ 0 h 21"/>
                    <a:gd name="T12" fmla="*/ 73 w 74"/>
                    <a:gd name="T13" fmla="*/ 0 h 21"/>
                    <a:gd name="T14" fmla="*/ 73 w 74"/>
                    <a:gd name="T15" fmla="*/ 21 h 21"/>
                    <a:gd name="T16" fmla="*/ 1 w 74"/>
                    <a:gd name="T17" fmla="*/ 21 h 21"/>
                    <a:gd name="T18" fmla="*/ 1 w 74"/>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
                    <a:gd name="T31" fmla="*/ 0 h 21"/>
                    <a:gd name="T32" fmla="*/ 74 w 7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 h="21">
                      <a:moveTo>
                        <a:pt x="0" y="0"/>
                      </a:moveTo>
                      <a:lnTo>
                        <a:pt x="74" y="0"/>
                      </a:lnTo>
                      <a:lnTo>
                        <a:pt x="74" y="21"/>
                      </a:lnTo>
                      <a:lnTo>
                        <a:pt x="0" y="21"/>
                      </a:lnTo>
                      <a:lnTo>
                        <a:pt x="0" y="0"/>
                      </a:lnTo>
                      <a:close/>
                      <a:moveTo>
                        <a:pt x="1" y="0"/>
                      </a:moveTo>
                      <a:lnTo>
                        <a:pt x="73" y="0"/>
                      </a:lnTo>
                      <a:lnTo>
                        <a:pt x="73" y="21"/>
                      </a:lnTo>
                      <a:lnTo>
                        <a:pt x="1" y="21"/>
                      </a:lnTo>
                      <a:lnTo>
                        <a:pt x="1" y="0"/>
                      </a:lnTo>
                      <a:close/>
                    </a:path>
                  </a:pathLst>
                </a:custGeom>
                <a:solidFill>
                  <a:srgbClr val="CCCCCC"/>
                </a:solidFill>
                <a:ln w="9525">
                  <a:noFill/>
                  <a:round/>
                  <a:headEnd/>
                  <a:tailEnd/>
                </a:ln>
              </p:spPr>
              <p:txBody>
                <a:bodyPr/>
                <a:lstStyle/>
                <a:p>
                  <a:pPr eaLnBrk="0" hangingPunct="0"/>
                  <a:endParaRPr lang="en-US"/>
                </a:p>
              </p:txBody>
            </p:sp>
            <p:sp>
              <p:nvSpPr>
                <p:cNvPr id="47936" name="Freeform 1608"/>
                <p:cNvSpPr>
                  <a:spLocks noEditPoints="1"/>
                </p:cNvSpPr>
                <p:nvPr/>
              </p:nvSpPr>
              <p:spPr bwMode="auto">
                <a:xfrm>
                  <a:off x="2282" y="3274"/>
                  <a:ext cx="72" cy="21"/>
                </a:xfrm>
                <a:custGeom>
                  <a:avLst/>
                  <a:gdLst>
                    <a:gd name="T0" fmla="*/ 0 w 72"/>
                    <a:gd name="T1" fmla="*/ 0 h 21"/>
                    <a:gd name="T2" fmla="*/ 72 w 72"/>
                    <a:gd name="T3" fmla="*/ 0 h 21"/>
                    <a:gd name="T4" fmla="*/ 72 w 72"/>
                    <a:gd name="T5" fmla="*/ 21 h 21"/>
                    <a:gd name="T6" fmla="*/ 0 w 72"/>
                    <a:gd name="T7" fmla="*/ 21 h 21"/>
                    <a:gd name="T8" fmla="*/ 0 w 72"/>
                    <a:gd name="T9" fmla="*/ 0 h 21"/>
                    <a:gd name="T10" fmla="*/ 2 w 72"/>
                    <a:gd name="T11" fmla="*/ 0 h 21"/>
                    <a:gd name="T12" fmla="*/ 71 w 72"/>
                    <a:gd name="T13" fmla="*/ 0 h 21"/>
                    <a:gd name="T14" fmla="*/ 71 w 72"/>
                    <a:gd name="T15" fmla="*/ 21 h 21"/>
                    <a:gd name="T16" fmla="*/ 2 w 72"/>
                    <a:gd name="T17" fmla="*/ 21 h 21"/>
                    <a:gd name="T18" fmla="*/ 2 w 72"/>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21"/>
                    <a:gd name="T32" fmla="*/ 72 w 72"/>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21">
                      <a:moveTo>
                        <a:pt x="0" y="0"/>
                      </a:moveTo>
                      <a:lnTo>
                        <a:pt x="72" y="0"/>
                      </a:lnTo>
                      <a:lnTo>
                        <a:pt x="72" y="21"/>
                      </a:lnTo>
                      <a:lnTo>
                        <a:pt x="0" y="21"/>
                      </a:lnTo>
                      <a:lnTo>
                        <a:pt x="0" y="0"/>
                      </a:lnTo>
                      <a:close/>
                      <a:moveTo>
                        <a:pt x="2" y="0"/>
                      </a:moveTo>
                      <a:lnTo>
                        <a:pt x="71" y="0"/>
                      </a:lnTo>
                      <a:lnTo>
                        <a:pt x="71" y="21"/>
                      </a:lnTo>
                      <a:lnTo>
                        <a:pt x="2" y="21"/>
                      </a:lnTo>
                      <a:lnTo>
                        <a:pt x="2" y="0"/>
                      </a:lnTo>
                      <a:close/>
                    </a:path>
                  </a:pathLst>
                </a:custGeom>
                <a:solidFill>
                  <a:srgbClr val="CDCDCD"/>
                </a:solidFill>
                <a:ln w="9525">
                  <a:noFill/>
                  <a:round/>
                  <a:headEnd/>
                  <a:tailEnd/>
                </a:ln>
              </p:spPr>
              <p:txBody>
                <a:bodyPr/>
                <a:lstStyle/>
                <a:p>
                  <a:pPr eaLnBrk="0" hangingPunct="0"/>
                  <a:endParaRPr lang="en-US"/>
                </a:p>
              </p:txBody>
            </p:sp>
            <p:sp>
              <p:nvSpPr>
                <p:cNvPr id="47937" name="Freeform 1609"/>
                <p:cNvSpPr>
                  <a:spLocks noEditPoints="1"/>
                </p:cNvSpPr>
                <p:nvPr/>
              </p:nvSpPr>
              <p:spPr bwMode="auto">
                <a:xfrm>
                  <a:off x="2284" y="3274"/>
                  <a:ext cx="69" cy="21"/>
                </a:xfrm>
                <a:custGeom>
                  <a:avLst/>
                  <a:gdLst>
                    <a:gd name="T0" fmla="*/ 0 w 69"/>
                    <a:gd name="T1" fmla="*/ 0 h 21"/>
                    <a:gd name="T2" fmla="*/ 69 w 69"/>
                    <a:gd name="T3" fmla="*/ 0 h 21"/>
                    <a:gd name="T4" fmla="*/ 69 w 69"/>
                    <a:gd name="T5" fmla="*/ 21 h 21"/>
                    <a:gd name="T6" fmla="*/ 0 w 69"/>
                    <a:gd name="T7" fmla="*/ 21 h 21"/>
                    <a:gd name="T8" fmla="*/ 0 w 69"/>
                    <a:gd name="T9" fmla="*/ 0 h 21"/>
                    <a:gd name="T10" fmla="*/ 0 w 69"/>
                    <a:gd name="T11" fmla="*/ 0 h 21"/>
                    <a:gd name="T12" fmla="*/ 69 w 69"/>
                    <a:gd name="T13" fmla="*/ 0 h 21"/>
                    <a:gd name="T14" fmla="*/ 69 w 69"/>
                    <a:gd name="T15" fmla="*/ 21 h 21"/>
                    <a:gd name="T16" fmla="*/ 0 w 69"/>
                    <a:gd name="T17" fmla="*/ 21 h 21"/>
                    <a:gd name="T18" fmla="*/ 0 w 6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21"/>
                    <a:gd name="T32" fmla="*/ 69 w 6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21">
                      <a:moveTo>
                        <a:pt x="0" y="0"/>
                      </a:moveTo>
                      <a:lnTo>
                        <a:pt x="69" y="0"/>
                      </a:lnTo>
                      <a:lnTo>
                        <a:pt x="69" y="21"/>
                      </a:lnTo>
                      <a:lnTo>
                        <a:pt x="0" y="21"/>
                      </a:lnTo>
                      <a:lnTo>
                        <a:pt x="0" y="0"/>
                      </a:lnTo>
                      <a:close/>
                      <a:moveTo>
                        <a:pt x="0" y="0"/>
                      </a:moveTo>
                      <a:lnTo>
                        <a:pt x="69" y="0"/>
                      </a:lnTo>
                      <a:lnTo>
                        <a:pt x="69" y="21"/>
                      </a:lnTo>
                      <a:lnTo>
                        <a:pt x="0" y="21"/>
                      </a:lnTo>
                      <a:lnTo>
                        <a:pt x="0" y="0"/>
                      </a:lnTo>
                      <a:close/>
                    </a:path>
                  </a:pathLst>
                </a:custGeom>
                <a:solidFill>
                  <a:srgbClr val="CFCFCF"/>
                </a:solidFill>
                <a:ln w="9525">
                  <a:noFill/>
                  <a:round/>
                  <a:headEnd/>
                  <a:tailEnd/>
                </a:ln>
              </p:spPr>
              <p:txBody>
                <a:bodyPr/>
                <a:lstStyle/>
                <a:p>
                  <a:pPr eaLnBrk="0" hangingPunct="0"/>
                  <a:endParaRPr lang="en-US"/>
                </a:p>
              </p:txBody>
            </p:sp>
            <p:sp>
              <p:nvSpPr>
                <p:cNvPr id="47938" name="Freeform 1610"/>
                <p:cNvSpPr>
                  <a:spLocks noEditPoints="1"/>
                </p:cNvSpPr>
                <p:nvPr/>
              </p:nvSpPr>
              <p:spPr bwMode="auto">
                <a:xfrm>
                  <a:off x="2284" y="3274"/>
                  <a:ext cx="69" cy="21"/>
                </a:xfrm>
                <a:custGeom>
                  <a:avLst/>
                  <a:gdLst>
                    <a:gd name="T0" fmla="*/ 0 w 69"/>
                    <a:gd name="T1" fmla="*/ 0 h 21"/>
                    <a:gd name="T2" fmla="*/ 69 w 69"/>
                    <a:gd name="T3" fmla="*/ 0 h 21"/>
                    <a:gd name="T4" fmla="*/ 69 w 69"/>
                    <a:gd name="T5" fmla="*/ 21 h 21"/>
                    <a:gd name="T6" fmla="*/ 0 w 69"/>
                    <a:gd name="T7" fmla="*/ 21 h 21"/>
                    <a:gd name="T8" fmla="*/ 0 w 69"/>
                    <a:gd name="T9" fmla="*/ 0 h 21"/>
                    <a:gd name="T10" fmla="*/ 1 w 69"/>
                    <a:gd name="T11" fmla="*/ 0 h 21"/>
                    <a:gd name="T12" fmla="*/ 67 w 69"/>
                    <a:gd name="T13" fmla="*/ 0 h 21"/>
                    <a:gd name="T14" fmla="*/ 67 w 69"/>
                    <a:gd name="T15" fmla="*/ 21 h 21"/>
                    <a:gd name="T16" fmla="*/ 1 w 69"/>
                    <a:gd name="T17" fmla="*/ 21 h 21"/>
                    <a:gd name="T18" fmla="*/ 1 w 6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21"/>
                    <a:gd name="T32" fmla="*/ 69 w 6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21">
                      <a:moveTo>
                        <a:pt x="0" y="0"/>
                      </a:moveTo>
                      <a:lnTo>
                        <a:pt x="69" y="0"/>
                      </a:lnTo>
                      <a:lnTo>
                        <a:pt x="69" y="21"/>
                      </a:lnTo>
                      <a:lnTo>
                        <a:pt x="0" y="21"/>
                      </a:lnTo>
                      <a:lnTo>
                        <a:pt x="0" y="0"/>
                      </a:lnTo>
                      <a:close/>
                      <a:moveTo>
                        <a:pt x="1" y="0"/>
                      </a:moveTo>
                      <a:lnTo>
                        <a:pt x="67" y="0"/>
                      </a:lnTo>
                      <a:lnTo>
                        <a:pt x="67" y="21"/>
                      </a:lnTo>
                      <a:lnTo>
                        <a:pt x="1" y="21"/>
                      </a:lnTo>
                      <a:lnTo>
                        <a:pt x="1" y="0"/>
                      </a:lnTo>
                      <a:close/>
                    </a:path>
                  </a:pathLst>
                </a:custGeom>
                <a:solidFill>
                  <a:srgbClr val="D0D0D0"/>
                </a:solidFill>
                <a:ln w="9525">
                  <a:noFill/>
                  <a:round/>
                  <a:headEnd/>
                  <a:tailEnd/>
                </a:ln>
              </p:spPr>
              <p:txBody>
                <a:bodyPr/>
                <a:lstStyle/>
                <a:p>
                  <a:pPr eaLnBrk="0" hangingPunct="0"/>
                  <a:endParaRPr lang="en-US"/>
                </a:p>
              </p:txBody>
            </p:sp>
            <p:sp>
              <p:nvSpPr>
                <p:cNvPr id="47939" name="Freeform 1611"/>
                <p:cNvSpPr>
                  <a:spLocks noEditPoints="1"/>
                </p:cNvSpPr>
                <p:nvPr/>
              </p:nvSpPr>
              <p:spPr bwMode="auto">
                <a:xfrm>
                  <a:off x="2285" y="3274"/>
                  <a:ext cx="66" cy="21"/>
                </a:xfrm>
                <a:custGeom>
                  <a:avLst/>
                  <a:gdLst>
                    <a:gd name="T0" fmla="*/ 0 w 66"/>
                    <a:gd name="T1" fmla="*/ 0 h 21"/>
                    <a:gd name="T2" fmla="*/ 66 w 66"/>
                    <a:gd name="T3" fmla="*/ 0 h 21"/>
                    <a:gd name="T4" fmla="*/ 66 w 66"/>
                    <a:gd name="T5" fmla="*/ 21 h 21"/>
                    <a:gd name="T6" fmla="*/ 0 w 66"/>
                    <a:gd name="T7" fmla="*/ 21 h 21"/>
                    <a:gd name="T8" fmla="*/ 0 w 66"/>
                    <a:gd name="T9" fmla="*/ 0 h 21"/>
                    <a:gd name="T10" fmla="*/ 1 w 66"/>
                    <a:gd name="T11" fmla="*/ 0 h 21"/>
                    <a:gd name="T12" fmla="*/ 66 w 66"/>
                    <a:gd name="T13" fmla="*/ 0 h 21"/>
                    <a:gd name="T14" fmla="*/ 66 w 66"/>
                    <a:gd name="T15" fmla="*/ 21 h 21"/>
                    <a:gd name="T16" fmla="*/ 1 w 66"/>
                    <a:gd name="T17" fmla="*/ 21 h 21"/>
                    <a:gd name="T18" fmla="*/ 1 w 66"/>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21"/>
                    <a:gd name="T32" fmla="*/ 66 w 6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21">
                      <a:moveTo>
                        <a:pt x="0" y="0"/>
                      </a:moveTo>
                      <a:lnTo>
                        <a:pt x="66" y="0"/>
                      </a:lnTo>
                      <a:lnTo>
                        <a:pt x="66" y="21"/>
                      </a:lnTo>
                      <a:lnTo>
                        <a:pt x="0" y="21"/>
                      </a:lnTo>
                      <a:lnTo>
                        <a:pt x="0" y="0"/>
                      </a:lnTo>
                      <a:close/>
                      <a:moveTo>
                        <a:pt x="1" y="0"/>
                      </a:moveTo>
                      <a:lnTo>
                        <a:pt x="66" y="0"/>
                      </a:lnTo>
                      <a:lnTo>
                        <a:pt x="66" y="21"/>
                      </a:lnTo>
                      <a:lnTo>
                        <a:pt x="1" y="21"/>
                      </a:lnTo>
                      <a:lnTo>
                        <a:pt x="1" y="0"/>
                      </a:lnTo>
                      <a:close/>
                    </a:path>
                  </a:pathLst>
                </a:custGeom>
                <a:solidFill>
                  <a:srgbClr val="D1D1D1"/>
                </a:solidFill>
                <a:ln w="9525">
                  <a:noFill/>
                  <a:round/>
                  <a:headEnd/>
                  <a:tailEnd/>
                </a:ln>
              </p:spPr>
              <p:txBody>
                <a:bodyPr/>
                <a:lstStyle/>
                <a:p>
                  <a:pPr eaLnBrk="0" hangingPunct="0"/>
                  <a:endParaRPr lang="en-US"/>
                </a:p>
              </p:txBody>
            </p:sp>
            <p:sp>
              <p:nvSpPr>
                <p:cNvPr id="47940" name="Freeform 1612"/>
                <p:cNvSpPr>
                  <a:spLocks noEditPoints="1"/>
                </p:cNvSpPr>
                <p:nvPr/>
              </p:nvSpPr>
              <p:spPr bwMode="auto">
                <a:xfrm>
                  <a:off x="2286" y="3274"/>
                  <a:ext cx="65" cy="21"/>
                </a:xfrm>
                <a:custGeom>
                  <a:avLst/>
                  <a:gdLst>
                    <a:gd name="T0" fmla="*/ 0 w 65"/>
                    <a:gd name="T1" fmla="*/ 0 h 21"/>
                    <a:gd name="T2" fmla="*/ 65 w 65"/>
                    <a:gd name="T3" fmla="*/ 0 h 21"/>
                    <a:gd name="T4" fmla="*/ 65 w 65"/>
                    <a:gd name="T5" fmla="*/ 21 h 21"/>
                    <a:gd name="T6" fmla="*/ 0 w 65"/>
                    <a:gd name="T7" fmla="*/ 21 h 21"/>
                    <a:gd name="T8" fmla="*/ 0 w 65"/>
                    <a:gd name="T9" fmla="*/ 0 h 21"/>
                    <a:gd name="T10" fmla="*/ 1 w 65"/>
                    <a:gd name="T11" fmla="*/ 0 h 21"/>
                    <a:gd name="T12" fmla="*/ 64 w 65"/>
                    <a:gd name="T13" fmla="*/ 0 h 21"/>
                    <a:gd name="T14" fmla="*/ 64 w 65"/>
                    <a:gd name="T15" fmla="*/ 21 h 21"/>
                    <a:gd name="T16" fmla="*/ 1 w 65"/>
                    <a:gd name="T17" fmla="*/ 21 h 21"/>
                    <a:gd name="T18" fmla="*/ 1 w 6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
                    <a:gd name="T31" fmla="*/ 0 h 21"/>
                    <a:gd name="T32" fmla="*/ 65 w 6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 h="21">
                      <a:moveTo>
                        <a:pt x="0" y="0"/>
                      </a:moveTo>
                      <a:lnTo>
                        <a:pt x="65" y="0"/>
                      </a:lnTo>
                      <a:lnTo>
                        <a:pt x="65" y="21"/>
                      </a:lnTo>
                      <a:lnTo>
                        <a:pt x="0" y="21"/>
                      </a:lnTo>
                      <a:lnTo>
                        <a:pt x="0" y="0"/>
                      </a:lnTo>
                      <a:close/>
                      <a:moveTo>
                        <a:pt x="1" y="0"/>
                      </a:moveTo>
                      <a:lnTo>
                        <a:pt x="64" y="0"/>
                      </a:lnTo>
                      <a:lnTo>
                        <a:pt x="64" y="21"/>
                      </a:lnTo>
                      <a:lnTo>
                        <a:pt x="1" y="21"/>
                      </a:lnTo>
                      <a:lnTo>
                        <a:pt x="1" y="0"/>
                      </a:lnTo>
                      <a:close/>
                    </a:path>
                  </a:pathLst>
                </a:custGeom>
                <a:solidFill>
                  <a:srgbClr val="D3D3D3"/>
                </a:solidFill>
                <a:ln w="9525">
                  <a:noFill/>
                  <a:round/>
                  <a:headEnd/>
                  <a:tailEnd/>
                </a:ln>
              </p:spPr>
              <p:txBody>
                <a:bodyPr/>
                <a:lstStyle/>
                <a:p>
                  <a:pPr eaLnBrk="0" hangingPunct="0"/>
                  <a:endParaRPr lang="en-US"/>
                </a:p>
              </p:txBody>
            </p:sp>
            <p:sp>
              <p:nvSpPr>
                <p:cNvPr id="47941" name="Freeform 1613"/>
                <p:cNvSpPr>
                  <a:spLocks noEditPoints="1"/>
                </p:cNvSpPr>
                <p:nvPr/>
              </p:nvSpPr>
              <p:spPr bwMode="auto">
                <a:xfrm>
                  <a:off x="2287" y="3274"/>
                  <a:ext cx="63" cy="21"/>
                </a:xfrm>
                <a:custGeom>
                  <a:avLst/>
                  <a:gdLst>
                    <a:gd name="T0" fmla="*/ 0 w 63"/>
                    <a:gd name="T1" fmla="*/ 0 h 21"/>
                    <a:gd name="T2" fmla="*/ 63 w 63"/>
                    <a:gd name="T3" fmla="*/ 0 h 21"/>
                    <a:gd name="T4" fmla="*/ 63 w 63"/>
                    <a:gd name="T5" fmla="*/ 21 h 21"/>
                    <a:gd name="T6" fmla="*/ 0 w 63"/>
                    <a:gd name="T7" fmla="*/ 21 h 21"/>
                    <a:gd name="T8" fmla="*/ 0 w 63"/>
                    <a:gd name="T9" fmla="*/ 0 h 21"/>
                    <a:gd name="T10" fmla="*/ 1 w 63"/>
                    <a:gd name="T11" fmla="*/ 0 h 21"/>
                    <a:gd name="T12" fmla="*/ 62 w 63"/>
                    <a:gd name="T13" fmla="*/ 0 h 21"/>
                    <a:gd name="T14" fmla="*/ 62 w 63"/>
                    <a:gd name="T15" fmla="*/ 21 h 21"/>
                    <a:gd name="T16" fmla="*/ 1 w 63"/>
                    <a:gd name="T17" fmla="*/ 21 h 21"/>
                    <a:gd name="T18" fmla="*/ 1 w 6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21"/>
                    <a:gd name="T32" fmla="*/ 63 w 6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21">
                      <a:moveTo>
                        <a:pt x="0" y="0"/>
                      </a:moveTo>
                      <a:lnTo>
                        <a:pt x="63" y="0"/>
                      </a:lnTo>
                      <a:lnTo>
                        <a:pt x="63" y="21"/>
                      </a:lnTo>
                      <a:lnTo>
                        <a:pt x="0" y="21"/>
                      </a:lnTo>
                      <a:lnTo>
                        <a:pt x="0" y="0"/>
                      </a:lnTo>
                      <a:close/>
                      <a:moveTo>
                        <a:pt x="1" y="0"/>
                      </a:moveTo>
                      <a:lnTo>
                        <a:pt x="62" y="0"/>
                      </a:lnTo>
                      <a:lnTo>
                        <a:pt x="62" y="21"/>
                      </a:lnTo>
                      <a:lnTo>
                        <a:pt x="1" y="21"/>
                      </a:lnTo>
                      <a:lnTo>
                        <a:pt x="1" y="0"/>
                      </a:lnTo>
                      <a:close/>
                    </a:path>
                  </a:pathLst>
                </a:custGeom>
                <a:solidFill>
                  <a:srgbClr val="D4D4D4"/>
                </a:solidFill>
                <a:ln w="9525">
                  <a:noFill/>
                  <a:round/>
                  <a:headEnd/>
                  <a:tailEnd/>
                </a:ln>
              </p:spPr>
              <p:txBody>
                <a:bodyPr/>
                <a:lstStyle/>
                <a:p>
                  <a:pPr eaLnBrk="0" hangingPunct="0"/>
                  <a:endParaRPr lang="en-US"/>
                </a:p>
              </p:txBody>
            </p:sp>
            <p:sp>
              <p:nvSpPr>
                <p:cNvPr id="47942" name="Freeform 1614"/>
                <p:cNvSpPr>
                  <a:spLocks noEditPoints="1"/>
                </p:cNvSpPr>
                <p:nvPr/>
              </p:nvSpPr>
              <p:spPr bwMode="auto">
                <a:xfrm>
                  <a:off x="2288" y="3274"/>
                  <a:ext cx="61" cy="21"/>
                </a:xfrm>
                <a:custGeom>
                  <a:avLst/>
                  <a:gdLst>
                    <a:gd name="T0" fmla="*/ 0 w 61"/>
                    <a:gd name="T1" fmla="*/ 0 h 21"/>
                    <a:gd name="T2" fmla="*/ 61 w 61"/>
                    <a:gd name="T3" fmla="*/ 0 h 21"/>
                    <a:gd name="T4" fmla="*/ 61 w 61"/>
                    <a:gd name="T5" fmla="*/ 21 h 21"/>
                    <a:gd name="T6" fmla="*/ 0 w 61"/>
                    <a:gd name="T7" fmla="*/ 21 h 21"/>
                    <a:gd name="T8" fmla="*/ 0 w 61"/>
                    <a:gd name="T9" fmla="*/ 0 h 21"/>
                    <a:gd name="T10" fmla="*/ 1 w 61"/>
                    <a:gd name="T11" fmla="*/ 0 h 21"/>
                    <a:gd name="T12" fmla="*/ 60 w 61"/>
                    <a:gd name="T13" fmla="*/ 0 h 21"/>
                    <a:gd name="T14" fmla="*/ 60 w 61"/>
                    <a:gd name="T15" fmla="*/ 21 h 21"/>
                    <a:gd name="T16" fmla="*/ 1 w 61"/>
                    <a:gd name="T17" fmla="*/ 21 h 21"/>
                    <a:gd name="T18" fmla="*/ 1 w 6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21"/>
                    <a:gd name="T32" fmla="*/ 61 w 6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21">
                      <a:moveTo>
                        <a:pt x="0" y="0"/>
                      </a:moveTo>
                      <a:lnTo>
                        <a:pt x="61" y="0"/>
                      </a:lnTo>
                      <a:lnTo>
                        <a:pt x="61" y="21"/>
                      </a:lnTo>
                      <a:lnTo>
                        <a:pt x="0" y="21"/>
                      </a:lnTo>
                      <a:lnTo>
                        <a:pt x="0" y="0"/>
                      </a:lnTo>
                      <a:close/>
                      <a:moveTo>
                        <a:pt x="1" y="0"/>
                      </a:moveTo>
                      <a:lnTo>
                        <a:pt x="60" y="0"/>
                      </a:lnTo>
                      <a:lnTo>
                        <a:pt x="60" y="21"/>
                      </a:lnTo>
                      <a:lnTo>
                        <a:pt x="1" y="21"/>
                      </a:lnTo>
                      <a:lnTo>
                        <a:pt x="1" y="0"/>
                      </a:lnTo>
                      <a:close/>
                    </a:path>
                  </a:pathLst>
                </a:custGeom>
                <a:solidFill>
                  <a:srgbClr val="D5D5D5"/>
                </a:solidFill>
                <a:ln w="9525">
                  <a:noFill/>
                  <a:round/>
                  <a:headEnd/>
                  <a:tailEnd/>
                </a:ln>
              </p:spPr>
              <p:txBody>
                <a:bodyPr/>
                <a:lstStyle/>
                <a:p>
                  <a:pPr eaLnBrk="0" hangingPunct="0"/>
                  <a:endParaRPr lang="en-US"/>
                </a:p>
              </p:txBody>
            </p:sp>
            <p:sp>
              <p:nvSpPr>
                <p:cNvPr id="47943" name="Freeform 1615"/>
                <p:cNvSpPr>
                  <a:spLocks noEditPoints="1"/>
                </p:cNvSpPr>
                <p:nvPr/>
              </p:nvSpPr>
              <p:spPr bwMode="auto">
                <a:xfrm>
                  <a:off x="2289" y="3274"/>
                  <a:ext cx="59" cy="21"/>
                </a:xfrm>
                <a:custGeom>
                  <a:avLst/>
                  <a:gdLst>
                    <a:gd name="T0" fmla="*/ 0 w 59"/>
                    <a:gd name="T1" fmla="*/ 0 h 21"/>
                    <a:gd name="T2" fmla="*/ 59 w 59"/>
                    <a:gd name="T3" fmla="*/ 0 h 21"/>
                    <a:gd name="T4" fmla="*/ 59 w 59"/>
                    <a:gd name="T5" fmla="*/ 21 h 21"/>
                    <a:gd name="T6" fmla="*/ 0 w 59"/>
                    <a:gd name="T7" fmla="*/ 21 h 21"/>
                    <a:gd name="T8" fmla="*/ 0 w 59"/>
                    <a:gd name="T9" fmla="*/ 0 h 21"/>
                    <a:gd name="T10" fmla="*/ 1 w 59"/>
                    <a:gd name="T11" fmla="*/ 0 h 21"/>
                    <a:gd name="T12" fmla="*/ 58 w 59"/>
                    <a:gd name="T13" fmla="*/ 0 h 21"/>
                    <a:gd name="T14" fmla="*/ 58 w 59"/>
                    <a:gd name="T15" fmla="*/ 21 h 21"/>
                    <a:gd name="T16" fmla="*/ 1 w 59"/>
                    <a:gd name="T17" fmla="*/ 21 h 21"/>
                    <a:gd name="T18" fmla="*/ 1 w 5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21"/>
                    <a:gd name="T32" fmla="*/ 59 w 5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21">
                      <a:moveTo>
                        <a:pt x="0" y="0"/>
                      </a:moveTo>
                      <a:lnTo>
                        <a:pt x="59" y="0"/>
                      </a:lnTo>
                      <a:lnTo>
                        <a:pt x="59" y="21"/>
                      </a:lnTo>
                      <a:lnTo>
                        <a:pt x="0" y="21"/>
                      </a:lnTo>
                      <a:lnTo>
                        <a:pt x="0" y="0"/>
                      </a:lnTo>
                      <a:close/>
                      <a:moveTo>
                        <a:pt x="1" y="0"/>
                      </a:moveTo>
                      <a:lnTo>
                        <a:pt x="58" y="0"/>
                      </a:lnTo>
                      <a:lnTo>
                        <a:pt x="58" y="21"/>
                      </a:lnTo>
                      <a:lnTo>
                        <a:pt x="1" y="21"/>
                      </a:lnTo>
                      <a:lnTo>
                        <a:pt x="1" y="0"/>
                      </a:lnTo>
                      <a:close/>
                    </a:path>
                  </a:pathLst>
                </a:custGeom>
                <a:solidFill>
                  <a:srgbClr val="D6D6D6"/>
                </a:solidFill>
                <a:ln w="9525">
                  <a:noFill/>
                  <a:round/>
                  <a:headEnd/>
                  <a:tailEnd/>
                </a:ln>
              </p:spPr>
              <p:txBody>
                <a:bodyPr/>
                <a:lstStyle/>
                <a:p>
                  <a:pPr eaLnBrk="0" hangingPunct="0"/>
                  <a:endParaRPr lang="en-US"/>
                </a:p>
              </p:txBody>
            </p:sp>
            <p:sp>
              <p:nvSpPr>
                <p:cNvPr id="47944" name="Freeform 1616"/>
                <p:cNvSpPr>
                  <a:spLocks noEditPoints="1"/>
                </p:cNvSpPr>
                <p:nvPr/>
              </p:nvSpPr>
              <p:spPr bwMode="auto">
                <a:xfrm>
                  <a:off x="2290" y="3274"/>
                  <a:ext cx="57" cy="21"/>
                </a:xfrm>
                <a:custGeom>
                  <a:avLst/>
                  <a:gdLst>
                    <a:gd name="T0" fmla="*/ 0 w 57"/>
                    <a:gd name="T1" fmla="*/ 0 h 21"/>
                    <a:gd name="T2" fmla="*/ 57 w 57"/>
                    <a:gd name="T3" fmla="*/ 0 h 21"/>
                    <a:gd name="T4" fmla="*/ 57 w 57"/>
                    <a:gd name="T5" fmla="*/ 21 h 21"/>
                    <a:gd name="T6" fmla="*/ 0 w 57"/>
                    <a:gd name="T7" fmla="*/ 21 h 21"/>
                    <a:gd name="T8" fmla="*/ 0 w 57"/>
                    <a:gd name="T9" fmla="*/ 0 h 21"/>
                    <a:gd name="T10" fmla="*/ 1 w 57"/>
                    <a:gd name="T11" fmla="*/ 0 h 21"/>
                    <a:gd name="T12" fmla="*/ 56 w 57"/>
                    <a:gd name="T13" fmla="*/ 0 h 21"/>
                    <a:gd name="T14" fmla="*/ 56 w 57"/>
                    <a:gd name="T15" fmla="*/ 21 h 21"/>
                    <a:gd name="T16" fmla="*/ 1 w 57"/>
                    <a:gd name="T17" fmla="*/ 21 h 21"/>
                    <a:gd name="T18" fmla="*/ 1 w 5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21"/>
                    <a:gd name="T32" fmla="*/ 57 w 5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21">
                      <a:moveTo>
                        <a:pt x="0" y="0"/>
                      </a:moveTo>
                      <a:lnTo>
                        <a:pt x="57" y="0"/>
                      </a:lnTo>
                      <a:lnTo>
                        <a:pt x="57" y="21"/>
                      </a:lnTo>
                      <a:lnTo>
                        <a:pt x="0" y="21"/>
                      </a:lnTo>
                      <a:lnTo>
                        <a:pt x="0" y="0"/>
                      </a:lnTo>
                      <a:close/>
                      <a:moveTo>
                        <a:pt x="1" y="0"/>
                      </a:moveTo>
                      <a:lnTo>
                        <a:pt x="56" y="0"/>
                      </a:lnTo>
                      <a:lnTo>
                        <a:pt x="56" y="21"/>
                      </a:lnTo>
                      <a:lnTo>
                        <a:pt x="1" y="21"/>
                      </a:lnTo>
                      <a:lnTo>
                        <a:pt x="1" y="0"/>
                      </a:lnTo>
                      <a:close/>
                    </a:path>
                  </a:pathLst>
                </a:custGeom>
                <a:solidFill>
                  <a:srgbClr val="D7D7D7"/>
                </a:solidFill>
                <a:ln w="9525">
                  <a:noFill/>
                  <a:round/>
                  <a:headEnd/>
                  <a:tailEnd/>
                </a:ln>
              </p:spPr>
              <p:txBody>
                <a:bodyPr/>
                <a:lstStyle/>
                <a:p>
                  <a:pPr eaLnBrk="0" hangingPunct="0"/>
                  <a:endParaRPr lang="en-US"/>
                </a:p>
              </p:txBody>
            </p:sp>
            <p:sp>
              <p:nvSpPr>
                <p:cNvPr id="47945" name="Freeform 1617"/>
                <p:cNvSpPr>
                  <a:spLocks noEditPoints="1"/>
                </p:cNvSpPr>
                <p:nvPr/>
              </p:nvSpPr>
              <p:spPr bwMode="auto">
                <a:xfrm>
                  <a:off x="2291" y="3274"/>
                  <a:ext cx="55" cy="21"/>
                </a:xfrm>
                <a:custGeom>
                  <a:avLst/>
                  <a:gdLst>
                    <a:gd name="T0" fmla="*/ 0 w 55"/>
                    <a:gd name="T1" fmla="*/ 0 h 21"/>
                    <a:gd name="T2" fmla="*/ 55 w 55"/>
                    <a:gd name="T3" fmla="*/ 0 h 21"/>
                    <a:gd name="T4" fmla="*/ 55 w 55"/>
                    <a:gd name="T5" fmla="*/ 21 h 21"/>
                    <a:gd name="T6" fmla="*/ 0 w 55"/>
                    <a:gd name="T7" fmla="*/ 21 h 21"/>
                    <a:gd name="T8" fmla="*/ 0 w 55"/>
                    <a:gd name="T9" fmla="*/ 0 h 21"/>
                    <a:gd name="T10" fmla="*/ 1 w 55"/>
                    <a:gd name="T11" fmla="*/ 0 h 21"/>
                    <a:gd name="T12" fmla="*/ 54 w 55"/>
                    <a:gd name="T13" fmla="*/ 0 h 21"/>
                    <a:gd name="T14" fmla="*/ 54 w 55"/>
                    <a:gd name="T15" fmla="*/ 21 h 21"/>
                    <a:gd name="T16" fmla="*/ 1 w 55"/>
                    <a:gd name="T17" fmla="*/ 21 h 21"/>
                    <a:gd name="T18" fmla="*/ 1 w 5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21"/>
                    <a:gd name="T32" fmla="*/ 55 w 5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21">
                      <a:moveTo>
                        <a:pt x="0" y="0"/>
                      </a:moveTo>
                      <a:lnTo>
                        <a:pt x="55" y="0"/>
                      </a:lnTo>
                      <a:lnTo>
                        <a:pt x="55" y="21"/>
                      </a:lnTo>
                      <a:lnTo>
                        <a:pt x="0" y="21"/>
                      </a:lnTo>
                      <a:lnTo>
                        <a:pt x="0" y="0"/>
                      </a:lnTo>
                      <a:close/>
                      <a:moveTo>
                        <a:pt x="1" y="0"/>
                      </a:moveTo>
                      <a:lnTo>
                        <a:pt x="54" y="0"/>
                      </a:lnTo>
                      <a:lnTo>
                        <a:pt x="54" y="21"/>
                      </a:lnTo>
                      <a:lnTo>
                        <a:pt x="1" y="21"/>
                      </a:lnTo>
                      <a:lnTo>
                        <a:pt x="1" y="0"/>
                      </a:lnTo>
                      <a:close/>
                    </a:path>
                  </a:pathLst>
                </a:custGeom>
                <a:solidFill>
                  <a:srgbClr val="D8D8D8"/>
                </a:solidFill>
                <a:ln w="9525">
                  <a:noFill/>
                  <a:round/>
                  <a:headEnd/>
                  <a:tailEnd/>
                </a:ln>
              </p:spPr>
              <p:txBody>
                <a:bodyPr/>
                <a:lstStyle/>
                <a:p>
                  <a:pPr eaLnBrk="0" hangingPunct="0"/>
                  <a:endParaRPr lang="en-US"/>
                </a:p>
              </p:txBody>
            </p:sp>
            <p:sp>
              <p:nvSpPr>
                <p:cNvPr id="47946" name="Freeform 1618"/>
                <p:cNvSpPr>
                  <a:spLocks noEditPoints="1"/>
                </p:cNvSpPr>
                <p:nvPr/>
              </p:nvSpPr>
              <p:spPr bwMode="auto">
                <a:xfrm>
                  <a:off x="2292" y="3274"/>
                  <a:ext cx="53" cy="21"/>
                </a:xfrm>
                <a:custGeom>
                  <a:avLst/>
                  <a:gdLst>
                    <a:gd name="T0" fmla="*/ 0 w 53"/>
                    <a:gd name="T1" fmla="*/ 0 h 21"/>
                    <a:gd name="T2" fmla="*/ 53 w 53"/>
                    <a:gd name="T3" fmla="*/ 0 h 21"/>
                    <a:gd name="T4" fmla="*/ 53 w 53"/>
                    <a:gd name="T5" fmla="*/ 21 h 21"/>
                    <a:gd name="T6" fmla="*/ 0 w 53"/>
                    <a:gd name="T7" fmla="*/ 21 h 21"/>
                    <a:gd name="T8" fmla="*/ 0 w 53"/>
                    <a:gd name="T9" fmla="*/ 0 h 21"/>
                    <a:gd name="T10" fmla="*/ 0 w 53"/>
                    <a:gd name="T11" fmla="*/ 0 h 21"/>
                    <a:gd name="T12" fmla="*/ 52 w 53"/>
                    <a:gd name="T13" fmla="*/ 0 h 21"/>
                    <a:gd name="T14" fmla="*/ 52 w 53"/>
                    <a:gd name="T15" fmla="*/ 21 h 21"/>
                    <a:gd name="T16" fmla="*/ 0 w 53"/>
                    <a:gd name="T17" fmla="*/ 21 h 21"/>
                    <a:gd name="T18" fmla="*/ 0 w 5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21"/>
                    <a:gd name="T32" fmla="*/ 53 w 5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21">
                      <a:moveTo>
                        <a:pt x="0" y="0"/>
                      </a:moveTo>
                      <a:lnTo>
                        <a:pt x="53" y="0"/>
                      </a:lnTo>
                      <a:lnTo>
                        <a:pt x="53" y="21"/>
                      </a:lnTo>
                      <a:lnTo>
                        <a:pt x="0" y="21"/>
                      </a:lnTo>
                      <a:lnTo>
                        <a:pt x="0" y="0"/>
                      </a:lnTo>
                      <a:close/>
                      <a:moveTo>
                        <a:pt x="0" y="0"/>
                      </a:moveTo>
                      <a:lnTo>
                        <a:pt x="52" y="0"/>
                      </a:lnTo>
                      <a:lnTo>
                        <a:pt x="52" y="21"/>
                      </a:lnTo>
                      <a:lnTo>
                        <a:pt x="0" y="21"/>
                      </a:lnTo>
                      <a:lnTo>
                        <a:pt x="0" y="0"/>
                      </a:lnTo>
                      <a:close/>
                    </a:path>
                  </a:pathLst>
                </a:custGeom>
                <a:solidFill>
                  <a:srgbClr val="D9D9D9"/>
                </a:solidFill>
                <a:ln w="9525">
                  <a:noFill/>
                  <a:round/>
                  <a:headEnd/>
                  <a:tailEnd/>
                </a:ln>
              </p:spPr>
              <p:txBody>
                <a:bodyPr/>
                <a:lstStyle/>
                <a:p>
                  <a:pPr eaLnBrk="0" hangingPunct="0"/>
                  <a:endParaRPr lang="en-US"/>
                </a:p>
              </p:txBody>
            </p:sp>
            <p:sp>
              <p:nvSpPr>
                <p:cNvPr id="47947" name="Freeform 1619"/>
                <p:cNvSpPr>
                  <a:spLocks noEditPoints="1"/>
                </p:cNvSpPr>
                <p:nvPr/>
              </p:nvSpPr>
              <p:spPr bwMode="auto">
                <a:xfrm>
                  <a:off x="2292" y="3274"/>
                  <a:ext cx="52" cy="21"/>
                </a:xfrm>
                <a:custGeom>
                  <a:avLst/>
                  <a:gdLst>
                    <a:gd name="T0" fmla="*/ 0 w 52"/>
                    <a:gd name="T1" fmla="*/ 0 h 21"/>
                    <a:gd name="T2" fmla="*/ 52 w 52"/>
                    <a:gd name="T3" fmla="*/ 0 h 21"/>
                    <a:gd name="T4" fmla="*/ 52 w 52"/>
                    <a:gd name="T5" fmla="*/ 21 h 21"/>
                    <a:gd name="T6" fmla="*/ 0 w 52"/>
                    <a:gd name="T7" fmla="*/ 21 h 21"/>
                    <a:gd name="T8" fmla="*/ 0 w 52"/>
                    <a:gd name="T9" fmla="*/ 0 h 21"/>
                    <a:gd name="T10" fmla="*/ 2 w 52"/>
                    <a:gd name="T11" fmla="*/ 0 h 21"/>
                    <a:gd name="T12" fmla="*/ 51 w 52"/>
                    <a:gd name="T13" fmla="*/ 0 h 21"/>
                    <a:gd name="T14" fmla="*/ 51 w 52"/>
                    <a:gd name="T15" fmla="*/ 21 h 21"/>
                    <a:gd name="T16" fmla="*/ 2 w 52"/>
                    <a:gd name="T17" fmla="*/ 21 h 21"/>
                    <a:gd name="T18" fmla="*/ 2 w 52"/>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21"/>
                    <a:gd name="T32" fmla="*/ 52 w 52"/>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21">
                      <a:moveTo>
                        <a:pt x="0" y="0"/>
                      </a:moveTo>
                      <a:lnTo>
                        <a:pt x="52" y="0"/>
                      </a:lnTo>
                      <a:lnTo>
                        <a:pt x="52" y="21"/>
                      </a:lnTo>
                      <a:lnTo>
                        <a:pt x="0" y="21"/>
                      </a:lnTo>
                      <a:lnTo>
                        <a:pt x="0" y="0"/>
                      </a:lnTo>
                      <a:close/>
                      <a:moveTo>
                        <a:pt x="2" y="0"/>
                      </a:moveTo>
                      <a:lnTo>
                        <a:pt x="51" y="0"/>
                      </a:lnTo>
                      <a:lnTo>
                        <a:pt x="51" y="21"/>
                      </a:lnTo>
                      <a:lnTo>
                        <a:pt x="2" y="21"/>
                      </a:lnTo>
                      <a:lnTo>
                        <a:pt x="2" y="0"/>
                      </a:lnTo>
                      <a:close/>
                    </a:path>
                  </a:pathLst>
                </a:custGeom>
                <a:solidFill>
                  <a:srgbClr val="DADADA"/>
                </a:solidFill>
                <a:ln w="9525">
                  <a:noFill/>
                  <a:round/>
                  <a:headEnd/>
                  <a:tailEnd/>
                </a:ln>
              </p:spPr>
              <p:txBody>
                <a:bodyPr/>
                <a:lstStyle/>
                <a:p>
                  <a:pPr eaLnBrk="0" hangingPunct="0"/>
                  <a:endParaRPr lang="en-US"/>
                </a:p>
              </p:txBody>
            </p:sp>
            <p:sp>
              <p:nvSpPr>
                <p:cNvPr id="47948" name="Freeform 1620"/>
                <p:cNvSpPr>
                  <a:spLocks noEditPoints="1"/>
                </p:cNvSpPr>
                <p:nvPr/>
              </p:nvSpPr>
              <p:spPr bwMode="auto">
                <a:xfrm>
                  <a:off x="2294" y="3274"/>
                  <a:ext cx="49" cy="21"/>
                </a:xfrm>
                <a:custGeom>
                  <a:avLst/>
                  <a:gdLst>
                    <a:gd name="T0" fmla="*/ 0 w 49"/>
                    <a:gd name="T1" fmla="*/ 0 h 21"/>
                    <a:gd name="T2" fmla="*/ 49 w 49"/>
                    <a:gd name="T3" fmla="*/ 0 h 21"/>
                    <a:gd name="T4" fmla="*/ 49 w 49"/>
                    <a:gd name="T5" fmla="*/ 21 h 21"/>
                    <a:gd name="T6" fmla="*/ 0 w 49"/>
                    <a:gd name="T7" fmla="*/ 21 h 21"/>
                    <a:gd name="T8" fmla="*/ 0 w 49"/>
                    <a:gd name="T9" fmla="*/ 0 h 21"/>
                    <a:gd name="T10" fmla="*/ 0 w 49"/>
                    <a:gd name="T11" fmla="*/ 0 h 21"/>
                    <a:gd name="T12" fmla="*/ 49 w 49"/>
                    <a:gd name="T13" fmla="*/ 0 h 21"/>
                    <a:gd name="T14" fmla="*/ 49 w 49"/>
                    <a:gd name="T15" fmla="*/ 21 h 21"/>
                    <a:gd name="T16" fmla="*/ 0 w 49"/>
                    <a:gd name="T17" fmla="*/ 21 h 21"/>
                    <a:gd name="T18" fmla="*/ 0 w 4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21"/>
                    <a:gd name="T32" fmla="*/ 49 w 4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21">
                      <a:moveTo>
                        <a:pt x="0" y="0"/>
                      </a:moveTo>
                      <a:lnTo>
                        <a:pt x="49" y="0"/>
                      </a:lnTo>
                      <a:lnTo>
                        <a:pt x="49" y="21"/>
                      </a:lnTo>
                      <a:lnTo>
                        <a:pt x="0" y="21"/>
                      </a:lnTo>
                      <a:lnTo>
                        <a:pt x="0" y="0"/>
                      </a:lnTo>
                      <a:close/>
                      <a:moveTo>
                        <a:pt x="0" y="0"/>
                      </a:moveTo>
                      <a:lnTo>
                        <a:pt x="49" y="0"/>
                      </a:lnTo>
                      <a:lnTo>
                        <a:pt x="49" y="21"/>
                      </a:lnTo>
                      <a:lnTo>
                        <a:pt x="0" y="21"/>
                      </a:lnTo>
                      <a:lnTo>
                        <a:pt x="0" y="0"/>
                      </a:lnTo>
                      <a:close/>
                    </a:path>
                  </a:pathLst>
                </a:custGeom>
                <a:solidFill>
                  <a:srgbClr val="DBDBDB"/>
                </a:solidFill>
                <a:ln w="9525">
                  <a:noFill/>
                  <a:round/>
                  <a:headEnd/>
                  <a:tailEnd/>
                </a:ln>
              </p:spPr>
              <p:txBody>
                <a:bodyPr/>
                <a:lstStyle/>
                <a:p>
                  <a:pPr eaLnBrk="0" hangingPunct="0"/>
                  <a:endParaRPr lang="en-US"/>
                </a:p>
              </p:txBody>
            </p:sp>
            <p:sp>
              <p:nvSpPr>
                <p:cNvPr id="47949" name="Freeform 1621"/>
                <p:cNvSpPr>
                  <a:spLocks noEditPoints="1"/>
                </p:cNvSpPr>
                <p:nvPr/>
              </p:nvSpPr>
              <p:spPr bwMode="auto">
                <a:xfrm>
                  <a:off x="2294" y="3274"/>
                  <a:ext cx="49" cy="21"/>
                </a:xfrm>
                <a:custGeom>
                  <a:avLst/>
                  <a:gdLst>
                    <a:gd name="T0" fmla="*/ 0 w 49"/>
                    <a:gd name="T1" fmla="*/ 0 h 21"/>
                    <a:gd name="T2" fmla="*/ 49 w 49"/>
                    <a:gd name="T3" fmla="*/ 0 h 21"/>
                    <a:gd name="T4" fmla="*/ 49 w 49"/>
                    <a:gd name="T5" fmla="*/ 21 h 21"/>
                    <a:gd name="T6" fmla="*/ 0 w 49"/>
                    <a:gd name="T7" fmla="*/ 21 h 21"/>
                    <a:gd name="T8" fmla="*/ 0 w 49"/>
                    <a:gd name="T9" fmla="*/ 0 h 21"/>
                    <a:gd name="T10" fmla="*/ 1 w 49"/>
                    <a:gd name="T11" fmla="*/ 0 h 21"/>
                    <a:gd name="T12" fmla="*/ 47 w 49"/>
                    <a:gd name="T13" fmla="*/ 0 h 21"/>
                    <a:gd name="T14" fmla="*/ 47 w 49"/>
                    <a:gd name="T15" fmla="*/ 21 h 21"/>
                    <a:gd name="T16" fmla="*/ 1 w 49"/>
                    <a:gd name="T17" fmla="*/ 21 h 21"/>
                    <a:gd name="T18" fmla="*/ 1 w 4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21"/>
                    <a:gd name="T32" fmla="*/ 49 w 4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21">
                      <a:moveTo>
                        <a:pt x="0" y="0"/>
                      </a:moveTo>
                      <a:lnTo>
                        <a:pt x="49" y="0"/>
                      </a:lnTo>
                      <a:lnTo>
                        <a:pt x="49" y="21"/>
                      </a:lnTo>
                      <a:lnTo>
                        <a:pt x="0" y="21"/>
                      </a:lnTo>
                      <a:lnTo>
                        <a:pt x="0" y="0"/>
                      </a:lnTo>
                      <a:close/>
                      <a:moveTo>
                        <a:pt x="1" y="0"/>
                      </a:moveTo>
                      <a:lnTo>
                        <a:pt x="47" y="0"/>
                      </a:lnTo>
                      <a:lnTo>
                        <a:pt x="47" y="21"/>
                      </a:lnTo>
                      <a:lnTo>
                        <a:pt x="1" y="21"/>
                      </a:lnTo>
                      <a:lnTo>
                        <a:pt x="1" y="0"/>
                      </a:lnTo>
                      <a:close/>
                    </a:path>
                  </a:pathLst>
                </a:custGeom>
                <a:solidFill>
                  <a:srgbClr val="DCDCDC"/>
                </a:solidFill>
                <a:ln w="9525">
                  <a:noFill/>
                  <a:round/>
                  <a:headEnd/>
                  <a:tailEnd/>
                </a:ln>
              </p:spPr>
              <p:txBody>
                <a:bodyPr/>
                <a:lstStyle/>
                <a:p>
                  <a:pPr eaLnBrk="0" hangingPunct="0"/>
                  <a:endParaRPr lang="en-US"/>
                </a:p>
              </p:txBody>
            </p:sp>
            <p:sp>
              <p:nvSpPr>
                <p:cNvPr id="47950" name="Freeform 1622"/>
                <p:cNvSpPr>
                  <a:spLocks noEditPoints="1"/>
                </p:cNvSpPr>
                <p:nvPr/>
              </p:nvSpPr>
              <p:spPr bwMode="auto">
                <a:xfrm>
                  <a:off x="2295" y="3274"/>
                  <a:ext cx="46" cy="21"/>
                </a:xfrm>
                <a:custGeom>
                  <a:avLst/>
                  <a:gdLst>
                    <a:gd name="T0" fmla="*/ 0 w 46"/>
                    <a:gd name="T1" fmla="*/ 0 h 21"/>
                    <a:gd name="T2" fmla="*/ 46 w 46"/>
                    <a:gd name="T3" fmla="*/ 0 h 21"/>
                    <a:gd name="T4" fmla="*/ 46 w 46"/>
                    <a:gd name="T5" fmla="*/ 21 h 21"/>
                    <a:gd name="T6" fmla="*/ 0 w 46"/>
                    <a:gd name="T7" fmla="*/ 21 h 21"/>
                    <a:gd name="T8" fmla="*/ 0 w 46"/>
                    <a:gd name="T9" fmla="*/ 0 h 21"/>
                    <a:gd name="T10" fmla="*/ 1 w 46"/>
                    <a:gd name="T11" fmla="*/ 0 h 21"/>
                    <a:gd name="T12" fmla="*/ 46 w 46"/>
                    <a:gd name="T13" fmla="*/ 0 h 21"/>
                    <a:gd name="T14" fmla="*/ 46 w 46"/>
                    <a:gd name="T15" fmla="*/ 21 h 21"/>
                    <a:gd name="T16" fmla="*/ 1 w 46"/>
                    <a:gd name="T17" fmla="*/ 21 h 21"/>
                    <a:gd name="T18" fmla="*/ 1 w 46"/>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21"/>
                    <a:gd name="T32" fmla="*/ 46 w 4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21">
                      <a:moveTo>
                        <a:pt x="0" y="0"/>
                      </a:moveTo>
                      <a:lnTo>
                        <a:pt x="46" y="0"/>
                      </a:lnTo>
                      <a:lnTo>
                        <a:pt x="46" y="21"/>
                      </a:lnTo>
                      <a:lnTo>
                        <a:pt x="0" y="21"/>
                      </a:lnTo>
                      <a:lnTo>
                        <a:pt x="0" y="0"/>
                      </a:lnTo>
                      <a:close/>
                      <a:moveTo>
                        <a:pt x="1" y="0"/>
                      </a:moveTo>
                      <a:lnTo>
                        <a:pt x="46" y="0"/>
                      </a:lnTo>
                      <a:lnTo>
                        <a:pt x="46" y="21"/>
                      </a:lnTo>
                      <a:lnTo>
                        <a:pt x="1" y="21"/>
                      </a:lnTo>
                      <a:lnTo>
                        <a:pt x="1" y="0"/>
                      </a:lnTo>
                      <a:close/>
                    </a:path>
                  </a:pathLst>
                </a:custGeom>
                <a:solidFill>
                  <a:srgbClr val="DCDCDC"/>
                </a:solidFill>
                <a:ln w="9525">
                  <a:noFill/>
                  <a:round/>
                  <a:headEnd/>
                  <a:tailEnd/>
                </a:ln>
              </p:spPr>
              <p:txBody>
                <a:bodyPr/>
                <a:lstStyle/>
                <a:p>
                  <a:pPr eaLnBrk="0" hangingPunct="0"/>
                  <a:endParaRPr lang="en-US"/>
                </a:p>
              </p:txBody>
            </p:sp>
            <p:sp>
              <p:nvSpPr>
                <p:cNvPr id="47951" name="Freeform 1623"/>
                <p:cNvSpPr>
                  <a:spLocks noEditPoints="1"/>
                </p:cNvSpPr>
                <p:nvPr/>
              </p:nvSpPr>
              <p:spPr bwMode="auto">
                <a:xfrm>
                  <a:off x="2296" y="3274"/>
                  <a:ext cx="45" cy="21"/>
                </a:xfrm>
                <a:custGeom>
                  <a:avLst/>
                  <a:gdLst>
                    <a:gd name="T0" fmla="*/ 0 w 45"/>
                    <a:gd name="T1" fmla="*/ 0 h 21"/>
                    <a:gd name="T2" fmla="*/ 45 w 45"/>
                    <a:gd name="T3" fmla="*/ 0 h 21"/>
                    <a:gd name="T4" fmla="*/ 45 w 45"/>
                    <a:gd name="T5" fmla="*/ 21 h 21"/>
                    <a:gd name="T6" fmla="*/ 0 w 45"/>
                    <a:gd name="T7" fmla="*/ 21 h 21"/>
                    <a:gd name="T8" fmla="*/ 0 w 45"/>
                    <a:gd name="T9" fmla="*/ 0 h 21"/>
                    <a:gd name="T10" fmla="*/ 1 w 45"/>
                    <a:gd name="T11" fmla="*/ 0 h 21"/>
                    <a:gd name="T12" fmla="*/ 44 w 45"/>
                    <a:gd name="T13" fmla="*/ 0 h 21"/>
                    <a:gd name="T14" fmla="*/ 44 w 45"/>
                    <a:gd name="T15" fmla="*/ 21 h 21"/>
                    <a:gd name="T16" fmla="*/ 1 w 45"/>
                    <a:gd name="T17" fmla="*/ 21 h 21"/>
                    <a:gd name="T18" fmla="*/ 1 w 4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1"/>
                    <a:gd name="T32" fmla="*/ 45 w 4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1">
                      <a:moveTo>
                        <a:pt x="0" y="0"/>
                      </a:moveTo>
                      <a:lnTo>
                        <a:pt x="45" y="0"/>
                      </a:lnTo>
                      <a:lnTo>
                        <a:pt x="45" y="21"/>
                      </a:lnTo>
                      <a:lnTo>
                        <a:pt x="0" y="21"/>
                      </a:lnTo>
                      <a:lnTo>
                        <a:pt x="0" y="0"/>
                      </a:lnTo>
                      <a:close/>
                      <a:moveTo>
                        <a:pt x="1" y="0"/>
                      </a:moveTo>
                      <a:lnTo>
                        <a:pt x="44" y="0"/>
                      </a:lnTo>
                      <a:lnTo>
                        <a:pt x="44" y="21"/>
                      </a:lnTo>
                      <a:lnTo>
                        <a:pt x="1" y="21"/>
                      </a:lnTo>
                      <a:lnTo>
                        <a:pt x="1" y="0"/>
                      </a:lnTo>
                      <a:close/>
                    </a:path>
                  </a:pathLst>
                </a:custGeom>
                <a:solidFill>
                  <a:srgbClr val="DDDDDD"/>
                </a:solidFill>
                <a:ln w="9525">
                  <a:noFill/>
                  <a:round/>
                  <a:headEnd/>
                  <a:tailEnd/>
                </a:ln>
              </p:spPr>
              <p:txBody>
                <a:bodyPr/>
                <a:lstStyle/>
                <a:p>
                  <a:pPr eaLnBrk="0" hangingPunct="0"/>
                  <a:endParaRPr lang="en-US"/>
                </a:p>
              </p:txBody>
            </p:sp>
            <p:sp>
              <p:nvSpPr>
                <p:cNvPr id="47952" name="Freeform 1624"/>
                <p:cNvSpPr>
                  <a:spLocks noEditPoints="1"/>
                </p:cNvSpPr>
                <p:nvPr/>
              </p:nvSpPr>
              <p:spPr bwMode="auto">
                <a:xfrm>
                  <a:off x="2297" y="3274"/>
                  <a:ext cx="43" cy="21"/>
                </a:xfrm>
                <a:custGeom>
                  <a:avLst/>
                  <a:gdLst>
                    <a:gd name="T0" fmla="*/ 0 w 43"/>
                    <a:gd name="T1" fmla="*/ 0 h 21"/>
                    <a:gd name="T2" fmla="*/ 43 w 43"/>
                    <a:gd name="T3" fmla="*/ 0 h 21"/>
                    <a:gd name="T4" fmla="*/ 43 w 43"/>
                    <a:gd name="T5" fmla="*/ 21 h 21"/>
                    <a:gd name="T6" fmla="*/ 0 w 43"/>
                    <a:gd name="T7" fmla="*/ 21 h 21"/>
                    <a:gd name="T8" fmla="*/ 0 w 43"/>
                    <a:gd name="T9" fmla="*/ 0 h 21"/>
                    <a:gd name="T10" fmla="*/ 1 w 43"/>
                    <a:gd name="T11" fmla="*/ 0 h 21"/>
                    <a:gd name="T12" fmla="*/ 41 w 43"/>
                    <a:gd name="T13" fmla="*/ 0 h 21"/>
                    <a:gd name="T14" fmla="*/ 41 w 43"/>
                    <a:gd name="T15" fmla="*/ 21 h 21"/>
                    <a:gd name="T16" fmla="*/ 1 w 43"/>
                    <a:gd name="T17" fmla="*/ 21 h 21"/>
                    <a:gd name="T18" fmla="*/ 1 w 4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21"/>
                    <a:gd name="T32" fmla="*/ 43 w 4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21">
                      <a:moveTo>
                        <a:pt x="0" y="0"/>
                      </a:moveTo>
                      <a:lnTo>
                        <a:pt x="43" y="0"/>
                      </a:lnTo>
                      <a:lnTo>
                        <a:pt x="43" y="21"/>
                      </a:lnTo>
                      <a:lnTo>
                        <a:pt x="0" y="21"/>
                      </a:lnTo>
                      <a:lnTo>
                        <a:pt x="0" y="0"/>
                      </a:lnTo>
                      <a:close/>
                      <a:moveTo>
                        <a:pt x="1" y="0"/>
                      </a:moveTo>
                      <a:lnTo>
                        <a:pt x="41" y="0"/>
                      </a:lnTo>
                      <a:lnTo>
                        <a:pt x="41" y="21"/>
                      </a:lnTo>
                      <a:lnTo>
                        <a:pt x="1" y="21"/>
                      </a:lnTo>
                      <a:lnTo>
                        <a:pt x="1" y="0"/>
                      </a:lnTo>
                      <a:close/>
                    </a:path>
                  </a:pathLst>
                </a:custGeom>
                <a:solidFill>
                  <a:srgbClr val="DEDEDE"/>
                </a:solidFill>
                <a:ln w="9525">
                  <a:noFill/>
                  <a:round/>
                  <a:headEnd/>
                  <a:tailEnd/>
                </a:ln>
              </p:spPr>
              <p:txBody>
                <a:bodyPr/>
                <a:lstStyle/>
                <a:p>
                  <a:pPr eaLnBrk="0" hangingPunct="0"/>
                  <a:endParaRPr lang="en-US"/>
                </a:p>
              </p:txBody>
            </p:sp>
            <p:sp>
              <p:nvSpPr>
                <p:cNvPr id="47953" name="Freeform 1625"/>
                <p:cNvSpPr>
                  <a:spLocks noEditPoints="1"/>
                </p:cNvSpPr>
                <p:nvPr/>
              </p:nvSpPr>
              <p:spPr bwMode="auto">
                <a:xfrm>
                  <a:off x="2298" y="3274"/>
                  <a:ext cx="40" cy="21"/>
                </a:xfrm>
                <a:custGeom>
                  <a:avLst/>
                  <a:gdLst>
                    <a:gd name="T0" fmla="*/ 0 w 40"/>
                    <a:gd name="T1" fmla="*/ 0 h 21"/>
                    <a:gd name="T2" fmla="*/ 40 w 40"/>
                    <a:gd name="T3" fmla="*/ 0 h 21"/>
                    <a:gd name="T4" fmla="*/ 40 w 40"/>
                    <a:gd name="T5" fmla="*/ 21 h 21"/>
                    <a:gd name="T6" fmla="*/ 0 w 40"/>
                    <a:gd name="T7" fmla="*/ 21 h 21"/>
                    <a:gd name="T8" fmla="*/ 0 w 40"/>
                    <a:gd name="T9" fmla="*/ 0 h 21"/>
                    <a:gd name="T10" fmla="*/ 1 w 40"/>
                    <a:gd name="T11" fmla="*/ 0 h 21"/>
                    <a:gd name="T12" fmla="*/ 40 w 40"/>
                    <a:gd name="T13" fmla="*/ 0 h 21"/>
                    <a:gd name="T14" fmla="*/ 40 w 40"/>
                    <a:gd name="T15" fmla="*/ 21 h 21"/>
                    <a:gd name="T16" fmla="*/ 1 w 40"/>
                    <a:gd name="T17" fmla="*/ 21 h 21"/>
                    <a:gd name="T18" fmla="*/ 1 w 40"/>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21"/>
                    <a:gd name="T32" fmla="*/ 40 w 40"/>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21">
                      <a:moveTo>
                        <a:pt x="0" y="0"/>
                      </a:moveTo>
                      <a:lnTo>
                        <a:pt x="40" y="0"/>
                      </a:lnTo>
                      <a:lnTo>
                        <a:pt x="40" y="21"/>
                      </a:lnTo>
                      <a:lnTo>
                        <a:pt x="0" y="21"/>
                      </a:lnTo>
                      <a:lnTo>
                        <a:pt x="0" y="0"/>
                      </a:lnTo>
                      <a:close/>
                      <a:moveTo>
                        <a:pt x="1" y="0"/>
                      </a:moveTo>
                      <a:lnTo>
                        <a:pt x="40" y="0"/>
                      </a:lnTo>
                      <a:lnTo>
                        <a:pt x="40" y="21"/>
                      </a:lnTo>
                      <a:lnTo>
                        <a:pt x="1" y="21"/>
                      </a:lnTo>
                      <a:lnTo>
                        <a:pt x="1" y="0"/>
                      </a:lnTo>
                      <a:close/>
                    </a:path>
                  </a:pathLst>
                </a:custGeom>
                <a:solidFill>
                  <a:srgbClr val="DFDFDF"/>
                </a:solidFill>
                <a:ln w="9525">
                  <a:noFill/>
                  <a:round/>
                  <a:headEnd/>
                  <a:tailEnd/>
                </a:ln>
              </p:spPr>
              <p:txBody>
                <a:bodyPr/>
                <a:lstStyle/>
                <a:p>
                  <a:pPr eaLnBrk="0" hangingPunct="0"/>
                  <a:endParaRPr lang="en-US"/>
                </a:p>
              </p:txBody>
            </p:sp>
            <p:sp>
              <p:nvSpPr>
                <p:cNvPr id="47954" name="Freeform 1626"/>
                <p:cNvSpPr>
                  <a:spLocks noEditPoints="1"/>
                </p:cNvSpPr>
                <p:nvPr/>
              </p:nvSpPr>
              <p:spPr bwMode="auto">
                <a:xfrm>
                  <a:off x="2299" y="3274"/>
                  <a:ext cx="39" cy="21"/>
                </a:xfrm>
                <a:custGeom>
                  <a:avLst/>
                  <a:gdLst>
                    <a:gd name="T0" fmla="*/ 0 w 39"/>
                    <a:gd name="T1" fmla="*/ 0 h 21"/>
                    <a:gd name="T2" fmla="*/ 39 w 39"/>
                    <a:gd name="T3" fmla="*/ 0 h 21"/>
                    <a:gd name="T4" fmla="*/ 39 w 39"/>
                    <a:gd name="T5" fmla="*/ 21 h 21"/>
                    <a:gd name="T6" fmla="*/ 0 w 39"/>
                    <a:gd name="T7" fmla="*/ 21 h 21"/>
                    <a:gd name="T8" fmla="*/ 0 w 39"/>
                    <a:gd name="T9" fmla="*/ 0 h 21"/>
                    <a:gd name="T10" fmla="*/ 1 w 39"/>
                    <a:gd name="T11" fmla="*/ 0 h 21"/>
                    <a:gd name="T12" fmla="*/ 38 w 39"/>
                    <a:gd name="T13" fmla="*/ 0 h 21"/>
                    <a:gd name="T14" fmla="*/ 38 w 39"/>
                    <a:gd name="T15" fmla="*/ 21 h 21"/>
                    <a:gd name="T16" fmla="*/ 1 w 39"/>
                    <a:gd name="T17" fmla="*/ 21 h 21"/>
                    <a:gd name="T18" fmla="*/ 1 w 3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21"/>
                    <a:gd name="T32" fmla="*/ 39 w 3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21">
                      <a:moveTo>
                        <a:pt x="0" y="0"/>
                      </a:moveTo>
                      <a:lnTo>
                        <a:pt x="39" y="0"/>
                      </a:lnTo>
                      <a:lnTo>
                        <a:pt x="39" y="21"/>
                      </a:lnTo>
                      <a:lnTo>
                        <a:pt x="0" y="21"/>
                      </a:lnTo>
                      <a:lnTo>
                        <a:pt x="0" y="0"/>
                      </a:lnTo>
                      <a:close/>
                      <a:moveTo>
                        <a:pt x="1" y="0"/>
                      </a:moveTo>
                      <a:lnTo>
                        <a:pt x="38" y="0"/>
                      </a:lnTo>
                      <a:lnTo>
                        <a:pt x="38" y="21"/>
                      </a:lnTo>
                      <a:lnTo>
                        <a:pt x="1" y="21"/>
                      </a:lnTo>
                      <a:lnTo>
                        <a:pt x="1" y="0"/>
                      </a:lnTo>
                      <a:close/>
                    </a:path>
                  </a:pathLst>
                </a:custGeom>
                <a:solidFill>
                  <a:srgbClr val="DFDFDF"/>
                </a:solidFill>
                <a:ln w="9525">
                  <a:noFill/>
                  <a:round/>
                  <a:headEnd/>
                  <a:tailEnd/>
                </a:ln>
              </p:spPr>
              <p:txBody>
                <a:bodyPr/>
                <a:lstStyle/>
                <a:p>
                  <a:pPr eaLnBrk="0" hangingPunct="0"/>
                  <a:endParaRPr lang="en-US"/>
                </a:p>
              </p:txBody>
            </p:sp>
            <p:sp>
              <p:nvSpPr>
                <p:cNvPr id="47955" name="Freeform 1627"/>
                <p:cNvSpPr>
                  <a:spLocks noEditPoints="1"/>
                </p:cNvSpPr>
                <p:nvPr/>
              </p:nvSpPr>
              <p:spPr bwMode="auto">
                <a:xfrm>
                  <a:off x="2300" y="3274"/>
                  <a:ext cx="37" cy="21"/>
                </a:xfrm>
                <a:custGeom>
                  <a:avLst/>
                  <a:gdLst>
                    <a:gd name="T0" fmla="*/ 0 w 37"/>
                    <a:gd name="T1" fmla="*/ 0 h 21"/>
                    <a:gd name="T2" fmla="*/ 37 w 37"/>
                    <a:gd name="T3" fmla="*/ 0 h 21"/>
                    <a:gd name="T4" fmla="*/ 37 w 37"/>
                    <a:gd name="T5" fmla="*/ 21 h 21"/>
                    <a:gd name="T6" fmla="*/ 0 w 37"/>
                    <a:gd name="T7" fmla="*/ 21 h 21"/>
                    <a:gd name="T8" fmla="*/ 0 w 37"/>
                    <a:gd name="T9" fmla="*/ 0 h 21"/>
                    <a:gd name="T10" fmla="*/ 1 w 37"/>
                    <a:gd name="T11" fmla="*/ 0 h 21"/>
                    <a:gd name="T12" fmla="*/ 36 w 37"/>
                    <a:gd name="T13" fmla="*/ 0 h 21"/>
                    <a:gd name="T14" fmla="*/ 36 w 37"/>
                    <a:gd name="T15" fmla="*/ 21 h 21"/>
                    <a:gd name="T16" fmla="*/ 1 w 37"/>
                    <a:gd name="T17" fmla="*/ 21 h 21"/>
                    <a:gd name="T18" fmla="*/ 1 w 3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21"/>
                    <a:gd name="T32" fmla="*/ 37 w 3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21">
                      <a:moveTo>
                        <a:pt x="0" y="0"/>
                      </a:moveTo>
                      <a:lnTo>
                        <a:pt x="37" y="0"/>
                      </a:lnTo>
                      <a:lnTo>
                        <a:pt x="37" y="21"/>
                      </a:lnTo>
                      <a:lnTo>
                        <a:pt x="0" y="21"/>
                      </a:lnTo>
                      <a:lnTo>
                        <a:pt x="0" y="0"/>
                      </a:lnTo>
                      <a:close/>
                      <a:moveTo>
                        <a:pt x="1" y="0"/>
                      </a:moveTo>
                      <a:lnTo>
                        <a:pt x="36" y="0"/>
                      </a:lnTo>
                      <a:lnTo>
                        <a:pt x="36" y="21"/>
                      </a:lnTo>
                      <a:lnTo>
                        <a:pt x="1" y="21"/>
                      </a:lnTo>
                      <a:lnTo>
                        <a:pt x="1" y="0"/>
                      </a:lnTo>
                      <a:close/>
                    </a:path>
                  </a:pathLst>
                </a:custGeom>
                <a:solidFill>
                  <a:srgbClr val="E0E0E0"/>
                </a:solidFill>
                <a:ln w="9525">
                  <a:noFill/>
                  <a:round/>
                  <a:headEnd/>
                  <a:tailEnd/>
                </a:ln>
              </p:spPr>
              <p:txBody>
                <a:bodyPr/>
                <a:lstStyle/>
                <a:p>
                  <a:pPr eaLnBrk="0" hangingPunct="0"/>
                  <a:endParaRPr lang="en-US"/>
                </a:p>
              </p:txBody>
            </p:sp>
            <p:sp>
              <p:nvSpPr>
                <p:cNvPr id="47956" name="Freeform 1628"/>
                <p:cNvSpPr>
                  <a:spLocks noEditPoints="1"/>
                </p:cNvSpPr>
                <p:nvPr/>
              </p:nvSpPr>
              <p:spPr bwMode="auto">
                <a:xfrm>
                  <a:off x="2301" y="3274"/>
                  <a:ext cx="35" cy="21"/>
                </a:xfrm>
                <a:custGeom>
                  <a:avLst/>
                  <a:gdLst>
                    <a:gd name="T0" fmla="*/ 0 w 35"/>
                    <a:gd name="T1" fmla="*/ 0 h 21"/>
                    <a:gd name="T2" fmla="*/ 35 w 35"/>
                    <a:gd name="T3" fmla="*/ 0 h 21"/>
                    <a:gd name="T4" fmla="*/ 35 w 35"/>
                    <a:gd name="T5" fmla="*/ 21 h 21"/>
                    <a:gd name="T6" fmla="*/ 0 w 35"/>
                    <a:gd name="T7" fmla="*/ 21 h 21"/>
                    <a:gd name="T8" fmla="*/ 0 w 35"/>
                    <a:gd name="T9" fmla="*/ 0 h 21"/>
                    <a:gd name="T10" fmla="*/ 1 w 35"/>
                    <a:gd name="T11" fmla="*/ 0 h 21"/>
                    <a:gd name="T12" fmla="*/ 34 w 35"/>
                    <a:gd name="T13" fmla="*/ 0 h 21"/>
                    <a:gd name="T14" fmla="*/ 34 w 35"/>
                    <a:gd name="T15" fmla="*/ 21 h 21"/>
                    <a:gd name="T16" fmla="*/ 1 w 35"/>
                    <a:gd name="T17" fmla="*/ 21 h 21"/>
                    <a:gd name="T18" fmla="*/ 1 w 3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21"/>
                    <a:gd name="T32" fmla="*/ 35 w 3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21">
                      <a:moveTo>
                        <a:pt x="0" y="0"/>
                      </a:moveTo>
                      <a:lnTo>
                        <a:pt x="35" y="0"/>
                      </a:lnTo>
                      <a:lnTo>
                        <a:pt x="35" y="21"/>
                      </a:lnTo>
                      <a:lnTo>
                        <a:pt x="0" y="21"/>
                      </a:lnTo>
                      <a:lnTo>
                        <a:pt x="0" y="0"/>
                      </a:lnTo>
                      <a:close/>
                      <a:moveTo>
                        <a:pt x="1" y="0"/>
                      </a:moveTo>
                      <a:lnTo>
                        <a:pt x="34" y="0"/>
                      </a:lnTo>
                      <a:lnTo>
                        <a:pt x="34" y="21"/>
                      </a:lnTo>
                      <a:lnTo>
                        <a:pt x="1" y="21"/>
                      </a:lnTo>
                      <a:lnTo>
                        <a:pt x="1" y="0"/>
                      </a:lnTo>
                      <a:close/>
                    </a:path>
                  </a:pathLst>
                </a:custGeom>
                <a:solidFill>
                  <a:srgbClr val="E1E1E1"/>
                </a:solidFill>
                <a:ln w="9525">
                  <a:noFill/>
                  <a:round/>
                  <a:headEnd/>
                  <a:tailEnd/>
                </a:ln>
              </p:spPr>
              <p:txBody>
                <a:bodyPr/>
                <a:lstStyle/>
                <a:p>
                  <a:pPr eaLnBrk="0" hangingPunct="0"/>
                  <a:endParaRPr lang="en-US"/>
                </a:p>
              </p:txBody>
            </p:sp>
            <p:sp>
              <p:nvSpPr>
                <p:cNvPr id="47957" name="Freeform 1629"/>
                <p:cNvSpPr>
                  <a:spLocks noEditPoints="1"/>
                </p:cNvSpPr>
                <p:nvPr/>
              </p:nvSpPr>
              <p:spPr bwMode="auto">
                <a:xfrm>
                  <a:off x="2302" y="3274"/>
                  <a:ext cx="33" cy="21"/>
                </a:xfrm>
                <a:custGeom>
                  <a:avLst/>
                  <a:gdLst>
                    <a:gd name="T0" fmla="*/ 0 w 33"/>
                    <a:gd name="T1" fmla="*/ 0 h 21"/>
                    <a:gd name="T2" fmla="*/ 33 w 33"/>
                    <a:gd name="T3" fmla="*/ 0 h 21"/>
                    <a:gd name="T4" fmla="*/ 33 w 33"/>
                    <a:gd name="T5" fmla="*/ 21 h 21"/>
                    <a:gd name="T6" fmla="*/ 0 w 33"/>
                    <a:gd name="T7" fmla="*/ 21 h 21"/>
                    <a:gd name="T8" fmla="*/ 0 w 33"/>
                    <a:gd name="T9" fmla="*/ 0 h 21"/>
                    <a:gd name="T10" fmla="*/ 1 w 33"/>
                    <a:gd name="T11" fmla="*/ 0 h 21"/>
                    <a:gd name="T12" fmla="*/ 32 w 33"/>
                    <a:gd name="T13" fmla="*/ 0 h 21"/>
                    <a:gd name="T14" fmla="*/ 32 w 33"/>
                    <a:gd name="T15" fmla="*/ 21 h 21"/>
                    <a:gd name="T16" fmla="*/ 1 w 33"/>
                    <a:gd name="T17" fmla="*/ 21 h 21"/>
                    <a:gd name="T18" fmla="*/ 1 w 3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21"/>
                    <a:gd name="T32" fmla="*/ 33 w 3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21">
                      <a:moveTo>
                        <a:pt x="0" y="0"/>
                      </a:moveTo>
                      <a:lnTo>
                        <a:pt x="33" y="0"/>
                      </a:lnTo>
                      <a:lnTo>
                        <a:pt x="33" y="21"/>
                      </a:lnTo>
                      <a:lnTo>
                        <a:pt x="0" y="21"/>
                      </a:lnTo>
                      <a:lnTo>
                        <a:pt x="0" y="0"/>
                      </a:lnTo>
                      <a:close/>
                      <a:moveTo>
                        <a:pt x="1" y="0"/>
                      </a:moveTo>
                      <a:lnTo>
                        <a:pt x="32" y="0"/>
                      </a:lnTo>
                      <a:lnTo>
                        <a:pt x="32" y="21"/>
                      </a:lnTo>
                      <a:lnTo>
                        <a:pt x="1" y="21"/>
                      </a:lnTo>
                      <a:lnTo>
                        <a:pt x="1" y="0"/>
                      </a:lnTo>
                      <a:close/>
                    </a:path>
                  </a:pathLst>
                </a:custGeom>
                <a:solidFill>
                  <a:srgbClr val="E1E1E1"/>
                </a:solidFill>
                <a:ln w="9525">
                  <a:noFill/>
                  <a:round/>
                  <a:headEnd/>
                  <a:tailEnd/>
                </a:ln>
              </p:spPr>
              <p:txBody>
                <a:bodyPr/>
                <a:lstStyle/>
                <a:p>
                  <a:pPr eaLnBrk="0" hangingPunct="0"/>
                  <a:endParaRPr lang="en-US"/>
                </a:p>
              </p:txBody>
            </p:sp>
            <p:sp>
              <p:nvSpPr>
                <p:cNvPr id="47958" name="Freeform 1630"/>
                <p:cNvSpPr>
                  <a:spLocks noEditPoints="1"/>
                </p:cNvSpPr>
                <p:nvPr/>
              </p:nvSpPr>
              <p:spPr bwMode="auto">
                <a:xfrm>
                  <a:off x="2303" y="3274"/>
                  <a:ext cx="31" cy="21"/>
                </a:xfrm>
                <a:custGeom>
                  <a:avLst/>
                  <a:gdLst>
                    <a:gd name="T0" fmla="*/ 0 w 31"/>
                    <a:gd name="T1" fmla="*/ 0 h 21"/>
                    <a:gd name="T2" fmla="*/ 31 w 31"/>
                    <a:gd name="T3" fmla="*/ 0 h 21"/>
                    <a:gd name="T4" fmla="*/ 31 w 31"/>
                    <a:gd name="T5" fmla="*/ 21 h 21"/>
                    <a:gd name="T6" fmla="*/ 0 w 31"/>
                    <a:gd name="T7" fmla="*/ 21 h 21"/>
                    <a:gd name="T8" fmla="*/ 0 w 31"/>
                    <a:gd name="T9" fmla="*/ 0 h 21"/>
                    <a:gd name="T10" fmla="*/ 1 w 31"/>
                    <a:gd name="T11" fmla="*/ 0 h 21"/>
                    <a:gd name="T12" fmla="*/ 30 w 31"/>
                    <a:gd name="T13" fmla="*/ 0 h 21"/>
                    <a:gd name="T14" fmla="*/ 30 w 31"/>
                    <a:gd name="T15" fmla="*/ 21 h 21"/>
                    <a:gd name="T16" fmla="*/ 1 w 31"/>
                    <a:gd name="T17" fmla="*/ 21 h 21"/>
                    <a:gd name="T18" fmla="*/ 1 w 3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21"/>
                    <a:gd name="T32" fmla="*/ 31 w 3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21">
                      <a:moveTo>
                        <a:pt x="0" y="0"/>
                      </a:moveTo>
                      <a:lnTo>
                        <a:pt x="31" y="0"/>
                      </a:lnTo>
                      <a:lnTo>
                        <a:pt x="31" y="21"/>
                      </a:lnTo>
                      <a:lnTo>
                        <a:pt x="0" y="21"/>
                      </a:lnTo>
                      <a:lnTo>
                        <a:pt x="0" y="0"/>
                      </a:lnTo>
                      <a:close/>
                      <a:moveTo>
                        <a:pt x="1" y="0"/>
                      </a:moveTo>
                      <a:lnTo>
                        <a:pt x="30" y="0"/>
                      </a:lnTo>
                      <a:lnTo>
                        <a:pt x="30" y="21"/>
                      </a:lnTo>
                      <a:lnTo>
                        <a:pt x="1" y="21"/>
                      </a:lnTo>
                      <a:lnTo>
                        <a:pt x="1" y="0"/>
                      </a:lnTo>
                      <a:close/>
                    </a:path>
                  </a:pathLst>
                </a:custGeom>
                <a:solidFill>
                  <a:srgbClr val="E2E2E2"/>
                </a:solidFill>
                <a:ln w="9525">
                  <a:noFill/>
                  <a:round/>
                  <a:headEnd/>
                  <a:tailEnd/>
                </a:ln>
              </p:spPr>
              <p:txBody>
                <a:bodyPr/>
                <a:lstStyle/>
                <a:p>
                  <a:pPr eaLnBrk="0" hangingPunct="0"/>
                  <a:endParaRPr lang="en-US"/>
                </a:p>
              </p:txBody>
            </p:sp>
            <p:sp>
              <p:nvSpPr>
                <p:cNvPr id="47959" name="Freeform 1631"/>
                <p:cNvSpPr>
                  <a:spLocks noEditPoints="1"/>
                </p:cNvSpPr>
                <p:nvPr/>
              </p:nvSpPr>
              <p:spPr bwMode="auto">
                <a:xfrm>
                  <a:off x="2304" y="3274"/>
                  <a:ext cx="29" cy="21"/>
                </a:xfrm>
                <a:custGeom>
                  <a:avLst/>
                  <a:gdLst>
                    <a:gd name="T0" fmla="*/ 0 w 29"/>
                    <a:gd name="T1" fmla="*/ 0 h 21"/>
                    <a:gd name="T2" fmla="*/ 29 w 29"/>
                    <a:gd name="T3" fmla="*/ 0 h 21"/>
                    <a:gd name="T4" fmla="*/ 29 w 29"/>
                    <a:gd name="T5" fmla="*/ 21 h 21"/>
                    <a:gd name="T6" fmla="*/ 0 w 29"/>
                    <a:gd name="T7" fmla="*/ 21 h 21"/>
                    <a:gd name="T8" fmla="*/ 0 w 29"/>
                    <a:gd name="T9" fmla="*/ 0 h 21"/>
                    <a:gd name="T10" fmla="*/ 1 w 29"/>
                    <a:gd name="T11" fmla="*/ 0 h 21"/>
                    <a:gd name="T12" fmla="*/ 28 w 29"/>
                    <a:gd name="T13" fmla="*/ 0 h 21"/>
                    <a:gd name="T14" fmla="*/ 28 w 29"/>
                    <a:gd name="T15" fmla="*/ 21 h 21"/>
                    <a:gd name="T16" fmla="*/ 1 w 29"/>
                    <a:gd name="T17" fmla="*/ 21 h 21"/>
                    <a:gd name="T18" fmla="*/ 1 w 2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1"/>
                    <a:gd name="T32" fmla="*/ 29 w 2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1">
                      <a:moveTo>
                        <a:pt x="0" y="0"/>
                      </a:moveTo>
                      <a:lnTo>
                        <a:pt x="29" y="0"/>
                      </a:lnTo>
                      <a:lnTo>
                        <a:pt x="29" y="21"/>
                      </a:lnTo>
                      <a:lnTo>
                        <a:pt x="0" y="21"/>
                      </a:lnTo>
                      <a:lnTo>
                        <a:pt x="0" y="0"/>
                      </a:lnTo>
                      <a:close/>
                      <a:moveTo>
                        <a:pt x="1" y="0"/>
                      </a:moveTo>
                      <a:lnTo>
                        <a:pt x="28" y="0"/>
                      </a:lnTo>
                      <a:lnTo>
                        <a:pt x="28" y="21"/>
                      </a:lnTo>
                      <a:lnTo>
                        <a:pt x="1" y="21"/>
                      </a:lnTo>
                      <a:lnTo>
                        <a:pt x="1" y="0"/>
                      </a:lnTo>
                      <a:close/>
                    </a:path>
                  </a:pathLst>
                </a:custGeom>
                <a:solidFill>
                  <a:srgbClr val="E3E3E3"/>
                </a:solidFill>
                <a:ln w="9525">
                  <a:noFill/>
                  <a:round/>
                  <a:headEnd/>
                  <a:tailEnd/>
                </a:ln>
              </p:spPr>
              <p:txBody>
                <a:bodyPr/>
                <a:lstStyle/>
                <a:p>
                  <a:pPr eaLnBrk="0" hangingPunct="0"/>
                  <a:endParaRPr lang="en-US"/>
                </a:p>
              </p:txBody>
            </p:sp>
            <p:sp>
              <p:nvSpPr>
                <p:cNvPr id="47960" name="Freeform 1632"/>
                <p:cNvSpPr>
                  <a:spLocks noEditPoints="1"/>
                </p:cNvSpPr>
                <p:nvPr/>
              </p:nvSpPr>
              <p:spPr bwMode="auto">
                <a:xfrm>
                  <a:off x="2305" y="3274"/>
                  <a:ext cx="27" cy="21"/>
                </a:xfrm>
                <a:custGeom>
                  <a:avLst/>
                  <a:gdLst>
                    <a:gd name="T0" fmla="*/ 0 w 27"/>
                    <a:gd name="T1" fmla="*/ 0 h 21"/>
                    <a:gd name="T2" fmla="*/ 27 w 27"/>
                    <a:gd name="T3" fmla="*/ 0 h 21"/>
                    <a:gd name="T4" fmla="*/ 27 w 27"/>
                    <a:gd name="T5" fmla="*/ 21 h 21"/>
                    <a:gd name="T6" fmla="*/ 0 w 27"/>
                    <a:gd name="T7" fmla="*/ 21 h 21"/>
                    <a:gd name="T8" fmla="*/ 0 w 27"/>
                    <a:gd name="T9" fmla="*/ 0 h 21"/>
                    <a:gd name="T10" fmla="*/ 0 w 27"/>
                    <a:gd name="T11" fmla="*/ 0 h 21"/>
                    <a:gd name="T12" fmla="*/ 26 w 27"/>
                    <a:gd name="T13" fmla="*/ 0 h 21"/>
                    <a:gd name="T14" fmla="*/ 26 w 27"/>
                    <a:gd name="T15" fmla="*/ 21 h 21"/>
                    <a:gd name="T16" fmla="*/ 0 w 27"/>
                    <a:gd name="T17" fmla="*/ 21 h 21"/>
                    <a:gd name="T18" fmla="*/ 0 w 2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21"/>
                    <a:gd name="T32" fmla="*/ 27 w 2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21">
                      <a:moveTo>
                        <a:pt x="0" y="0"/>
                      </a:moveTo>
                      <a:lnTo>
                        <a:pt x="27" y="0"/>
                      </a:lnTo>
                      <a:lnTo>
                        <a:pt x="27" y="21"/>
                      </a:lnTo>
                      <a:lnTo>
                        <a:pt x="0" y="21"/>
                      </a:lnTo>
                      <a:lnTo>
                        <a:pt x="0" y="0"/>
                      </a:lnTo>
                      <a:close/>
                      <a:moveTo>
                        <a:pt x="0" y="0"/>
                      </a:moveTo>
                      <a:lnTo>
                        <a:pt x="26" y="0"/>
                      </a:lnTo>
                      <a:lnTo>
                        <a:pt x="26" y="21"/>
                      </a:lnTo>
                      <a:lnTo>
                        <a:pt x="0" y="21"/>
                      </a:lnTo>
                      <a:lnTo>
                        <a:pt x="0" y="0"/>
                      </a:lnTo>
                      <a:close/>
                    </a:path>
                  </a:pathLst>
                </a:custGeom>
                <a:solidFill>
                  <a:srgbClr val="E3E3E3"/>
                </a:solidFill>
                <a:ln w="9525">
                  <a:noFill/>
                  <a:round/>
                  <a:headEnd/>
                  <a:tailEnd/>
                </a:ln>
              </p:spPr>
              <p:txBody>
                <a:bodyPr/>
                <a:lstStyle/>
                <a:p>
                  <a:pPr eaLnBrk="0" hangingPunct="0"/>
                  <a:endParaRPr lang="en-US"/>
                </a:p>
              </p:txBody>
            </p:sp>
            <p:sp>
              <p:nvSpPr>
                <p:cNvPr id="47961" name="Freeform 1633"/>
                <p:cNvSpPr>
                  <a:spLocks noEditPoints="1"/>
                </p:cNvSpPr>
                <p:nvPr/>
              </p:nvSpPr>
              <p:spPr bwMode="auto">
                <a:xfrm>
                  <a:off x="2305" y="3274"/>
                  <a:ext cx="26" cy="21"/>
                </a:xfrm>
                <a:custGeom>
                  <a:avLst/>
                  <a:gdLst>
                    <a:gd name="T0" fmla="*/ 0 w 26"/>
                    <a:gd name="T1" fmla="*/ 0 h 21"/>
                    <a:gd name="T2" fmla="*/ 26 w 26"/>
                    <a:gd name="T3" fmla="*/ 0 h 21"/>
                    <a:gd name="T4" fmla="*/ 26 w 26"/>
                    <a:gd name="T5" fmla="*/ 21 h 21"/>
                    <a:gd name="T6" fmla="*/ 0 w 26"/>
                    <a:gd name="T7" fmla="*/ 21 h 21"/>
                    <a:gd name="T8" fmla="*/ 0 w 26"/>
                    <a:gd name="T9" fmla="*/ 0 h 21"/>
                    <a:gd name="T10" fmla="*/ 2 w 26"/>
                    <a:gd name="T11" fmla="*/ 0 h 21"/>
                    <a:gd name="T12" fmla="*/ 25 w 26"/>
                    <a:gd name="T13" fmla="*/ 0 h 21"/>
                    <a:gd name="T14" fmla="*/ 25 w 26"/>
                    <a:gd name="T15" fmla="*/ 21 h 21"/>
                    <a:gd name="T16" fmla="*/ 2 w 26"/>
                    <a:gd name="T17" fmla="*/ 21 h 21"/>
                    <a:gd name="T18" fmla="*/ 2 w 26"/>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1"/>
                    <a:gd name="T32" fmla="*/ 26 w 2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1">
                      <a:moveTo>
                        <a:pt x="0" y="0"/>
                      </a:moveTo>
                      <a:lnTo>
                        <a:pt x="26" y="0"/>
                      </a:lnTo>
                      <a:lnTo>
                        <a:pt x="26" y="21"/>
                      </a:lnTo>
                      <a:lnTo>
                        <a:pt x="0" y="21"/>
                      </a:lnTo>
                      <a:lnTo>
                        <a:pt x="0" y="0"/>
                      </a:lnTo>
                      <a:close/>
                      <a:moveTo>
                        <a:pt x="2" y="0"/>
                      </a:moveTo>
                      <a:lnTo>
                        <a:pt x="25" y="0"/>
                      </a:lnTo>
                      <a:lnTo>
                        <a:pt x="25" y="21"/>
                      </a:lnTo>
                      <a:lnTo>
                        <a:pt x="2" y="21"/>
                      </a:lnTo>
                      <a:lnTo>
                        <a:pt x="2" y="0"/>
                      </a:lnTo>
                      <a:close/>
                    </a:path>
                  </a:pathLst>
                </a:custGeom>
                <a:solidFill>
                  <a:srgbClr val="E4E4E4"/>
                </a:solidFill>
                <a:ln w="9525">
                  <a:noFill/>
                  <a:round/>
                  <a:headEnd/>
                  <a:tailEnd/>
                </a:ln>
              </p:spPr>
              <p:txBody>
                <a:bodyPr/>
                <a:lstStyle/>
                <a:p>
                  <a:pPr eaLnBrk="0" hangingPunct="0"/>
                  <a:endParaRPr lang="en-US"/>
                </a:p>
              </p:txBody>
            </p:sp>
            <p:sp>
              <p:nvSpPr>
                <p:cNvPr id="47962" name="Freeform 1634"/>
                <p:cNvSpPr>
                  <a:spLocks noEditPoints="1"/>
                </p:cNvSpPr>
                <p:nvPr/>
              </p:nvSpPr>
              <p:spPr bwMode="auto">
                <a:xfrm>
                  <a:off x="2307" y="3274"/>
                  <a:ext cx="23" cy="21"/>
                </a:xfrm>
                <a:custGeom>
                  <a:avLst/>
                  <a:gdLst>
                    <a:gd name="T0" fmla="*/ 0 w 23"/>
                    <a:gd name="T1" fmla="*/ 0 h 21"/>
                    <a:gd name="T2" fmla="*/ 23 w 23"/>
                    <a:gd name="T3" fmla="*/ 0 h 21"/>
                    <a:gd name="T4" fmla="*/ 23 w 23"/>
                    <a:gd name="T5" fmla="*/ 21 h 21"/>
                    <a:gd name="T6" fmla="*/ 0 w 23"/>
                    <a:gd name="T7" fmla="*/ 21 h 21"/>
                    <a:gd name="T8" fmla="*/ 0 w 23"/>
                    <a:gd name="T9" fmla="*/ 0 h 21"/>
                    <a:gd name="T10" fmla="*/ 0 w 23"/>
                    <a:gd name="T11" fmla="*/ 0 h 21"/>
                    <a:gd name="T12" fmla="*/ 23 w 23"/>
                    <a:gd name="T13" fmla="*/ 0 h 21"/>
                    <a:gd name="T14" fmla="*/ 23 w 23"/>
                    <a:gd name="T15" fmla="*/ 21 h 21"/>
                    <a:gd name="T16" fmla="*/ 0 w 23"/>
                    <a:gd name="T17" fmla="*/ 21 h 21"/>
                    <a:gd name="T18" fmla="*/ 0 w 2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1"/>
                    <a:gd name="T32" fmla="*/ 23 w 2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1">
                      <a:moveTo>
                        <a:pt x="0" y="0"/>
                      </a:moveTo>
                      <a:lnTo>
                        <a:pt x="23" y="0"/>
                      </a:lnTo>
                      <a:lnTo>
                        <a:pt x="23" y="21"/>
                      </a:lnTo>
                      <a:lnTo>
                        <a:pt x="0" y="21"/>
                      </a:lnTo>
                      <a:lnTo>
                        <a:pt x="0" y="0"/>
                      </a:lnTo>
                      <a:close/>
                      <a:moveTo>
                        <a:pt x="0" y="0"/>
                      </a:moveTo>
                      <a:lnTo>
                        <a:pt x="23" y="0"/>
                      </a:lnTo>
                      <a:lnTo>
                        <a:pt x="23" y="21"/>
                      </a:lnTo>
                      <a:lnTo>
                        <a:pt x="0" y="21"/>
                      </a:lnTo>
                      <a:lnTo>
                        <a:pt x="0" y="0"/>
                      </a:lnTo>
                      <a:close/>
                    </a:path>
                  </a:pathLst>
                </a:custGeom>
                <a:solidFill>
                  <a:srgbClr val="E4E4E4"/>
                </a:solidFill>
                <a:ln w="9525">
                  <a:noFill/>
                  <a:round/>
                  <a:headEnd/>
                  <a:tailEnd/>
                </a:ln>
              </p:spPr>
              <p:txBody>
                <a:bodyPr/>
                <a:lstStyle/>
                <a:p>
                  <a:pPr eaLnBrk="0" hangingPunct="0"/>
                  <a:endParaRPr lang="en-US"/>
                </a:p>
              </p:txBody>
            </p:sp>
            <p:sp>
              <p:nvSpPr>
                <p:cNvPr id="47963" name="Freeform 1635"/>
                <p:cNvSpPr>
                  <a:spLocks noEditPoints="1"/>
                </p:cNvSpPr>
                <p:nvPr/>
              </p:nvSpPr>
              <p:spPr bwMode="auto">
                <a:xfrm>
                  <a:off x="2307" y="3274"/>
                  <a:ext cx="23" cy="21"/>
                </a:xfrm>
                <a:custGeom>
                  <a:avLst/>
                  <a:gdLst>
                    <a:gd name="T0" fmla="*/ 0 w 23"/>
                    <a:gd name="T1" fmla="*/ 0 h 21"/>
                    <a:gd name="T2" fmla="*/ 23 w 23"/>
                    <a:gd name="T3" fmla="*/ 0 h 21"/>
                    <a:gd name="T4" fmla="*/ 23 w 23"/>
                    <a:gd name="T5" fmla="*/ 21 h 21"/>
                    <a:gd name="T6" fmla="*/ 0 w 23"/>
                    <a:gd name="T7" fmla="*/ 21 h 21"/>
                    <a:gd name="T8" fmla="*/ 0 w 23"/>
                    <a:gd name="T9" fmla="*/ 0 h 21"/>
                    <a:gd name="T10" fmla="*/ 1 w 23"/>
                    <a:gd name="T11" fmla="*/ 0 h 21"/>
                    <a:gd name="T12" fmla="*/ 21 w 23"/>
                    <a:gd name="T13" fmla="*/ 0 h 21"/>
                    <a:gd name="T14" fmla="*/ 21 w 23"/>
                    <a:gd name="T15" fmla="*/ 21 h 21"/>
                    <a:gd name="T16" fmla="*/ 1 w 23"/>
                    <a:gd name="T17" fmla="*/ 21 h 21"/>
                    <a:gd name="T18" fmla="*/ 1 w 2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1"/>
                    <a:gd name="T32" fmla="*/ 23 w 2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1">
                      <a:moveTo>
                        <a:pt x="0" y="0"/>
                      </a:moveTo>
                      <a:lnTo>
                        <a:pt x="23" y="0"/>
                      </a:lnTo>
                      <a:lnTo>
                        <a:pt x="23" y="21"/>
                      </a:lnTo>
                      <a:lnTo>
                        <a:pt x="0" y="21"/>
                      </a:lnTo>
                      <a:lnTo>
                        <a:pt x="0" y="0"/>
                      </a:lnTo>
                      <a:close/>
                      <a:moveTo>
                        <a:pt x="1" y="0"/>
                      </a:moveTo>
                      <a:lnTo>
                        <a:pt x="21" y="0"/>
                      </a:lnTo>
                      <a:lnTo>
                        <a:pt x="21" y="21"/>
                      </a:lnTo>
                      <a:lnTo>
                        <a:pt x="1" y="21"/>
                      </a:lnTo>
                      <a:lnTo>
                        <a:pt x="1" y="0"/>
                      </a:lnTo>
                      <a:close/>
                    </a:path>
                  </a:pathLst>
                </a:custGeom>
                <a:solidFill>
                  <a:srgbClr val="E5E5E5"/>
                </a:solidFill>
                <a:ln w="9525">
                  <a:noFill/>
                  <a:round/>
                  <a:headEnd/>
                  <a:tailEnd/>
                </a:ln>
              </p:spPr>
              <p:txBody>
                <a:bodyPr/>
                <a:lstStyle/>
                <a:p>
                  <a:pPr eaLnBrk="0" hangingPunct="0"/>
                  <a:endParaRPr lang="en-US"/>
                </a:p>
              </p:txBody>
            </p:sp>
            <p:sp>
              <p:nvSpPr>
                <p:cNvPr id="47964" name="Freeform 1636"/>
                <p:cNvSpPr>
                  <a:spLocks noEditPoints="1"/>
                </p:cNvSpPr>
                <p:nvPr/>
              </p:nvSpPr>
              <p:spPr bwMode="auto">
                <a:xfrm>
                  <a:off x="2308" y="3274"/>
                  <a:ext cx="20" cy="21"/>
                </a:xfrm>
                <a:custGeom>
                  <a:avLst/>
                  <a:gdLst>
                    <a:gd name="T0" fmla="*/ 0 w 20"/>
                    <a:gd name="T1" fmla="*/ 0 h 21"/>
                    <a:gd name="T2" fmla="*/ 20 w 20"/>
                    <a:gd name="T3" fmla="*/ 0 h 21"/>
                    <a:gd name="T4" fmla="*/ 20 w 20"/>
                    <a:gd name="T5" fmla="*/ 21 h 21"/>
                    <a:gd name="T6" fmla="*/ 0 w 20"/>
                    <a:gd name="T7" fmla="*/ 21 h 21"/>
                    <a:gd name="T8" fmla="*/ 0 w 20"/>
                    <a:gd name="T9" fmla="*/ 0 h 21"/>
                    <a:gd name="T10" fmla="*/ 1 w 20"/>
                    <a:gd name="T11" fmla="*/ 0 h 21"/>
                    <a:gd name="T12" fmla="*/ 20 w 20"/>
                    <a:gd name="T13" fmla="*/ 0 h 21"/>
                    <a:gd name="T14" fmla="*/ 20 w 20"/>
                    <a:gd name="T15" fmla="*/ 21 h 21"/>
                    <a:gd name="T16" fmla="*/ 1 w 20"/>
                    <a:gd name="T17" fmla="*/ 21 h 21"/>
                    <a:gd name="T18" fmla="*/ 1 w 20"/>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21"/>
                    <a:gd name="T32" fmla="*/ 20 w 20"/>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21">
                      <a:moveTo>
                        <a:pt x="0" y="0"/>
                      </a:moveTo>
                      <a:lnTo>
                        <a:pt x="20" y="0"/>
                      </a:lnTo>
                      <a:lnTo>
                        <a:pt x="20" y="21"/>
                      </a:lnTo>
                      <a:lnTo>
                        <a:pt x="0" y="21"/>
                      </a:lnTo>
                      <a:lnTo>
                        <a:pt x="0" y="0"/>
                      </a:lnTo>
                      <a:close/>
                      <a:moveTo>
                        <a:pt x="1" y="0"/>
                      </a:moveTo>
                      <a:lnTo>
                        <a:pt x="20" y="0"/>
                      </a:lnTo>
                      <a:lnTo>
                        <a:pt x="20" y="21"/>
                      </a:lnTo>
                      <a:lnTo>
                        <a:pt x="1" y="21"/>
                      </a:lnTo>
                      <a:lnTo>
                        <a:pt x="1" y="0"/>
                      </a:lnTo>
                      <a:close/>
                    </a:path>
                  </a:pathLst>
                </a:custGeom>
                <a:solidFill>
                  <a:srgbClr val="E5E5E5"/>
                </a:solidFill>
                <a:ln w="9525">
                  <a:noFill/>
                  <a:round/>
                  <a:headEnd/>
                  <a:tailEnd/>
                </a:ln>
              </p:spPr>
              <p:txBody>
                <a:bodyPr/>
                <a:lstStyle/>
                <a:p>
                  <a:pPr eaLnBrk="0" hangingPunct="0"/>
                  <a:endParaRPr lang="en-US"/>
                </a:p>
              </p:txBody>
            </p:sp>
            <p:sp>
              <p:nvSpPr>
                <p:cNvPr id="47965" name="Freeform 1637"/>
                <p:cNvSpPr>
                  <a:spLocks noEditPoints="1"/>
                </p:cNvSpPr>
                <p:nvPr/>
              </p:nvSpPr>
              <p:spPr bwMode="auto">
                <a:xfrm>
                  <a:off x="2309" y="3274"/>
                  <a:ext cx="19" cy="21"/>
                </a:xfrm>
                <a:custGeom>
                  <a:avLst/>
                  <a:gdLst>
                    <a:gd name="T0" fmla="*/ 0 w 19"/>
                    <a:gd name="T1" fmla="*/ 0 h 21"/>
                    <a:gd name="T2" fmla="*/ 19 w 19"/>
                    <a:gd name="T3" fmla="*/ 0 h 21"/>
                    <a:gd name="T4" fmla="*/ 19 w 19"/>
                    <a:gd name="T5" fmla="*/ 21 h 21"/>
                    <a:gd name="T6" fmla="*/ 0 w 19"/>
                    <a:gd name="T7" fmla="*/ 21 h 21"/>
                    <a:gd name="T8" fmla="*/ 0 w 19"/>
                    <a:gd name="T9" fmla="*/ 0 h 21"/>
                    <a:gd name="T10" fmla="*/ 1 w 19"/>
                    <a:gd name="T11" fmla="*/ 0 h 21"/>
                    <a:gd name="T12" fmla="*/ 18 w 19"/>
                    <a:gd name="T13" fmla="*/ 0 h 21"/>
                    <a:gd name="T14" fmla="*/ 18 w 19"/>
                    <a:gd name="T15" fmla="*/ 21 h 21"/>
                    <a:gd name="T16" fmla="*/ 1 w 19"/>
                    <a:gd name="T17" fmla="*/ 21 h 21"/>
                    <a:gd name="T18" fmla="*/ 1 w 1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21"/>
                    <a:gd name="T32" fmla="*/ 19 w 1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21">
                      <a:moveTo>
                        <a:pt x="0" y="0"/>
                      </a:moveTo>
                      <a:lnTo>
                        <a:pt x="19" y="0"/>
                      </a:lnTo>
                      <a:lnTo>
                        <a:pt x="19" y="21"/>
                      </a:lnTo>
                      <a:lnTo>
                        <a:pt x="0" y="21"/>
                      </a:lnTo>
                      <a:lnTo>
                        <a:pt x="0" y="0"/>
                      </a:lnTo>
                      <a:close/>
                      <a:moveTo>
                        <a:pt x="1" y="0"/>
                      </a:moveTo>
                      <a:lnTo>
                        <a:pt x="18" y="0"/>
                      </a:lnTo>
                      <a:lnTo>
                        <a:pt x="18" y="21"/>
                      </a:lnTo>
                      <a:lnTo>
                        <a:pt x="1" y="21"/>
                      </a:lnTo>
                      <a:lnTo>
                        <a:pt x="1" y="0"/>
                      </a:lnTo>
                      <a:close/>
                    </a:path>
                  </a:pathLst>
                </a:custGeom>
                <a:solidFill>
                  <a:srgbClr val="E6E6E6"/>
                </a:solidFill>
                <a:ln w="9525">
                  <a:noFill/>
                  <a:round/>
                  <a:headEnd/>
                  <a:tailEnd/>
                </a:ln>
              </p:spPr>
              <p:txBody>
                <a:bodyPr/>
                <a:lstStyle/>
                <a:p>
                  <a:pPr eaLnBrk="0" hangingPunct="0"/>
                  <a:endParaRPr lang="en-US"/>
                </a:p>
              </p:txBody>
            </p:sp>
            <p:sp>
              <p:nvSpPr>
                <p:cNvPr id="47966" name="Freeform 1638"/>
                <p:cNvSpPr>
                  <a:spLocks noEditPoints="1"/>
                </p:cNvSpPr>
                <p:nvPr/>
              </p:nvSpPr>
              <p:spPr bwMode="auto">
                <a:xfrm>
                  <a:off x="2310" y="3274"/>
                  <a:ext cx="17" cy="21"/>
                </a:xfrm>
                <a:custGeom>
                  <a:avLst/>
                  <a:gdLst>
                    <a:gd name="T0" fmla="*/ 0 w 17"/>
                    <a:gd name="T1" fmla="*/ 0 h 21"/>
                    <a:gd name="T2" fmla="*/ 17 w 17"/>
                    <a:gd name="T3" fmla="*/ 0 h 21"/>
                    <a:gd name="T4" fmla="*/ 17 w 17"/>
                    <a:gd name="T5" fmla="*/ 21 h 21"/>
                    <a:gd name="T6" fmla="*/ 0 w 17"/>
                    <a:gd name="T7" fmla="*/ 21 h 21"/>
                    <a:gd name="T8" fmla="*/ 0 w 17"/>
                    <a:gd name="T9" fmla="*/ 0 h 21"/>
                    <a:gd name="T10" fmla="*/ 1 w 17"/>
                    <a:gd name="T11" fmla="*/ 0 h 21"/>
                    <a:gd name="T12" fmla="*/ 16 w 17"/>
                    <a:gd name="T13" fmla="*/ 0 h 21"/>
                    <a:gd name="T14" fmla="*/ 16 w 17"/>
                    <a:gd name="T15" fmla="*/ 21 h 21"/>
                    <a:gd name="T16" fmla="*/ 1 w 17"/>
                    <a:gd name="T17" fmla="*/ 21 h 21"/>
                    <a:gd name="T18" fmla="*/ 1 w 1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21"/>
                    <a:gd name="T32" fmla="*/ 17 w 1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21">
                      <a:moveTo>
                        <a:pt x="0" y="0"/>
                      </a:moveTo>
                      <a:lnTo>
                        <a:pt x="17" y="0"/>
                      </a:lnTo>
                      <a:lnTo>
                        <a:pt x="17" y="21"/>
                      </a:lnTo>
                      <a:lnTo>
                        <a:pt x="0" y="21"/>
                      </a:lnTo>
                      <a:lnTo>
                        <a:pt x="0" y="0"/>
                      </a:lnTo>
                      <a:close/>
                      <a:moveTo>
                        <a:pt x="1" y="0"/>
                      </a:moveTo>
                      <a:lnTo>
                        <a:pt x="16" y="0"/>
                      </a:lnTo>
                      <a:lnTo>
                        <a:pt x="16" y="21"/>
                      </a:lnTo>
                      <a:lnTo>
                        <a:pt x="1" y="21"/>
                      </a:lnTo>
                      <a:lnTo>
                        <a:pt x="1" y="0"/>
                      </a:lnTo>
                      <a:close/>
                    </a:path>
                  </a:pathLst>
                </a:custGeom>
                <a:solidFill>
                  <a:srgbClr val="E6E6E6"/>
                </a:solidFill>
                <a:ln w="9525">
                  <a:noFill/>
                  <a:round/>
                  <a:headEnd/>
                  <a:tailEnd/>
                </a:ln>
              </p:spPr>
              <p:txBody>
                <a:bodyPr/>
                <a:lstStyle/>
                <a:p>
                  <a:pPr eaLnBrk="0" hangingPunct="0"/>
                  <a:endParaRPr lang="en-US"/>
                </a:p>
              </p:txBody>
            </p:sp>
            <p:sp>
              <p:nvSpPr>
                <p:cNvPr id="47967" name="Freeform 1639"/>
                <p:cNvSpPr>
                  <a:spLocks noEditPoints="1"/>
                </p:cNvSpPr>
                <p:nvPr/>
              </p:nvSpPr>
              <p:spPr bwMode="auto">
                <a:xfrm>
                  <a:off x="2311" y="3274"/>
                  <a:ext cx="15" cy="21"/>
                </a:xfrm>
                <a:custGeom>
                  <a:avLst/>
                  <a:gdLst>
                    <a:gd name="T0" fmla="*/ 0 w 15"/>
                    <a:gd name="T1" fmla="*/ 0 h 21"/>
                    <a:gd name="T2" fmla="*/ 15 w 15"/>
                    <a:gd name="T3" fmla="*/ 0 h 21"/>
                    <a:gd name="T4" fmla="*/ 15 w 15"/>
                    <a:gd name="T5" fmla="*/ 21 h 21"/>
                    <a:gd name="T6" fmla="*/ 0 w 15"/>
                    <a:gd name="T7" fmla="*/ 21 h 21"/>
                    <a:gd name="T8" fmla="*/ 0 w 15"/>
                    <a:gd name="T9" fmla="*/ 0 h 21"/>
                    <a:gd name="T10" fmla="*/ 1 w 15"/>
                    <a:gd name="T11" fmla="*/ 0 h 21"/>
                    <a:gd name="T12" fmla="*/ 14 w 15"/>
                    <a:gd name="T13" fmla="*/ 0 h 21"/>
                    <a:gd name="T14" fmla="*/ 14 w 15"/>
                    <a:gd name="T15" fmla="*/ 21 h 21"/>
                    <a:gd name="T16" fmla="*/ 1 w 15"/>
                    <a:gd name="T17" fmla="*/ 21 h 21"/>
                    <a:gd name="T18" fmla="*/ 1 w 15"/>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21"/>
                    <a:gd name="T32" fmla="*/ 15 w 1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21">
                      <a:moveTo>
                        <a:pt x="0" y="0"/>
                      </a:moveTo>
                      <a:lnTo>
                        <a:pt x="15" y="0"/>
                      </a:lnTo>
                      <a:lnTo>
                        <a:pt x="15" y="21"/>
                      </a:lnTo>
                      <a:lnTo>
                        <a:pt x="0" y="21"/>
                      </a:lnTo>
                      <a:lnTo>
                        <a:pt x="0" y="0"/>
                      </a:lnTo>
                      <a:close/>
                      <a:moveTo>
                        <a:pt x="1" y="0"/>
                      </a:moveTo>
                      <a:lnTo>
                        <a:pt x="14" y="0"/>
                      </a:lnTo>
                      <a:lnTo>
                        <a:pt x="14" y="21"/>
                      </a:lnTo>
                      <a:lnTo>
                        <a:pt x="1" y="21"/>
                      </a:lnTo>
                      <a:lnTo>
                        <a:pt x="1" y="0"/>
                      </a:lnTo>
                      <a:close/>
                    </a:path>
                  </a:pathLst>
                </a:custGeom>
                <a:solidFill>
                  <a:srgbClr val="E6E6E6"/>
                </a:solidFill>
                <a:ln w="9525">
                  <a:noFill/>
                  <a:round/>
                  <a:headEnd/>
                  <a:tailEnd/>
                </a:ln>
              </p:spPr>
              <p:txBody>
                <a:bodyPr/>
                <a:lstStyle/>
                <a:p>
                  <a:pPr eaLnBrk="0" hangingPunct="0"/>
                  <a:endParaRPr lang="en-US"/>
                </a:p>
              </p:txBody>
            </p:sp>
            <p:sp>
              <p:nvSpPr>
                <p:cNvPr id="47968" name="Freeform 1640"/>
                <p:cNvSpPr>
                  <a:spLocks noEditPoints="1"/>
                </p:cNvSpPr>
                <p:nvPr/>
              </p:nvSpPr>
              <p:spPr bwMode="auto">
                <a:xfrm>
                  <a:off x="2312" y="3274"/>
                  <a:ext cx="13" cy="21"/>
                </a:xfrm>
                <a:custGeom>
                  <a:avLst/>
                  <a:gdLst>
                    <a:gd name="T0" fmla="*/ 0 w 13"/>
                    <a:gd name="T1" fmla="*/ 0 h 21"/>
                    <a:gd name="T2" fmla="*/ 13 w 13"/>
                    <a:gd name="T3" fmla="*/ 0 h 21"/>
                    <a:gd name="T4" fmla="*/ 13 w 13"/>
                    <a:gd name="T5" fmla="*/ 21 h 21"/>
                    <a:gd name="T6" fmla="*/ 0 w 13"/>
                    <a:gd name="T7" fmla="*/ 21 h 21"/>
                    <a:gd name="T8" fmla="*/ 0 w 13"/>
                    <a:gd name="T9" fmla="*/ 0 h 21"/>
                    <a:gd name="T10" fmla="*/ 1 w 13"/>
                    <a:gd name="T11" fmla="*/ 0 h 21"/>
                    <a:gd name="T12" fmla="*/ 12 w 13"/>
                    <a:gd name="T13" fmla="*/ 0 h 21"/>
                    <a:gd name="T14" fmla="*/ 12 w 13"/>
                    <a:gd name="T15" fmla="*/ 21 h 21"/>
                    <a:gd name="T16" fmla="*/ 1 w 13"/>
                    <a:gd name="T17" fmla="*/ 21 h 21"/>
                    <a:gd name="T18" fmla="*/ 1 w 1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21"/>
                    <a:gd name="T32" fmla="*/ 13 w 1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21">
                      <a:moveTo>
                        <a:pt x="0" y="0"/>
                      </a:moveTo>
                      <a:lnTo>
                        <a:pt x="13" y="0"/>
                      </a:lnTo>
                      <a:lnTo>
                        <a:pt x="13" y="21"/>
                      </a:lnTo>
                      <a:lnTo>
                        <a:pt x="0" y="21"/>
                      </a:lnTo>
                      <a:lnTo>
                        <a:pt x="0" y="0"/>
                      </a:lnTo>
                      <a:close/>
                      <a:moveTo>
                        <a:pt x="1" y="0"/>
                      </a:moveTo>
                      <a:lnTo>
                        <a:pt x="12" y="0"/>
                      </a:lnTo>
                      <a:lnTo>
                        <a:pt x="12" y="21"/>
                      </a:lnTo>
                      <a:lnTo>
                        <a:pt x="1" y="21"/>
                      </a:lnTo>
                      <a:lnTo>
                        <a:pt x="1" y="0"/>
                      </a:lnTo>
                      <a:close/>
                    </a:path>
                  </a:pathLst>
                </a:custGeom>
                <a:solidFill>
                  <a:srgbClr val="E6E6E6"/>
                </a:solidFill>
                <a:ln w="9525">
                  <a:noFill/>
                  <a:round/>
                  <a:headEnd/>
                  <a:tailEnd/>
                </a:ln>
              </p:spPr>
              <p:txBody>
                <a:bodyPr/>
                <a:lstStyle/>
                <a:p>
                  <a:pPr eaLnBrk="0" hangingPunct="0"/>
                  <a:endParaRPr lang="en-US"/>
                </a:p>
              </p:txBody>
            </p:sp>
            <p:sp>
              <p:nvSpPr>
                <p:cNvPr id="47969" name="Freeform 1641"/>
                <p:cNvSpPr>
                  <a:spLocks noEditPoints="1"/>
                </p:cNvSpPr>
                <p:nvPr/>
              </p:nvSpPr>
              <p:spPr bwMode="auto">
                <a:xfrm>
                  <a:off x="2313" y="3274"/>
                  <a:ext cx="11" cy="21"/>
                </a:xfrm>
                <a:custGeom>
                  <a:avLst/>
                  <a:gdLst>
                    <a:gd name="T0" fmla="*/ 0 w 11"/>
                    <a:gd name="T1" fmla="*/ 0 h 21"/>
                    <a:gd name="T2" fmla="*/ 11 w 11"/>
                    <a:gd name="T3" fmla="*/ 0 h 21"/>
                    <a:gd name="T4" fmla="*/ 11 w 11"/>
                    <a:gd name="T5" fmla="*/ 21 h 21"/>
                    <a:gd name="T6" fmla="*/ 0 w 11"/>
                    <a:gd name="T7" fmla="*/ 21 h 21"/>
                    <a:gd name="T8" fmla="*/ 0 w 11"/>
                    <a:gd name="T9" fmla="*/ 0 h 21"/>
                    <a:gd name="T10" fmla="*/ 1 w 11"/>
                    <a:gd name="T11" fmla="*/ 0 h 21"/>
                    <a:gd name="T12" fmla="*/ 10 w 11"/>
                    <a:gd name="T13" fmla="*/ 0 h 21"/>
                    <a:gd name="T14" fmla="*/ 10 w 11"/>
                    <a:gd name="T15" fmla="*/ 21 h 21"/>
                    <a:gd name="T16" fmla="*/ 1 w 11"/>
                    <a:gd name="T17" fmla="*/ 21 h 21"/>
                    <a:gd name="T18" fmla="*/ 1 w 1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1"/>
                    <a:gd name="T32" fmla="*/ 11 w 1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1">
                      <a:moveTo>
                        <a:pt x="0" y="0"/>
                      </a:moveTo>
                      <a:lnTo>
                        <a:pt x="11" y="0"/>
                      </a:lnTo>
                      <a:lnTo>
                        <a:pt x="11" y="21"/>
                      </a:lnTo>
                      <a:lnTo>
                        <a:pt x="0" y="21"/>
                      </a:lnTo>
                      <a:lnTo>
                        <a:pt x="0" y="0"/>
                      </a:lnTo>
                      <a:close/>
                      <a:moveTo>
                        <a:pt x="1" y="0"/>
                      </a:moveTo>
                      <a:lnTo>
                        <a:pt x="10" y="0"/>
                      </a:lnTo>
                      <a:lnTo>
                        <a:pt x="10" y="21"/>
                      </a:lnTo>
                      <a:lnTo>
                        <a:pt x="1" y="21"/>
                      </a:lnTo>
                      <a:lnTo>
                        <a:pt x="1" y="0"/>
                      </a:lnTo>
                      <a:close/>
                    </a:path>
                  </a:pathLst>
                </a:custGeom>
                <a:solidFill>
                  <a:srgbClr val="E6E6E6"/>
                </a:solidFill>
                <a:ln w="9525">
                  <a:noFill/>
                  <a:round/>
                  <a:headEnd/>
                  <a:tailEnd/>
                </a:ln>
              </p:spPr>
              <p:txBody>
                <a:bodyPr/>
                <a:lstStyle/>
                <a:p>
                  <a:pPr eaLnBrk="0" hangingPunct="0"/>
                  <a:endParaRPr lang="en-US"/>
                </a:p>
              </p:txBody>
            </p:sp>
            <p:sp>
              <p:nvSpPr>
                <p:cNvPr id="47970" name="Freeform 1642"/>
                <p:cNvSpPr>
                  <a:spLocks noEditPoints="1"/>
                </p:cNvSpPr>
                <p:nvPr/>
              </p:nvSpPr>
              <p:spPr bwMode="auto">
                <a:xfrm>
                  <a:off x="2314" y="3274"/>
                  <a:ext cx="9" cy="21"/>
                </a:xfrm>
                <a:custGeom>
                  <a:avLst/>
                  <a:gdLst>
                    <a:gd name="T0" fmla="*/ 0 w 9"/>
                    <a:gd name="T1" fmla="*/ 0 h 21"/>
                    <a:gd name="T2" fmla="*/ 9 w 9"/>
                    <a:gd name="T3" fmla="*/ 0 h 21"/>
                    <a:gd name="T4" fmla="*/ 9 w 9"/>
                    <a:gd name="T5" fmla="*/ 21 h 21"/>
                    <a:gd name="T6" fmla="*/ 0 w 9"/>
                    <a:gd name="T7" fmla="*/ 21 h 21"/>
                    <a:gd name="T8" fmla="*/ 0 w 9"/>
                    <a:gd name="T9" fmla="*/ 0 h 21"/>
                    <a:gd name="T10" fmla="*/ 1 w 9"/>
                    <a:gd name="T11" fmla="*/ 0 h 21"/>
                    <a:gd name="T12" fmla="*/ 8 w 9"/>
                    <a:gd name="T13" fmla="*/ 0 h 21"/>
                    <a:gd name="T14" fmla="*/ 8 w 9"/>
                    <a:gd name="T15" fmla="*/ 21 h 21"/>
                    <a:gd name="T16" fmla="*/ 1 w 9"/>
                    <a:gd name="T17" fmla="*/ 21 h 21"/>
                    <a:gd name="T18" fmla="*/ 1 w 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21"/>
                    <a:gd name="T32" fmla="*/ 9 w 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21">
                      <a:moveTo>
                        <a:pt x="0" y="0"/>
                      </a:moveTo>
                      <a:lnTo>
                        <a:pt x="9" y="0"/>
                      </a:lnTo>
                      <a:lnTo>
                        <a:pt x="9" y="21"/>
                      </a:lnTo>
                      <a:lnTo>
                        <a:pt x="0" y="21"/>
                      </a:lnTo>
                      <a:lnTo>
                        <a:pt x="0" y="0"/>
                      </a:lnTo>
                      <a:close/>
                      <a:moveTo>
                        <a:pt x="1" y="0"/>
                      </a:moveTo>
                      <a:lnTo>
                        <a:pt x="8" y="0"/>
                      </a:lnTo>
                      <a:lnTo>
                        <a:pt x="8" y="21"/>
                      </a:lnTo>
                      <a:lnTo>
                        <a:pt x="1" y="21"/>
                      </a:lnTo>
                      <a:lnTo>
                        <a:pt x="1" y="0"/>
                      </a:lnTo>
                      <a:close/>
                    </a:path>
                  </a:pathLst>
                </a:custGeom>
                <a:solidFill>
                  <a:srgbClr val="E6E6E6"/>
                </a:solidFill>
                <a:ln w="9525">
                  <a:noFill/>
                  <a:round/>
                  <a:headEnd/>
                  <a:tailEnd/>
                </a:ln>
              </p:spPr>
              <p:txBody>
                <a:bodyPr/>
                <a:lstStyle/>
                <a:p>
                  <a:pPr eaLnBrk="0" hangingPunct="0"/>
                  <a:endParaRPr lang="en-US"/>
                </a:p>
              </p:txBody>
            </p:sp>
            <p:sp>
              <p:nvSpPr>
                <p:cNvPr id="47971" name="Freeform 1643"/>
                <p:cNvSpPr>
                  <a:spLocks noEditPoints="1"/>
                </p:cNvSpPr>
                <p:nvPr/>
              </p:nvSpPr>
              <p:spPr bwMode="auto">
                <a:xfrm>
                  <a:off x="2315" y="3274"/>
                  <a:ext cx="7" cy="21"/>
                </a:xfrm>
                <a:custGeom>
                  <a:avLst/>
                  <a:gdLst>
                    <a:gd name="T0" fmla="*/ 0 w 7"/>
                    <a:gd name="T1" fmla="*/ 0 h 21"/>
                    <a:gd name="T2" fmla="*/ 7 w 7"/>
                    <a:gd name="T3" fmla="*/ 0 h 21"/>
                    <a:gd name="T4" fmla="*/ 7 w 7"/>
                    <a:gd name="T5" fmla="*/ 21 h 21"/>
                    <a:gd name="T6" fmla="*/ 0 w 7"/>
                    <a:gd name="T7" fmla="*/ 21 h 21"/>
                    <a:gd name="T8" fmla="*/ 0 w 7"/>
                    <a:gd name="T9" fmla="*/ 0 h 21"/>
                    <a:gd name="T10" fmla="*/ 0 w 7"/>
                    <a:gd name="T11" fmla="*/ 0 h 21"/>
                    <a:gd name="T12" fmla="*/ 6 w 7"/>
                    <a:gd name="T13" fmla="*/ 0 h 21"/>
                    <a:gd name="T14" fmla="*/ 6 w 7"/>
                    <a:gd name="T15" fmla="*/ 21 h 21"/>
                    <a:gd name="T16" fmla="*/ 0 w 7"/>
                    <a:gd name="T17" fmla="*/ 21 h 21"/>
                    <a:gd name="T18" fmla="*/ 0 w 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21"/>
                    <a:gd name="T32" fmla="*/ 7 w 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21">
                      <a:moveTo>
                        <a:pt x="0" y="0"/>
                      </a:moveTo>
                      <a:lnTo>
                        <a:pt x="7" y="0"/>
                      </a:lnTo>
                      <a:lnTo>
                        <a:pt x="7" y="21"/>
                      </a:lnTo>
                      <a:lnTo>
                        <a:pt x="0" y="21"/>
                      </a:lnTo>
                      <a:lnTo>
                        <a:pt x="0" y="0"/>
                      </a:lnTo>
                      <a:close/>
                      <a:moveTo>
                        <a:pt x="0" y="0"/>
                      </a:moveTo>
                      <a:lnTo>
                        <a:pt x="6" y="0"/>
                      </a:lnTo>
                      <a:lnTo>
                        <a:pt x="6" y="21"/>
                      </a:lnTo>
                      <a:lnTo>
                        <a:pt x="0" y="21"/>
                      </a:lnTo>
                      <a:lnTo>
                        <a:pt x="0" y="0"/>
                      </a:lnTo>
                      <a:close/>
                    </a:path>
                  </a:pathLst>
                </a:custGeom>
                <a:solidFill>
                  <a:srgbClr val="E6E6E6"/>
                </a:solidFill>
                <a:ln w="9525">
                  <a:noFill/>
                  <a:round/>
                  <a:headEnd/>
                  <a:tailEnd/>
                </a:ln>
              </p:spPr>
              <p:txBody>
                <a:bodyPr/>
                <a:lstStyle/>
                <a:p>
                  <a:pPr eaLnBrk="0" hangingPunct="0"/>
                  <a:endParaRPr lang="en-US"/>
                </a:p>
              </p:txBody>
            </p:sp>
            <p:sp>
              <p:nvSpPr>
                <p:cNvPr id="47972" name="Freeform 1644"/>
                <p:cNvSpPr>
                  <a:spLocks noEditPoints="1"/>
                </p:cNvSpPr>
                <p:nvPr/>
              </p:nvSpPr>
              <p:spPr bwMode="auto">
                <a:xfrm>
                  <a:off x="2315" y="3274"/>
                  <a:ext cx="6" cy="21"/>
                </a:xfrm>
                <a:custGeom>
                  <a:avLst/>
                  <a:gdLst>
                    <a:gd name="T0" fmla="*/ 0 w 6"/>
                    <a:gd name="T1" fmla="*/ 0 h 21"/>
                    <a:gd name="T2" fmla="*/ 6 w 6"/>
                    <a:gd name="T3" fmla="*/ 0 h 21"/>
                    <a:gd name="T4" fmla="*/ 6 w 6"/>
                    <a:gd name="T5" fmla="*/ 21 h 21"/>
                    <a:gd name="T6" fmla="*/ 0 w 6"/>
                    <a:gd name="T7" fmla="*/ 21 h 21"/>
                    <a:gd name="T8" fmla="*/ 0 w 6"/>
                    <a:gd name="T9" fmla="*/ 0 h 21"/>
                    <a:gd name="T10" fmla="*/ 2 w 6"/>
                    <a:gd name="T11" fmla="*/ 0 h 21"/>
                    <a:gd name="T12" fmla="*/ 5 w 6"/>
                    <a:gd name="T13" fmla="*/ 0 h 21"/>
                    <a:gd name="T14" fmla="*/ 5 w 6"/>
                    <a:gd name="T15" fmla="*/ 21 h 21"/>
                    <a:gd name="T16" fmla="*/ 2 w 6"/>
                    <a:gd name="T17" fmla="*/ 21 h 21"/>
                    <a:gd name="T18" fmla="*/ 2 w 6"/>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21"/>
                    <a:gd name="T32" fmla="*/ 6 w 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21">
                      <a:moveTo>
                        <a:pt x="0" y="0"/>
                      </a:moveTo>
                      <a:lnTo>
                        <a:pt x="6" y="0"/>
                      </a:lnTo>
                      <a:lnTo>
                        <a:pt x="6" y="21"/>
                      </a:lnTo>
                      <a:lnTo>
                        <a:pt x="0" y="21"/>
                      </a:lnTo>
                      <a:lnTo>
                        <a:pt x="0" y="0"/>
                      </a:lnTo>
                      <a:close/>
                      <a:moveTo>
                        <a:pt x="2" y="0"/>
                      </a:moveTo>
                      <a:lnTo>
                        <a:pt x="5" y="0"/>
                      </a:lnTo>
                      <a:lnTo>
                        <a:pt x="5" y="21"/>
                      </a:lnTo>
                      <a:lnTo>
                        <a:pt x="2" y="21"/>
                      </a:lnTo>
                      <a:lnTo>
                        <a:pt x="2" y="0"/>
                      </a:lnTo>
                      <a:close/>
                    </a:path>
                  </a:pathLst>
                </a:custGeom>
                <a:solidFill>
                  <a:srgbClr val="E6E6E6"/>
                </a:solidFill>
                <a:ln w="9525">
                  <a:noFill/>
                  <a:round/>
                  <a:headEnd/>
                  <a:tailEnd/>
                </a:ln>
              </p:spPr>
              <p:txBody>
                <a:bodyPr/>
                <a:lstStyle/>
                <a:p>
                  <a:pPr eaLnBrk="0" hangingPunct="0"/>
                  <a:endParaRPr lang="en-US"/>
                </a:p>
              </p:txBody>
            </p:sp>
            <p:sp>
              <p:nvSpPr>
                <p:cNvPr id="47973" name="Freeform 1645"/>
                <p:cNvSpPr>
                  <a:spLocks noEditPoints="1"/>
                </p:cNvSpPr>
                <p:nvPr/>
              </p:nvSpPr>
              <p:spPr bwMode="auto">
                <a:xfrm>
                  <a:off x="2317" y="3274"/>
                  <a:ext cx="3" cy="21"/>
                </a:xfrm>
                <a:custGeom>
                  <a:avLst/>
                  <a:gdLst>
                    <a:gd name="T0" fmla="*/ 0 w 3"/>
                    <a:gd name="T1" fmla="*/ 0 h 21"/>
                    <a:gd name="T2" fmla="*/ 3 w 3"/>
                    <a:gd name="T3" fmla="*/ 0 h 21"/>
                    <a:gd name="T4" fmla="*/ 3 w 3"/>
                    <a:gd name="T5" fmla="*/ 21 h 21"/>
                    <a:gd name="T6" fmla="*/ 0 w 3"/>
                    <a:gd name="T7" fmla="*/ 21 h 21"/>
                    <a:gd name="T8" fmla="*/ 0 w 3"/>
                    <a:gd name="T9" fmla="*/ 0 h 21"/>
                    <a:gd name="T10" fmla="*/ 0 w 3"/>
                    <a:gd name="T11" fmla="*/ 0 h 21"/>
                    <a:gd name="T12" fmla="*/ 2 w 3"/>
                    <a:gd name="T13" fmla="*/ 0 h 21"/>
                    <a:gd name="T14" fmla="*/ 2 w 3"/>
                    <a:gd name="T15" fmla="*/ 21 h 21"/>
                    <a:gd name="T16" fmla="*/ 0 w 3"/>
                    <a:gd name="T17" fmla="*/ 21 h 21"/>
                    <a:gd name="T18" fmla="*/ 0 w 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1"/>
                    <a:gd name="T32" fmla="*/ 3 w 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1">
                      <a:moveTo>
                        <a:pt x="0" y="0"/>
                      </a:moveTo>
                      <a:lnTo>
                        <a:pt x="3" y="0"/>
                      </a:lnTo>
                      <a:lnTo>
                        <a:pt x="3" y="21"/>
                      </a:lnTo>
                      <a:lnTo>
                        <a:pt x="0" y="21"/>
                      </a:lnTo>
                      <a:lnTo>
                        <a:pt x="0" y="0"/>
                      </a:lnTo>
                      <a:close/>
                      <a:moveTo>
                        <a:pt x="0" y="0"/>
                      </a:moveTo>
                      <a:lnTo>
                        <a:pt x="2" y="0"/>
                      </a:lnTo>
                      <a:lnTo>
                        <a:pt x="2" y="21"/>
                      </a:lnTo>
                      <a:lnTo>
                        <a:pt x="0" y="21"/>
                      </a:lnTo>
                      <a:lnTo>
                        <a:pt x="0" y="0"/>
                      </a:lnTo>
                      <a:close/>
                    </a:path>
                  </a:pathLst>
                </a:custGeom>
                <a:solidFill>
                  <a:srgbClr val="E6E6E6"/>
                </a:solidFill>
                <a:ln w="9525">
                  <a:noFill/>
                  <a:round/>
                  <a:headEnd/>
                  <a:tailEnd/>
                </a:ln>
              </p:spPr>
              <p:txBody>
                <a:bodyPr/>
                <a:lstStyle/>
                <a:p>
                  <a:pPr eaLnBrk="0" hangingPunct="0"/>
                  <a:endParaRPr lang="en-US"/>
                </a:p>
              </p:txBody>
            </p:sp>
            <p:sp>
              <p:nvSpPr>
                <p:cNvPr id="47974" name="Freeform 1646"/>
                <p:cNvSpPr>
                  <a:spLocks noEditPoints="1"/>
                </p:cNvSpPr>
                <p:nvPr/>
              </p:nvSpPr>
              <p:spPr bwMode="auto">
                <a:xfrm>
                  <a:off x="2317" y="3274"/>
                  <a:ext cx="2" cy="21"/>
                </a:xfrm>
                <a:custGeom>
                  <a:avLst/>
                  <a:gdLst>
                    <a:gd name="T0" fmla="*/ 0 w 2"/>
                    <a:gd name="T1" fmla="*/ 0 h 21"/>
                    <a:gd name="T2" fmla="*/ 2 w 2"/>
                    <a:gd name="T3" fmla="*/ 0 h 21"/>
                    <a:gd name="T4" fmla="*/ 2 w 2"/>
                    <a:gd name="T5" fmla="*/ 21 h 21"/>
                    <a:gd name="T6" fmla="*/ 0 w 2"/>
                    <a:gd name="T7" fmla="*/ 21 h 21"/>
                    <a:gd name="T8" fmla="*/ 0 w 2"/>
                    <a:gd name="T9" fmla="*/ 0 h 21"/>
                    <a:gd name="T10" fmla="*/ 1 w 2"/>
                    <a:gd name="T11" fmla="*/ 0 h 21"/>
                    <a:gd name="T12" fmla="*/ 1 w 2"/>
                    <a:gd name="T13" fmla="*/ 0 h 21"/>
                    <a:gd name="T14" fmla="*/ 1 w 2"/>
                    <a:gd name="T15" fmla="*/ 21 h 21"/>
                    <a:gd name="T16" fmla="*/ 1 w 2"/>
                    <a:gd name="T17" fmla="*/ 21 h 21"/>
                    <a:gd name="T18" fmla="*/ 1 w 2"/>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21"/>
                    <a:gd name="T32" fmla="*/ 2 w 2"/>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21">
                      <a:moveTo>
                        <a:pt x="0" y="0"/>
                      </a:moveTo>
                      <a:lnTo>
                        <a:pt x="2" y="0"/>
                      </a:lnTo>
                      <a:lnTo>
                        <a:pt x="2" y="21"/>
                      </a:lnTo>
                      <a:lnTo>
                        <a:pt x="0" y="21"/>
                      </a:lnTo>
                      <a:lnTo>
                        <a:pt x="0" y="0"/>
                      </a:lnTo>
                      <a:close/>
                      <a:moveTo>
                        <a:pt x="1" y="0"/>
                      </a:moveTo>
                      <a:lnTo>
                        <a:pt x="1" y="0"/>
                      </a:lnTo>
                      <a:lnTo>
                        <a:pt x="1" y="21"/>
                      </a:lnTo>
                      <a:lnTo>
                        <a:pt x="1" y="0"/>
                      </a:lnTo>
                      <a:close/>
                    </a:path>
                  </a:pathLst>
                </a:custGeom>
                <a:solidFill>
                  <a:srgbClr val="E6E6E6"/>
                </a:solidFill>
                <a:ln w="9525">
                  <a:noFill/>
                  <a:round/>
                  <a:headEnd/>
                  <a:tailEnd/>
                </a:ln>
              </p:spPr>
              <p:txBody>
                <a:bodyPr/>
                <a:lstStyle/>
                <a:p>
                  <a:pPr eaLnBrk="0" hangingPunct="0"/>
                  <a:endParaRPr lang="en-US"/>
                </a:p>
              </p:txBody>
            </p:sp>
            <p:sp>
              <p:nvSpPr>
                <p:cNvPr id="47975" name="Rectangle 1647"/>
                <p:cNvSpPr>
                  <a:spLocks noChangeArrowheads="1"/>
                </p:cNvSpPr>
                <p:nvPr/>
              </p:nvSpPr>
              <p:spPr bwMode="auto">
                <a:xfrm>
                  <a:off x="2248" y="3274"/>
                  <a:ext cx="141" cy="21"/>
                </a:xfrm>
                <a:prstGeom prst="rect">
                  <a:avLst/>
                </a:prstGeom>
                <a:noFill/>
                <a:ln w="1588">
                  <a:solidFill>
                    <a:srgbClr val="000000"/>
                  </a:solidFill>
                  <a:miter lim="800000"/>
                  <a:headEnd/>
                  <a:tailEnd/>
                </a:ln>
              </p:spPr>
              <p:txBody>
                <a:bodyPr/>
                <a:lstStyle/>
                <a:p>
                  <a:pPr eaLnBrk="0" hangingPunct="0"/>
                  <a:endParaRPr lang="en-US"/>
                </a:p>
              </p:txBody>
            </p:sp>
            <p:sp>
              <p:nvSpPr>
                <p:cNvPr id="47976" name="Rectangle 1648"/>
                <p:cNvSpPr>
                  <a:spLocks noChangeArrowheads="1"/>
                </p:cNvSpPr>
                <p:nvPr/>
              </p:nvSpPr>
              <p:spPr bwMode="auto">
                <a:xfrm>
                  <a:off x="2252" y="3278"/>
                  <a:ext cx="30" cy="13"/>
                </a:xfrm>
                <a:prstGeom prst="rect">
                  <a:avLst/>
                </a:prstGeom>
                <a:solidFill>
                  <a:srgbClr val="666666"/>
                </a:solidFill>
                <a:ln w="1588">
                  <a:solidFill>
                    <a:srgbClr val="000000"/>
                  </a:solidFill>
                  <a:miter lim="800000"/>
                  <a:headEnd/>
                  <a:tailEnd/>
                </a:ln>
              </p:spPr>
              <p:txBody>
                <a:bodyPr/>
                <a:lstStyle/>
                <a:p>
                  <a:pPr eaLnBrk="0" hangingPunct="0"/>
                  <a:endParaRPr lang="en-US"/>
                </a:p>
              </p:txBody>
            </p:sp>
            <p:sp>
              <p:nvSpPr>
                <p:cNvPr id="47977" name="Rectangle 1649"/>
                <p:cNvSpPr>
                  <a:spLocks noChangeArrowheads="1"/>
                </p:cNvSpPr>
                <p:nvPr/>
              </p:nvSpPr>
              <p:spPr bwMode="auto">
                <a:xfrm>
                  <a:off x="2254" y="3280"/>
                  <a:ext cx="8" cy="4"/>
                </a:xfrm>
                <a:prstGeom prst="rect">
                  <a:avLst/>
                </a:prstGeom>
                <a:solidFill>
                  <a:srgbClr val="FF0000"/>
                </a:solidFill>
                <a:ln w="9525">
                  <a:noFill/>
                  <a:miter lim="800000"/>
                  <a:headEnd/>
                  <a:tailEnd/>
                </a:ln>
              </p:spPr>
              <p:txBody>
                <a:bodyPr/>
                <a:lstStyle/>
                <a:p>
                  <a:pPr eaLnBrk="0" hangingPunct="0"/>
                  <a:endParaRPr lang="en-US"/>
                </a:p>
              </p:txBody>
            </p:sp>
            <p:sp>
              <p:nvSpPr>
                <p:cNvPr id="47978" name="Rectangle 1650"/>
                <p:cNvSpPr>
                  <a:spLocks noChangeArrowheads="1"/>
                </p:cNvSpPr>
                <p:nvPr/>
              </p:nvSpPr>
              <p:spPr bwMode="auto">
                <a:xfrm>
                  <a:off x="2273" y="3280"/>
                  <a:ext cx="8" cy="4"/>
                </a:xfrm>
                <a:prstGeom prst="rect">
                  <a:avLst/>
                </a:prstGeom>
                <a:solidFill>
                  <a:srgbClr val="00FF00"/>
                </a:solidFill>
                <a:ln w="9525">
                  <a:noFill/>
                  <a:miter lim="800000"/>
                  <a:headEnd/>
                  <a:tailEnd/>
                </a:ln>
              </p:spPr>
              <p:txBody>
                <a:bodyPr/>
                <a:lstStyle/>
                <a:p>
                  <a:pPr eaLnBrk="0" hangingPunct="0"/>
                  <a:endParaRPr lang="en-US"/>
                </a:p>
              </p:txBody>
            </p:sp>
            <p:sp>
              <p:nvSpPr>
                <p:cNvPr id="47979" name="Rectangle 1651"/>
                <p:cNvSpPr>
                  <a:spLocks noChangeArrowheads="1"/>
                </p:cNvSpPr>
                <p:nvPr/>
              </p:nvSpPr>
              <p:spPr bwMode="auto">
                <a:xfrm>
                  <a:off x="2254" y="3286"/>
                  <a:ext cx="8" cy="4"/>
                </a:xfrm>
                <a:prstGeom prst="rect">
                  <a:avLst/>
                </a:prstGeom>
                <a:solidFill>
                  <a:srgbClr val="00FF00"/>
                </a:solidFill>
                <a:ln w="9525">
                  <a:noFill/>
                  <a:miter lim="800000"/>
                  <a:headEnd/>
                  <a:tailEnd/>
                </a:ln>
              </p:spPr>
              <p:txBody>
                <a:bodyPr/>
                <a:lstStyle/>
                <a:p>
                  <a:pPr eaLnBrk="0" hangingPunct="0"/>
                  <a:endParaRPr lang="en-US"/>
                </a:p>
              </p:txBody>
            </p:sp>
            <p:sp>
              <p:nvSpPr>
                <p:cNvPr id="47980" name="Rectangle 1652"/>
                <p:cNvSpPr>
                  <a:spLocks noChangeArrowheads="1"/>
                </p:cNvSpPr>
                <p:nvPr/>
              </p:nvSpPr>
              <p:spPr bwMode="auto">
                <a:xfrm>
                  <a:off x="2263" y="3286"/>
                  <a:ext cx="8" cy="4"/>
                </a:xfrm>
                <a:prstGeom prst="rect">
                  <a:avLst/>
                </a:prstGeom>
                <a:solidFill>
                  <a:srgbClr val="FF0000"/>
                </a:solidFill>
                <a:ln w="9525">
                  <a:noFill/>
                  <a:miter lim="800000"/>
                  <a:headEnd/>
                  <a:tailEnd/>
                </a:ln>
              </p:spPr>
              <p:txBody>
                <a:bodyPr/>
                <a:lstStyle/>
                <a:p>
                  <a:pPr eaLnBrk="0" hangingPunct="0"/>
                  <a:endParaRPr lang="en-US"/>
                </a:p>
              </p:txBody>
            </p:sp>
            <p:sp>
              <p:nvSpPr>
                <p:cNvPr id="47981" name="Rectangle 1653"/>
                <p:cNvSpPr>
                  <a:spLocks noChangeArrowheads="1"/>
                </p:cNvSpPr>
                <p:nvPr/>
              </p:nvSpPr>
              <p:spPr bwMode="auto">
                <a:xfrm>
                  <a:off x="2263" y="3280"/>
                  <a:ext cx="8" cy="4"/>
                </a:xfrm>
                <a:prstGeom prst="rect">
                  <a:avLst/>
                </a:prstGeom>
                <a:solidFill>
                  <a:srgbClr val="FF0000"/>
                </a:solidFill>
                <a:ln w="9525">
                  <a:noFill/>
                  <a:miter lim="800000"/>
                  <a:headEnd/>
                  <a:tailEnd/>
                </a:ln>
              </p:spPr>
              <p:txBody>
                <a:bodyPr/>
                <a:lstStyle/>
                <a:p>
                  <a:pPr eaLnBrk="0" hangingPunct="0"/>
                  <a:endParaRPr lang="en-US"/>
                </a:p>
              </p:txBody>
            </p:sp>
            <p:sp>
              <p:nvSpPr>
                <p:cNvPr id="47982" name="Rectangle 1654"/>
                <p:cNvSpPr>
                  <a:spLocks noChangeArrowheads="1"/>
                </p:cNvSpPr>
                <p:nvPr/>
              </p:nvSpPr>
              <p:spPr bwMode="auto">
                <a:xfrm>
                  <a:off x="2273" y="3286"/>
                  <a:ext cx="8" cy="4"/>
                </a:xfrm>
                <a:prstGeom prst="rect">
                  <a:avLst/>
                </a:prstGeom>
                <a:solidFill>
                  <a:srgbClr val="00FF00"/>
                </a:solidFill>
                <a:ln w="9525">
                  <a:noFill/>
                  <a:miter lim="800000"/>
                  <a:headEnd/>
                  <a:tailEnd/>
                </a:ln>
              </p:spPr>
              <p:txBody>
                <a:bodyPr/>
                <a:lstStyle/>
                <a:p>
                  <a:pPr eaLnBrk="0" hangingPunct="0"/>
                  <a:endParaRPr lang="en-US"/>
                </a:p>
              </p:txBody>
            </p:sp>
            <p:sp>
              <p:nvSpPr>
                <p:cNvPr id="47983" name="Freeform 1655"/>
                <p:cNvSpPr>
                  <a:spLocks noEditPoints="1"/>
                </p:cNvSpPr>
                <p:nvPr/>
              </p:nvSpPr>
              <p:spPr bwMode="auto">
                <a:xfrm>
                  <a:off x="2248" y="3327"/>
                  <a:ext cx="141" cy="154"/>
                </a:xfrm>
                <a:custGeom>
                  <a:avLst/>
                  <a:gdLst>
                    <a:gd name="T0" fmla="*/ 141 w 141"/>
                    <a:gd name="T1" fmla="*/ 76 h 154"/>
                    <a:gd name="T2" fmla="*/ 141 w 141"/>
                    <a:gd name="T3" fmla="*/ 78 h 154"/>
                    <a:gd name="T4" fmla="*/ 0 w 141"/>
                    <a:gd name="T5" fmla="*/ 78 h 154"/>
                    <a:gd name="T6" fmla="*/ 0 w 141"/>
                    <a:gd name="T7" fmla="*/ 76 h 154"/>
                    <a:gd name="T8" fmla="*/ 141 w 141"/>
                    <a:gd name="T9" fmla="*/ 76 h 154"/>
                    <a:gd name="T10" fmla="*/ 141 w 141"/>
                    <a:gd name="T11" fmla="*/ 61 h 154"/>
                    <a:gd name="T12" fmla="*/ 141 w 141"/>
                    <a:gd name="T13" fmla="*/ 63 h 154"/>
                    <a:gd name="T14" fmla="*/ 0 w 141"/>
                    <a:gd name="T15" fmla="*/ 63 h 154"/>
                    <a:gd name="T16" fmla="*/ 0 w 141"/>
                    <a:gd name="T17" fmla="*/ 61 h 154"/>
                    <a:gd name="T18" fmla="*/ 141 w 141"/>
                    <a:gd name="T19" fmla="*/ 61 h 154"/>
                    <a:gd name="T20" fmla="*/ 141 w 141"/>
                    <a:gd name="T21" fmla="*/ 46 h 154"/>
                    <a:gd name="T22" fmla="*/ 141 w 141"/>
                    <a:gd name="T23" fmla="*/ 48 h 154"/>
                    <a:gd name="T24" fmla="*/ 0 w 141"/>
                    <a:gd name="T25" fmla="*/ 48 h 154"/>
                    <a:gd name="T26" fmla="*/ 0 w 141"/>
                    <a:gd name="T27" fmla="*/ 46 h 154"/>
                    <a:gd name="T28" fmla="*/ 141 w 141"/>
                    <a:gd name="T29" fmla="*/ 46 h 154"/>
                    <a:gd name="T30" fmla="*/ 141 w 141"/>
                    <a:gd name="T31" fmla="*/ 31 h 154"/>
                    <a:gd name="T32" fmla="*/ 141 w 141"/>
                    <a:gd name="T33" fmla="*/ 33 h 154"/>
                    <a:gd name="T34" fmla="*/ 0 w 141"/>
                    <a:gd name="T35" fmla="*/ 33 h 154"/>
                    <a:gd name="T36" fmla="*/ 0 w 141"/>
                    <a:gd name="T37" fmla="*/ 31 h 154"/>
                    <a:gd name="T38" fmla="*/ 141 w 141"/>
                    <a:gd name="T39" fmla="*/ 31 h 154"/>
                    <a:gd name="T40" fmla="*/ 141 w 141"/>
                    <a:gd name="T41" fmla="*/ 16 h 154"/>
                    <a:gd name="T42" fmla="*/ 141 w 141"/>
                    <a:gd name="T43" fmla="*/ 18 h 154"/>
                    <a:gd name="T44" fmla="*/ 0 w 141"/>
                    <a:gd name="T45" fmla="*/ 18 h 154"/>
                    <a:gd name="T46" fmla="*/ 0 w 141"/>
                    <a:gd name="T47" fmla="*/ 16 h 154"/>
                    <a:gd name="T48" fmla="*/ 141 w 141"/>
                    <a:gd name="T49" fmla="*/ 16 h 154"/>
                    <a:gd name="T50" fmla="*/ 141 w 141"/>
                    <a:gd name="T51" fmla="*/ 0 h 154"/>
                    <a:gd name="T52" fmla="*/ 141 w 141"/>
                    <a:gd name="T53" fmla="*/ 2 h 154"/>
                    <a:gd name="T54" fmla="*/ 0 w 141"/>
                    <a:gd name="T55" fmla="*/ 2 h 154"/>
                    <a:gd name="T56" fmla="*/ 0 w 141"/>
                    <a:gd name="T57" fmla="*/ 0 h 154"/>
                    <a:gd name="T58" fmla="*/ 141 w 141"/>
                    <a:gd name="T59" fmla="*/ 0 h 154"/>
                    <a:gd name="T60" fmla="*/ 141 w 141"/>
                    <a:gd name="T61" fmla="*/ 107 h 154"/>
                    <a:gd name="T62" fmla="*/ 141 w 141"/>
                    <a:gd name="T63" fmla="*/ 109 h 154"/>
                    <a:gd name="T64" fmla="*/ 125 w 141"/>
                    <a:gd name="T65" fmla="*/ 109 h 154"/>
                    <a:gd name="T66" fmla="*/ 125 w 141"/>
                    <a:gd name="T67" fmla="*/ 107 h 154"/>
                    <a:gd name="T68" fmla="*/ 141 w 141"/>
                    <a:gd name="T69" fmla="*/ 107 h 154"/>
                    <a:gd name="T70" fmla="*/ 141 w 141"/>
                    <a:gd name="T71" fmla="*/ 91 h 154"/>
                    <a:gd name="T72" fmla="*/ 141 w 141"/>
                    <a:gd name="T73" fmla="*/ 93 h 154"/>
                    <a:gd name="T74" fmla="*/ 125 w 141"/>
                    <a:gd name="T75" fmla="*/ 93 h 154"/>
                    <a:gd name="T76" fmla="*/ 125 w 141"/>
                    <a:gd name="T77" fmla="*/ 91 h 154"/>
                    <a:gd name="T78" fmla="*/ 141 w 141"/>
                    <a:gd name="T79" fmla="*/ 91 h 154"/>
                    <a:gd name="T80" fmla="*/ 141 w 141"/>
                    <a:gd name="T81" fmla="*/ 122 h 154"/>
                    <a:gd name="T82" fmla="*/ 141 w 141"/>
                    <a:gd name="T83" fmla="*/ 124 h 154"/>
                    <a:gd name="T84" fmla="*/ 0 w 141"/>
                    <a:gd name="T85" fmla="*/ 124 h 154"/>
                    <a:gd name="T86" fmla="*/ 0 w 141"/>
                    <a:gd name="T87" fmla="*/ 122 h 154"/>
                    <a:gd name="T88" fmla="*/ 141 w 141"/>
                    <a:gd name="T89" fmla="*/ 122 h 154"/>
                    <a:gd name="T90" fmla="*/ 141 w 141"/>
                    <a:gd name="T91" fmla="*/ 137 h 154"/>
                    <a:gd name="T92" fmla="*/ 141 w 141"/>
                    <a:gd name="T93" fmla="*/ 139 h 154"/>
                    <a:gd name="T94" fmla="*/ 0 w 141"/>
                    <a:gd name="T95" fmla="*/ 139 h 154"/>
                    <a:gd name="T96" fmla="*/ 0 w 141"/>
                    <a:gd name="T97" fmla="*/ 137 h 154"/>
                    <a:gd name="T98" fmla="*/ 141 w 141"/>
                    <a:gd name="T99" fmla="*/ 137 h 154"/>
                    <a:gd name="T100" fmla="*/ 141 w 141"/>
                    <a:gd name="T101" fmla="*/ 152 h 154"/>
                    <a:gd name="T102" fmla="*/ 141 w 141"/>
                    <a:gd name="T103" fmla="*/ 154 h 154"/>
                    <a:gd name="T104" fmla="*/ 0 w 141"/>
                    <a:gd name="T105" fmla="*/ 154 h 154"/>
                    <a:gd name="T106" fmla="*/ 0 w 141"/>
                    <a:gd name="T107" fmla="*/ 152 h 154"/>
                    <a:gd name="T108" fmla="*/ 141 w 141"/>
                    <a:gd name="T109" fmla="*/ 152 h 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1"/>
                    <a:gd name="T166" fmla="*/ 0 h 154"/>
                    <a:gd name="T167" fmla="*/ 141 w 141"/>
                    <a:gd name="T168" fmla="*/ 154 h 1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1" h="154">
                      <a:moveTo>
                        <a:pt x="141" y="76"/>
                      </a:moveTo>
                      <a:lnTo>
                        <a:pt x="141" y="78"/>
                      </a:lnTo>
                      <a:lnTo>
                        <a:pt x="0" y="78"/>
                      </a:lnTo>
                      <a:lnTo>
                        <a:pt x="0" y="76"/>
                      </a:lnTo>
                      <a:lnTo>
                        <a:pt x="141" y="76"/>
                      </a:lnTo>
                      <a:close/>
                      <a:moveTo>
                        <a:pt x="141" y="61"/>
                      </a:moveTo>
                      <a:lnTo>
                        <a:pt x="141" y="63"/>
                      </a:lnTo>
                      <a:lnTo>
                        <a:pt x="0" y="63"/>
                      </a:lnTo>
                      <a:lnTo>
                        <a:pt x="0" y="61"/>
                      </a:lnTo>
                      <a:lnTo>
                        <a:pt x="141" y="61"/>
                      </a:lnTo>
                      <a:close/>
                      <a:moveTo>
                        <a:pt x="141" y="46"/>
                      </a:moveTo>
                      <a:lnTo>
                        <a:pt x="141" y="48"/>
                      </a:lnTo>
                      <a:lnTo>
                        <a:pt x="0" y="48"/>
                      </a:lnTo>
                      <a:lnTo>
                        <a:pt x="0" y="46"/>
                      </a:lnTo>
                      <a:lnTo>
                        <a:pt x="141" y="46"/>
                      </a:lnTo>
                      <a:close/>
                      <a:moveTo>
                        <a:pt x="141" y="31"/>
                      </a:moveTo>
                      <a:lnTo>
                        <a:pt x="141" y="33"/>
                      </a:lnTo>
                      <a:lnTo>
                        <a:pt x="0" y="33"/>
                      </a:lnTo>
                      <a:lnTo>
                        <a:pt x="0" y="31"/>
                      </a:lnTo>
                      <a:lnTo>
                        <a:pt x="141" y="31"/>
                      </a:lnTo>
                      <a:close/>
                      <a:moveTo>
                        <a:pt x="141" y="16"/>
                      </a:moveTo>
                      <a:lnTo>
                        <a:pt x="141" y="18"/>
                      </a:lnTo>
                      <a:lnTo>
                        <a:pt x="0" y="18"/>
                      </a:lnTo>
                      <a:lnTo>
                        <a:pt x="0" y="16"/>
                      </a:lnTo>
                      <a:lnTo>
                        <a:pt x="141" y="16"/>
                      </a:lnTo>
                      <a:close/>
                      <a:moveTo>
                        <a:pt x="141" y="0"/>
                      </a:moveTo>
                      <a:lnTo>
                        <a:pt x="141" y="2"/>
                      </a:lnTo>
                      <a:lnTo>
                        <a:pt x="0" y="2"/>
                      </a:lnTo>
                      <a:lnTo>
                        <a:pt x="0" y="0"/>
                      </a:lnTo>
                      <a:lnTo>
                        <a:pt x="141" y="0"/>
                      </a:lnTo>
                      <a:close/>
                      <a:moveTo>
                        <a:pt x="141" y="107"/>
                      </a:moveTo>
                      <a:lnTo>
                        <a:pt x="141" y="109"/>
                      </a:lnTo>
                      <a:lnTo>
                        <a:pt x="125" y="109"/>
                      </a:lnTo>
                      <a:lnTo>
                        <a:pt x="125" y="107"/>
                      </a:lnTo>
                      <a:lnTo>
                        <a:pt x="141" y="107"/>
                      </a:lnTo>
                      <a:close/>
                      <a:moveTo>
                        <a:pt x="141" y="91"/>
                      </a:moveTo>
                      <a:lnTo>
                        <a:pt x="141" y="93"/>
                      </a:lnTo>
                      <a:lnTo>
                        <a:pt x="125" y="93"/>
                      </a:lnTo>
                      <a:lnTo>
                        <a:pt x="125" y="91"/>
                      </a:lnTo>
                      <a:lnTo>
                        <a:pt x="141" y="91"/>
                      </a:lnTo>
                      <a:close/>
                      <a:moveTo>
                        <a:pt x="141" y="122"/>
                      </a:moveTo>
                      <a:lnTo>
                        <a:pt x="141" y="124"/>
                      </a:lnTo>
                      <a:lnTo>
                        <a:pt x="0" y="124"/>
                      </a:lnTo>
                      <a:lnTo>
                        <a:pt x="0" y="122"/>
                      </a:lnTo>
                      <a:lnTo>
                        <a:pt x="141" y="122"/>
                      </a:lnTo>
                      <a:close/>
                      <a:moveTo>
                        <a:pt x="141" y="137"/>
                      </a:moveTo>
                      <a:lnTo>
                        <a:pt x="141" y="139"/>
                      </a:lnTo>
                      <a:lnTo>
                        <a:pt x="0" y="139"/>
                      </a:lnTo>
                      <a:lnTo>
                        <a:pt x="0" y="137"/>
                      </a:lnTo>
                      <a:lnTo>
                        <a:pt x="141" y="137"/>
                      </a:lnTo>
                      <a:close/>
                      <a:moveTo>
                        <a:pt x="141" y="152"/>
                      </a:moveTo>
                      <a:lnTo>
                        <a:pt x="141" y="154"/>
                      </a:lnTo>
                      <a:lnTo>
                        <a:pt x="0" y="154"/>
                      </a:lnTo>
                      <a:lnTo>
                        <a:pt x="0" y="152"/>
                      </a:lnTo>
                      <a:lnTo>
                        <a:pt x="141" y="152"/>
                      </a:lnTo>
                      <a:close/>
                    </a:path>
                  </a:pathLst>
                </a:custGeom>
                <a:solidFill>
                  <a:srgbClr val="666666"/>
                </a:solidFill>
                <a:ln w="9525">
                  <a:noFill/>
                  <a:round/>
                  <a:headEnd/>
                  <a:tailEnd/>
                </a:ln>
              </p:spPr>
              <p:txBody>
                <a:bodyPr/>
                <a:lstStyle/>
                <a:p>
                  <a:pPr eaLnBrk="0" hangingPunct="0"/>
                  <a:endParaRPr lang="en-US"/>
                </a:p>
              </p:txBody>
            </p:sp>
            <p:sp>
              <p:nvSpPr>
                <p:cNvPr id="47984" name="Freeform 1656"/>
                <p:cNvSpPr>
                  <a:spLocks/>
                </p:cNvSpPr>
                <p:nvPr/>
              </p:nvSpPr>
              <p:spPr bwMode="auto">
                <a:xfrm>
                  <a:off x="2362" y="3409"/>
                  <a:ext cx="23" cy="36"/>
                </a:xfrm>
                <a:custGeom>
                  <a:avLst/>
                  <a:gdLst>
                    <a:gd name="T0" fmla="*/ 23 w 23"/>
                    <a:gd name="T1" fmla="*/ 0 h 36"/>
                    <a:gd name="T2" fmla="*/ 19 w 23"/>
                    <a:gd name="T3" fmla="*/ 0 h 36"/>
                    <a:gd name="T4" fmla="*/ 16 w 23"/>
                    <a:gd name="T5" fmla="*/ 2 h 36"/>
                    <a:gd name="T6" fmla="*/ 13 w 23"/>
                    <a:gd name="T7" fmla="*/ 3 h 36"/>
                    <a:gd name="T8" fmla="*/ 10 w 23"/>
                    <a:gd name="T9" fmla="*/ 6 h 36"/>
                    <a:gd name="T10" fmla="*/ 8 w 23"/>
                    <a:gd name="T11" fmla="*/ 9 h 36"/>
                    <a:gd name="T12" fmla="*/ 6 w 23"/>
                    <a:gd name="T13" fmla="*/ 13 h 36"/>
                    <a:gd name="T14" fmla="*/ 4 w 23"/>
                    <a:gd name="T15" fmla="*/ 17 h 36"/>
                    <a:gd name="T16" fmla="*/ 2 w 23"/>
                    <a:gd name="T17" fmla="*/ 21 h 36"/>
                    <a:gd name="T18" fmla="*/ 1 w 23"/>
                    <a:gd name="T19" fmla="*/ 26 h 36"/>
                    <a:gd name="T20" fmla="*/ 0 w 23"/>
                    <a:gd name="T21" fmla="*/ 31 h 36"/>
                    <a:gd name="T22" fmla="*/ 0 w 23"/>
                    <a:gd name="T23" fmla="*/ 36 h 36"/>
                    <a:gd name="T24" fmla="*/ 0 w 23"/>
                    <a:gd name="T25" fmla="*/ 0 h 36"/>
                    <a:gd name="T26" fmla="*/ 23 w 23"/>
                    <a:gd name="T27" fmla="*/ 0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36"/>
                    <a:gd name="T44" fmla="*/ 23 w 23"/>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36">
                      <a:moveTo>
                        <a:pt x="23" y="0"/>
                      </a:moveTo>
                      <a:lnTo>
                        <a:pt x="19" y="0"/>
                      </a:lnTo>
                      <a:lnTo>
                        <a:pt x="16" y="2"/>
                      </a:lnTo>
                      <a:lnTo>
                        <a:pt x="13" y="3"/>
                      </a:lnTo>
                      <a:lnTo>
                        <a:pt x="10" y="6"/>
                      </a:lnTo>
                      <a:lnTo>
                        <a:pt x="8" y="9"/>
                      </a:lnTo>
                      <a:lnTo>
                        <a:pt x="6" y="13"/>
                      </a:lnTo>
                      <a:lnTo>
                        <a:pt x="4" y="17"/>
                      </a:lnTo>
                      <a:lnTo>
                        <a:pt x="2" y="21"/>
                      </a:lnTo>
                      <a:lnTo>
                        <a:pt x="1" y="26"/>
                      </a:lnTo>
                      <a:lnTo>
                        <a:pt x="0" y="31"/>
                      </a:lnTo>
                      <a:lnTo>
                        <a:pt x="0" y="36"/>
                      </a:lnTo>
                      <a:lnTo>
                        <a:pt x="0" y="0"/>
                      </a:lnTo>
                      <a:lnTo>
                        <a:pt x="23" y="0"/>
                      </a:lnTo>
                      <a:close/>
                    </a:path>
                  </a:pathLst>
                </a:custGeom>
                <a:solidFill>
                  <a:srgbClr val="9A9A9A"/>
                </a:solidFill>
                <a:ln w="9525">
                  <a:noFill/>
                  <a:round/>
                  <a:headEnd/>
                  <a:tailEnd/>
                </a:ln>
              </p:spPr>
              <p:txBody>
                <a:bodyPr/>
                <a:lstStyle/>
                <a:p>
                  <a:pPr eaLnBrk="0" hangingPunct="0"/>
                  <a:endParaRPr lang="en-US"/>
                </a:p>
              </p:txBody>
            </p:sp>
            <p:sp>
              <p:nvSpPr>
                <p:cNvPr id="47985" name="Freeform 1657"/>
                <p:cNvSpPr>
                  <a:spLocks/>
                </p:cNvSpPr>
                <p:nvPr/>
              </p:nvSpPr>
              <p:spPr bwMode="auto">
                <a:xfrm>
                  <a:off x="2362" y="3409"/>
                  <a:ext cx="23" cy="36"/>
                </a:xfrm>
                <a:custGeom>
                  <a:avLst/>
                  <a:gdLst>
                    <a:gd name="T0" fmla="*/ 23 w 23"/>
                    <a:gd name="T1" fmla="*/ 0 h 36"/>
                    <a:gd name="T2" fmla="*/ 19 w 23"/>
                    <a:gd name="T3" fmla="*/ 0 h 36"/>
                    <a:gd name="T4" fmla="*/ 16 w 23"/>
                    <a:gd name="T5" fmla="*/ 2 h 36"/>
                    <a:gd name="T6" fmla="*/ 13 w 23"/>
                    <a:gd name="T7" fmla="*/ 3 h 36"/>
                    <a:gd name="T8" fmla="*/ 10 w 23"/>
                    <a:gd name="T9" fmla="*/ 6 h 36"/>
                    <a:gd name="T10" fmla="*/ 8 w 23"/>
                    <a:gd name="T11" fmla="*/ 9 h 36"/>
                    <a:gd name="T12" fmla="*/ 6 w 23"/>
                    <a:gd name="T13" fmla="*/ 13 h 36"/>
                    <a:gd name="T14" fmla="*/ 4 w 23"/>
                    <a:gd name="T15" fmla="*/ 17 h 36"/>
                    <a:gd name="T16" fmla="*/ 2 w 23"/>
                    <a:gd name="T17" fmla="*/ 21 h 36"/>
                    <a:gd name="T18" fmla="*/ 1 w 23"/>
                    <a:gd name="T19" fmla="*/ 26 h 36"/>
                    <a:gd name="T20" fmla="*/ 0 w 23"/>
                    <a:gd name="T21" fmla="*/ 31 h 36"/>
                    <a:gd name="T22" fmla="*/ 0 w 23"/>
                    <a:gd name="T23" fmla="*/ 36 h 36"/>
                    <a:gd name="T24" fmla="*/ 1 w 23"/>
                    <a:gd name="T25" fmla="*/ 36 h 36"/>
                    <a:gd name="T26" fmla="*/ 1 w 23"/>
                    <a:gd name="T27" fmla="*/ 31 h 36"/>
                    <a:gd name="T28" fmla="*/ 2 w 23"/>
                    <a:gd name="T29" fmla="*/ 26 h 36"/>
                    <a:gd name="T30" fmla="*/ 3 w 23"/>
                    <a:gd name="T31" fmla="*/ 22 h 36"/>
                    <a:gd name="T32" fmla="*/ 4 w 23"/>
                    <a:gd name="T33" fmla="*/ 17 h 36"/>
                    <a:gd name="T34" fmla="*/ 6 w 23"/>
                    <a:gd name="T35" fmla="*/ 13 h 36"/>
                    <a:gd name="T36" fmla="*/ 8 w 23"/>
                    <a:gd name="T37" fmla="*/ 10 h 36"/>
                    <a:gd name="T38" fmla="*/ 11 w 23"/>
                    <a:gd name="T39" fmla="*/ 7 h 36"/>
                    <a:gd name="T40" fmla="*/ 14 w 23"/>
                    <a:gd name="T41" fmla="*/ 4 h 36"/>
                    <a:gd name="T42" fmla="*/ 17 w 23"/>
                    <a:gd name="T43" fmla="*/ 2 h 36"/>
                    <a:gd name="T44" fmla="*/ 20 w 23"/>
                    <a:gd name="T45" fmla="*/ 2 h 36"/>
                    <a:gd name="T46" fmla="*/ 23 w 23"/>
                    <a:gd name="T47" fmla="*/ 1 h 36"/>
                    <a:gd name="T48" fmla="*/ 23 w 23"/>
                    <a:gd name="T49" fmla="*/ 0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
                    <a:gd name="T76" fmla="*/ 0 h 36"/>
                    <a:gd name="T77" fmla="*/ 23 w 23"/>
                    <a:gd name="T78" fmla="*/ 36 h 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 h="36">
                      <a:moveTo>
                        <a:pt x="23" y="0"/>
                      </a:moveTo>
                      <a:lnTo>
                        <a:pt x="19" y="0"/>
                      </a:lnTo>
                      <a:lnTo>
                        <a:pt x="16" y="2"/>
                      </a:lnTo>
                      <a:lnTo>
                        <a:pt x="13" y="3"/>
                      </a:lnTo>
                      <a:lnTo>
                        <a:pt x="10" y="6"/>
                      </a:lnTo>
                      <a:lnTo>
                        <a:pt x="8" y="9"/>
                      </a:lnTo>
                      <a:lnTo>
                        <a:pt x="6" y="13"/>
                      </a:lnTo>
                      <a:lnTo>
                        <a:pt x="4" y="17"/>
                      </a:lnTo>
                      <a:lnTo>
                        <a:pt x="2" y="21"/>
                      </a:lnTo>
                      <a:lnTo>
                        <a:pt x="1" y="26"/>
                      </a:lnTo>
                      <a:lnTo>
                        <a:pt x="0" y="31"/>
                      </a:lnTo>
                      <a:lnTo>
                        <a:pt x="0" y="36"/>
                      </a:lnTo>
                      <a:lnTo>
                        <a:pt x="1" y="36"/>
                      </a:lnTo>
                      <a:lnTo>
                        <a:pt x="1" y="31"/>
                      </a:lnTo>
                      <a:lnTo>
                        <a:pt x="2" y="26"/>
                      </a:lnTo>
                      <a:lnTo>
                        <a:pt x="3" y="22"/>
                      </a:lnTo>
                      <a:lnTo>
                        <a:pt x="4" y="17"/>
                      </a:lnTo>
                      <a:lnTo>
                        <a:pt x="6" y="13"/>
                      </a:lnTo>
                      <a:lnTo>
                        <a:pt x="8" y="10"/>
                      </a:lnTo>
                      <a:lnTo>
                        <a:pt x="11" y="7"/>
                      </a:lnTo>
                      <a:lnTo>
                        <a:pt x="14" y="4"/>
                      </a:lnTo>
                      <a:lnTo>
                        <a:pt x="17" y="2"/>
                      </a:lnTo>
                      <a:lnTo>
                        <a:pt x="20" y="2"/>
                      </a:lnTo>
                      <a:lnTo>
                        <a:pt x="23" y="1"/>
                      </a:lnTo>
                      <a:lnTo>
                        <a:pt x="23" y="0"/>
                      </a:lnTo>
                      <a:close/>
                    </a:path>
                  </a:pathLst>
                </a:custGeom>
                <a:solidFill>
                  <a:srgbClr val="9A9A9A"/>
                </a:solidFill>
                <a:ln w="9525">
                  <a:noFill/>
                  <a:round/>
                  <a:headEnd/>
                  <a:tailEnd/>
                </a:ln>
              </p:spPr>
              <p:txBody>
                <a:bodyPr/>
                <a:lstStyle/>
                <a:p>
                  <a:pPr eaLnBrk="0" hangingPunct="0"/>
                  <a:endParaRPr lang="en-US"/>
                </a:p>
              </p:txBody>
            </p:sp>
            <p:sp>
              <p:nvSpPr>
                <p:cNvPr id="47986" name="Freeform 1658"/>
                <p:cNvSpPr>
                  <a:spLocks/>
                </p:cNvSpPr>
                <p:nvPr/>
              </p:nvSpPr>
              <p:spPr bwMode="auto">
                <a:xfrm>
                  <a:off x="2363" y="3410"/>
                  <a:ext cx="22" cy="35"/>
                </a:xfrm>
                <a:custGeom>
                  <a:avLst/>
                  <a:gdLst>
                    <a:gd name="T0" fmla="*/ 22 w 22"/>
                    <a:gd name="T1" fmla="*/ 0 h 35"/>
                    <a:gd name="T2" fmla="*/ 19 w 22"/>
                    <a:gd name="T3" fmla="*/ 1 h 35"/>
                    <a:gd name="T4" fmla="*/ 16 w 22"/>
                    <a:gd name="T5" fmla="*/ 1 h 35"/>
                    <a:gd name="T6" fmla="*/ 13 w 22"/>
                    <a:gd name="T7" fmla="*/ 3 h 35"/>
                    <a:gd name="T8" fmla="*/ 10 w 22"/>
                    <a:gd name="T9" fmla="*/ 6 h 35"/>
                    <a:gd name="T10" fmla="*/ 7 w 22"/>
                    <a:gd name="T11" fmla="*/ 9 h 35"/>
                    <a:gd name="T12" fmla="*/ 5 w 22"/>
                    <a:gd name="T13" fmla="*/ 12 h 35"/>
                    <a:gd name="T14" fmla="*/ 3 w 22"/>
                    <a:gd name="T15" fmla="*/ 16 h 35"/>
                    <a:gd name="T16" fmla="*/ 2 w 22"/>
                    <a:gd name="T17" fmla="*/ 21 h 35"/>
                    <a:gd name="T18" fmla="*/ 1 w 22"/>
                    <a:gd name="T19" fmla="*/ 25 h 35"/>
                    <a:gd name="T20" fmla="*/ 0 w 22"/>
                    <a:gd name="T21" fmla="*/ 30 h 35"/>
                    <a:gd name="T22" fmla="*/ 0 w 22"/>
                    <a:gd name="T23" fmla="*/ 35 h 35"/>
                    <a:gd name="T24" fmla="*/ 1 w 22"/>
                    <a:gd name="T25" fmla="*/ 35 h 35"/>
                    <a:gd name="T26" fmla="*/ 1 w 22"/>
                    <a:gd name="T27" fmla="*/ 30 h 35"/>
                    <a:gd name="T28" fmla="*/ 1 w 22"/>
                    <a:gd name="T29" fmla="*/ 26 h 35"/>
                    <a:gd name="T30" fmla="*/ 3 w 22"/>
                    <a:gd name="T31" fmla="*/ 21 h 35"/>
                    <a:gd name="T32" fmla="*/ 4 w 22"/>
                    <a:gd name="T33" fmla="*/ 17 h 35"/>
                    <a:gd name="T34" fmla="*/ 6 w 22"/>
                    <a:gd name="T35" fmla="*/ 13 h 35"/>
                    <a:gd name="T36" fmla="*/ 8 w 22"/>
                    <a:gd name="T37" fmla="*/ 10 h 35"/>
                    <a:gd name="T38" fmla="*/ 10 w 22"/>
                    <a:gd name="T39" fmla="*/ 7 h 35"/>
                    <a:gd name="T40" fmla="*/ 13 w 22"/>
                    <a:gd name="T41" fmla="*/ 4 h 35"/>
                    <a:gd name="T42" fmla="*/ 16 w 22"/>
                    <a:gd name="T43" fmla="*/ 3 h 35"/>
                    <a:gd name="T44" fmla="*/ 19 w 22"/>
                    <a:gd name="T45" fmla="*/ 2 h 35"/>
                    <a:gd name="T46" fmla="*/ 22 w 22"/>
                    <a:gd name="T47" fmla="*/ 1 h 35"/>
                    <a:gd name="T48" fmla="*/ 22 w 22"/>
                    <a:gd name="T49" fmla="*/ 0 h 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35"/>
                    <a:gd name="T77" fmla="*/ 22 w 22"/>
                    <a:gd name="T78" fmla="*/ 35 h 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35">
                      <a:moveTo>
                        <a:pt x="22" y="0"/>
                      </a:moveTo>
                      <a:lnTo>
                        <a:pt x="19" y="1"/>
                      </a:lnTo>
                      <a:lnTo>
                        <a:pt x="16" y="1"/>
                      </a:lnTo>
                      <a:lnTo>
                        <a:pt x="13" y="3"/>
                      </a:lnTo>
                      <a:lnTo>
                        <a:pt x="10" y="6"/>
                      </a:lnTo>
                      <a:lnTo>
                        <a:pt x="7" y="9"/>
                      </a:lnTo>
                      <a:lnTo>
                        <a:pt x="5" y="12"/>
                      </a:lnTo>
                      <a:lnTo>
                        <a:pt x="3" y="16"/>
                      </a:lnTo>
                      <a:lnTo>
                        <a:pt x="2" y="21"/>
                      </a:lnTo>
                      <a:lnTo>
                        <a:pt x="1" y="25"/>
                      </a:lnTo>
                      <a:lnTo>
                        <a:pt x="0" y="30"/>
                      </a:lnTo>
                      <a:lnTo>
                        <a:pt x="0" y="35"/>
                      </a:lnTo>
                      <a:lnTo>
                        <a:pt x="1" y="35"/>
                      </a:lnTo>
                      <a:lnTo>
                        <a:pt x="1" y="30"/>
                      </a:lnTo>
                      <a:lnTo>
                        <a:pt x="1" y="26"/>
                      </a:lnTo>
                      <a:lnTo>
                        <a:pt x="3" y="21"/>
                      </a:lnTo>
                      <a:lnTo>
                        <a:pt x="4" y="17"/>
                      </a:lnTo>
                      <a:lnTo>
                        <a:pt x="6" y="13"/>
                      </a:lnTo>
                      <a:lnTo>
                        <a:pt x="8" y="10"/>
                      </a:lnTo>
                      <a:lnTo>
                        <a:pt x="10" y="7"/>
                      </a:lnTo>
                      <a:lnTo>
                        <a:pt x="13" y="4"/>
                      </a:lnTo>
                      <a:lnTo>
                        <a:pt x="16" y="3"/>
                      </a:lnTo>
                      <a:lnTo>
                        <a:pt x="19" y="2"/>
                      </a:lnTo>
                      <a:lnTo>
                        <a:pt x="22" y="1"/>
                      </a:lnTo>
                      <a:lnTo>
                        <a:pt x="22" y="0"/>
                      </a:lnTo>
                      <a:close/>
                    </a:path>
                  </a:pathLst>
                </a:custGeom>
                <a:solidFill>
                  <a:srgbClr val="9C9C9C"/>
                </a:solidFill>
                <a:ln w="9525">
                  <a:noFill/>
                  <a:round/>
                  <a:headEnd/>
                  <a:tailEnd/>
                </a:ln>
              </p:spPr>
              <p:txBody>
                <a:bodyPr/>
                <a:lstStyle/>
                <a:p>
                  <a:pPr eaLnBrk="0" hangingPunct="0"/>
                  <a:endParaRPr lang="en-US"/>
                </a:p>
              </p:txBody>
            </p:sp>
            <p:sp>
              <p:nvSpPr>
                <p:cNvPr id="47987" name="Freeform 1659"/>
                <p:cNvSpPr>
                  <a:spLocks/>
                </p:cNvSpPr>
                <p:nvPr/>
              </p:nvSpPr>
              <p:spPr bwMode="auto">
                <a:xfrm>
                  <a:off x="2364" y="3411"/>
                  <a:ext cx="21" cy="34"/>
                </a:xfrm>
                <a:custGeom>
                  <a:avLst/>
                  <a:gdLst>
                    <a:gd name="T0" fmla="*/ 21 w 21"/>
                    <a:gd name="T1" fmla="*/ 0 h 34"/>
                    <a:gd name="T2" fmla="*/ 18 w 21"/>
                    <a:gd name="T3" fmla="*/ 1 h 34"/>
                    <a:gd name="T4" fmla="*/ 15 w 21"/>
                    <a:gd name="T5" fmla="*/ 2 h 34"/>
                    <a:gd name="T6" fmla="*/ 12 w 21"/>
                    <a:gd name="T7" fmla="*/ 3 h 34"/>
                    <a:gd name="T8" fmla="*/ 9 w 21"/>
                    <a:gd name="T9" fmla="*/ 6 h 34"/>
                    <a:gd name="T10" fmla="*/ 7 w 21"/>
                    <a:gd name="T11" fmla="*/ 9 h 34"/>
                    <a:gd name="T12" fmla="*/ 5 w 21"/>
                    <a:gd name="T13" fmla="*/ 12 h 34"/>
                    <a:gd name="T14" fmla="*/ 3 w 21"/>
                    <a:gd name="T15" fmla="*/ 16 h 34"/>
                    <a:gd name="T16" fmla="*/ 2 w 21"/>
                    <a:gd name="T17" fmla="*/ 20 h 34"/>
                    <a:gd name="T18" fmla="*/ 0 w 21"/>
                    <a:gd name="T19" fmla="*/ 25 h 34"/>
                    <a:gd name="T20" fmla="*/ 0 w 21"/>
                    <a:gd name="T21" fmla="*/ 29 h 34"/>
                    <a:gd name="T22" fmla="*/ 0 w 21"/>
                    <a:gd name="T23" fmla="*/ 34 h 34"/>
                    <a:gd name="T24" fmla="*/ 0 w 21"/>
                    <a:gd name="T25" fmla="*/ 34 h 34"/>
                    <a:gd name="T26" fmla="*/ 0 w 21"/>
                    <a:gd name="T27" fmla="*/ 29 h 34"/>
                    <a:gd name="T28" fmla="*/ 1 w 21"/>
                    <a:gd name="T29" fmla="*/ 24 h 34"/>
                    <a:gd name="T30" fmla="*/ 2 w 21"/>
                    <a:gd name="T31" fmla="*/ 20 h 34"/>
                    <a:gd name="T32" fmla="*/ 4 w 21"/>
                    <a:gd name="T33" fmla="*/ 15 h 34"/>
                    <a:gd name="T34" fmla="*/ 6 w 21"/>
                    <a:gd name="T35" fmla="*/ 11 h 34"/>
                    <a:gd name="T36" fmla="*/ 9 w 21"/>
                    <a:gd name="T37" fmla="*/ 8 h 34"/>
                    <a:gd name="T38" fmla="*/ 11 w 21"/>
                    <a:gd name="T39" fmla="*/ 5 h 34"/>
                    <a:gd name="T40" fmla="*/ 15 w 21"/>
                    <a:gd name="T41" fmla="*/ 3 h 34"/>
                    <a:gd name="T42" fmla="*/ 17 w 21"/>
                    <a:gd name="T43" fmla="*/ 2 h 34"/>
                    <a:gd name="T44" fmla="*/ 21 w 21"/>
                    <a:gd name="T45" fmla="*/ 2 h 34"/>
                    <a:gd name="T46" fmla="*/ 21 w 21"/>
                    <a:gd name="T47" fmla="*/ 0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
                    <a:gd name="T73" fmla="*/ 0 h 34"/>
                    <a:gd name="T74" fmla="*/ 21 w 21"/>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 h="34">
                      <a:moveTo>
                        <a:pt x="21" y="0"/>
                      </a:moveTo>
                      <a:lnTo>
                        <a:pt x="18" y="1"/>
                      </a:lnTo>
                      <a:lnTo>
                        <a:pt x="15" y="2"/>
                      </a:lnTo>
                      <a:lnTo>
                        <a:pt x="12" y="3"/>
                      </a:lnTo>
                      <a:lnTo>
                        <a:pt x="9" y="6"/>
                      </a:lnTo>
                      <a:lnTo>
                        <a:pt x="7" y="9"/>
                      </a:lnTo>
                      <a:lnTo>
                        <a:pt x="5" y="12"/>
                      </a:lnTo>
                      <a:lnTo>
                        <a:pt x="3" y="16"/>
                      </a:lnTo>
                      <a:lnTo>
                        <a:pt x="2" y="20"/>
                      </a:lnTo>
                      <a:lnTo>
                        <a:pt x="0" y="25"/>
                      </a:lnTo>
                      <a:lnTo>
                        <a:pt x="0" y="29"/>
                      </a:lnTo>
                      <a:lnTo>
                        <a:pt x="0" y="34"/>
                      </a:lnTo>
                      <a:lnTo>
                        <a:pt x="0" y="29"/>
                      </a:lnTo>
                      <a:lnTo>
                        <a:pt x="1" y="24"/>
                      </a:lnTo>
                      <a:lnTo>
                        <a:pt x="2" y="20"/>
                      </a:lnTo>
                      <a:lnTo>
                        <a:pt x="4" y="15"/>
                      </a:lnTo>
                      <a:lnTo>
                        <a:pt x="6" y="11"/>
                      </a:lnTo>
                      <a:lnTo>
                        <a:pt x="9" y="8"/>
                      </a:lnTo>
                      <a:lnTo>
                        <a:pt x="11" y="5"/>
                      </a:lnTo>
                      <a:lnTo>
                        <a:pt x="15" y="3"/>
                      </a:lnTo>
                      <a:lnTo>
                        <a:pt x="17" y="2"/>
                      </a:lnTo>
                      <a:lnTo>
                        <a:pt x="21" y="2"/>
                      </a:lnTo>
                      <a:lnTo>
                        <a:pt x="21" y="0"/>
                      </a:lnTo>
                      <a:close/>
                    </a:path>
                  </a:pathLst>
                </a:custGeom>
                <a:solidFill>
                  <a:srgbClr val="9F9F9F"/>
                </a:solidFill>
                <a:ln w="9525">
                  <a:noFill/>
                  <a:round/>
                  <a:headEnd/>
                  <a:tailEnd/>
                </a:ln>
              </p:spPr>
              <p:txBody>
                <a:bodyPr/>
                <a:lstStyle/>
                <a:p>
                  <a:pPr eaLnBrk="0" hangingPunct="0"/>
                  <a:endParaRPr lang="en-US"/>
                </a:p>
              </p:txBody>
            </p:sp>
            <p:sp>
              <p:nvSpPr>
                <p:cNvPr id="47988" name="Freeform 1660"/>
                <p:cNvSpPr>
                  <a:spLocks/>
                </p:cNvSpPr>
                <p:nvPr/>
              </p:nvSpPr>
              <p:spPr bwMode="auto">
                <a:xfrm>
                  <a:off x="2364" y="3413"/>
                  <a:ext cx="21" cy="32"/>
                </a:xfrm>
                <a:custGeom>
                  <a:avLst/>
                  <a:gdLst>
                    <a:gd name="T0" fmla="*/ 21 w 21"/>
                    <a:gd name="T1" fmla="*/ 0 h 32"/>
                    <a:gd name="T2" fmla="*/ 17 w 21"/>
                    <a:gd name="T3" fmla="*/ 0 h 32"/>
                    <a:gd name="T4" fmla="*/ 15 w 21"/>
                    <a:gd name="T5" fmla="*/ 1 h 32"/>
                    <a:gd name="T6" fmla="*/ 11 w 21"/>
                    <a:gd name="T7" fmla="*/ 3 h 32"/>
                    <a:gd name="T8" fmla="*/ 9 w 21"/>
                    <a:gd name="T9" fmla="*/ 6 h 32"/>
                    <a:gd name="T10" fmla="*/ 6 w 21"/>
                    <a:gd name="T11" fmla="*/ 9 h 32"/>
                    <a:gd name="T12" fmla="*/ 4 w 21"/>
                    <a:gd name="T13" fmla="*/ 13 h 32"/>
                    <a:gd name="T14" fmla="*/ 2 w 21"/>
                    <a:gd name="T15" fmla="*/ 18 h 32"/>
                    <a:gd name="T16" fmla="*/ 1 w 21"/>
                    <a:gd name="T17" fmla="*/ 22 h 32"/>
                    <a:gd name="T18" fmla="*/ 0 w 21"/>
                    <a:gd name="T19" fmla="*/ 27 h 32"/>
                    <a:gd name="T20" fmla="*/ 0 w 21"/>
                    <a:gd name="T21" fmla="*/ 32 h 32"/>
                    <a:gd name="T22" fmla="*/ 1 w 21"/>
                    <a:gd name="T23" fmla="*/ 32 h 32"/>
                    <a:gd name="T24" fmla="*/ 1 w 21"/>
                    <a:gd name="T25" fmla="*/ 27 h 32"/>
                    <a:gd name="T26" fmla="*/ 2 w 21"/>
                    <a:gd name="T27" fmla="*/ 22 h 32"/>
                    <a:gd name="T28" fmla="*/ 3 w 21"/>
                    <a:gd name="T29" fmla="*/ 18 h 32"/>
                    <a:gd name="T30" fmla="*/ 5 w 21"/>
                    <a:gd name="T31" fmla="*/ 14 h 32"/>
                    <a:gd name="T32" fmla="*/ 7 w 21"/>
                    <a:gd name="T33" fmla="*/ 10 h 32"/>
                    <a:gd name="T34" fmla="*/ 9 w 21"/>
                    <a:gd name="T35" fmla="*/ 7 h 32"/>
                    <a:gd name="T36" fmla="*/ 12 w 21"/>
                    <a:gd name="T37" fmla="*/ 4 h 32"/>
                    <a:gd name="T38" fmla="*/ 15 w 21"/>
                    <a:gd name="T39" fmla="*/ 3 h 32"/>
                    <a:gd name="T40" fmla="*/ 18 w 21"/>
                    <a:gd name="T41" fmla="*/ 1 h 32"/>
                    <a:gd name="T42" fmla="*/ 21 w 21"/>
                    <a:gd name="T43" fmla="*/ 1 h 32"/>
                    <a:gd name="T44" fmla="*/ 21 w 21"/>
                    <a:gd name="T45" fmla="*/ 0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
                    <a:gd name="T70" fmla="*/ 0 h 32"/>
                    <a:gd name="T71" fmla="*/ 21 w 21"/>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 h="32">
                      <a:moveTo>
                        <a:pt x="21" y="0"/>
                      </a:moveTo>
                      <a:lnTo>
                        <a:pt x="17" y="0"/>
                      </a:lnTo>
                      <a:lnTo>
                        <a:pt x="15" y="1"/>
                      </a:lnTo>
                      <a:lnTo>
                        <a:pt x="11" y="3"/>
                      </a:lnTo>
                      <a:lnTo>
                        <a:pt x="9" y="6"/>
                      </a:lnTo>
                      <a:lnTo>
                        <a:pt x="6" y="9"/>
                      </a:lnTo>
                      <a:lnTo>
                        <a:pt x="4" y="13"/>
                      </a:lnTo>
                      <a:lnTo>
                        <a:pt x="2" y="18"/>
                      </a:lnTo>
                      <a:lnTo>
                        <a:pt x="1" y="22"/>
                      </a:lnTo>
                      <a:lnTo>
                        <a:pt x="0" y="27"/>
                      </a:lnTo>
                      <a:lnTo>
                        <a:pt x="0" y="32"/>
                      </a:lnTo>
                      <a:lnTo>
                        <a:pt x="1" y="32"/>
                      </a:lnTo>
                      <a:lnTo>
                        <a:pt x="1" y="27"/>
                      </a:lnTo>
                      <a:lnTo>
                        <a:pt x="2" y="22"/>
                      </a:lnTo>
                      <a:lnTo>
                        <a:pt x="3" y="18"/>
                      </a:lnTo>
                      <a:lnTo>
                        <a:pt x="5" y="14"/>
                      </a:lnTo>
                      <a:lnTo>
                        <a:pt x="7" y="10"/>
                      </a:lnTo>
                      <a:lnTo>
                        <a:pt x="9" y="7"/>
                      </a:lnTo>
                      <a:lnTo>
                        <a:pt x="12" y="4"/>
                      </a:lnTo>
                      <a:lnTo>
                        <a:pt x="15" y="3"/>
                      </a:lnTo>
                      <a:lnTo>
                        <a:pt x="18" y="1"/>
                      </a:lnTo>
                      <a:lnTo>
                        <a:pt x="21" y="1"/>
                      </a:lnTo>
                      <a:lnTo>
                        <a:pt x="21" y="0"/>
                      </a:lnTo>
                      <a:close/>
                    </a:path>
                  </a:pathLst>
                </a:custGeom>
                <a:solidFill>
                  <a:srgbClr val="A1A1A1"/>
                </a:solidFill>
                <a:ln w="9525">
                  <a:noFill/>
                  <a:round/>
                  <a:headEnd/>
                  <a:tailEnd/>
                </a:ln>
              </p:spPr>
              <p:txBody>
                <a:bodyPr/>
                <a:lstStyle/>
                <a:p>
                  <a:pPr eaLnBrk="0" hangingPunct="0"/>
                  <a:endParaRPr lang="en-US"/>
                </a:p>
              </p:txBody>
            </p:sp>
            <p:sp>
              <p:nvSpPr>
                <p:cNvPr id="47989" name="Freeform 1661"/>
                <p:cNvSpPr>
                  <a:spLocks/>
                </p:cNvSpPr>
                <p:nvPr/>
              </p:nvSpPr>
              <p:spPr bwMode="auto">
                <a:xfrm>
                  <a:off x="2365" y="3414"/>
                  <a:ext cx="20" cy="31"/>
                </a:xfrm>
                <a:custGeom>
                  <a:avLst/>
                  <a:gdLst>
                    <a:gd name="T0" fmla="*/ 20 w 20"/>
                    <a:gd name="T1" fmla="*/ 0 h 31"/>
                    <a:gd name="T2" fmla="*/ 17 w 20"/>
                    <a:gd name="T3" fmla="*/ 0 h 31"/>
                    <a:gd name="T4" fmla="*/ 14 w 20"/>
                    <a:gd name="T5" fmla="*/ 2 h 31"/>
                    <a:gd name="T6" fmla="*/ 11 w 20"/>
                    <a:gd name="T7" fmla="*/ 3 h 31"/>
                    <a:gd name="T8" fmla="*/ 8 w 20"/>
                    <a:gd name="T9" fmla="*/ 6 h 31"/>
                    <a:gd name="T10" fmla="*/ 6 w 20"/>
                    <a:gd name="T11" fmla="*/ 9 h 31"/>
                    <a:gd name="T12" fmla="*/ 4 w 20"/>
                    <a:gd name="T13" fmla="*/ 13 h 31"/>
                    <a:gd name="T14" fmla="*/ 2 w 20"/>
                    <a:gd name="T15" fmla="*/ 17 h 31"/>
                    <a:gd name="T16" fmla="*/ 1 w 20"/>
                    <a:gd name="T17" fmla="*/ 21 h 31"/>
                    <a:gd name="T18" fmla="*/ 0 w 20"/>
                    <a:gd name="T19" fmla="*/ 26 h 31"/>
                    <a:gd name="T20" fmla="*/ 0 w 20"/>
                    <a:gd name="T21" fmla="*/ 31 h 31"/>
                    <a:gd name="T22" fmla="*/ 1 w 20"/>
                    <a:gd name="T23" fmla="*/ 31 h 31"/>
                    <a:gd name="T24" fmla="*/ 1 w 20"/>
                    <a:gd name="T25" fmla="*/ 26 h 31"/>
                    <a:gd name="T26" fmla="*/ 2 w 20"/>
                    <a:gd name="T27" fmla="*/ 22 h 31"/>
                    <a:gd name="T28" fmla="*/ 3 w 20"/>
                    <a:gd name="T29" fmla="*/ 17 h 31"/>
                    <a:gd name="T30" fmla="*/ 4 w 20"/>
                    <a:gd name="T31" fmla="*/ 13 h 31"/>
                    <a:gd name="T32" fmla="*/ 6 w 20"/>
                    <a:gd name="T33" fmla="*/ 10 h 31"/>
                    <a:gd name="T34" fmla="*/ 9 w 20"/>
                    <a:gd name="T35" fmla="*/ 7 h 31"/>
                    <a:gd name="T36" fmla="*/ 11 w 20"/>
                    <a:gd name="T37" fmla="*/ 4 h 31"/>
                    <a:gd name="T38" fmla="*/ 14 w 20"/>
                    <a:gd name="T39" fmla="*/ 3 h 31"/>
                    <a:gd name="T40" fmla="*/ 17 w 20"/>
                    <a:gd name="T41" fmla="*/ 2 h 31"/>
                    <a:gd name="T42" fmla="*/ 20 w 20"/>
                    <a:gd name="T43" fmla="*/ 1 h 31"/>
                    <a:gd name="T44" fmla="*/ 20 w 20"/>
                    <a:gd name="T45" fmla="*/ 0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
                    <a:gd name="T70" fmla="*/ 0 h 31"/>
                    <a:gd name="T71" fmla="*/ 20 w 20"/>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 h="31">
                      <a:moveTo>
                        <a:pt x="20" y="0"/>
                      </a:moveTo>
                      <a:lnTo>
                        <a:pt x="17" y="0"/>
                      </a:lnTo>
                      <a:lnTo>
                        <a:pt x="14" y="2"/>
                      </a:lnTo>
                      <a:lnTo>
                        <a:pt x="11" y="3"/>
                      </a:lnTo>
                      <a:lnTo>
                        <a:pt x="8" y="6"/>
                      </a:lnTo>
                      <a:lnTo>
                        <a:pt x="6" y="9"/>
                      </a:lnTo>
                      <a:lnTo>
                        <a:pt x="4" y="13"/>
                      </a:lnTo>
                      <a:lnTo>
                        <a:pt x="2" y="17"/>
                      </a:lnTo>
                      <a:lnTo>
                        <a:pt x="1" y="21"/>
                      </a:lnTo>
                      <a:lnTo>
                        <a:pt x="0" y="26"/>
                      </a:lnTo>
                      <a:lnTo>
                        <a:pt x="0" y="31"/>
                      </a:lnTo>
                      <a:lnTo>
                        <a:pt x="1" y="31"/>
                      </a:lnTo>
                      <a:lnTo>
                        <a:pt x="1" y="26"/>
                      </a:lnTo>
                      <a:lnTo>
                        <a:pt x="2" y="22"/>
                      </a:lnTo>
                      <a:lnTo>
                        <a:pt x="3" y="17"/>
                      </a:lnTo>
                      <a:lnTo>
                        <a:pt x="4" y="13"/>
                      </a:lnTo>
                      <a:lnTo>
                        <a:pt x="6" y="10"/>
                      </a:lnTo>
                      <a:lnTo>
                        <a:pt x="9" y="7"/>
                      </a:lnTo>
                      <a:lnTo>
                        <a:pt x="11" y="4"/>
                      </a:lnTo>
                      <a:lnTo>
                        <a:pt x="14" y="3"/>
                      </a:lnTo>
                      <a:lnTo>
                        <a:pt x="17" y="2"/>
                      </a:lnTo>
                      <a:lnTo>
                        <a:pt x="20" y="1"/>
                      </a:lnTo>
                      <a:lnTo>
                        <a:pt x="20" y="0"/>
                      </a:lnTo>
                      <a:close/>
                    </a:path>
                  </a:pathLst>
                </a:custGeom>
                <a:solidFill>
                  <a:srgbClr val="A4A4A4"/>
                </a:solidFill>
                <a:ln w="9525">
                  <a:noFill/>
                  <a:round/>
                  <a:headEnd/>
                  <a:tailEnd/>
                </a:ln>
              </p:spPr>
              <p:txBody>
                <a:bodyPr/>
                <a:lstStyle/>
                <a:p>
                  <a:pPr eaLnBrk="0" hangingPunct="0"/>
                  <a:endParaRPr lang="en-US"/>
                </a:p>
              </p:txBody>
            </p:sp>
            <p:sp>
              <p:nvSpPr>
                <p:cNvPr id="47990" name="Freeform 1662"/>
                <p:cNvSpPr>
                  <a:spLocks/>
                </p:cNvSpPr>
                <p:nvPr/>
              </p:nvSpPr>
              <p:spPr bwMode="auto">
                <a:xfrm>
                  <a:off x="2366" y="3415"/>
                  <a:ext cx="19" cy="30"/>
                </a:xfrm>
                <a:custGeom>
                  <a:avLst/>
                  <a:gdLst>
                    <a:gd name="T0" fmla="*/ 19 w 19"/>
                    <a:gd name="T1" fmla="*/ 0 h 30"/>
                    <a:gd name="T2" fmla="*/ 16 w 19"/>
                    <a:gd name="T3" fmla="*/ 1 h 30"/>
                    <a:gd name="T4" fmla="*/ 13 w 19"/>
                    <a:gd name="T5" fmla="*/ 2 h 30"/>
                    <a:gd name="T6" fmla="*/ 10 w 19"/>
                    <a:gd name="T7" fmla="*/ 3 h 30"/>
                    <a:gd name="T8" fmla="*/ 8 w 19"/>
                    <a:gd name="T9" fmla="*/ 6 h 30"/>
                    <a:gd name="T10" fmla="*/ 5 w 19"/>
                    <a:gd name="T11" fmla="*/ 9 h 30"/>
                    <a:gd name="T12" fmla="*/ 3 w 19"/>
                    <a:gd name="T13" fmla="*/ 12 h 30"/>
                    <a:gd name="T14" fmla="*/ 2 w 19"/>
                    <a:gd name="T15" fmla="*/ 16 h 30"/>
                    <a:gd name="T16" fmla="*/ 1 w 19"/>
                    <a:gd name="T17" fmla="*/ 21 h 30"/>
                    <a:gd name="T18" fmla="*/ 0 w 19"/>
                    <a:gd name="T19" fmla="*/ 25 h 30"/>
                    <a:gd name="T20" fmla="*/ 0 w 19"/>
                    <a:gd name="T21" fmla="*/ 30 h 30"/>
                    <a:gd name="T22" fmla="*/ 0 w 19"/>
                    <a:gd name="T23" fmla="*/ 30 h 30"/>
                    <a:gd name="T24" fmla="*/ 1 w 19"/>
                    <a:gd name="T25" fmla="*/ 26 h 30"/>
                    <a:gd name="T26" fmla="*/ 2 w 19"/>
                    <a:gd name="T27" fmla="*/ 21 h 30"/>
                    <a:gd name="T28" fmla="*/ 2 w 19"/>
                    <a:gd name="T29" fmla="*/ 17 h 30"/>
                    <a:gd name="T30" fmla="*/ 4 w 19"/>
                    <a:gd name="T31" fmla="*/ 13 h 30"/>
                    <a:gd name="T32" fmla="*/ 6 w 19"/>
                    <a:gd name="T33" fmla="*/ 10 h 30"/>
                    <a:gd name="T34" fmla="*/ 8 w 19"/>
                    <a:gd name="T35" fmla="*/ 7 h 30"/>
                    <a:gd name="T36" fmla="*/ 10 w 19"/>
                    <a:gd name="T37" fmla="*/ 5 h 30"/>
                    <a:gd name="T38" fmla="*/ 13 w 19"/>
                    <a:gd name="T39" fmla="*/ 3 h 30"/>
                    <a:gd name="T40" fmla="*/ 16 w 19"/>
                    <a:gd name="T41" fmla="*/ 2 h 30"/>
                    <a:gd name="T42" fmla="*/ 19 w 19"/>
                    <a:gd name="T43" fmla="*/ 1 h 30"/>
                    <a:gd name="T44" fmla="*/ 19 w 19"/>
                    <a:gd name="T45" fmla="*/ 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30"/>
                    <a:gd name="T71" fmla="*/ 19 w 19"/>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30">
                      <a:moveTo>
                        <a:pt x="19" y="0"/>
                      </a:moveTo>
                      <a:lnTo>
                        <a:pt x="16" y="1"/>
                      </a:lnTo>
                      <a:lnTo>
                        <a:pt x="13" y="2"/>
                      </a:lnTo>
                      <a:lnTo>
                        <a:pt x="10" y="3"/>
                      </a:lnTo>
                      <a:lnTo>
                        <a:pt x="8" y="6"/>
                      </a:lnTo>
                      <a:lnTo>
                        <a:pt x="5" y="9"/>
                      </a:lnTo>
                      <a:lnTo>
                        <a:pt x="3" y="12"/>
                      </a:lnTo>
                      <a:lnTo>
                        <a:pt x="2" y="16"/>
                      </a:lnTo>
                      <a:lnTo>
                        <a:pt x="1" y="21"/>
                      </a:lnTo>
                      <a:lnTo>
                        <a:pt x="0" y="25"/>
                      </a:lnTo>
                      <a:lnTo>
                        <a:pt x="0" y="30"/>
                      </a:lnTo>
                      <a:lnTo>
                        <a:pt x="1" y="26"/>
                      </a:lnTo>
                      <a:lnTo>
                        <a:pt x="2" y="21"/>
                      </a:lnTo>
                      <a:lnTo>
                        <a:pt x="2" y="17"/>
                      </a:lnTo>
                      <a:lnTo>
                        <a:pt x="4" y="13"/>
                      </a:lnTo>
                      <a:lnTo>
                        <a:pt x="6" y="10"/>
                      </a:lnTo>
                      <a:lnTo>
                        <a:pt x="8" y="7"/>
                      </a:lnTo>
                      <a:lnTo>
                        <a:pt x="10" y="5"/>
                      </a:lnTo>
                      <a:lnTo>
                        <a:pt x="13" y="3"/>
                      </a:lnTo>
                      <a:lnTo>
                        <a:pt x="16" y="2"/>
                      </a:lnTo>
                      <a:lnTo>
                        <a:pt x="19" y="1"/>
                      </a:lnTo>
                      <a:lnTo>
                        <a:pt x="19" y="0"/>
                      </a:lnTo>
                      <a:close/>
                    </a:path>
                  </a:pathLst>
                </a:custGeom>
                <a:solidFill>
                  <a:srgbClr val="A7A7A7"/>
                </a:solidFill>
                <a:ln w="9525">
                  <a:noFill/>
                  <a:round/>
                  <a:headEnd/>
                  <a:tailEnd/>
                </a:ln>
              </p:spPr>
              <p:txBody>
                <a:bodyPr/>
                <a:lstStyle/>
                <a:p>
                  <a:pPr eaLnBrk="0" hangingPunct="0"/>
                  <a:endParaRPr lang="en-US"/>
                </a:p>
              </p:txBody>
            </p:sp>
            <p:sp>
              <p:nvSpPr>
                <p:cNvPr id="47991" name="Freeform 1663"/>
                <p:cNvSpPr>
                  <a:spLocks/>
                </p:cNvSpPr>
                <p:nvPr/>
              </p:nvSpPr>
              <p:spPr bwMode="auto">
                <a:xfrm>
                  <a:off x="2366" y="3416"/>
                  <a:ext cx="19" cy="29"/>
                </a:xfrm>
                <a:custGeom>
                  <a:avLst/>
                  <a:gdLst>
                    <a:gd name="T0" fmla="*/ 19 w 19"/>
                    <a:gd name="T1" fmla="*/ 0 h 29"/>
                    <a:gd name="T2" fmla="*/ 16 w 19"/>
                    <a:gd name="T3" fmla="*/ 1 h 29"/>
                    <a:gd name="T4" fmla="*/ 13 w 19"/>
                    <a:gd name="T5" fmla="*/ 2 h 29"/>
                    <a:gd name="T6" fmla="*/ 10 w 19"/>
                    <a:gd name="T7" fmla="*/ 4 h 29"/>
                    <a:gd name="T8" fmla="*/ 8 w 19"/>
                    <a:gd name="T9" fmla="*/ 6 h 29"/>
                    <a:gd name="T10" fmla="*/ 6 w 19"/>
                    <a:gd name="T11" fmla="*/ 9 h 29"/>
                    <a:gd name="T12" fmla="*/ 4 w 19"/>
                    <a:gd name="T13" fmla="*/ 12 h 29"/>
                    <a:gd name="T14" fmla="*/ 2 w 19"/>
                    <a:gd name="T15" fmla="*/ 16 h 29"/>
                    <a:gd name="T16" fmla="*/ 2 w 19"/>
                    <a:gd name="T17" fmla="*/ 20 h 29"/>
                    <a:gd name="T18" fmla="*/ 1 w 19"/>
                    <a:gd name="T19" fmla="*/ 25 h 29"/>
                    <a:gd name="T20" fmla="*/ 0 w 19"/>
                    <a:gd name="T21" fmla="*/ 29 h 29"/>
                    <a:gd name="T22" fmla="*/ 1 w 19"/>
                    <a:gd name="T23" fmla="*/ 29 h 29"/>
                    <a:gd name="T24" fmla="*/ 2 w 19"/>
                    <a:gd name="T25" fmla="*/ 25 h 29"/>
                    <a:gd name="T26" fmla="*/ 2 w 19"/>
                    <a:gd name="T27" fmla="*/ 21 h 29"/>
                    <a:gd name="T28" fmla="*/ 3 w 19"/>
                    <a:gd name="T29" fmla="*/ 17 h 29"/>
                    <a:gd name="T30" fmla="*/ 4 w 19"/>
                    <a:gd name="T31" fmla="*/ 13 h 29"/>
                    <a:gd name="T32" fmla="*/ 6 w 19"/>
                    <a:gd name="T33" fmla="*/ 10 h 29"/>
                    <a:gd name="T34" fmla="*/ 8 w 19"/>
                    <a:gd name="T35" fmla="*/ 7 h 29"/>
                    <a:gd name="T36" fmla="*/ 11 w 19"/>
                    <a:gd name="T37" fmla="*/ 4 h 29"/>
                    <a:gd name="T38" fmla="*/ 13 w 19"/>
                    <a:gd name="T39" fmla="*/ 3 h 29"/>
                    <a:gd name="T40" fmla="*/ 16 w 19"/>
                    <a:gd name="T41" fmla="*/ 2 h 29"/>
                    <a:gd name="T42" fmla="*/ 19 w 19"/>
                    <a:gd name="T43" fmla="*/ 2 h 29"/>
                    <a:gd name="T44" fmla="*/ 19 w 19"/>
                    <a:gd name="T45" fmla="*/ 0 h 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29"/>
                    <a:gd name="T71" fmla="*/ 19 w 19"/>
                    <a:gd name="T72" fmla="*/ 29 h 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29">
                      <a:moveTo>
                        <a:pt x="19" y="0"/>
                      </a:moveTo>
                      <a:lnTo>
                        <a:pt x="16" y="1"/>
                      </a:lnTo>
                      <a:lnTo>
                        <a:pt x="13" y="2"/>
                      </a:lnTo>
                      <a:lnTo>
                        <a:pt x="10" y="4"/>
                      </a:lnTo>
                      <a:lnTo>
                        <a:pt x="8" y="6"/>
                      </a:lnTo>
                      <a:lnTo>
                        <a:pt x="6" y="9"/>
                      </a:lnTo>
                      <a:lnTo>
                        <a:pt x="4" y="12"/>
                      </a:lnTo>
                      <a:lnTo>
                        <a:pt x="2" y="16"/>
                      </a:lnTo>
                      <a:lnTo>
                        <a:pt x="2" y="20"/>
                      </a:lnTo>
                      <a:lnTo>
                        <a:pt x="1" y="25"/>
                      </a:lnTo>
                      <a:lnTo>
                        <a:pt x="0" y="29"/>
                      </a:lnTo>
                      <a:lnTo>
                        <a:pt x="1" y="29"/>
                      </a:lnTo>
                      <a:lnTo>
                        <a:pt x="2" y="25"/>
                      </a:lnTo>
                      <a:lnTo>
                        <a:pt x="2" y="21"/>
                      </a:lnTo>
                      <a:lnTo>
                        <a:pt x="3" y="17"/>
                      </a:lnTo>
                      <a:lnTo>
                        <a:pt x="4" y="13"/>
                      </a:lnTo>
                      <a:lnTo>
                        <a:pt x="6" y="10"/>
                      </a:lnTo>
                      <a:lnTo>
                        <a:pt x="8" y="7"/>
                      </a:lnTo>
                      <a:lnTo>
                        <a:pt x="11" y="4"/>
                      </a:lnTo>
                      <a:lnTo>
                        <a:pt x="13" y="3"/>
                      </a:lnTo>
                      <a:lnTo>
                        <a:pt x="16" y="2"/>
                      </a:lnTo>
                      <a:lnTo>
                        <a:pt x="19" y="2"/>
                      </a:lnTo>
                      <a:lnTo>
                        <a:pt x="19" y="0"/>
                      </a:lnTo>
                      <a:close/>
                    </a:path>
                  </a:pathLst>
                </a:custGeom>
                <a:solidFill>
                  <a:srgbClr val="AAAAAA"/>
                </a:solidFill>
                <a:ln w="9525">
                  <a:noFill/>
                  <a:round/>
                  <a:headEnd/>
                  <a:tailEnd/>
                </a:ln>
              </p:spPr>
              <p:txBody>
                <a:bodyPr/>
                <a:lstStyle/>
                <a:p>
                  <a:pPr eaLnBrk="0" hangingPunct="0"/>
                  <a:endParaRPr lang="en-US"/>
                </a:p>
              </p:txBody>
            </p:sp>
            <p:sp>
              <p:nvSpPr>
                <p:cNvPr id="47992" name="Freeform 1664"/>
                <p:cNvSpPr>
                  <a:spLocks/>
                </p:cNvSpPr>
                <p:nvPr/>
              </p:nvSpPr>
              <p:spPr bwMode="auto">
                <a:xfrm>
                  <a:off x="2367" y="3418"/>
                  <a:ext cx="18" cy="27"/>
                </a:xfrm>
                <a:custGeom>
                  <a:avLst/>
                  <a:gdLst>
                    <a:gd name="T0" fmla="*/ 18 w 18"/>
                    <a:gd name="T1" fmla="*/ 0 h 27"/>
                    <a:gd name="T2" fmla="*/ 15 w 18"/>
                    <a:gd name="T3" fmla="*/ 0 h 27"/>
                    <a:gd name="T4" fmla="*/ 12 w 18"/>
                    <a:gd name="T5" fmla="*/ 1 h 27"/>
                    <a:gd name="T6" fmla="*/ 10 w 18"/>
                    <a:gd name="T7" fmla="*/ 2 h 27"/>
                    <a:gd name="T8" fmla="*/ 7 w 18"/>
                    <a:gd name="T9" fmla="*/ 5 h 27"/>
                    <a:gd name="T10" fmla="*/ 5 w 18"/>
                    <a:gd name="T11" fmla="*/ 8 h 27"/>
                    <a:gd name="T12" fmla="*/ 3 w 18"/>
                    <a:gd name="T13" fmla="*/ 11 h 27"/>
                    <a:gd name="T14" fmla="*/ 2 w 18"/>
                    <a:gd name="T15" fmla="*/ 15 h 27"/>
                    <a:gd name="T16" fmla="*/ 1 w 18"/>
                    <a:gd name="T17" fmla="*/ 19 h 27"/>
                    <a:gd name="T18" fmla="*/ 1 w 18"/>
                    <a:gd name="T19" fmla="*/ 23 h 27"/>
                    <a:gd name="T20" fmla="*/ 0 w 18"/>
                    <a:gd name="T21" fmla="*/ 27 h 27"/>
                    <a:gd name="T22" fmla="*/ 1 w 18"/>
                    <a:gd name="T23" fmla="*/ 27 h 27"/>
                    <a:gd name="T24" fmla="*/ 1 w 18"/>
                    <a:gd name="T25" fmla="*/ 23 h 27"/>
                    <a:gd name="T26" fmla="*/ 2 w 18"/>
                    <a:gd name="T27" fmla="*/ 18 h 27"/>
                    <a:gd name="T28" fmla="*/ 3 w 18"/>
                    <a:gd name="T29" fmla="*/ 14 h 27"/>
                    <a:gd name="T30" fmla="*/ 5 w 18"/>
                    <a:gd name="T31" fmla="*/ 10 h 27"/>
                    <a:gd name="T32" fmla="*/ 7 w 18"/>
                    <a:gd name="T33" fmla="*/ 7 h 27"/>
                    <a:gd name="T34" fmla="*/ 9 w 18"/>
                    <a:gd name="T35" fmla="*/ 4 h 27"/>
                    <a:gd name="T36" fmla="*/ 12 w 18"/>
                    <a:gd name="T37" fmla="*/ 2 h 27"/>
                    <a:gd name="T38" fmla="*/ 15 w 18"/>
                    <a:gd name="T39" fmla="*/ 1 h 27"/>
                    <a:gd name="T40" fmla="*/ 18 w 18"/>
                    <a:gd name="T41" fmla="*/ 1 h 27"/>
                    <a:gd name="T42" fmla="*/ 18 w 18"/>
                    <a:gd name="T43" fmla="*/ 0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27"/>
                    <a:gd name="T68" fmla="*/ 18 w 18"/>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27">
                      <a:moveTo>
                        <a:pt x="18" y="0"/>
                      </a:moveTo>
                      <a:lnTo>
                        <a:pt x="15" y="0"/>
                      </a:lnTo>
                      <a:lnTo>
                        <a:pt x="12" y="1"/>
                      </a:lnTo>
                      <a:lnTo>
                        <a:pt x="10" y="2"/>
                      </a:lnTo>
                      <a:lnTo>
                        <a:pt x="7" y="5"/>
                      </a:lnTo>
                      <a:lnTo>
                        <a:pt x="5" y="8"/>
                      </a:lnTo>
                      <a:lnTo>
                        <a:pt x="3" y="11"/>
                      </a:lnTo>
                      <a:lnTo>
                        <a:pt x="2" y="15"/>
                      </a:lnTo>
                      <a:lnTo>
                        <a:pt x="1" y="19"/>
                      </a:lnTo>
                      <a:lnTo>
                        <a:pt x="1" y="23"/>
                      </a:lnTo>
                      <a:lnTo>
                        <a:pt x="0" y="27"/>
                      </a:lnTo>
                      <a:lnTo>
                        <a:pt x="1" y="27"/>
                      </a:lnTo>
                      <a:lnTo>
                        <a:pt x="1" y="23"/>
                      </a:lnTo>
                      <a:lnTo>
                        <a:pt x="2" y="18"/>
                      </a:lnTo>
                      <a:lnTo>
                        <a:pt x="3" y="14"/>
                      </a:lnTo>
                      <a:lnTo>
                        <a:pt x="5" y="10"/>
                      </a:lnTo>
                      <a:lnTo>
                        <a:pt x="7" y="7"/>
                      </a:lnTo>
                      <a:lnTo>
                        <a:pt x="9" y="4"/>
                      </a:lnTo>
                      <a:lnTo>
                        <a:pt x="12" y="2"/>
                      </a:lnTo>
                      <a:lnTo>
                        <a:pt x="15" y="1"/>
                      </a:lnTo>
                      <a:lnTo>
                        <a:pt x="18" y="1"/>
                      </a:lnTo>
                      <a:lnTo>
                        <a:pt x="18" y="0"/>
                      </a:lnTo>
                      <a:close/>
                    </a:path>
                  </a:pathLst>
                </a:custGeom>
                <a:solidFill>
                  <a:srgbClr val="AEAEAE"/>
                </a:solidFill>
                <a:ln w="9525">
                  <a:noFill/>
                  <a:round/>
                  <a:headEnd/>
                  <a:tailEnd/>
                </a:ln>
              </p:spPr>
              <p:txBody>
                <a:bodyPr/>
                <a:lstStyle/>
                <a:p>
                  <a:pPr eaLnBrk="0" hangingPunct="0"/>
                  <a:endParaRPr lang="en-US"/>
                </a:p>
              </p:txBody>
            </p:sp>
            <p:sp>
              <p:nvSpPr>
                <p:cNvPr id="47993" name="Freeform 1665"/>
                <p:cNvSpPr>
                  <a:spLocks/>
                </p:cNvSpPr>
                <p:nvPr/>
              </p:nvSpPr>
              <p:spPr bwMode="auto">
                <a:xfrm>
                  <a:off x="2368" y="3419"/>
                  <a:ext cx="17" cy="26"/>
                </a:xfrm>
                <a:custGeom>
                  <a:avLst/>
                  <a:gdLst>
                    <a:gd name="T0" fmla="*/ 17 w 17"/>
                    <a:gd name="T1" fmla="*/ 0 h 26"/>
                    <a:gd name="T2" fmla="*/ 14 w 17"/>
                    <a:gd name="T3" fmla="*/ 0 h 26"/>
                    <a:gd name="T4" fmla="*/ 11 w 17"/>
                    <a:gd name="T5" fmla="*/ 1 h 26"/>
                    <a:gd name="T6" fmla="*/ 8 w 17"/>
                    <a:gd name="T7" fmla="*/ 3 h 26"/>
                    <a:gd name="T8" fmla="*/ 6 w 17"/>
                    <a:gd name="T9" fmla="*/ 6 h 26"/>
                    <a:gd name="T10" fmla="*/ 4 w 17"/>
                    <a:gd name="T11" fmla="*/ 9 h 26"/>
                    <a:gd name="T12" fmla="*/ 2 w 17"/>
                    <a:gd name="T13" fmla="*/ 13 h 26"/>
                    <a:gd name="T14" fmla="*/ 1 w 17"/>
                    <a:gd name="T15" fmla="*/ 17 h 26"/>
                    <a:gd name="T16" fmla="*/ 0 w 17"/>
                    <a:gd name="T17" fmla="*/ 22 h 26"/>
                    <a:gd name="T18" fmla="*/ 0 w 17"/>
                    <a:gd name="T19" fmla="*/ 26 h 26"/>
                    <a:gd name="T20" fmla="*/ 1 w 17"/>
                    <a:gd name="T21" fmla="*/ 26 h 26"/>
                    <a:gd name="T22" fmla="*/ 1 w 17"/>
                    <a:gd name="T23" fmla="*/ 22 h 26"/>
                    <a:gd name="T24" fmla="*/ 2 w 17"/>
                    <a:gd name="T25" fmla="*/ 18 h 26"/>
                    <a:gd name="T26" fmla="*/ 3 w 17"/>
                    <a:gd name="T27" fmla="*/ 14 h 26"/>
                    <a:gd name="T28" fmla="*/ 4 w 17"/>
                    <a:gd name="T29" fmla="*/ 10 h 26"/>
                    <a:gd name="T30" fmla="*/ 6 w 17"/>
                    <a:gd name="T31" fmla="*/ 7 h 26"/>
                    <a:gd name="T32" fmla="*/ 9 w 17"/>
                    <a:gd name="T33" fmla="*/ 4 h 26"/>
                    <a:gd name="T34" fmla="*/ 11 w 17"/>
                    <a:gd name="T35" fmla="*/ 3 h 26"/>
                    <a:gd name="T36" fmla="*/ 14 w 17"/>
                    <a:gd name="T37" fmla="*/ 1 h 26"/>
                    <a:gd name="T38" fmla="*/ 17 w 17"/>
                    <a:gd name="T39" fmla="*/ 1 h 26"/>
                    <a:gd name="T40" fmla="*/ 17 w 17"/>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26"/>
                    <a:gd name="T65" fmla="*/ 17 w 17"/>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26">
                      <a:moveTo>
                        <a:pt x="17" y="0"/>
                      </a:moveTo>
                      <a:lnTo>
                        <a:pt x="14" y="0"/>
                      </a:lnTo>
                      <a:lnTo>
                        <a:pt x="11" y="1"/>
                      </a:lnTo>
                      <a:lnTo>
                        <a:pt x="8" y="3"/>
                      </a:lnTo>
                      <a:lnTo>
                        <a:pt x="6" y="6"/>
                      </a:lnTo>
                      <a:lnTo>
                        <a:pt x="4" y="9"/>
                      </a:lnTo>
                      <a:lnTo>
                        <a:pt x="2" y="13"/>
                      </a:lnTo>
                      <a:lnTo>
                        <a:pt x="1" y="17"/>
                      </a:lnTo>
                      <a:lnTo>
                        <a:pt x="0" y="22"/>
                      </a:lnTo>
                      <a:lnTo>
                        <a:pt x="0" y="26"/>
                      </a:lnTo>
                      <a:lnTo>
                        <a:pt x="1" y="26"/>
                      </a:lnTo>
                      <a:lnTo>
                        <a:pt x="1" y="22"/>
                      </a:lnTo>
                      <a:lnTo>
                        <a:pt x="2" y="18"/>
                      </a:lnTo>
                      <a:lnTo>
                        <a:pt x="3" y="14"/>
                      </a:lnTo>
                      <a:lnTo>
                        <a:pt x="4" y="10"/>
                      </a:lnTo>
                      <a:lnTo>
                        <a:pt x="6" y="7"/>
                      </a:lnTo>
                      <a:lnTo>
                        <a:pt x="9" y="4"/>
                      </a:lnTo>
                      <a:lnTo>
                        <a:pt x="11" y="3"/>
                      </a:lnTo>
                      <a:lnTo>
                        <a:pt x="14" y="1"/>
                      </a:lnTo>
                      <a:lnTo>
                        <a:pt x="17" y="1"/>
                      </a:lnTo>
                      <a:lnTo>
                        <a:pt x="17" y="0"/>
                      </a:lnTo>
                      <a:close/>
                    </a:path>
                  </a:pathLst>
                </a:custGeom>
                <a:solidFill>
                  <a:srgbClr val="B1B1B1"/>
                </a:solidFill>
                <a:ln w="9525">
                  <a:noFill/>
                  <a:round/>
                  <a:headEnd/>
                  <a:tailEnd/>
                </a:ln>
              </p:spPr>
              <p:txBody>
                <a:bodyPr/>
                <a:lstStyle/>
                <a:p>
                  <a:pPr eaLnBrk="0" hangingPunct="0"/>
                  <a:endParaRPr lang="en-US"/>
                </a:p>
              </p:txBody>
            </p:sp>
            <p:sp>
              <p:nvSpPr>
                <p:cNvPr id="47994" name="Freeform 1666"/>
                <p:cNvSpPr>
                  <a:spLocks/>
                </p:cNvSpPr>
                <p:nvPr/>
              </p:nvSpPr>
              <p:spPr bwMode="auto">
                <a:xfrm>
                  <a:off x="2369" y="3420"/>
                  <a:ext cx="16" cy="25"/>
                </a:xfrm>
                <a:custGeom>
                  <a:avLst/>
                  <a:gdLst>
                    <a:gd name="T0" fmla="*/ 16 w 16"/>
                    <a:gd name="T1" fmla="*/ 0 h 25"/>
                    <a:gd name="T2" fmla="*/ 13 w 16"/>
                    <a:gd name="T3" fmla="*/ 0 h 25"/>
                    <a:gd name="T4" fmla="*/ 10 w 16"/>
                    <a:gd name="T5" fmla="*/ 2 h 25"/>
                    <a:gd name="T6" fmla="*/ 8 w 16"/>
                    <a:gd name="T7" fmla="*/ 3 h 25"/>
                    <a:gd name="T8" fmla="*/ 5 w 16"/>
                    <a:gd name="T9" fmla="*/ 6 h 25"/>
                    <a:gd name="T10" fmla="*/ 3 w 16"/>
                    <a:gd name="T11" fmla="*/ 9 h 25"/>
                    <a:gd name="T12" fmla="*/ 2 w 16"/>
                    <a:gd name="T13" fmla="*/ 13 h 25"/>
                    <a:gd name="T14" fmla="*/ 1 w 16"/>
                    <a:gd name="T15" fmla="*/ 17 h 25"/>
                    <a:gd name="T16" fmla="*/ 0 w 16"/>
                    <a:gd name="T17" fmla="*/ 21 h 25"/>
                    <a:gd name="T18" fmla="*/ 0 w 16"/>
                    <a:gd name="T19" fmla="*/ 25 h 25"/>
                    <a:gd name="T20" fmla="*/ 1 w 16"/>
                    <a:gd name="T21" fmla="*/ 25 h 25"/>
                    <a:gd name="T22" fmla="*/ 1 w 16"/>
                    <a:gd name="T23" fmla="*/ 21 h 25"/>
                    <a:gd name="T24" fmla="*/ 1 w 16"/>
                    <a:gd name="T25" fmla="*/ 17 h 25"/>
                    <a:gd name="T26" fmla="*/ 3 w 16"/>
                    <a:gd name="T27" fmla="*/ 13 h 25"/>
                    <a:gd name="T28" fmla="*/ 4 w 16"/>
                    <a:gd name="T29" fmla="*/ 10 h 25"/>
                    <a:gd name="T30" fmla="*/ 6 w 16"/>
                    <a:gd name="T31" fmla="*/ 7 h 25"/>
                    <a:gd name="T32" fmla="*/ 8 w 16"/>
                    <a:gd name="T33" fmla="*/ 4 h 25"/>
                    <a:gd name="T34" fmla="*/ 11 w 16"/>
                    <a:gd name="T35" fmla="*/ 2 h 25"/>
                    <a:gd name="T36" fmla="*/ 13 w 16"/>
                    <a:gd name="T37" fmla="*/ 2 h 25"/>
                    <a:gd name="T38" fmla="*/ 16 w 16"/>
                    <a:gd name="T39" fmla="*/ 1 h 25"/>
                    <a:gd name="T40" fmla="*/ 16 w 16"/>
                    <a:gd name="T41" fmla="*/ 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25"/>
                    <a:gd name="T65" fmla="*/ 16 w 16"/>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25">
                      <a:moveTo>
                        <a:pt x="16" y="0"/>
                      </a:moveTo>
                      <a:lnTo>
                        <a:pt x="13" y="0"/>
                      </a:lnTo>
                      <a:lnTo>
                        <a:pt x="10" y="2"/>
                      </a:lnTo>
                      <a:lnTo>
                        <a:pt x="8" y="3"/>
                      </a:lnTo>
                      <a:lnTo>
                        <a:pt x="5" y="6"/>
                      </a:lnTo>
                      <a:lnTo>
                        <a:pt x="3" y="9"/>
                      </a:lnTo>
                      <a:lnTo>
                        <a:pt x="2" y="13"/>
                      </a:lnTo>
                      <a:lnTo>
                        <a:pt x="1" y="17"/>
                      </a:lnTo>
                      <a:lnTo>
                        <a:pt x="0" y="21"/>
                      </a:lnTo>
                      <a:lnTo>
                        <a:pt x="0" y="25"/>
                      </a:lnTo>
                      <a:lnTo>
                        <a:pt x="1" y="25"/>
                      </a:lnTo>
                      <a:lnTo>
                        <a:pt x="1" y="21"/>
                      </a:lnTo>
                      <a:lnTo>
                        <a:pt x="1" y="17"/>
                      </a:lnTo>
                      <a:lnTo>
                        <a:pt x="3" y="13"/>
                      </a:lnTo>
                      <a:lnTo>
                        <a:pt x="4" y="10"/>
                      </a:lnTo>
                      <a:lnTo>
                        <a:pt x="6" y="7"/>
                      </a:lnTo>
                      <a:lnTo>
                        <a:pt x="8" y="4"/>
                      </a:lnTo>
                      <a:lnTo>
                        <a:pt x="11" y="2"/>
                      </a:lnTo>
                      <a:lnTo>
                        <a:pt x="13" y="2"/>
                      </a:lnTo>
                      <a:lnTo>
                        <a:pt x="16" y="1"/>
                      </a:lnTo>
                      <a:lnTo>
                        <a:pt x="16" y="0"/>
                      </a:lnTo>
                      <a:close/>
                    </a:path>
                  </a:pathLst>
                </a:custGeom>
                <a:solidFill>
                  <a:srgbClr val="B5B5B5"/>
                </a:solidFill>
                <a:ln w="9525">
                  <a:noFill/>
                  <a:round/>
                  <a:headEnd/>
                  <a:tailEnd/>
                </a:ln>
              </p:spPr>
              <p:txBody>
                <a:bodyPr/>
                <a:lstStyle/>
                <a:p>
                  <a:pPr eaLnBrk="0" hangingPunct="0"/>
                  <a:endParaRPr lang="en-US"/>
                </a:p>
              </p:txBody>
            </p:sp>
            <p:sp>
              <p:nvSpPr>
                <p:cNvPr id="47995" name="Freeform 1667"/>
                <p:cNvSpPr>
                  <a:spLocks/>
                </p:cNvSpPr>
                <p:nvPr/>
              </p:nvSpPr>
              <p:spPr bwMode="auto">
                <a:xfrm>
                  <a:off x="2370" y="3421"/>
                  <a:ext cx="15" cy="24"/>
                </a:xfrm>
                <a:custGeom>
                  <a:avLst/>
                  <a:gdLst>
                    <a:gd name="T0" fmla="*/ 15 w 15"/>
                    <a:gd name="T1" fmla="*/ 0 h 24"/>
                    <a:gd name="T2" fmla="*/ 12 w 15"/>
                    <a:gd name="T3" fmla="*/ 1 h 24"/>
                    <a:gd name="T4" fmla="*/ 10 w 15"/>
                    <a:gd name="T5" fmla="*/ 1 h 24"/>
                    <a:gd name="T6" fmla="*/ 7 w 15"/>
                    <a:gd name="T7" fmla="*/ 3 h 24"/>
                    <a:gd name="T8" fmla="*/ 5 w 15"/>
                    <a:gd name="T9" fmla="*/ 6 h 24"/>
                    <a:gd name="T10" fmla="*/ 3 w 15"/>
                    <a:gd name="T11" fmla="*/ 9 h 24"/>
                    <a:gd name="T12" fmla="*/ 2 w 15"/>
                    <a:gd name="T13" fmla="*/ 12 h 24"/>
                    <a:gd name="T14" fmla="*/ 0 w 15"/>
                    <a:gd name="T15" fmla="*/ 16 h 24"/>
                    <a:gd name="T16" fmla="*/ 0 w 15"/>
                    <a:gd name="T17" fmla="*/ 20 h 24"/>
                    <a:gd name="T18" fmla="*/ 0 w 15"/>
                    <a:gd name="T19" fmla="*/ 24 h 24"/>
                    <a:gd name="T20" fmla="*/ 0 w 15"/>
                    <a:gd name="T21" fmla="*/ 24 h 24"/>
                    <a:gd name="T22" fmla="*/ 0 w 15"/>
                    <a:gd name="T23" fmla="*/ 20 h 24"/>
                    <a:gd name="T24" fmla="*/ 1 w 15"/>
                    <a:gd name="T25" fmla="*/ 16 h 24"/>
                    <a:gd name="T26" fmla="*/ 2 w 15"/>
                    <a:gd name="T27" fmla="*/ 13 h 24"/>
                    <a:gd name="T28" fmla="*/ 4 w 15"/>
                    <a:gd name="T29" fmla="*/ 10 h 24"/>
                    <a:gd name="T30" fmla="*/ 5 w 15"/>
                    <a:gd name="T31" fmla="*/ 7 h 24"/>
                    <a:gd name="T32" fmla="*/ 8 w 15"/>
                    <a:gd name="T33" fmla="*/ 4 h 24"/>
                    <a:gd name="T34" fmla="*/ 10 w 15"/>
                    <a:gd name="T35" fmla="*/ 3 h 24"/>
                    <a:gd name="T36" fmla="*/ 12 w 15"/>
                    <a:gd name="T37" fmla="*/ 2 h 24"/>
                    <a:gd name="T38" fmla="*/ 15 w 15"/>
                    <a:gd name="T39" fmla="*/ 1 h 24"/>
                    <a:gd name="T40" fmla="*/ 15 w 15"/>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24"/>
                    <a:gd name="T65" fmla="*/ 15 w 15"/>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24">
                      <a:moveTo>
                        <a:pt x="15" y="0"/>
                      </a:moveTo>
                      <a:lnTo>
                        <a:pt x="12" y="1"/>
                      </a:lnTo>
                      <a:lnTo>
                        <a:pt x="10" y="1"/>
                      </a:lnTo>
                      <a:lnTo>
                        <a:pt x="7" y="3"/>
                      </a:lnTo>
                      <a:lnTo>
                        <a:pt x="5" y="6"/>
                      </a:lnTo>
                      <a:lnTo>
                        <a:pt x="3" y="9"/>
                      </a:lnTo>
                      <a:lnTo>
                        <a:pt x="2" y="12"/>
                      </a:lnTo>
                      <a:lnTo>
                        <a:pt x="0" y="16"/>
                      </a:lnTo>
                      <a:lnTo>
                        <a:pt x="0" y="20"/>
                      </a:lnTo>
                      <a:lnTo>
                        <a:pt x="0" y="24"/>
                      </a:lnTo>
                      <a:lnTo>
                        <a:pt x="0" y="20"/>
                      </a:lnTo>
                      <a:lnTo>
                        <a:pt x="1" y="16"/>
                      </a:lnTo>
                      <a:lnTo>
                        <a:pt x="2" y="13"/>
                      </a:lnTo>
                      <a:lnTo>
                        <a:pt x="4" y="10"/>
                      </a:lnTo>
                      <a:lnTo>
                        <a:pt x="5" y="7"/>
                      </a:lnTo>
                      <a:lnTo>
                        <a:pt x="8" y="4"/>
                      </a:lnTo>
                      <a:lnTo>
                        <a:pt x="10" y="3"/>
                      </a:lnTo>
                      <a:lnTo>
                        <a:pt x="12" y="2"/>
                      </a:lnTo>
                      <a:lnTo>
                        <a:pt x="15" y="1"/>
                      </a:lnTo>
                      <a:lnTo>
                        <a:pt x="15" y="0"/>
                      </a:lnTo>
                      <a:close/>
                    </a:path>
                  </a:pathLst>
                </a:custGeom>
                <a:solidFill>
                  <a:srgbClr val="B8B8B8"/>
                </a:solidFill>
                <a:ln w="9525">
                  <a:noFill/>
                  <a:round/>
                  <a:headEnd/>
                  <a:tailEnd/>
                </a:ln>
              </p:spPr>
              <p:txBody>
                <a:bodyPr/>
                <a:lstStyle/>
                <a:p>
                  <a:pPr eaLnBrk="0" hangingPunct="0"/>
                  <a:endParaRPr lang="en-US"/>
                </a:p>
              </p:txBody>
            </p:sp>
            <p:sp>
              <p:nvSpPr>
                <p:cNvPr id="47996" name="Freeform 1668"/>
                <p:cNvSpPr>
                  <a:spLocks/>
                </p:cNvSpPr>
                <p:nvPr/>
              </p:nvSpPr>
              <p:spPr bwMode="auto">
                <a:xfrm>
                  <a:off x="2370" y="3422"/>
                  <a:ext cx="15" cy="23"/>
                </a:xfrm>
                <a:custGeom>
                  <a:avLst/>
                  <a:gdLst>
                    <a:gd name="T0" fmla="*/ 15 w 15"/>
                    <a:gd name="T1" fmla="*/ 0 h 23"/>
                    <a:gd name="T2" fmla="*/ 12 w 15"/>
                    <a:gd name="T3" fmla="*/ 1 h 23"/>
                    <a:gd name="T4" fmla="*/ 10 w 15"/>
                    <a:gd name="T5" fmla="*/ 2 h 23"/>
                    <a:gd name="T6" fmla="*/ 8 w 15"/>
                    <a:gd name="T7" fmla="*/ 3 h 23"/>
                    <a:gd name="T8" fmla="*/ 5 w 15"/>
                    <a:gd name="T9" fmla="*/ 6 h 23"/>
                    <a:gd name="T10" fmla="*/ 4 w 15"/>
                    <a:gd name="T11" fmla="*/ 9 h 23"/>
                    <a:gd name="T12" fmla="*/ 2 w 15"/>
                    <a:gd name="T13" fmla="*/ 12 h 23"/>
                    <a:gd name="T14" fmla="*/ 1 w 15"/>
                    <a:gd name="T15" fmla="*/ 15 h 23"/>
                    <a:gd name="T16" fmla="*/ 0 w 15"/>
                    <a:gd name="T17" fmla="*/ 19 h 23"/>
                    <a:gd name="T18" fmla="*/ 0 w 15"/>
                    <a:gd name="T19" fmla="*/ 23 h 23"/>
                    <a:gd name="T20" fmla="*/ 1 w 15"/>
                    <a:gd name="T21" fmla="*/ 23 h 23"/>
                    <a:gd name="T22" fmla="*/ 1 w 15"/>
                    <a:gd name="T23" fmla="*/ 19 h 23"/>
                    <a:gd name="T24" fmla="*/ 2 w 15"/>
                    <a:gd name="T25" fmla="*/ 16 h 23"/>
                    <a:gd name="T26" fmla="*/ 3 w 15"/>
                    <a:gd name="T27" fmla="*/ 12 h 23"/>
                    <a:gd name="T28" fmla="*/ 4 w 15"/>
                    <a:gd name="T29" fmla="*/ 9 h 23"/>
                    <a:gd name="T30" fmla="*/ 6 w 15"/>
                    <a:gd name="T31" fmla="*/ 6 h 23"/>
                    <a:gd name="T32" fmla="*/ 8 w 15"/>
                    <a:gd name="T33" fmla="*/ 4 h 23"/>
                    <a:gd name="T34" fmla="*/ 10 w 15"/>
                    <a:gd name="T35" fmla="*/ 3 h 23"/>
                    <a:gd name="T36" fmla="*/ 12 w 15"/>
                    <a:gd name="T37" fmla="*/ 2 h 23"/>
                    <a:gd name="T38" fmla="*/ 15 w 15"/>
                    <a:gd name="T39" fmla="*/ 2 h 23"/>
                    <a:gd name="T40" fmla="*/ 15 w 15"/>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23"/>
                    <a:gd name="T65" fmla="*/ 15 w 15"/>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23">
                      <a:moveTo>
                        <a:pt x="15" y="0"/>
                      </a:moveTo>
                      <a:lnTo>
                        <a:pt x="12" y="1"/>
                      </a:lnTo>
                      <a:lnTo>
                        <a:pt x="10" y="2"/>
                      </a:lnTo>
                      <a:lnTo>
                        <a:pt x="8" y="3"/>
                      </a:lnTo>
                      <a:lnTo>
                        <a:pt x="5" y="6"/>
                      </a:lnTo>
                      <a:lnTo>
                        <a:pt x="4" y="9"/>
                      </a:lnTo>
                      <a:lnTo>
                        <a:pt x="2" y="12"/>
                      </a:lnTo>
                      <a:lnTo>
                        <a:pt x="1" y="15"/>
                      </a:lnTo>
                      <a:lnTo>
                        <a:pt x="0" y="19"/>
                      </a:lnTo>
                      <a:lnTo>
                        <a:pt x="0" y="23"/>
                      </a:lnTo>
                      <a:lnTo>
                        <a:pt x="1" y="23"/>
                      </a:lnTo>
                      <a:lnTo>
                        <a:pt x="1" y="19"/>
                      </a:lnTo>
                      <a:lnTo>
                        <a:pt x="2" y="16"/>
                      </a:lnTo>
                      <a:lnTo>
                        <a:pt x="3" y="12"/>
                      </a:lnTo>
                      <a:lnTo>
                        <a:pt x="4" y="9"/>
                      </a:lnTo>
                      <a:lnTo>
                        <a:pt x="6" y="6"/>
                      </a:lnTo>
                      <a:lnTo>
                        <a:pt x="8" y="4"/>
                      </a:lnTo>
                      <a:lnTo>
                        <a:pt x="10" y="3"/>
                      </a:lnTo>
                      <a:lnTo>
                        <a:pt x="12" y="2"/>
                      </a:lnTo>
                      <a:lnTo>
                        <a:pt x="15" y="2"/>
                      </a:lnTo>
                      <a:lnTo>
                        <a:pt x="15" y="0"/>
                      </a:lnTo>
                      <a:close/>
                    </a:path>
                  </a:pathLst>
                </a:custGeom>
                <a:solidFill>
                  <a:srgbClr val="BDBDBD"/>
                </a:solidFill>
                <a:ln w="9525">
                  <a:noFill/>
                  <a:round/>
                  <a:headEnd/>
                  <a:tailEnd/>
                </a:ln>
              </p:spPr>
              <p:txBody>
                <a:bodyPr/>
                <a:lstStyle/>
                <a:p>
                  <a:pPr eaLnBrk="0" hangingPunct="0"/>
                  <a:endParaRPr lang="en-US"/>
                </a:p>
              </p:txBody>
            </p:sp>
            <p:sp>
              <p:nvSpPr>
                <p:cNvPr id="47997" name="Freeform 1669"/>
                <p:cNvSpPr>
                  <a:spLocks/>
                </p:cNvSpPr>
                <p:nvPr/>
              </p:nvSpPr>
              <p:spPr bwMode="auto">
                <a:xfrm>
                  <a:off x="2371" y="3424"/>
                  <a:ext cx="14" cy="21"/>
                </a:xfrm>
                <a:custGeom>
                  <a:avLst/>
                  <a:gdLst>
                    <a:gd name="T0" fmla="*/ 14 w 14"/>
                    <a:gd name="T1" fmla="*/ 0 h 21"/>
                    <a:gd name="T2" fmla="*/ 11 w 14"/>
                    <a:gd name="T3" fmla="*/ 0 h 21"/>
                    <a:gd name="T4" fmla="*/ 9 w 14"/>
                    <a:gd name="T5" fmla="*/ 1 h 21"/>
                    <a:gd name="T6" fmla="*/ 7 w 14"/>
                    <a:gd name="T7" fmla="*/ 2 h 21"/>
                    <a:gd name="T8" fmla="*/ 5 w 14"/>
                    <a:gd name="T9" fmla="*/ 4 h 21"/>
                    <a:gd name="T10" fmla="*/ 3 w 14"/>
                    <a:gd name="T11" fmla="*/ 7 h 21"/>
                    <a:gd name="T12" fmla="*/ 2 w 14"/>
                    <a:gd name="T13" fmla="*/ 10 h 21"/>
                    <a:gd name="T14" fmla="*/ 1 w 14"/>
                    <a:gd name="T15" fmla="*/ 14 h 21"/>
                    <a:gd name="T16" fmla="*/ 0 w 14"/>
                    <a:gd name="T17" fmla="*/ 17 h 21"/>
                    <a:gd name="T18" fmla="*/ 0 w 14"/>
                    <a:gd name="T19" fmla="*/ 21 h 21"/>
                    <a:gd name="T20" fmla="*/ 1 w 14"/>
                    <a:gd name="T21" fmla="*/ 21 h 21"/>
                    <a:gd name="T22" fmla="*/ 1 w 14"/>
                    <a:gd name="T23" fmla="*/ 17 h 21"/>
                    <a:gd name="T24" fmla="*/ 2 w 14"/>
                    <a:gd name="T25" fmla="*/ 13 h 21"/>
                    <a:gd name="T26" fmla="*/ 3 w 14"/>
                    <a:gd name="T27" fmla="*/ 10 h 21"/>
                    <a:gd name="T28" fmla="*/ 5 w 14"/>
                    <a:gd name="T29" fmla="*/ 7 h 21"/>
                    <a:gd name="T30" fmla="*/ 7 w 14"/>
                    <a:gd name="T31" fmla="*/ 4 h 21"/>
                    <a:gd name="T32" fmla="*/ 9 w 14"/>
                    <a:gd name="T33" fmla="*/ 2 h 21"/>
                    <a:gd name="T34" fmla="*/ 11 w 14"/>
                    <a:gd name="T35" fmla="*/ 1 h 21"/>
                    <a:gd name="T36" fmla="*/ 14 w 14"/>
                    <a:gd name="T37" fmla="*/ 1 h 21"/>
                    <a:gd name="T38" fmla="*/ 14 w 14"/>
                    <a:gd name="T39" fmla="*/ 0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21"/>
                    <a:gd name="T62" fmla="*/ 14 w 14"/>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21">
                      <a:moveTo>
                        <a:pt x="14" y="0"/>
                      </a:moveTo>
                      <a:lnTo>
                        <a:pt x="11" y="0"/>
                      </a:lnTo>
                      <a:lnTo>
                        <a:pt x="9" y="1"/>
                      </a:lnTo>
                      <a:lnTo>
                        <a:pt x="7" y="2"/>
                      </a:lnTo>
                      <a:lnTo>
                        <a:pt x="5" y="4"/>
                      </a:lnTo>
                      <a:lnTo>
                        <a:pt x="3" y="7"/>
                      </a:lnTo>
                      <a:lnTo>
                        <a:pt x="2" y="10"/>
                      </a:lnTo>
                      <a:lnTo>
                        <a:pt x="1" y="14"/>
                      </a:lnTo>
                      <a:lnTo>
                        <a:pt x="0" y="17"/>
                      </a:lnTo>
                      <a:lnTo>
                        <a:pt x="0" y="21"/>
                      </a:lnTo>
                      <a:lnTo>
                        <a:pt x="1" y="21"/>
                      </a:lnTo>
                      <a:lnTo>
                        <a:pt x="1" y="17"/>
                      </a:lnTo>
                      <a:lnTo>
                        <a:pt x="2" y="13"/>
                      </a:lnTo>
                      <a:lnTo>
                        <a:pt x="3" y="10"/>
                      </a:lnTo>
                      <a:lnTo>
                        <a:pt x="5" y="7"/>
                      </a:lnTo>
                      <a:lnTo>
                        <a:pt x="7" y="4"/>
                      </a:lnTo>
                      <a:lnTo>
                        <a:pt x="9" y="2"/>
                      </a:lnTo>
                      <a:lnTo>
                        <a:pt x="11" y="1"/>
                      </a:lnTo>
                      <a:lnTo>
                        <a:pt x="14" y="1"/>
                      </a:lnTo>
                      <a:lnTo>
                        <a:pt x="14" y="0"/>
                      </a:lnTo>
                      <a:close/>
                    </a:path>
                  </a:pathLst>
                </a:custGeom>
                <a:solidFill>
                  <a:srgbClr val="C1C1C1"/>
                </a:solidFill>
                <a:ln w="9525">
                  <a:noFill/>
                  <a:round/>
                  <a:headEnd/>
                  <a:tailEnd/>
                </a:ln>
              </p:spPr>
              <p:txBody>
                <a:bodyPr/>
                <a:lstStyle/>
                <a:p>
                  <a:pPr eaLnBrk="0" hangingPunct="0"/>
                  <a:endParaRPr lang="en-US"/>
                </a:p>
              </p:txBody>
            </p:sp>
            <p:sp>
              <p:nvSpPr>
                <p:cNvPr id="47998" name="Freeform 1670"/>
                <p:cNvSpPr>
                  <a:spLocks/>
                </p:cNvSpPr>
                <p:nvPr/>
              </p:nvSpPr>
              <p:spPr bwMode="auto">
                <a:xfrm>
                  <a:off x="2372" y="3425"/>
                  <a:ext cx="13" cy="20"/>
                </a:xfrm>
                <a:custGeom>
                  <a:avLst/>
                  <a:gdLst>
                    <a:gd name="T0" fmla="*/ 13 w 13"/>
                    <a:gd name="T1" fmla="*/ 0 h 20"/>
                    <a:gd name="T2" fmla="*/ 10 w 13"/>
                    <a:gd name="T3" fmla="*/ 0 h 20"/>
                    <a:gd name="T4" fmla="*/ 8 w 13"/>
                    <a:gd name="T5" fmla="*/ 1 h 20"/>
                    <a:gd name="T6" fmla="*/ 6 w 13"/>
                    <a:gd name="T7" fmla="*/ 3 h 20"/>
                    <a:gd name="T8" fmla="*/ 4 w 13"/>
                    <a:gd name="T9" fmla="*/ 6 h 20"/>
                    <a:gd name="T10" fmla="*/ 2 w 13"/>
                    <a:gd name="T11" fmla="*/ 9 h 20"/>
                    <a:gd name="T12" fmla="*/ 1 w 13"/>
                    <a:gd name="T13" fmla="*/ 12 h 20"/>
                    <a:gd name="T14" fmla="*/ 0 w 13"/>
                    <a:gd name="T15" fmla="*/ 16 h 20"/>
                    <a:gd name="T16" fmla="*/ 0 w 13"/>
                    <a:gd name="T17" fmla="*/ 20 h 20"/>
                    <a:gd name="T18" fmla="*/ 0 w 13"/>
                    <a:gd name="T19" fmla="*/ 20 h 20"/>
                    <a:gd name="T20" fmla="*/ 1 w 13"/>
                    <a:gd name="T21" fmla="*/ 16 h 20"/>
                    <a:gd name="T22" fmla="*/ 2 w 13"/>
                    <a:gd name="T23" fmla="*/ 13 h 20"/>
                    <a:gd name="T24" fmla="*/ 2 w 13"/>
                    <a:gd name="T25" fmla="*/ 10 h 20"/>
                    <a:gd name="T26" fmla="*/ 4 w 13"/>
                    <a:gd name="T27" fmla="*/ 7 h 20"/>
                    <a:gd name="T28" fmla="*/ 6 w 13"/>
                    <a:gd name="T29" fmla="*/ 4 h 20"/>
                    <a:gd name="T30" fmla="*/ 8 w 13"/>
                    <a:gd name="T31" fmla="*/ 2 h 20"/>
                    <a:gd name="T32" fmla="*/ 10 w 13"/>
                    <a:gd name="T33" fmla="*/ 1 h 20"/>
                    <a:gd name="T34" fmla="*/ 13 w 13"/>
                    <a:gd name="T35" fmla="*/ 1 h 20"/>
                    <a:gd name="T36" fmla="*/ 13 w 13"/>
                    <a:gd name="T37" fmla="*/ 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
                    <a:gd name="T58" fmla="*/ 0 h 20"/>
                    <a:gd name="T59" fmla="*/ 13 w 13"/>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 h="20">
                      <a:moveTo>
                        <a:pt x="13" y="0"/>
                      </a:moveTo>
                      <a:lnTo>
                        <a:pt x="10" y="0"/>
                      </a:lnTo>
                      <a:lnTo>
                        <a:pt x="8" y="1"/>
                      </a:lnTo>
                      <a:lnTo>
                        <a:pt x="6" y="3"/>
                      </a:lnTo>
                      <a:lnTo>
                        <a:pt x="4" y="6"/>
                      </a:lnTo>
                      <a:lnTo>
                        <a:pt x="2" y="9"/>
                      </a:lnTo>
                      <a:lnTo>
                        <a:pt x="1" y="12"/>
                      </a:lnTo>
                      <a:lnTo>
                        <a:pt x="0" y="16"/>
                      </a:lnTo>
                      <a:lnTo>
                        <a:pt x="0" y="20"/>
                      </a:lnTo>
                      <a:lnTo>
                        <a:pt x="1" y="16"/>
                      </a:lnTo>
                      <a:lnTo>
                        <a:pt x="2" y="13"/>
                      </a:lnTo>
                      <a:lnTo>
                        <a:pt x="2" y="10"/>
                      </a:lnTo>
                      <a:lnTo>
                        <a:pt x="4" y="7"/>
                      </a:lnTo>
                      <a:lnTo>
                        <a:pt x="6" y="4"/>
                      </a:lnTo>
                      <a:lnTo>
                        <a:pt x="8" y="2"/>
                      </a:lnTo>
                      <a:lnTo>
                        <a:pt x="10" y="1"/>
                      </a:lnTo>
                      <a:lnTo>
                        <a:pt x="13" y="1"/>
                      </a:lnTo>
                      <a:lnTo>
                        <a:pt x="13" y="0"/>
                      </a:lnTo>
                      <a:close/>
                    </a:path>
                  </a:pathLst>
                </a:custGeom>
                <a:solidFill>
                  <a:srgbClr val="C5C5C5"/>
                </a:solidFill>
                <a:ln w="9525">
                  <a:noFill/>
                  <a:round/>
                  <a:headEnd/>
                  <a:tailEnd/>
                </a:ln>
              </p:spPr>
              <p:txBody>
                <a:bodyPr/>
                <a:lstStyle/>
                <a:p>
                  <a:pPr eaLnBrk="0" hangingPunct="0"/>
                  <a:endParaRPr lang="en-US"/>
                </a:p>
              </p:txBody>
            </p:sp>
            <p:sp>
              <p:nvSpPr>
                <p:cNvPr id="47999" name="Freeform 1671"/>
                <p:cNvSpPr>
                  <a:spLocks/>
                </p:cNvSpPr>
                <p:nvPr/>
              </p:nvSpPr>
              <p:spPr bwMode="auto">
                <a:xfrm>
                  <a:off x="2372" y="3426"/>
                  <a:ext cx="13" cy="19"/>
                </a:xfrm>
                <a:custGeom>
                  <a:avLst/>
                  <a:gdLst>
                    <a:gd name="T0" fmla="*/ 13 w 13"/>
                    <a:gd name="T1" fmla="*/ 0 h 19"/>
                    <a:gd name="T2" fmla="*/ 10 w 13"/>
                    <a:gd name="T3" fmla="*/ 0 h 19"/>
                    <a:gd name="T4" fmla="*/ 8 w 13"/>
                    <a:gd name="T5" fmla="*/ 1 h 19"/>
                    <a:gd name="T6" fmla="*/ 6 w 13"/>
                    <a:gd name="T7" fmla="*/ 3 h 19"/>
                    <a:gd name="T8" fmla="*/ 4 w 13"/>
                    <a:gd name="T9" fmla="*/ 6 h 19"/>
                    <a:gd name="T10" fmla="*/ 2 w 13"/>
                    <a:gd name="T11" fmla="*/ 9 h 19"/>
                    <a:gd name="T12" fmla="*/ 2 w 13"/>
                    <a:gd name="T13" fmla="*/ 12 h 19"/>
                    <a:gd name="T14" fmla="*/ 1 w 13"/>
                    <a:gd name="T15" fmla="*/ 15 h 19"/>
                    <a:gd name="T16" fmla="*/ 0 w 13"/>
                    <a:gd name="T17" fmla="*/ 19 h 19"/>
                    <a:gd name="T18" fmla="*/ 1 w 13"/>
                    <a:gd name="T19" fmla="*/ 19 h 19"/>
                    <a:gd name="T20" fmla="*/ 2 w 13"/>
                    <a:gd name="T21" fmla="*/ 15 h 19"/>
                    <a:gd name="T22" fmla="*/ 2 w 13"/>
                    <a:gd name="T23" fmla="*/ 12 h 19"/>
                    <a:gd name="T24" fmla="*/ 3 w 13"/>
                    <a:gd name="T25" fmla="*/ 9 h 19"/>
                    <a:gd name="T26" fmla="*/ 4 w 13"/>
                    <a:gd name="T27" fmla="*/ 7 h 19"/>
                    <a:gd name="T28" fmla="*/ 7 w 13"/>
                    <a:gd name="T29" fmla="*/ 4 h 19"/>
                    <a:gd name="T30" fmla="*/ 9 w 13"/>
                    <a:gd name="T31" fmla="*/ 2 h 19"/>
                    <a:gd name="T32" fmla="*/ 11 w 13"/>
                    <a:gd name="T33" fmla="*/ 1 h 19"/>
                    <a:gd name="T34" fmla="*/ 13 w 13"/>
                    <a:gd name="T35" fmla="*/ 1 h 19"/>
                    <a:gd name="T36" fmla="*/ 13 w 13"/>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
                    <a:gd name="T58" fmla="*/ 0 h 19"/>
                    <a:gd name="T59" fmla="*/ 13 w 13"/>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 h="19">
                      <a:moveTo>
                        <a:pt x="13" y="0"/>
                      </a:moveTo>
                      <a:lnTo>
                        <a:pt x="10" y="0"/>
                      </a:lnTo>
                      <a:lnTo>
                        <a:pt x="8" y="1"/>
                      </a:lnTo>
                      <a:lnTo>
                        <a:pt x="6" y="3"/>
                      </a:lnTo>
                      <a:lnTo>
                        <a:pt x="4" y="6"/>
                      </a:lnTo>
                      <a:lnTo>
                        <a:pt x="2" y="9"/>
                      </a:lnTo>
                      <a:lnTo>
                        <a:pt x="2" y="12"/>
                      </a:lnTo>
                      <a:lnTo>
                        <a:pt x="1" y="15"/>
                      </a:lnTo>
                      <a:lnTo>
                        <a:pt x="0" y="19"/>
                      </a:lnTo>
                      <a:lnTo>
                        <a:pt x="1" y="19"/>
                      </a:lnTo>
                      <a:lnTo>
                        <a:pt x="2" y="15"/>
                      </a:lnTo>
                      <a:lnTo>
                        <a:pt x="2" y="12"/>
                      </a:lnTo>
                      <a:lnTo>
                        <a:pt x="3" y="9"/>
                      </a:lnTo>
                      <a:lnTo>
                        <a:pt x="4" y="7"/>
                      </a:lnTo>
                      <a:lnTo>
                        <a:pt x="7" y="4"/>
                      </a:lnTo>
                      <a:lnTo>
                        <a:pt x="9" y="2"/>
                      </a:lnTo>
                      <a:lnTo>
                        <a:pt x="11" y="1"/>
                      </a:lnTo>
                      <a:lnTo>
                        <a:pt x="13" y="1"/>
                      </a:lnTo>
                      <a:lnTo>
                        <a:pt x="13" y="0"/>
                      </a:lnTo>
                      <a:close/>
                    </a:path>
                  </a:pathLst>
                </a:custGeom>
                <a:solidFill>
                  <a:srgbClr val="CACACA"/>
                </a:solidFill>
                <a:ln w="9525">
                  <a:noFill/>
                  <a:round/>
                  <a:headEnd/>
                  <a:tailEnd/>
                </a:ln>
              </p:spPr>
              <p:txBody>
                <a:bodyPr/>
                <a:lstStyle/>
                <a:p>
                  <a:pPr eaLnBrk="0" hangingPunct="0"/>
                  <a:endParaRPr lang="en-US"/>
                </a:p>
              </p:txBody>
            </p:sp>
            <p:sp>
              <p:nvSpPr>
                <p:cNvPr id="48000" name="Freeform 1672"/>
                <p:cNvSpPr>
                  <a:spLocks/>
                </p:cNvSpPr>
                <p:nvPr/>
              </p:nvSpPr>
              <p:spPr bwMode="auto">
                <a:xfrm>
                  <a:off x="2373" y="3427"/>
                  <a:ext cx="12" cy="18"/>
                </a:xfrm>
                <a:custGeom>
                  <a:avLst/>
                  <a:gdLst>
                    <a:gd name="T0" fmla="*/ 12 w 12"/>
                    <a:gd name="T1" fmla="*/ 0 h 18"/>
                    <a:gd name="T2" fmla="*/ 10 w 12"/>
                    <a:gd name="T3" fmla="*/ 0 h 18"/>
                    <a:gd name="T4" fmla="*/ 8 w 12"/>
                    <a:gd name="T5" fmla="*/ 1 h 18"/>
                    <a:gd name="T6" fmla="*/ 6 w 12"/>
                    <a:gd name="T7" fmla="*/ 3 h 18"/>
                    <a:gd name="T8" fmla="*/ 3 w 12"/>
                    <a:gd name="T9" fmla="*/ 6 h 18"/>
                    <a:gd name="T10" fmla="*/ 2 w 12"/>
                    <a:gd name="T11" fmla="*/ 8 h 18"/>
                    <a:gd name="T12" fmla="*/ 1 w 12"/>
                    <a:gd name="T13" fmla="*/ 11 h 18"/>
                    <a:gd name="T14" fmla="*/ 1 w 12"/>
                    <a:gd name="T15" fmla="*/ 14 h 18"/>
                    <a:gd name="T16" fmla="*/ 0 w 12"/>
                    <a:gd name="T17" fmla="*/ 18 h 18"/>
                    <a:gd name="T18" fmla="*/ 1 w 12"/>
                    <a:gd name="T19" fmla="*/ 18 h 18"/>
                    <a:gd name="T20" fmla="*/ 1 w 12"/>
                    <a:gd name="T21" fmla="*/ 15 h 18"/>
                    <a:gd name="T22" fmla="*/ 2 w 12"/>
                    <a:gd name="T23" fmla="*/ 12 h 18"/>
                    <a:gd name="T24" fmla="*/ 3 w 12"/>
                    <a:gd name="T25" fmla="*/ 9 h 18"/>
                    <a:gd name="T26" fmla="*/ 4 w 12"/>
                    <a:gd name="T27" fmla="*/ 6 h 18"/>
                    <a:gd name="T28" fmla="*/ 6 w 12"/>
                    <a:gd name="T29" fmla="*/ 4 h 18"/>
                    <a:gd name="T30" fmla="*/ 8 w 12"/>
                    <a:gd name="T31" fmla="*/ 3 h 18"/>
                    <a:gd name="T32" fmla="*/ 10 w 12"/>
                    <a:gd name="T33" fmla="*/ 1 h 18"/>
                    <a:gd name="T34" fmla="*/ 12 w 12"/>
                    <a:gd name="T35" fmla="*/ 1 h 18"/>
                    <a:gd name="T36" fmla="*/ 12 w 12"/>
                    <a:gd name="T37" fmla="*/ 0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18"/>
                    <a:gd name="T59" fmla="*/ 12 w 12"/>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18">
                      <a:moveTo>
                        <a:pt x="12" y="0"/>
                      </a:moveTo>
                      <a:lnTo>
                        <a:pt x="10" y="0"/>
                      </a:lnTo>
                      <a:lnTo>
                        <a:pt x="8" y="1"/>
                      </a:lnTo>
                      <a:lnTo>
                        <a:pt x="6" y="3"/>
                      </a:lnTo>
                      <a:lnTo>
                        <a:pt x="3" y="6"/>
                      </a:lnTo>
                      <a:lnTo>
                        <a:pt x="2" y="8"/>
                      </a:lnTo>
                      <a:lnTo>
                        <a:pt x="1" y="11"/>
                      </a:lnTo>
                      <a:lnTo>
                        <a:pt x="1" y="14"/>
                      </a:lnTo>
                      <a:lnTo>
                        <a:pt x="0" y="18"/>
                      </a:lnTo>
                      <a:lnTo>
                        <a:pt x="1" y="18"/>
                      </a:lnTo>
                      <a:lnTo>
                        <a:pt x="1" y="15"/>
                      </a:lnTo>
                      <a:lnTo>
                        <a:pt x="2" y="12"/>
                      </a:lnTo>
                      <a:lnTo>
                        <a:pt x="3" y="9"/>
                      </a:lnTo>
                      <a:lnTo>
                        <a:pt x="4" y="6"/>
                      </a:lnTo>
                      <a:lnTo>
                        <a:pt x="6" y="4"/>
                      </a:lnTo>
                      <a:lnTo>
                        <a:pt x="8" y="3"/>
                      </a:lnTo>
                      <a:lnTo>
                        <a:pt x="10" y="1"/>
                      </a:lnTo>
                      <a:lnTo>
                        <a:pt x="12" y="1"/>
                      </a:lnTo>
                      <a:lnTo>
                        <a:pt x="12" y="0"/>
                      </a:lnTo>
                      <a:close/>
                    </a:path>
                  </a:pathLst>
                </a:custGeom>
                <a:solidFill>
                  <a:srgbClr val="CECECE"/>
                </a:solidFill>
                <a:ln w="9525">
                  <a:noFill/>
                  <a:round/>
                  <a:headEnd/>
                  <a:tailEnd/>
                </a:ln>
              </p:spPr>
              <p:txBody>
                <a:bodyPr/>
                <a:lstStyle/>
                <a:p>
                  <a:pPr eaLnBrk="0" hangingPunct="0"/>
                  <a:endParaRPr lang="en-US"/>
                </a:p>
              </p:txBody>
            </p:sp>
            <p:sp>
              <p:nvSpPr>
                <p:cNvPr id="48001" name="Freeform 1673"/>
                <p:cNvSpPr>
                  <a:spLocks/>
                </p:cNvSpPr>
                <p:nvPr/>
              </p:nvSpPr>
              <p:spPr bwMode="auto">
                <a:xfrm>
                  <a:off x="2374" y="3428"/>
                  <a:ext cx="11" cy="17"/>
                </a:xfrm>
                <a:custGeom>
                  <a:avLst/>
                  <a:gdLst>
                    <a:gd name="T0" fmla="*/ 11 w 11"/>
                    <a:gd name="T1" fmla="*/ 0 h 17"/>
                    <a:gd name="T2" fmla="*/ 9 w 11"/>
                    <a:gd name="T3" fmla="*/ 0 h 17"/>
                    <a:gd name="T4" fmla="*/ 7 w 11"/>
                    <a:gd name="T5" fmla="*/ 2 h 17"/>
                    <a:gd name="T6" fmla="*/ 5 w 11"/>
                    <a:gd name="T7" fmla="*/ 3 h 17"/>
                    <a:gd name="T8" fmla="*/ 3 w 11"/>
                    <a:gd name="T9" fmla="*/ 5 h 17"/>
                    <a:gd name="T10" fmla="*/ 2 w 11"/>
                    <a:gd name="T11" fmla="*/ 8 h 17"/>
                    <a:gd name="T12" fmla="*/ 1 w 11"/>
                    <a:gd name="T13" fmla="*/ 11 h 17"/>
                    <a:gd name="T14" fmla="*/ 0 w 11"/>
                    <a:gd name="T15" fmla="*/ 14 h 17"/>
                    <a:gd name="T16" fmla="*/ 0 w 11"/>
                    <a:gd name="T17" fmla="*/ 17 h 17"/>
                    <a:gd name="T18" fmla="*/ 1 w 11"/>
                    <a:gd name="T19" fmla="*/ 17 h 17"/>
                    <a:gd name="T20" fmla="*/ 1 w 11"/>
                    <a:gd name="T21" fmla="*/ 14 h 17"/>
                    <a:gd name="T22" fmla="*/ 2 w 11"/>
                    <a:gd name="T23" fmla="*/ 10 h 17"/>
                    <a:gd name="T24" fmla="*/ 3 w 11"/>
                    <a:gd name="T25" fmla="*/ 7 h 17"/>
                    <a:gd name="T26" fmla="*/ 5 w 11"/>
                    <a:gd name="T27" fmla="*/ 5 h 17"/>
                    <a:gd name="T28" fmla="*/ 7 w 11"/>
                    <a:gd name="T29" fmla="*/ 3 h 17"/>
                    <a:gd name="T30" fmla="*/ 9 w 11"/>
                    <a:gd name="T31" fmla="*/ 2 h 17"/>
                    <a:gd name="T32" fmla="*/ 11 w 11"/>
                    <a:gd name="T33" fmla="*/ 2 h 17"/>
                    <a:gd name="T34" fmla="*/ 11 w 11"/>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17"/>
                    <a:gd name="T56" fmla="*/ 11 w 11"/>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17">
                      <a:moveTo>
                        <a:pt x="11" y="0"/>
                      </a:moveTo>
                      <a:lnTo>
                        <a:pt x="9" y="0"/>
                      </a:lnTo>
                      <a:lnTo>
                        <a:pt x="7" y="2"/>
                      </a:lnTo>
                      <a:lnTo>
                        <a:pt x="5" y="3"/>
                      </a:lnTo>
                      <a:lnTo>
                        <a:pt x="3" y="5"/>
                      </a:lnTo>
                      <a:lnTo>
                        <a:pt x="2" y="8"/>
                      </a:lnTo>
                      <a:lnTo>
                        <a:pt x="1" y="11"/>
                      </a:lnTo>
                      <a:lnTo>
                        <a:pt x="0" y="14"/>
                      </a:lnTo>
                      <a:lnTo>
                        <a:pt x="0" y="17"/>
                      </a:lnTo>
                      <a:lnTo>
                        <a:pt x="1" y="17"/>
                      </a:lnTo>
                      <a:lnTo>
                        <a:pt x="1" y="14"/>
                      </a:lnTo>
                      <a:lnTo>
                        <a:pt x="2" y="10"/>
                      </a:lnTo>
                      <a:lnTo>
                        <a:pt x="3" y="7"/>
                      </a:lnTo>
                      <a:lnTo>
                        <a:pt x="5" y="5"/>
                      </a:lnTo>
                      <a:lnTo>
                        <a:pt x="7" y="3"/>
                      </a:lnTo>
                      <a:lnTo>
                        <a:pt x="9" y="2"/>
                      </a:lnTo>
                      <a:lnTo>
                        <a:pt x="11" y="2"/>
                      </a:lnTo>
                      <a:lnTo>
                        <a:pt x="11" y="0"/>
                      </a:lnTo>
                      <a:close/>
                    </a:path>
                  </a:pathLst>
                </a:custGeom>
                <a:solidFill>
                  <a:srgbClr val="D1D1D1"/>
                </a:solidFill>
                <a:ln w="9525">
                  <a:noFill/>
                  <a:round/>
                  <a:headEnd/>
                  <a:tailEnd/>
                </a:ln>
              </p:spPr>
              <p:txBody>
                <a:bodyPr/>
                <a:lstStyle/>
                <a:p>
                  <a:pPr eaLnBrk="0" hangingPunct="0"/>
                  <a:endParaRPr lang="en-US"/>
                </a:p>
              </p:txBody>
            </p:sp>
            <p:sp>
              <p:nvSpPr>
                <p:cNvPr id="48002" name="Freeform 1674"/>
                <p:cNvSpPr>
                  <a:spLocks/>
                </p:cNvSpPr>
                <p:nvPr/>
              </p:nvSpPr>
              <p:spPr bwMode="auto">
                <a:xfrm>
                  <a:off x="2375" y="3430"/>
                  <a:ext cx="10" cy="15"/>
                </a:xfrm>
                <a:custGeom>
                  <a:avLst/>
                  <a:gdLst>
                    <a:gd name="T0" fmla="*/ 10 w 10"/>
                    <a:gd name="T1" fmla="*/ 0 h 15"/>
                    <a:gd name="T2" fmla="*/ 8 w 10"/>
                    <a:gd name="T3" fmla="*/ 0 h 15"/>
                    <a:gd name="T4" fmla="*/ 6 w 10"/>
                    <a:gd name="T5" fmla="*/ 1 h 15"/>
                    <a:gd name="T6" fmla="*/ 4 w 10"/>
                    <a:gd name="T7" fmla="*/ 3 h 15"/>
                    <a:gd name="T8" fmla="*/ 2 w 10"/>
                    <a:gd name="T9" fmla="*/ 5 h 15"/>
                    <a:gd name="T10" fmla="*/ 1 w 10"/>
                    <a:gd name="T11" fmla="*/ 8 h 15"/>
                    <a:gd name="T12" fmla="*/ 0 w 10"/>
                    <a:gd name="T13" fmla="*/ 12 h 15"/>
                    <a:gd name="T14" fmla="*/ 0 w 10"/>
                    <a:gd name="T15" fmla="*/ 15 h 15"/>
                    <a:gd name="T16" fmla="*/ 1 w 10"/>
                    <a:gd name="T17" fmla="*/ 15 h 15"/>
                    <a:gd name="T18" fmla="*/ 1 w 10"/>
                    <a:gd name="T19" fmla="*/ 12 h 15"/>
                    <a:gd name="T20" fmla="*/ 1 w 10"/>
                    <a:gd name="T21" fmla="*/ 9 h 15"/>
                    <a:gd name="T22" fmla="*/ 3 w 10"/>
                    <a:gd name="T23" fmla="*/ 6 h 15"/>
                    <a:gd name="T24" fmla="*/ 4 w 10"/>
                    <a:gd name="T25" fmla="*/ 4 h 15"/>
                    <a:gd name="T26" fmla="*/ 6 w 10"/>
                    <a:gd name="T27" fmla="*/ 2 h 15"/>
                    <a:gd name="T28" fmla="*/ 8 w 10"/>
                    <a:gd name="T29" fmla="*/ 1 h 15"/>
                    <a:gd name="T30" fmla="*/ 10 w 10"/>
                    <a:gd name="T31" fmla="*/ 1 h 15"/>
                    <a:gd name="T32" fmla="*/ 10 w 10"/>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5"/>
                    <a:gd name="T53" fmla="*/ 10 w 10"/>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5">
                      <a:moveTo>
                        <a:pt x="10" y="0"/>
                      </a:moveTo>
                      <a:lnTo>
                        <a:pt x="8" y="0"/>
                      </a:lnTo>
                      <a:lnTo>
                        <a:pt x="6" y="1"/>
                      </a:lnTo>
                      <a:lnTo>
                        <a:pt x="4" y="3"/>
                      </a:lnTo>
                      <a:lnTo>
                        <a:pt x="2" y="5"/>
                      </a:lnTo>
                      <a:lnTo>
                        <a:pt x="1" y="8"/>
                      </a:lnTo>
                      <a:lnTo>
                        <a:pt x="0" y="12"/>
                      </a:lnTo>
                      <a:lnTo>
                        <a:pt x="0" y="15"/>
                      </a:lnTo>
                      <a:lnTo>
                        <a:pt x="1" y="15"/>
                      </a:lnTo>
                      <a:lnTo>
                        <a:pt x="1" y="12"/>
                      </a:lnTo>
                      <a:lnTo>
                        <a:pt x="1" y="9"/>
                      </a:lnTo>
                      <a:lnTo>
                        <a:pt x="3" y="6"/>
                      </a:lnTo>
                      <a:lnTo>
                        <a:pt x="4" y="4"/>
                      </a:lnTo>
                      <a:lnTo>
                        <a:pt x="6" y="2"/>
                      </a:lnTo>
                      <a:lnTo>
                        <a:pt x="8" y="1"/>
                      </a:lnTo>
                      <a:lnTo>
                        <a:pt x="10" y="1"/>
                      </a:lnTo>
                      <a:lnTo>
                        <a:pt x="10" y="0"/>
                      </a:lnTo>
                      <a:close/>
                    </a:path>
                  </a:pathLst>
                </a:custGeom>
                <a:solidFill>
                  <a:srgbClr val="D4D4D4"/>
                </a:solidFill>
                <a:ln w="9525">
                  <a:noFill/>
                  <a:round/>
                  <a:headEnd/>
                  <a:tailEnd/>
                </a:ln>
              </p:spPr>
              <p:txBody>
                <a:bodyPr/>
                <a:lstStyle/>
                <a:p>
                  <a:pPr eaLnBrk="0" hangingPunct="0"/>
                  <a:endParaRPr lang="en-US"/>
                </a:p>
              </p:txBody>
            </p:sp>
            <p:sp>
              <p:nvSpPr>
                <p:cNvPr id="48003" name="Freeform 1675"/>
                <p:cNvSpPr>
                  <a:spLocks/>
                </p:cNvSpPr>
                <p:nvPr/>
              </p:nvSpPr>
              <p:spPr bwMode="auto">
                <a:xfrm>
                  <a:off x="2376" y="3431"/>
                  <a:ext cx="9" cy="14"/>
                </a:xfrm>
                <a:custGeom>
                  <a:avLst/>
                  <a:gdLst>
                    <a:gd name="T0" fmla="*/ 9 w 9"/>
                    <a:gd name="T1" fmla="*/ 0 h 14"/>
                    <a:gd name="T2" fmla="*/ 7 w 9"/>
                    <a:gd name="T3" fmla="*/ 0 h 14"/>
                    <a:gd name="T4" fmla="*/ 5 w 9"/>
                    <a:gd name="T5" fmla="*/ 1 h 14"/>
                    <a:gd name="T6" fmla="*/ 3 w 9"/>
                    <a:gd name="T7" fmla="*/ 3 h 14"/>
                    <a:gd name="T8" fmla="*/ 2 w 9"/>
                    <a:gd name="T9" fmla="*/ 5 h 14"/>
                    <a:gd name="T10" fmla="*/ 0 w 9"/>
                    <a:gd name="T11" fmla="*/ 8 h 14"/>
                    <a:gd name="T12" fmla="*/ 0 w 9"/>
                    <a:gd name="T13" fmla="*/ 11 h 14"/>
                    <a:gd name="T14" fmla="*/ 0 w 9"/>
                    <a:gd name="T15" fmla="*/ 14 h 14"/>
                    <a:gd name="T16" fmla="*/ 0 w 9"/>
                    <a:gd name="T17" fmla="*/ 14 h 14"/>
                    <a:gd name="T18" fmla="*/ 0 w 9"/>
                    <a:gd name="T19" fmla="*/ 11 h 14"/>
                    <a:gd name="T20" fmla="*/ 1 w 9"/>
                    <a:gd name="T21" fmla="*/ 8 h 14"/>
                    <a:gd name="T22" fmla="*/ 2 w 9"/>
                    <a:gd name="T23" fmla="*/ 6 h 14"/>
                    <a:gd name="T24" fmla="*/ 3 w 9"/>
                    <a:gd name="T25" fmla="*/ 4 h 14"/>
                    <a:gd name="T26" fmla="*/ 5 w 9"/>
                    <a:gd name="T27" fmla="*/ 2 h 14"/>
                    <a:gd name="T28" fmla="*/ 7 w 9"/>
                    <a:gd name="T29" fmla="*/ 1 h 14"/>
                    <a:gd name="T30" fmla="*/ 9 w 9"/>
                    <a:gd name="T31" fmla="*/ 1 h 14"/>
                    <a:gd name="T32" fmla="*/ 9 w 9"/>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4"/>
                    <a:gd name="T53" fmla="*/ 9 w 9"/>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4">
                      <a:moveTo>
                        <a:pt x="9" y="0"/>
                      </a:moveTo>
                      <a:lnTo>
                        <a:pt x="7" y="0"/>
                      </a:lnTo>
                      <a:lnTo>
                        <a:pt x="5" y="1"/>
                      </a:lnTo>
                      <a:lnTo>
                        <a:pt x="3" y="3"/>
                      </a:lnTo>
                      <a:lnTo>
                        <a:pt x="2" y="5"/>
                      </a:lnTo>
                      <a:lnTo>
                        <a:pt x="0" y="8"/>
                      </a:lnTo>
                      <a:lnTo>
                        <a:pt x="0" y="11"/>
                      </a:lnTo>
                      <a:lnTo>
                        <a:pt x="0" y="14"/>
                      </a:lnTo>
                      <a:lnTo>
                        <a:pt x="0" y="11"/>
                      </a:lnTo>
                      <a:lnTo>
                        <a:pt x="1" y="8"/>
                      </a:lnTo>
                      <a:lnTo>
                        <a:pt x="2" y="6"/>
                      </a:lnTo>
                      <a:lnTo>
                        <a:pt x="3" y="4"/>
                      </a:lnTo>
                      <a:lnTo>
                        <a:pt x="5" y="2"/>
                      </a:lnTo>
                      <a:lnTo>
                        <a:pt x="7" y="1"/>
                      </a:lnTo>
                      <a:lnTo>
                        <a:pt x="9" y="1"/>
                      </a:lnTo>
                      <a:lnTo>
                        <a:pt x="9" y="0"/>
                      </a:lnTo>
                      <a:close/>
                    </a:path>
                  </a:pathLst>
                </a:custGeom>
                <a:solidFill>
                  <a:srgbClr val="D7D7D7"/>
                </a:solidFill>
                <a:ln w="9525">
                  <a:noFill/>
                  <a:round/>
                  <a:headEnd/>
                  <a:tailEnd/>
                </a:ln>
              </p:spPr>
              <p:txBody>
                <a:bodyPr/>
                <a:lstStyle/>
                <a:p>
                  <a:pPr eaLnBrk="0" hangingPunct="0"/>
                  <a:endParaRPr lang="en-US"/>
                </a:p>
              </p:txBody>
            </p:sp>
            <p:sp>
              <p:nvSpPr>
                <p:cNvPr id="48004" name="Freeform 1676"/>
                <p:cNvSpPr>
                  <a:spLocks/>
                </p:cNvSpPr>
                <p:nvPr/>
              </p:nvSpPr>
              <p:spPr bwMode="auto">
                <a:xfrm>
                  <a:off x="2376" y="3432"/>
                  <a:ext cx="9" cy="13"/>
                </a:xfrm>
                <a:custGeom>
                  <a:avLst/>
                  <a:gdLst>
                    <a:gd name="T0" fmla="*/ 9 w 9"/>
                    <a:gd name="T1" fmla="*/ 0 h 13"/>
                    <a:gd name="T2" fmla="*/ 7 w 9"/>
                    <a:gd name="T3" fmla="*/ 0 h 13"/>
                    <a:gd name="T4" fmla="*/ 5 w 9"/>
                    <a:gd name="T5" fmla="*/ 1 h 13"/>
                    <a:gd name="T6" fmla="*/ 3 w 9"/>
                    <a:gd name="T7" fmla="*/ 3 h 13"/>
                    <a:gd name="T8" fmla="*/ 2 w 9"/>
                    <a:gd name="T9" fmla="*/ 5 h 13"/>
                    <a:gd name="T10" fmla="*/ 1 w 9"/>
                    <a:gd name="T11" fmla="*/ 7 h 13"/>
                    <a:gd name="T12" fmla="*/ 0 w 9"/>
                    <a:gd name="T13" fmla="*/ 10 h 13"/>
                    <a:gd name="T14" fmla="*/ 0 w 9"/>
                    <a:gd name="T15" fmla="*/ 13 h 13"/>
                    <a:gd name="T16" fmla="*/ 1 w 9"/>
                    <a:gd name="T17" fmla="*/ 13 h 13"/>
                    <a:gd name="T18" fmla="*/ 1 w 9"/>
                    <a:gd name="T19" fmla="*/ 11 h 13"/>
                    <a:gd name="T20" fmla="*/ 2 w 9"/>
                    <a:gd name="T21" fmla="*/ 8 h 13"/>
                    <a:gd name="T22" fmla="*/ 3 w 9"/>
                    <a:gd name="T23" fmla="*/ 6 h 13"/>
                    <a:gd name="T24" fmla="*/ 4 w 9"/>
                    <a:gd name="T25" fmla="*/ 4 h 13"/>
                    <a:gd name="T26" fmla="*/ 5 w 9"/>
                    <a:gd name="T27" fmla="*/ 2 h 13"/>
                    <a:gd name="T28" fmla="*/ 7 w 9"/>
                    <a:gd name="T29" fmla="*/ 1 h 13"/>
                    <a:gd name="T30" fmla="*/ 9 w 9"/>
                    <a:gd name="T31" fmla="*/ 1 h 13"/>
                    <a:gd name="T32" fmla="*/ 9 w 9"/>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3"/>
                    <a:gd name="T53" fmla="*/ 9 w 9"/>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3">
                      <a:moveTo>
                        <a:pt x="9" y="0"/>
                      </a:moveTo>
                      <a:lnTo>
                        <a:pt x="7" y="0"/>
                      </a:lnTo>
                      <a:lnTo>
                        <a:pt x="5" y="1"/>
                      </a:lnTo>
                      <a:lnTo>
                        <a:pt x="3" y="3"/>
                      </a:lnTo>
                      <a:lnTo>
                        <a:pt x="2" y="5"/>
                      </a:lnTo>
                      <a:lnTo>
                        <a:pt x="1" y="7"/>
                      </a:lnTo>
                      <a:lnTo>
                        <a:pt x="0" y="10"/>
                      </a:lnTo>
                      <a:lnTo>
                        <a:pt x="0" y="13"/>
                      </a:lnTo>
                      <a:lnTo>
                        <a:pt x="1" y="13"/>
                      </a:lnTo>
                      <a:lnTo>
                        <a:pt x="1" y="11"/>
                      </a:lnTo>
                      <a:lnTo>
                        <a:pt x="2" y="8"/>
                      </a:lnTo>
                      <a:lnTo>
                        <a:pt x="3" y="6"/>
                      </a:lnTo>
                      <a:lnTo>
                        <a:pt x="4" y="4"/>
                      </a:lnTo>
                      <a:lnTo>
                        <a:pt x="5" y="2"/>
                      </a:lnTo>
                      <a:lnTo>
                        <a:pt x="7" y="1"/>
                      </a:lnTo>
                      <a:lnTo>
                        <a:pt x="9" y="1"/>
                      </a:lnTo>
                      <a:lnTo>
                        <a:pt x="9" y="0"/>
                      </a:lnTo>
                      <a:close/>
                    </a:path>
                  </a:pathLst>
                </a:custGeom>
                <a:solidFill>
                  <a:srgbClr val="D9D9D9"/>
                </a:solidFill>
                <a:ln w="9525">
                  <a:noFill/>
                  <a:round/>
                  <a:headEnd/>
                  <a:tailEnd/>
                </a:ln>
              </p:spPr>
              <p:txBody>
                <a:bodyPr/>
                <a:lstStyle/>
                <a:p>
                  <a:pPr eaLnBrk="0" hangingPunct="0"/>
                  <a:endParaRPr lang="en-US"/>
                </a:p>
              </p:txBody>
            </p:sp>
            <p:sp>
              <p:nvSpPr>
                <p:cNvPr id="48005" name="Freeform 1677"/>
                <p:cNvSpPr>
                  <a:spLocks/>
                </p:cNvSpPr>
                <p:nvPr/>
              </p:nvSpPr>
              <p:spPr bwMode="auto">
                <a:xfrm>
                  <a:off x="2377" y="3433"/>
                  <a:ext cx="8" cy="12"/>
                </a:xfrm>
                <a:custGeom>
                  <a:avLst/>
                  <a:gdLst>
                    <a:gd name="T0" fmla="*/ 8 w 8"/>
                    <a:gd name="T1" fmla="*/ 0 h 12"/>
                    <a:gd name="T2" fmla="*/ 6 w 8"/>
                    <a:gd name="T3" fmla="*/ 0 h 12"/>
                    <a:gd name="T4" fmla="*/ 4 w 8"/>
                    <a:gd name="T5" fmla="*/ 1 h 12"/>
                    <a:gd name="T6" fmla="*/ 3 w 8"/>
                    <a:gd name="T7" fmla="*/ 3 h 12"/>
                    <a:gd name="T8" fmla="*/ 2 w 8"/>
                    <a:gd name="T9" fmla="*/ 5 h 12"/>
                    <a:gd name="T10" fmla="*/ 1 w 8"/>
                    <a:gd name="T11" fmla="*/ 7 h 12"/>
                    <a:gd name="T12" fmla="*/ 0 w 8"/>
                    <a:gd name="T13" fmla="*/ 10 h 12"/>
                    <a:gd name="T14" fmla="*/ 0 w 8"/>
                    <a:gd name="T15" fmla="*/ 12 h 12"/>
                    <a:gd name="T16" fmla="*/ 1 w 8"/>
                    <a:gd name="T17" fmla="*/ 12 h 12"/>
                    <a:gd name="T18" fmla="*/ 1 w 8"/>
                    <a:gd name="T19" fmla="*/ 9 h 12"/>
                    <a:gd name="T20" fmla="*/ 2 w 8"/>
                    <a:gd name="T21" fmla="*/ 7 h 12"/>
                    <a:gd name="T22" fmla="*/ 3 w 8"/>
                    <a:gd name="T23" fmla="*/ 4 h 12"/>
                    <a:gd name="T24" fmla="*/ 4 w 8"/>
                    <a:gd name="T25" fmla="*/ 3 h 12"/>
                    <a:gd name="T26" fmla="*/ 6 w 8"/>
                    <a:gd name="T27" fmla="*/ 2 h 12"/>
                    <a:gd name="T28" fmla="*/ 8 w 8"/>
                    <a:gd name="T29" fmla="*/ 1 h 12"/>
                    <a:gd name="T30" fmla="*/ 8 w 8"/>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
                    <a:gd name="T49" fmla="*/ 0 h 12"/>
                    <a:gd name="T50" fmla="*/ 8 w 8"/>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 h="12">
                      <a:moveTo>
                        <a:pt x="8" y="0"/>
                      </a:moveTo>
                      <a:lnTo>
                        <a:pt x="6" y="0"/>
                      </a:lnTo>
                      <a:lnTo>
                        <a:pt x="4" y="1"/>
                      </a:lnTo>
                      <a:lnTo>
                        <a:pt x="3" y="3"/>
                      </a:lnTo>
                      <a:lnTo>
                        <a:pt x="2" y="5"/>
                      </a:lnTo>
                      <a:lnTo>
                        <a:pt x="1" y="7"/>
                      </a:lnTo>
                      <a:lnTo>
                        <a:pt x="0" y="10"/>
                      </a:lnTo>
                      <a:lnTo>
                        <a:pt x="0" y="12"/>
                      </a:lnTo>
                      <a:lnTo>
                        <a:pt x="1" y="12"/>
                      </a:lnTo>
                      <a:lnTo>
                        <a:pt x="1" y="9"/>
                      </a:lnTo>
                      <a:lnTo>
                        <a:pt x="2" y="7"/>
                      </a:lnTo>
                      <a:lnTo>
                        <a:pt x="3" y="4"/>
                      </a:lnTo>
                      <a:lnTo>
                        <a:pt x="4" y="3"/>
                      </a:lnTo>
                      <a:lnTo>
                        <a:pt x="6" y="2"/>
                      </a:lnTo>
                      <a:lnTo>
                        <a:pt x="8" y="1"/>
                      </a:lnTo>
                      <a:lnTo>
                        <a:pt x="8" y="0"/>
                      </a:lnTo>
                      <a:close/>
                    </a:path>
                  </a:pathLst>
                </a:custGeom>
                <a:solidFill>
                  <a:srgbClr val="DBDBDB"/>
                </a:solidFill>
                <a:ln w="9525">
                  <a:noFill/>
                  <a:round/>
                  <a:headEnd/>
                  <a:tailEnd/>
                </a:ln>
              </p:spPr>
              <p:txBody>
                <a:bodyPr/>
                <a:lstStyle/>
                <a:p>
                  <a:pPr eaLnBrk="0" hangingPunct="0"/>
                  <a:endParaRPr lang="en-US"/>
                </a:p>
              </p:txBody>
            </p:sp>
            <p:sp>
              <p:nvSpPr>
                <p:cNvPr id="48006" name="Freeform 1678"/>
                <p:cNvSpPr>
                  <a:spLocks/>
                </p:cNvSpPr>
                <p:nvPr/>
              </p:nvSpPr>
              <p:spPr bwMode="auto">
                <a:xfrm>
                  <a:off x="2378" y="3434"/>
                  <a:ext cx="7" cy="11"/>
                </a:xfrm>
                <a:custGeom>
                  <a:avLst/>
                  <a:gdLst>
                    <a:gd name="T0" fmla="*/ 7 w 7"/>
                    <a:gd name="T1" fmla="*/ 0 h 11"/>
                    <a:gd name="T2" fmla="*/ 5 w 7"/>
                    <a:gd name="T3" fmla="*/ 1 h 11"/>
                    <a:gd name="T4" fmla="*/ 3 w 7"/>
                    <a:gd name="T5" fmla="*/ 2 h 11"/>
                    <a:gd name="T6" fmla="*/ 2 w 7"/>
                    <a:gd name="T7" fmla="*/ 3 h 11"/>
                    <a:gd name="T8" fmla="*/ 1 w 7"/>
                    <a:gd name="T9" fmla="*/ 6 h 11"/>
                    <a:gd name="T10" fmla="*/ 0 w 7"/>
                    <a:gd name="T11" fmla="*/ 8 h 11"/>
                    <a:gd name="T12" fmla="*/ 0 w 7"/>
                    <a:gd name="T13" fmla="*/ 11 h 11"/>
                    <a:gd name="T14" fmla="*/ 1 w 7"/>
                    <a:gd name="T15" fmla="*/ 11 h 11"/>
                    <a:gd name="T16" fmla="*/ 1 w 7"/>
                    <a:gd name="T17" fmla="*/ 9 h 11"/>
                    <a:gd name="T18" fmla="*/ 1 w 7"/>
                    <a:gd name="T19" fmla="*/ 6 h 11"/>
                    <a:gd name="T20" fmla="*/ 3 w 7"/>
                    <a:gd name="T21" fmla="*/ 4 h 11"/>
                    <a:gd name="T22" fmla="*/ 4 w 7"/>
                    <a:gd name="T23" fmla="*/ 3 h 11"/>
                    <a:gd name="T24" fmla="*/ 5 w 7"/>
                    <a:gd name="T25" fmla="*/ 2 h 11"/>
                    <a:gd name="T26" fmla="*/ 7 w 7"/>
                    <a:gd name="T27" fmla="*/ 1 h 11"/>
                    <a:gd name="T28" fmla="*/ 7 w 7"/>
                    <a:gd name="T29" fmla="*/ 0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
                    <a:gd name="T46" fmla="*/ 0 h 11"/>
                    <a:gd name="T47" fmla="*/ 7 w 7"/>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 h="11">
                      <a:moveTo>
                        <a:pt x="7" y="0"/>
                      </a:moveTo>
                      <a:lnTo>
                        <a:pt x="5" y="1"/>
                      </a:lnTo>
                      <a:lnTo>
                        <a:pt x="3" y="2"/>
                      </a:lnTo>
                      <a:lnTo>
                        <a:pt x="2" y="3"/>
                      </a:lnTo>
                      <a:lnTo>
                        <a:pt x="1" y="6"/>
                      </a:lnTo>
                      <a:lnTo>
                        <a:pt x="0" y="8"/>
                      </a:lnTo>
                      <a:lnTo>
                        <a:pt x="0" y="11"/>
                      </a:lnTo>
                      <a:lnTo>
                        <a:pt x="1" y="11"/>
                      </a:lnTo>
                      <a:lnTo>
                        <a:pt x="1" y="9"/>
                      </a:lnTo>
                      <a:lnTo>
                        <a:pt x="1" y="6"/>
                      </a:lnTo>
                      <a:lnTo>
                        <a:pt x="3" y="4"/>
                      </a:lnTo>
                      <a:lnTo>
                        <a:pt x="4" y="3"/>
                      </a:lnTo>
                      <a:lnTo>
                        <a:pt x="5" y="2"/>
                      </a:lnTo>
                      <a:lnTo>
                        <a:pt x="7" y="1"/>
                      </a:lnTo>
                      <a:lnTo>
                        <a:pt x="7" y="0"/>
                      </a:lnTo>
                      <a:close/>
                    </a:path>
                  </a:pathLst>
                </a:custGeom>
                <a:solidFill>
                  <a:srgbClr val="DDDDDD"/>
                </a:solidFill>
                <a:ln w="9525">
                  <a:noFill/>
                  <a:round/>
                  <a:headEnd/>
                  <a:tailEnd/>
                </a:ln>
              </p:spPr>
              <p:txBody>
                <a:bodyPr/>
                <a:lstStyle/>
                <a:p>
                  <a:pPr eaLnBrk="0" hangingPunct="0"/>
                  <a:endParaRPr lang="en-US"/>
                </a:p>
              </p:txBody>
            </p:sp>
          </p:grpSp>
          <p:sp>
            <p:nvSpPr>
              <p:cNvPr id="47805" name="Freeform 1679"/>
              <p:cNvSpPr>
                <a:spLocks/>
              </p:cNvSpPr>
              <p:nvPr/>
            </p:nvSpPr>
            <p:spPr bwMode="auto">
              <a:xfrm>
                <a:off x="2417" y="3332"/>
                <a:ext cx="63" cy="63"/>
              </a:xfrm>
              <a:custGeom>
                <a:avLst/>
                <a:gdLst>
                  <a:gd name="T0" fmla="*/ 63 w 63"/>
                  <a:gd name="T1" fmla="*/ 63 h 63"/>
                  <a:gd name="T2" fmla="*/ 0 w 63"/>
                  <a:gd name="T3" fmla="*/ 32 h 63"/>
                  <a:gd name="T4" fmla="*/ 63 w 63"/>
                  <a:gd name="T5" fmla="*/ 0 h 63"/>
                  <a:gd name="T6" fmla="*/ 63 w 63"/>
                  <a:gd name="T7" fmla="*/ 63 h 63"/>
                  <a:gd name="T8" fmla="*/ 0 60000 65536"/>
                  <a:gd name="T9" fmla="*/ 0 60000 65536"/>
                  <a:gd name="T10" fmla="*/ 0 60000 65536"/>
                  <a:gd name="T11" fmla="*/ 0 60000 65536"/>
                  <a:gd name="T12" fmla="*/ 0 w 63"/>
                  <a:gd name="T13" fmla="*/ 0 h 63"/>
                  <a:gd name="T14" fmla="*/ 63 w 63"/>
                  <a:gd name="T15" fmla="*/ 63 h 63"/>
                </a:gdLst>
                <a:ahLst/>
                <a:cxnLst>
                  <a:cxn ang="T8">
                    <a:pos x="T0" y="T1"/>
                  </a:cxn>
                  <a:cxn ang="T9">
                    <a:pos x="T2" y="T3"/>
                  </a:cxn>
                  <a:cxn ang="T10">
                    <a:pos x="T4" y="T5"/>
                  </a:cxn>
                  <a:cxn ang="T11">
                    <a:pos x="T6" y="T7"/>
                  </a:cxn>
                </a:cxnLst>
                <a:rect l="T12" t="T13" r="T14" b="T15"/>
                <a:pathLst>
                  <a:path w="63" h="63">
                    <a:moveTo>
                      <a:pt x="63" y="63"/>
                    </a:moveTo>
                    <a:lnTo>
                      <a:pt x="0" y="32"/>
                    </a:lnTo>
                    <a:lnTo>
                      <a:pt x="63" y="0"/>
                    </a:lnTo>
                    <a:lnTo>
                      <a:pt x="63" y="63"/>
                    </a:lnTo>
                    <a:close/>
                  </a:path>
                </a:pathLst>
              </a:custGeom>
              <a:solidFill>
                <a:srgbClr val="000000"/>
              </a:solidFill>
              <a:ln w="9525">
                <a:noFill/>
                <a:round/>
                <a:headEnd/>
                <a:tailEnd/>
              </a:ln>
            </p:spPr>
            <p:txBody>
              <a:bodyPr/>
              <a:lstStyle/>
              <a:p>
                <a:pPr eaLnBrk="0" hangingPunct="0"/>
                <a:endParaRPr lang="en-US"/>
              </a:p>
            </p:txBody>
          </p:sp>
          <p:sp>
            <p:nvSpPr>
              <p:cNvPr id="47806" name="Freeform 1680"/>
              <p:cNvSpPr>
                <a:spLocks/>
              </p:cNvSpPr>
              <p:nvPr/>
            </p:nvSpPr>
            <p:spPr bwMode="auto">
              <a:xfrm>
                <a:off x="2478" y="3216"/>
                <a:ext cx="70" cy="57"/>
              </a:xfrm>
              <a:custGeom>
                <a:avLst/>
                <a:gdLst>
                  <a:gd name="T0" fmla="*/ 42 w 70"/>
                  <a:gd name="T1" fmla="*/ 0 h 57"/>
                  <a:gd name="T2" fmla="*/ 0 w 70"/>
                  <a:gd name="T3" fmla="*/ 57 h 57"/>
                  <a:gd name="T4" fmla="*/ 70 w 70"/>
                  <a:gd name="T5" fmla="*/ 57 h 57"/>
                  <a:gd name="T6" fmla="*/ 42 w 70"/>
                  <a:gd name="T7" fmla="*/ 0 h 57"/>
                  <a:gd name="T8" fmla="*/ 0 60000 65536"/>
                  <a:gd name="T9" fmla="*/ 0 60000 65536"/>
                  <a:gd name="T10" fmla="*/ 0 60000 65536"/>
                  <a:gd name="T11" fmla="*/ 0 60000 65536"/>
                  <a:gd name="T12" fmla="*/ 0 w 70"/>
                  <a:gd name="T13" fmla="*/ 0 h 57"/>
                  <a:gd name="T14" fmla="*/ 70 w 70"/>
                  <a:gd name="T15" fmla="*/ 57 h 57"/>
                </a:gdLst>
                <a:ahLst/>
                <a:cxnLst>
                  <a:cxn ang="T8">
                    <a:pos x="T0" y="T1"/>
                  </a:cxn>
                  <a:cxn ang="T9">
                    <a:pos x="T2" y="T3"/>
                  </a:cxn>
                  <a:cxn ang="T10">
                    <a:pos x="T4" y="T5"/>
                  </a:cxn>
                  <a:cxn ang="T11">
                    <a:pos x="T6" y="T7"/>
                  </a:cxn>
                </a:cxnLst>
                <a:rect l="T12" t="T13" r="T14" b="T15"/>
                <a:pathLst>
                  <a:path w="70" h="57">
                    <a:moveTo>
                      <a:pt x="42" y="0"/>
                    </a:moveTo>
                    <a:lnTo>
                      <a:pt x="0" y="57"/>
                    </a:lnTo>
                    <a:lnTo>
                      <a:pt x="70" y="57"/>
                    </a:lnTo>
                    <a:lnTo>
                      <a:pt x="42" y="0"/>
                    </a:lnTo>
                    <a:close/>
                  </a:path>
                </a:pathLst>
              </a:custGeom>
              <a:solidFill>
                <a:srgbClr val="000000"/>
              </a:solidFill>
              <a:ln w="9525">
                <a:noFill/>
                <a:round/>
                <a:headEnd/>
                <a:tailEnd/>
              </a:ln>
            </p:spPr>
            <p:txBody>
              <a:bodyPr/>
              <a:lstStyle/>
              <a:p>
                <a:pPr eaLnBrk="0" hangingPunct="0"/>
                <a:endParaRPr lang="en-US"/>
              </a:p>
            </p:txBody>
          </p:sp>
        </p:grpSp>
        <p:sp>
          <p:nvSpPr>
            <p:cNvPr id="47308" name="Freeform 1681"/>
            <p:cNvSpPr>
              <a:spLocks/>
            </p:cNvSpPr>
            <p:nvPr/>
          </p:nvSpPr>
          <p:spPr bwMode="auto">
            <a:xfrm>
              <a:off x="2954" y="2525"/>
              <a:ext cx="38" cy="15"/>
            </a:xfrm>
            <a:custGeom>
              <a:avLst/>
              <a:gdLst>
                <a:gd name="T0" fmla="*/ 22 w 38"/>
                <a:gd name="T1" fmla="*/ 15 h 15"/>
                <a:gd name="T2" fmla="*/ 38 w 38"/>
                <a:gd name="T3" fmla="*/ 0 h 15"/>
                <a:gd name="T4" fmla="*/ 0 w 38"/>
                <a:gd name="T5" fmla="*/ 0 h 15"/>
                <a:gd name="T6" fmla="*/ 22 w 38"/>
                <a:gd name="T7" fmla="*/ 15 h 15"/>
                <a:gd name="T8" fmla="*/ 0 60000 65536"/>
                <a:gd name="T9" fmla="*/ 0 60000 65536"/>
                <a:gd name="T10" fmla="*/ 0 60000 65536"/>
                <a:gd name="T11" fmla="*/ 0 60000 65536"/>
                <a:gd name="T12" fmla="*/ 0 w 38"/>
                <a:gd name="T13" fmla="*/ 0 h 15"/>
                <a:gd name="T14" fmla="*/ 38 w 38"/>
                <a:gd name="T15" fmla="*/ 15 h 15"/>
              </a:gdLst>
              <a:ahLst/>
              <a:cxnLst>
                <a:cxn ang="T8">
                  <a:pos x="T0" y="T1"/>
                </a:cxn>
                <a:cxn ang="T9">
                  <a:pos x="T2" y="T3"/>
                </a:cxn>
                <a:cxn ang="T10">
                  <a:pos x="T4" y="T5"/>
                </a:cxn>
                <a:cxn ang="T11">
                  <a:pos x="T6" y="T7"/>
                </a:cxn>
              </a:cxnLst>
              <a:rect l="T12" t="T13" r="T14" b="T15"/>
              <a:pathLst>
                <a:path w="38" h="15">
                  <a:moveTo>
                    <a:pt x="22" y="15"/>
                  </a:moveTo>
                  <a:lnTo>
                    <a:pt x="38" y="0"/>
                  </a:lnTo>
                  <a:lnTo>
                    <a:pt x="0" y="0"/>
                  </a:lnTo>
                  <a:lnTo>
                    <a:pt x="22" y="15"/>
                  </a:lnTo>
                  <a:close/>
                </a:path>
              </a:pathLst>
            </a:custGeom>
            <a:solidFill>
              <a:srgbClr val="E6E6E6"/>
            </a:solidFill>
            <a:ln w="9525">
              <a:noFill/>
              <a:round/>
              <a:headEnd/>
              <a:tailEnd/>
            </a:ln>
          </p:spPr>
          <p:txBody>
            <a:bodyPr/>
            <a:lstStyle/>
            <a:p>
              <a:pPr eaLnBrk="0" hangingPunct="0"/>
              <a:endParaRPr lang="en-US"/>
            </a:p>
          </p:txBody>
        </p:sp>
        <p:sp>
          <p:nvSpPr>
            <p:cNvPr id="47309" name="Freeform 1682"/>
            <p:cNvSpPr>
              <a:spLocks/>
            </p:cNvSpPr>
            <p:nvPr/>
          </p:nvSpPr>
          <p:spPr bwMode="auto">
            <a:xfrm>
              <a:off x="2719" y="2527"/>
              <a:ext cx="61" cy="28"/>
            </a:xfrm>
            <a:custGeom>
              <a:avLst/>
              <a:gdLst>
                <a:gd name="T0" fmla="*/ 61 w 61"/>
                <a:gd name="T1" fmla="*/ 28 h 28"/>
                <a:gd name="T2" fmla="*/ 28 w 61"/>
                <a:gd name="T3" fmla="*/ 0 h 28"/>
                <a:gd name="T4" fmla="*/ 0 w 61"/>
                <a:gd name="T5" fmla="*/ 28 h 28"/>
                <a:gd name="T6" fmla="*/ 61 w 61"/>
                <a:gd name="T7" fmla="*/ 28 h 28"/>
                <a:gd name="T8" fmla="*/ 0 60000 65536"/>
                <a:gd name="T9" fmla="*/ 0 60000 65536"/>
                <a:gd name="T10" fmla="*/ 0 60000 65536"/>
                <a:gd name="T11" fmla="*/ 0 60000 65536"/>
                <a:gd name="T12" fmla="*/ 0 w 61"/>
                <a:gd name="T13" fmla="*/ 0 h 28"/>
                <a:gd name="T14" fmla="*/ 61 w 61"/>
                <a:gd name="T15" fmla="*/ 28 h 28"/>
              </a:gdLst>
              <a:ahLst/>
              <a:cxnLst>
                <a:cxn ang="T8">
                  <a:pos x="T0" y="T1"/>
                </a:cxn>
                <a:cxn ang="T9">
                  <a:pos x="T2" y="T3"/>
                </a:cxn>
                <a:cxn ang="T10">
                  <a:pos x="T4" y="T5"/>
                </a:cxn>
                <a:cxn ang="T11">
                  <a:pos x="T6" y="T7"/>
                </a:cxn>
              </a:cxnLst>
              <a:rect l="T12" t="T13" r="T14" b="T15"/>
              <a:pathLst>
                <a:path w="61" h="28">
                  <a:moveTo>
                    <a:pt x="61" y="28"/>
                  </a:moveTo>
                  <a:lnTo>
                    <a:pt x="28" y="0"/>
                  </a:lnTo>
                  <a:lnTo>
                    <a:pt x="0" y="28"/>
                  </a:lnTo>
                  <a:lnTo>
                    <a:pt x="61" y="28"/>
                  </a:lnTo>
                  <a:close/>
                </a:path>
              </a:pathLst>
            </a:custGeom>
            <a:solidFill>
              <a:srgbClr val="E6E6E6"/>
            </a:solidFill>
            <a:ln w="9525">
              <a:noFill/>
              <a:round/>
              <a:headEnd/>
              <a:tailEnd/>
            </a:ln>
          </p:spPr>
          <p:txBody>
            <a:bodyPr/>
            <a:lstStyle/>
            <a:p>
              <a:pPr eaLnBrk="0" hangingPunct="0"/>
              <a:endParaRPr lang="en-US"/>
            </a:p>
          </p:txBody>
        </p:sp>
        <p:sp>
          <p:nvSpPr>
            <p:cNvPr id="47310" name="Freeform 1683"/>
            <p:cNvSpPr>
              <a:spLocks/>
            </p:cNvSpPr>
            <p:nvPr/>
          </p:nvSpPr>
          <p:spPr bwMode="auto">
            <a:xfrm>
              <a:off x="2749" y="2525"/>
              <a:ext cx="231" cy="30"/>
            </a:xfrm>
            <a:custGeom>
              <a:avLst/>
              <a:gdLst>
                <a:gd name="T0" fmla="*/ 231 w 231"/>
                <a:gd name="T1" fmla="*/ 11 h 30"/>
                <a:gd name="T2" fmla="*/ 208 w 231"/>
                <a:gd name="T3" fmla="*/ 0 h 30"/>
                <a:gd name="T4" fmla="*/ 31 w 231"/>
                <a:gd name="T5" fmla="*/ 0 h 30"/>
                <a:gd name="T6" fmla="*/ 0 w 231"/>
                <a:gd name="T7" fmla="*/ 15 h 30"/>
                <a:gd name="T8" fmla="*/ 31 w 231"/>
                <a:gd name="T9" fmla="*/ 30 h 30"/>
                <a:gd name="T10" fmla="*/ 213 w 231"/>
                <a:gd name="T11" fmla="*/ 30 h 30"/>
                <a:gd name="T12" fmla="*/ 231 w 231"/>
                <a:gd name="T13" fmla="*/ 11 h 30"/>
                <a:gd name="T14" fmla="*/ 0 60000 65536"/>
                <a:gd name="T15" fmla="*/ 0 60000 65536"/>
                <a:gd name="T16" fmla="*/ 0 60000 65536"/>
                <a:gd name="T17" fmla="*/ 0 60000 65536"/>
                <a:gd name="T18" fmla="*/ 0 60000 65536"/>
                <a:gd name="T19" fmla="*/ 0 60000 65536"/>
                <a:gd name="T20" fmla="*/ 0 60000 65536"/>
                <a:gd name="T21" fmla="*/ 0 w 231"/>
                <a:gd name="T22" fmla="*/ 0 h 30"/>
                <a:gd name="T23" fmla="*/ 231 w 23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1" h="30">
                  <a:moveTo>
                    <a:pt x="231" y="11"/>
                  </a:moveTo>
                  <a:lnTo>
                    <a:pt x="208" y="0"/>
                  </a:lnTo>
                  <a:lnTo>
                    <a:pt x="31" y="0"/>
                  </a:lnTo>
                  <a:lnTo>
                    <a:pt x="0" y="15"/>
                  </a:lnTo>
                  <a:lnTo>
                    <a:pt x="31" y="30"/>
                  </a:lnTo>
                  <a:lnTo>
                    <a:pt x="213" y="30"/>
                  </a:lnTo>
                  <a:lnTo>
                    <a:pt x="231" y="11"/>
                  </a:lnTo>
                  <a:close/>
                </a:path>
              </a:pathLst>
            </a:custGeom>
            <a:solidFill>
              <a:srgbClr val="9A9A9A"/>
            </a:solidFill>
            <a:ln w="9525">
              <a:noFill/>
              <a:round/>
              <a:headEnd/>
              <a:tailEnd/>
            </a:ln>
          </p:spPr>
          <p:txBody>
            <a:bodyPr/>
            <a:lstStyle/>
            <a:p>
              <a:pPr eaLnBrk="0" hangingPunct="0"/>
              <a:endParaRPr lang="en-US"/>
            </a:p>
          </p:txBody>
        </p:sp>
        <p:sp>
          <p:nvSpPr>
            <p:cNvPr id="47311" name="Freeform 1684"/>
            <p:cNvSpPr>
              <a:spLocks/>
            </p:cNvSpPr>
            <p:nvPr/>
          </p:nvSpPr>
          <p:spPr bwMode="auto">
            <a:xfrm>
              <a:off x="2787" y="2544"/>
              <a:ext cx="137" cy="10"/>
            </a:xfrm>
            <a:custGeom>
              <a:avLst/>
              <a:gdLst>
                <a:gd name="T0" fmla="*/ 0 w 137"/>
                <a:gd name="T1" fmla="*/ 10 h 10"/>
                <a:gd name="T2" fmla="*/ 10 w 137"/>
                <a:gd name="T3" fmla="*/ 10 h 10"/>
                <a:gd name="T4" fmla="*/ 21 w 137"/>
                <a:gd name="T5" fmla="*/ 9 h 10"/>
                <a:gd name="T6" fmla="*/ 30 w 137"/>
                <a:gd name="T7" fmla="*/ 9 h 10"/>
                <a:gd name="T8" fmla="*/ 40 w 137"/>
                <a:gd name="T9" fmla="*/ 9 h 10"/>
                <a:gd name="T10" fmla="*/ 50 w 137"/>
                <a:gd name="T11" fmla="*/ 9 h 10"/>
                <a:gd name="T12" fmla="*/ 59 w 137"/>
                <a:gd name="T13" fmla="*/ 9 h 10"/>
                <a:gd name="T14" fmla="*/ 68 w 137"/>
                <a:gd name="T15" fmla="*/ 8 h 10"/>
                <a:gd name="T16" fmla="*/ 77 w 137"/>
                <a:gd name="T17" fmla="*/ 8 h 10"/>
                <a:gd name="T18" fmla="*/ 85 w 137"/>
                <a:gd name="T19" fmla="*/ 7 h 10"/>
                <a:gd name="T20" fmla="*/ 93 w 137"/>
                <a:gd name="T21" fmla="*/ 7 h 10"/>
                <a:gd name="T22" fmla="*/ 100 w 137"/>
                <a:gd name="T23" fmla="*/ 6 h 10"/>
                <a:gd name="T24" fmla="*/ 107 w 137"/>
                <a:gd name="T25" fmla="*/ 6 h 10"/>
                <a:gd name="T26" fmla="*/ 113 w 137"/>
                <a:gd name="T27" fmla="*/ 5 h 10"/>
                <a:gd name="T28" fmla="*/ 118 w 137"/>
                <a:gd name="T29" fmla="*/ 5 h 10"/>
                <a:gd name="T30" fmla="*/ 123 w 137"/>
                <a:gd name="T31" fmla="*/ 4 h 10"/>
                <a:gd name="T32" fmla="*/ 127 w 137"/>
                <a:gd name="T33" fmla="*/ 4 h 10"/>
                <a:gd name="T34" fmla="*/ 130 w 137"/>
                <a:gd name="T35" fmla="*/ 3 h 10"/>
                <a:gd name="T36" fmla="*/ 133 w 137"/>
                <a:gd name="T37" fmla="*/ 2 h 10"/>
                <a:gd name="T38" fmla="*/ 135 w 137"/>
                <a:gd name="T39" fmla="*/ 2 h 10"/>
                <a:gd name="T40" fmla="*/ 136 w 137"/>
                <a:gd name="T41" fmla="*/ 1 h 10"/>
                <a:gd name="T42" fmla="*/ 137 w 137"/>
                <a:gd name="T43" fmla="*/ 0 h 10"/>
                <a:gd name="T44" fmla="*/ 137 w 137"/>
                <a:gd name="T45" fmla="*/ 10 h 10"/>
                <a:gd name="T46" fmla="*/ 0 w 137"/>
                <a:gd name="T47" fmla="*/ 10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7"/>
                <a:gd name="T73" fmla="*/ 0 h 10"/>
                <a:gd name="T74" fmla="*/ 137 w 137"/>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7" h="10">
                  <a:moveTo>
                    <a:pt x="0" y="10"/>
                  </a:moveTo>
                  <a:lnTo>
                    <a:pt x="10" y="10"/>
                  </a:lnTo>
                  <a:lnTo>
                    <a:pt x="21" y="9"/>
                  </a:lnTo>
                  <a:lnTo>
                    <a:pt x="30" y="9"/>
                  </a:lnTo>
                  <a:lnTo>
                    <a:pt x="40" y="9"/>
                  </a:lnTo>
                  <a:lnTo>
                    <a:pt x="50" y="9"/>
                  </a:lnTo>
                  <a:lnTo>
                    <a:pt x="59" y="9"/>
                  </a:lnTo>
                  <a:lnTo>
                    <a:pt x="68" y="8"/>
                  </a:lnTo>
                  <a:lnTo>
                    <a:pt x="77" y="8"/>
                  </a:lnTo>
                  <a:lnTo>
                    <a:pt x="85" y="7"/>
                  </a:lnTo>
                  <a:lnTo>
                    <a:pt x="93" y="7"/>
                  </a:lnTo>
                  <a:lnTo>
                    <a:pt x="100" y="6"/>
                  </a:lnTo>
                  <a:lnTo>
                    <a:pt x="107" y="6"/>
                  </a:lnTo>
                  <a:lnTo>
                    <a:pt x="113" y="5"/>
                  </a:lnTo>
                  <a:lnTo>
                    <a:pt x="118" y="5"/>
                  </a:lnTo>
                  <a:lnTo>
                    <a:pt x="123" y="4"/>
                  </a:lnTo>
                  <a:lnTo>
                    <a:pt x="127" y="4"/>
                  </a:lnTo>
                  <a:lnTo>
                    <a:pt x="130" y="3"/>
                  </a:lnTo>
                  <a:lnTo>
                    <a:pt x="133" y="2"/>
                  </a:lnTo>
                  <a:lnTo>
                    <a:pt x="135" y="2"/>
                  </a:lnTo>
                  <a:lnTo>
                    <a:pt x="136" y="1"/>
                  </a:lnTo>
                  <a:lnTo>
                    <a:pt x="137" y="0"/>
                  </a:lnTo>
                  <a:lnTo>
                    <a:pt x="137" y="10"/>
                  </a:lnTo>
                  <a:lnTo>
                    <a:pt x="0" y="10"/>
                  </a:lnTo>
                  <a:close/>
                </a:path>
              </a:pathLst>
            </a:custGeom>
            <a:solidFill>
              <a:srgbClr val="C0C0C0"/>
            </a:solidFill>
            <a:ln w="9525">
              <a:noFill/>
              <a:round/>
              <a:headEnd/>
              <a:tailEnd/>
            </a:ln>
          </p:spPr>
          <p:txBody>
            <a:bodyPr/>
            <a:lstStyle/>
            <a:p>
              <a:pPr eaLnBrk="0" hangingPunct="0"/>
              <a:endParaRPr lang="en-US"/>
            </a:p>
          </p:txBody>
        </p:sp>
        <p:sp>
          <p:nvSpPr>
            <p:cNvPr id="47312" name="Freeform 1685"/>
            <p:cNvSpPr>
              <a:spLocks/>
            </p:cNvSpPr>
            <p:nvPr/>
          </p:nvSpPr>
          <p:spPr bwMode="auto">
            <a:xfrm>
              <a:off x="2787" y="2544"/>
              <a:ext cx="137" cy="10"/>
            </a:xfrm>
            <a:custGeom>
              <a:avLst/>
              <a:gdLst>
                <a:gd name="T0" fmla="*/ 0 w 137"/>
                <a:gd name="T1" fmla="*/ 10 h 10"/>
                <a:gd name="T2" fmla="*/ 10 w 137"/>
                <a:gd name="T3" fmla="*/ 10 h 10"/>
                <a:gd name="T4" fmla="*/ 21 w 137"/>
                <a:gd name="T5" fmla="*/ 9 h 10"/>
                <a:gd name="T6" fmla="*/ 30 w 137"/>
                <a:gd name="T7" fmla="*/ 9 h 10"/>
                <a:gd name="T8" fmla="*/ 40 w 137"/>
                <a:gd name="T9" fmla="*/ 9 h 10"/>
                <a:gd name="T10" fmla="*/ 50 w 137"/>
                <a:gd name="T11" fmla="*/ 9 h 10"/>
                <a:gd name="T12" fmla="*/ 59 w 137"/>
                <a:gd name="T13" fmla="*/ 9 h 10"/>
                <a:gd name="T14" fmla="*/ 68 w 137"/>
                <a:gd name="T15" fmla="*/ 8 h 10"/>
                <a:gd name="T16" fmla="*/ 77 w 137"/>
                <a:gd name="T17" fmla="*/ 8 h 10"/>
                <a:gd name="T18" fmla="*/ 85 w 137"/>
                <a:gd name="T19" fmla="*/ 7 h 10"/>
                <a:gd name="T20" fmla="*/ 93 w 137"/>
                <a:gd name="T21" fmla="*/ 7 h 10"/>
                <a:gd name="T22" fmla="*/ 100 w 137"/>
                <a:gd name="T23" fmla="*/ 6 h 10"/>
                <a:gd name="T24" fmla="*/ 107 w 137"/>
                <a:gd name="T25" fmla="*/ 6 h 10"/>
                <a:gd name="T26" fmla="*/ 113 w 137"/>
                <a:gd name="T27" fmla="*/ 5 h 10"/>
                <a:gd name="T28" fmla="*/ 118 w 137"/>
                <a:gd name="T29" fmla="*/ 5 h 10"/>
                <a:gd name="T30" fmla="*/ 123 w 137"/>
                <a:gd name="T31" fmla="*/ 4 h 10"/>
                <a:gd name="T32" fmla="*/ 127 w 137"/>
                <a:gd name="T33" fmla="*/ 4 h 10"/>
                <a:gd name="T34" fmla="*/ 130 w 137"/>
                <a:gd name="T35" fmla="*/ 3 h 10"/>
                <a:gd name="T36" fmla="*/ 133 w 137"/>
                <a:gd name="T37" fmla="*/ 2 h 10"/>
                <a:gd name="T38" fmla="*/ 135 w 137"/>
                <a:gd name="T39" fmla="*/ 2 h 10"/>
                <a:gd name="T40" fmla="*/ 136 w 137"/>
                <a:gd name="T41" fmla="*/ 1 h 10"/>
                <a:gd name="T42" fmla="*/ 137 w 137"/>
                <a:gd name="T43" fmla="*/ 0 h 10"/>
                <a:gd name="T44" fmla="*/ 135 w 137"/>
                <a:gd name="T45" fmla="*/ 0 h 10"/>
                <a:gd name="T46" fmla="*/ 135 w 137"/>
                <a:gd name="T47" fmla="*/ 1 h 10"/>
                <a:gd name="T48" fmla="*/ 133 w 137"/>
                <a:gd name="T49" fmla="*/ 2 h 10"/>
                <a:gd name="T50" fmla="*/ 132 w 137"/>
                <a:gd name="T51" fmla="*/ 2 h 10"/>
                <a:gd name="T52" fmla="*/ 129 w 137"/>
                <a:gd name="T53" fmla="*/ 3 h 10"/>
                <a:gd name="T54" fmla="*/ 126 w 137"/>
                <a:gd name="T55" fmla="*/ 4 h 10"/>
                <a:gd name="T56" fmla="*/ 122 w 137"/>
                <a:gd name="T57" fmla="*/ 4 h 10"/>
                <a:gd name="T58" fmla="*/ 117 w 137"/>
                <a:gd name="T59" fmla="*/ 5 h 10"/>
                <a:gd name="T60" fmla="*/ 111 w 137"/>
                <a:gd name="T61" fmla="*/ 5 h 10"/>
                <a:gd name="T62" fmla="*/ 105 w 137"/>
                <a:gd name="T63" fmla="*/ 6 h 10"/>
                <a:gd name="T64" fmla="*/ 99 w 137"/>
                <a:gd name="T65" fmla="*/ 6 h 10"/>
                <a:gd name="T66" fmla="*/ 92 w 137"/>
                <a:gd name="T67" fmla="*/ 7 h 10"/>
                <a:gd name="T68" fmla="*/ 84 w 137"/>
                <a:gd name="T69" fmla="*/ 7 h 10"/>
                <a:gd name="T70" fmla="*/ 76 w 137"/>
                <a:gd name="T71" fmla="*/ 8 h 10"/>
                <a:gd name="T72" fmla="*/ 67 w 137"/>
                <a:gd name="T73" fmla="*/ 8 h 10"/>
                <a:gd name="T74" fmla="*/ 59 w 137"/>
                <a:gd name="T75" fmla="*/ 9 h 10"/>
                <a:gd name="T76" fmla="*/ 49 w 137"/>
                <a:gd name="T77" fmla="*/ 9 h 10"/>
                <a:gd name="T78" fmla="*/ 40 w 137"/>
                <a:gd name="T79" fmla="*/ 9 h 10"/>
                <a:gd name="T80" fmla="*/ 30 w 137"/>
                <a:gd name="T81" fmla="*/ 9 h 10"/>
                <a:gd name="T82" fmla="*/ 20 w 137"/>
                <a:gd name="T83" fmla="*/ 9 h 10"/>
                <a:gd name="T84" fmla="*/ 10 w 137"/>
                <a:gd name="T85" fmla="*/ 9 h 10"/>
                <a:gd name="T86" fmla="*/ 0 w 137"/>
                <a:gd name="T87" fmla="*/ 9 h 10"/>
                <a:gd name="T88" fmla="*/ 0 w 137"/>
                <a:gd name="T89" fmla="*/ 10 h 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7"/>
                <a:gd name="T136" fmla="*/ 0 h 10"/>
                <a:gd name="T137" fmla="*/ 137 w 137"/>
                <a:gd name="T138" fmla="*/ 10 h 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7" h="10">
                  <a:moveTo>
                    <a:pt x="0" y="10"/>
                  </a:moveTo>
                  <a:lnTo>
                    <a:pt x="10" y="10"/>
                  </a:lnTo>
                  <a:lnTo>
                    <a:pt x="21" y="9"/>
                  </a:lnTo>
                  <a:lnTo>
                    <a:pt x="30" y="9"/>
                  </a:lnTo>
                  <a:lnTo>
                    <a:pt x="40" y="9"/>
                  </a:lnTo>
                  <a:lnTo>
                    <a:pt x="50" y="9"/>
                  </a:lnTo>
                  <a:lnTo>
                    <a:pt x="59" y="9"/>
                  </a:lnTo>
                  <a:lnTo>
                    <a:pt x="68" y="8"/>
                  </a:lnTo>
                  <a:lnTo>
                    <a:pt x="77" y="8"/>
                  </a:lnTo>
                  <a:lnTo>
                    <a:pt x="85" y="7"/>
                  </a:lnTo>
                  <a:lnTo>
                    <a:pt x="93" y="7"/>
                  </a:lnTo>
                  <a:lnTo>
                    <a:pt x="100" y="6"/>
                  </a:lnTo>
                  <a:lnTo>
                    <a:pt x="107" y="6"/>
                  </a:lnTo>
                  <a:lnTo>
                    <a:pt x="113" y="5"/>
                  </a:lnTo>
                  <a:lnTo>
                    <a:pt x="118" y="5"/>
                  </a:lnTo>
                  <a:lnTo>
                    <a:pt x="123" y="4"/>
                  </a:lnTo>
                  <a:lnTo>
                    <a:pt x="127" y="4"/>
                  </a:lnTo>
                  <a:lnTo>
                    <a:pt x="130" y="3"/>
                  </a:lnTo>
                  <a:lnTo>
                    <a:pt x="133" y="2"/>
                  </a:lnTo>
                  <a:lnTo>
                    <a:pt x="135" y="2"/>
                  </a:lnTo>
                  <a:lnTo>
                    <a:pt x="136" y="1"/>
                  </a:lnTo>
                  <a:lnTo>
                    <a:pt x="137" y="0"/>
                  </a:lnTo>
                  <a:lnTo>
                    <a:pt x="135" y="0"/>
                  </a:lnTo>
                  <a:lnTo>
                    <a:pt x="135" y="1"/>
                  </a:lnTo>
                  <a:lnTo>
                    <a:pt x="133" y="2"/>
                  </a:lnTo>
                  <a:lnTo>
                    <a:pt x="132" y="2"/>
                  </a:lnTo>
                  <a:lnTo>
                    <a:pt x="129" y="3"/>
                  </a:lnTo>
                  <a:lnTo>
                    <a:pt x="126" y="4"/>
                  </a:lnTo>
                  <a:lnTo>
                    <a:pt x="122" y="4"/>
                  </a:lnTo>
                  <a:lnTo>
                    <a:pt x="117" y="5"/>
                  </a:lnTo>
                  <a:lnTo>
                    <a:pt x="111" y="5"/>
                  </a:lnTo>
                  <a:lnTo>
                    <a:pt x="105" y="6"/>
                  </a:lnTo>
                  <a:lnTo>
                    <a:pt x="99" y="6"/>
                  </a:lnTo>
                  <a:lnTo>
                    <a:pt x="92" y="7"/>
                  </a:lnTo>
                  <a:lnTo>
                    <a:pt x="84" y="7"/>
                  </a:lnTo>
                  <a:lnTo>
                    <a:pt x="76" y="8"/>
                  </a:lnTo>
                  <a:lnTo>
                    <a:pt x="67" y="8"/>
                  </a:lnTo>
                  <a:lnTo>
                    <a:pt x="59" y="9"/>
                  </a:lnTo>
                  <a:lnTo>
                    <a:pt x="49" y="9"/>
                  </a:lnTo>
                  <a:lnTo>
                    <a:pt x="40" y="9"/>
                  </a:lnTo>
                  <a:lnTo>
                    <a:pt x="30" y="9"/>
                  </a:lnTo>
                  <a:lnTo>
                    <a:pt x="20" y="9"/>
                  </a:lnTo>
                  <a:lnTo>
                    <a:pt x="10" y="9"/>
                  </a:lnTo>
                  <a:lnTo>
                    <a:pt x="0" y="9"/>
                  </a:lnTo>
                  <a:lnTo>
                    <a:pt x="0" y="10"/>
                  </a:lnTo>
                  <a:close/>
                </a:path>
              </a:pathLst>
            </a:custGeom>
            <a:solidFill>
              <a:srgbClr val="C0C0C0"/>
            </a:solidFill>
            <a:ln w="9525">
              <a:noFill/>
              <a:round/>
              <a:headEnd/>
              <a:tailEnd/>
            </a:ln>
          </p:spPr>
          <p:txBody>
            <a:bodyPr/>
            <a:lstStyle/>
            <a:p>
              <a:pPr eaLnBrk="0" hangingPunct="0"/>
              <a:endParaRPr lang="en-US"/>
            </a:p>
          </p:txBody>
        </p:sp>
        <p:sp>
          <p:nvSpPr>
            <p:cNvPr id="47313" name="Freeform 1686"/>
            <p:cNvSpPr>
              <a:spLocks/>
            </p:cNvSpPr>
            <p:nvPr/>
          </p:nvSpPr>
          <p:spPr bwMode="auto">
            <a:xfrm>
              <a:off x="2787" y="2544"/>
              <a:ext cx="135" cy="9"/>
            </a:xfrm>
            <a:custGeom>
              <a:avLst/>
              <a:gdLst>
                <a:gd name="T0" fmla="*/ 0 w 135"/>
                <a:gd name="T1" fmla="*/ 9 h 9"/>
                <a:gd name="T2" fmla="*/ 10 w 135"/>
                <a:gd name="T3" fmla="*/ 9 h 9"/>
                <a:gd name="T4" fmla="*/ 20 w 135"/>
                <a:gd name="T5" fmla="*/ 9 h 9"/>
                <a:gd name="T6" fmla="*/ 30 w 135"/>
                <a:gd name="T7" fmla="*/ 9 h 9"/>
                <a:gd name="T8" fmla="*/ 40 w 135"/>
                <a:gd name="T9" fmla="*/ 9 h 9"/>
                <a:gd name="T10" fmla="*/ 49 w 135"/>
                <a:gd name="T11" fmla="*/ 9 h 9"/>
                <a:gd name="T12" fmla="*/ 59 w 135"/>
                <a:gd name="T13" fmla="*/ 9 h 9"/>
                <a:gd name="T14" fmla="*/ 67 w 135"/>
                <a:gd name="T15" fmla="*/ 8 h 9"/>
                <a:gd name="T16" fmla="*/ 76 w 135"/>
                <a:gd name="T17" fmla="*/ 8 h 9"/>
                <a:gd name="T18" fmla="*/ 84 w 135"/>
                <a:gd name="T19" fmla="*/ 7 h 9"/>
                <a:gd name="T20" fmla="*/ 92 w 135"/>
                <a:gd name="T21" fmla="*/ 7 h 9"/>
                <a:gd name="T22" fmla="*/ 99 w 135"/>
                <a:gd name="T23" fmla="*/ 6 h 9"/>
                <a:gd name="T24" fmla="*/ 105 w 135"/>
                <a:gd name="T25" fmla="*/ 6 h 9"/>
                <a:gd name="T26" fmla="*/ 111 w 135"/>
                <a:gd name="T27" fmla="*/ 5 h 9"/>
                <a:gd name="T28" fmla="*/ 117 w 135"/>
                <a:gd name="T29" fmla="*/ 5 h 9"/>
                <a:gd name="T30" fmla="*/ 122 w 135"/>
                <a:gd name="T31" fmla="*/ 4 h 9"/>
                <a:gd name="T32" fmla="*/ 126 w 135"/>
                <a:gd name="T33" fmla="*/ 4 h 9"/>
                <a:gd name="T34" fmla="*/ 129 w 135"/>
                <a:gd name="T35" fmla="*/ 3 h 9"/>
                <a:gd name="T36" fmla="*/ 132 w 135"/>
                <a:gd name="T37" fmla="*/ 2 h 9"/>
                <a:gd name="T38" fmla="*/ 133 w 135"/>
                <a:gd name="T39" fmla="*/ 2 h 9"/>
                <a:gd name="T40" fmla="*/ 135 w 135"/>
                <a:gd name="T41" fmla="*/ 1 h 9"/>
                <a:gd name="T42" fmla="*/ 135 w 135"/>
                <a:gd name="T43" fmla="*/ 0 h 9"/>
                <a:gd name="T44" fmla="*/ 133 w 135"/>
                <a:gd name="T45" fmla="*/ 0 h 9"/>
                <a:gd name="T46" fmla="*/ 133 w 135"/>
                <a:gd name="T47" fmla="*/ 1 h 9"/>
                <a:gd name="T48" fmla="*/ 132 w 135"/>
                <a:gd name="T49" fmla="*/ 2 h 9"/>
                <a:gd name="T50" fmla="*/ 130 w 135"/>
                <a:gd name="T51" fmla="*/ 2 h 9"/>
                <a:gd name="T52" fmla="*/ 128 w 135"/>
                <a:gd name="T53" fmla="*/ 3 h 9"/>
                <a:gd name="T54" fmla="*/ 124 w 135"/>
                <a:gd name="T55" fmla="*/ 4 h 9"/>
                <a:gd name="T56" fmla="*/ 120 w 135"/>
                <a:gd name="T57" fmla="*/ 4 h 9"/>
                <a:gd name="T58" fmla="*/ 116 w 135"/>
                <a:gd name="T59" fmla="*/ 5 h 9"/>
                <a:gd name="T60" fmla="*/ 110 w 135"/>
                <a:gd name="T61" fmla="*/ 5 h 9"/>
                <a:gd name="T62" fmla="*/ 104 w 135"/>
                <a:gd name="T63" fmla="*/ 6 h 9"/>
                <a:gd name="T64" fmla="*/ 98 w 135"/>
                <a:gd name="T65" fmla="*/ 6 h 9"/>
                <a:gd name="T66" fmla="*/ 91 w 135"/>
                <a:gd name="T67" fmla="*/ 7 h 9"/>
                <a:gd name="T68" fmla="*/ 83 w 135"/>
                <a:gd name="T69" fmla="*/ 7 h 9"/>
                <a:gd name="T70" fmla="*/ 75 w 135"/>
                <a:gd name="T71" fmla="*/ 8 h 9"/>
                <a:gd name="T72" fmla="*/ 67 w 135"/>
                <a:gd name="T73" fmla="*/ 8 h 9"/>
                <a:gd name="T74" fmla="*/ 58 w 135"/>
                <a:gd name="T75" fmla="*/ 9 h 9"/>
                <a:gd name="T76" fmla="*/ 49 w 135"/>
                <a:gd name="T77" fmla="*/ 9 h 9"/>
                <a:gd name="T78" fmla="*/ 40 w 135"/>
                <a:gd name="T79" fmla="*/ 9 h 9"/>
                <a:gd name="T80" fmla="*/ 30 w 135"/>
                <a:gd name="T81" fmla="*/ 9 h 9"/>
                <a:gd name="T82" fmla="*/ 20 w 135"/>
                <a:gd name="T83" fmla="*/ 9 h 9"/>
                <a:gd name="T84" fmla="*/ 10 w 135"/>
                <a:gd name="T85" fmla="*/ 9 h 9"/>
                <a:gd name="T86" fmla="*/ 0 w 135"/>
                <a:gd name="T87" fmla="*/ 9 h 9"/>
                <a:gd name="T88" fmla="*/ 0 w 135"/>
                <a:gd name="T89" fmla="*/ 9 h 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5"/>
                <a:gd name="T136" fmla="*/ 0 h 9"/>
                <a:gd name="T137" fmla="*/ 135 w 135"/>
                <a:gd name="T138" fmla="*/ 9 h 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5" h="9">
                  <a:moveTo>
                    <a:pt x="0" y="9"/>
                  </a:moveTo>
                  <a:lnTo>
                    <a:pt x="10" y="9"/>
                  </a:lnTo>
                  <a:lnTo>
                    <a:pt x="20" y="9"/>
                  </a:lnTo>
                  <a:lnTo>
                    <a:pt x="30" y="9"/>
                  </a:lnTo>
                  <a:lnTo>
                    <a:pt x="40" y="9"/>
                  </a:lnTo>
                  <a:lnTo>
                    <a:pt x="49" y="9"/>
                  </a:lnTo>
                  <a:lnTo>
                    <a:pt x="59" y="9"/>
                  </a:lnTo>
                  <a:lnTo>
                    <a:pt x="67" y="8"/>
                  </a:lnTo>
                  <a:lnTo>
                    <a:pt x="76" y="8"/>
                  </a:lnTo>
                  <a:lnTo>
                    <a:pt x="84" y="7"/>
                  </a:lnTo>
                  <a:lnTo>
                    <a:pt x="92" y="7"/>
                  </a:lnTo>
                  <a:lnTo>
                    <a:pt x="99" y="6"/>
                  </a:lnTo>
                  <a:lnTo>
                    <a:pt x="105" y="6"/>
                  </a:lnTo>
                  <a:lnTo>
                    <a:pt x="111" y="5"/>
                  </a:lnTo>
                  <a:lnTo>
                    <a:pt x="117" y="5"/>
                  </a:lnTo>
                  <a:lnTo>
                    <a:pt x="122" y="4"/>
                  </a:lnTo>
                  <a:lnTo>
                    <a:pt x="126" y="4"/>
                  </a:lnTo>
                  <a:lnTo>
                    <a:pt x="129" y="3"/>
                  </a:lnTo>
                  <a:lnTo>
                    <a:pt x="132" y="2"/>
                  </a:lnTo>
                  <a:lnTo>
                    <a:pt x="133" y="2"/>
                  </a:lnTo>
                  <a:lnTo>
                    <a:pt x="135" y="1"/>
                  </a:lnTo>
                  <a:lnTo>
                    <a:pt x="135" y="0"/>
                  </a:lnTo>
                  <a:lnTo>
                    <a:pt x="133" y="0"/>
                  </a:lnTo>
                  <a:lnTo>
                    <a:pt x="133" y="1"/>
                  </a:lnTo>
                  <a:lnTo>
                    <a:pt x="132" y="2"/>
                  </a:lnTo>
                  <a:lnTo>
                    <a:pt x="130" y="2"/>
                  </a:lnTo>
                  <a:lnTo>
                    <a:pt x="128" y="3"/>
                  </a:lnTo>
                  <a:lnTo>
                    <a:pt x="124" y="4"/>
                  </a:lnTo>
                  <a:lnTo>
                    <a:pt x="120" y="4"/>
                  </a:lnTo>
                  <a:lnTo>
                    <a:pt x="116" y="5"/>
                  </a:lnTo>
                  <a:lnTo>
                    <a:pt x="110" y="5"/>
                  </a:lnTo>
                  <a:lnTo>
                    <a:pt x="104" y="6"/>
                  </a:lnTo>
                  <a:lnTo>
                    <a:pt x="98" y="6"/>
                  </a:lnTo>
                  <a:lnTo>
                    <a:pt x="91" y="7"/>
                  </a:lnTo>
                  <a:lnTo>
                    <a:pt x="83" y="7"/>
                  </a:lnTo>
                  <a:lnTo>
                    <a:pt x="75" y="8"/>
                  </a:lnTo>
                  <a:lnTo>
                    <a:pt x="67" y="8"/>
                  </a:lnTo>
                  <a:lnTo>
                    <a:pt x="58" y="9"/>
                  </a:lnTo>
                  <a:lnTo>
                    <a:pt x="49" y="9"/>
                  </a:lnTo>
                  <a:lnTo>
                    <a:pt x="40" y="9"/>
                  </a:lnTo>
                  <a:lnTo>
                    <a:pt x="30" y="9"/>
                  </a:lnTo>
                  <a:lnTo>
                    <a:pt x="20" y="9"/>
                  </a:lnTo>
                  <a:lnTo>
                    <a:pt x="10" y="9"/>
                  </a:lnTo>
                  <a:lnTo>
                    <a:pt x="0" y="9"/>
                  </a:lnTo>
                  <a:close/>
                </a:path>
              </a:pathLst>
            </a:custGeom>
            <a:solidFill>
              <a:srgbClr val="BEBEBE"/>
            </a:solidFill>
            <a:ln w="9525">
              <a:noFill/>
              <a:round/>
              <a:headEnd/>
              <a:tailEnd/>
            </a:ln>
          </p:spPr>
          <p:txBody>
            <a:bodyPr/>
            <a:lstStyle/>
            <a:p>
              <a:pPr eaLnBrk="0" hangingPunct="0"/>
              <a:endParaRPr lang="en-US"/>
            </a:p>
          </p:txBody>
        </p:sp>
        <p:sp>
          <p:nvSpPr>
            <p:cNvPr id="47314" name="Freeform 1687"/>
            <p:cNvSpPr>
              <a:spLocks/>
            </p:cNvSpPr>
            <p:nvPr/>
          </p:nvSpPr>
          <p:spPr bwMode="auto">
            <a:xfrm>
              <a:off x="2787" y="2544"/>
              <a:ext cx="133" cy="9"/>
            </a:xfrm>
            <a:custGeom>
              <a:avLst/>
              <a:gdLst>
                <a:gd name="T0" fmla="*/ 0 w 133"/>
                <a:gd name="T1" fmla="*/ 9 h 9"/>
                <a:gd name="T2" fmla="*/ 10 w 133"/>
                <a:gd name="T3" fmla="*/ 9 h 9"/>
                <a:gd name="T4" fmla="*/ 20 w 133"/>
                <a:gd name="T5" fmla="*/ 9 h 9"/>
                <a:gd name="T6" fmla="*/ 30 w 133"/>
                <a:gd name="T7" fmla="*/ 9 h 9"/>
                <a:gd name="T8" fmla="*/ 40 w 133"/>
                <a:gd name="T9" fmla="*/ 9 h 9"/>
                <a:gd name="T10" fmla="*/ 49 w 133"/>
                <a:gd name="T11" fmla="*/ 9 h 9"/>
                <a:gd name="T12" fmla="*/ 58 w 133"/>
                <a:gd name="T13" fmla="*/ 9 h 9"/>
                <a:gd name="T14" fmla="*/ 67 w 133"/>
                <a:gd name="T15" fmla="*/ 8 h 9"/>
                <a:gd name="T16" fmla="*/ 75 w 133"/>
                <a:gd name="T17" fmla="*/ 8 h 9"/>
                <a:gd name="T18" fmla="*/ 83 w 133"/>
                <a:gd name="T19" fmla="*/ 7 h 9"/>
                <a:gd name="T20" fmla="*/ 91 w 133"/>
                <a:gd name="T21" fmla="*/ 7 h 9"/>
                <a:gd name="T22" fmla="*/ 98 w 133"/>
                <a:gd name="T23" fmla="*/ 6 h 9"/>
                <a:gd name="T24" fmla="*/ 104 w 133"/>
                <a:gd name="T25" fmla="*/ 6 h 9"/>
                <a:gd name="T26" fmla="*/ 110 w 133"/>
                <a:gd name="T27" fmla="*/ 5 h 9"/>
                <a:gd name="T28" fmla="*/ 116 w 133"/>
                <a:gd name="T29" fmla="*/ 5 h 9"/>
                <a:gd name="T30" fmla="*/ 120 w 133"/>
                <a:gd name="T31" fmla="*/ 4 h 9"/>
                <a:gd name="T32" fmla="*/ 124 w 133"/>
                <a:gd name="T33" fmla="*/ 4 h 9"/>
                <a:gd name="T34" fmla="*/ 128 w 133"/>
                <a:gd name="T35" fmla="*/ 3 h 9"/>
                <a:gd name="T36" fmla="*/ 130 w 133"/>
                <a:gd name="T37" fmla="*/ 2 h 9"/>
                <a:gd name="T38" fmla="*/ 132 w 133"/>
                <a:gd name="T39" fmla="*/ 2 h 9"/>
                <a:gd name="T40" fmla="*/ 133 w 133"/>
                <a:gd name="T41" fmla="*/ 1 h 9"/>
                <a:gd name="T42" fmla="*/ 133 w 133"/>
                <a:gd name="T43" fmla="*/ 0 h 9"/>
                <a:gd name="T44" fmla="*/ 132 w 133"/>
                <a:gd name="T45" fmla="*/ 0 h 9"/>
                <a:gd name="T46" fmla="*/ 132 w 133"/>
                <a:gd name="T47" fmla="*/ 1 h 9"/>
                <a:gd name="T48" fmla="*/ 130 w 133"/>
                <a:gd name="T49" fmla="*/ 2 h 9"/>
                <a:gd name="T50" fmla="*/ 128 w 133"/>
                <a:gd name="T51" fmla="*/ 2 h 9"/>
                <a:gd name="T52" fmla="*/ 126 w 133"/>
                <a:gd name="T53" fmla="*/ 3 h 9"/>
                <a:gd name="T54" fmla="*/ 123 w 133"/>
                <a:gd name="T55" fmla="*/ 3 h 9"/>
                <a:gd name="T56" fmla="*/ 119 w 133"/>
                <a:gd name="T57" fmla="*/ 4 h 9"/>
                <a:gd name="T58" fmla="*/ 114 w 133"/>
                <a:gd name="T59" fmla="*/ 4 h 9"/>
                <a:gd name="T60" fmla="*/ 109 w 133"/>
                <a:gd name="T61" fmla="*/ 5 h 9"/>
                <a:gd name="T62" fmla="*/ 103 w 133"/>
                <a:gd name="T63" fmla="*/ 6 h 9"/>
                <a:gd name="T64" fmla="*/ 97 w 133"/>
                <a:gd name="T65" fmla="*/ 6 h 9"/>
                <a:gd name="T66" fmla="*/ 90 w 133"/>
                <a:gd name="T67" fmla="*/ 7 h 9"/>
                <a:gd name="T68" fmla="*/ 82 w 133"/>
                <a:gd name="T69" fmla="*/ 7 h 9"/>
                <a:gd name="T70" fmla="*/ 74 w 133"/>
                <a:gd name="T71" fmla="*/ 8 h 9"/>
                <a:gd name="T72" fmla="*/ 66 w 133"/>
                <a:gd name="T73" fmla="*/ 8 h 9"/>
                <a:gd name="T74" fmla="*/ 57 w 133"/>
                <a:gd name="T75" fmla="*/ 9 h 9"/>
                <a:gd name="T76" fmla="*/ 48 w 133"/>
                <a:gd name="T77" fmla="*/ 9 h 9"/>
                <a:gd name="T78" fmla="*/ 39 w 133"/>
                <a:gd name="T79" fmla="*/ 9 h 9"/>
                <a:gd name="T80" fmla="*/ 29 w 133"/>
                <a:gd name="T81" fmla="*/ 9 h 9"/>
                <a:gd name="T82" fmla="*/ 20 w 133"/>
                <a:gd name="T83" fmla="*/ 9 h 9"/>
                <a:gd name="T84" fmla="*/ 10 w 133"/>
                <a:gd name="T85" fmla="*/ 9 h 9"/>
                <a:gd name="T86" fmla="*/ 0 w 133"/>
                <a:gd name="T87" fmla="*/ 9 h 9"/>
                <a:gd name="T88" fmla="*/ 0 w 133"/>
                <a:gd name="T89" fmla="*/ 9 h 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3"/>
                <a:gd name="T136" fmla="*/ 0 h 9"/>
                <a:gd name="T137" fmla="*/ 133 w 133"/>
                <a:gd name="T138" fmla="*/ 9 h 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3" h="9">
                  <a:moveTo>
                    <a:pt x="0" y="9"/>
                  </a:moveTo>
                  <a:lnTo>
                    <a:pt x="10" y="9"/>
                  </a:lnTo>
                  <a:lnTo>
                    <a:pt x="20" y="9"/>
                  </a:lnTo>
                  <a:lnTo>
                    <a:pt x="30" y="9"/>
                  </a:lnTo>
                  <a:lnTo>
                    <a:pt x="40" y="9"/>
                  </a:lnTo>
                  <a:lnTo>
                    <a:pt x="49" y="9"/>
                  </a:lnTo>
                  <a:lnTo>
                    <a:pt x="58" y="9"/>
                  </a:lnTo>
                  <a:lnTo>
                    <a:pt x="67" y="8"/>
                  </a:lnTo>
                  <a:lnTo>
                    <a:pt x="75" y="8"/>
                  </a:lnTo>
                  <a:lnTo>
                    <a:pt x="83" y="7"/>
                  </a:lnTo>
                  <a:lnTo>
                    <a:pt x="91" y="7"/>
                  </a:lnTo>
                  <a:lnTo>
                    <a:pt x="98" y="6"/>
                  </a:lnTo>
                  <a:lnTo>
                    <a:pt x="104" y="6"/>
                  </a:lnTo>
                  <a:lnTo>
                    <a:pt x="110" y="5"/>
                  </a:lnTo>
                  <a:lnTo>
                    <a:pt x="116" y="5"/>
                  </a:lnTo>
                  <a:lnTo>
                    <a:pt x="120" y="4"/>
                  </a:lnTo>
                  <a:lnTo>
                    <a:pt x="124" y="4"/>
                  </a:lnTo>
                  <a:lnTo>
                    <a:pt x="128" y="3"/>
                  </a:lnTo>
                  <a:lnTo>
                    <a:pt x="130" y="2"/>
                  </a:lnTo>
                  <a:lnTo>
                    <a:pt x="132" y="2"/>
                  </a:lnTo>
                  <a:lnTo>
                    <a:pt x="133" y="1"/>
                  </a:lnTo>
                  <a:lnTo>
                    <a:pt x="133" y="0"/>
                  </a:lnTo>
                  <a:lnTo>
                    <a:pt x="132" y="0"/>
                  </a:lnTo>
                  <a:lnTo>
                    <a:pt x="132" y="1"/>
                  </a:lnTo>
                  <a:lnTo>
                    <a:pt x="130" y="2"/>
                  </a:lnTo>
                  <a:lnTo>
                    <a:pt x="128" y="2"/>
                  </a:lnTo>
                  <a:lnTo>
                    <a:pt x="126" y="3"/>
                  </a:lnTo>
                  <a:lnTo>
                    <a:pt x="123" y="3"/>
                  </a:lnTo>
                  <a:lnTo>
                    <a:pt x="119" y="4"/>
                  </a:lnTo>
                  <a:lnTo>
                    <a:pt x="114" y="4"/>
                  </a:lnTo>
                  <a:lnTo>
                    <a:pt x="109" y="5"/>
                  </a:lnTo>
                  <a:lnTo>
                    <a:pt x="103" y="6"/>
                  </a:lnTo>
                  <a:lnTo>
                    <a:pt x="97" y="6"/>
                  </a:lnTo>
                  <a:lnTo>
                    <a:pt x="90" y="7"/>
                  </a:lnTo>
                  <a:lnTo>
                    <a:pt x="82" y="7"/>
                  </a:lnTo>
                  <a:lnTo>
                    <a:pt x="74" y="8"/>
                  </a:lnTo>
                  <a:lnTo>
                    <a:pt x="66" y="8"/>
                  </a:lnTo>
                  <a:lnTo>
                    <a:pt x="57" y="9"/>
                  </a:lnTo>
                  <a:lnTo>
                    <a:pt x="48" y="9"/>
                  </a:lnTo>
                  <a:lnTo>
                    <a:pt x="39" y="9"/>
                  </a:lnTo>
                  <a:lnTo>
                    <a:pt x="29" y="9"/>
                  </a:lnTo>
                  <a:lnTo>
                    <a:pt x="20" y="9"/>
                  </a:lnTo>
                  <a:lnTo>
                    <a:pt x="10" y="9"/>
                  </a:lnTo>
                  <a:lnTo>
                    <a:pt x="0" y="9"/>
                  </a:lnTo>
                  <a:close/>
                </a:path>
              </a:pathLst>
            </a:custGeom>
            <a:solidFill>
              <a:srgbClr val="BDBDBD"/>
            </a:solidFill>
            <a:ln w="9525">
              <a:noFill/>
              <a:round/>
              <a:headEnd/>
              <a:tailEnd/>
            </a:ln>
          </p:spPr>
          <p:txBody>
            <a:bodyPr/>
            <a:lstStyle/>
            <a:p>
              <a:pPr eaLnBrk="0" hangingPunct="0"/>
              <a:endParaRPr lang="en-US"/>
            </a:p>
          </p:txBody>
        </p:sp>
        <p:sp>
          <p:nvSpPr>
            <p:cNvPr id="47315" name="Freeform 1688"/>
            <p:cNvSpPr>
              <a:spLocks/>
            </p:cNvSpPr>
            <p:nvPr/>
          </p:nvSpPr>
          <p:spPr bwMode="auto">
            <a:xfrm>
              <a:off x="2787" y="2544"/>
              <a:ext cx="132" cy="9"/>
            </a:xfrm>
            <a:custGeom>
              <a:avLst/>
              <a:gdLst>
                <a:gd name="T0" fmla="*/ 0 w 132"/>
                <a:gd name="T1" fmla="*/ 9 h 9"/>
                <a:gd name="T2" fmla="*/ 10 w 132"/>
                <a:gd name="T3" fmla="*/ 9 h 9"/>
                <a:gd name="T4" fmla="*/ 20 w 132"/>
                <a:gd name="T5" fmla="*/ 9 h 9"/>
                <a:gd name="T6" fmla="*/ 29 w 132"/>
                <a:gd name="T7" fmla="*/ 9 h 9"/>
                <a:gd name="T8" fmla="*/ 39 w 132"/>
                <a:gd name="T9" fmla="*/ 9 h 9"/>
                <a:gd name="T10" fmla="*/ 48 w 132"/>
                <a:gd name="T11" fmla="*/ 9 h 9"/>
                <a:gd name="T12" fmla="*/ 57 w 132"/>
                <a:gd name="T13" fmla="*/ 9 h 9"/>
                <a:gd name="T14" fmla="*/ 66 w 132"/>
                <a:gd name="T15" fmla="*/ 8 h 9"/>
                <a:gd name="T16" fmla="*/ 74 w 132"/>
                <a:gd name="T17" fmla="*/ 8 h 9"/>
                <a:gd name="T18" fmla="*/ 82 w 132"/>
                <a:gd name="T19" fmla="*/ 7 h 9"/>
                <a:gd name="T20" fmla="*/ 90 w 132"/>
                <a:gd name="T21" fmla="*/ 7 h 9"/>
                <a:gd name="T22" fmla="*/ 97 w 132"/>
                <a:gd name="T23" fmla="*/ 6 h 9"/>
                <a:gd name="T24" fmla="*/ 103 w 132"/>
                <a:gd name="T25" fmla="*/ 6 h 9"/>
                <a:gd name="T26" fmla="*/ 109 w 132"/>
                <a:gd name="T27" fmla="*/ 5 h 9"/>
                <a:gd name="T28" fmla="*/ 114 w 132"/>
                <a:gd name="T29" fmla="*/ 4 h 9"/>
                <a:gd name="T30" fmla="*/ 119 w 132"/>
                <a:gd name="T31" fmla="*/ 4 h 9"/>
                <a:gd name="T32" fmla="*/ 123 w 132"/>
                <a:gd name="T33" fmla="*/ 3 h 9"/>
                <a:gd name="T34" fmla="*/ 126 w 132"/>
                <a:gd name="T35" fmla="*/ 3 h 9"/>
                <a:gd name="T36" fmla="*/ 128 w 132"/>
                <a:gd name="T37" fmla="*/ 2 h 9"/>
                <a:gd name="T38" fmla="*/ 130 w 132"/>
                <a:gd name="T39" fmla="*/ 2 h 9"/>
                <a:gd name="T40" fmla="*/ 132 w 132"/>
                <a:gd name="T41" fmla="*/ 1 h 9"/>
                <a:gd name="T42" fmla="*/ 132 w 132"/>
                <a:gd name="T43" fmla="*/ 0 h 9"/>
                <a:gd name="T44" fmla="*/ 130 w 132"/>
                <a:gd name="T45" fmla="*/ 0 h 9"/>
                <a:gd name="T46" fmla="*/ 130 w 132"/>
                <a:gd name="T47" fmla="*/ 1 h 9"/>
                <a:gd name="T48" fmla="*/ 129 w 132"/>
                <a:gd name="T49" fmla="*/ 2 h 9"/>
                <a:gd name="T50" fmla="*/ 127 w 132"/>
                <a:gd name="T51" fmla="*/ 2 h 9"/>
                <a:gd name="T52" fmla="*/ 124 w 132"/>
                <a:gd name="T53" fmla="*/ 3 h 9"/>
                <a:gd name="T54" fmla="*/ 120 w 132"/>
                <a:gd name="T55" fmla="*/ 4 h 9"/>
                <a:gd name="T56" fmla="*/ 116 w 132"/>
                <a:gd name="T57" fmla="*/ 4 h 9"/>
                <a:gd name="T58" fmla="*/ 111 w 132"/>
                <a:gd name="T59" fmla="*/ 5 h 9"/>
                <a:gd name="T60" fmla="*/ 105 w 132"/>
                <a:gd name="T61" fmla="*/ 5 h 9"/>
                <a:gd name="T62" fmla="*/ 99 w 132"/>
                <a:gd name="T63" fmla="*/ 6 h 9"/>
                <a:gd name="T64" fmla="*/ 92 w 132"/>
                <a:gd name="T65" fmla="*/ 6 h 9"/>
                <a:gd name="T66" fmla="*/ 85 w 132"/>
                <a:gd name="T67" fmla="*/ 7 h 9"/>
                <a:gd name="T68" fmla="*/ 77 w 132"/>
                <a:gd name="T69" fmla="*/ 7 h 9"/>
                <a:gd name="T70" fmla="*/ 68 w 132"/>
                <a:gd name="T71" fmla="*/ 8 h 9"/>
                <a:gd name="T72" fmla="*/ 59 w 132"/>
                <a:gd name="T73" fmla="*/ 8 h 9"/>
                <a:gd name="T74" fmla="*/ 50 w 132"/>
                <a:gd name="T75" fmla="*/ 9 h 9"/>
                <a:gd name="T76" fmla="*/ 40 w 132"/>
                <a:gd name="T77" fmla="*/ 9 h 9"/>
                <a:gd name="T78" fmla="*/ 31 w 132"/>
                <a:gd name="T79" fmla="*/ 9 h 9"/>
                <a:gd name="T80" fmla="*/ 21 w 132"/>
                <a:gd name="T81" fmla="*/ 9 h 9"/>
                <a:gd name="T82" fmla="*/ 10 w 132"/>
                <a:gd name="T83" fmla="*/ 9 h 9"/>
                <a:gd name="T84" fmla="*/ 0 w 132"/>
                <a:gd name="T85" fmla="*/ 9 h 9"/>
                <a:gd name="T86" fmla="*/ 0 w 132"/>
                <a:gd name="T87" fmla="*/ 9 h 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2"/>
                <a:gd name="T133" fmla="*/ 0 h 9"/>
                <a:gd name="T134" fmla="*/ 132 w 132"/>
                <a:gd name="T135" fmla="*/ 9 h 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2" h="9">
                  <a:moveTo>
                    <a:pt x="0" y="9"/>
                  </a:moveTo>
                  <a:lnTo>
                    <a:pt x="10" y="9"/>
                  </a:lnTo>
                  <a:lnTo>
                    <a:pt x="20" y="9"/>
                  </a:lnTo>
                  <a:lnTo>
                    <a:pt x="29" y="9"/>
                  </a:lnTo>
                  <a:lnTo>
                    <a:pt x="39" y="9"/>
                  </a:lnTo>
                  <a:lnTo>
                    <a:pt x="48" y="9"/>
                  </a:lnTo>
                  <a:lnTo>
                    <a:pt x="57" y="9"/>
                  </a:lnTo>
                  <a:lnTo>
                    <a:pt x="66" y="8"/>
                  </a:lnTo>
                  <a:lnTo>
                    <a:pt x="74" y="8"/>
                  </a:lnTo>
                  <a:lnTo>
                    <a:pt x="82" y="7"/>
                  </a:lnTo>
                  <a:lnTo>
                    <a:pt x="90" y="7"/>
                  </a:lnTo>
                  <a:lnTo>
                    <a:pt x="97" y="6"/>
                  </a:lnTo>
                  <a:lnTo>
                    <a:pt x="103" y="6"/>
                  </a:lnTo>
                  <a:lnTo>
                    <a:pt x="109" y="5"/>
                  </a:lnTo>
                  <a:lnTo>
                    <a:pt x="114" y="4"/>
                  </a:lnTo>
                  <a:lnTo>
                    <a:pt x="119" y="4"/>
                  </a:lnTo>
                  <a:lnTo>
                    <a:pt x="123" y="3"/>
                  </a:lnTo>
                  <a:lnTo>
                    <a:pt x="126" y="3"/>
                  </a:lnTo>
                  <a:lnTo>
                    <a:pt x="128" y="2"/>
                  </a:lnTo>
                  <a:lnTo>
                    <a:pt x="130" y="2"/>
                  </a:lnTo>
                  <a:lnTo>
                    <a:pt x="132" y="1"/>
                  </a:lnTo>
                  <a:lnTo>
                    <a:pt x="132" y="0"/>
                  </a:lnTo>
                  <a:lnTo>
                    <a:pt x="130" y="0"/>
                  </a:lnTo>
                  <a:lnTo>
                    <a:pt x="130" y="1"/>
                  </a:lnTo>
                  <a:lnTo>
                    <a:pt x="129" y="2"/>
                  </a:lnTo>
                  <a:lnTo>
                    <a:pt x="127" y="2"/>
                  </a:lnTo>
                  <a:lnTo>
                    <a:pt x="124" y="3"/>
                  </a:lnTo>
                  <a:lnTo>
                    <a:pt x="120" y="4"/>
                  </a:lnTo>
                  <a:lnTo>
                    <a:pt x="116" y="4"/>
                  </a:lnTo>
                  <a:lnTo>
                    <a:pt x="111" y="5"/>
                  </a:lnTo>
                  <a:lnTo>
                    <a:pt x="105" y="5"/>
                  </a:lnTo>
                  <a:lnTo>
                    <a:pt x="99" y="6"/>
                  </a:lnTo>
                  <a:lnTo>
                    <a:pt x="92" y="6"/>
                  </a:lnTo>
                  <a:lnTo>
                    <a:pt x="85" y="7"/>
                  </a:lnTo>
                  <a:lnTo>
                    <a:pt x="77" y="7"/>
                  </a:lnTo>
                  <a:lnTo>
                    <a:pt x="68" y="8"/>
                  </a:lnTo>
                  <a:lnTo>
                    <a:pt x="59" y="8"/>
                  </a:lnTo>
                  <a:lnTo>
                    <a:pt x="50" y="9"/>
                  </a:lnTo>
                  <a:lnTo>
                    <a:pt x="40" y="9"/>
                  </a:lnTo>
                  <a:lnTo>
                    <a:pt x="31" y="9"/>
                  </a:lnTo>
                  <a:lnTo>
                    <a:pt x="21" y="9"/>
                  </a:lnTo>
                  <a:lnTo>
                    <a:pt x="10" y="9"/>
                  </a:lnTo>
                  <a:lnTo>
                    <a:pt x="0" y="9"/>
                  </a:lnTo>
                  <a:close/>
                </a:path>
              </a:pathLst>
            </a:custGeom>
            <a:solidFill>
              <a:srgbClr val="BCBCBC"/>
            </a:solidFill>
            <a:ln w="9525">
              <a:noFill/>
              <a:round/>
              <a:headEnd/>
              <a:tailEnd/>
            </a:ln>
          </p:spPr>
          <p:txBody>
            <a:bodyPr/>
            <a:lstStyle/>
            <a:p>
              <a:pPr eaLnBrk="0" hangingPunct="0"/>
              <a:endParaRPr lang="en-US"/>
            </a:p>
          </p:txBody>
        </p:sp>
        <p:sp>
          <p:nvSpPr>
            <p:cNvPr id="47316" name="Freeform 1689"/>
            <p:cNvSpPr>
              <a:spLocks/>
            </p:cNvSpPr>
            <p:nvPr/>
          </p:nvSpPr>
          <p:spPr bwMode="auto">
            <a:xfrm>
              <a:off x="2787" y="2544"/>
              <a:ext cx="130" cy="9"/>
            </a:xfrm>
            <a:custGeom>
              <a:avLst/>
              <a:gdLst>
                <a:gd name="T0" fmla="*/ 0 w 130"/>
                <a:gd name="T1" fmla="*/ 9 h 9"/>
                <a:gd name="T2" fmla="*/ 10 w 130"/>
                <a:gd name="T3" fmla="*/ 9 h 9"/>
                <a:gd name="T4" fmla="*/ 21 w 130"/>
                <a:gd name="T5" fmla="*/ 9 h 9"/>
                <a:gd name="T6" fmla="*/ 31 w 130"/>
                <a:gd name="T7" fmla="*/ 9 h 9"/>
                <a:gd name="T8" fmla="*/ 40 w 130"/>
                <a:gd name="T9" fmla="*/ 9 h 9"/>
                <a:gd name="T10" fmla="*/ 50 w 130"/>
                <a:gd name="T11" fmla="*/ 9 h 9"/>
                <a:gd name="T12" fmla="*/ 59 w 130"/>
                <a:gd name="T13" fmla="*/ 8 h 9"/>
                <a:gd name="T14" fmla="*/ 68 w 130"/>
                <a:gd name="T15" fmla="*/ 8 h 9"/>
                <a:gd name="T16" fmla="*/ 77 w 130"/>
                <a:gd name="T17" fmla="*/ 7 h 9"/>
                <a:gd name="T18" fmla="*/ 85 w 130"/>
                <a:gd name="T19" fmla="*/ 7 h 9"/>
                <a:gd name="T20" fmla="*/ 92 w 130"/>
                <a:gd name="T21" fmla="*/ 6 h 9"/>
                <a:gd name="T22" fmla="*/ 99 w 130"/>
                <a:gd name="T23" fmla="*/ 6 h 9"/>
                <a:gd name="T24" fmla="*/ 105 w 130"/>
                <a:gd name="T25" fmla="*/ 5 h 9"/>
                <a:gd name="T26" fmla="*/ 111 w 130"/>
                <a:gd name="T27" fmla="*/ 5 h 9"/>
                <a:gd name="T28" fmla="*/ 116 w 130"/>
                <a:gd name="T29" fmla="*/ 4 h 9"/>
                <a:gd name="T30" fmla="*/ 120 w 130"/>
                <a:gd name="T31" fmla="*/ 4 h 9"/>
                <a:gd name="T32" fmla="*/ 124 w 130"/>
                <a:gd name="T33" fmla="*/ 3 h 9"/>
                <a:gd name="T34" fmla="*/ 127 w 130"/>
                <a:gd name="T35" fmla="*/ 2 h 9"/>
                <a:gd name="T36" fmla="*/ 129 w 130"/>
                <a:gd name="T37" fmla="*/ 2 h 9"/>
                <a:gd name="T38" fmla="*/ 130 w 130"/>
                <a:gd name="T39" fmla="*/ 1 h 9"/>
                <a:gd name="T40" fmla="*/ 130 w 130"/>
                <a:gd name="T41" fmla="*/ 0 h 9"/>
                <a:gd name="T42" fmla="*/ 129 w 130"/>
                <a:gd name="T43" fmla="*/ 0 h 9"/>
                <a:gd name="T44" fmla="*/ 128 w 130"/>
                <a:gd name="T45" fmla="*/ 1 h 9"/>
                <a:gd name="T46" fmla="*/ 127 w 130"/>
                <a:gd name="T47" fmla="*/ 2 h 9"/>
                <a:gd name="T48" fmla="*/ 125 w 130"/>
                <a:gd name="T49" fmla="*/ 2 h 9"/>
                <a:gd name="T50" fmla="*/ 122 w 130"/>
                <a:gd name="T51" fmla="*/ 3 h 9"/>
                <a:gd name="T52" fmla="*/ 119 w 130"/>
                <a:gd name="T53" fmla="*/ 4 h 9"/>
                <a:gd name="T54" fmla="*/ 115 w 130"/>
                <a:gd name="T55" fmla="*/ 4 h 9"/>
                <a:gd name="T56" fmla="*/ 110 w 130"/>
                <a:gd name="T57" fmla="*/ 5 h 9"/>
                <a:gd name="T58" fmla="*/ 104 w 130"/>
                <a:gd name="T59" fmla="*/ 5 h 9"/>
                <a:gd name="T60" fmla="*/ 98 w 130"/>
                <a:gd name="T61" fmla="*/ 6 h 9"/>
                <a:gd name="T62" fmla="*/ 91 w 130"/>
                <a:gd name="T63" fmla="*/ 6 h 9"/>
                <a:gd name="T64" fmla="*/ 84 w 130"/>
                <a:gd name="T65" fmla="*/ 7 h 9"/>
                <a:gd name="T66" fmla="*/ 76 w 130"/>
                <a:gd name="T67" fmla="*/ 7 h 9"/>
                <a:gd name="T68" fmla="*/ 67 w 130"/>
                <a:gd name="T69" fmla="*/ 8 h 9"/>
                <a:gd name="T70" fmla="*/ 59 w 130"/>
                <a:gd name="T71" fmla="*/ 8 h 9"/>
                <a:gd name="T72" fmla="*/ 49 w 130"/>
                <a:gd name="T73" fmla="*/ 9 h 9"/>
                <a:gd name="T74" fmla="*/ 40 w 130"/>
                <a:gd name="T75" fmla="*/ 9 h 9"/>
                <a:gd name="T76" fmla="*/ 30 w 130"/>
                <a:gd name="T77" fmla="*/ 9 h 9"/>
                <a:gd name="T78" fmla="*/ 20 w 130"/>
                <a:gd name="T79" fmla="*/ 9 h 9"/>
                <a:gd name="T80" fmla="*/ 10 w 130"/>
                <a:gd name="T81" fmla="*/ 9 h 9"/>
                <a:gd name="T82" fmla="*/ 0 w 130"/>
                <a:gd name="T83" fmla="*/ 9 h 9"/>
                <a:gd name="T84" fmla="*/ 0 w 130"/>
                <a:gd name="T85" fmla="*/ 9 h 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0"/>
                <a:gd name="T130" fmla="*/ 0 h 9"/>
                <a:gd name="T131" fmla="*/ 130 w 130"/>
                <a:gd name="T132" fmla="*/ 9 h 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0" h="9">
                  <a:moveTo>
                    <a:pt x="0" y="9"/>
                  </a:moveTo>
                  <a:lnTo>
                    <a:pt x="10" y="9"/>
                  </a:lnTo>
                  <a:lnTo>
                    <a:pt x="21" y="9"/>
                  </a:lnTo>
                  <a:lnTo>
                    <a:pt x="31" y="9"/>
                  </a:lnTo>
                  <a:lnTo>
                    <a:pt x="40" y="9"/>
                  </a:lnTo>
                  <a:lnTo>
                    <a:pt x="50" y="9"/>
                  </a:lnTo>
                  <a:lnTo>
                    <a:pt x="59" y="8"/>
                  </a:lnTo>
                  <a:lnTo>
                    <a:pt x="68" y="8"/>
                  </a:lnTo>
                  <a:lnTo>
                    <a:pt x="77" y="7"/>
                  </a:lnTo>
                  <a:lnTo>
                    <a:pt x="85" y="7"/>
                  </a:lnTo>
                  <a:lnTo>
                    <a:pt x="92" y="6"/>
                  </a:lnTo>
                  <a:lnTo>
                    <a:pt x="99" y="6"/>
                  </a:lnTo>
                  <a:lnTo>
                    <a:pt x="105" y="5"/>
                  </a:lnTo>
                  <a:lnTo>
                    <a:pt x="111" y="5"/>
                  </a:lnTo>
                  <a:lnTo>
                    <a:pt x="116" y="4"/>
                  </a:lnTo>
                  <a:lnTo>
                    <a:pt x="120" y="4"/>
                  </a:lnTo>
                  <a:lnTo>
                    <a:pt x="124" y="3"/>
                  </a:lnTo>
                  <a:lnTo>
                    <a:pt x="127" y="2"/>
                  </a:lnTo>
                  <a:lnTo>
                    <a:pt x="129" y="2"/>
                  </a:lnTo>
                  <a:lnTo>
                    <a:pt x="130" y="1"/>
                  </a:lnTo>
                  <a:lnTo>
                    <a:pt x="130" y="0"/>
                  </a:lnTo>
                  <a:lnTo>
                    <a:pt x="129" y="0"/>
                  </a:lnTo>
                  <a:lnTo>
                    <a:pt x="128" y="1"/>
                  </a:lnTo>
                  <a:lnTo>
                    <a:pt x="127" y="2"/>
                  </a:lnTo>
                  <a:lnTo>
                    <a:pt x="125" y="2"/>
                  </a:lnTo>
                  <a:lnTo>
                    <a:pt x="122" y="3"/>
                  </a:lnTo>
                  <a:lnTo>
                    <a:pt x="119" y="4"/>
                  </a:lnTo>
                  <a:lnTo>
                    <a:pt x="115" y="4"/>
                  </a:lnTo>
                  <a:lnTo>
                    <a:pt x="110" y="5"/>
                  </a:lnTo>
                  <a:lnTo>
                    <a:pt x="104" y="5"/>
                  </a:lnTo>
                  <a:lnTo>
                    <a:pt x="98" y="6"/>
                  </a:lnTo>
                  <a:lnTo>
                    <a:pt x="91" y="6"/>
                  </a:lnTo>
                  <a:lnTo>
                    <a:pt x="84" y="7"/>
                  </a:lnTo>
                  <a:lnTo>
                    <a:pt x="76" y="7"/>
                  </a:lnTo>
                  <a:lnTo>
                    <a:pt x="67" y="8"/>
                  </a:lnTo>
                  <a:lnTo>
                    <a:pt x="59" y="8"/>
                  </a:lnTo>
                  <a:lnTo>
                    <a:pt x="49" y="9"/>
                  </a:lnTo>
                  <a:lnTo>
                    <a:pt x="40" y="9"/>
                  </a:lnTo>
                  <a:lnTo>
                    <a:pt x="30" y="9"/>
                  </a:lnTo>
                  <a:lnTo>
                    <a:pt x="20" y="9"/>
                  </a:lnTo>
                  <a:lnTo>
                    <a:pt x="10" y="9"/>
                  </a:lnTo>
                  <a:lnTo>
                    <a:pt x="0" y="9"/>
                  </a:lnTo>
                  <a:close/>
                </a:path>
              </a:pathLst>
            </a:custGeom>
            <a:solidFill>
              <a:srgbClr val="BBBBBB"/>
            </a:solidFill>
            <a:ln w="9525">
              <a:noFill/>
              <a:round/>
              <a:headEnd/>
              <a:tailEnd/>
            </a:ln>
          </p:spPr>
          <p:txBody>
            <a:bodyPr/>
            <a:lstStyle/>
            <a:p>
              <a:pPr eaLnBrk="0" hangingPunct="0"/>
              <a:endParaRPr lang="en-US"/>
            </a:p>
          </p:txBody>
        </p:sp>
        <p:sp>
          <p:nvSpPr>
            <p:cNvPr id="47317" name="Freeform 1690"/>
            <p:cNvSpPr>
              <a:spLocks/>
            </p:cNvSpPr>
            <p:nvPr/>
          </p:nvSpPr>
          <p:spPr bwMode="auto">
            <a:xfrm>
              <a:off x="2787" y="2544"/>
              <a:ext cx="129" cy="9"/>
            </a:xfrm>
            <a:custGeom>
              <a:avLst/>
              <a:gdLst>
                <a:gd name="T0" fmla="*/ 0 w 129"/>
                <a:gd name="T1" fmla="*/ 9 h 9"/>
                <a:gd name="T2" fmla="*/ 10 w 129"/>
                <a:gd name="T3" fmla="*/ 9 h 9"/>
                <a:gd name="T4" fmla="*/ 20 w 129"/>
                <a:gd name="T5" fmla="*/ 9 h 9"/>
                <a:gd name="T6" fmla="*/ 30 w 129"/>
                <a:gd name="T7" fmla="*/ 9 h 9"/>
                <a:gd name="T8" fmla="*/ 40 w 129"/>
                <a:gd name="T9" fmla="*/ 9 h 9"/>
                <a:gd name="T10" fmla="*/ 49 w 129"/>
                <a:gd name="T11" fmla="*/ 9 h 9"/>
                <a:gd name="T12" fmla="*/ 59 w 129"/>
                <a:gd name="T13" fmla="*/ 8 h 9"/>
                <a:gd name="T14" fmla="*/ 67 w 129"/>
                <a:gd name="T15" fmla="*/ 8 h 9"/>
                <a:gd name="T16" fmla="*/ 76 w 129"/>
                <a:gd name="T17" fmla="*/ 7 h 9"/>
                <a:gd name="T18" fmla="*/ 84 w 129"/>
                <a:gd name="T19" fmla="*/ 7 h 9"/>
                <a:gd name="T20" fmla="*/ 91 w 129"/>
                <a:gd name="T21" fmla="*/ 6 h 9"/>
                <a:gd name="T22" fmla="*/ 98 w 129"/>
                <a:gd name="T23" fmla="*/ 6 h 9"/>
                <a:gd name="T24" fmla="*/ 104 w 129"/>
                <a:gd name="T25" fmla="*/ 5 h 9"/>
                <a:gd name="T26" fmla="*/ 110 w 129"/>
                <a:gd name="T27" fmla="*/ 5 h 9"/>
                <a:gd name="T28" fmla="*/ 115 w 129"/>
                <a:gd name="T29" fmla="*/ 4 h 9"/>
                <a:gd name="T30" fmla="*/ 119 w 129"/>
                <a:gd name="T31" fmla="*/ 4 h 9"/>
                <a:gd name="T32" fmla="*/ 122 w 129"/>
                <a:gd name="T33" fmla="*/ 3 h 9"/>
                <a:gd name="T34" fmla="*/ 125 w 129"/>
                <a:gd name="T35" fmla="*/ 2 h 9"/>
                <a:gd name="T36" fmla="*/ 127 w 129"/>
                <a:gd name="T37" fmla="*/ 2 h 9"/>
                <a:gd name="T38" fmla="*/ 128 w 129"/>
                <a:gd name="T39" fmla="*/ 1 h 9"/>
                <a:gd name="T40" fmla="*/ 129 w 129"/>
                <a:gd name="T41" fmla="*/ 0 h 9"/>
                <a:gd name="T42" fmla="*/ 127 w 129"/>
                <a:gd name="T43" fmla="*/ 0 h 9"/>
                <a:gd name="T44" fmla="*/ 127 w 129"/>
                <a:gd name="T45" fmla="*/ 1 h 9"/>
                <a:gd name="T46" fmla="*/ 126 w 129"/>
                <a:gd name="T47" fmla="*/ 2 h 9"/>
                <a:gd name="T48" fmla="*/ 124 w 129"/>
                <a:gd name="T49" fmla="*/ 2 h 9"/>
                <a:gd name="T50" fmla="*/ 121 w 129"/>
                <a:gd name="T51" fmla="*/ 3 h 9"/>
                <a:gd name="T52" fmla="*/ 118 w 129"/>
                <a:gd name="T53" fmla="*/ 4 h 9"/>
                <a:gd name="T54" fmla="*/ 114 w 129"/>
                <a:gd name="T55" fmla="*/ 4 h 9"/>
                <a:gd name="T56" fmla="*/ 109 w 129"/>
                <a:gd name="T57" fmla="*/ 5 h 9"/>
                <a:gd name="T58" fmla="*/ 103 w 129"/>
                <a:gd name="T59" fmla="*/ 5 h 9"/>
                <a:gd name="T60" fmla="*/ 97 w 129"/>
                <a:gd name="T61" fmla="*/ 6 h 9"/>
                <a:gd name="T62" fmla="*/ 90 w 129"/>
                <a:gd name="T63" fmla="*/ 6 h 9"/>
                <a:gd name="T64" fmla="*/ 83 w 129"/>
                <a:gd name="T65" fmla="*/ 7 h 9"/>
                <a:gd name="T66" fmla="*/ 75 w 129"/>
                <a:gd name="T67" fmla="*/ 7 h 9"/>
                <a:gd name="T68" fmla="*/ 67 w 129"/>
                <a:gd name="T69" fmla="*/ 8 h 9"/>
                <a:gd name="T70" fmla="*/ 58 w 129"/>
                <a:gd name="T71" fmla="*/ 8 h 9"/>
                <a:gd name="T72" fmla="*/ 49 w 129"/>
                <a:gd name="T73" fmla="*/ 8 h 9"/>
                <a:gd name="T74" fmla="*/ 40 w 129"/>
                <a:gd name="T75" fmla="*/ 9 h 9"/>
                <a:gd name="T76" fmla="*/ 30 w 129"/>
                <a:gd name="T77" fmla="*/ 9 h 9"/>
                <a:gd name="T78" fmla="*/ 20 w 129"/>
                <a:gd name="T79" fmla="*/ 9 h 9"/>
                <a:gd name="T80" fmla="*/ 10 w 129"/>
                <a:gd name="T81" fmla="*/ 9 h 9"/>
                <a:gd name="T82" fmla="*/ 0 w 129"/>
                <a:gd name="T83" fmla="*/ 9 h 9"/>
                <a:gd name="T84" fmla="*/ 0 w 129"/>
                <a:gd name="T85" fmla="*/ 9 h 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9"/>
                <a:gd name="T130" fmla="*/ 0 h 9"/>
                <a:gd name="T131" fmla="*/ 129 w 129"/>
                <a:gd name="T132" fmla="*/ 9 h 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9" h="9">
                  <a:moveTo>
                    <a:pt x="0" y="9"/>
                  </a:moveTo>
                  <a:lnTo>
                    <a:pt x="10" y="9"/>
                  </a:lnTo>
                  <a:lnTo>
                    <a:pt x="20" y="9"/>
                  </a:lnTo>
                  <a:lnTo>
                    <a:pt x="30" y="9"/>
                  </a:lnTo>
                  <a:lnTo>
                    <a:pt x="40" y="9"/>
                  </a:lnTo>
                  <a:lnTo>
                    <a:pt x="49" y="9"/>
                  </a:lnTo>
                  <a:lnTo>
                    <a:pt x="59" y="8"/>
                  </a:lnTo>
                  <a:lnTo>
                    <a:pt x="67" y="8"/>
                  </a:lnTo>
                  <a:lnTo>
                    <a:pt x="76" y="7"/>
                  </a:lnTo>
                  <a:lnTo>
                    <a:pt x="84" y="7"/>
                  </a:lnTo>
                  <a:lnTo>
                    <a:pt x="91" y="6"/>
                  </a:lnTo>
                  <a:lnTo>
                    <a:pt x="98" y="6"/>
                  </a:lnTo>
                  <a:lnTo>
                    <a:pt x="104" y="5"/>
                  </a:lnTo>
                  <a:lnTo>
                    <a:pt x="110" y="5"/>
                  </a:lnTo>
                  <a:lnTo>
                    <a:pt x="115" y="4"/>
                  </a:lnTo>
                  <a:lnTo>
                    <a:pt x="119" y="4"/>
                  </a:lnTo>
                  <a:lnTo>
                    <a:pt x="122" y="3"/>
                  </a:lnTo>
                  <a:lnTo>
                    <a:pt x="125" y="2"/>
                  </a:lnTo>
                  <a:lnTo>
                    <a:pt x="127" y="2"/>
                  </a:lnTo>
                  <a:lnTo>
                    <a:pt x="128" y="1"/>
                  </a:lnTo>
                  <a:lnTo>
                    <a:pt x="129" y="0"/>
                  </a:lnTo>
                  <a:lnTo>
                    <a:pt x="127" y="0"/>
                  </a:lnTo>
                  <a:lnTo>
                    <a:pt x="127" y="1"/>
                  </a:lnTo>
                  <a:lnTo>
                    <a:pt x="126" y="2"/>
                  </a:lnTo>
                  <a:lnTo>
                    <a:pt x="124" y="2"/>
                  </a:lnTo>
                  <a:lnTo>
                    <a:pt x="121" y="3"/>
                  </a:lnTo>
                  <a:lnTo>
                    <a:pt x="118" y="4"/>
                  </a:lnTo>
                  <a:lnTo>
                    <a:pt x="114" y="4"/>
                  </a:lnTo>
                  <a:lnTo>
                    <a:pt x="109" y="5"/>
                  </a:lnTo>
                  <a:lnTo>
                    <a:pt x="103" y="5"/>
                  </a:lnTo>
                  <a:lnTo>
                    <a:pt x="97" y="6"/>
                  </a:lnTo>
                  <a:lnTo>
                    <a:pt x="90" y="6"/>
                  </a:lnTo>
                  <a:lnTo>
                    <a:pt x="83" y="7"/>
                  </a:lnTo>
                  <a:lnTo>
                    <a:pt x="75" y="7"/>
                  </a:lnTo>
                  <a:lnTo>
                    <a:pt x="67" y="8"/>
                  </a:lnTo>
                  <a:lnTo>
                    <a:pt x="58" y="8"/>
                  </a:lnTo>
                  <a:lnTo>
                    <a:pt x="49" y="8"/>
                  </a:lnTo>
                  <a:lnTo>
                    <a:pt x="40" y="9"/>
                  </a:lnTo>
                  <a:lnTo>
                    <a:pt x="30" y="9"/>
                  </a:lnTo>
                  <a:lnTo>
                    <a:pt x="20" y="9"/>
                  </a:lnTo>
                  <a:lnTo>
                    <a:pt x="10" y="9"/>
                  </a:lnTo>
                  <a:lnTo>
                    <a:pt x="0" y="9"/>
                  </a:lnTo>
                  <a:close/>
                </a:path>
              </a:pathLst>
            </a:custGeom>
            <a:solidFill>
              <a:srgbClr val="BABABA"/>
            </a:solidFill>
            <a:ln w="9525">
              <a:noFill/>
              <a:round/>
              <a:headEnd/>
              <a:tailEnd/>
            </a:ln>
          </p:spPr>
          <p:txBody>
            <a:bodyPr/>
            <a:lstStyle/>
            <a:p>
              <a:pPr eaLnBrk="0" hangingPunct="0"/>
              <a:endParaRPr lang="en-US"/>
            </a:p>
          </p:txBody>
        </p:sp>
        <p:sp>
          <p:nvSpPr>
            <p:cNvPr id="47318" name="Freeform 1691"/>
            <p:cNvSpPr>
              <a:spLocks/>
            </p:cNvSpPr>
            <p:nvPr/>
          </p:nvSpPr>
          <p:spPr bwMode="auto">
            <a:xfrm>
              <a:off x="2787" y="2544"/>
              <a:ext cx="127" cy="9"/>
            </a:xfrm>
            <a:custGeom>
              <a:avLst/>
              <a:gdLst>
                <a:gd name="T0" fmla="*/ 0 w 127"/>
                <a:gd name="T1" fmla="*/ 9 h 9"/>
                <a:gd name="T2" fmla="*/ 10 w 127"/>
                <a:gd name="T3" fmla="*/ 9 h 9"/>
                <a:gd name="T4" fmla="*/ 20 w 127"/>
                <a:gd name="T5" fmla="*/ 9 h 9"/>
                <a:gd name="T6" fmla="*/ 30 w 127"/>
                <a:gd name="T7" fmla="*/ 9 h 9"/>
                <a:gd name="T8" fmla="*/ 40 w 127"/>
                <a:gd name="T9" fmla="*/ 9 h 9"/>
                <a:gd name="T10" fmla="*/ 49 w 127"/>
                <a:gd name="T11" fmla="*/ 8 h 9"/>
                <a:gd name="T12" fmla="*/ 58 w 127"/>
                <a:gd name="T13" fmla="*/ 8 h 9"/>
                <a:gd name="T14" fmla="*/ 67 w 127"/>
                <a:gd name="T15" fmla="*/ 8 h 9"/>
                <a:gd name="T16" fmla="*/ 75 w 127"/>
                <a:gd name="T17" fmla="*/ 7 h 9"/>
                <a:gd name="T18" fmla="*/ 83 w 127"/>
                <a:gd name="T19" fmla="*/ 7 h 9"/>
                <a:gd name="T20" fmla="*/ 90 w 127"/>
                <a:gd name="T21" fmla="*/ 6 h 9"/>
                <a:gd name="T22" fmla="*/ 97 w 127"/>
                <a:gd name="T23" fmla="*/ 6 h 9"/>
                <a:gd name="T24" fmla="*/ 103 w 127"/>
                <a:gd name="T25" fmla="*/ 5 h 9"/>
                <a:gd name="T26" fmla="*/ 109 w 127"/>
                <a:gd name="T27" fmla="*/ 5 h 9"/>
                <a:gd name="T28" fmla="*/ 114 w 127"/>
                <a:gd name="T29" fmla="*/ 4 h 9"/>
                <a:gd name="T30" fmla="*/ 118 w 127"/>
                <a:gd name="T31" fmla="*/ 4 h 9"/>
                <a:gd name="T32" fmla="*/ 121 w 127"/>
                <a:gd name="T33" fmla="*/ 3 h 9"/>
                <a:gd name="T34" fmla="*/ 124 w 127"/>
                <a:gd name="T35" fmla="*/ 2 h 9"/>
                <a:gd name="T36" fmla="*/ 126 w 127"/>
                <a:gd name="T37" fmla="*/ 2 h 9"/>
                <a:gd name="T38" fmla="*/ 127 w 127"/>
                <a:gd name="T39" fmla="*/ 1 h 9"/>
                <a:gd name="T40" fmla="*/ 127 w 127"/>
                <a:gd name="T41" fmla="*/ 0 h 9"/>
                <a:gd name="T42" fmla="*/ 126 w 127"/>
                <a:gd name="T43" fmla="*/ 0 h 9"/>
                <a:gd name="T44" fmla="*/ 126 w 127"/>
                <a:gd name="T45" fmla="*/ 1 h 9"/>
                <a:gd name="T46" fmla="*/ 124 w 127"/>
                <a:gd name="T47" fmla="*/ 2 h 9"/>
                <a:gd name="T48" fmla="*/ 122 w 127"/>
                <a:gd name="T49" fmla="*/ 2 h 9"/>
                <a:gd name="T50" fmla="*/ 120 w 127"/>
                <a:gd name="T51" fmla="*/ 3 h 9"/>
                <a:gd name="T52" fmla="*/ 116 w 127"/>
                <a:gd name="T53" fmla="*/ 3 h 9"/>
                <a:gd name="T54" fmla="*/ 112 w 127"/>
                <a:gd name="T55" fmla="*/ 4 h 9"/>
                <a:gd name="T56" fmla="*/ 107 w 127"/>
                <a:gd name="T57" fmla="*/ 4 h 9"/>
                <a:gd name="T58" fmla="*/ 102 w 127"/>
                <a:gd name="T59" fmla="*/ 5 h 9"/>
                <a:gd name="T60" fmla="*/ 96 w 127"/>
                <a:gd name="T61" fmla="*/ 6 h 9"/>
                <a:gd name="T62" fmla="*/ 89 w 127"/>
                <a:gd name="T63" fmla="*/ 6 h 9"/>
                <a:gd name="T64" fmla="*/ 82 w 127"/>
                <a:gd name="T65" fmla="*/ 7 h 9"/>
                <a:gd name="T66" fmla="*/ 74 w 127"/>
                <a:gd name="T67" fmla="*/ 7 h 9"/>
                <a:gd name="T68" fmla="*/ 66 w 127"/>
                <a:gd name="T69" fmla="*/ 8 h 9"/>
                <a:gd name="T70" fmla="*/ 57 w 127"/>
                <a:gd name="T71" fmla="*/ 8 h 9"/>
                <a:gd name="T72" fmla="*/ 48 w 127"/>
                <a:gd name="T73" fmla="*/ 8 h 9"/>
                <a:gd name="T74" fmla="*/ 39 w 127"/>
                <a:gd name="T75" fmla="*/ 9 h 9"/>
                <a:gd name="T76" fmla="*/ 29 w 127"/>
                <a:gd name="T77" fmla="*/ 9 h 9"/>
                <a:gd name="T78" fmla="*/ 20 w 127"/>
                <a:gd name="T79" fmla="*/ 9 h 9"/>
                <a:gd name="T80" fmla="*/ 10 w 127"/>
                <a:gd name="T81" fmla="*/ 9 h 9"/>
                <a:gd name="T82" fmla="*/ 0 w 127"/>
                <a:gd name="T83" fmla="*/ 9 h 9"/>
                <a:gd name="T84" fmla="*/ 0 w 127"/>
                <a:gd name="T85" fmla="*/ 9 h 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
                <a:gd name="T130" fmla="*/ 0 h 9"/>
                <a:gd name="T131" fmla="*/ 127 w 127"/>
                <a:gd name="T132" fmla="*/ 9 h 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 h="9">
                  <a:moveTo>
                    <a:pt x="0" y="9"/>
                  </a:moveTo>
                  <a:lnTo>
                    <a:pt x="10" y="9"/>
                  </a:lnTo>
                  <a:lnTo>
                    <a:pt x="20" y="9"/>
                  </a:lnTo>
                  <a:lnTo>
                    <a:pt x="30" y="9"/>
                  </a:lnTo>
                  <a:lnTo>
                    <a:pt x="40" y="9"/>
                  </a:lnTo>
                  <a:lnTo>
                    <a:pt x="49" y="8"/>
                  </a:lnTo>
                  <a:lnTo>
                    <a:pt x="58" y="8"/>
                  </a:lnTo>
                  <a:lnTo>
                    <a:pt x="67" y="8"/>
                  </a:lnTo>
                  <a:lnTo>
                    <a:pt x="75" y="7"/>
                  </a:lnTo>
                  <a:lnTo>
                    <a:pt x="83" y="7"/>
                  </a:lnTo>
                  <a:lnTo>
                    <a:pt x="90" y="6"/>
                  </a:lnTo>
                  <a:lnTo>
                    <a:pt x="97" y="6"/>
                  </a:lnTo>
                  <a:lnTo>
                    <a:pt x="103" y="5"/>
                  </a:lnTo>
                  <a:lnTo>
                    <a:pt x="109" y="5"/>
                  </a:lnTo>
                  <a:lnTo>
                    <a:pt x="114" y="4"/>
                  </a:lnTo>
                  <a:lnTo>
                    <a:pt x="118" y="4"/>
                  </a:lnTo>
                  <a:lnTo>
                    <a:pt x="121" y="3"/>
                  </a:lnTo>
                  <a:lnTo>
                    <a:pt x="124" y="2"/>
                  </a:lnTo>
                  <a:lnTo>
                    <a:pt x="126" y="2"/>
                  </a:lnTo>
                  <a:lnTo>
                    <a:pt x="127" y="1"/>
                  </a:lnTo>
                  <a:lnTo>
                    <a:pt x="127" y="0"/>
                  </a:lnTo>
                  <a:lnTo>
                    <a:pt x="126" y="0"/>
                  </a:lnTo>
                  <a:lnTo>
                    <a:pt x="126" y="1"/>
                  </a:lnTo>
                  <a:lnTo>
                    <a:pt x="124" y="2"/>
                  </a:lnTo>
                  <a:lnTo>
                    <a:pt x="122" y="2"/>
                  </a:lnTo>
                  <a:lnTo>
                    <a:pt x="120" y="3"/>
                  </a:lnTo>
                  <a:lnTo>
                    <a:pt x="116" y="3"/>
                  </a:lnTo>
                  <a:lnTo>
                    <a:pt x="112" y="4"/>
                  </a:lnTo>
                  <a:lnTo>
                    <a:pt x="107" y="4"/>
                  </a:lnTo>
                  <a:lnTo>
                    <a:pt x="102" y="5"/>
                  </a:lnTo>
                  <a:lnTo>
                    <a:pt x="96" y="6"/>
                  </a:lnTo>
                  <a:lnTo>
                    <a:pt x="89" y="6"/>
                  </a:lnTo>
                  <a:lnTo>
                    <a:pt x="82" y="7"/>
                  </a:lnTo>
                  <a:lnTo>
                    <a:pt x="74" y="7"/>
                  </a:lnTo>
                  <a:lnTo>
                    <a:pt x="66" y="8"/>
                  </a:lnTo>
                  <a:lnTo>
                    <a:pt x="57" y="8"/>
                  </a:lnTo>
                  <a:lnTo>
                    <a:pt x="48" y="8"/>
                  </a:lnTo>
                  <a:lnTo>
                    <a:pt x="39" y="9"/>
                  </a:lnTo>
                  <a:lnTo>
                    <a:pt x="29" y="9"/>
                  </a:lnTo>
                  <a:lnTo>
                    <a:pt x="20" y="9"/>
                  </a:lnTo>
                  <a:lnTo>
                    <a:pt x="10" y="9"/>
                  </a:lnTo>
                  <a:lnTo>
                    <a:pt x="0" y="9"/>
                  </a:lnTo>
                  <a:close/>
                </a:path>
              </a:pathLst>
            </a:custGeom>
            <a:solidFill>
              <a:srgbClr val="B9B9B9"/>
            </a:solidFill>
            <a:ln w="9525">
              <a:noFill/>
              <a:round/>
              <a:headEnd/>
              <a:tailEnd/>
            </a:ln>
          </p:spPr>
          <p:txBody>
            <a:bodyPr/>
            <a:lstStyle/>
            <a:p>
              <a:pPr eaLnBrk="0" hangingPunct="0"/>
              <a:endParaRPr lang="en-US"/>
            </a:p>
          </p:txBody>
        </p:sp>
        <p:sp>
          <p:nvSpPr>
            <p:cNvPr id="47319" name="Freeform 1692"/>
            <p:cNvSpPr>
              <a:spLocks/>
            </p:cNvSpPr>
            <p:nvPr/>
          </p:nvSpPr>
          <p:spPr bwMode="auto">
            <a:xfrm>
              <a:off x="2787" y="2544"/>
              <a:ext cx="126" cy="9"/>
            </a:xfrm>
            <a:custGeom>
              <a:avLst/>
              <a:gdLst>
                <a:gd name="T0" fmla="*/ 0 w 126"/>
                <a:gd name="T1" fmla="*/ 9 h 9"/>
                <a:gd name="T2" fmla="*/ 10 w 126"/>
                <a:gd name="T3" fmla="*/ 9 h 9"/>
                <a:gd name="T4" fmla="*/ 20 w 126"/>
                <a:gd name="T5" fmla="*/ 9 h 9"/>
                <a:gd name="T6" fmla="*/ 29 w 126"/>
                <a:gd name="T7" fmla="*/ 9 h 9"/>
                <a:gd name="T8" fmla="*/ 39 w 126"/>
                <a:gd name="T9" fmla="*/ 9 h 9"/>
                <a:gd name="T10" fmla="*/ 48 w 126"/>
                <a:gd name="T11" fmla="*/ 8 h 9"/>
                <a:gd name="T12" fmla="*/ 57 w 126"/>
                <a:gd name="T13" fmla="*/ 8 h 9"/>
                <a:gd name="T14" fmla="*/ 66 w 126"/>
                <a:gd name="T15" fmla="*/ 8 h 9"/>
                <a:gd name="T16" fmla="*/ 74 w 126"/>
                <a:gd name="T17" fmla="*/ 7 h 9"/>
                <a:gd name="T18" fmla="*/ 82 w 126"/>
                <a:gd name="T19" fmla="*/ 7 h 9"/>
                <a:gd name="T20" fmla="*/ 89 w 126"/>
                <a:gd name="T21" fmla="*/ 6 h 9"/>
                <a:gd name="T22" fmla="*/ 96 w 126"/>
                <a:gd name="T23" fmla="*/ 6 h 9"/>
                <a:gd name="T24" fmla="*/ 102 w 126"/>
                <a:gd name="T25" fmla="*/ 5 h 9"/>
                <a:gd name="T26" fmla="*/ 107 w 126"/>
                <a:gd name="T27" fmla="*/ 4 h 9"/>
                <a:gd name="T28" fmla="*/ 112 w 126"/>
                <a:gd name="T29" fmla="*/ 4 h 9"/>
                <a:gd name="T30" fmla="*/ 116 w 126"/>
                <a:gd name="T31" fmla="*/ 3 h 9"/>
                <a:gd name="T32" fmla="*/ 120 w 126"/>
                <a:gd name="T33" fmla="*/ 3 h 9"/>
                <a:gd name="T34" fmla="*/ 122 w 126"/>
                <a:gd name="T35" fmla="*/ 2 h 9"/>
                <a:gd name="T36" fmla="*/ 124 w 126"/>
                <a:gd name="T37" fmla="*/ 2 h 9"/>
                <a:gd name="T38" fmla="*/ 126 w 126"/>
                <a:gd name="T39" fmla="*/ 1 h 9"/>
                <a:gd name="T40" fmla="*/ 126 w 126"/>
                <a:gd name="T41" fmla="*/ 0 h 9"/>
                <a:gd name="T42" fmla="*/ 124 w 126"/>
                <a:gd name="T43" fmla="*/ 0 h 9"/>
                <a:gd name="T44" fmla="*/ 124 w 126"/>
                <a:gd name="T45" fmla="*/ 1 h 9"/>
                <a:gd name="T46" fmla="*/ 123 w 126"/>
                <a:gd name="T47" fmla="*/ 1 h 9"/>
                <a:gd name="T48" fmla="*/ 121 w 126"/>
                <a:gd name="T49" fmla="*/ 2 h 9"/>
                <a:gd name="T50" fmla="*/ 118 w 126"/>
                <a:gd name="T51" fmla="*/ 3 h 9"/>
                <a:gd name="T52" fmla="*/ 115 w 126"/>
                <a:gd name="T53" fmla="*/ 3 h 9"/>
                <a:gd name="T54" fmla="*/ 111 w 126"/>
                <a:gd name="T55" fmla="*/ 4 h 9"/>
                <a:gd name="T56" fmla="*/ 106 w 126"/>
                <a:gd name="T57" fmla="*/ 4 h 9"/>
                <a:gd name="T58" fmla="*/ 101 w 126"/>
                <a:gd name="T59" fmla="*/ 5 h 9"/>
                <a:gd name="T60" fmla="*/ 95 w 126"/>
                <a:gd name="T61" fmla="*/ 6 h 9"/>
                <a:gd name="T62" fmla="*/ 88 w 126"/>
                <a:gd name="T63" fmla="*/ 6 h 9"/>
                <a:gd name="T64" fmla="*/ 81 w 126"/>
                <a:gd name="T65" fmla="*/ 6 h 9"/>
                <a:gd name="T66" fmla="*/ 73 w 126"/>
                <a:gd name="T67" fmla="*/ 7 h 9"/>
                <a:gd name="T68" fmla="*/ 65 w 126"/>
                <a:gd name="T69" fmla="*/ 7 h 9"/>
                <a:gd name="T70" fmla="*/ 57 w 126"/>
                <a:gd name="T71" fmla="*/ 8 h 9"/>
                <a:gd name="T72" fmla="*/ 48 w 126"/>
                <a:gd name="T73" fmla="*/ 8 h 9"/>
                <a:gd name="T74" fmla="*/ 38 w 126"/>
                <a:gd name="T75" fmla="*/ 8 h 9"/>
                <a:gd name="T76" fmla="*/ 29 w 126"/>
                <a:gd name="T77" fmla="*/ 9 h 9"/>
                <a:gd name="T78" fmla="*/ 19 w 126"/>
                <a:gd name="T79" fmla="*/ 9 h 9"/>
                <a:gd name="T80" fmla="*/ 10 w 126"/>
                <a:gd name="T81" fmla="*/ 9 h 9"/>
                <a:gd name="T82" fmla="*/ 0 w 126"/>
                <a:gd name="T83" fmla="*/ 9 h 9"/>
                <a:gd name="T84" fmla="*/ 0 w 126"/>
                <a:gd name="T85" fmla="*/ 9 h 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6"/>
                <a:gd name="T130" fmla="*/ 0 h 9"/>
                <a:gd name="T131" fmla="*/ 126 w 126"/>
                <a:gd name="T132" fmla="*/ 9 h 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6" h="9">
                  <a:moveTo>
                    <a:pt x="0" y="9"/>
                  </a:moveTo>
                  <a:lnTo>
                    <a:pt x="10" y="9"/>
                  </a:lnTo>
                  <a:lnTo>
                    <a:pt x="20" y="9"/>
                  </a:lnTo>
                  <a:lnTo>
                    <a:pt x="29" y="9"/>
                  </a:lnTo>
                  <a:lnTo>
                    <a:pt x="39" y="9"/>
                  </a:lnTo>
                  <a:lnTo>
                    <a:pt x="48" y="8"/>
                  </a:lnTo>
                  <a:lnTo>
                    <a:pt x="57" y="8"/>
                  </a:lnTo>
                  <a:lnTo>
                    <a:pt x="66" y="8"/>
                  </a:lnTo>
                  <a:lnTo>
                    <a:pt x="74" y="7"/>
                  </a:lnTo>
                  <a:lnTo>
                    <a:pt x="82" y="7"/>
                  </a:lnTo>
                  <a:lnTo>
                    <a:pt x="89" y="6"/>
                  </a:lnTo>
                  <a:lnTo>
                    <a:pt x="96" y="6"/>
                  </a:lnTo>
                  <a:lnTo>
                    <a:pt x="102" y="5"/>
                  </a:lnTo>
                  <a:lnTo>
                    <a:pt x="107" y="4"/>
                  </a:lnTo>
                  <a:lnTo>
                    <a:pt x="112" y="4"/>
                  </a:lnTo>
                  <a:lnTo>
                    <a:pt x="116" y="3"/>
                  </a:lnTo>
                  <a:lnTo>
                    <a:pt x="120" y="3"/>
                  </a:lnTo>
                  <a:lnTo>
                    <a:pt x="122" y="2"/>
                  </a:lnTo>
                  <a:lnTo>
                    <a:pt x="124" y="2"/>
                  </a:lnTo>
                  <a:lnTo>
                    <a:pt x="126" y="1"/>
                  </a:lnTo>
                  <a:lnTo>
                    <a:pt x="126" y="0"/>
                  </a:lnTo>
                  <a:lnTo>
                    <a:pt x="124" y="0"/>
                  </a:lnTo>
                  <a:lnTo>
                    <a:pt x="124" y="1"/>
                  </a:lnTo>
                  <a:lnTo>
                    <a:pt x="123" y="1"/>
                  </a:lnTo>
                  <a:lnTo>
                    <a:pt x="121" y="2"/>
                  </a:lnTo>
                  <a:lnTo>
                    <a:pt x="118" y="3"/>
                  </a:lnTo>
                  <a:lnTo>
                    <a:pt x="115" y="3"/>
                  </a:lnTo>
                  <a:lnTo>
                    <a:pt x="111" y="4"/>
                  </a:lnTo>
                  <a:lnTo>
                    <a:pt x="106" y="4"/>
                  </a:lnTo>
                  <a:lnTo>
                    <a:pt x="101" y="5"/>
                  </a:lnTo>
                  <a:lnTo>
                    <a:pt x="95" y="6"/>
                  </a:lnTo>
                  <a:lnTo>
                    <a:pt x="88" y="6"/>
                  </a:lnTo>
                  <a:lnTo>
                    <a:pt x="81" y="6"/>
                  </a:lnTo>
                  <a:lnTo>
                    <a:pt x="73" y="7"/>
                  </a:lnTo>
                  <a:lnTo>
                    <a:pt x="65" y="7"/>
                  </a:lnTo>
                  <a:lnTo>
                    <a:pt x="57" y="8"/>
                  </a:lnTo>
                  <a:lnTo>
                    <a:pt x="48" y="8"/>
                  </a:lnTo>
                  <a:lnTo>
                    <a:pt x="38" y="8"/>
                  </a:lnTo>
                  <a:lnTo>
                    <a:pt x="29" y="9"/>
                  </a:lnTo>
                  <a:lnTo>
                    <a:pt x="19" y="9"/>
                  </a:lnTo>
                  <a:lnTo>
                    <a:pt x="10" y="9"/>
                  </a:lnTo>
                  <a:lnTo>
                    <a:pt x="0" y="9"/>
                  </a:lnTo>
                  <a:close/>
                </a:path>
              </a:pathLst>
            </a:custGeom>
            <a:solidFill>
              <a:srgbClr val="B8B8B8"/>
            </a:solidFill>
            <a:ln w="9525">
              <a:noFill/>
              <a:round/>
              <a:headEnd/>
              <a:tailEnd/>
            </a:ln>
          </p:spPr>
          <p:txBody>
            <a:bodyPr/>
            <a:lstStyle/>
            <a:p>
              <a:pPr eaLnBrk="0" hangingPunct="0"/>
              <a:endParaRPr lang="en-US"/>
            </a:p>
          </p:txBody>
        </p:sp>
        <p:sp>
          <p:nvSpPr>
            <p:cNvPr id="47320" name="Freeform 1693"/>
            <p:cNvSpPr>
              <a:spLocks/>
            </p:cNvSpPr>
            <p:nvPr/>
          </p:nvSpPr>
          <p:spPr bwMode="auto">
            <a:xfrm>
              <a:off x="2787" y="2544"/>
              <a:ext cx="124" cy="9"/>
            </a:xfrm>
            <a:custGeom>
              <a:avLst/>
              <a:gdLst>
                <a:gd name="T0" fmla="*/ 0 w 124"/>
                <a:gd name="T1" fmla="*/ 9 h 9"/>
                <a:gd name="T2" fmla="*/ 10 w 124"/>
                <a:gd name="T3" fmla="*/ 9 h 9"/>
                <a:gd name="T4" fmla="*/ 19 w 124"/>
                <a:gd name="T5" fmla="*/ 9 h 9"/>
                <a:gd name="T6" fmla="*/ 29 w 124"/>
                <a:gd name="T7" fmla="*/ 9 h 9"/>
                <a:gd name="T8" fmla="*/ 38 w 124"/>
                <a:gd name="T9" fmla="*/ 8 h 9"/>
                <a:gd name="T10" fmla="*/ 48 w 124"/>
                <a:gd name="T11" fmla="*/ 8 h 9"/>
                <a:gd name="T12" fmla="*/ 57 w 124"/>
                <a:gd name="T13" fmla="*/ 8 h 9"/>
                <a:gd name="T14" fmla="*/ 65 w 124"/>
                <a:gd name="T15" fmla="*/ 7 h 9"/>
                <a:gd name="T16" fmla="*/ 73 w 124"/>
                <a:gd name="T17" fmla="*/ 7 h 9"/>
                <a:gd name="T18" fmla="*/ 81 w 124"/>
                <a:gd name="T19" fmla="*/ 6 h 9"/>
                <a:gd name="T20" fmla="*/ 88 w 124"/>
                <a:gd name="T21" fmla="*/ 6 h 9"/>
                <a:gd name="T22" fmla="*/ 95 w 124"/>
                <a:gd name="T23" fmla="*/ 6 h 9"/>
                <a:gd name="T24" fmla="*/ 101 w 124"/>
                <a:gd name="T25" fmla="*/ 5 h 9"/>
                <a:gd name="T26" fmla="*/ 106 w 124"/>
                <a:gd name="T27" fmla="*/ 4 h 9"/>
                <a:gd name="T28" fmla="*/ 111 w 124"/>
                <a:gd name="T29" fmla="*/ 4 h 9"/>
                <a:gd name="T30" fmla="*/ 115 w 124"/>
                <a:gd name="T31" fmla="*/ 3 h 9"/>
                <a:gd name="T32" fmla="*/ 118 w 124"/>
                <a:gd name="T33" fmla="*/ 3 h 9"/>
                <a:gd name="T34" fmla="*/ 121 w 124"/>
                <a:gd name="T35" fmla="*/ 2 h 9"/>
                <a:gd name="T36" fmla="*/ 123 w 124"/>
                <a:gd name="T37" fmla="*/ 1 h 9"/>
                <a:gd name="T38" fmla="*/ 124 w 124"/>
                <a:gd name="T39" fmla="*/ 1 h 9"/>
                <a:gd name="T40" fmla="*/ 124 w 124"/>
                <a:gd name="T41" fmla="*/ 0 h 9"/>
                <a:gd name="T42" fmla="*/ 123 w 124"/>
                <a:gd name="T43" fmla="*/ 0 h 9"/>
                <a:gd name="T44" fmla="*/ 122 w 124"/>
                <a:gd name="T45" fmla="*/ 1 h 9"/>
                <a:gd name="T46" fmla="*/ 121 w 124"/>
                <a:gd name="T47" fmla="*/ 1 h 9"/>
                <a:gd name="T48" fmla="*/ 120 w 124"/>
                <a:gd name="T49" fmla="*/ 2 h 9"/>
                <a:gd name="T50" fmla="*/ 117 w 124"/>
                <a:gd name="T51" fmla="*/ 3 h 9"/>
                <a:gd name="T52" fmla="*/ 114 w 124"/>
                <a:gd name="T53" fmla="*/ 3 h 9"/>
                <a:gd name="T54" fmla="*/ 109 w 124"/>
                <a:gd name="T55" fmla="*/ 4 h 9"/>
                <a:gd name="T56" fmla="*/ 105 w 124"/>
                <a:gd name="T57" fmla="*/ 4 h 9"/>
                <a:gd name="T58" fmla="*/ 99 w 124"/>
                <a:gd name="T59" fmla="*/ 5 h 9"/>
                <a:gd name="T60" fmla="*/ 93 w 124"/>
                <a:gd name="T61" fmla="*/ 6 h 9"/>
                <a:gd name="T62" fmla="*/ 87 w 124"/>
                <a:gd name="T63" fmla="*/ 6 h 9"/>
                <a:gd name="T64" fmla="*/ 80 w 124"/>
                <a:gd name="T65" fmla="*/ 6 h 9"/>
                <a:gd name="T66" fmla="*/ 72 w 124"/>
                <a:gd name="T67" fmla="*/ 7 h 9"/>
                <a:gd name="T68" fmla="*/ 64 w 124"/>
                <a:gd name="T69" fmla="*/ 7 h 9"/>
                <a:gd name="T70" fmla="*/ 56 w 124"/>
                <a:gd name="T71" fmla="*/ 8 h 9"/>
                <a:gd name="T72" fmla="*/ 47 w 124"/>
                <a:gd name="T73" fmla="*/ 8 h 9"/>
                <a:gd name="T74" fmla="*/ 38 w 124"/>
                <a:gd name="T75" fmla="*/ 8 h 9"/>
                <a:gd name="T76" fmla="*/ 29 w 124"/>
                <a:gd name="T77" fmla="*/ 9 h 9"/>
                <a:gd name="T78" fmla="*/ 19 w 124"/>
                <a:gd name="T79" fmla="*/ 9 h 9"/>
                <a:gd name="T80" fmla="*/ 10 w 124"/>
                <a:gd name="T81" fmla="*/ 9 h 9"/>
                <a:gd name="T82" fmla="*/ 0 w 124"/>
                <a:gd name="T83" fmla="*/ 9 h 9"/>
                <a:gd name="T84" fmla="*/ 0 w 124"/>
                <a:gd name="T85" fmla="*/ 9 h 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4"/>
                <a:gd name="T130" fmla="*/ 0 h 9"/>
                <a:gd name="T131" fmla="*/ 124 w 124"/>
                <a:gd name="T132" fmla="*/ 9 h 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4" h="9">
                  <a:moveTo>
                    <a:pt x="0" y="9"/>
                  </a:moveTo>
                  <a:lnTo>
                    <a:pt x="10" y="9"/>
                  </a:lnTo>
                  <a:lnTo>
                    <a:pt x="19" y="9"/>
                  </a:lnTo>
                  <a:lnTo>
                    <a:pt x="29" y="9"/>
                  </a:lnTo>
                  <a:lnTo>
                    <a:pt x="38" y="8"/>
                  </a:lnTo>
                  <a:lnTo>
                    <a:pt x="48" y="8"/>
                  </a:lnTo>
                  <a:lnTo>
                    <a:pt x="57" y="8"/>
                  </a:lnTo>
                  <a:lnTo>
                    <a:pt x="65" y="7"/>
                  </a:lnTo>
                  <a:lnTo>
                    <a:pt x="73" y="7"/>
                  </a:lnTo>
                  <a:lnTo>
                    <a:pt x="81" y="6"/>
                  </a:lnTo>
                  <a:lnTo>
                    <a:pt x="88" y="6"/>
                  </a:lnTo>
                  <a:lnTo>
                    <a:pt x="95" y="6"/>
                  </a:lnTo>
                  <a:lnTo>
                    <a:pt x="101" y="5"/>
                  </a:lnTo>
                  <a:lnTo>
                    <a:pt x="106" y="4"/>
                  </a:lnTo>
                  <a:lnTo>
                    <a:pt x="111" y="4"/>
                  </a:lnTo>
                  <a:lnTo>
                    <a:pt x="115" y="3"/>
                  </a:lnTo>
                  <a:lnTo>
                    <a:pt x="118" y="3"/>
                  </a:lnTo>
                  <a:lnTo>
                    <a:pt x="121" y="2"/>
                  </a:lnTo>
                  <a:lnTo>
                    <a:pt x="123" y="1"/>
                  </a:lnTo>
                  <a:lnTo>
                    <a:pt x="124" y="1"/>
                  </a:lnTo>
                  <a:lnTo>
                    <a:pt x="124" y="0"/>
                  </a:lnTo>
                  <a:lnTo>
                    <a:pt x="123" y="0"/>
                  </a:lnTo>
                  <a:lnTo>
                    <a:pt x="122" y="1"/>
                  </a:lnTo>
                  <a:lnTo>
                    <a:pt x="121" y="1"/>
                  </a:lnTo>
                  <a:lnTo>
                    <a:pt x="120" y="2"/>
                  </a:lnTo>
                  <a:lnTo>
                    <a:pt x="117" y="3"/>
                  </a:lnTo>
                  <a:lnTo>
                    <a:pt x="114" y="3"/>
                  </a:lnTo>
                  <a:lnTo>
                    <a:pt x="109" y="4"/>
                  </a:lnTo>
                  <a:lnTo>
                    <a:pt x="105" y="4"/>
                  </a:lnTo>
                  <a:lnTo>
                    <a:pt x="99" y="5"/>
                  </a:lnTo>
                  <a:lnTo>
                    <a:pt x="93" y="6"/>
                  </a:lnTo>
                  <a:lnTo>
                    <a:pt x="87" y="6"/>
                  </a:lnTo>
                  <a:lnTo>
                    <a:pt x="80" y="6"/>
                  </a:lnTo>
                  <a:lnTo>
                    <a:pt x="72" y="7"/>
                  </a:lnTo>
                  <a:lnTo>
                    <a:pt x="64" y="7"/>
                  </a:lnTo>
                  <a:lnTo>
                    <a:pt x="56" y="8"/>
                  </a:lnTo>
                  <a:lnTo>
                    <a:pt x="47" y="8"/>
                  </a:lnTo>
                  <a:lnTo>
                    <a:pt x="38" y="8"/>
                  </a:lnTo>
                  <a:lnTo>
                    <a:pt x="29" y="9"/>
                  </a:lnTo>
                  <a:lnTo>
                    <a:pt x="19" y="9"/>
                  </a:lnTo>
                  <a:lnTo>
                    <a:pt x="10" y="9"/>
                  </a:lnTo>
                  <a:lnTo>
                    <a:pt x="0" y="9"/>
                  </a:lnTo>
                  <a:close/>
                </a:path>
              </a:pathLst>
            </a:custGeom>
            <a:solidFill>
              <a:srgbClr val="B7B7B7"/>
            </a:solidFill>
            <a:ln w="9525">
              <a:noFill/>
              <a:round/>
              <a:headEnd/>
              <a:tailEnd/>
            </a:ln>
          </p:spPr>
          <p:txBody>
            <a:bodyPr/>
            <a:lstStyle/>
            <a:p>
              <a:pPr eaLnBrk="0" hangingPunct="0"/>
              <a:endParaRPr lang="en-US"/>
            </a:p>
          </p:txBody>
        </p:sp>
        <p:sp>
          <p:nvSpPr>
            <p:cNvPr id="47321" name="Freeform 1694"/>
            <p:cNvSpPr>
              <a:spLocks/>
            </p:cNvSpPr>
            <p:nvPr/>
          </p:nvSpPr>
          <p:spPr bwMode="auto">
            <a:xfrm>
              <a:off x="2787" y="2544"/>
              <a:ext cx="123" cy="9"/>
            </a:xfrm>
            <a:custGeom>
              <a:avLst/>
              <a:gdLst>
                <a:gd name="T0" fmla="*/ 0 w 123"/>
                <a:gd name="T1" fmla="*/ 9 h 9"/>
                <a:gd name="T2" fmla="*/ 10 w 123"/>
                <a:gd name="T3" fmla="*/ 9 h 9"/>
                <a:gd name="T4" fmla="*/ 19 w 123"/>
                <a:gd name="T5" fmla="*/ 9 h 9"/>
                <a:gd name="T6" fmla="*/ 29 w 123"/>
                <a:gd name="T7" fmla="*/ 9 h 9"/>
                <a:gd name="T8" fmla="*/ 38 w 123"/>
                <a:gd name="T9" fmla="*/ 8 h 9"/>
                <a:gd name="T10" fmla="*/ 47 w 123"/>
                <a:gd name="T11" fmla="*/ 8 h 9"/>
                <a:gd name="T12" fmla="*/ 56 w 123"/>
                <a:gd name="T13" fmla="*/ 8 h 9"/>
                <a:gd name="T14" fmla="*/ 64 w 123"/>
                <a:gd name="T15" fmla="*/ 7 h 9"/>
                <a:gd name="T16" fmla="*/ 72 w 123"/>
                <a:gd name="T17" fmla="*/ 7 h 9"/>
                <a:gd name="T18" fmla="*/ 80 w 123"/>
                <a:gd name="T19" fmla="*/ 6 h 9"/>
                <a:gd name="T20" fmla="*/ 87 w 123"/>
                <a:gd name="T21" fmla="*/ 6 h 9"/>
                <a:gd name="T22" fmla="*/ 93 w 123"/>
                <a:gd name="T23" fmla="*/ 6 h 9"/>
                <a:gd name="T24" fmla="*/ 99 w 123"/>
                <a:gd name="T25" fmla="*/ 5 h 9"/>
                <a:gd name="T26" fmla="*/ 105 w 123"/>
                <a:gd name="T27" fmla="*/ 4 h 9"/>
                <a:gd name="T28" fmla="*/ 109 w 123"/>
                <a:gd name="T29" fmla="*/ 4 h 9"/>
                <a:gd name="T30" fmla="*/ 114 w 123"/>
                <a:gd name="T31" fmla="*/ 3 h 9"/>
                <a:gd name="T32" fmla="*/ 117 w 123"/>
                <a:gd name="T33" fmla="*/ 3 h 9"/>
                <a:gd name="T34" fmla="*/ 120 w 123"/>
                <a:gd name="T35" fmla="*/ 2 h 9"/>
                <a:gd name="T36" fmla="*/ 121 w 123"/>
                <a:gd name="T37" fmla="*/ 1 h 9"/>
                <a:gd name="T38" fmla="*/ 122 w 123"/>
                <a:gd name="T39" fmla="*/ 1 h 9"/>
                <a:gd name="T40" fmla="*/ 123 w 123"/>
                <a:gd name="T41" fmla="*/ 0 h 9"/>
                <a:gd name="T42" fmla="*/ 121 w 123"/>
                <a:gd name="T43" fmla="*/ 0 h 9"/>
                <a:gd name="T44" fmla="*/ 121 w 123"/>
                <a:gd name="T45" fmla="*/ 1 h 9"/>
                <a:gd name="T46" fmla="*/ 120 w 123"/>
                <a:gd name="T47" fmla="*/ 1 h 9"/>
                <a:gd name="T48" fmla="*/ 118 w 123"/>
                <a:gd name="T49" fmla="*/ 2 h 9"/>
                <a:gd name="T50" fmla="*/ 116 w 123"/>
                <a:gd name="T51" fmla="*/ 3 h 9"/>
                <a:gd name="T52" fmla="*/ 112 w 123"/>
                <a:gd name="T53" fmla="*/ 3 h 9"/>
                <a:gd name="T54" fmla="*/ 108 w 123"/>
                <a:gd name="T55" fmla="*/ 4 h 9"/>
                <a:gd name="T56" fmla="*/ 103 w 123"/>
                <a:gd name="T57" fmla="*/ 4 h 9"/>
                <a:gd name="T58" fmla="*/ 98 w 123"/>
                <a:gd name="T59" fmla="*/ 5 h 9"/>
                <a:gd name="T60" fmla="*/ 92 w 123"/>
                <a:gd name="T61" fmla="*/ 6 h 9"/>
                <a:gd name="T62" fmla="*/ 86 w 123"/>
                <a:gd name="T63" fmla="*/ 6 h 9"/>
                <a:gd name="T64" fmla="*/ 79 w 123"/>
                <a:gd name="T65" fmla="*/ 6 h 9"/>
                <a:gd name="T66" fmla="*/ 71 w 123"/>
                <a:gd name="T67" fmla="*/ 7 h 9"/>
                <a:gd name="T68" fmla="*/ 63 w 123"/>
                <a:gd name="T69" fmla="*/ 7 h 9"/>
                <a:gd name="T70" fmla="*/ 55 w 123"/>
                <a:gd name="T71" fmla="*/ 8 h 9"/>
                <a:gd name="T72" fmla="*/ 46 w 123"/>
                <a:gd name="T73" fmla="*/ 8 h 9"/>
                <a:gd name="T74" fmla="*/ 38 w 123"/>
                <a:gd name="T75" fmla="*/ 8 h 9"/>
                <a:gd name="T76" fmla="*/ 28 w 123"/>
                <a:gd name="T77" fmla="*/ 8 h 9"/>
                <a:gd name="T78" fmla="*/ 19 w 123"/>
                <a:gd name="T79" fmla="*/ 9 h 9"/>
                <a:gd name="T80" fmla="*/ 10 w 123"/>
                <a:gd name="T81" fmla="*/ 9 h 9"/>
                <a:gd name="T82" fmla="*/ 0 w 123"/>
                <a:gd name="T83" fmla="*/ 9 h 9"/>
                <a:gd name="T84" fmla="*/ 0 w 123"/>
                <a:gd name="T85" fmla="*/ 9 h 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3"/>
                <a:gd name="T130" fmla="*/ 0 h 9"/>
                <a:gd name="T131" fmla="*/ 123 w 123"/>
                <a:gd name="T132" fmla="*/ 9 h 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3" h="9">
                  <a:moveTo>
                    <a:pt x="0" y="9"/>
                  </a:moveTo>
                  <a:lnTo>
                    <a:pt x="10" y="9"/>
                  </a:lnTo>
                  <a:lnTo>
                    <a:pt x="19" y="9"/>
                  </a:lnTo>
                  <a:lnTo>
                    <a:pt x="29" y="9"/>
                  </a:lnTo>
                  <a:lnTo>
                    <a:pt x="38" y="8"/>
                  </a:lnTo>
                  <a:lnTo>
                    <a:pt x="47" y="8"/>
                  </a:lnTo>
                  <a:lnTo>
                    <a:pt x="56" y="8"/>
                  </a:lnTo>
                  <a:lnTo>
                    <a:pt x="64" y="7"/>
                  </a:lnTo>
                  <a:lnTo>
                    <a:pt x="72" y="7"/>
                  </a:lnTo>
                  <a:lnTo>
                    <a:pt x="80" y="6"/>
                  </a:lnTo>
                  <a:lnTo>
                    <a:pt x="87" y="6"/>
                  </a:lnTo>
                  <a:lnTo>
                    <a:pt x="93" y="6"/>
                  </a:lnTo>
                  <a:lnTo>
                    <a:pt x="99" y="5"/>
                  </a:lnTo>
                  <a:lnTo>
                    <a:pt x="105" y="4"/>
                  </a:lnTo>
                  <a:lnTo>
                    <a:pt x="109" y="4"/>
                  </a:lnTo>
                  <a:lnTo>
                    <a:pt x="114" y="3"/>
                  </a:lnTo>
                  <a:lnTo>
                    <a:pt x="117" y="3"/>
                  </a:lnTo>
                  <a:lnTo>
                    <a:pt x="120" y="2"/>
                  </a:lnTo>
                  <a:lnTo>
                    <a:pt x="121" y="1"/>
                  </a:lnTo>
                  <a:lnTo>
                    <a:pt x="122" y="1"/>
                  </a:lnTo>
                  <a:lnTo>
                    <a:pt x="123" y="0"/>
                  </a:lnTo>
                  <a:lnTo>
                    <a:pt x="121" y="0"/>
                  </a:lnTo>
                  <a:lnTo>
                    <a:pt x="121" y="1"/>
                  </a:lnTo>
                  <a:lnTo>
                    <a:pt x="120" y="1"/>
                  </a:lnTo>
                  <a:lnTo>
                    <a:pt x="118" y="2"/>
                  </a:lnTo>
                  <a:lnTo>
                    <a:pt x="116" y="3"/>
                  </a:lnTo>
                  <a:lnTo>
                    <a:pt x="112" y="3"/>
                  </a:lnTo>
                  <a:lnTo>
                    <a:pt x="108" y="4"/>
                  </a:lnTo>
                  <a:lnTo>
                    <a:pt x="103" y="4"/>
                  </a:lnTo>
                  <a:lnTo>
                    <a:pt x="98" y="5"/>
                  </a:lnTo>
                  <a:lnTo>
                    <a:pt x="92" y="6"/>
                  </a:lnTo>
                  <a:lnTo>
                    <a:pt x="86" y="6"/>
                  </a:lnTo>
                  <a:lnTo>
                    <a:pt x="79" y="6"/>
                  </a:lnTo>
                  <a:lnTo>
                    <a:pt x="71" y="7"/>
                  </a:lnTo>
                  <a:lnTo>
                    <a:pt x="63" y="7"/>
                  </a:lnTo>
                  <a:lnTo>
                    <a:pt x="55" y="8"/>
                  </a:lnTo>
                  <a:lnTo>
                    <a:pt x="46" y="8"/>
                  </a:lnTo>
                  <a:lnTo>
                    <a:pt x="38" y="8"/>
                  </a:lnTo>
                  <a:lnTo>
                    <a:pt x="28" y="8"/>
                  </a:lnTo>
                  <a:lnTo>
                    <a:pt x="19" y="9"/>
                  </a:lnTo>
                  <a:lnTo>
                    <a:pt x="10" y="9"/>
                  </a:lnTo>
                  <a:lnTo>
                    <a:pt x="0" y="9"/>
                  </a:lnTo>
                  <a:close/>
                </a:path>
              </a:pathLst>
            </a:custGeom>
            <a:solidFill>
              <a:srgbClr val="B6B6B6"/>
            </a:solidFill>
            <a:ln w="9525">
              <a:noFill/>
              <a:round/>
              <a:headEnd/>
              <a:tailEnd/>
            </a:ln>
          </p:spPr>
          <p:txBody>
            <a:bodyPr/>
            <a:lstStyle/>
            <a:p>
              <a:pPr eaLnBrk="0" hangingPunct="0"/>
              <a:endParaRPr lang="en-US"/>
            </a:p>
          </p:txBody>
        </p:sp>
        <p:sp>
          <p:nvSpPr>
            <p:cNvPr id="47322" name="Freeform 1695"/>
            <p:cNvSpPr>
              <a:spLocks/>
            </p:cNvSpPr>
            <p:nvPr/>
          </p:nvSpPr>
          <p:spPr bwMode="auto">
            <a:xfrm>
              <a:off x="2787" y="2544"/>
              <a:ext cx="121" cy="9"/>
            </a:xfrm>
            <a:custGeom>
              <a:avLst/>
              <a:gdLst>
                <a:gd name="T0" fmla="*/ 0 w 121"/>
                <a:gd name="T1" fmla="*/ 9 h 9"/>
                <a:gd name="T2" fmla="*/ 10 w 121"/>
                <a:gd name="T3" fmla="*/ 9 h 9"/>
                <a:gd name="T4" fmla="*/ 19 w 121"/>
                <a:gd name="T5" fmla="*/ 9 h 9"/>
                <a:gd name="T6" fmla="*/ 28 w 121"/>
                <a:gd name="T7" fmla="*/ 8 h 9"/>
                <a:gd name="T8" fmla="*/ 38 w 121"/>
                <a:gd name="T9" fmla="*/ 8 h 9"/>
                <a:gd name="T10" fmla="*/ 46 w 121"/>
                <a:gd name="T11" fmla="*/ 8 h 9"/>
                <a:gd name="T12" fmla="*/ 55 w 121"/>
                <a:gd name="T13" fmla="*/ 8 h 9"/>
                <a:gd name="T14" fmla="*/ 63 w 121"/>
                <a:gd name="T15" fmla="*/ 7 h 9"/>
                <a:gd name="T16" fmla="*/ 71 w 121"/>
                <a:gd name="T17" fmla="*/ 7 h 9"/>
                <a:gd name="T18" fmla="*/ 79 w 121"/>
                <a:gd name="T19" fmla="*/ 6 h 9"/>
                <a:gd name="T20" fmla="*/ 86 w 121"/>
                <a:gd name="T21" fmla="*/ 6 h 9"/>
                <a:gd name="T22" fmla="*/ 92 w 121"/>
                <a:gd name="T23" fmla="*/ 6 h 9"/>
                <a:gd name="T24" fmla="*/ 98 w 121"/>
                <a:gd name="T25" fmla="*/ 5 h 9"/>
                <a:gd name="T26" fmla="*/ 103 w 121"/>
                <a:gd name="T27" fmla="*/ 4 h 9"/>
                <a:gd name="T28" fmla="*/ 108 w 121"/>
                <a:gd name="T29" fmla="*/ 4 h 9"/>
                <a:gd name="T30" fmla="*/ 112 w 121"/>
                <a:gd name="T31" fmla="*/ 3 h 9"/>
                <a:gd name="T32" fmla="*/ 116 w 121"/>
                <a:gd name="T33" fmla="*/ 3 h 9"/>
                <a:gd name="T34" fmla="*/ 118 w 121"/>
                <a:gd name="T35" fmla="*/ 2 h 9"/>
                <a:gd name="T36" fmla="*/ 120 w 121"/>
                <a:gd name="T37" fmla="*/ 1 h 9"/>
                <a:gd name="T38" fmla="*/ 121 w 121"/>
                <a:gd name="T39" fmla="*/ 1 h 9"/>
                <a:gd name="T40" fmla="*/ 121 w 121"/>
                <a:gd name="T41" fmla="*/ 0 h 9"/>
                <a:gd name="T42" fmla="*/ 120 w 121"/>
                <a:gd name="T43" fmla="*/ 0 h 9"/>
                <a:gd name="T44" fmla="*/ 120 w 121"/>
                <a:gd name="T45" fmla="*/ 1 h 9"/>
                <a:gd name="T46" fmla="*/ 118 w 121"/>
                <a:gd name="T47" fmla="*/ 1 h 9"/>
                <a:gd name="T48" fmla="*/ 116 w 121"/>
                <a:gd name="T49" fmla="*/ 2 h 9"/>
                <a:gd name="T50" fmla="*/ 114 w 121"/>
                <a:gd name="T51" fmla="*/ 3 h 9"/>
                <a:gd name="T52" fmla="*/ 111 w 121"/>
                <a:gd name="T53" fmla="*/ 3 h 9"/>
                <a:gd name="T54" fmla="*/ 107 w 121"/>
                <a:gd name="T55" fmla="*/ 4 h 9"/>
                <a:gd name="T56" fmla="*/ 102 w 121"/>
                <a:gd name="T57" fmla="*/ 4 h 9"/>
                <a:gd name="T58" fmla="*/ 97 w 121"/>
                <a:gd name="T59" fmla="*/ 5 h 9"/>
                <a:gd name="T60" fmla="*/ 91 w 121"/>
                <a:gd name="T61" fmla="*/ 6 h 9"/>
                <a:gd name="T62" fmla="*/ 85 w 121"/>
                <a:gd name="T63" fmla="*/ 6 h 9"/>
                <a:gd name="T64" fmla="*/ 78 w 121"/>
                <a:gd name="T65" fmla="*/ 6 h 9"/>
                <a:gd name="T66" fmla="*/ 70 w 121"/>
                <a:gd name="T67" fmla="*/ 7 h 9"/>
                <a:gd name="T68" fmla="*/ 63 w 121"/>
                <a:gd name="T69" fmla="*/ 7 h 9"/>
                <a:gd name="T70" fmla="*/ 54 w 121"/>
                <a:gd name="T71" fmla="*/ 7 h 9"/>
                <a:gd name="T72" fmla="*/ 46 w 121"/>
                <a:gd name="T73" fmla="*/ 8 h 9"/>
                <a:gd name="T74" fmla="*/ 37 w 121"/>
                <a:gd name="T75" fmla="*/ 8 h 9"/>
                <a:gd name="T76" fmla="*/ 28 w 121"/>
                <a:gd name="T77" fmla="*/ 8 h 9"/>
                <a:gd name="T78" fmla="*/ 19 w 121"/>
                <a:gd name="T79" fmla="*/ 8 h 9"/>
                <a:gd name="T80" fmla="*/ 10 w 121"/>
                <a:gd name="T81" fmla="*/ 9 h 9"/>
                <a:gd name="T82" fmla="*/ 0 w 121"/>
                <a:gd name="T83" fmla="*/ 9 h 9"/>
                <a:gd name="T84" fmla="*/ 0 w 121"/>
                <a:gd name="T85" fmla="*/ 9 h 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1"/>
                <a:gd name="T130" fmla="*/ 0 h 9"/>
                <a:gd name="T131" fmla="*/ 121 w 121"/>
                <a:gd name="T132" fmla="*/ 9 h 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1" h="9">
                  <a:moveTo>
                    <a:pt x="0" y="9"/>
                  </a:moveTo>
                  <a:lnTo>
                    <a:pt x="10" y="9"/>
                  </a:lnTo>
                  <a:lnTo>
                    <a:pt x="19" y="9"/>
                  </a:lnTo>
                  <a:lnTo>
                    <a:pt x="28" y="8"/>
                  </a:lnTo>
                  <a:lnTo>
                    <a:pt x="38" y="8"/>
                  </a:lnTo>
                  <a:lnTo>
                    <a:pt x="46" y="8"/>
                  </a:lnTo>
                  <a:lnTo>
                    <a:pt x="55" y="8"/>
                  </a:lnTo>
                  <a:lnTo>
                    <a:pt x="63" y="7"/>
                  </a:lnTo>
                  <a:lnTo>
                    <a:pt x="71" y="7"/>
                  </a:lnTo>
                  <a:lnTo>
                    <a:pt x="79" y="6"/>
                  </a:lnTo>
                  <a:lnTo>
                    <a:pt x="86" y="6"/>
                  </a:lnTo>
                  <a:lnTo>
                    <a:pt x="92" y="6"/>
                  </a:lnTo>
                  <a:lnTo>
                    <a:pt x="98" y="5"/>
                  </a:lnTo>
                  <a:lnTo>
                    <a:pt x="103" y="4"/>
                  </a:lnTo>
                  <a:lnTo>
                    <a:pt x="108" y="4"/>
                  </a:lnTo>
                  <a:lnTo>
                    <a:pt x="112" y="3"/>
                  </a:lnTo>
                  <a:lnTo>
                    <a:pt x="116" y="3"/>
                  </a:lnTo>
                  <a:lnTo>
                    <a:pt x="118" y="2"/>
                  </a:lnTo>
                  <a:lnTo>
                    <a:pt x="120" y="1"/>
                  </a:lnTo>
                  <a:lnTo>
                    <a:pt x="121" y="1"/>
                  </a:lnTo>
                  <a:lnTo>
                    <a:pt x="121" y="0"/>
                  </a:lnTo>
                  <a:lnTo>
                    <a:pt x="120" y="0"/>
                  </a:lnTo>
                  <a:lnTo>
                    <a:pt x="120" y="1"/>
                  </a:lnTo>
                  <a:lnTo>
                    <a:pt x="118" y="1"/>
                  </a:lnTo>
                  <a:lnTo>
                    <a:pt x="116" y="2"/>
                  </a:lnTo>
                  <a:lnTo>
                    <a:pt x="114" y="3"/>
                  </a:lnTo>
                  <a:lnTo>
                    <a:pt x="111" y="3"/>
                  </a:lnTo>
                  <a:lnTo>
                    <a:pt x="107" y="4"/>
                  </a:lnTo>
                  <a:lnTo>
                    <a:pt x="102" y="4"/>
                  </a:lnTo>
                  <a:lnTo>
                    <a:pt x="97" y="5"/>
                  </a:lnTo>
                  <a:lnTo>
                    <a:pt x="91" y="6"/>
                  </a:lnTo>
                  <a:lnTo>
                    <a:pt x="85" y="6"/>
                  </a:lnTo>
                  <a:lnTo>
                    <a:pt x="78" y="6"/>
                  </a:lnTo>
                  <a:lnTo>
                    <a:pt x="70" y="7"/>
                  </a:lnTo>
                  <a:lnTo>
                    <a:pt x="63" y="7"/>
                  </a:lnTo>
                  <a:lnTo>
                    <a:pt x="54" y="7"/>
                  </a:lnTo>
                  <a:lnTo>
                    <a:pt x="46" y="8"/>
                  </a:lnTo>
                  <a:lnTo>
                    <a:pt x="37" y="8"/>
                  </a:lnTo>
                  <a:lnTo>
                    <a:pt x="28" y="8"/>
                  </a:lnTo>
                  <a:lnTo>
                    <a:pt x="19" y="8"/>
                  </a:lnTo>
                  <a:lnTo>
                    <a:pt x="10" y="9"/>
                  </a:lnTo>
                  <a:lnTo>
                    <a:pt x="0" y="9"/>
                  </a:lnTo>
                  <a:close/>
                </a:path>
              </a:pathLst>
            </a:custGeom>
            <a:solidFill>
              <a:srgbClr val="B5B5B5"/>
            </a:solidFill>
            <a:ln w="9525">
              <a:noFill/>
              <a:round/>
              <a:headEnd/>
              <a:tailEnd/>
            </a:ln>
          </p:spPr>
          <p:txBody>
            <a:bodyPr/>
            <a:lstStyle/>
            <a:p>
              <a:pPr eaLnBrk="0" hangingPunct="0"/>
              <a:endParaRPr lang="en-US"/>
            </a:p>
          </p:txBody>
        </p:sp>
        <p:sp>
          <p:nvSpPr>
            <p:cNvPr id="47323" name="Freeform 1696"/>
            <p:cNvSpPr>
              <a:spLocks/>
            </p:cNvSpPr>
            <p:nvPr/>
          </p:nvSpPr>
          <p:spPr bwMode="auto">
            <a:xfrm>
              <a:off x="2787" y="2544"/>
              <a:ext cx="120" cy="9"/>
            </a:xfrm>
            <a:custGeom>
              <a:avLst/>
              <a:gdLst>
                <a:gd name="T0" fmla="*/ 0 w 120"/>
                <a:gd name="T1" fmla="*/ 9 h 9"/>
                <a:gd name="T2" fmla="*/ 10 w 120"/>
                <a:gd name="T3" fmla="*/ 9 h 9"/>
                <a:gd name="T4" fmla="*/ 19 w 120"/>
                <a:gd name="T5" fmla="*/ 8 h 9"/>
                <a:gd name="T6" fmla="*/ 28 w 120"/>
                <a:gd name="T7" fmla="*/ 8 h 9"/>
                <a:gd name="T8" fmla="*/ 37 w 120"/>
                <a:gd name="T9" fmla="*/ 8 h 9"/>
                <a:gd name="T10" fmla="*/ 46 w 120"/>
                <a:gd name="T11" fmla="*/ 8 h 9"/>
                <a:gd name="T12" fmla="*/ 54 w 120"/>
                <a:gd name="T13" fmla="*/ 7 h 9"/>
                <a:gd name="T14" fmla="*/ 63 w 120"/>
                <a:gd name="T15" fmla="*/ 7 h 9"/>
                <a:gd name="T16" fmla="*/ 70 w 120"/>
                <a:gd name="T17" fmla="*/ 7 h 9"/>
                <a:gd name="T18" fmla="*/ 78 w 120"/>
                <a:gd name="T19" fmla="*/ 6 h 9"/>
                <a:gd name="T20" fmla="*/ 85 w 120"/>
                <a:gd name="T21" fmla="*/ 6 h 9"/>
                <a:gd name="T22" fmla="*/ 91 w 120"/>
                <a:gd name="T23" fmla="*/ 6 h 9"/>
                <a:gd name="T24" fmla="*/ 97 w 120"/>
                <a:gd name="T25" fmla="*/ 5 h 9"/>
                <a:gd name="T26" fmla="*/ 102 w 120"/>
                <a:gd name="T27" fmla="*/ 4 h 9"/>
                <a:gd name="T28" fmla="*/ 107 w 120"/>
                <a:gd name="T29" fmla="*/ 4 h 9"/>
                <a:gd name="T30" fmla="*/ 111 w 120"/>
                <a:gd name="T31" fmla="*/ 3 h 9"/>
                <a:gd name="T32" fmla="*/ 114 w 120"/>
                <a:gd name="T33" fmla="*/ 3 h 9"/>
                <a:gd name="T34" fmla="*/ 116 w 120"/>
                <a:gd name="T35" fmla="*/ 2 h 9"/>
                <a:gd name="T36" fmla="*/ 118 w 120"/>
                <a:gd name="T37" fmla="*/ 1 h 9"/>
                <a:gd name="T38" fmla="*/ 120 w 120"/>
                <a:gd name="T39" fmla="*/ 1 h 9"/>
                <a:gd name="T40" fmla="*/ 120 w 120"/>
                <a:gd name="T41" fmla="*/ 0 h 9"/>
                <a:gd name="T42" fmla="*/ 118 w 120"/>
                <a:gd name="T43" fmla="*/ 0 h 9"/>
                <a:gd name="T44" fmla="*/ 118 w 120"/>
                <a:gd name="T45" fmla="*/ 1 h 9"/>
                <a:gd name="T46" fmla="*/ 117 w 120"/>
                <a:gd name="T47" fmla="*/ 1 h 9"/>
                <a:gd name="T48" fmla="*/ 115 w 120"/>
                <a:gd name="T49" fmla="*/ 2 h 9"/>
                <a:gd name="T50" fmla="*/ 112 w 120"/>
                <a:gd name="T51" fmla="*/ 3 h 9"/>
                <a:gd name="T52" fmla="*/ 108 w 120"/>
                <a:gd name="T53" fmla="*/ 3 h 9"/>
                <a:gd name="T54" fmla="*/ 104 w 120"/>
                <a:gd name="T55" fmla="*/ 4 h 9"/>
                <a:gd name="T56" fmla="*/ 99 w 120"/>
                <a:gd name="T57" fmla="*/ 4 h 9"/>
                <a:gd name="T58" fmla="*/ 93 w 120"/>
                <a:gd name="T59" fmla="*/ 5 h 9"/>
                <a:gd name="T60" fmla="*/ 87 w 120"/>
                <a:gd name="T61" fmla="*/ 6 h 9"/>
                <a:gd name="T62" fmla="*/ 80 w 120"/>
                <a:gd name="T63" fmla="*/ 6 h 9"/>
                <a:gd name="T64" fmla="*/ 73 w 120"/>
                <a:gd name="T65" fmla="*/ 6 h 9"/>
                <a:gd name="T66" fmla="*/ 65 w 120"/>
                <a:gd name="T67" fmla="*/ 7 h 9"/>
                <a:gd name="T68" fmla="*/ 57 w 120"/>
                <a:gd name="T69" fmla="*/ 7 h 9"/>
                <a:gd name="T70" fmla="*/ 48 w 120"/>
                <a:gd name="T71" fmla="*/ 8 h 9"/>
                <a:gd name="T72" fmla="*/ 38 w 120"/>
                <a:gd name="T73" fmla="*/ 8 h 9"/>
                <a:gd name="T74" fmla="*/ 29 w 120"/>
                <a:gd name="T75" fmla="*/ 8 h 9"/>
                <a:gd name="T76" fmla="*/ 19 w 120"/>
                <a:gd name="T77" fmla="*/ 8 h 9"/>
                <a:gd name="T78" fmla="*/ 10 w 120"/>
                <a:gd name="T79" fmla="*/ 8 h 9"/>
                <a:gd name="T80" fmla="*/ 0 w 120"/>
                <a:gd name="T81" fmla="*/ 8 h 9"/>
                <a:gd name="T82" fmla="*/ 0 w 120"/>
                <a:gd name="T83" fmla="*/ 9 h 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0"/>
                <a:gd name="T127" fmla="*/ 0 h 9"/>
                <a:gd name="T128" fmla="*/ 120 w 120"/>
                <a:gd name="T129" fmla="*/ 9 h 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0" h="9">
                  <a:moveTo>
                    <a:pt x="0" y="9"/>
                  </a:moveTo>
                  <a:lnTo>
                    <a:pt x="10" y="9"/>
                  </a:lnTo>
                  <a:lnTo>
                    <a:pt x="19" y="8"/>
                  </a:lnTo>
                  <a:lnTo>
                    <a:pt x="28" y="8"/>
                  </a:lnTo>
                  <a:lnTo>
                    <a:pt x="37" y="8"/>
                  </a:lnTo>
                  <a:lnTo>
                    <a:pt x="46" y="8"/>
                  </a:lnTo>
                  <a:lnTo>
                    <a:pt x="54" y="7"/>
                  </a:lnTo>
                  <a:lnTo>
                    <a:pt x="63" y="7"/>
                  </a:lnTo>
                  <a:lnTo>
                    <a:pt x="70" y="7"/>
                  </a:lnTo>
                  <a:lnTo>
                    <a:pt x="78" y="6"/>
                  </a:lnTo>
                  <a:lnTo>
                    <a:pt x="85" y="6"/>
                  </a:lnTo>
                  <a:lnTo>
                    <a:pt x="91" y="6"/>
                  </a:lnTo>
                  <a:lnTo>
                    <a:pt x="97" y="5"/>
                  </a:lnTo>
                  <a:lnTo>
                    <a:pt x="102" y="4"/>
                  </a:lnTo>
                  <a:lnTo>
                    <a:pt x="107" y="4"/>
                  </a:lnTo>
                  <a:lnTo>
                    <a:pt x="111" y="3"/>
                  </a:lnTo>
                  <a:lnTo>
                    <a:pt x="114" y="3"/>
                  </a:lnTo>
                  <a:lnTo>
                    <a:pt x="116" y="2"/>
                  </a:lnTo>
                  <a:lnTo>
                    <a:pt x="118" y="1"/>
                  </a:lnTo>
                  <a:lnTo>
                    <a:pt x="120" y="1"/>
                  </a:lnTo>
                  <a:lnTo>
                    <a:pt x="120" y="0"/>
                  </a:lnTo>
                  <a:lnTo>
                    <a:pt x="118" y="0"/>
                  </a:lnTo>
                  <a:lnTo>
                    <a:pt x="118" y="1"/>
                  </a:lnTo>
                  <a:lnTo>
                    <a:pt x="117" y="1"/>
                  </a:lnTo>
                  <a:lnTo>
                    <a:pt x="115" y="2"/>
                  </a:lnTo>
                  <a:lnTo>
                    <a:pt x="112" y="3"/>
                  </a:lnTo>
                  <a:lnTo>
                    <a:pt x="108" y="3"/>
                  </a:lnTo>
                  <a:lnTo>
                    <a:pt x="104" y="4"/>
                  </a:lnTo>
                  <a:lnTo>
                    <a:pt x="99" y="4"/>
                  </a:lnTo>
                  <a:lnTo>
                    <a:pt x="93" y="5"/>
                  </a:lnTo>
                  <a:lnTo>
                    <a:pt x="87" y="6"/>
                  </a:lnTo>
                  <a:lnTo>
                    <a:pt x="80" y="6"/>
                  </a:lnTo>
                  <a:lnTo>
                    <a:pt x="73" y="6"/>
                  </a:lnTo>
                  <a:lnTo>
                    <a:pt x="65" y="7"/>
                  </a:lnTo>
                  <a:lnTo>
                    <a:pt x="57" y="7"/>
                  </a:lnTo>
                  <a:lnTo>
                    <a:pt x="48" y="8"/>
                  </a:lnTo>
                  <a:lnTo>
                    <a:pt x="38" y="8"/>
                  </a:lnTo>
                  <a:lnTo>
                    <a:pt x="29" y="8"/>
                  </a:lnTo>
                  <a:lnTo>
                    <a:pt x="19" y="8"/>
                  </a:lnTo>
                  <a:lnTo>
                    <a:pt x="10" y="8"/>
                  </a:lnTo>
                  <a:lnTo>
                    <a:pt x="0" y="8"/>
                  </a:lnTo>
                  <a:lnTo>
                    <a:pt x="0" y="9"/>
                  </a:lnTo>
                  <a:close/>
                </a:path>
              </a:pathLst>
            </a:custGeom>
            <a:solidFill>
              <a:srgbClr val="B4B4B4"/>
            </a:solidFill>
            <a:ln w="9525">
              <a:noFill/>
              <a:round/>
              <a:headEnd/>
              <a:tailEnd/>
            </a:ln>
          </p:spPr>
          <p:txBody>
            <a:bodyPr/>
            <a:lstStyle/>
            <a:p>
              <a:pPr eaLnBrk="0" hangingPunct="0"/>
              <a:endParaRPr lang="en-US"/>
            </a:p>
          </p:txBody>
        </p:sp>
        <p:sp>
          <p:nvSpPr>
            <p:cNvPr id="47324" name="Freeform 1697"/>
            <p:cNvSpPr>
              <a:spLocks/>
            </p:cNvSpPr>
            <p:nvPr/>
          </p:nvSpPr>
          <p:spPr bwMode="auto">
            <a:xfrm>
              <a:off x="2787" y="2544"/>
              <a:ext cx="118" cy="8"/>
            </a:xfrm>
            <a:custGeom>
              <a:avLst/>
              <a:gdLst>
                <a:gd name="T0" fmla="*/ 0 w 118"/>
                <a:gd name="T1" fmla="*/ 8 h 8"/>
                <a:gd name="T2" fmla="*/ 10 w 118"/>
                <a:gd name="T3" fmla="*/ 8 h 8"/>
                <a:gd name="T4" fmla="*/ 19 w 118"/>
                <a:gd name="T5" fmla="*/ 8 h 8"/>
                <a:gd name="T6" fmla="*/ 29 w 118"/>
                <a:gd name="T7" fmla="*/ 8 h 8"/>
                <a:gd name="T8" fmla="*/ 38 w 118"/>
                <a:gd name="T9" fmla="*/ 8 h 8"/>
                <a:gd name="T10" fmla="*/ 48 w 118"/>
                <a:gd name="T11" fmla="*/ 8 h 8"/>
                <a:gd name="T12" fmla="*/ 57 w 118"/>
                <a:gd name="T13" fmla="*/ 7 h 8"/>
                <a:gd name="T14" fmla="*/ 65 w 118"/>
                <a:gd name="T15" fmla="*/ 7 h 8"/>
                <a:gd name="T16" fmla="*/ 73 w 118"/>
                <a:gd name="T17" fmla="*/ 6 h 8"/>
                <a:gd name="T18" fmla="*/ 80 w 118"/>
                <a:gd name="T19" fmla="*/ 6 h 8"/>
                <a:gd name="T20" fmla="*/ 87 w 118"/>
                <a:gd name="T21" fmla="*/ 6 h 8"/>
                <a:gd name="T22" fmla="*/ 93 w 118"/>
                <a:gd name="T23" fmla="*/ 5 h 8"/>
                <a:gd name="T24" fmla="*/ 99 w 118"/>
                <a:gd name="T25" fmla="*/ 4 h 8"/>
                <a:gd name="T26" fmla="*/ 104 w 118"/>
                <a:gd name="T27" fmla="*/ 4 h 8"/>
                <a:gd name="T28" fmla="*/ 108 w 118"/>
                <a:gd name="T29" fmla="*/ 3 h 8"/>
                <a:gd name="T30" fmla="*/ 112 w 118"/>
                <a:gd name="T31" fmla="*/ 3 h 8"/>
                <a:gd name="T32" fmla="*/ 115 w 118"/>
                <a:gd name="T33" fmla="*/ 2 h 8"/>
                <a:gd name="T34" fmla="*/ 117 w 118"/>
                <a:gd name="T35" fmla="*/ 1 h 8"/>
                <a:gd name="T36" fmla="*/ 118 w 118"/>
                <a:gd name="T37" fmla="*/ 1 h 8"/>
                <a:gd name="T38" fmla="*/ 118 w 118"/>
                <a:gd name="T39" fmla="*/ 0 h 8"/>
                <a:gd name="T40" fmla="*/ 117 w 118"/>
                <a:gd name="T41" fmla="*/ 0 h 8"/>
                <a:gd name="T42" fmla="*/ 116 w 118"/>
                <a:gd name="T43" fmla="*/ 1 h 8"/>
                <a:gd name="T44" fmla="*/ 115 w 118"/>
                <a:gd name="T45" fmla="*/ 1 h 8"/>
                <a:gd name="T46" fmla="*/ 113 w 118"/>
                <a:gd name="T47" fmla="*/ 2 h 8"/>
                <a:gd name="T48" fmla="*/ 110 w 118"/>
                <a:gd name="T49" fmla="*/ 3 h 8"/>
                <a:gd name="T50" fmla="*/ 107 w 118"/>
                <a:gd name="T51" fmla="*/ 3 h 8"/>
                <a:gd name="T52" fmla="*/ 103 w 118"/>
                <a:gd name="T53" fmla="*/ 4 h 8"/>
                <a:gd name="T54" fmla="*/ 98 w 118"/>
                <a:gd name="T55" fmla="*/ 4 h 8"/>
                <a:gd name="T56" fmla="*/ 92 w 118"/>
                <a:gd name="T57" fmla="*/ 5 h 8"/>
                <a:gd name="T58" fmla="*/ 86 w 118"/>
                <a:gd name="T59" fmla="*/ 6 h 8"/>
                <a:gd name="T60" fmla="*/ 79 w 118"/>
                <a:gd name="T61" fmla="*/ 6 h 8"/>
                <a:gd name="T62" fmla="*/ 72 w 118"/>
                <a:gd name="T63" fmla="*/ 6 h 8"/>
                <a:gd name="T64" fmla="*/ 64 w 118"/>
                <a:gd name="T65" fmla="*/ 7 h 8"/>
                <a:gd name="T66" fmla="*/ 56 w 118"/>
                <a:gd name="T67" fmla="*/ 7 h 8"/>
                <a:gd name="T68" fmla="*/ 47 w 118"/>
                <a:gd name="T69" fmla="*/ 8 h 8"/>
                <a:gd name="T70" fmla="*/ 38 w 118"/>
                <a:gd name="T71" fmla="*/ 8 h 8"/>
                <a:gd name="T72" fmla="*/ 29 w 118"/>
                <a:gd name="T73" fmla="*/ 8 h 8"/>
                <a:gd name="T74" fmla="*/ 19 w 118"/>
                <a:gd name="T75" fmla="*/ 8 h 8"/>
                <a:gd name="T76" fmla="*/ 10 w 118"/>
                <a:gd name="T77" fmla="*/ 8 h 8"/>
                <a:gd name="T78" fmla="*/ 0 w 118"/>
                <a:gd name="T79" fmla="*/ 8 h 8"/>
                <a:gd name="T80" fmla="*/ 0 w 118"/>
                <a:gd name="T81" fmla="*/ 8 h 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8"/>
                <a:gd name="T124" fmla="*/ 0 h 8"/>
                <a:gd name="T125" fmla="*/ 118 w 118"/>
                <a:gd name="T126" fmla="*/ 8 h 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8" h="8">
                  <a:moveTo>
                    <a:pt x="0" y="8"/>
                  </a:moveTo>
                  <a:lnTo>
                    <a:pt x="10" y="8"/>
                  </a:lnTo>
                  <a:lnTo>
                    <a:pt x="19" y="8"/>
                  </a:lnTo>
                  <a:lnTo>
                    <a:pt x="29" y="8"/>
                  </a:lnTo>
                  <a:lnTo>
                    <a:pt x="38" y="8"/>
                  </a:lnTo>
                  <a:lnTo>
                    <a:pt x="48" y="8"/>
                  </a:lnTo>
                  <a:lnTo>
                    <a:pt x="57" y="7"/>
                  </a:lnTo>
                  <a:lnTo>
                    <a:pt x="65" y="7"/>
                  </a:lnTo>
                  <a:lnTo>
                    <a:pt x="73" y="6"/>
                  </a:lnTo>
                  <a:lnTo>
                    <a:pt x="80" y="6"/>
                  </a:lnTo>
                  <a:lnTo>
                    <a:pt x="87" y="6"/>
                  </a:lnTo>
                  <a:lnTo>
                    <a:pt x="93" y="5"/>
                  </a:lnTo>
                  <a:lnTo>
                    <a:pt x="99" y="4"/>
                  </a:lnTo>
                  <a:lnTo>
                    <a:pt x="104" y="4"/>
                  </a:lnTo>
                  <a:lnTo>
                    <a:pt x="108" y="3"/>
                  </a:lnTo>
                  <a:lnTo>
                    <a:pt x="112" y="3"/>
                  </a:lnTo>
                  <a:lnTo>
                    <a:pt x="115" y="2"/>
                  </a:lnTo>
                  <a:lnTo>
                    <a:pt x="117" y="1"/>
                  </a:lnTo>
                  <a:lnTo>
                    <a:pt x="118" y="1"/>
                  </a:lnTo>
                  <a:lnTo>
                    <a:pt x="118" y="0"/>
                  </a:lnTo>
                  <a:lnTo>
                    <a:pt x="117" y="0"/>
                  </a:lnTo>
                  <a:lnTo>
                    <a:pt x="116" y="1"/>
                  </a:lnTo>
                  <a:lnTo>
                    <a:pt x="115" y="1"/>
                  </a:lnTo>
                  <a:lnTo>
                    <a:pt x="113" y="2"/>
                  </a:lnTo>
                  <a:lnTo>
                    <a:pt x="110" y="3"/>
                  </a:lnTo>
                  <a:lnTo>
                    <a:pt x="107" y="3"/>
                  </a:lnTo>
                  <a:lnTo>
                    <a:pt x="103" y="4"/>
                  </a:lnTo>
                  <a:lnTo>
                    <a:pt x="98" y="4"/>
                  </a:lnTo>
                  <a:lnTo>
                    <a:pt x="92" y="5"/>
                  </a:lnTo>
                  <a:lnTo>
                    <a:pt x="86" y="6"/>
                  </a:lnTo>
                  <a:lnTo>
                    <a:pt x="79" y="6"/>
                  </a:lnTo>
                  <a:lnTo>
                    <a:pt x="72" y="6"/>
                  </a:lnTo>
                  <a:lnTo>
                    <a:pt x="64" y="7"/>
                  </a:lnTo>
                  <a:lnTo>
                    <a:pt x="56" y="7"/>
                  </a:lnTo>
                  <a:lnTo>
                    <a:pt x="47" y="8"/>
                  </a:lnTo>
                  <a:lnTo>
                    <a:pt x="38" y="8"/>
                  </a:lnTo>
                  <a:lnTo>
                    <a:pt x="29" y="8"/>
                  </a:lnTo>
                  <a:lnTo>
                    <a:pt x="19" y="8"/>
                  </a:lnTo>
                  <a:lnTo>
                    <a:pt x="10" y="8"/>
                  </a:lnTo>
                  <a:lnTo>
                    <a:pt x="0" y="8"/>
                  </a:lnTo>
                  <a:close/>
                </a:path>
              </a:pathLst>
            </a:custGeom>
            <a:solidFill>
              <a:srgbClr val="B3B3B3"/>
            </a:solidFill>
            <a:ln w="9525">
              <a:noFill/>
              <a:round/>
              <a:headEnd/>
              <a:tailEnd/>
            </a:ln>
          </p:spPr>
          <p:txBody>
            <a:bodyPr/>
            <a:lstStyle/>
            <a:p>
              <a:pPr eaLnBrk="0" hangingPunct="0"/>
              <a:endParaRPr lang="en-US"/>
            </a:p>
          </p:txBody>
        </p:sp>
        <p:sp>
          <p:nvSpPr>
            <p:cNvPr id="47325" name="Freeform 1698"/>
            <p:cNvSpPr>
              <a:spLocks/>
            </p:cNvSpPr>
            <p:nvPr/>
          </p:nvSpPr>
          <p:spPr bwMode="auto">
            <a:xfrm>
              <a:off x="2787" y="2544"/>
              <a:ext cx="117" cy="8"/>
            </a:xfrm>
            <a:custGeom>
              <a:avLst/>
              <a:gdLst>
                <a:gd name="T0" fmla="*/ 0 w 117"/>
                <a:gd name="T1" fmla="*/ 8 h 8"/>
                <a:gd name="T2" fmla="*/ 10 w 117"/>
                <a:gd name="T3" fmla="*/ 8 h 8"/>
                <a:gd name="T4" fmla="*/ 19 w 117"/>
                <a:gd name="T5" fmla="*/ 8 h 8"/>
                <a:gd name="T6" fmla="*/ 29 w 117"/>
                <a:gd name="T7" fmla="*/ 8 h 8"/>
                <a:gd name="T8" fmla="*/ 38 w 117"/>
                <a:gd name="T9" fmla="*/ 8 h 8"/>
                <a:gd name="T10" fmla="*/ 47 w 117"/>
                <a:gd name="T11" fmla="*/ 8 h 8"/>
                <a:gd name="T12" fmla="*/ 56 w 117"/>
                <a:gd name="T13" fmla="*/ 7 h 8"/>
                <a:gd name="T14" fmla="*/ 64 w 117"/>
                <a:gd name="T15" fmla="*/ 7 h 8"/>
                <a:gd name="T16" fmla="*/ 72 w 117"/>
                <a:gd name="T17" fmla="*/ 6 h 8"/>
                <a:gd name="T18" fmla="*/ 79 w 117"/>
                <a:gd name="T19" fmla="*/ 6 h 8"/>
                <a:gd name="T20" fmla="*/ 86 w 117"/>
                <a:gd name="T21" fmla="*/ 6 h 8"/>
                <a:gd name="T22" fmla="*/ 92 w 117"/>
                <a:gd name="T23" fmla="*/ 5 h 8"/>
                <a:gd name="T24" fmla="*/ 98 w 117"/>
                <a:gd name="T25" fmla="*/ 4 h 8"/>
                <a:gd name="T26" fmla="*/ 103 w 117"/>
                <a:gd name="T27" fmla="*/ 4 h 8"/>
                <a:gd name="T28" fmla="*/ 107 w 117"/>
                <a:gd name="T29" fmla="*/ 3 h 8"/>
                <a:gd name="T30" fmla="*/ 110 w 117"/>
                <a:gd name="T31" fmla="*/ 3 h 8"/>
                <a:gd name="T32" fmla="*/ 113 w 117"/>
                <a:gd name="T33" fmla="*/ 2 h 8"/>
                <a:gd name="T34" fmla="*/ 115 w 117"/>
                <a:gd name="T35" fmla="*/ 1 h 8"/>
                <a:gd name="T36" fmla="*/ 116 w 117"/>
                <a:gd name="T37" fmla="*/ 1 h 8"/>
                <a:gd name="T38" fmla="*/ 117 w 117"/>
                <a:gd name="T39" fmla="*/ 0 h 8"/>
                <a:gd name="T40" fmla="*/ 115 w 117"/>
                <a:gd name="T41" fmla="*/ 0 h 8"/>
                <a:gd name="T42" fmla="*/ 115 w 117"/>
                <a:gd name="T43" fmla="*/ 1 h 8"/>
                <a:gd name="T44" fmla="*/ 114 w 117"/>
                <a:gd name="T45" fmla="*/ 1 h 8"/>
                <a:gd name="T46" fmla="*/ 112 w 117"/>
                <a:gd name="T47" fmla="*/ 2 h 8"/>
                <a:gd name="T48" fmla="*/ 109 w 117"/>
                <a:gd name="T49" fmla="*/ 3 h 8"/>
                <a:gd name="T50" fmla="*/ 105 w 117"/>
                <a:gd name="T51" fmla="*/ 3 h 8"/>
                <a:gd name="T52" fmla="*/ 101 w 117"/>
                <a:gd name="T53" fmla="*/ 4 h 8"/>
                <a:gd name="T54" fmla="*/ 97 w 117"/>
                <a:gd name="T55" fmla="*/ 4 h 8"/>
                <a:gd name="T56" fmla="*/ 91 w 117"/>
                <a:gd name="T57" fmla="*/ 5 h 8"/>
                <a:gd name="T58" fmla="*/ 85 w 117"/>
                <a:gd name="T59" fmla="*/ 6 h 8"/>
                <a:gd name="T60" fmla="*/ 78 w 117"/>
                <a:gd name="T61" fmla="*/ 6 h 8"/>
                <a:gd name="T62" fmla="*/ 71 w 117"/>
                <a:gd name="T63" fmla="*/ 6 h 8"/>
                <a:gd name="T64" fmla="*/ 63 w 117"/>
                <a:gd name="T65" fmla="*/ 7 h 8"/>
                <a:gd name="T66" fmla="*/ 55 w 117"/>
                <a:gd name="T67" fmla="*/ 7 h 8"/>
                <a:gd name="T68" fmla="*/ 46 w 117"/>
                <a:gd name="T69" fmla="*/ 7 h 8"/>
                <a:gd name="T70" fmla="*/ 38 w 117"/>
                <a:gd name="T71" fmla="*/ 8 h 8"/>
                <a:gd name="T72" fmla="*/ 28 w 117"/>
                <a:gd name="T73" fmla="*/ 8 h 8"/>
                <a:gd name="T74" fmla="*/ 19 w 117"/>
                <a:gd name="T75" fmla="*/ 8 h 8"/>
                <a:gd name="T76" fmla="*/ 10 w 117"/>
                <a:gd name="T77" fmla="*/ 8 h 8"/>
                <a:gd name="T78" fmla="*/ 0 w 117"/>
                <a:gd name="T79" fmla="*/ 8 h 8"/>
                <a:gd name="T80" fmla="*/ 0 w 117"/>
                <a:gd name="T81" fmla="*/ 8 h 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7"/>
                <a:gd name="T124" fmla="*/ 0 h 8"/>
                <a:gd name="T125" fmla="*/ 117 w 117"/>
                <a:gd name="T126" fmla="*/ 8 h 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7" h="8">
                  <a:moveTo>
                    <a:pt x="0" y="8"/>
                  </a:moveTo>
                  <a:lnTo>
                    <a:pt x="10" y="8"/>
                  </a:lnTo>
                  <a:lnTo>
                    <a:pt x="19" y="8"/>
                  </a:lnTo>
                  <a:lnTo>
                    <a:pt x="29" y="8"/>
                  </a:lnTo>
                  <a:lnTo>
                    <a:pt x="38" y="8"/>
                  </a:lnTo>
                  <a:lnTo>
                    <a:pt x="47" y="8"/>
                  </a:lnTo>
                  <a:lnTo>
                    <a:pt x="56" y="7"/>
                  </a:lnTo>
                  <a:lnTo>
                    <a:pt x="64" y="7"/>
                  </a:lnTo>
                  <a:lnTo>
                    <a:pt x="72" y="6"/>
                  </a:lnTo>
                  <a:lnTo>
                    <a:pt x="79" y="6"/>
                  </a:lnTo>
                  <a:lnTo>
                    <a:pt x="86" y="6"/>
                  </a:lnTo>
                  <a:lnTo>
                    <a:pt x="92" y="5"/>
                  </a:lnTo>
                  <a:lnTo>
                    <a:pt x="98" y="4"/>
                  </a:lnTo>
                  <a:lnTo>
                    <a:pt x="103" y="4"/>
                  </a:lnTo>
                  <a:lnTo>
                    <a:pt x="107" y="3"/>
                  </a:lnTo>
                  <a:lnTo>
                    <a:pt x="110" y="3"/>
                  </a:lnTo>
                  <a:lnTo>
                    <a:pt x="113" y="2"/>
                  </a:lnTo>
                  <a:lnTo>
                    <a:pt x="115" y="1"/>
                  </a:lnTo>
                  <a:lnTo>
                    <a:pt x="116" y="1"/>
                  </a:lnTo>
                  <a:lnTo>
                    <a:pt x="117" y="0"/>
                  </a:lnTo>
                  <a:lnTo>
                    <a:pt x="115" y="0"/>
                  </a:lnTo>
                  <a:lnTo>
                    <a:pt x="115" y="1"/>
                  </a:lnTo>
                  <a:lnTo>
                    <a:pt x="114" y="1"/>
                  </a:lnTo>
                  <a:lnTo>
                    <a:pt x="112" y="2"/>
                  </a:lnTo>
                  <a:lnTo>
                    <a:pt x="109" y="3"/>
                  </a:lnTo>
                  <a:lnTo>
                    <a:pt x="105" y="3"/>
                  </a:lnTo>
                  <a:lnTo>
                    <a:pt x="101" y="4"/>
                  </a:lnTo>
                  <a:lnTo>
                    <a:pt x="97" y="4"/>
                  </a:lnTo>
                  <a:lnTo>
                    <a:pt x="91" y="5"/>
                  </a:lnTo>
                  <a:lnTo>
                    <a:pt x="85" y="6"/>
                  </a:lnTo>
                  <a:lnTo>
                    <a:pt x="78" y="6"/>
                  </a:lnTo>
                  <a:lnTo>
                    <a:pt x="71" y="6"/>
                  </a:lnTo>
                  <a:lnTo>
                    <a:pt x="63" y="7"/>
                  </a:lnTo>
                  <a:lnTo>
                    <a:pt x="55" y="7"/>
                  </a:lnTo>
                  <a:lnTo>
                    <a:pt x="46" y="7"/>
                  </a:lnTo>
                  <a:lnTo>
                    <a:pt x="38" y="8"/>
                  </a:lnTo>
                  <a:lnTo>
                    <a:pt x="28" y="8"/>
                  </a:lnTo>
                  <a:lnTo>
                    <a:pt x="19" y="8"/>
                  </a:lnTo>
                  <a:lnTo>
                    <a:pt x="10" y="8"/>
                  </a:lnTo>
                  <a:lnTo>
                    <a:pt x="0" y="8"/>
                  </a:lnTo>
                  <a:close/>
                </a:path>
              </a:pathLst>
            </a:custGeom>
            <a:solidFill>
              <a:srgbClr val="B1B1B1"/>
            </a:solidFill>
            <a:ln w="9525">
              <a:noFill/>
              <a:round/>
              <a:headEnd/>
              <a:tailEnd/>
            </a:ln>
          </p:spPr>
          <p:txBody>
            <a:bodyPr/>
            <a:lstStyle/>
            <a:p>
              <a:pPr eaLnBrk="0" hangingPunct="0"/>
              <a:endParaRPr lang="en-US"/>
            </a:p>
          </p:txBody>
        </p:sp>
        <p:sp>
          <p:nvSpPr>
            <p:cNvPr id="47326" name="Freeform 1699"/>
            <p:cNvSpPr>
              <a:spLocks/>
            </p:cNvSpPr>
            <p:nvPr/>
          </p:nvSpPr>
          <p:spPr bwMode="auto">
            <a:xfrm>
              <a:off x="2787" y="2544"/>
              <a:ext cx="115" cy="8"/>
            </a:xfrm>
            <a:custGeom>
              <a:avLst/>
              <a:gdLst>
                <a:gd name="T0" fmla="*/ 0 w 115"/>
                <a:gd name="T1" fmla="*/ 8 h 8"/>
                <a:gd name="T2" fmla="*/ 10 w 115"/>
                <a:gd name="T3" fmla="*/ 8 h 8"/>
                <a:gd name="T4" fmla="*/ 19 w 115"/>
                <a:gd name="T5" fmla="*/ 8 h 8"/>
                <a:gd name="T6" fmla="*/ 28 w 115"/>
                <a:gd name="T7" fmla="*/ 8 h 8"/>
                <a:gd name="T8" fmla="*/ 38 w 115"/>
                <a:gd name="T9" fmla="*/ 8 h 8"/>
                <a:gd name="T10" fmla="*/ 46 w 115"/>
                <a:gd name="T11" fmla="*/ 7 h 8"/>
                <a:gd name="T12" fmla="*/ 55 w 115"/>
                <a:gd name="T13" fmla="*/ 7 h 8"/>
                <a:gd name="T14" fmla="*/ 63 w 115"/>
                <a:gd name="T15" fmla="*/ 7 h 8"/>
                <a:gd name="T16" fmla="*/ 71 w 115"/>
                <a:gd name="T17" fmla="*/ 6 h 8"/>
                <a:gd name="T18" fmla="*/ 78 w 115"/>
                <a:gd name="T19" fmla="*/ 6 h 8"/>
                <a:gd name="T20" fmla="*/ 85 w 115"/>
                <a:gd name="T21" fmla="*/ 6 h 8"/>
                <a:gd name="T22" fmla="*/ 91 w 115"/>
                <a:gd name="T23" fmla="*/ 5 h 8"/>
                <a:gd name="T24" fmla="*/ 97 w 115"/>
                <a:gd name="T25" fmla="*/ 4 h 8"/>
                <a:gd name="T26" fmla="*/ 101 w 115"/>
                <a:gd name="T27" fmla="*/ 4 h 8"/>
                <a:gd name="T28" fmla="*/ 105 w 115"/>
                <a:gd name="T29" fmla="*/ 3 h 8"/>
                <a:gd name="T30" fmla="*/ 109 w 115"/>
                <a:gd name="T31" fmla="*/ 3 h 8"/>
                <a:gd name="T32" fmla="*/ 112 w 115"/>
                <a:gd name="T33" fmla="*/ 2 h 8"/>
                <a:gd name="T34" fmla="*/ 114 w 115"/>
                <a:gd name="T35" fmla="*/ 1 h 8"/>
                <a:gd name="T36" fmla="*/ 115 w 115"/>
                <a:gd name="T37" fmla="*/ 1 h 8"/>
                <a:gd name="T38" fmla="*/ 115 w 115"/>
                <a:gd name="T39" fmla="*/ 0 h 8"/>
                <a:gd name="T40" fmla="*/ 114 w 115"/>
                <a:gd name="T41" fmla="*/ 0 h 8"/>
                <a:gd name="T42" fmla="*/ 114 w 115"/>
                <a:gd name="T43" fmla="*/ 1 h 8"/>
                <a:gd name="T44" fmla="*/ 112 w 115"/>
                <a:gd name="T45" fmla="*/ 1 h 8"/>
                <a:gd name="T46" fmla="*/ 110 w 115"/>
                <a:gd name="T47" fmla="*/ 2 h 8"/>
                <a:gd name="T48" fmla="*/ 107 w 115"/>
                <a:gd name="T49" fmla="*/ 2 h 8"/>
                <a:gd name="T50" fmla="*/ 104 w 115"/>
                <a:gd name="T51" fmla="*/ 3 h 8"/>
                <a:gd name="T52" fmla="*/ 100 w 115"/>
                <a:gd name="T53" fmla="*/ 4 h 8"/>
                <a:gd name="T54" fmla="*/ 95 w 115"/>
                <a:gd name="T55" fmla="*/ 4 h 8"/>
                <a:gd name="T56" fmla="*/ 90 w 115"/>
                <a:gd name="T57" fmla="*/ 5 h 8"/>
                <a:gd name="T58" fmla="*/ 84 w 115"/>
                <a:gd name="T59" fmla="*/ 5 h 8"/>
                <a:gd name="T60" fmla="*/ 77 w 115"/>
                <a:gd name="T61" fmla="*/ 6 h 8"/>
                <a:gd name="T62" fmla="*/ 70 w 115"/>
                <a:gd name="T63" fmla="*/ 6 h 8"/>
                <a:gd name="T64" fmla="*/ 62 w 115"/>
                <a:gd name="T65" fmla="*/ 6 h 8"/>
                <a:gd name="T66" fmla="*/ 54 w 115"/>
                <a:gd name="T67" fmla="*/ 7 h 8"/>
                <a:gd name="T68" fmla="*/ 46 w 115"/>
                <a:gd name="T69" fmla="*/ 7 h 8"/>
                <a:gd name="T70" fmla="*/ 37 w 115"/>
                <a:gd name="T71" fmla="*/ 8 h 8"/>
                <a:gd name="T72" fmla="*/ 28 w 115"/>
                <a:gd name="T73" fmla="*/ 8 h 8"/>
                <a:gd name="T74" fmla="*/ 19 w 115"/>
                <a:gd name="T75" fmla="*/ 8 h 8"/>
                <a:gd name="T76" fmla="*/ 10 w 115"/>
                <a:gd name="T77" fmla="*/ 8 h 8"/>
                <a:gd name="T78" fmla="*/ 0 w 115"/>
                <a:gd name="T79" fmla="*/ 8 h 8"/>
                <a:gd name="T80" fmla="*/ 0 w 115"/>
                <a:gd name="T81" fmla="*/ 8 h 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5"/>
                <a:gd name="T124" fmla="*/ 0 h 8"/>
                <a:gd name="T125" fmla="*/ 115 w 115"/>
                <a:gd name="T126" fmla="*/ 8 h 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5" h="8">
                  <a:moveTo>
                    <a:pt x="0" y="8"/>
                  </a:moveTo>
                  <a:lnTo>
                    <a:pt x="10" y="8"/>
                  </a:lnTo>
                  <a:lnTo>
                    <a:pt x="19" y="8"/>
                  </a:lnTo>
                  <a:lnTo>
                    <a:pt x="28" y="8"/>
                  </a:lnTo>
                  <a:lnTo>
                    <a:pt x="38" y="8"/>
                  </a:lnTo>
                  <a:lnTo>
                    <a:pt x="46" y="7"/>
                  </a:lnTo>
                  <a:lnTo>
                    <a:pt x="55" y="7"/>
                  </a:lnTo>
                  <a:lnTo>
                    <a:pt x="63" y="7"/>
                  </a:lnTo>
                  <a:lnTo>
                    <a:pt x="71" y="6"/>
                  </a:lnTo>
                  <a:lnTo>
                    <a:pt x="78" y="6"/>
                  </a:lnTo>
                  <a:lnTo>
                    <a:pt x="85" y="6"/>
                  </a:lnTo>
                  <a:lnTo>
                    <a:pt x="91" y="5"/>
                  </a:lnTo>
                  <a:lnTo>
                    <a:pt x="97" y="4"/>
                  </a:lnTo>
                  <a:lnTo>
                    <a:pt x="101" y="4"/>
                  </a:lnTo>
                  <a:lnTo>
                    <a:pt x="105" y="3"/>
                  </a:lnTo>
                  <a:lnTo>
                    <a:pt x="109" y="3"/>
                  </a:lnTo>
                  <a:lnTo>
                    <a:pt x="112" y="2"/>
                  </a:lnTo>
                  <a:lnTo>
                    <a:pt x="114" y="1"/>
                  </a:lnTo>
                  <a:lnTo>
                    <a:pt x="115" y="1"/>
                  </a:lnTo>
                  <a:lnTo>
                    <a:pt x="115" y="0"/>
                  </a:lnTo>
                  <a:lnTo>
                    <a:pt x="114" y="0"/>
                  </a:lnTo>
                  <a:lnTo>
                    <a:pt x="114" y="1"/>
                  </a:lnTo>
                  <a:lnTo>
                    <a:pt x="112" y="1"/>
                  </a:lnTo>
                  <a:lnTo>
                    <a:pt x="110" y="2"/>
                  </a:lnTo>
                  <a:lnTo>
                    <a:pt x="107" y="2"/>
                  </a:lnTo>
                  <a:lnTo>
                    <a:pt x="104" y="3"/>
                  </a:lnTo>
                  <a:lnTo>
                    <a:pt x="100" y="4"/>
                  </a:lnTo>
                  <a:lnTo>
                    <a:pt x="95" y="4"/>
                  </a:lnTo>
                  <a:lnTo>
                    <a:pt x="90" y="5"/>
                  </a:lnTo>
                  <a:lnTo>
                    <a:pt x="84" y="5"/>
                  </a:lnTo>
                  <a:lnTo>
                    <a:pt x="77" y="6"/>
                  </a:lnTo>
                  <a:lnTo>
                    <a:pt x="70" y="6"/>
                  </a:lnTo>
                  <a:lnTo>
                    <a:pt x="62" y="6"/>
                  </a:lnTo>
                  <a:lnTo>
                    <a:pt x="54" y="7"/>
                  </a:lnTo>
                  <a:lnTo>
                    <a:pt x="46" y="7"/>
                  </a:lnTo>
                  <a:lnTo>
                    <a:pt x="37" y="8"/>
                  </a:lnTo>
                  <a:lnTo>
                    <a:pt x="28" y="8"/>
                  </a:lnTo>
                  <a:lnTo>
                    <a:pt x="19" y="8"/>
                  </a:lnTo>
                  <a:lnTo>
                    <a:pt x="10" y="8"/>
                  </a:lnTo>
                  <a:lnTo>
                    <a:pt x="0" y="8"/>
                  </a:lnTo>
                  <a:close/>
                </a:path>
              </a:pathLst>
            </a:custGeom>
            <a:solidFill>
              <a:srgbClr val="B0B0B0"/>
            </a:solidFill>
            <a:ln w="9525">
              <a:noFill/>
              <a:round/>
              <a:headEnd/>
              <a:tailEnd/>
            </a:ln>
          </p:spPr>
          <p:txBody>
            <a:bodyPr/>
            <a:lstStyle/>
            <a:p>
              <a:pPr eaLnBrk="0" hangingPunct="0"/>
              <a:endParaRPr lang="en-US"/>
            </a:p>
          </p:txBody>
        </p:sp>
        <p:sp>
          <p:nvSpPr>
            <p:cNvPr id="47327" name="Freeform 1700"/>
            <p:cNvSpPr>
              <a:spLocks/>
            </p:cNvSpPr>
            <p:nvPr/>
          </p:nvSpPr>
          <p:spPr bwMode="auto">
            <a:xfrm>
              <a:off x="2787" y="2544"/>
              <a:ext cx="114" cy="8"/>
            </a:xfrm>
            <a:custGeom>
              <a:avLst/>
              <a:gdLst>
                <a:gd name="T0" fmla="*/ 0 w 114"/>
                <a:gd name="T1" fmla="*/ 8 h 8"/>
                <a:gd name="T2" fmla="*/ 10 w 114"/>
                <a:gd name="T3" fmla="*/ 8 h 8"/>
                <a:gd name="T4" fmla="*/ 19 w 114"/>
                <a:gd name="T5" fmla="*/ 8 h 8"/>
                <a:gd name="T6" fmla="*/ 28 w 114"/>
                <a:gd name="T7" fmla="*/ 8 h 8"/>
                <a:gd name="T8" fmla="*/ 37 w 114"/>
                <a:gd name="T9" fmla="*/ 8 h 8"/>
                <a:gd name="T10" fmla="*/ 46 w 114"/>
                <a:gd name="T11" fmla="*/ 7 h 8"/>
                <a:gd name="T12" fmla="*/ 54 w 114"/>
                <a:gd name="T13" fmla="*/ 7 h 8"/>
                <a:gd name="T14" fmla="*/ 62 w 114"/>
                <a:gd name="T15" fmla="*/ 6 h 8"/>
                <a:gd name="T16" fmla="*/ 70 w 114"/>
                <a:gd name="T17" fmla="*/ 6 h 8"/>
                <a:gd name="T18" fmla="*/ 77 w 114"/>
                <a:gd name="T19" fmla="*/ 6 h 8"/>
                <a:gd name="T20" fmla="*/ 84 w 114"/>
                <a:gd name="T21" fmla="*/ 5 h 8"/>
                <a:gd name="T22" fmla="*/ 90 w 114"/>
                <a:gd name="T23" fmla="*/ 5 h 8"/>
                <a:gd name="T24" fmla="*/ 95 w 114"/>
                <a:gd name="T25" fmla="*/ 4 h 8"/>
                <a:gd name="T26" fmla="*/ 100 w 114"/>
                <a:gd name="T27" fmla="*/ 4 h 8"/>
                <a:gd name="T28" fmla="*/ 104 w 114"/>
                <a:gd name="T29" fmla="*/ 3 h 8"/>
                <a:gd name="T30" fmla="*/ 107 w 114"/>
                <a:gd name="T31" fmla="*/ 2 h 8"/>
                <a:gd name="T32" fmla="*/ 110 w 114"/>
                <a:gd name="T33" fmla="*/ 2 h 8"/>
                <a:gd name="T34" fmla="*/ 112 w 114"/>
                <a:gd name="T35" fmla="*/ 1 h 8"/>
                <a:gd name="T36" fmla="*/ 114 w 114"/>
                <a:gd name="T37" fmla="*/ 1 h 8"/>
                <a:gd name="T38" fmla="*/ 114 w 114"/>
                <a:gd name="T39" fmla="*/ 0 h 8"/>
                <a:gd name="T40" fmla="*/ 112 w 114"/>
                <a:gd name="T41" fmla="*/ 0 h 8"/>
                <a:gd name="T42" fmla="*/ 112 w 114"/>
                <a:gd name="T43" fmla="*/ 1 h 8"/>
                <a:gd name="T44" fmla="*/ 111 w 114"/>
                <a:gd name="T45" fmla="*/ 1 h 8"/>
                <a:gd name="T46" fmla="*/ 109 w 114"/>
                <a:gd name="T47" fmla="*/ 2 h 8"/>
                <a:gd name="T48" fmla="*/ 106 w 114"/>
                <a:gd name="T49" fmla="*/ 2 h 8"/>
                <a:gd name="T50" fmla="*/ 103 w 114"/>
                <a:gd name="T51" fmla="*/ 3 h 8"/>
                <a:gd name="T52" fmla="*/ 99 w 114"/>
                <a:gd name="T53" fmla="*/ 4 h 8"/>
                <a:gd name="T54" fmla="*/ 94 w 114"/>
                <a:gd name="T55" fmla="*/ 4 h 8"/>
                <a:gd name="T56" fmla="*/ 88 w 114"/>
                <a:gd name="T57" fmla="*/ 5 h 8"/>
                <a:gd name="T58" fmla="*/ 82 w 114"/>
                <a:gd name="T59" fmla="*/ 5 h 8"/>
                <a:gd name="T60" fmla="*/ 76 w 114"/>
                <a:gd name="T61" fmla="*/ 6 h 8"/>
                <a:gd name="T62" fmla="*/ 69 w 114"/>
                <a:gd name="T63" fmla="*/ 6 h 8"/>
                <a:gd name="T64" fmla="*/ 61 w 114"/>
                <a:gd name="T65" fmla="*/ 6 h 8"/>
                <a:gd name="T66" fmla="*/ 53 w 114"/>
                <a:gd name="T67" fmla="*/ 7 h 8"/>
                <a:gd name="T68" fmla="*/ 45 w 114"/>
                <a:gd name="T69" fmla="*/ 7 h 8"/>
                <a:gd name="T70" fmla="*/ 36 w 114"/>
                <a:gd name="T71" fmla="*/ 7 h 8"/>
                <a:gd name="T72" fmla="*/ 27 w 114"/>
                <a:gd name="T73" fmla="*/ 8 h 8"/>
                <a:gd name="T74" fmla="*/ 19 w 114"/>
                <a:gd name="T75" fmla="*/ 8 h 8"/>
                <a:gd name="T76" fmla="*/ 9 w 114"/>
                <a:gd name="T77" fmla="*/ 8 h 8"/>
                <a:gd name="T78" fmla="*/ 0 w 114"/>
                <a:gd name="T79" fmla="*/ 8 h 8"/>
                <a:gd name="T80" fmla="*/ 0 w 114"/>
                <a:gd name="T81" fmla="*/ 8 h 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4"/>
                <a:gd name="T124" fmla="*/ 0 h 8"/>
                <a:gd name="T125" fmla="*/ 114 w 114"/>
                <a:gd name="T126" fmla="*/ 8 h 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4" h="8">
                  <a:moveTo>
                    <a:pt x="0" y="8"/>
                  </a:moveTo>
                  <a:lnTo>
                    <a:pt x="10" y="8"/>
                  </a:lnTo>
                  <a:lnTo>
                    <a:pt x="19" y="8"/>
                  </a:lnTo>
                  <a:lnTo>
                    <a:pt x="28" y="8"/>
                  </a:lnTo>
                  <a:lnTo>
                    <a:pt x="37" y="8"/>
                  </a:lnTo>
                  <a:lnTo>
                    <a:pt x="46" y="7"/>
                  </a:lnTo>
                  <a:lnTo>
                    <a:pt x="54" y="7"/>
                  </a:lnTo>
                  <a:lnTo>
                    <a:pt x="62" y="6"/>
                  </a:lnTo>
                  <a:lnTo>
                    <a:pt x="70" y="6"/>
                  </a:lnTo>
                  <a:lnTo>
                    <a:pt x="77" y="6"/>
                  </a:lnTo>
                  <a:lnTo>
                    <a:pt x="84" y="5"/>
                  </a:lnTo>
                  <a:lnTo>
                    <a:pt x="90" y="5"/>
                  </a:lnTo>
                  <a:lnTo>
                    <a:pt x="95" y="4"/>
                  </a:lnTo>
                  <a:lnTo>
                    <a:pt x="100" y="4"/>
                  </a:lnTo>
                  <a:lnTo>
                    <a:pt x="104" y="3"/>
                  </a:lnTo>
                  <a:lnTo>
                    <a:pt x="107" y="2"/>
                  </a:lnTo>
                  <a:lnTo>
                    <a:pt x="110" y="2"/>
                  </a:lnTo>
                  <a:lnTo>
                    <a:pt x="112" y="1"/>
                  </a:lnTo>
                  <a:lnTo>
                    <a:pt x="114" y="1"/>
                  </a:lnTo>
                  <a:lnTo>
                    <a:pt x="114" y="0"/>
                  </a:lnTo>
                  <a:lnTo>
                    <a:pt x="112" y="0"/>
                  </a:lnTo>
                  <a:lnTo>
                    <a:pt x="112" y="1"/>
                  </a:lnTo>
                  <a:lnTo>
                    <a:pt x="111" y="1"/>
                  </a:lnTo>
                  <a:lnTo>
                    <a:pt x="109" y="2"/>
                  </a:lnTo>
                  <a:lnTo>
                    <a:pt x="106" y="2"/>
                  </a:lnTo>
                  <a:lnTo>
                    <a:pt x="103" y="3"/>
                  </a:lnTo>
                  <a:lnTo>
                    <a:pt x="99" y="4"/>
                  </a:lnTo>
                  <a:lnTo>
                    <a:pt x="94" y="4"/>
                  </a:lnTo>
                  <a:lnTo>
                    <a:pt x="88" y="5"/>
                  </a:lnTo>
                  <a:lnTo>
                    <a:pt x="82" y="5"/>
                  </a:lnTo>
                  <a:lnTo>
                    <a:pt x="76" y="6"/>
                  </a:lnTo>
                  <a:lnTo>
                    <a:pt x="69" y="6"/>
                  </a:lnTo>
                  <a:lnTo>
                    <a:pt x="61" y="6"/>
                  </a:lnTo>
                  <a:lnTo>
                    <a:pt x="53" y="7"/>
                  </a:lnTo>
                  <a:lnTo>
                    <a:pt x="45" y="7"/>
                  </a:lnTo>
                  <a:lnTo>
                    <a:pt x="36" y="7"/>
                  </a:lnTo>
                  <a:lnTo>
                    <a:pt x="27" y="8"/>
                  </a:lnTo>
                  <a:lnTo>
                    <a:pt x="19" y="8"/>
                  </a:lnTo>
                  <a:lnTo>
                    <a:pt x="9" y="8"/>
                  </a:lnTo>
                  <a:lnTo>
                    <a:pt x="0" y="8"/>
                  </a:lnTo>
                  <a:close/>
                </a:path>
              </a:pathLst>
            </a:custGeom>
            <a:solidFill>
              <a:srgbClr val="AFAFAF"/>
            </a:solidFill>
            <a:ln w="9525">
              <a:noFill/>
              <a:round/>
              <a:headEnd/>
              <a:tailEnd/>
            </a:ln>
          </p:spPr>
          <p:txBody>
            <a:bodyPr/>
            <a:lstStyle/>
            <a:p>
              <a:pPr eaLnBrk="0" hangingPunct="0"/>
              <a:endParaRPr lang="en-US"/>
            </a:p>
          </p:txBody>
        </p:sp>
        <p:sp>
          <p:nvSpPr>
            <p:cNvPr id="47328" name="Freeform 1701"/>
            <p:cNvSpPr>
              <a:spLocks/>
            </p:cNvSpPr>
            <p:nvPr/>
          </p:nvSpPr>
          <p:spPr bwMode="auto">
            <a:xfrm>
              <a:off x="2787" y="2544"/>
              <a:ext cx="112" cy="8"/>
            </a:xfrm>
            <a:custGeom>
              <a:avLst/>
              <a:gdLst>
                <a:gd name="T0" fmla="*/ 0 w 112"/>
                <a:gd name="T1" fmla="*/ 8 h 8"/>
                <a:gd name="T2" fmla="*/ 9 w 112"/>
                <a:gd name="T3" fmla="*/ 8 h 8"/>
                <a:gd name="T4" fmla="*/ 19 w 112"/>
                <a:gd name="T5" fmla="*/ 8 h 8"/>
                <a:gd name="T6" fmla="*/ 27 w 112"/>
                <a:gd name="T7" fmla="*/ 8 h 8"/>
                <a:gd name="T8" fmla="*/ 36 w 112"/>
                <a:gd name="T9" fmla="*/ 7 h 8"/>
                <a:gd name="T10" fmla="*/ 45 w 112"/>
                <a:gd name="T11" fmla="*/ 7 h 8"/>
                <a:gd name="T12" fmla="*/ 53 w 112"/>
                <a:gd name="T13" fmla="*/ 7 h 8"/>
                <a:gd name="T14" fmla="*/ 61 w 112"/>
                <a:gd name="T15" fmla="*/ 6 h 8"/>
                <a:gd name="T16" fmla="*/ 69 w 112"/>
                <a:gd name="T17" fmla="*/ 6 h 8"/>
                <a:gd name="T18" fmla="*/ 76 w 112"/>
                <a:gd name="T19" fmla="*/ 6 h 8"/>
                <a:gd name="T20" fmla="*/ 82 w 112"/>
                <a:gd name="T21" fmla="*/ 5 h 8"/>
                <a:gd name="T22" fmla="*/ 88 w 112"/>
                <a:gd name="T23" fmla="*/ 5 h 8"/>
                <a:gd name="T24" fmla="*/ 94 w 112"/>
                <a:gd name="T25" fmla="*/ 4 h 8"/>
                <a:gd name="T26" fmla="*/ 99 w 112"/>
                <a:gd name="T27" fmla="*/ 4 h 8"/>
                <a:gd name="T28" fmla="*/ 103 w 112"/>
                <a:gd name="T29" fmla="*/ 3 h 8"/>
                <a:gd name="T30" fmla="*/ 106 w 112"/>
                <a:gd name="T31" fmla="*/ 2 h 8"/>
                <a:gd name="T32" fmla="*/ 109 w 112"/>
                <a:gd name="T33" fmla="*/ 2 h 8"/>
                <a:gd name="T34" fmla="*/ 111 w 112"/>
                <a:gd name="T35" fmla="*/ 1 h 8"/>
                <a:gd name="T36" fmla="*/ 112 w 112"/>
                <a:gd name="T37" fmla="*/ 1 h 8"/>
                <a:gd name="T38" fmla="*/ 112 w 112"/>
                <a:gd name="T39" fmla="*/ 0 h 8"/>
                <a:gd name="T40" fmla="*/ 111 w 112"/>
                <a:gd name="T41" fmla="*/ 0 h 8"/>
                <a:gd name="T42" fmla="*/ 110 w 112"/>
                <a:gd name="T43" fmla="*/ 1 h 8"/>
                <a:gd name="T44" fmla="*/ 109 w 112"/>
                <a:gd name="T45" fmla="*/ 1 h 8"/>
                <a:gd name="T46" fmla="*/ 107 w 112"/>
                <a:gd name="T47" fmla="*/ 2 h 8"/>
                <a:gd name="T48" fmla="*/ 105 w 112"/>
                <a:gd name="T49" fmla="*/ 2 h 8"/>
                <a:gd name="T50" fmla="*/ 101 w 112"/>
                <a:gd name="T51" fmla="*/ 3 h 8"/>
                <a:gd name="T52" fmla="*/ 97 w 112"/>
                <a:gd name="T53" fmla="*/ 4 h 8"/>
                <a:gd name="T54" fmla="*/ 92 w 112"/>
                <a:gd name="T55" fmla="*/ 4 h 8"/>
                <a:gd name="T56" fmla="*/ 87 w 112"/>
                <a:gd name="T57" fmla="*/ 5 h 8"/>
                <a:gd name="T58" fmla="*/ 82 w 112"/>
                <a:gd name="T59" fmla="*/ 5 h 8"/>
                <a:gd name="T60" fmla="*/ 75 w 112"/>
                <a:gd name="T61" fmla="*/ 6 h 8"/>
                <a:gd name="T62" fmla="*/ 68 w 112"/>
                <a:gd name="T63" fmla="*/ 6 h 8"/>
                <a:gd name="T64" fmla="*/ 61 w 112"/>
                <a:gd name="T65" fmla="*/ 6 h 8"/>
                <a:gd name="T66" fmla="*/ 53 w 112"/>
                <a:gd name="T67" fmla="*/ 7 h 8"/>
                <a:gd name="T68" fmla="*/ 44 w 112"/>
                <a:gd name="T69" fmla="*/ 7 h 8"/>
                <a:gd name="T70" fmla="*/ 36 w 112"/>
                <a:gd name="T71" fmla="*/ 7 h 8"/>
                <a:gd name="T72" fmla="*/ 27 w 112"/>
                <a:gd name="T73" fmla="*/ 8 h 8"/>
                <a:gd name="T74" fmla="*/ 18 w 112"/>
                <a:gd name="T75" fmla="*/ 8 h 8"/>
                <a:gd name="T76" fmla="*/ 9 w 112"/>
                <a:gd name="T77" fmla="*/ 8 h 8"/>
                <a:gd name="T78" fmla="*/ 0 w 112"/>
                <a:gd name="T79" fmla="*/ 8 h 8"/>
                <a:gd name="T80" fmla="*/ 0 w 112"/>
                <a:gd name="T81" fmla="*/ 8 h 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2"/>
                <a:gd name="T124" fmla="*/ 0 h 8"/>
                <a:gd name="T125" fmla="*/ 112 w 112"/>
                <a:gd name="T126" fmla="*/ 8 h 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2" h="8">
                  <a:moveTo>
                    <a:pt x="0" y="8"/>
                  </a:moveTo>
                  <a:lnTo>
                    <a:pt x="9" y="8"/>
                  </a:lnTo>
                  <a:lnTo>
                    <a:pt x="19" y="8"/>
                  </a:lnTo>
                  <a:lnTo>
                    <a:pt x="27" y="8"/>
                  </a:lnTo>
                  <a:lnTo>
                    <a:pt x="36" y="7"/>
                  </a:lnTo>
                  <a:lnTo>
                    <a:pt x="45" y="7"/>
                  </a:lnTo>
                  <a:lnTo>
                    <a:pt x="53" y="7"/>
                  </a:lnTo>
                  <a:lnTo>
                    <a:pt x="61" y="6"/>
                  </a:lnTo>
                  <a:lnTo>
                    <a:pt x="69" y="6"/>
                  </a:lnTo>
                  <a:lnTo>
                    <a:pt x="76" y="6"/>
                  </a:lnTo>
                  <a:lnTo>
                    <a:pt x="82" y="5"/>
                  </a:lnTo>
                  <a:lnTo>
                    <a:pt x="88" y="5"/>
                  </a:lnTo>
                  <a:lnTo>
                    <a:pt x="94" y="4"/>
                  </a:lnTo>
                  <a:lnTo>
                    <a:pt x="99" y="4"/>
                  </a:lnTo>
                  <a:lnTo>
                    <a:pt x="103" y="3"/>
                  </a:lnTo>
                  <a:lnTo>
                    <a:pt x="106" y="2"/>
                  </a:lnTo>
                  <a:lnTo>
                    <a:pt x="109" y="2"/>
                  </a:lnTo>
                  <a:lnTo>
                    <a:pt x="111" y="1"/>
                  </a:lnTo>
                  <a:lnTo>
                    <a:pt x="112" y="1"/>
                  </a:lnTo>
                  <a:lnTo>
                    <a:pt x="112" y="0"/>
                  </a:lnTo>
                  <a:lnTo>
                    <a:pt x="111" y="0"/>
                  </a:lnTo>
                  <a:lnTo>
                    <a:pt x="110" y="1"/>
                  </a:lnTo>
                  <a:lnTo>
                    <a:pt x="109" y="1"/>
                  </a:lnTo>
                  <a:lnTo>
                    <a:pt x="107" y="2"/>
                  </a:lnTo>
                  <a:lnTo>
                    <a:pt x="105" y="2"/>
                  </a:lnTo>
                  <a:lnTo>
                    <a:pt x="101" y="3"/>
                  </a:lnTo>
                  <a:lnTo>
                    <a:pt x="97" y="4"/>
                  </a:lnTo>
                  <a:lnTo>
                    <a:pt x="92" y="4"/>
                  </a:lnTo>
                  <a:lnTo>
                    <a:pt x="87" y="5"/>
                  </a:lnTo>
                  <a:lnTo>
                    <a:pt x="82" y="5"/>
                  </a:lnTo>
                  <a:lnTo>
                    <a:pt x="75" y="6"/>
                  </a:lnTo>
                  <a:lnTo>
                    <a:pt x="68" y="6"/>
                  </a:lnTo>
                  <a:lnTo>
                    <a:pt x="61" y="6"/>
                  </a:lnTo>
                  <a:lnTo>
                    <a:pt x="53" y="7"/>
                  </a:lnTo>
                  <a:lnTo>
                    <a:pt x="44" y="7"/>
                  </a:lnTo>
                  <a:lnTo>
                    <a:pt x="36" y="7"/>
                  </a:lnTo>
                  <a:lnTo>
                    <a:pt x="27" y="8"/>
                  </a:lnTo>
                  <a:lnTo>
                    <a:pt x="18" y="8"/>
                  </a:lnTo>
                  <a:lnTo>
                    <a:pt x="9" y="8"/>
                  </a:lnTo>
                  <a:lnTo>
                    <a:pt x="0" y="8"/>
                  </a:lnTo>
                  <a:close/>
                </a:path>
              </a:pathLst>
            </a:custGeom>
            <a:solidFill>
              <a:srgbClr val="AEAEAE"/>
            </a:solidFill>
            <a:ln w="9525">
              <a:noFill/>
              <a:round/>
              <a:headEnd/>
              <a:tailEnd/>
            </a:ln>
          </p:spPr>
          <p:txBody>
            <a:bodyPr/>
            <a:lstStyle/>
            <a:p>
              <a:pPr eaLnBrk="0" hangingPunct="0"/>
              <a:endParaRPr lang="en-US"/>
            </a:p>
          </p:txBody>
        </p:sp>
        <p:sp>
          <p:nvSpPr>
            <p:cNvPr id="47329" name="Freeform 1702"/>
            <p:cNvSpPr>
              <a:spLocks/>
            </p:cNvSpPr>
            <p:nvPr/>
          </p:nvSpPr>
          <p:spPr bwMode="auto">
            <a:xfrm>
              <a:off x="2787" y="2544"/>
              <a:ext cx="111" cy="8"/>
            </a:xfrm>
            <a:custGeom>
              <a:avLst/>
              <a:gdLst>
                <a:gd name="T0" fmla="*/ 0 w 111"/>
                <a:gd name="T1" fmla="*/ 8 h 8"/>
                <a:gd name="T2" fmla="*/ 9 w 111"/>
                <a:gd name="T3" fmla="*/ 8 h 8"/>
                <a:gd name="T4" fmla="*/ 18 w 111"/>
                <a:gd name="T5" fmla="*/ 8 h 8"/>
                <a:gd name="T6" fmla="*/ 27 w 111"/>
                <a:gd name="T7" fmla="*/ 8 h 8"/>
                <a:gd name="T8" fmla="*/ 36 w 111"/>
                <a:gd name="T9" fmla="*/ 7 h 8"/>
                <a:gd name="T10" fmla="*/ 44 w 111"/>
                <a:gd name="T11" fmla="*/ 7 h 8"/>
                <a:gd name="T12" fmla="*/ 53 w 111"/>
                <a:gd name="T13" fmla="*/ 7 h 8"/>
                <a:gd name="T14" fmla="*/ 61 w 111"/>
                <a:gd name="T15" fmla="*/ 6 h 8"/>
                <a:gd name="T16" fmla="*/ 68 w 111"/>
                <a:gd name="T17" fmla="*/ 6 h 8"/>
                <a:gd name="T18" fmla="*/ 75 w 111"/>
                <a:gd name="T19" fmla="*/ 6 h 8"/>
                <a:gd name="T20" fmla="*/ 82 w 111"/>
                <a:gd name="T21" fmla="*/ 5 h 8"/>
                <a:gd name="T22" fmla="*/ 87 w 111"/>
                <a:gd name="T23" fmla="*/ 5 h 8"/>
                <a:gd name="T24" fmla="*/ 92 w 111"/>
                <a:gd name="T25" fmla="*/ 4 h 8"/>
                <a:gd name="T26" fmla="*/ 97 w 111"/>
                <a:gd name="T27" fmla="*/ 4 h 8"/>
                <a:gd name="T28" fmla="*/ 101 w 111"/>
                <a:gd name="T29" fmla="*/ 3 h 8"/>
                <a:gd name="T30" fmla="*/ 105 w 111"/>
                <a:gd name="T31" fmla="*/ 2 h 8"/>
                <a:gd name="T32" fmla="*/ 107 w 111"/>
                <a:gd name="T33" fmla="*/ 2 h 8"/>
                <a:gd name="T34" fmla="*/ 109 w 111"/>
                <a:gd name="T35" fmla="*/ 1 h 8"/>
                <a:gd name="T36" fmla="*/ 110 w 111"/>
                <a:gd name="T37" fmla="*/ 1 h 8"/>
                <a:gd name="T38" fmla="*/ 111 w 111"/>
                <a:gd name="T39" fmla="*/ 0 h 8"/>
                <a:gd name="T40" fmla="*/ 109 w 111"/>
                <a:gd name="T41" fmla="*/ 0 h 8"/>
                <a:gd name="T42" fmla="*/ 109 w 111"/>
                <a:gd name="T43" fmla="*/ 1 h 8"/>
                <a:gd name="T44" fmla="*/ 108 w 111"/>
                <a:gd name="T45" fmla="*/ 1 h 8"/>
                <a:gd name="T46" fmla="*/ 106 w 111"/>
                <a:gd name="T47" fmla="*/ 2 h 8"/>
                <a:gd name="T48" fmla="*/ 103 w 111"/>
                <a:gd name="T49" fmla="*/ 2 h 8"/>
                <a:gd name="T50" fmla="*/ 100 w 111"/>
                <a:gd name="T51" fmla="*/ 3 h 8"/>
                <a:gd name="T52" fmla="*/ 96 w 111"/>
                <a:gd name="T53" fmla="*/ 4 h 8"/>
                <a:gd name="T54" fmla="*/ 91 w 111"/>
                <a:gd name="T55" fmla="*/ 4 h 8"/>
                <a:gd name="T56" fmla="*/ 86 w 111"/>
                <a:gd name="T57" fmla="*/ 5 h 8"/>
                <a:gd name="T58" fmla="*/ 80 w 111"/>
                <a:gd name="T59" fmla="*/ 5 h 8"/>
                <a:gd name="T60" fmla="*/ 74 w 111"/>
                <a:gd name="T61" fmla="*/ 6 h 8"/>
                <a:gd name="T62" fmla="*/ 67 w 111"/>
                <a:gd name="T63" fmla="*/ 6 h 8"/>
                <a:gd name="T64" fmla="*/ 60 w 111"/>
                <a:gd name="T65" fmla="*/ 6 h 8"/>
                <a:gd name="T66" fmla="*/ 52 w 111"/>
                <a:gd name="T67" fmla="*/ 7 h 8"/>
                <a:gd name="T68" fmla="*/ 44 w 111"/>
                <a:gd name="T69" fmla="*/ 7 h 8"/>
                <a:gd name="T70" fmla="*/ 35 w 111"/>
                <a:gd name="T71" fmla="*/ 7 h 8"/>
                <a:gd name="T72" fmla="*/ 27 w 111"/>
                <a:gd name="T73" fmla="*/ 7 h 8"/>
                <a:gd name="T74" fmla="*/ 18 w 111"/>
                <a:gd name="T75" fmla="*/ 8 h 8"/>
                <a:gd name="T76" fmla="*/ 9 w 111"/>
                <a:gd name="T77" fmla="*/ 8 h 8"/>
                <a:gd name="T78" fmla="*/ 0 w 111"/>
                <a:gd name="T79" fmla="*/ 8 h 8"/>
                <a:gd name="T80" fmla="*/ 0 w 111"/>
                <a:gd name="T81" fmla="*/ 8 h 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1"/>
                <a:gd name="T124" fmla="*/ 0 h 8"/>
                <a:gd name="T125" fmla="*/ 111 w 111"/>
                <a:gd name="T126" fmla="*/ 8 h 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1" h="8">
                  <a:moveTo>
                    <a:pt x="0" y="8"/>
                  </a:moveTo>
                  <a:lnTo>
                    <a:pt x="9" y="8"/>
                  </a:lnTo>
                  <a:lnTo>
                    <a:pt x="18" y="8"/>
                  </a:lnTo>
                  <a:lnTo>
                    <a:pt x="27" y="8"/>
                  </a:lnTo>
                  <a:lnTo>
                    <a:pt x="36" y="7"/>
                  </a:lnTo>
                  <a:lnTo>
                    <a:pt x="44" y="7"/>
                  </a:lnTo>
                  <a:lnTo>
                    <a:pt x="53" y="7"/>
                  </a:lnTo>
                  <a:lnTo>
                    <a:pt x="61" y="6"/>
                  </a:lnTo>
                  <a:lnTo>
                    <a:pt x="68" y="6"/>
                  </a:lnTo>
                  <a:lnTo>
                    <a:pt x="75" y="6"/>
                  </a:lnTo>
                  <a:lnTo>
                    <a:pt x="82" y="5"/>
                  </a:lnTo>
                  <a:lnTo>
                    <a:pt x="87" y="5"/>
                  </a:lnTo>
                  <a:lnTo>
                    <a:pt x="92" y="4"/>
                  </a:lnTo>
                  <a:lnTo>
                    <a:pt x="97" y="4"/>
                  </a:lnTo>
                  <a:lnTo>
                    <a:pt x="101" y="3"/>
                  </a:lnTo>
                  <a:lnTo>
                    <a:pt x="105" y="2"/>
                  </a:lnTo>
                  <a:lnTo>
                    <a:pt x="107" y="2"/>
                  </a:lnTo>
                  <a:lnTo>
                    <a:pt x="109" y="1"/>
                  </a:lnTo>
                  <a:lnTo>
                    <a:pt x="110" y="1"/>
                  </a:lnTo>
                  <a:lnTo>
                    <a:pt x="111" y="0"/>
                  </a:lnTo>
                  <a:lnTo>
                    <a:pt x="109" y="0"/>
                  </a:lnTo>
                  <a:lnTo>
                    <a:pt x="109" y="1"/>
                  </a:lnTo>
                  <a:lnTo>
                    <a:pt x="108" y="1"/>
                  </a:lnTo>
                  <a:lnTo>
                    <a:pt x="106" y="2"/>
                  </a:lnTo>
                  <a:lnTo>
                    <a:pt x="103" y="2"/>
                  </a:lnTo>
                  <a:lnTo>
                    <a:pt x="100" y="3"/>
                  </a:lnTo>
                  <a:lnTo>
                    <a:pt x="96" y="4"/>
                  </a:lnTo>
                  <a:lnTo>
                    <a:pt x="91" y="4"/>
                  </a:lnTo>
                  <a:lnTo>
                    <a:pt x="86" y="5"/>
                  </a:lnTo>
                  <a:lnTo>
                    <a:pt x="80" y="5"/>
                  </a:lnTo>
                  <a:lnTo>
                    <a:pt x="74" y="6"/>
                  </a:lnTo>
                  <a:lnTo>
                    <a:pt x="67" y="6"/>
                  </a:lnTo>
                  <a:lnTo>
                    <a:pt x="60" y="6"/>
                  </a:lnTo>
                  <a:lnTo>
                    <a:pt x="52" y="7"/>
                  </a:lnTo>
                  <a:lnTo>
                    <a:pt x="44" y="7"/>
                  </a:lnTo>
                  <a:lnTo>
                    <a:pt x="35" y="7"/>
                  </a:lnTo>
                  <a:lnTo>
                    <a:pt x="27" y="7"/>
                  </a:lnTo>
                  <a:lnTo>
                    <a:pt x="18" y="8"/>
                  </a:lnTo>
                  <a:lnTo>
                    <a:pt x="9" y="8"/>
                  </a:lnTo>
                  <a:lnTo>
                    <a:pt x="0" y="8"/>
                  </a:lnTo>
                  <a:close/>
                </a:path>
              </a:pathLst>
            </a:custGeom>
            <a:solidFill>
              <a:srgbClr val="ACACAC"/>
            </a:solidFill>
            <a:ln w="9525">
              <a:noFill/>
              <a:round/>
              <a:headEnd/>
              <a:tailEnd/>
            </a:ln>
          </p:spPr>
          <p:txBody>
            <a:bodyPr/>
            <a:lstStyle/>
            <a:p>
              <a:pPr eaLnBrk="0" hangingPunct="0"/>
              <a:endParaRPr lang="en-US"/>
            </a:p>
          </p:txBody>
        </p:sp>
        <p:sp>
          <p:nvSpPr>
            <p:cNvPr id="47330" name="Freeform 1703"/>
            <p:cNvSpPr>
              <a:spLocks/>
            </p:cNvSpPr>
            <p:nvPr/>
          </p:nvSpPr>
          <p:spPr bwMode="auto">
            <a:xfrm>
              <a:off x="2787" y="2544"/>
              <a:ext cx="109" cy="8"/>
            </a:xfrm>
            <a:custGeom>
              <a:avLst/>
              <a:gdLst>
                <a:gd name="T0" fmla="*/ 0 w 109"/>
                <a:gd name="T1" fmla="*/ 8 h 8"/>
                <a:gd name="T2" fmla="*/ 9 w 109"/>
                <a:gd name="T3" fmla="*/ 8 h 8"/>
                <a:gd name="T4" fmla="*/ 18 w 109"/>
                <a:gd name="T5" fmla="*/ 8 h 8"/>
                <a:gd name="T6" fmla="*/ 27 w 109"/>
                <a:gd name="T7" fmla="*/ 7 h 8"/>
                <a:gd name="T8" fmla="*/ 35 w 109"/>
                <a:gd name="T9" fmla="*/ 7 h 8"/>
                <a:gd name="T10" fmla="*/ 44 w 109"/>
                <a:gd name="T11" fmla="*/ 7 h 8"/>
                <a:gd name="T12" fmla="*/ 52 w 109"/>
                <a:gd name="T13" fmla="*/ 7 h 8"/>
                <a:gd name="T14" fmla="*/ 60 w 109"/>
                <a:gd name="T15" fmla="*/ 6 h 8"/>
                <a:gd name="T16" fmla="*/ 67 w 109"/>
                <a:gd name="T17" fmla="*/ 6 h 8"/>
                <a:gd name="T18" fmla="*/ 74 w 109"/>
                <a:gd name="T19" fmla="*/ 6 h 8"/>
                <a:gd name="T20" fmla="*/ 80 w 109"/>
                <a:gd name="T21" fmla="*/ 5 h 8"/>
                <a:gd name="T22" fmla="*/ 86 w 109"/>
                <a:gd name="T23" fmla="*/ 5 h 8"/>
                <a:gd name="T24" fmla="*/ 91 w 109"/>
                <a:gd name="T25" fmla="*/ 4 h 8"/>
                <a:gd name="T26" fmla="*/ 96 w 109"/>
                <a:gd name="T27" fmla="*/ 4 h 8"/>
                <a:gd name="T28" fmla="*/ 100 w 109"/>
                <a:gd name="T29" fmla="*/ 3 h 8"/>
                <a:gd name="T30" fmla="*/ 103 w 109"/>
                <a:gd name="T31" fmla="*/ 2 h 8"/>
                <a:gd name="T32" fmla="*/ 106 w 109"/>
                <a:gd name="T33" fmla="*/ 2 h 8"/>
                <a:gd name="T34" fmla="*/ 108 w 109"/>
                <a:gd name="T35" fmla="*/ 1 h 8"/>
                <a:gd name="T36" fmla="*/ 109 w 109"/>
                <a:gd name="T37" fmla="*/ 1 h 8"/>
                <a:gd name="T38" fmla="*/ 109 w 109"/>
                <a:gd name="T39" fmla="*/ 0 h 8"/>
                <a:gd name="T40" fmla="*/ 108 w 109"/>
                <a:gd name="T41" fmla="*/ 0 h 8"/>
                <a:gd name="T42" fmla="*/ 107 w 109"/>
                <a:gd name="T43" fmla="*/ 1 h 8"/>
                <a:gd name="T44" fmla="*/ 106 w 109"/>
                <a:gd name="T45" fmla="*/ 1 h 8"/>
                <a:gd name="T46" fmla="*/ 104 w 109"/>
                <a:gd name="T47" fmla="*/ 2 h 8"/>
                <a:gd name="T48" fmla="*/ 102 w 109"/>
                <a:gd name="T49" fmla="*/ 2 h 8"/>
                <a:gd name="T50" fmla="*/ 99 w 109"/>
                <a:gd name="T51" fmla="*/ 3 h 8"/>
                <a:gd name="T52" fmla="*/ 95 w 109"/>
                <a:gd name="T53" fmla="*/ 4 h 8"/>
                <a:gd name="T54" fmla="*/ 90 w 109"/>
                <a:gd name="T55" fmla="*/ 4 h 8"/>
                <a:gd name="T56" fmla="*/ 85 w 109"/>
                <a:gd name="T57" fmla="*/ 5 h 8"/>
                <a:gd name="T58" fmla="*/ 79 w 109"/>
                <a:gd name="T59" fmla="*/ 5 h 8"/>
                <a:gd name="T60" fmla="*/ 73 w 109"/>
                <a:gd name="T61" fmla="*/ 6 h 8"/>
                <a:gd name="T62" fmla="*/ 66 w 109"/>
                <a:gd name="T63" fmla="*/ 6 h 8"/>
                <a:gd name="T64" fmla="*/ 59 w 109"/>
                <a:gd name="T65" fmla="*/ 6 h 8"/>
                <a:gd name="T66" fmla="*/ 51 w 109"/>
                <a:gd name="T67" fmla="*/ 6 h 8"/>
                <a:gd name="T68" fmla="*/ 43 w 109"/>
                <a:gd name="T69" fmla="*/ 7 h 8"/>
                <a:gd name="T70" fmla="*/ 35 w 109"/>
                <a:gd name="T71" fmla="*/ 7 h 8"/>
                <a:gd name="T72" fmla="*/ 27 w 109"/>
                <a:gd name="T73" fmla="*/ 7 h 8"/>
                <a:gd name="T74" fmla="*/ 18 w 109"/>
                <a:gd name="T75" fmla="*/ 7 h 8"/>
                <a:gd name="T76" fmla="*/ 9 w 109"/>
                <a:gd name="T77" fmla="*/ 8 h 8"/>
                <a:gd name="T78" fmla="*/ 0 w 109"/>
                <a:gd name="T79" fmla="*/ 8 h 8"/>
                <a:gd name="T80" fmla="*/ 0 w 109"/>
                <a:gd name="T81" fmla="*/ 8 h 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9"/>
                <a:gd name="T124" fmla="*/ 0 h 8"/>
                <a:gd name="T125" fmla="*/ 109 w 109"/>
                <a:gd name="T126" fmla="*/ 8 h 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9" h="8">
                  <a:moveTo>
                    <a:pt x="0" y="8"/>
                  </a:moveTo>
                  <a:lnTo>
                    <a:pt x="9" y="8"/>
                  </a:lnTo>
                  <a:lnTo>
                    <a:pt x="18" y="8"/>
                  </a:lnTo>
                  <a:lnTo>
                    <a:pt x="27" y="7"/>
                  </a:lnTo>
                  <a:lnTo>
                    <a:pt x="35" y="7"/>
                  </a:lnTo>
                  <a:lnTo>
                    <a:pt x="44" y="7"/>
                  </a:lnTo>
                  <a:lnTo>
                    <a:pt x="52" y="7"/>
                  </a:lnTo>
                  <a:lnTo>
                    <a:pt x="60" y="6"/>
                  </a:lnTo>
                  <a:lnTo>
                    <a:pt x="67" y="6"/>
                  </a:lnTo>
                  <a:lnTo>
                    <a:pt x="74" y="6"/>
                  </a:lnTo>
                  <a:lnTo>
                    <a:pt x="80" y="5"/>
                  </a:lnTo>
                  <a:lnTo>
                    <a:pt x="86" y="5"/>
                  </a:lnTo>
                  <a:lnTo>
                    <a:pt x="91" y="4"/>
                  </a:lnTo>
                  <a:lnTo>
                    <a:pt x="96" y="4"/>
                  </a:lnTo>
                  <a:lnTo>
                    <a:pt x="100" y="3"/>
                  </a:lnTo>
                  <a:lnTo>
                    <a:pt x="103" y="2"/>
                  </a:lnTo>
                  <a:lnTo>
                    <a:pt x="106" y="2"/>
                  </a:lnTo>
                  <a:lnTo>
                    <a:pt x="108" y="1"/>
                  </a:lnTo>
                  <a:lnTo>
                    <a:pt x="109" y="1"/>
                  </a:lnTo>
                  <a:lnTo>
                    <a:pt x="109" y="0"/>
                  </a:lnTo>
                  <a:lnTo>
                    <a:pt x="108" y="0"/>
                  </a:lnTo>
                  <a:lnTo>
                    <a:pt x="107" y="1"/>
                  </a:lnTo>
                  <a:lnTo>
                    <a:pt x="106" y="1"/>
                  </a:lnTo>
                  <a:lnTo>
                    <a:pt x="104" y="2"/>
                  </a:lnTo>
                  <a:lnTo>
                    <a:pt x="102" y="2"/>
                  </a:lnTo>
                  <a:lnTo>
                    <a:pt x="99" y="3"/>
                  </a:lnTo>
                  <a:lnTo>
                    <a:pt x="95" y="4"/>
                  </a:lnTo>
                  <a:lnTo>
                    <a:pt x="90" y="4"/>
                  </a:lnTo>
                  <a:lnTo>
                    <a:pt x="85" y="5"/>
                  </a:lnTo>
                  <a:lnTo>
                    <a:pt x="79" y="5"/>
                  </a:lnTo>
                  <a:lnTo>
                    <a:pt x="73" y="6"/>
                  </a:lnTo>
                  <a:lnTo>
                    <a:pt x="66" y="6"/>
                  </a:lnTo>
                  <a:lnTo>
                    <a:pt x="59" y="6"/>
                  </a:lnTo>
                  <a:lnTo>
                    <a:pt x="51" y="6"/>
                  </a:lnTo>
                  <a:lnTo>
                    <a:pt x="43" y="7"/>
                  </a:lnTo>
                  <a:lnTo>
                    <a:pt x="35" y="7"/>
                  </a:lnTo>
                  <a:lnTo>
                    <a:pt x="27" y="7"/>
                  </a:lnTo>
                  <a:lnTo>
                    <a:pt x="18" y="7"/>
                  </a:lnTo>
                  <a:lnTo>
                    <a:pt x="9" y="8"/>
                  </a:lnTo>
                  <a:lnTo>
                    <a:pt x="0" y="8"/>
                  </a:lnTo>
                  <a:close/>
                </a:path>
              </a:pathLst>
            </a:custGeom>
            <a:solidFill>
              <a:srgbClr val="ABABAB"/>
            </a:solidFill>
            <a:ln w="9525">
              <a:noFill/>
              <a:round/>
              <a:headEnd/>
              <a:tailEnd/>
            </a:ln>
          </p:spPr>
          <p:txBody>
            <a:bodyPr/>
            <a:lstStyle/>
            <a:p>
              <a:pPr eaLnBrk="0" hangingPunct="0"/>
              <a:endParaRPr lang="en-US"/>
            </a:p>
          </p:txBody>
        </p:sp>
        <p:sp>
          <p:nvSpPr>
            <p:cNvPr id="47331" name="Freeform 1704"/>
            <p:cNvSpPr>
              <a:spLocks/>
            </p:cNvSpPr>
            <p:nvPr/>
          </p:nvSpPr>
          <p:spPr bwMode="auto">
            <a:xfrm>
              <a:off x="2787" y="2544"/>
              <a:ext cx="108" cy="8"/>
            </a:xfrm>
            <a:custGeom>
              <a:avLst/>
              <a:gdLst>
                <a:gd name="T0" fmla="*/ 0 w 108"/>
                <a:gd name="T1" fmla="*/ 8 h 8"/>
                <a:gd name="T2" fmla="*/ 9 w 108"/>
                <a:gd name="T3" fmla="*/ 8 h 8"/>
                <a:gd name="T4" fmla="*/ 18 w 108"/>
                <a:gd name="T5" fmla="*/ 7 h 8"/>
                <a:gd name="T6" fmla="*/ 27 w 108"/>
                <a:gd name="T7" fmla="*/ 7 h 8"/>
                <a:gd name="T8" fmla="*/ 35 w 108"/>
                <a:gd name="T9" fmla="*/ 7 h 8"/>
                <a:gd name="T10" fmla="*/ 43 w 108"/>
                <a:gd name="T11" fmla="*/ 7 h 8"/>
                <a:gd name="T12" fmla="*/ 51 w 108"/>
                <a:gd name="T13" fmla="*/ 6 h 8"/>
                <a:gd name="T14" fmla="*/ 59 w 108"/>
                <a:gd name="T15" fmla="*/ 6 h 8"/>
                <a:gd name="T16" fmla="*/ 66 w 108"/>
                <a:gd name="T17" fmla="*/ 6 h 8"/>
                <a:gd name="T18" fmla="*/ 73 w 108"/>
                <a:gd name="T19" fmla="*/ 6 h 8"/>
                <a:gd name="T20" fmla="*/ 79 w 108"/>
                <a:gd name="T21" fmla="*/ 5 h 8"/>
                <a:gd name="T22" fmla="*/ 85 w 108"/>
                <a:gd name="T23" fmla="*/ 5 h 8"/>
                <a:gd name="T24" fmla="*/ 90 w 108"/>
                <a:gd name="T25" fmla="*/ 4 h 8"/>
                <a:gd name="T26" fmla="*/ 95 w 108"/>
                <a:gd name="T27" fmla="*/ 4 h 8"/>
                <a:gd name="T28" fmla="*/ 99 w 108"/>
                <a:gd name="T29" fmla="*/ 3 h 8"/>
                <a:gd name="T30" fmla="*/ 102 w 108"/>
                <a:gd name="T31" fmla="*/ 2 h 8"/>
                <a:gd name="T32" fmla="*/ 104 w 108"/>
                <a:gd name="T33" fmla="*/ 2 h 8"/>
                <a:gd name="T34" fmla="*/ 106 w 108"/>
                <a:gd name="T35" fmla="*/ 1 h 8"/>
                <a:gd name="T36" fmla="*/ 107 w 108"/>
                <a:gd name="T37" fmla="*/ 1 h 8"/>
                <a:gd name="T38" fmla="*/ 108 w 108"/>
                <a:gd name="T39" fmla="*/ 0 h 8"/>
                <a:gd name="T40" fmla="*/ 106 w 108"/>
                <a:gd name="T41" fmla="*/ 0 h 8"/>
                <a:gd name="T42" fmla="*/ 106 w 108"/>
                <a:gd name="T43" fmla="*/ 1 h 8"/>
                <a:gd name="T44" fmla="*/ 105 w 108"/>
                <a:gd name="T45" fmla="*/ 1 h 8"/>
                <a:gd name="T46" fmla="*/ 103 w 108"/>
                <a:gd name="T47" fmla="*/ 2 h 8"/>
                <a:gd name="T48" fmla="*/ 100 w 108"/>
                <a:gd name="T49" fmla="*/ 2 h 8"/>
                <a:gd name="T50" fmla="*/ 96 w 108"/>
                <a:gd name="T51" fmla="*/ 3 h 8"/>
                <a:gd name="T52" fmla="*/ 92 w 108"/>
                <a:gd name="T53" fmla="*/ 4 h 8"/>
                <a:gd name="T54" fmla="*/ 87 w 108"/>
                <a:gd name="T55" fmla="*/ 4 h 8"/>
                <a:gd name="T56" fmla="*/ 81 w 108"/>
                <a:gd name="T57" fmla="*/ 5 h 8"/>
                <a:gd name="T58" fmla="*/ 75 w 108"/>
                <a:gd name="T59" fmla="*/ 5 h 8"/>
                <a:gd name="T60" fmla="*/ 68 w 108"/>
                <a:gd name="T61" fmla="*/ 6 h 8"/>
                <a:gd name="T62" fmla="*/ 61 w 108"/>
                <a:gd name="T63" fmla="*/ 6 h 8"/>
                <a:gd name="T64" fmla="*/ 53 w 108"/>
                <a:gd name="T65" fmla="*/ 6 h 8"/>
                <a:gd name="T66" fmla="*/ 45 w 108"/>
                <a:gd name="T67" fmla="*/ 7 h 8"/>
                <a:gd name="T68" fmla="*/ 36 w 108"/>
                <a:gd name="T69" fmla="*/ 7 h 8"/>
                <a:gd name="T70" fmla="*/ 27 w 108"/>
                <a:gd name="T71" fmla="*/ 7 h 8"/>
                <a:gd name="T72" fmla="*/ 19 w 108"/>
                <a:gd name="T73" fmla="*/ 7 h 8"/>
                <a:gd name="T74" fmla="*/ 9 w 108"/>
                <a:gd name="T75" fmla="*/ 7 h 8"/>
                <a:gd name="T76" fmla="*/ 0 w 108"/>
                <a:gd name="T77" fmla="*/ 7 h 8"/>
                <a:gd name="T78" fmla="*/ 0 w 108"/>
                <a:gd name="T79" fmla="*/ 8 h 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8"/>
                <a:gd name="T121" fmla="*/ 0 h 8"/>
                <a:gd name="T122" fmla="*/ 108 w 108"/>
                <a:gd name="T123" fmla="*/ 8 h 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8" h="8">
                  <a:moveTo>
                    <a:pt x="0" y="8"/>
                  </a:moveTo>
                  <a:lnTo>
                    <a:pt x="9" y="8"/>
                  </a:lnTo>
                  <a:lnTo>
                    <a:pt x="18" y="7"/>
                  </a:lnTo>
                  <a:lnTo>
                    <a:pt x="27" y="7"/>
                  </a:lnTo>
                  <a:lnTo>
                    <a:pt x="35" y="7"/>
                  </a:lnTo>
                  <a:lnTo>
                    <a:pt x="43" y="7"/>
                  </a:lnTo>
                  <a:lnTo>
                    <a:pt x="51" y="6"/>
                  </a:lnTo>
                  <a:lnTo>
                    <a:pt x="59" y="6"/>
                  </a:lnTo>
                  <a:lnTo>
                    <a:pt x="66" y="6"/>
                  </a:lnTo>
                  <a:lnTo>
                    <a:pt x="73" y="6"/>
                  </a:lnTo>
                  <a:lnTo>
                    <a:pt x="79" y="5"/>
                  </a:lnTo>
                  <a:lnTo>
                    <a:pt x="85" y="5"/>
                  </a:lnTo>
                  <a:lnTo>
                    <a:pt x="90" y="4"/>
                  </a:lnTo>
                  <a:lnTo>
                    <a:pt x="95" y="4"/>
                  </a:lnTo>
                  <a:lnTo>
                    <a:pt x="99" y="3"/>
                  </a:lnTo>
                  <a:lnTo>
                    <a:pt x="102" y="2"/>
                  </a:lnTo>
                  <a:lnTo>
                    <a:pt x="104" y="2"/>
                  </a:lnTo>
                  <a:lnTo>
                    <a:pt x="106" y="1"/>
                  </a:lnTo>
                  <a:lnTo>
                    <a:pt x="107" y="1"/>
                  </a:lnTo>
                  <a:lnTo>
                    <a:pt x="108" y="0"/>
                  </a:lnTo>
                  <a:lnTo>
                    <a:pt x="106" y="0"/>
                  </a:lnTo>
                  <a:lnTo>
                    <a:pt x="106" y="1"/>
                  </a:lnTo>
                  <a:lnTo>
                    <a:pt x="105" y="1"/>
                  </a:lnTo>
                  <a:lnTo>
                    <a:pt x="103" y="2"/>
                  </a:lnTo>
                  <a:lnTo>
                    <a:pt x="100" y="2"/>
                  </a:lnTo>
                  <a:lnTo>
                    <a:pt x="96" y="3"/>
                  </a:lnTo>
                  <a:lnTo>
                    <a:pt x="92" y="4"/>
                  </a:lnTo>
                  <a:lnTo>
                    <a:pt x="87" y="4"/>
                  </a:lnTo>
                  <a:lnTo>
                    <a:pt x="81" y="5"/>
                  </a:lnTo>
                  <a:lnTo>
                    <a:pt x="75" y="5"/>
                  </a:lnTo>
                  <a:lnTo>
                    <a:pt x="68" y="6"/>
                  </a:lnTo>
                  <a:lnTo>
                    <a:pt x="61" y="6"/>
                  </a:lnTo>
                  <a:lnTo>
                    <a:pt x="53" y="6"/>
                  </a:lnTo>
                  <a:lnTo>
                    <a:pt x="45" y="7"/>
                  </a:lnTo>
                  <a:lnTo>
                    <a:pt x="36" y="7"/>
                  </a:lnTo>
                  <a:lnTo>
                    <a:pt x="27" y="7"/>
                  </a:lnTo>
                  <a:lnTo>
                    <a:pt x="19" y="7"/>
                  </a:lnTo>
                  <a:lnTo>
                    <a:pt x="9" y="7"/>
                  </a:lnTo>
                  <a:lnTo>
                    <a:pt x="0" y="7"/>
                  </a:lnTo>
                  <a:lnTo>
                    <a:pt x="0" y="8"/>
                  </a:lnTo>
                  <a:close/>
                </a:path>
              </a:pathLst>
            </a:custGeom>
            <a:solidFill>
              <a:srgbClr val="AAAAAA"/>
            </a:solidFill>
            <a:ln w="9525">
              <a:noFill/>
              <a:round/>
              <a:headEnd/>
              <a:tailEnd/>
            </a:ln>
          </p:spPr>
          <p:txBody>
            <a:bodyPr/>
            <a:lstStyle/>
            <a:p>
              <a:pPr eaLnBrk="0" hangingPunct="0"/>
              <a:endParaRPr lang="en-US"/>
            </a:p>
          </p:txBody>
        </p:sp>
        <p:sp>
          <p:nvSpPr>
            <p:cNvPr id="47332" name="Freeform 1705"/>
            <p:cNvSpPr>
              <a:spLocks/>
            </p:cNvSpPr>
            <p:nvPr/>
          </p:nvSpPr>
          <p:spPr bwMode="auto">
            <a:xfrm>
              <a:off x="2787" y="2544"/>
              <a:ext cx="106" cy="7"/>
            </a:xfrm>
            <a:custGeom>
              <a:avLst/>
              <a:gdLst>
                <a:gd name="T0" fmla="*/ 0 w 106"/>
                <a:gd name="T1" fmla="*/ 7 h 7"/>
                <a:gd name="T2" fmla="*/ 9 w 106"/>
                <a:gd name="T3" fmla="*/ 7 h 7"/>
                <a:gd name="T4" fmla="*/ 19 w 106"/>
                <a:gd name="T5" fmla="*/ 7 h 7"/>
                <a:gd name="T6" fmla="*/ 27 w 106"/>
                <a:gd name="T7" fmla="*/ 7 h 7"/>
                <a:gd name="T8" fmla="*/ 36 w 106"/>
                <a:gd name="T9" fmla="*/ 7 h 7"/>
                <a:gd name="T10" fmla="*/ 45 w 106"/>
                <a:gd name="T11" fmla="*/ 7 h 7"/>
                <a:gd name="T12" fmla="*/ 53 w 106"/>
                <a:gd name="T13" fmla="*/ 6 h 7"/>
                <a:gd name="T14" fmla="*/ 61 w 106"/>
                <a:gd name="T15" fmla="*/ 6 h 7"/>
                <a:gd name="T16" fmla="*/ 68 w 106"/>
                <a:gd name="T17" fmla="*/ 6 h 7"/>
                <a:gd name="T18" fmla="*/ 75 w 106"/>
                <a:gd name="T19" fmla="*/ 5 h 7"/>
                <a:gd name="T20" fmla="*/ 81 w 106"/>
                <a:gd name="T21" fmla="*/ 5 h 7"/>
                <a:gd name="T22" fmla="*/ 87 w 106"/>
                <a:gd name="T23" fmla="*/ 4 h 7"/>
                <a:gd name="T24" fmla="*/ 92 w 106"/>
                <a:gd name="T25" fmla="*/ 4 h 7"/>
                <a:gd name="T26" fmla="*/ 96 w 106"/>
                <a:gd name="T27" fmla="*/ 3 h 7"/>
                <a:gd name="T28" fmla="*/ 100 w 106"/>
                <a:gd name="T29" fmla="*/ 2 h 7"/>
                <a:gd name="T30" fmla="*/ 103 w 106"/>
                <a:gd name="T31" fmla="*/ 2 h 7"/>
                <a:gd name="T32" fmla="*/ 105 w 106"/>
                <a:gd name="T33" fmla="*/ 1 h 7"/>
                <a:gd name="T34" fmla="*/ 106 w 106"/>
                <a:gd name="T35" fmla="*/ 1 h 7"/>
                <a:gd name="T36" fmla="*/ 106 w 106"/>
                <a:gd name="T37" fmla="*/ 0 h 7"/>
                <a:gd name="T38" fmla="*/ 105 w 106"/>
                <a:gd name="T39" fmla="*/ 0 h 7"/>
                <a:gd name="T40" fmla="*/ 104 w 106"/>
                <a:gd name="T41" fmla="*/ 1 h 7"/>
                <a:gd name="T42" fmla="*/ 103 w 106"/>
                <a:gd name="T43" fmla="*/ 1 h 7"/>
                <a:gd name="T44" fmla="*/ 101 w 106"/>
                <a:gd name="T45" fmla="*/ 2 h 7"/>
                <a:gd name="T46" fmla="*/ 98 w 106"/>
                <a:gd name="T47" fmla="*/ 2 h 7"/>
                <a:gd name="T48" fmla="*/ 95 w 106"/>
                <a:gd name="T49" fmla="*/ 3 h 7"/>
                <a:gd name="T50" fmla="*/ 90 w 106"/>
                <a:gd name="T51" fmla="*/ 4 h 7"/>
                <a:gd name="T52" fmla="*/ 86 w 106"/>
                <a:gd name="T53" fmla="*/ 4 h 7"/>
                <a:gd name="T54" fmla="*/ 80 w 106"/>
                <a:gd name="T55" fmla="*/ 5 h 7"/>
                <a:gd name="T56" fmla="*/ 74 w 106"/>
                <a:gd name="T57" fmla="*/ 5 h 7"/>
                <a:gd name="T58" fmla="*/ 67 w 106"/>
                <a:gd name="T59" fmla="*/ 6 h 7"/>
                <a:gd name="T60" fmla="*/ 60 w 106"/>
                <a:gd name="T61" fmla="*/ 6 h 7"/>
                <a:gd name="T62" fmla="*/ 52 w 106"/>
                <a:gd name="T63" fmla="*/ 6 h 7"/>
                <a:gd name="T64" fmla="*/ 44 w 106"/>
                <a:gd name="T65" fmla="*/ 6 h 7"/>
                <a:gd name="T66" fmla="*/ 36 w 106"/>
                <a:gd name="T67" fmla="*/ 7 h 7"/>
                <a:gd name="T68" fmla="*/ 27 w 106"/>
                <a:gd name="T69" fmla="*/ 7 h 7"/>
                <a:gd name="T70" fmla="*/ 18 w 106"/>
                <a:gd name="T71" fmla="*/ 7 h 7"/>
                <a:gd name="T72" fmla="*/ 9 w 106"/>
                <a:gd name="T73" fmla="*/ 7 h 7"/>
                <a:gd name="T74" fmla="*/ 0 w 106"/>
                <a:gd name="T75" fmla="*/ 7 h 7"/>
                <a:gd name="T76" fmla="*/ 0 w 106"/>
                <a:gd name="T77" fmla="*/ 7 h 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6"/>
                <a:gd name="T118" fmla="*/ 0 h 7"/>
                <a:gd name="T119" fmla="*/ 106 w 106"/>
                <a:gd name="T120" fmla="*/ 7 h 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6" h="7">
                  <a:moveTo>
                    <a:pt x="0" y="7"/>
                  </a:moveTo>
                  <a:lnTo>
                    <a:pt x="9" y="7"/>
                  </a:lnTo>
                  <a:lnTo>
                    <a:pt x="19" y="7"/>
                  </a:lnTo>
                  <a:lnTo>
                    <a:pt x="27" y="7"/>
                  </a:lnTo>
                  <a:lnTo>
                    <a:pt x="36" y="7"/>
                  </a:lnTo>
                  <a:lnTo>
                    <a:pt x="45" y="7"/>
                  </a:lnTo>
                  <a:lnTo>
                    <a:pt x="53" y="6"/>
                  </a:lnTo>
                  <a:lnTo>
                    <a:pt x="61" y="6"/>
                  </a:lnTo>
                  <a:lnTo>
                    <a:pt x="68" y="6"/>
                  </a:lnTo>
                  <a:lnTo>
                    <a:pt x="75" y="5"/>
                  </a:lnTo>
                  <a:lnTo>
                    <a:pt x="81" y="5"/>
                  </a:lnTo>
                  <a:lnTo>
                    <a:pt x="87" y="4"/>
                  </a:lnTo>
                  <a:lnTo>
                    <a:pt x="92" y="4"/>
                  </a:lnTo>
                  <a:lnTo>
                    <a:pt x="96" y="3"/>
                  </a:lnTo>
                  <a:lnTo>
                    <a:pt x="100" y="2"/>
                  </a:lnTo>
                  <a:lnTo>
                    <a:pt x="103" y="2"/>
                  </a:lnTo>
                  <a:lnTo>
                    <a:pt x="105" y="1"/>
                  </a:lnTo>
                  <a:lnTo>
                    <a:pt x="106" y="1"/>
                  </a:lnTo>
                  <a:lnTo>
                    <a:pt x="106" y="0"/>
                  </a:lnTo>
                  <a:lnTo>
                    <a:pt x="105" y="0"/>
                  </a:lnTo>
                  <a:lnTo>
                    <a:pt x="104" y="1"/>
                  </a:lnTo>
                  <a:lnTo>
                    <a:pt x="103" y="1"/>
                  </a:lnTo>
                  <a:lnTo>
                    <a:pt x="101" y="2"/>
                  </a:lnTo>
                  <a:lnTo>
                    <a:pt x="98" y="2"/>
                  </a:lnTo>
                  <a:lnTo>
                    <a:pt x="95" y="3"/>
                  </a:lnTo>
                  <a:lnTo>
                    <a:pt x="90" y="4"/>
                  </a:lnTo>
                  <a:lnTo>
                    <a:pt x="86" y="4"/>
                  </a:lnTo>
                  <a:lnTo>
                    <a:pt x="80" y="5"/>
                  </a:lnTo>
                  <a:lnTo>
                    <a:pt x="74" y="5"/>
                  </a:lnTo>
                  <a:lnTo>
                    <a:pt x="67" y="6"/>
                  </a:lnTo>
                  <a:lnTo>
                    <a:pt x="60" y="6"/>
                  </a:lnTo>
                  <a:lnTo>
                    <a:pt x="52" y="6"/>
                  </a:lnTo>
                  <a:lnTo>
                    <a:pt x="44" y="6"/>
                  </a:lnTo>
                  <a:lnTo>
                    <a:pt x="36" y="7"/>
                  </a:lnTo>
                  <a:lnTo>
                    <a:pt x="27" y="7"/>
                  </a:lnTo>
                  <a:lnTo>
                    <a:pt x="18" y="7"/>
                  </a:lnTo>
                  <a:lnTo>
                    <a:pt x="9" y="7"/>
                  </a:lnTo>
                  <a:lnTo>
                    <a:pt x="0" y="7"/>
                  </a:lnTo>
                  <a:close/>
                </a:path>
              </a:pathLst>
            </a:custGeom>
            <a:solidFill>
              <a:srgbClr val="A8A8A8"/>
            </a:solidFill>
            <a:ln w="9525">
              <a:noFill/>
              <a:round/>
              <a:headEnd/>
              <a:tailEnd/>
            </a:ln>
          </p:spPr>
          <p:txBody>
            <a:bodyPr/>
            <a:lstStyle/>
            <a:p>
              <a:pPr eaLnBrk="0" hangingPunct="0"/>
              <a:endParaRPr lang="en-US"/>
            </a:p>
          </p:txBody>
        </p:sp>
        <p:sp>
          <p:nvSpPr>
            <p:cNvPr id="47333" name="Freeform 1706"/>
            <p:cNvSpPr>
              <a:spLocks/>
            </p:cNvSpPr>
            <p:nvPr/>
          </p:nvSpPr>
          <p:spPr bwMode="auto">
            <a:xfrm>
              <a:off x="2787" y="2544"/>
              <a:ext cx="105" cy="7"/>
            </a:xfrm>
            <a:custGeom>
              <a:avLst/>
              <a:gdLst>
                <a:gd name="T0" fmla="*/ 0 w 105"/>
                <a:gd name="T1" fmla="*/ 7 h 7"/>
                <a:gd name="T2" fmla="*/ 9 w 105"/>
                <a:gd name="T3" fmla="*/ 7 h 7"/>
                <a:gd name="T4" fmla="*/ 18 w 105"/>
                <a:gd name="T5" fmla="*/ 7 h 7"/>
                <a:gd name="T6" fmla="*/ 27 w 105"/>
                <a:gd name="T7" fmla="*/ 7 h 7"/>
                <a:gd name="T8" fmla="*/ 36 w 105"/>
                <a:gd name="T9" fmla="*/ 7 h 7"/>
                <a:gd name="T10" fmla="*/ 44 w 105"/>
                <a:gd name="T11" fmla="*/ 6 h 7"/>
                <a:gd name="T12" fmla="*/ 52 w 105"/>
                <a:gd name="T13" fmla="*/ 6 h 7"/>
                <a:gd name="T14" fmla="*/ 60 w 105"/>
                <a:gd name="T15" fmla="*/ 6 h 7"/>
                <a:gd name="T16" fmla="*/ 67 w 105"/>
                <a:gd name="T17" fmla="*/ 6 h 7"/>
                <a:gd name="T18" fmla="*/ 74 w 105"/>
                <a:gd name="T19" fmla="*/ 5 h 7"/>
                <a:gd name="T20" fmla="*/ 80 w 105"/>
                <a:gd name="T21" fmla="*/ 5 h 7"/>
                <a:gd name="T22" fmla="*/ 86 w 105"/>
                <a:gd name="T23" fmla="*/ 4 h 7"/>
                <a:gd name="T24" fmla="*/ 90 w 105"/>
                <a:gd name="T25" fmla="*/ 4 h 7"/>
                <a:gd name="T26" fmla="*/ 95 w 105"/>
                <a:gd name="T27" fmla="*/ 3 h 7"/>
                <a:gd name="T28" fmla="*/ 98 w 105"/>
                <a:gd name="T29" fmla="*/ 2 h 7"/>
                <a:gd name="T30" fmla="*/ 101 w 105"/>
                <a:gd name="T31" fmla="*/ 2 h 7"/>
                <a:gd name="T32" fmla="*/ 103 w 105"/>
                <a:gd name="T33" fmla="*/ 1 h 7"/>
                <a:gd name="T34" fmla="*/ 104 w 105"/>
                <a:gd name="T35" fmla="*/ 1 h 7"/>
                <a:gd name="T36" fmla="*/ 105 w 105"/>
                <a:gd name="T37" fmla="*/ 0 h 7"/>
                <a:gd name="T38" fmla="*/ 103 w 105"/>
                <a:gd name="T39" fmla="*/ 0 h 7"/>
                <a:gd name="T40" fmla="*/ 103 w 105"/>
                <a:gd name="T41" fmla="*/ 1 h 7"/>
                <a:gd name="T42" fmla="*/ 101 w 105"/>
                <a:gd name="T43" fmla="*/ 1 h 7"/>
                <a:gd name="T44" fmla="*/ 100 w 105"/>
                <a:gd name="T45" fmla="*/ 2 h 7"/>
                <a:gd name="T46" fmla="*/ 97 w 105"/>
                <a:gd name="T47" fmla="*/ 2 h 7"/>
                <a:gd name="T48" fmla="*/ 93 w 105"/>
                <a:gd name="T49" fmla="*/ 3 h 7"/>
                <a:gd name="T50" fmla="*/ 89 w 105"/>
                <a:gd name="T51" fmla="*/ 4 h 7"/>
                <a:gd name="T52" fmla="*/ 84 w 105"/>
                <a:gd name="T53" fmla="*/ 4 h 7"/>
                <a:gd name="T54" fmla="*/ 79 w 105"/>
                <a:gd name="T55" fmla="*/ 5 h 7"/>
                <a:gd name="T56" fmla="*/ 73 w 105"/>
                <a:gd name="T57" fmla="*/ 5 h 7"/>
                <a:gd name="T58" fmla="*/ 66 w 105"/>
                <a:gd name="T59" fmla="*/ 6 h 7"/>
                <a:gd name="T60" fmla="*/ 59 w 105"/>
                <a:gd name="T61" fmla="*/ 6 h 7"/>
                <a:gd name="T62" fmla="*/ 52 w 105"/>
                <a:gd name="T63" fmla="*/ 6 h 7"/>
                <a:gd name="T64" fmla="*/ 44 w 105"/>
                <a:gd name="T65" fmla="*/ 6 h 7"/>
                <a:gd name="T66" fmla="*/ 35 w 105"/>
                <a:gd name="T67" fmla="*/ 7 h 7"/>
                <a:gd name="T68" fmla="*/ 27 w 105"/>
                <a:gd name="T69" fmla="*/ 7 h 7"/>
                <a:gd name="T70" fmla="*/ 18 w 105"/>
                <a:gd name="T71" fmla="*/ 7 h 7"/>
                <a:gd name="T72" fmla="*/ 9 w 105"/>
                <a:gd name="T73" fmla="*/ 7 h 7"/>
                <a:gd name="T74" fmla="*/ 0 w 105"/>
                <a:gd name="T75" fmla="*/ 7 h 7"/>
                <a:gd name="T76" fmla="*/ 0 w 105"/>
                <a:gd name="T77" fmla="*/ 7 h 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5"/>
                <a:gd name="T118" fmla="*/ 0 h 7"/>
                <a:gd name="T119" fmla="*/ 105 w 105"/>
                <a:gd name="T120" fmla="*/ 7 h 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5" h="7">
                  <a:moveTo>
                    <a:pt x="0" y="7"/>
                  </a:moveTo>
                  <a:lnTo>
                    <a:pt x="9" y="7"/>
                  </a:lnTo>
                  <a:lnTo>
                    <a:pt x="18" y="7"/>
                  </a:lnTo>
                  <a:lnTo>
                    <a:pt x="27" y="7"/>
                  </a:lnTo>
                  <a:lnTo>
                    <a:pt x="36" y="7"/>
                  </a:lnTo>
                  <a:lnTo>
                    <a:pt x="44" y="6"/>
                  </a:lnTo>
                  <a:lnTo>
                    <a:pt x="52" y="6"/>
                  </a:lnTo>
                  <a:lnTo>
                    <a:pt x="60" y="6"/>
                  </a:lnTo>
                  <a:lnTo>
                    <a:pt x="67" y="6"/>
                  </a:lnTo>
                  <a:lnTo>
                    <a:pt x="74" y="5"/>
                  </a:lnTo>
                  <a:lnTo>
                    <a:pt x="80" y="5"/>
                  </a:lnTo>
                  <a:lnTo>
                    <a:pt x="86" y="4"/>
                  </a:lnTo>
                  <a:lnTo>
                    <a:pt x="90" y="4"/>
                  </a:lnTo>
                  <a:lnTo>
                    <a:pt x="95" y="3"/>
                  </a:lnTo>
                  <a:lnTo>
                    <a:pt x="98" y="2"/>
                  </a:lnTo>
                  <a:lnTo>
                    <a:pt x="101" y="2"/>
                  </a:lnTo>
                  <a:lnTo>
                    <a:pt x="103" y="1"/>
                  </a:lnTo>
                  <a:lnTo>
                    <a:pt x="104" y="1"/>
                  </a:lnTo>
                  <a:lnTo>
                    <a:pt x="105" y="0"/>
                  </a:lnTo>
                  <a:lnTo>
                    <a:pt x="103" y="0"/>
                  </a:lnTo>
                  <a:lnTo>
                    <a:pt x="103" y="1"/>
                  </a:lnTo>
                  <a:lnTo>
                    <a:pt x="101" y="1"/>
                  </a:lnTo>
                  <a:lnTo>
                    <a:pt x="100" y="2"/>
                  </a:lnTo>
                  <a:lnTo>
                    <a:pt x="97" y="2"/>
                  </a:lnTo>
                  <a:lnTo>
                    <a:pt x="93" y="3"/>
                  </a:lnTo>
                  <a:lnTo>
                    <a:pt x="89" y="4"/>
                  </a:lnTo>
                  <a:lnTo>
                    <a:pt x="84" y="4"/>
                  </a:lnTo>
                  <a:lnTo>
                    <a:pt x="79" y="5"/>
                  </a:lnTo>
                  <a:lnTo>
                    <a:pt x="73" y="5"/>
                  </a:lnTo>
                  <a:lnTo>
                    <a:pt x="66" y="6"/>
                  </a:lnTo>
                  <a:lnTo>
                    <a:pt x="59" y="6"/>
                  </a:lnTo>
                  <a:lnTo>
                    <a:pt x="52" y="6"/>
                  </a:lnTo>
                  <a:lnTo>
                    <a:pt x="44" y="6"/>
                  </a:lnTo>
                  <a:lnTo>
                    <a:pt x="35" y="7"/>
                  </a:lnTo>
                  <a:lnTo>
                    <a:pt x="27" y="7"/>
                  </a:lnTo>
                  <a:lnTo>
                    <a:pt x="18" y="7"/>
                  </a:lnTo>
                  <a:lnTo>
                    <a:pt x="9" y="7"/>
                  </a:lnTo>
                  <a:lnTo>
                    <a:pt x="0" y="7"/>
                  </a:lnTo>
                  <a:close/>
                </a:path>
              </a:pathLst>
            </a:custGeom>
            <a:solidFill>
              <a:srgbClr val="A7A7A7"/>
            </a:solidFill>
            <a:ln w="9525">
              <a:noFill/>
              <a:round/>
              <a:headEnd/>
              <a:tailEnd/>
            </a:ln>
          </p:spPr>
          <p:txBody>
            <a:bodyPr/>
            <a:lstStyle/>
            <a:p>
              <a:pPr eaLnBrk="0" hangingPunct="0"/>
              <a:endParaRPr lang="en-US"/>
            </a:p>
          </p:txBody>
        </p:sp>
        <p:sp>
          <p:nvSpPr>
            <p:cNvPr id="47334" name="Freeform 1707"/>
            <p:cNvSpPr>
              <a:spLocks/>
            </p:cNvSpPr>
            <p:nvPr/>
          </p:nvSpPr>
          <p:spPr bwMode="auto">
            <a:xfrm>
              <a:off x="2787" y="2544"/>
              <a:ext cx="103" cy="7"/>
            </a:xfrm>
            <a:custGeom>
              <a:avLst/>
              <a:gdLst>
                <a:gd name="T0" fmla="*/ 0 w 103"/>
                <a:gd name="T1" fmla="*/ 7 h 7"/>
                <a:gd name="T2" fmla="*/ 9 w 103"/>
                <a:gd name="T3" fmla="*/ 7 h 7"/>
                <a:gd name="T4" fmla="*/ 18 w 103"/>
                <a:gd name="T5" fmla="*/ 7 h 7"/>
                <a:gd name="T6" fmla="*/ 27 w 103"/>
                <a:gd name="T7" fmla="*/ 7 h 7"/>
                <a:gd name="T8" fmla="*/ 35 w 103"/>
                <a:gd name="T9" fmla="*/ 7 h 7"/>
                <a:gd name="T10" fmla="*/ 44 w 103"/>
                <a:gd name="T11" fmla="*/ 6 h 7"/>
                <a:gd name="T12" fmla="*/ 52 w 103"/>
                <a:gd name="T13" fmla="*/ 6 h 7"/>
                <a:gd name="T14" fmla="*/ 59 w 103"/>
                <a:gd name="T15" fmla="*/ 6 h 7"/>
                <a:gd name="T16" fmla="*/ 66 w 103"/>
                <a:gd name="T17" fmla="*/ 6 h 7"/>
                <a:gd name="T18" fmla="*/ 73 w 103"/>
                <a:gd name="T19" fmla="*/ 5 h 7"/>
                <a:gd name="T20" fmla="*/ 79 w 103"/>
                <a:gd name="T21" fmla="*/ 5 h 7"/>
                <a:gd name="T22" fmla="*/ 84 w 103"/>
                <a:gd name="T23" fmla="*/ 4 h 7"/>
                <a:gd name="T24" fmla="*/ 89 w 103"/>
                <a:gd name="T25" fmla="*/ 4 h 7"/>
                <a:gd name="T26" fmla="*/ 93 w 103"/>
                <a:gd name="T27" fmla="*/ 3 h 7"/>
                <a:gd name="T28" fmla="*/ 97 w 103"/>
                <a:gd name="T29" fmla="*/ 2 h 7"/>
                <a:gd name="T30" fmla="*/ 100 w 103"/>
                <a:gd name="T31" fmla="*/ 2 h 7"/>
                <a:gd name="T32" fmla="*/ 101 w 103"/>
                <a:gd name="T33" fmla="*/ 1 h 7"/>
                <a:gd name="T34" fmla="*/ 103 w 103"/>
                <a:gd name="T35" fmla="*/ 1 h 7"/>
                <a:gd name="T36" fmla="*/ 103 w 103"/>
                <a:gd name="T37" fmla="*/ 0 h 7"/>
                <a:gd name="T38" fmla="*/ 102 w 103"/>
                <a:gd name="T39" fmla="*/ 0 h 7"/>
                <a:gd name="T40" fmla="*/ 101 w 103"/>
                <a:gd name="T41" fmla="*/ 1 h 7"/>
                <a:gd name="T42" fmla="*/ 100 w 103"/>
                <a:gd name="T43" fmla="*/ 1 h 7"/>
                <a:gd name="T44" fmla="*/ 98 w 103"/>
                <a:gd name="T45" fmla="*/ 2 h 7"/>
                <a:gd name="T46" fmla="*/ 95 w 103"/>
                <a:gd name="T47" fmla="*/ 2 h 7"/>
                <a:gd name="T48" fmla="*/ 92 w 103"/>
                <a:gd name="T49" fmla="*/ 3 h 7"/>
                <a:gd name="T50" fmla="*/ 88 w 103"/>
                <a:gd name="T51" fmla="*/ 4 h 7"/>
                <a:gd name="T52" fmla="*/ 83 w 103"/>
                <a:gd name="T53" fmla="*/ 4 h 7"/>
                <a:gd name="T54" fmla="*/ 78 w 103"/>
                <a:gd name="T55" fmla="*/ 4 h 7"/>
                <a:gd name="T56" fmla="*/ 72 w 103"/>
                <a:gd name="T57" fmla="*/ 5 h 7"/>
                <a:gd name="T58" fmla="*/ 65 w 103"/>
                <a:gd name="T59" fmla="*/ 6 h 7"/>
                <a:gd name="T60" fmla="*/ 58 w 103"/>
                <a:gd name="T61" fmla="*/ 6 h 7"/>
                <a:gd name="T62" fmla="*/ 51 w 103"/>
                <a:gd name="T63" fmla="*/ 6 h 7"/>
                <a:gd name="T64" fmla="*/ 43 w 103"/>
                <a:gd name="T65" fmla="*/ 6 h 7"/>
                <a:gd name="T66" fmla="*/ 35 w 103"/>
                <a:gd name="T67" fmla="*/ 7 h 7"/>
                <a:gd name="T68" fmla="*/ 26 w 103"/>
                <a:gd name="T69" fmla="*/ 7 h 7"/>
                <a:gd name="T70" fmla="*/ 18 w 103"/>
                <a:gd name="T71" fmla="*/ 7 h 7"/>
                <a:gd name="T72" fmla="*/ 9 w 103"/>
                <a:gd name="T73" fmla="*/ 7 h 7"/>
                <a:gd name="T74" fmla="*/ 0 w 103"/>
                <a:gd name="T75" fmla="*/ 7 h 7"/>
                <a:gd name="T76" fmla="*/ 0 w 103"/>
                <a:gd name="T77" fmla="*/ 7 h 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3"/>
                <a:gd name="T118" fmla="*/ 0 h 7"/>
                <a:gd name="T119" fmla="*/ 103 w 103"/>
                <a:gd name="T120" fmla="*/ 7 h 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3" h="7">
                  <a:moveTo>
                    <a:pt x="0" y="7"/>
                  </a:moveTo>
                  <a:lnTo>
                    <a:pt x="9" y="7"/>
                  </a:lnTo>
                  <a:lnTo>
                    <a:pt x="18" y="7"/>
                  </a:lnTo>
                  <a:lnTo>
                    <a:pt x="27" y="7"/>
                  </a:lnTo>
                  <a:lnTo>
                    <a:pt x="35" y="7"/>
                  </a:lnTo>
                  <a:lnTo>
                    <a:pt x="44" y="6"/>
                  </a:lnTo>
                  <a:lnTo>
                    <a:pt x="52" y="6"/>
                  </a:lnTo>
                  <a:lnTo>
                    <a:pt x="59" y="6"/>
                  </a:lnTo>
                  <a:lnTo>
                    <a:pt x="66" y="6"/>
                  </a:lnTo>
                  <a:lnTo>
                    <a:pt x="73" y="5"/>
                  </a:lnTo>
                  <a:lnTo>
                    <a:pt x="79" y="5"/>
                  </a:lnTo>
                  <a:lnTo>
                    <a:pt x="84" y="4"/>
                  </a:lnTo>
                  <a:lnTo>
                    <a:pt x="89" y="4"/>
                  </a:lnTo>
                  <a:lnTo>
                    <a:pt x="93" y="3"/>
                  </a:lnTo>
                  <a:lnTo>
                    <a:pt x="97" y="2"/>
                  </a:lnTo>
                  <a:lnTo>
                    <a:pt x="100" y="2"/>
                  </a:lnTo>
                  <a:lnTo>
                    <a:pt x="101" y="1"/>
                  </a:lnTo>
                  <a:lnTo>
                    <a:pt x="103" y="1"/>
                  </a:lnTo>
                  <a:lnTo>
                    <a:pt x="103" y="0"/>
                  </a:lnTo>
                  <a:lnTo>
                    <a:pt x="102" y="0"/>
                  </a:lnTo>
                  <a:lnTo>
                    <a:pt x="101" y="1"/>
                  </a:lnTo>
                  <a:lnTo>
                    <a:pt x="100" y="1"/>
                  </a:lnTo>
                  <a:lnTo>
                    <a:pt x="98" y="2"/>
                  </a:lnTo>
                  <a:lnTo>
                    <a:pt x="95" y="2"/>
                  </a:lnTo>
                  <a:lnTo>
                    <a:pt x="92" y="3"/>
                  </a:lnTo>
                  <a:lnTo>
                    <a:pt x="88" y="4"/>
                  </a:lnTo>
                  <a:lnTo>
                    <a:pt x="83" y="4"/>
                  </a:lnTo>
                  <a:lnTo>
                    <a:pt x="78" y="4"/>
                  </a:lnTo>
                  <a:lnTo>
                    <a:pt x="72" y="5"/>
                  </a:lnTo>
                  <a:lnTo>
                    <a:pt x="65" y="6"/>
                  </a:lnTo>
                  <a:lnTo>
                    <a:pt x="58" y="6"/>
                  </a:lnTo>
                  <a:lnTo>
                    <a:pt x="51" y="6"/>
                  </a:lnTo>
                  <a:lnTo>
                    <a:pt x="43" y="6"/>
                  </a:lnTo>
                  <a:lnTo>
                    <a:pt x="35" y="7"/>
                  </a:lnTo>
                  <a:lnTo>
                    <a:pt x="26" y="7"/>
                  </a:lnTo>
                  <a:lnTo>
                    <a:pt x="18" y="7"/>
                  </a:lnTo>
                  <a:lnTo>
                    <a:pt x="9" y="7"/>
                  </a:lnTo>
                  <a:lnTo>
                    <a:pt x="0" y="7"/>
                  </a:lnTo>
                  <a:close/>
                </a:path>
              </a:pathLst>
            </a:custGeom>
            <a:solidFill>
              <a:srgbClr val="A6A6A6"/>
            </a:solidFill>
            <a:ln w="9525">
              <a:noFill/>
              <a:round/>
              <a:headEnd/>
              <a:tailEnd/>
            </a:ln>
          </p:spPr>
          <p:txBody>
            <a:bodyPr/>
            <a:lstStyle/>
            <a:p>
              <a:pPr eaLnBrk="0" hangingPunct="0"/>
              <a:endParaRPr lang="en-US"/>
            </a:p>
          </p:txBody>
        </p:sp>
        <p:sp>
          <p:nvSpPr>
            <p:cNvPr id="47335" name="Freeform 1708"/>
            <p:cNvSpPr>
              <a:spLocks/>
            </p:cNvSpPr>
            <p:nvPr/>
          </p:nvSpPr>
          <p:spPr bwMode="auto">
            <a:xfrm>
              <a:off x="2787" y="2544"/>
              <a:ext cx="102" cy="7"/>
            </a:xfrm>
            <a:custGeom>
              <a:avLst/>
              <a:gdLst>
                <a:gd name="T0" fmla="*/ 0 w 102"/>
                <a:gd name="T1" fmla="*/ 7 h 7"/>
                <a:gd name="T2" fmla="*/ 9 w 102"/>
                <a:gd name="T3" fmla="*/ 7 h 7"/>
                <a:gd name="T4" fmla="*/ 18 w 102"/>
                <a:gd name="T5" fmla="*/ 7 h 7"/>
                <a:gd name="T6" fmla="*/ 26 w 102"/>
                <a:gd name="T7" fmla="*/ 7 h 7"/>
                <a:gd name="T8" fmla="*/ 35 w 102"/>
                <a:gd name="T9" fmla="*/ 7 h 7"/>
                <a:gd name="T10" fmla="*/ 43 w 102"/>
                <a:gd name="T11" fmla="*/ 6 h 7"/>
                <a:gd name="T12" fmla="*/ 51 w 102"/>
                <a:gd name="T13" fmla="*/ 6 h 7"/>
                <a:gd name="T14" fmla="*/ 58 w 102"/>
                <a:gd name="T15" fmla="*/ 6 h 7"/>
                <a:gd name="T16" fmla="*/ 65 w 102"/>
                <a:gd name="T17" fmla="*/ 6 h 7"/>
                <a:gd name="T18" fmla="*/ 72 w 102"/>
                <a:gd name="T19" fmla="*/ 5 h 7"/>
                <a:gd name="T20" fmla="*/ 78 w 102"/>
                <a:gd name="T21" fmla="*/ 4 h 7"/>
                <a:gd name="T22" fmla="*/ 83 w 102"/>
                <a:gd name="T23" fmla="*/ 4 h 7"/>
                <a:gd name="T24" fmla="*/ 88 w 102"/>
                <a:gd name="T25" fmla="*/ 4 h 7"/>
                <a:gd name="T26" fmla="*/ 92 w 102"/>
                <a:gd name="T27" fmla="*/ 3 h 7"/>
                <a:gd name="T28" fmla="*/ 95 w 102"/>
                <a:gd name="T29" fmla="*/ 2 h 7"/>
                <a:gd name="T30" fmla="*/ 98 w 102"/>
                <a:gd name="T31" fmla="*/ 2 h 7"/>
                <a:gd name="T32" fmla="*/ 100 w 102"/>
                <a:gd name="T33" fmla="*/ 1 h 7"/>
                <a:gd name="T34" fmla="*/ 101 w 102"/>
                <a:gd name="T35" fmla="*/ 1 h 7"/>
                <a:gd name="T36" fmla="*/ 102 w 102"/>
                <a:gd name="T37" fmla="*/ 0 h 7"/>
                <a:gd name="T38" fmla="*/ 100 w 102"/>
                <a:gd name="T39" fmla="*/ 0 h 7"/>
                <a:gd name="T40" fmla="*/ 100 w 102"/>
                <a:gd name="T41" fmla="*/ 1 h 7"/>
                <a:gd name="T42" fmla="*/ 99 w 102"/>
                <a:gd name="T43" fmla="*/ 1 h 7"/>
                <a:gd name="T44" fmla="*/ 97 w 102"/>
                <a:gd name="T45" fmla="*/ 2 h 7"/>
                <a:gd name="T46" fmla="*/ 94 w 102"/>
                <a:gd name="T47" fmla="*/ 2 h 7"/>
                <a:gd name="T48" fmla="*/ 91 w 102"/>
                <a:gd name="T49" fmla="*/ 3 h 7"/>
                <a:gd name="T50" fmla="*/ 87 w 102"/>
                <a:gd name="T51" fmla="*/ 4 h 7"/>
                <a:gd name="T52" fmla="*/ 82 w 102"/>
                <a:gd name="T53" fmla="*/ 4 h 7"/>
                <a:gd name="T54" fmla="*/ 77 w 102"/>
                <a:gd name="T55" fmla="*/ 4 h 7"/>
                <a:gd name="T56" fmla="*/ 71 w 102"/>
                <a:gd name="T57" fmla="*/ 5 h 7"/>
                <a:gd name="T58" fmla="*/ 64 w 102"/>
                <a:gd name="T59" fmla="*/ 5 h 7"/>
                <a:gd name="T60" fmla="*/ 57 w 102"/>
                <a:gd name="T61" fmla="*/ 6 h 7"/>
                <a:gd name="T62" fmla="*/ 50 w 102"/>
                <a:gd name="T63" fmla="*/ 6 h 7"/>
                <a:gd name="T64" fmla="*/ 42 w 102"/>
                <a:gd name="T65" fmla="*/ 6 h 7"/>
                <a:gd name="T66" fmla="*/ 34 w 102"/>
                <a:gd name="T67" fmla="*/ 6 h 7"/>
                <a:gd name="T68" fmla="*/ 26 w 102"/>
                <a:gd name="T69" fmla="*/ 7 h 7"/>
                <a:gd name="T70" fmla="*/ 17 w 102"/>
                <a:gd name="T71" fmla="*/ 7 h 7"/>
                <a:gd name="T72" fmla="*/ 9 w 102"/>
                <a:gd name="T73" fmla="*/ 7 h 7"/>
                <a:gd name="T74" fmla="*/ 0 w 102"/>
                <a:gd name="T75" fmla="*/ 7 h 7"/>
                <a:gd name="T76" fmla="*/ 0 w 102"/>
                <a:gd name="T77" fmla="*/ 7 h 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2"/>
                <a:gd name="T118" fmla="*/ 0 h 7"/>
                <a:gd name="T119" fmla="*/ 102 w 102"/>
                <a:gd name="T120" fmla="*/ 7 h 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2" h="7">
                  <a:moveTo>
                    <a:pt x="0" y="7"/>
                  </a:moveTo>
                  <a:lnTo>
                    <a:pt x="9" y="7"/>
                  </a:lnTo>
                  <a:lnTo>
                    <a:pt x="18" y="7"/>
                  </a:lnTo>
                  <a:lnTo>
                    <a:pt x="26" y="7"/>
                  </a:lnTo>
                  <a:lnTo>
                    <a:pt x="35" y="7"/>
                  </a:lnTo>
                  <a:lnTo>
                    <a:pt x="43" y="6"/>
                  </a:lnTo>
                  <a:lnTo>
                    <a:pt x="51" y="6"/>
                  </a:lnTo>
                  <a:lnTo>
                    <a:pt x="58" y="6"/>
                  </a:lnTo>
                  <a:lnTo>
                    <a:pt x="65" y="6"/>
                  </a:lnTo>
                  <a:lnTo>
                    <a:pt x="72" y="5"/>
                  </a:lnTo>
                  <a:lnTo>
                    <a:pt x="78" y="4"/>
                  </a:lnTo>
                  <a:lnTo>
                    <a:pt x="83" y="4"/>
                  </a:lnTo>
                  <a:lnTo>
                    <a:pt x="88" y="4"/>
                  </a:lnTo>
                  <a:lnTo>
                    <a:pt x="92" y="3"/>
                  </a:lnTo>
                  <a:lnTo>
                    <a:pt x="95" y="2"/>
                  </a:lnTo>
                  <a:lnTo>
                    <a:pt x="98" y="2"/>
                  </a:lnTo>
                  <a:lnTo>
                    <a:pt x="100" y="1"/>
                  </a:lnTo>
                  <a:lnTo>
                    <a:pt x="101" y="1"/>
                  </a:lnTo>
                  <a:lnTo>
                    <a:pt x="102" y="0"/>
                  </a:lnTo>
                  <a:lnTo>
                    <a:pt x="100" y="0"/>
                  </a:lnTo>
                  <a:lnTo>
                    <a:pt x="100" y="1"/>
                  </a:lnTo>
                  <a:lnTo>
                    <a:pt x="99" y="1"/>
                  </a:lnTo>
                  <a:lnTo>
                    <a:pt x="97" y="2"/>
                  </a:lnTo>
                  <a:lnTo>
                    <a:pt x="94" y="2"/>
                  </a:lnTo>
                  <a:lnTo>
                    <a:pt x="91" y="3"/>
                  </a:lnTo>
                  <a:lnTo>
                    <a:pt x="87" y="4"/>
                  </a:lnTo>
                  <a:lnTo>
                    <a:pt x="82" y="4"/>
                  </a:lnTo>
                  <a:lnTo>
                    <a:pt x="77" y="4"/>
                  </a:lnTo>
                  <a:lnTo>
                    <a:pt x="71" y="5"/>
                  </a:lnTo>
                  <a:lnTo>
                    <a:pt x="64" y="5"/>
                  </a:lnTo>
                  <a:lnTo>
                    <a:pt x="57" y="6"/>
                  </a:lnTo>
                  <a:lnTo>
                    <a:pt x="50" y="6"/>
                  </a:lnTo>
                  <a:lnTo>
                    <a:pt x="42" y="6"/>
                  </a:lnTo>
                  <a:lnTo>
                    <a:pt x="34" y="6"/>
                  </a:lnTo>
                  <a:lnTo>
                    <a:pt x="26" y="7"/>
                  </a:lnTo>
                  <a:lnTo>
                    <a:pt x="17" y="7"/>
                  </a:lnTo>
                  <a:lnTo>
                    <a:pt x="9" y="7"/>
                  </a:lnTo>
                  <a:lnTo>
                    <a:pt x="0" y="7"/>
                  </a:lnTo>
                  <a:close/>
                </a:path>
              </a:pathLst>
            </a:custGeom>
            <a:solidFill>
              <a:srgbClr val="A4A4A4"/>
            </a:solidFill>
            <a:ln w="9525">
              <a:noFill/>
              <a:round/>
              <a:headEnd/>
              <a:tailEnd/>
            </a:ln>
          </p:spPr>
          <p:txBody>
            <a:bodyPr/>
            <a:lstStyle/>
            <a:p>
              <a:pPr eaLnBrk="0" hangingPunct="0"/>
              <a:endParaRPr lang="en-US"/>
            </a:p>
          </p:txBody>
        </p:sp>
        <p:sp>
          <p:nvSpPr>
            <p:cNvPr id="47336" name="Freeform 1709"/>
            <p:cNvSpPr>
              <a:spLocks/>
            </p:cNvSpPr>
            <p:nvPr/>
          </p:nvSpPr>
          <p:spPr bwMode="auto">
            <a:xfrm>
              <a:off x="2787" y="2544"/>
              <a:ext cx="100" cy="7"/>
            </a:xfrm>
            <a:custGeom>
              <a:avLst/>
              <a:gdLst>
                <a:gd name="T0" fmla="*/ 0 w 100"/>
                <a:gd name="T1" fmla="*/ 7 h 7"/>
                <a:gd name="T2" fmla="*/ 9 w 100"/>
                <a:gd name="T3" fmla="*/ 7 h 7"/>
                <a:gd name="T4" fmla="*/ 17 w 100"/>
                <a:gd name="T5" fmla="*/ 7 h 7"/>
                <a:gd name="T6" fmla="*/ 26 w 100"/>
                <a:gd name="T7" fmla="*/ 7 h 7"/>
                <a:gd name="T8" fmla="*/ 34 w 100"/>
                <a:gd name="T9" fmla="*/ 6 h 7"/>
                <a:gd name="T10" fmla="*/ 42 w 100"/>
                <a:gd name="T11" fmla="*/ 6 h 7"/>
                <a:gd name="T12" fmla="*/ 50 w 100"/>
                <a:gd name="T13" fmla="*/ 6 h 7"/>
                <a:gd name="T14" fmla="*/ 57 w 100"/>
                <a:gd name="T15" fmla="*/ 6 h 7"/>
                <a:gd name="T16" fmla="*/ 64 w 100"/>
                <a:gd name="T17" fmla="*/ 5 h 7"/>
                <a:gd name="T18" fmla="*/ 71 w 100"/>
                <a:gd name="T19" fmla="*/ 5 h 7"/>
                <a:gd name="T20" fmla="*/ 77 w 100"/>
                <a:gd name="T21" fmla="*/ 4 h 7"/>
                <a:gd name="T22" fmla="*/ 82 w 100"/>
                <a:gd name="T23" fmla="*/ 4 h 7"/>
                <a:gd name="T24" fmla="*/ 87 w 100"/>
                <a:gd name="T25" fmla="*/ 4 h 7"/>
                <a:gd name="T26" fmla="*/ 91 w 100"/>
                <a:gd name="T27" fmla="*/ 3 h 7"/>
                <a:gd name="T28" fmla="*/ 94 w 100"/>
                <a:gd name="T29" fmla="*/ 2 h 7"/>
                <a:gd name="T30" fmla="*/ 97 w 100"/>
                <a:gd name="T31" fmla="*/ 2 h 7"/>
                <a:gd name="T32" fmla="*/ 99 w 100"/>
                <a:gd name="T33" fmla="*/ 1 h 7"/>
                <a:gd name="T34" fmla="*/ 100 w 100"/>
                <a:gd name="T35" fmla="*/ 1 h 7"/>
                <a:gd name="T36" fmla="*/ 100 w 100"/>
                <a:gd name="T37" fmla="*/ 0 h 7"/>
                <a:gd name="T38" fmla="*/ 99 w 100"/>
                <a:gd name="T39" fmla="*/ 0 h 7"/>
                <a:gd name="T40" fmla="*/ 98 w 100"/>
                <a:gd name="T41" fmla="*/ 1 h 7"/>
                <a:gd name="T42" fmla="*/ 97 w 100"/>
                <a:gd name="T43" fmla="*/ 1 h 7"/>
                <a:gd name="T44" fmla="*/ 95 w 100"/>
                <a:gd name="T45" fmla="*/ 2 h 7"/>
                <a:gd name="T46" fmla="*/ 92 w 100"/>
                <a:gd name="T47" fmla="*/ 2 h 7"/>
                <a:gd name="T48" fmla="*/ 89 w 100"/>
                <a:gd name="T49" fmla="*/ 3 h 7"/>
                <a:gd name="T50" fmla="*/ 85 w 100"/>
                <a:gd name="T51" fmla="*/ 4 h 7"/>
                <a:gd name="T52" fmla="*/ 81 w 100"/>
                <a:gd name="T53" fmla="*/ 4 h 7"/>
                <a:gd name="T54" fmla="*/ 76 w 100"/>
                <a:gd name="T55" fmla="*/ 4 h 7"/>
                <a:gd name="T56" fmla="*/ 70 w 100"/>
                <a:gd name="T57" fmla="*/ 5 h 7"/>
                <a:gd name="T58" fmla="*/ 63 w 100"/>
                <a:gd name="T59" fmla="*/ 5 h 7"/>
                <a:gd name="T60" fmla="*/ 57 w 100"/>
                <a:gd name="T61" fmla="*/ 6 h 7"/>
                <a:gd name="T62" fmla="*/ 49 w 100"/>
                <a:gd name="T63" fmla="*/ 6 h 7"/>
                <a:gd name="T64" fmla="*/ 42 w 100"/>
                <a:gd name="T65" fmla="*/ 6 h 7"/>
                <a:gd name="T66" fmla="*/ 34 w 100"/>
                <a:gd name="T67" fmla="*/ 6 h 7"/>
                <a:gd name="T68" fmla="*/ 25 w 100"/>
                <a:gd name="T69" fmla="*/ 6 h 7"/>
                <a:gd name="T70" fmla="*/ 17 w 100"/>
                <a:gd name="T71" fmla="*/ 7 h 7"/>
                <a:gd name="T72" fmla="*/ 9 w 100"/>
                <a:gd name="T73" fmla="*/ 7 h 7"/>
                <a:gd name="T74" fmla="*/ 0 w 100"/>
                <a:gd name="T75" fmla="*/ 7 h 7"/>
                <a:gd name="T76" fmla="*/ 0 w 100"/>
                <a:gd name="T77" fmla="*/ 7 h 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7"/>
                <a:gd name="T119" fmla="*/ 100 w 100"/>
                <a:gd name="T120" fmla="*/ 7 h 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7">
                  <a:moveTo>
                    <a:pt x="0" y="7"/>
                  </a:moveTo>
                  <a:lnTo>
                    <a:pt x="9" y="7"/>
                  </a:lnTo>
                  <a:lnTo>
                    <a:pt x="17" y="7"/>
                  </a:lnTo>
                  <a:lnTo>
                    <a:pt x="26" y="7"/>
                  </a:lnTo>
                  <a:lnTo>
                    <a:pt x="34" y="6"/>
                  </a:lnTo>
                  <a:lnTo>
                    <a:pt x="42" y="6"/>
                  </a:lnTo>
                  <a:lnTo>
                    <a:pt x="50" y="6"/>
                  </a:lnTo>
                  <a:lnTo>
                    <a:pt x="57" y="6"/>
                  </a:lnTo>
                  <a:lnTo>
                    <a:pt x="64" y="5"/>
                  </a:lnTo>
                  <a:lnTo>
                    <a:pt x="71" y="5"/>
                  </a:lnTo>
                  <a:lnTo>
                    <a:pt x="77" y="4"/>
                  </a:lnTo>
                  <a:lnTo>
                    <a:pt x="82" y="4"/>
                  </a:lnTo>
                  <a:lnTo>
                    <a:pt x="87" y="4"/>
                  </a:lnTo>
                  <a:lnTo>
                    <a:pt x="91" y="3"/>
                  </a:lnTo>
                  <a:lnTo>
                    <a:pt x="94" y="2"/>
                  </a:lnTo>
                  <a:lnTo>
                    <a:pt x="97" y="2"/>
                  </a:lnTo>
                  <a:lnTo>
                    <a:pt x="99" y="1"/>
                  </a:lnTo>
                  <a:lnTo>
                    <a:pt x="100" y="1"/>
                  </a:lnTo>
                  <a:lnTo>
                    <a:pt x="100" y="0"/>
                  </a:lnTo>
                  <a:lnTo>
                    <a:pt x="99" y="0"/>
                  </a:lnTo>
                  <a:lnTo>
                    <a:pt x="98" y="1"/>
                  </a:lnTo>
                  <a:lnTo>
                    <a:pt x="97" y="1"/>
                  </a:lnTo>
                  <a:lnTo>
                    <a:pt x="95" y="2"/>
                  </a:lnTo>
                  <a:lnTo>
                    <a:pt x="92" y="2"/>
                  </a:lnTo>
                  <a:lnTo>
                    <a:pt x="89" y="3"/>
                  </a:lnTo>
                  <a:lnTo>
                    <a:pt x="85" y="4"/>
                  </a:lnTo>
                  <a:lnTo>
                    <a:pt x="81" y="4"/>
                  </a:lnTo>
                  <a:lnTo>
                    <a:pt x="76" y="4"/>
                  </a:lnTo>
                  <a:lnTo>
                    <a:pt x="70" y="5"/>
                  </a:lnTo>
                  <a:lnTo>
                    <a:pt x="63" y="5"/>
                  </a:lnTo>
                  <a:lnTo>
                    <a:pt x="57" y="6"/>
                  </a:lnTo>
                  <a:lnTo>
                    <a:pt x="49" y="6"/>
                  </a:lnTo>
                  <a:lnTo>
                    <a:pt x="42" y="6"/>
                  </a:lnTo>
                  <a:lnTo>
                    <a:pt x="34" y="6"/>
                  </a:lnTo>
                  <a:lnTo>
                    <a:pt x="25" y="6"/>
                  </a:lnTo>
                  <a:lnTo>
                    <a:pt x="17" y="7"/>
                  </a:lnTo>
                  <a:lnTo>
                    <a:pt x="9" y="7"/>
                  </a:lnTo>
                  <a:lnTo>
                    <a:pt x="0" y="7"/>
                  </a:lnTo>
                  <a:close/>
                </a:path>
              </a:pathLst>
            </a:custGeom>
            <a:solidFill>
              <a:srgbClr val="A3A3A3"/>
            </a:solidFill>
            <a:ln w="9525">
              <a:noFill/>
              <a:round/>
              <a:headEnd/>
              <a:tailEnd/>
            </a:ln>
          </p:spPr>
          <p:txBody>
            <a:bodyPr/>
            <a:lstStyle/>
            <a:p>
              <a:pPr eaLnBrk="0" hangingPunct="0"/>
              <a:endParaRPr lang="en-US"/>
            </a:p>
          </p:txBody>
        </p:sp>
        <p:sp>
          <p:nvSpPr>
            <p:cNvPr id="47337" name="Freeform 1710"/>
            <p:cNvSpPr>
              <a:spLocks/>
            </p:cNvSpPr>
            <p:nvPr/>
          </p:nvSpPr>
          <p:spPr bwMode="auto">
            <a:xfrm>
              <a:off x="2787" y="2544"/>
              <a:ext cx="99" cy="7"/>
            </a:xfrm>
            <a:custGeom>
              <a:avLst/>
              <a:gdLst>
                <a:gd name="T0" fmla="*/ 0 w 99"/>
                <a:gd name="T1" fmla="*/ 7 h 7"/>
                <a:gd name="T2" fmla="*/ 9 w 99"/>
                <a:gd name="T3" fmla="*/ 7 h 7"/>
                <a:gd name="T4" fmla="*/ 17 w 99"/>
                <a:gd name="T5" fmla="*/ 7 h 7"/>
                <a:gd name="T6" fmla="*/ 25 w 99"/>
                <a:gd name="T7" fmla="*/ 6 h 7"/>
                <a:gd name="T8" fmla="*/ 34 w 99"/>
                <a:gd name="T9" fmla="*/ 6 h 7"/>
                <a:gd name="T10" fmla="*/ 42 w 99"/>
                <a:gd name="T11" fmla="*/ 6 h 7"/>
                <a:gd name="T12" fmla="*/ 49 w 99"/>
                <a:gd name="T13" fmla="*/ 6 h 7"/>
                <a:gd name="T14" fmla="*/ 57 w 99"/>
                <a:gd name="T15" fmla="*/ 6 h 7"/>
                <a:gd name="T16" fmla="*/ 63 w 99"/>
                <a:gd name="T17" fmla="*/ 5 h 7"/>
                <a:gd name="T18" fmla="*/ 70 w 99"/>
                <a:gd name="T19" fmla="*/ 5 h 7"/>
                <a:gd name="T20" fmla="*/ 76 w 99"/>
                <a:gd name="T21" fmla="*/ 4 h 7"/>
                <a:gd name="T22" fmla="*/ 81 w 99"/>
                <a:gd name="T23" fmla="*/ 4 h 7"/>
                <a:gd name="T24" fmla="*/ 85 w 99"/>
                <a:gd name="T25" fmla="*/ 4 h 7"/>
                <a:gd name="T26" fmla="*/ 89 w 99"/>
                <a:gd name="T27" fmla="*/ 3 h 7"/>
                <a:gd name="T28" fmla="*/ 92 w 99"/>
                <a:gd name="T29" fmla="*/ 2 h 7"/>
                <a:gd name="T30" fmla="*/ 95 w 99"/>
                <a:gd name="T31" fmla="*/ 2 h 7"/>
                <a:gd name="T32" fmla="*/ 97 w 99"/>
                <a:gd name="T33" fmla="*/ 1 h 7"/>
                <a:gd name="T34" fmla="*/ 98 w 99"/>
                <a:gd name="T35" fmla="*/ 1 h 7"/>
                <a:gd name="T36" fmla="*/ 99 w 99"/>
                <a:gd name="T37" fmla="*/ 0 h 7"/>
                <a:gd name="T38" fmla="*/ 97 w 99"/>
                <a:gd name="T39" fmla="*/ 0 h 7"/>
                <a:gd name="T40" fmla="*/ 97 w 99"/>
                <a:gd name="T41" fmla="*/ 1 h 7"/>
                <a:gd name="T42" fmla="*/ 96 w 99"/>
                <a:gd name="T43" fmla="*/ 1 h 7"/>
                <a:gd name="T44" fmla="*/ 94 w 99"/>
                <a:gd name="T45" fmla="*/ 2 h 7"/>
                <a:gd name="T46" fmla="*/ 91 w 99"/>
                <a:gd name="T47" fmla="*/ 2 h 7"/>
                <a:gd name="T48" fmla="*/ 88 w 99"/>
                <a:gd name="T49" fmla="*/ 3 h 7"/>
                <a:gd name="T50" fmla="*/ 84 w 99"/>
                <a:gd name="T51" fmla="*/ 3 h 7"/>
                <a:gd name="T52" fmla="*/ 80 w 99"/>
                <a:gd name="T53" fmla="*/ 4 h 7"/>
                <a:gd name="T54" fmla="*/ 74 w 99"/>
                <a:gd name="T55" fmla="*/ 4 h 7"/>
                <a:gd name="T56" fmla="*/ 69 w 99"/>
                <a:gd name="T57" fmla="*/ 5 h 7"/>
                <a:gd name="T58" fmla="*/ 63 w 99"/>
                <a:gd name="T59" fmla="*/ 5 h 7"/>
                <a:gd name="T60" fmla="*/ 56 w 99"/>
                <a:gd name="T61" fmla="*/ 6 h 7"/>
                <a:gd name="T62" fmla="*/ 48 w 99"/>
                <a:gd name="T63" fmla="*/ 6 h 7"/>
                <a:gd name="T64" fmla="*/ 41 w 99"/>
                <a:gd name="T65" fmla="*/ 6 h 7"/>
                <a:gd name="T66" fmla="*/ 33 w 99"/>
                <a:gd name="T67" fmla="*/ 6 h 7"/>
                <a:gd name="T68" fmla="*/ 25 w 99"/>
                <a:gd name="T69" fmla="*/ 6 h 7"/>
                <a:gd name="T70" fmla="*/ 17 w 99"/>
                <a:gd name="T71" fmla="*/ 7 h 7"/>
                <a:gd name="T72" fmla="*/ 8 w 99"/>
                <a:gd name="T73" fmla="*/ 7 h 7"/>
                <a:gd name="T74" fmla="*/ 0 w 99"/>
                <a:gd name="T75" fmla="*/ 7 h 7"/>
                <a:gd name="T76" fmla="*/ 0 w 99"/>
                <a:gd name="T77" fmla="*/ 7 h 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7"/>
                <a:gd name="T119" fmla="*/ 99 w 99"/>
                <a:gd name="T120" fmla="*/ 7 h 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7">
                  <a:moveTo>
                    <a:pt x="0" y="7"/>
                  </a:moveTo>
                  <a:lnTo>
                    <a:pt x="9" y="7"/>
                  </a:lnTo>
                  <a:lnTo>
                    <a:pt x="17" y="7"/>
                  </a:lnTo>
                  <a:lnTo>
                    <a:pt x="25" y="6"/>
                  </a:lnTo>
                  <a:lnTo>
                    <a:pt x="34" y="6"/>
                  </a:lnTo>
                  <a:lnTo>
                    <a:pt x="42" y="6"/>
                  </a:lnTo>
                  <a:lnTo>
                    <a:pt x="49" y="6"/>
                  </a:lnTo>
                  <a:lnTo>
                    <a:pt x="57" y="6"/>
                  </a:lnTo>
                  <a:lnTo>
                    <a:pt x="63" y="5"/>
                  </a:lnTo>
                  <a:lnTo>
                    <a:pt x="70" y="5"/>
                  </a:lnTo>
                  <a:lnTo>
                    <a:pt x="76" y="4"/>
                  </a:lnTo>
                  <a:lnTo>
                    <a:pt x="81" y="4"/>
                  </a:lnTo>
                  <a:lnTo>
                    <a:pt x="85" y="4"/>
                  </a:lnTo>
                  <a:lnTo>
                    <a:pt x="89" y="3"/>
                  </a:lnTo>
                  <a:lnTo>
                    <a:pt x="92" y="2"/>
                  </a:lnTo>
                  <a:lnTo>
                    <a:pt x="95" y="2"/>
                  </a:lnTo>
                  <a:lnTo>
                    <a:pt x="97" y="1"/>
                  </a:lnTo>
                  <a:lnTo>
                    <a:pt x="98" y="1"/>
                  </a:lnTo>
                  <a:lnTo>
                    <a:pt x="99" y="0"/>
                  </a:lnTo>
                  <a:lnTo>
                    <a:pt x="97" y="0"/>
                  </a:lnTo>
                  <a:lnTo>
                    <a:pt x="97" y="1"/>
                  </a:lnTo>
                  <a:lnTo>
                    <a:pt x="96" y="1"/>
                  </a:lnTo>
                  <a:lnTo>
                    <a:pt x="94" y="2"/>
                  </a:lnTo>
                  <a:lnTo>
                    <a:pt x="91" y="2"/>
                  </a:lnTo>
                  <a:lnTo>
                    <a:pt x="88" y="3"/>
                  </a:lnTo>
                  <a:lnTo>
                    <a:pt x="84" y="3"/>
                  </a:lnTo>
                  <a:lnTo>
                    <a:pt x="80" y="4"/>
                  </a:lnTo>
                  <a:lnTo>
                    <a:pt x="74" y="4"/>
                  </a:lnTo>
                  <a:lnTo>
                    <a:pt x="69" y="5"/>
                  </a:lnTo>
                  <a:lnTo>
                    <a:pt x="63" y="5"/>
                  </a:lnTo>
                  <a:lnTo>
                    <a:pt x="56" y="6"/>
                  </a:lnTo>
                  <a:lnTo>
                    <a:pt x="48" y="6"/>
                  </a:lnTo>
                  <a:lnTo>
                    <a:pt x="41" y="6"/>
                  </a:lnTo>
                  <a:lnTo>
                    <a:pt x="33" y="6"/>
                  </a:lnTo>
                  <a:lnTo>
                    <a:pt x="25" y="6"/>
                  </a:lnTo>
                  <a:lnTo>
                    <a:pt x="17" y="7"/>
                  </a:lnTo>
                  <a:lnTo>
                    <a:pt x="8" y="7"/>
                  </a:lnTo>
                  <a:lnTo>
                    <a:pt x="0" y="7"/>
                  </a:lnTo>
                  <a:close/>
                </a:path>
              </a:pathLst>
            </a:custGeom>
            <a:solidFill>
              <a:srgbClr val="A1A1A1"/>
            </a:solidFill>
            <a:ln w="9525">
              <a:noFill/>
              <a:round/>
              <a:headEnd/>
              <a:tailEnd/>
            </a:ln>
          </p:spPr>
          <p:txBody>
            <a:bodyPr/>
            <a:lstStyle/>
            <a:p>
              <a:pPr eaLnBrk="0" hangingPunct="0"/>
              <a:endParaRPr lang="en-US"/>
            </a:p>
          </p:txBody>
        </p:sp>
        <p:sp>
          <p:nvSpPr>
            <p:cNvPr id="47338" name="Freeform 1711"/>
            <p:cNvSpPr>
              <a:spLocks/>
            </p:cNvSpPr>
            <p:nvPr/>
          </p:nvSpPr>
          <p:spPr bwMode="auto">
            <a:xfrm>
              <a:off x="2787" y="2544"/>
              <a:ext cx="97" cy="7"/>
            </a:xfrm>
            <a:custGeom>
              <a:avLst/>
              <a:gdLst>
                <a:gd name="T0" fmla="*/ 0 w 97"/>
                <a:gd name="T1" fmla="*/ 7 h 7"/>
                <a:gd name="T2" fmla="*/ 8 w 97"/>
                <a:gd name="T3" fmla="*/ 7 h 7"/>
                <a:gd name="T4" fmla="*/ 17 w 97"/>
                <a:gd name="T5" fmla="*/ 7 h 7"/>
                <a:gd name="T6" fmla="*/ 25 w 97"/>
                <a:gd name="T7" fmla="*/ 6 h 7"/>
                <a:gd name="T8" fmla="*/ 33 w 97"/>
                <a:gd name="T9" fmla="*/ 6 h 7"/>
                <a:gd name="T10" fmla="*/ 41 w 97"/>
                <a:gd name="T11" fmla="*/ 6 h 7"/>
                <a:gd name="T12" fmla="*/ 48 w 97"/>
                <a:gd name="T13" fmla="*/ 6 h 7"/>
                <a:gd name="T14" fmla="*/ 56 w 97"/>
                <a:gd name="T15" fmla="*/ 6 h 7"/>
                <a:gd name="T16" fmla="*/ 63 w 97"/>
                <a:gd name="T17" fmla="*/ 5 h 7"/>
                <a:gd name="T18" fmla="*/ 69 w 97"/>
                <a:gd name="T19" fmla="*/ 5 h 7"/>
                <a:gd name="T20" fmla="*/ 74 w 97"/>
                <a:gd name="T21" fmla="*/ 4 h 7"/>
                <a:gd name="T22" fmla="*/ 80 w 97"/>
                <a:gd name="T23" fmla="*/ 4 h 7"/>
                <a:gd name="T24" fmla="*/ 84 w 97"/>
                <a:gd name="T25" fmla="*/ 3 h 7"/>
                <a:gd name="T26" fmla="*/ 88 w 97"/>
                <a:gd name="T27" fmla="*/ 3 h 7"/>
                <a:gd name="T28" fmla="*/ 91 w 97"/>
                <a:gd name="T29" fmla="*/ 2 h 7"/>
                <a:gd name="T30" fmla="*/ 94 w 97"/>
                <a:gd name="T31" fmla="*/ 2 h 7"/>
                <a:gd name="T32" fmla="*/ 96 w 97"/>
                <a:gd name="T33" fmla="*/ 1 h 7"/>
                <a:gd name="T34" fmla="*/ 97 w 97"/>
                <a:gd name="T35" fmla="*/ 1 h 7"/>
                <a:gd name="T36" fmla="*/ 97 w 97"/>
                <a:gd name="T37" fmla="*/ 0 h 7"/>
                <a:gd name="T38" fmla="*/ 96 w 97"/>
                <a:gd name="T39" fmla="*/ 0 h 7"/>
                <a:gd name="T40" fmla="*/ 95 w 97"/>
                <a:gd name="T41" fmla="*/ 1 h 7"/>
                <a:gd name="T42" fmla="*/ 94 w 97"/>
                <a:gd name="T43" fmla="*/ 1 h 7"/>
                <a:gd name="T44" fmla="*/ 92 w 97"/>
                <a:gd name="T45" fmla="*/ 2 h 7"/>
                <a:gd name="T46" fmla="*/ 90 w 97"/>
                <a:gd name="T47" fmla="*/ 2 h 7"/>
                <a:gd name="T48" fmla="*/ 86 w 97"/>
                <a:gd name="T49" fmla="*/ 3 h 7"/>
                <a:gd name="T50" fmla="*/ 83 w 97"/>
                <a:gd name="T51" fmla="*/ 3 h 7"/>
                <a:gd name="T52" fmla="*/ 78 w 97"/>
                <a:gd name="T53" fmla="*/ 4 h 7"/>
                <a:gd name="T54" fmla="*/ 73 w 97"/>
                <a:gd name="T55" fmla="*/ 4 h 7"/>
                <a:gd name="T56" fmla="*/ 67 w 97"/>
                <a:gd name="T57" fmla="*/ 5 h 7"/>
                <a:gd name="T58" fmla="*/ 61 w 97"/>
                <a:gd name="T59" fmla="*/ 5 h 7"/>
                <a:gd name="T60" fmla="*/ 55 w 97"/>
                <a:gd name="T61" fmla="*/ 6 h 7"/>
                <a:gd name="T62" fmla="*/ 48 w 97"/>
                <a:gd name="T63" fmla="*/ 6 h 7"/>
                <a:gd name="T64" fmla="*/ 40 w 97"/>
                <a:gd name="T65" fmla="*/ 6 h 7"/>
                <a:gd name="T66" fmla="*/ 33 w 97"/>
                <a:gd name="T67" fmla="*/ 6 h 7"/>
                <a:gd name="T68" fmla="*/ 25 w 97"/>
                <a:gd name="T69" fmla="*/ 6 h 7"/>
                <a:gd name="T70" fmla="*/ 16 w 97"/>
                <a:gd name="T71" fmla="*/ 6 h 7"/>
                <a:gd name="T72" fmla="*/ 8 w 97"/>
                <a:gd name="T73" fmla="*/ 6 h 7"/>
                <a:gd name="T74" fmla="*/ 0 w 97"/>
                <a:gd name="T75" fmla="*/ 7 h 7"/>
                <a:gd name="T76" fmla="*/ 0 w 97"/>
                <a:gd name="T77" fmla="*/ 7 h 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7"/>
                <a:gd name="T118" fmla="*/ 0 h 7"/>
                <a:gd name="T119" fmla="*/ 97 w 97"/>
                <a:gd name="T120" fmla="*/ 7 h 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7" h="7">
                  <a:moveTo>
                    <a:pt x="0" y="7"/>
                  </a:moveTo>
                  <a:lnTo>
                    <a:pt x="8" y="7"/>
                  </a:lnTo>
                  <a:lnTo>
                    <a:pt x="17" y="7"/>
                  </a:lnTo>
                  <a:lnTo>
                    <a:pt x="25" y="6"/>
                  </a:lnTo>
                  <a:lnTo>
                    <a:pt x="33" y="6"/>
                  </a:lnTo>
                  <a:lnTo>
                    <a:pt x="41" y="6"/>
                  </a:lnTo>
                  <a:lnTo>
                    <a:pt x="48" y="6"/>
                  </a:lnTo>
                  <a:lnTo>
                    <a:pt x="56" y="6"/>
                  </a:lnTo>
                  <a:lnTo>
                    <a:pt x="63" y="5"/>
                  </a:lnTo>
                  <a:lnTo>
                    <a:pt x="69" y="5"/>
                  </a:lnTo>
                  <a:lnTo>
                    <a:pt x="74" y="4"/>
                  </a:lnTo>
                  <a:lnTo>
                    <a:pt x="80" y="4"/>
                  </a:lnTo>
                  <a:lnTo>
                    <a:pt x="84" y="3"/>
                  </a:lnTo>
                  <a:lnTo>
                    <a:pt x="88" y="3"/>
                  </a:lnTo>
                  <a:lnTo>
                    <a:pt x="91" y="2"/>
                  </a:lnTo>
                  <a:lnTo>
                    <a:pt x="94" y="2"/>
                  </a:lnTo>
                  <a:lnTo>
                    <a:pt x="96" y="1"/>
                  </a:lnTo>
                  <a:lnTo>
                    <a:pt x="97" y="1"/>
                  </a:lnTo>
                  <a:lnTo>
                    <a:pt x="97" y="0"/>
                  </a:lnTo>
                  <a:lnTo>
                    <a:pt x="96" y="0"/>
                  </a:lnTo>
                  <a:lnTo>
                    <a:pt x="95" y="1"/>
                  </a:lnTo>
                  <a:lnTo>
                    <a:pt x="94" y="1"/>
                  </a:lnTo>
                  <a:lnTo>
                    <a:pt x="92" y="2"/>
                  </a:lnTo>
                  <a:lnTo>
                    <a:pt x="90" y="2"/>
                  </a:lnTo>
                  <a:lnTo>
                    <a:pt x="86" y="3"/>
                  </a:lnTo>
                  <a:lnTo>
                    <a:pt x="83" y="3"/>
                  </a:lnTo>
                  <a:lnTo>
                    <a:pt x="78" y="4"/>
                  </a:lnTo>
                  <a:lnTo>
                    <a:pt x="73" y="4"/>
                  </a:lnTo>
                  <a:lnTo>
                    <a:pt x="67" y="5"/>
                  </a:lnTo>
                  <a:lnTo>
                    <a:pt x="61" y="5"/>
                  </a:lnTo>
                  <a:lnTo>
                    <a:pt x="55" y="6"/>
                  </a:lnTo>
                  <a:lnTo>
                    <a:pt x="48" y="6"/>
                  </a:lnTo>
                  <a:lnTo>
                    <a:pt x="40" y="6"/>
                  </a:lnTo>
                  <a:lnTo>
                    <a:pt x="33" y="6"/>
                  </a:lnTo>
                  <a:lnTo>
                    <a:pt x="25" y="6"/>
                  </a:lnTo>
                  <a:lnTo>
                    <a:pt x="16" y="6"/>
                  </a:lnTo>
                  <a:lnTo>
                    <a:pt x="8" y="6"/>
                  </a:lnTo>
                  <a:lnTo>
                    <a:pt x="0" y="7"/>
                  </a:lnTo>
                  <a:close/>
                </a:path>
              </a:pathLst>
            </a:custGeom>
            <a:solidFill>
              <a:srgbClr val="A0A0A0"/>
            </a:solidFill>
            <a:ln w="9525">
              <a:noFill/>
              <a:round/>
              <a:headEnd/>
              <a:tailEnd/>
            </a:ln>
          </p:spPr>
          <p:txBody>
            <a:bodyPr/>
            <a:lstStyle/>
            <a:p>
              <a:pPr eaLnBrk="0" hangingPunct="0"/>
              <a:endParaRPr lang="en-US"/>
            </a:p>
          </p:txBody>
        </p:sp>
        <p:sp>
          <p:nvSpPr>
            <p:cNvPr id="47339" name="Freeform 1712"/>
            <p:cNvSpPr>
              <a:spLocks/>
            </p:cNvSpPr>
            <p:nvPr/>
          </p:nvSpPr>
          <p:spPr bwMode="auto">
            <a:xfrm>
              <a:off x="2787" y="2544"/>
              <a:ext cx="96" cy="7"/>
            </a:xfrm>
            <a:custGeom>
              <a:avLst/>
              <a:gdLst>
                <a:gd name="T0" fmla="*/ 0 w 96"/>
                <a:gd name="T1" fmla="*/ 7 h 7"/>
                <a:gd name="T2" fmla="*/ 8 w 96"/>
                <a:gd name="T3" fmla="*/ 6 h 7"/>
                <a:gd name="T4" fmla="*/ 16 w 96"/>
                <a:gd name="T5" fmla="*/ 6 h 7"/>
                <a:gd name="T6" fmla="*/ 25 w 96"/>
                <a:gd name="T7" fmla="*/ 6 h 7"/>
                <a:gd name="T8" fmla="*/ 33 w 96"/>
                <a:gd name="T9" fmla="*/ 6 h 7"/>
                <a:gd name="T10" fmla="*/ 40 w 96"/>
                <a:gd name="T11" fmla="*/ 6 h 7"/>
                <a:gd name="T12" fmla="*/ 48 w 96"/>
                <a:gd name="T13" fmla="*/ 6 h 7"/>
                <a:gd name="T14" fmla="*/ 55 w 96"/>
                <a:gd name="T15" fmla="*/ 6 h 7"/>
                <a:gd name="T16" fmla="*/ 61 w 96"/>
                <a:gd name="T17" fmla="*/ 5 h 7"/>
                <a:gd name="T18" fmla="*/ 67 w 96"/>
                <a:gd name="T19" fmla="*/ 5 h 7"/>
                <a:gd name="T20" fmla="*/ 73 w 96"/>
                <a:gd name="T21" fmla="*/ 4 h 7"/>
                <a:gd name="T22" fmla="*/ 78 w 96"/>
                <a:gd name="T23" fmla="*/ 4 h 7"/>
                <a:gd name="T24" fmla="*/ 83 w 96"/>
                <a:gd name="T25" fmla="*/ 3 h 7"/>
                <a:gd name="T26" fmla="*/ 86 w 96"/>
                <a:gd name="T27" fmla="*/ 3 h 7"/>
                <a:gd name="T28" fmla="*/ 90 w 96"/>
                <a:gd name="T29" fmla="*/ 2 h 7"/>
                <a:gd name="T30" fmla="*/ 92 w 96"/>
                <a:gd name="T31" fmla="*/ 2 h 7"/>
                <a:gd name="T32" fmla="*/ 94 w 96"/>
                <a:gd name="T33" fmla="*/ 1 h 7"/>
                <a:gd name="T34" fmla="*/ 95 w 96"/>
                <a:gd name="T35" fmla="*/ 1 h 7"/>
                <a:gd name="T36" fmla="*/ 96 w 96"/>
                <a:gd name="T37" fmla="*/ 0 h 7"/>
                <a:gd name="T38" fmla="*/ 94 w 96"/>
                <a:gd name="T39" fmla="*/ 0 h 7"/>
                <a:gd name="T40" fmla="*/ 94 w 96"/>
                <a:gd name="T41" fmla="*/ 1 h 7"/>
                <a:gd name="T42" fmla="*/ 92 w 96"/>
                <a:gd name="T43" fmla="*/ 1 h 7"/>
                <a:gd name="T44" fmla="*/ 90 w 96"/>
                <a:gd name="T45" fmla="*/ 2 h 7"/>
                <a:gd name="T46" fmla="*/ 88 w 96"/>
                <a:gd name="T47" fmla="*/ 2 h 7"/>
                <a:gd name="T48" fmla="*/ 84 w 96"/>
                <a:gd name="T49" fmla="*/ 3 h 7"/>
                <a:gd name="T50" fmla="*/ 80 w 96"/>
                <a:gd name="T51" fmla="*/ 4 h 7"/>
                <a:gd name="T52" fmla="*/ 75 w 96"/>
                <a:gd name="T53" fmla="*/ 4 h 7"/>
                <a:gd name="T54" fmla="*/ 69 w 96"/>
                <a:gd name="T55" fmla="*/ 4 h 7"/>
                <a:gd name="T56" fmla="*/ 63 w 96"/>
                <a:gd name="T57" fmla="*/ 5 h 7"/>
                <a:gd name="T58" fmla="*/ 57 w 96"/>
                <a:gd name="T59" fmla="*/ 5 h 7"/>
                <a:gd name="T60" fmla="*/ 50 w 96"/>
                <a:gd name="T61" fmla="*/ 6 h 7"/>
                <a:gd name="T62" fmla="*/ 42 w 96"/>
                <a:gd name="T63" fmla="*/ 6 h 7"/>
                <a:gd name="T64" fmla="*/ 34 w 96"/>
                <a:gd name="T65" fmla="*/ 6 h 7"/>
                <a:gd name="T66" fmla="*/ 26 w 96"/>
                <a:gd name="T67" fmla="*/ 6 h 7"/>
                <a:gd name="T68" fmla="*/ 17 w 96"/>
                <a:gd name="T69" fmla="*/ 6 h 7"/>
                <a:gd name="T70" fmla="*/ 9 w 96"/>
                <a:gd name="T71" fmla="*/ 6 h 7"/>
                <a:gd name="T72" fmla="*/ 0 w 96"/>
                <a:gd name="T73" fmla="*/ 6 h 7"/>
                <a:gd name="T74" fmla="*/ 0 w 96"/>
                <a:gd name="T75" fmla="*/ 7 h 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
                <a:gd name="T115" fmla="*/ 0 h 7"/>
                <a:gd name="T116" fmla="*/ 96 w 96"/>
                <a:gd name="T117" fmla="*/ 7 h 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 h="7">
                  <a:moveTo>
                    <a:pt x="0" y="7"/>
                  </a:moveTo>
                  <a:lnTo>
                    <a:pt x="8" y="6"/>
                  </a:lnTo>
                  <a:lnTo>
                    <a:pt x="16" y="6"/>
                  </a:lnTo>
                  <a:lnTo>
                    <a:pt x="25" y="6"/>
                  </a:lnTo>
                  <a:lnTo>
                    <a:pt x="33" y="6"/>
                  </a:lnTo>
                  <a:lnTo>
                    <a:pt x="40" y="6"/>
                  </a:lnTo>
                  <a:lnTo>
                    <a:pt x="48" y="6"/>
                  </a:lnTo>
                  <a:lnTo>
                    <a:pt x="55" y="6"/>
                  </a:lnTo>
                  <a:lnTo>
                    <a:pt x="61" y="5"/>
                  </a:lnTo>
                  <a:lnTo>
                    <a:pt x="67" y="5"/>
                  </a:lnTo>
                  <a:lnTo>
                    <a:pt x="73" y="4"/>
                  </a:lnTo>
                  <a:lnTo>
                    <a:pt x="78" y="4"/>
                  </a:lnTo>
                  <a:lnTo>
                    <a:pt x="83" y="3"/>
                  </a:lnTo>
                  <a:lnTo>
                    <a:pt x="86" y="3"/>
                  </a:lnTo>
                  <a:lnTo>
                    <a:pt x="90" y="2"/>
                  </a:lnTo>
                  <a:lnTo>
                    <a:pt x="92" y="2"/>
                  </a:lnTo>
                  <a:lnTo>
                    <a:pt x="94" y="1"/>
                  </a:lnTo>
                  <a:lnTo>
                    <a:pt x="95" y="1"/>
                  </a:lnTo>
                  <a:lnTo>
                    <a:pt x="96" y="0"/>
                  </a:lnTo>
                  <a:lnTo>
                    <a:pt x="94" y="0"/>
                  </a:lnTo>
                  <a:lnTo>
                    <a:pt x="94" y="1"/>
                  </a:lnTo>
                  <a:lnTo>
                    <a:pt x="92" y="1"/>
                  </a:lnTo>
                  <a:lnTo>
                    <a:pt x="90" y="2"/>
                  </a:lnTo>
                  <a:lnTo>
                    <a:pt x="88" y="2"/>
                  </a:lnTo>
                  <a:lnTo>
                    <a:pt x="84" y="3"/>
                  </a:lnTo>
                  <a:lnTo>
                    <a:pt x="80" y="4"/>
                  </a:lnTo>
                  <a:lnTo>
                    <a:pt x="75" y="4"/>
                  </a:lnTo>
                  <a:lnTo>
                    <a:pt x="69" y="4"/>
                  </a:lnTo>
                  <a:lnTo>
                    <a:pt x="63" y="5"/>
                  </a:lnTo>
                  <a:lnTo>
                    <a:pt x="57" y="5"/>
                  </a:lnTo>
                  <a:lnTo>
                    <a:pt x="50" y="6"/>
                  </a:lnTo>
                  <a:lnTo>
                    <a:pt x="42" y="6"/>
                  </a:lnTo>
                  <a:lnTo>
                    <a:pt x="34" y="6"/>
                  </a:lnTo>
                  <a:lnTo>
                    <a:pt x="26" y="6"/>
                  </a:lnTo>
                  <a:lnTo>
                    <a:pt x="17" y="6"/>
                  </a:lnTo>
                  <a:lnTo>
                    <a:pt x="9" y="6"/>
                  </a:lnTo>
                  <a:lnTo>
                    <a:pt x="0" y="6"/>
                  </a:lnTo>
                  <a:lnTo>
                    <a:pt x="0" y="7"/>
                  </a:lnTo>
                  <a:close/>
                </a:path>
              </a:pathLst>
            </a:custGeom>
            <a:solidFill>
              <a:srgbClr val="9E9E9E"/>
            </a:solidFill>
            <a:ln w="9525">
              <a:noFill/>
              <a:round/>
              <a:headEnd/>
              <a:tailEnd/>
            </a:ln>
          </p:spPr>
          <p:txBody>
            <a:bodyPr/>
            <a:lstStyle/>
            <a:p>
              <a:pPr eaLnBrk="0" hangingPunct="0"/>
              <a:endParaRPr lang="en-US"/>
            </a:p>
          </p:txBody>
        </p:sp>
        <p:sp>
          <p:nvSpPr>
            <p:cNvPr id="47340" name="Freeform 1713"/>
            <p:cNvSpPr>
              <a:spLocks/>
            </p:cNvSpPr>
            <p:nvPr/>
          </p:nvSpPr>
          <p:spPr bwMode="auto">
            <a:xfrm>
              <a:off x="2787" y="2544"/>
              <a:ext cx="94" cy="6"/>
            </a:xfrm>
            <a:custGeom>
              <a:avLst/>
              <a:gdLst>
                <a:gd name="T0" fmla="*/ 0 w 94"/>
                <a:gd name="T1" fmla="*/ 6 h 6"/>
                <a:gd name="T2" fmla="*/ 9 w 94"/>
                <a:gd name="T3" fmla="*/ 6 h 6"/>
                <a:gd name="T4" fmla="*/ 17 w 94"/>
                <a:gd name="T5" fmla="*/ 6 h 6"/>
                <a:gd name="T6" fmla="*/ 26 w 94"/>
                <a:gd name="T7" fmla="*/ 6 h 6"/>
                <a:gd name="T8" fmla="*/ 34 w 94"/>
                <a:gd name="T9" fmla="*/ 6 h 6"/>
                <a:gd name="T10" fmla="*/ 42 w 94"/>
                <a:gd name="T11" fmla="*/ 6 h 6"/>
                <a:gd name="T12" fmla="*/ 50 w 94"/>
                <a:gd name="T13" fmla="*/ 6 h 6"/>
                <a:gd name="T14" fmla="*/ 57 w 94"/>
                <a:gd name="T15" fmla="*/ 5 h 6"/>
                <a:gd name="T16" fmla="*/ 63 w 94"/>
                <a:gd name="T17" fmla="*/ 5 h 6"/>
                <a:gd name="T18" fmla="*/ 69 w 94"/>
                <a:gd name="T19" fmla="*/ 4 h 6"/>
                <a:gd name="T20" fmla="*/ 75 w 94"/>
                <a:gd name="T21" fmla="*/ 4 h 6"/>
                <a:gd name="T22" fmla="*/ 80 w 94"/>
                <a:gd name="T23" fmla="*/ 4 h 6"/>
                <a:gd name="T24" fmla="*/ 84 w 94"/>
                <a:gd name="T25" fmla="*/ 3 h 6"/>
                <a:gd name="T26" fmla="*/ 88 w 94"/>
                <a:gd name="T27" fmla="*/ 2 h 6"/>
                <a:gd name="T28" fmla="*/ 90 w 94"/>
                <a:gd name="T29" fmla="*/ 2 h 6"/>
                <a:gd name="T30" fmla="*/ 92 w 94"/>
                <a:gd name="T31" fmla="*/ 1 h 6"/>
                <a:gd name="T32" fmla="*/ 94 w 94"/>
                <a:gd name="T33" fmla="*/ 1 h 6"/>
                <a:gd name="T34" fmla="*/ 94 w 94"/>
                <a:gd name="T35" fmla="*/ 0 h 6"/>
                <a:gd name="T36" fmla="*/ 92 w 94"/>
                <a:gd name="T37" fmla="*/ 0 h 6"/>
                <a:gd name="T38" fmla="*/ 92 w 94"/>
                <a:gd name="T39" fmla="*/ 1 h 6"/>
                <a:gd name="T40" fmla="*/ 91 w 94"/>
                <a:gd name="T41" fmla="*/ 1 h 6"/>
                <a:gd name="T42" fmla="*/ 89 w 94"/>
                <a:gd name="T43" fmla="*/ 2 h 6"/>
                <a:gd name="T44" fmla="*/ 86 w 94"/>
                <a:gd name="T45" fmla="*/ 2 h 6"/>
                <a:gd name="T46" fmla="*/ 83 w 94"/>
                <a:gd name="T47" fmla="*/ 3 h 6"/>
                <a:gd name="T48" fmla="*/ 79 w 94"/>
                <a:gd name="T49" fmla="*/ 4 h 6"/>
                <a:gd name="T50" fmla="*/ 74 w 94"/>
                <a:gd name="T51" fmla="*/ 4 h 6"/>
                <a:gd name="T52" fmla="*/ 68 w 94"/>
                <a:gd name="T53" fmla="*/ 4 h 6"/>
                <a:gd name="T54" fmla="*/ 62 w 94"/>
                <a:gd name="T55" fmla="*/ 5 h 6"/>
                <a:gd name="T56" fmla="*/ 56 w 94"/>
                <a:gd name="T57" fmla="*/ 5 h 6"/>
                <a:gd name="T58" fmla="*/ 49 w 94"/>
                <a:gd name="T59" fmla="*/ 6 h 6"/>
                <a:gd name="T60" fmla="*/ 41 w 94"/>
                <a:gd name="T61" fmla="*/ 6 h 6"/>
                <a:gd name="T62" fmla="*/ 33 w 94"/>
                <a:gd name="T63" fmla="*/ 6 h 6"/>
                <a:gd name="T64" fmla="*/ 25 w 94"/>
                <a:gd name="T65" fmla="*/ 6 h 6"/>
                <a:gd name="T66" fmla="*/ 17 w 94"/>
                <a:gd name="T67" fmla="*/ 6 h 6"/>
                <a:gd name="T68" fmla="*/ 8 w 94"/>
                <a:gd name="T69" fmla="*/ 6 h 6"/>
                <a:gd name="T70" fmla="*/ 0 w 94"/>
                <a:gd name="T71" fmla="*/ 6 h 6"/>
                <a:gd name="T72" fmla="*/ 0 w 94"/>
                <a:gd name="T73" fmla="*/ 6 h 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
                <a:gd name="T113" fmla="*/ 94 w 94"/>
                <a:gd name="T114" fmla="*/ 6 h 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
                  <a:moveTo>
                    <a:pt x="0" y="6"/>
                  </a:moveTo>
                  <a:lnTo>
                    <a:pt x="9" y="6"/>
                  </a:lnTo>
                  <a:lnTo>
                    <a:pt x="17" y="6"/>
                  </a:lnTo>
                  <a:lnTo>
                    <a:pt x="26" y="6"/>
                  </a:lnTo>
                  <a:lnTo>
                    <a:pt x="34" y="6"/>
                  </a:lnTo>
                  <a:lnTo>
                    <a:pt x="42" y="6"/>
                  </a:lnTo>
                  <a:lnTo>
                    <a:pt x="50" y="6"/>
                  </a:lnTo>
                  <a:lnTo>
                    <a:pt x="57" y="5"/>
                  </a:lnTo>
                  <a:lnTo>
                    <a:pt x="63" y="5"/>
                  </a:lnTo>
                  <a:lnTo>
                    <a:pt x="69" y="4"/>
                  </a:lnTo>
                  <a:lnTo>
                    <a:pt x="75" y="4"/>
                  </a:lnTo>
                  <a:lnTo>
                    <a:pt x="80" y="4"/>
                  </a:lnTo>
                  <a:lnTo>
                    <a:pt x="84" y="3"/>
                  </a:lnTo>
                  <a:lnTo>
                    <a:pt x="88" y="2"/>
                  </a:lnTo>
                  <a:lnTo>
                    <a:pt x="90" y="2"/>
                  </a:lnTo>
                  <a:lnTo>
                    <a:pt x="92" y="1"/>
                  </a:lnTo>
                  <a:lnTo>
                    <a:pt x="94" y="1"/>
                  </a:lnTo>
                  <a:lnTo>
                    <a:pt x="94" y="0"/>
                  </a:lnTo>
                  <a:lnTo>
                    <a:pt x="92" y="0"/>
                  </a:lnTo>
                  <a:lnTo>
                    <a:pt x="92" y="1"/>
                  </a:lnTo>
                  <a:lnTo>
                    <a:pt x="91" y="1"/>
                  </a:lnTo>
                  <a:lnTo>
                    <a:pt x="89" y="2"/>
                  </a:lnTo>
                  <a:lnTo>
                    <a:pt x="86" y="2"/>
                  </a:lnTo>
                  <a:lnTo>
                    <a:pt x="83" y="3"/>
                  </a:lnTo>
                  <a:lnTo>
                    <a:pt x="79" y="4"/>
                  </a:lnTo>
                  <a:lnTo>
                    <a:pt x="74" y="4"/>
                  </a:lnTo>
                  <a:lnTo>
                    <a:pt x="68" y="4"/>
                  </a:lnTo>
                  <a:lnTo>
                    <a:pt x="62" y="5"/>
                  </a:lnTo>
                  <a:lnTo>
                    <a:pt x="56" y="5"/>
                  </a:lnTo>
                  <a:lnTo>
                    <a:pt x="49" y="6"/>
                  </a:lnTo>
                  <a:lnTo>
                    <a:pt x="41" y="6"/>
                  </a:lnTo>
                  <a:lnTo>
                    <a:pt x="33" y="6"/>
                  </a:lnTo>
                  <a:lnTo>
                    <a:pt x="25" y="6"/>
                  </a:lnTo>
                  <a:lnTo>
                    <a:pt x="17" y="6"/>
                  </a:lnTo>
                  <a:lnTo>
                    <a:pt x="8" y="6"/>
                  </a:lnTo>
                  <a:lnTo>
                    <a:pt x="0" y="6"/>
                  </a:lnTo>
                  <a:close/>
                </a:path>
              </a:pathLst>
            </a:custGeom>
            <a:solidFill>
              <a:srgbClr val="9D9D9D"/>
            </a:solidFill>
            <a:ln w="9525">
              <a:noFill/>
              <a:round/>
              <a:headEnd/>
              <a:tailEnd/>
            </a:ln>
          </p:spPr>
          <p:txBody>
            <a:bodyPr/>
            <a:lstStyle/>
            <a:p>
              <a:pPr eaLnBrk="0" hangingPunct="0"/>
              <a:endParaRPr lang="en-US"/>
            </a:p>
          </p:txBody>
        </p:sp>
        <p:sp>
          <p:nvSpPr>
            <p:cNvPr id="47341" name="Freeform 1714"/>
            <p:cNvSpPr>
              <a:spLocks/>
            </p:cNvSpPr>
            <p:nvPr/>
          </p:nvSpPr>
          <p:spPr bwMode="auto">
            <a:xfrm>
              <a:off x="2787" y="2544"/>
              <a:ext cx="92" cy="6"/>
            </a:xfrm>
            <a:custGeom>
              <a:avLst/>
              <a:gdLst>
                <a:gd name="T0" fmla="*/ 0 w 92"/>
                <a:gd name="T1" fmla="*/ 6 h 6"/>
                <a:gd name="T2" fmla="*/ 8 w 92"/>
                <a:gd name="T3" fmla="*/ 6 h 6"/>
                <a:gd name="T4" fmla="*/ 17 w 92"/>
                <a:gd name="T5" fmla="*/ 6 h 6"/>
                <a:gd name="T6" fmla="*/ 25 w 92"/>
                <a:gd name="T7" fmla="*/ 6 h 6"/>
                <a:gd name="T8" fmla="*/ 33 w 92"/>
                <a:gd name="T9" fmla="*/ 6 h 6"/>
                <a:gd name="T10" fmla="*/ 41 w 92"/>
                <a:gd name="T11" fmla="*/ 6 h 6"/>
                <a:gd name="T12" fmla="*/ 49 w 92"/>
                <a:gd name="T13" fmla="*/ 6 h 6"/>
                <a:gd name="T14" fmla="*/ 56 w 92"/>
                <a:gd name="T15" fmla="*/ 5 h 6"/>
                <a:gd name="T16" fmla="*/ 62 w 92"/>
                <a:gd name="T17" fmla="*/ 5 h 6"/>
                <a:gd name="T18" fmla="*/ 68 w 92"/>
                <a:gd name="T19" fmla="*/ 4 h 6"/>
                <a:gd name="T20" fmla="*/ 74 w 92"/>
                <a:gd name="T21" fmla="*/ 4 h 6"/>
                <a:gd name="T22" fmla="*/ 79 w 92"/>
                <a:gd name="T23" fmla="*/ 4 h 6"/>
                <a:gd name="T24" fmla="*/ 83 w 92"/>
                <a:gd name="T25" fmla="*/ 3 h 6"/>
                <a:gd name="T26" fmla="*/ 86 w 92"/>
                <a:gd name="T27" fmla="*/ 2 h 6"/>
                <a:gd name="T28" fmla="*/ 89 w 92"/>
                <a:gd name="T29" fmla="*/ 2 h 6"/>
                <a:gd name="T30" fmla="*/ 91 w 92"/>
                <a:gd name="T31" fmla="*/ 1 h 6"/>
                <a:gd name="T32" fmla="*/ 92 w 92"/>
                <a:gd name="T33" fmla="*/ 1 h 6"/>
                <a:gd name="T34" fmla="*/ 92 w 92"/>
                <a:gd name="T35" fmla="*/ 0 h 6"/>
                <a:gd name="T36" fmla="*/ 91 w 92"/>
                <a:gd name="T37" fmla="*/ 0 h 6"/>
                <a:gd name="T38" fmla="*/ 90 w 92"/>
                <a:gd name="T39" fmla="*/ 1 h 6"/>
                <a:gd name="T40" fmla="*/ 89 w 92"/>
                <a:gd name="T41" fmla="*/ 1 h 6"/>
                <a:gd name="T42" fmla="*/ 88 w 92"/>
                <a:gd name="T43" fmla="*/ 2 h 6"/>
                <a:gd name="T44" fmla="*/ 85 w 92"/>
                <a:gd name="T45" fmla="*/ 2 h 6"/>
                <a:gd name="T46" fmla="*/ 82 w 92"/>
                <a:gd name="T47" fmla="*/ 3 h 6"/>
                <a:gd name="T48" fmla="*/ 78 w 92"/>
                <a:gd name="T49" fmla="*/ 3 h 6"/>
                <a:gd name="T50" fmla="*/ 73 w 92"/>
                <a:gd name="T51" fmla="*/ 4 h 6"/>
                <a:gd name="T52" fmla="*/ 67 w 92"/>
                <a:gd name="T53" fmla="*/ 4 h 6"/>
                <a:gd name="T54" fmla="*/ 61 w 92"/>
                <a:gd name="T55" fmla="*/ 5 h 6"/>
                <a:gd name="T56" fmla="*/ 55 w 92"/>
                <a:gd name="T57" fmla="*/ 5 h 6"/>
                <a:gd name="T58" fmla="*/ 48 w 92"/>
                <a:gd name="T59" fmla="*/ 5 h 6"/>
                <a:gd name="T60" fmla="*/ 41 w 92"/>
                <a:gd name="T61" fmla="*/ 6 h 6"/>
                <a:gd name="T62" fmla="*/ 33 w 92"/>
                <a:gd name="T63" fmla="*/ 6 h 6"/>
                <a:gd name="T64" fmla="*/ 25 w 92"/>
                <a:gd name="T65" fmla="*/ 6 h 6"/>
                <a:gd name="T66" fmla="*/ 17 w 92"/>
                <a:gd name="T67" fmla="*/ 6 h 6"/>
                <a:gd name="T68" fmla="*/ 8 w 92"/>
                <a:gd name="T69" fmla="*/ 6 h 6"/>
                <a:gd name="T70" fmla="*/ 0 w 92"/>
                <a:gd name="T71" fmla="*/ 6 h 6"/>
                <a:gd name="T72" fmla="*/ 0 w 92"/>
                <a:gd name="T73" fmla="*/ 6 h 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2"/>
                <a:gd name="T112" fmla="*/ 0 h 6"/>
                <a:gd name="T113" fmla="*/ 92 w 92"/>
                <a:gd name="T114" fmla="*/ 6 h 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2" h="6">
                  <a:moveTo>
                    <a:pt x="0" y="6"/>
                  </a:moveTo>
                  <a:lnTo>
                    <a:pt x="8" y="6"/>
                  </a:lnTo>
                  <a:lnTo>
                    <a:pt x="17" y="6"/>
                  </a:lnTo>
                  <a:lnTo>
                    <a:pt x="25" y="6"/>
                  </a:lnTo>
                  <a:lnTo>
                    <a:pt x="33" y="6"/>
                  </a:lnTo>
                  <a:lnTo>
                    <a:pt x="41" y="6"/>
                  </a:lnTo>
                  <a:lnTo>
                    <a:pt x="49" y="6"/>
                  </a:lnTo>
                  <a:lnTo>
                    <a:pt x="56" y="5"/>
                  </a:lnTo>
                  <a:lnTo>
                    <a:pt x="62" y="5"/>
                  </a:lnTo>
                  <a:lnTo>
                    <a:pt x="68" y="4"/>
                  </a:lnTo>
                  <a:lnTo>
                    <a:pt x="74" y="4"/>
                  </a:lnTo>
                  <a:lnTo>
                    <a:pt x="79" y="4"/>
                  </a:lnTo>
                  <a:lnTo>
                    <a:pt x="83" y="3"/>
                  </a:lnTo>
                  <a:lnTo>
                    <a:pt x="86" y="2"/>
                  </a:lnTo>
                  <a:lnTo>
                    <a:pt x="89" y="2"/>
                  </a:lnTo>
                  <a:lnTo>
                    <a:pt x="91" y="1"/>
                  </a:lnTo>
                  <a:lnTo>
                    <a:pt x="92" y="1"/>
                  </a:lnTo>
                  <a:lnTo>
                    <a:pt x="92" y="0"/>
                  </a:lnTo>
                  <a:lnTo>
                    <a:pt x="91" y="0"/>
                  </a:lnTo>
                  <a:lnTo>
                    <a:pt x="90" y="1"/>
                  </a:lnTo>
                  <a:lnTo>
                    <a:pt x="89" y="1"/>
                  </a:lnTo>
                  <a:lnTo>
                    <a:pt x="88" y="2"/>
                  </a:lnTo>
                  <a:lnTo>
                    <a:pt x="85" y="2"/>
                  </a:lnTo>
                  <a:lnTo>
                    <a:pt x="82" y="3"/>
                  </a:lnTo>
                  <a:lnTo>
                    <a:pt x="78" y="3"/>
                  </a:lnTo>
                  <a:lnTo>
                    <a:pt x="73" y="4"/>
                  </a:lnTo>
                  <a:lnTo>
                    <a:pt x="67" y="4"/>
                  </a:lnTo>
                  <a:lnTo>
                    <a:pt x="61" y="5"/>
                  </a:lnTo>
                  <a:lnTo>
                    <a:pt x="55" y="5"/>
                  </a:lnTo>
                  <a:lnTo>
                    <a:pt x="48" y="5"/>
                  </a:lnTo>
                  <a:lnTo>
                    <a:pt x="41" y="6"/>
                  </a:lnTo>
                  <a:lnTo>
                    <a:pt x="33" y="6"/>
                  </a:lnTo>
                  <a:lnTo>
                    <a:pt x="25" y="6"/>
                  </a:lnTo>
                  <a:lnTo>
                    <a:pt x="17" y="6"/>
                  </a:lnTo>
                  <a:lnTo>
                    <a:pt x="8" y="6"/>
                  </a:lnTo>
                  <a:lnTo>
                    <a:pt x="0" y="6"/>
                  </a:lnTo>
                  <a:close/>
                </a:path>
              </a:pathLst>
            </a:custGeom>
            <a:solidFill>
              <a:srgbClr val="9B9B9B"/>
            </a:solidFill>
            <a:ln w="9525">
              <a:noFill/>
              <a:round/>
              <a:headEnd/>
              <a:tailEnd/>
            </a:ln>
          </p:spPr>
          <p:txBody>
            <a:bodyPr/>
            <a:lstStyle/>
            <a:p>
              <a:pPr eaLnBrk="0" hangingPunct="0"/>
              <a:endParaRPr lang="en-US"/>
            </a:p>
          </p:txBody>
        </p:sp>
        <p:sp>
          <p:nvSpPr>
            <p:cNvPr id="47342" name="Freeform 1715"/>
            <p:cNvSpPr>
              <a:spLocks/>
            </p:cNvSpPr>
            <p:nvPr/>
          </p:nvSpPr>
          <p:spPr bwMode="auto">
            <a:xfrm>
              <a:off x="2787" y="2544"/>
              <a:ext cx="91" cy="6"/>
            </a:xfrm>
            <a:custGeom>
              <a:avLst/>
              <a:gdLst>
                <a:gd name="T0" fmla="*/ 0 w 91"/>
                <a:gd name="T1" fmla="*/ 6 h 6"/>
                <a:gd name="T2" fmla="*/ 8 w 91"/>
                <a:gd name="T3" fmla="*/ 6 h 6"/>
                <a:gd name="T4" fmla="*/ 17 w 91"/>
                <a:gd name="T5" fmla="*/ 6 h 6"/>
                <a:gd name="T6" fmla="*/ 25 w 91"/>
                <a:gd name="T7" fmla="*/ 6 h 6"/>
                <a:gd name="T8" fmla="*/ 33 w 91"/>
                <a:gd name="T9" fmla="*/ 6 h 6"/>
                <a:gd name="T10" fmla="*/ 41 w 91"/>
                <a:gd name="T11" fmla="*/ 6 h 6"/>
                <a:gd name="T12" fmla="*/ 48 w 91"/>
                <a:gd name="T13" fmla="*/ 5 h 6"/>
                <a:gd name="T14" fmla="*/ 55 w 91"/>
                <a:gd name="T15" fmla="*/ 5 h 6"/>
                <a:gd name="T16" fmla="*/ 61 w 91"/>
                <a:gd name="T17" fmla="*/ 5 h 6"/>
                <a:gd name="T18" fmla="*/ 67 w 91"/>
                <a:gd name="T19" fmla="*/ 4 h 6"/>
                <a:gd name="T20" fmla="*/ 73 w 91"/>
                <a:gd name="T21" fmla="*/ 4 h 6"/>
                <a:gd name="T22" fmla="*/ 78 w 91"/>
                <a:gd name="T23" fmla="*/ 3 h 6"/>
                <a:gd name="T24" fmla="*/ 82 w 91"/>
                <a:gd name="T25" fmla="*/ 3 h 6"/>
                <a:gd name="T26" fmla="*/ 85 w 91"/>
                <a:gd name="T27" fmla="*/ 2 h 6"/>
                <a:gd name="T28" fmla="*/ 88 w 91"/>
                <a:gd name="T29" fmla="*/ 2 h 6"/>
                <a:gd name="T30" fmla="*/ 89 w 91"/>
                <a:gd name="T31" fmla="*/ 1 h 6"/>
                <a:gd name="T32" fmla="*/ 90 w 91"/>
                <a:gd name="T33" fmla="*/ 1 h 6"/>
                <a:gd name="T34" fmla="*/ 91 w 91"/>
                <a:gd name="T35" fmla="*/ 0 h 6"/>
                <a:gd name="T36" fmla="*/ 90 w 91"/>
                <a:gd name="T37" fmla="*/ 0 h 6"/>
                <a:gd name="T38" fmla="*/ 89 w 91"/>
                <a:gd name="T39" fmla="*/ 1 h 6"/>
                <a:gd name="T40" fmla="*/ 88 w 91"/>
                <a:gd name="T41" fmla="*/ 1 h 6"/>
                <a:gd name="T42" fmla="*/ 86 w 91"/>
                <a:gd name="T43" fmla="*/ 2 h 6"/>
                <a:gd name="T44" fmla="*/ 84 w 91"/>
                <a:gd name="T45" fmla="*/ 2 h 6"/>
                <a:gd name="T46" fmla="*/ 80 w 91"/>
                <a:gd name="T47" fmla="*/ 3 h 6"/>
                <a:gd name="T48" fmla="*/ 76 w 91"/>
                <a:gd name="T49" fmla="*/ 3 h 6"/>
                <a:gd name="T50" fmla="*/ 71 w 91"/>
                <a:gd name="T51" fmla="*/ 4 h 6"/>
                <a:gd name="T52" fmla="*/ 66 w 91"/>
                <a:gd name="T53" fmla="*/ 4 h 6"/>
                <a:gd name="T54" fmla="*/ 60 w 91"/>
                <a:gd name="T55" fmla="*/ 4 h 6"/>
                <a:gd name="T56" fmla="*/ 54 w 91"/>
                <a:gd name="T57" fmla="*/ 5 h 6"/>
                <a:gd name="T58" fmla="*/ 47 w 91"/>
                <a:gd name="T59" fmla="*/ 5 h 6"/>
                <a:gd name="T60" fmla="*/ 40 w 91"/>
                <a:gd name="T61" fmla="*/ 6 h 6"/>
                <a:gd name="T62" fmla="*/ 32 w 91"/>
                <a:gd name="T63" fmla="*/ 6 h 6"/>
                <a:gd name="T64" fmla="*/ 25 w 91"/>
                <a:gd name="T65" fmla="*/ 6 h 6"/>
                <a:gd name="T66" fmla="*/ 16 w 91"/>
                <a:gd name="T67" fmla="*/ 6 h 6"/>
                <a:gd name="T68" fmla="*/ 8 w 91"/>
                <a:gd name="T69" fmla="*/ 6 h 6"/>
                <a:gd name="T70" fmla="*/ 0 w 91"/>
                <a:gd name="T71" fmla="*/ 6 h 6"/>
                <a:gd name="T72" fmla="*/ 0 w 91"/>
                <a:gd name="T73" fmla="*/ 6 h 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
                <a:gd name="T112" fmla="*/ 0 h 6"/>
                <a:gd name="T113" fmla="*/ 91 w 91"/>
                <a:gd name="T114" fmla="*/ 6 h 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 h="6">
                  <a:moveTo>
                    <a:pt x="0" y="6"/>
                  </a:moveTo>
                  <a:lnTo>
                    <a:pt x="8" y="6"/>
                  </a:lnTo>
                  <a:lnTo>
                    <a:pt x="17" y="6"/>
                  </a:lnTo>
                  <a:lnTo>
                    <a:pt x="25" y="6"/>
                  </a:lnTo>
                  <a:lnTo>
                    <a:pt x="33" y="6"/>
                  </a:lnTo>
                  <a:lnTo>
                    <a:pt x="41" y="6"/>
                  </a:lnTo>
                  <a:lnTo>
                    <a:pt x="48" y="5"/>
                  </a:lnTo>
                  <a:lnTo>
                    <a:pt x="55" y="5"/>
                  </a:lnTo>
                  <a:lnTo>
                    <a:pt x="61" y="5"/>
                  </a:lnTo>
                  <a:lnTo>
                    <a:pt x="67" y="4"/>
                  </a:lnTo>
                  <a:lnTo>
                    <a:pt x="73" y="4"/>
                  </a:lnTo>
                  <a:lnTo>
                    <a:pt x="78" y="3"/>
                  </a:lnTo>
                  <a:lnTo>
                    <a:pt x="82" y="3"/>
                  </a:lnTo>
                  <a:lnTo>
                    <a:pt x="85" y="2"/>
                  </a:lnTo>
                  <a:lnTo>
                    <a:pt x="88" y="2"/>
                  </a:lnTo>
                  <a:lnTo>
                    <a:pt x="89" y="1"/>
                  </a:lnTo>
                  <a:lnTo>
                    <a:pt x="90" y="1"/>
                  </a:lnTo>
                  <a:lnTo>
                    <a:pt x="91" y="0"/>
                  </a:lnTo>
                  <a:lnTo>
                    <a:pt x="90" y="0"/>
                  </a:lnTo>
                  <a:lnTo>
                    <a:pt x="89" y="1"/>
                  </a:lnTo>
                  <a:lnTo>
                    <a:pt x="88" y="1"/>
                  </a:lnTo>
                  <a:lnTo>
                    <a:pt x="86" y="2"/>
                  </a:lnTo>
                  <a:lnTo>
                    <a:pt x="84" y="2"/>
                  </a:lnTo>
                  <a:lnTo>
                    <a:pt x="80" y="3"/>
                  </a:lnTo>
                  <a:lnTo>
                    <a:pt x="76" y="3"/>
                  </a:lnTo>
                  <a:lnTo>
                    <a:pt x="71" y="4"/>
                  </a:lnTo>
                  <a:lnTo>
                    <a:pt x="66" y="4"/>
                  </a:lnTo>
                  <a:lnTo>
                    <a:pt x="60" y="4"/>
                  </a:lnTo>
                  <a:lnTo>
                    <a:pt x="54" y="5"/>
                  </a:lnTo>
                  <a:lnTo>
                    <a:pt x="47" y="5"/>
                  </a:lnTo>
                  <a:lnTo>
                    <a:pt x="40" y="6"/>
                  </a:lnTo>
                  <a:lnTo>
                    <a:pt x="32" y="6"/>
                  </a:lnTo>
                  <a:lnTo>
                    <a:pt x="25" y="6"/>
                  </a:lnTo>
                  <a:lnTo>
                    <a:pt x="16" y="6"/>
                  </a:lnTo>
                  <a:lnTo>
                    <a:pt x="8" y="6"/>
                  </a:lnTo>
                  <a:lnTo>
                    <a:pt x="0" y="6"/>
                  </a:lnTo>
                  <a:close/>
                </a:path>
              </a:pathLst>
            </a:custGeom>
            <a:solidFill>
              <a:srgbClr val="9A9A9A"/>
            </a:solidFill>
            <a:ln w="9525">
              <a:noFill/>
              <a:round/>
              <a:headEnd/>
              <a:tailEnd/>
            </a:ln>
          </p:spPr>
          <p:txBody>
            <a:bodyPr/>
            <a:lstStyle/>
            <a:p>
              <a:pPr eaLnBrk="0" hangingPunct="0"/>
              <a:endParaRPr lang="en-US"/>
            </a:p>
          </p:txBody>
        </p:sp>
        <p:sp>
          <p:nvSpPr>
            <p:cNvPr id="47343" name="Freeform 1716"/>
            <p:cNvSpPr>
              <a:spLocks/>
            </p:cNvSpPr>
            <p:nvPr/>
          </p:nvSpPr>
          <p:spPr bwMode="auto">
            <a:xfrm>
              <a:off x="2787" y="2544"/>
              <a:ext cx="90" cy="6"/>
            </a:xfrm>
            <a:custGeom>
              <a:avLst/>
              <a:gdLst>
                <a:gd name="T0" fmla="*/ 0 w 90"/>
                <a:gd name="T1" fmla="*/ 6 h 6"/>
                <a:gd name="T2" fmla="*/ 8 w 90"/>
                <a:gd name="T3" fmla="*/ 6 h 6"/>
                <a:gd name="T4" fmla="*/ 16 w 90"/>
                <a:gd name="T5" fmla="*/ 6 h 6"/>
                <a:gd name="T6" fmla="*/ 25 w 90"/>
                <a:gd name="T7" fmla="*/ 6 h 6"/>
                <a:gd name="T8" fmla="*/ 32 w 90"/>
                <a:gd name="T9" fmla="*/ 6 h 6"/>
                <a:gd name="T10" fmla="*/ 40 w 90"/>
                <a:gd name="T11" fmla="*/ 6 h 6"/>
                <a:gd name="T12" fmla="*/ 47 w 90"/>
                <a:gd name="T13" fmla="*/ 5 h 6"/>
                <a:gd name="T14" fmla="*/ 54 w 90"/>
                <a:gd name="T15" fmla="*/ 5 h 6"/>
                <a:gd name="T16" fmla="*/ 60 w 90"/>
                <a:gd name="T17" fmla="*/ 4 h 6"/>
                <a:gd name="T18" fmla="*/ 66 w 90"/>
                <a:gd name="T19" fmla="*/ 4 h 6"/>
                <a:gd name="T20" fmla="*/ 71 w 90"/>
                <a:gd name="T21" fmla="*/ 4 h 6"/>
                <a:gd name="T22" fmla="*/ 76 w 90"/>
                <a:gd name="T23" fmla="*/ 3 h 6"/>
                <a:gd name="T24" fmla="*/ 80 w 90"/>
                <a:gd name="T25" fmla="*/ 3 h 6"/>
                <a:gd name="T26" fmla="*/ 84 w 90"/>
                <a:gd name="T27" fmla="*/ 2 h 6"/>
                <a:gd name="T28" fmla="*/ 86 w 90"/>
                <a:gd name="T29" fmla="*/ 2 h 6"/>
                <a:gd name="T30" fmla="*/ 88 w 90"/>
                <a:gd name="T31" fmla="*/ 1 h 6"/>
                <a:gd name="T32" fmla="*/ 89 w 90"/>
                <a:gd name="T33" fmla="*/ 1 h 6"/>
                <a:gd name="T34" fmla="*/ 90 w 90"/>
                <a:gd name="T35" fmla="*/ 0 h 6"/>
                <a:gd name="T36" fmla="*/ 88 w 90"/>
                <a:gd name="T37" fmla="*/ 0 h 6"/>
                <a:gd name="T38" fmla="*/ 88 w 90"/>
                <a:gd name="T39" fmla="*/ 1 h 6"/>
                <a:gd name="T40" fmla="*/ 86 w 90"/>
                <a:gd name="T41" fmla="*/ 1 h 6"/>
                <a:gd name="T42" fmla="*/ 84 w 90"/>
                <a:gd name="T43" fmla="*/ 2 h 6"/>
                <a:gd name="T44" fmla="*/ 82 w 90"/>
                <a:gd name="T45" fmla="*/ 2 h 6"/>
                <a:gd name="T46" fmla="*/ 79 w 90"/>
                <a:gd name="T47" fmla="*/ 3 h 6"/>
                <a:gd name="T48" fmla="*/ 75 w 90"/>
                <a:gd name="T49" fmla="*/ 3 h 6"/>
                <a:gd name="T50" fmla="*/ 70 w 90"/>
                <a:gd name="T51" fmla="*/ 4 h 6"/>
                <a:gd name="T52" fmla="*/ 65 w 90"/>
                <a:gd name="T53" fmla="*/ 4 h 6"/>
                <a:gd name="T54" fmla="*/ 59 w 90"/>
                <a:gd name="T55" fmla="*/ 4 h 6"/>
                <a:gd name="T56" fmla="*/ 53 w 90"/>
                <a:gd name="T57" fmla="*/ 5 h 6"/>
                <a:gd name="T58" fmla="*/ 46 w 90"/>
                <a:gd name="T59" fmla="*/ 5 h 6"/>
                <a:gd name="T60" fmla="*/ 39 w 90"/>
                <a:gd name="T61" fmla="*/ 6 h 6"/>
                <a:gd name="T62" fmla="*/ 32 w 90"/>
                <a:gd name="T63" fmla="*/ 6 h 6"/>
                <a:gd name="T64" fmla="*/ 24 w 90"/>
                <a:gd name="T65" fmla="*/ 6 h 6"/>
                <a:gd name="T66" fmla="*/ 16 w 90"/>
                <a:gd name="T67" fmla="*/ 6 h 6"/>
                <a:gd name="T68" fmla="*/ 8 w 90"/>
                <a:gd name="T69" fmla="*/ 6 h 6"/>
                <a:gd name="T70" fmla="*/ 0 w 90"/>
                <a:gd name="T71" fmla="*/ 6 h 6"/>
                <a:gd name="T72" fmla="*/ 0 w 90"/>
                <a:gd name="T73" fmla="*/ 6 h 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0"/>
                <a:gd name="T112" fmla="*/ 0 h 6"/>
                <a:gd name="T113" fmla="*/ 90 w 90"/>
                <a:gd name="T114" fmla="*/ 6 h 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0" h="6">
                  <a:moveTo>
                    <a:pt x="0" y="6"/>
                  </a:moveTo>
                  <a:lnTo>
                    <a:pt x="8" y="6"/>
                  </a:lnTo>
                  <a:lnTo>
                    <a:pt x="16" y="6"/>
                  </a:lnTo>
                  <a:lnTo>
                    <a:pt x="25" y="6"/>
                  </a:lnTo>
                  <a:lnTo>
                    <a:pt x="32" y="6"/>
                  </a:lnTo>
                  <a:lnTo>
                    <a:pt x="40" y="6"/>
                  </a:lnTo>
                  <a:lnTo>
                    <a:pt x="47" y="5"/>
                  </a:lnTo>
                  <a:lnTo>
                    <a:pt x="54" y="5"/>
                  </a:lnTo>
                  <a:lnTo>
                    <a:pt x="60" y="4"/>
                  </a:lnTo>
                  <a:lnTo>
                    <a:pt x="66" y="4"/>
                  </a:lnTo>
                  <a:lnTo>
                    <a:pt x="71" y="4"/>
                  </a:lnTo>
                  <a:lnTo>
                    <a:pt x="76" y="3"/>
                  </a:lnTo>
                  <a:lnTo>
                    <a:pt x="80" y="3"/>
                  </a:lnTo>
                  <a:lnTo>
                    <a:pt x="84" y="2"/>
                  </a:lnTo>
                  <a:lnTo>
                    <a:pt x="86" y="2"/>
                  </a:lnTo>
                  <a:lnTo>
                    <a:pt x="88" y="1"/>
                  </a:lnTo>
                  <a:lnTo>
                    <a:pt x="89" y="1"/>
                  </a:lnTo>
                  <a:lnTo>
                    <a:pt x="90" y="0"/>
                  </a:lnTo>
                  <a:lnTo>
                    <a:pt x="88" y="0"/>
                  </a:lnTo>
                  <a:lnTo>
                    <a:pt x="88" y="1"/>
                  </a:lnTo>
                  <a:lnTo>
                    <a:pt x="86" y="1"/>
                  </a:lnTo>
                  <a:lnTo>
                    <a:pt x="84" y="2"/>
                  </a:lnTo>
                  <a:lnTo>
                    <a:pt x="82" y="2"/>
                  </a:lnTo>
                  <a:lnTo>
                    <a:pt x="79" y="3"/>
                  </a:lnTo>
                  <a:lnTo>
                    <a:pt x="75" y="3"/>
                  </a:lnTo>
                  <a:lnTo>
                    <a:pt x="70" y="4"/>
                  </a:lnTo>
                  <a:lnTo>
                    <a:pt x="65" y="4"/>
                  </a:lnTo>
                  <a:lnTo>
                    <a:pt x="59" y="4"/>
                  </a:lnTo>
                  <a:lnTo>
                    <a:pt x="53" y="5"/>
                  </a:lnTo>
                  <a:lnTo>
                    <a:pt x="46" y="5"/>
                  </a:lnTo>
                  <a:lnTo>
                    <a:pt x="39" y="6"/>
                  </a:lnTo>
                  <a:lnTo>
                    <a:pt x="32" y="6"/>
                  </a:lnTo>
                  <a:lnTo>
                    <a:pt x="24" y="6"/>
                  </a:lnTo>
                  <a:lnTo>
                    <a:pt x="16" y="6"/>
                  </a:lnTo>
                  <a:lnTo>
                    <a:pt x="8" y="6"/>
                  </a:lnTo>
                  <a:lnTo>
                    <a:pt x="0" y="6"/>
                  </a:lnTo>
                  <a:close/>
                </a:path>
              </a:pathLst>
            </a:custGeom>
            <a:solidFill>
              <a:srgbClr val="989898"/>
            </a:solidFill>
            <a:ln w="9525">
              <a:noFill/>
              <a:round/>
              <a:headEnd/>
              <a:tailEnd/>
            </a:ln>
          </p:spPr>
          <p:txBody>
            <a:bodyPr/>
            <a:lstStyle/>
            <a:p>
              <a:pPr eaLnBrk="0" hangingPunct="0"/>
              <a:endParaRPr lang="en-US"/>
            </a:p>
          </p:txBody>
        </p:sp>
        <p:sp>
          <p:nvSpPr>
            <p:cNvPr id="47344" name="Freeform 1717"/>
            <p:cNvSpPr>
              <a:spLocks/>
            </p:cNvSpPr>
            <p:nvPr/>
          </p:nvSpPr>
          <p:spPr bwMode="auto">
            <a:xfrm>
              <a:off x="2787" y="2544"/>
              <a:ext cx="88" cy="6"/>
            </a:xfrm>
            <a:custGeom>
              <a:avLst/>
              <a:gdLst>
                <a:gd name="T0" fmla="*/ 0 w 88"/>
                <a:gd name="T1" fmla="*/ 6 h 6"/>
                <a:gd name="T2" fmla="*/ 8 w 88"/>
                <a:gd name="T3" fmla="*/ 6 h 6"/>
                <a:gd name="T4" fmla="*/ 16 w 88"/>
                <a:gd name="T5" fmla="*/ 6 h 6"/>
                <a:gd name="T6" fmla="*/ 24 w 88"/>
                <a:gd name="T7" fmla="*/ 6 h 6"/>
                <a:gd name="T8" fmla="*/ 32 w 88"/>
                <a:gd name="T9" fmla="*/ 6 h 6"/>
                <a:gd name="T10" fmla="*/ 39 w 88"/>
                <a:gd name="T11" fmla="*/ 6 h 6"/>
                <a:gd name="T12" fmla="*/ 46 w 88"/>
                <a:gd name="T13" fmla="*/ 5 h 6"/>
                <a:gd name="T14" fmla="*/ 53 w 88"/>
                <a:gd name="T15" fmla="*/ 5 h 6"/>
                <a:gd name="T16" fmla="*/ 59 w 88"/>
                <a:gd name="T17" fmla="*/ 4 h 6"/>
                <a:gd name="T18" fmla="*/ 65 w 88"/>
                <a:gd name="T19" fmla="*/ 4 h 6"/>
                <a:gd name="T20" fmla="*/ 70 w 88"/>
                <a:gd name="T21" fmla="*/ 4 h 6"/>
                <a:gd name="T22" fmla="*/ 75 w 88"/>
                <a:gd name="T23" fmla="*/ 3 h 6"/>
                <a:gd name="T24" fmla="*/ 79 w 88"/>
                <a:gd name="T25" fmla="*/ 3 h 6"/>
                <a:gd name="T26" fmla="*/ 82 w 88"/>
                <a:gd name="T27" fmla="*/ 2 h 6"/>
                <a:gd name="T28" fmla="*/ 84 w 88"/>
                <a:gd name="T29" fmla="*/ 2 h 6"/>
                <a:gd name="T30" fmla="*/ 86 w 88"/>
                <a:gd name="T31" fmla="*/ 1 h 6"/>
                <a:gd name="T32" fmla="*/ 88 w 88"/>
                <a:gd name="T33" fmla="*/ 1 h 6"/>
                <a:gd name="T34" fmla="*/ 88 w 88"/>
                <a:gd name="T35" fmla="*/ 0 h 6"/>
                <a:gd name="T36" fmla="*/ 86 w 88"/>
                <a:gd name="T37" fmla="*/ 0 h 6"/>
                <a:gd name="T38" fmla="*/ 86 w 88"/>
                <a:gd name="T39" fmla="*/ 1 h 6"/>
                <a:gd name="T40" fmla="*/ 85 w 88"/>
                <a:gd name="T41" fmla="*/ 1 h 6"/>
                <a:gd name="T42" fmla="*/ 83 w 88"/>
                <a:gd name="T43" fmla="*/ 2 h 6"/>
                <a:gd name="T44" fmla="*/ 81 w 88"/>
                <a:gd name="T45" fmla="*/ 2 h 6"/>
                <a:gd name="T46" fmla="*/ 78 w 88"/>
                <a:gd name="T47" fmla="*/ 3 h 6"/>
                <a:gd name="T48" fmla="*/ 73 w 88"/>
                <a:gd name="T49" fmla="*/ 3 h 6"/>
                <a:gd name="T50" fmla="*/ 69 w 88"/>
                <a:gd name="T51" fmla="*/ 4 h 6"/>
                <a:gd name="T52" fmla="*/ 64 w 88"/>
                <a:gd name="T53" fmla="*/ 4 h 6"/>
                <a:gd name="T54" fmla="*/ 58 w 88"/>
                <a:gd name="T55" fmla="*/ 4 h 6"/>
                <a:gd name="T56" fmla="*/ 52 w 88"/>
                <a:gd name="T57" fmla="*/ 5 h 6"/>
                <a:gd name="T58" fmla="*/ 46 w 88"/>
                <a:gd name="T59" fmla="*/ 5 h 6"/>
                <a:gd name="T60" fmla="*/ 39 w 88"/>
                <a:gd name="T61" fmla="*/ 5 h 6"/>
                <a:gd name="T62" fmla="*/ 31 w 88"/>
                <a:gd name="T63" fmla="*/ 6 h 6"/>
                <a:gd name="T64" fmla="*/ 24 w 88"/>
                <a:gd name="T65" fmla="*/ 6 h 6"/>
                <a:gd name="T66" fmla="*/ 16 w 88"/>
                <a:gd name="T67" fmla="*/ 6 h 6"/>
                <a:gd name="T68" fmla="*/ 8 w 88"/>
                <a:gd name="T69" fmla="*/ 6 h 6"/>
                <a:gd name="T70" fmla="*/ 0 w 88"/>
                <a:gd name="T71" fmla="*/ 6 h 6"/>
                <a:gd name="T72" fmla="*/ 0 w 88"/>
                <a:gd name="T73" fmla="*/ 6 h 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8"/>
                <a:gd name="T112" fmla="*/ 0 h 6"/>
                <a:gd name="T113" fmla="*/ 88 w 88"/>
                <a:gd name="T114" fmla="*/ 6 h 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8" h="6">
                  <a:moveTo>
                    <a:pt x="0" y="6"/>
                  </a:moveTo>
                  <a:lnTo>
                    <a:pt x="8" y="6"/>
                  </a:lnTo>
                  <a:lnTo>
                    <a:pt x="16" y="6"/>
                  </a:lnTo>
                  <a:lnTo>
                    <a:pt x="24" y="6"/>
                  </a:lnTo>
                  <a:lnTo>
                    <a:pt x="32" y="6"/>
                  </a:lnTo>
                  <a:lnTo>
                    <a:pt x="39" y="6"/>
                  </a:lnTo>
                  <a:lnTo>
                    <a:pt x="46" y="5"/>
                  </a:lnTo>
                  <a:lnTo>
                    <a:pt x="53" y="5"/>
                  </a:lnTo>
                  <a:lnTo>
                    <a:pt x="59" y="4"/>
                  </a:lnTo>
                  <a:lnTo>
                    <a:pt x="65" y="4"/>
                  </a:lnTo>
                  <a:lnTo>
                    <a:pt x="70" y="4"/>
                  </a:lnTo>
                  <a:lnTo>
                    <a:pt x="75" y="3"/>
                  </a:lnTo>
                  <a:lnTo>
                    <a:pt x="79" y="3"/>
                  </a:lnTo>
                  <a:lnTo>
                    <a:pt x="82" y="2"/>
                  </a:lnTo>
                  <a:lnTo>
                    <a:pt x="84" y="2"/>
                  </a:lnTo>
                  <a:lnTo>
                    <a:pt x="86" y="1"/>
                  </a:lnTo>
                  <a:lnTo>
                    <a:pt x="88" y="1"/>
                  </a:lnTo>
                  <a:lnTo>
                    <a:pt x="88" y="0"/>
                  </a:lnTo>
                  <a:lnTo>
                    <a:pt x="86" y="0"/>
                  </a:lnTo>
                  <a:lnTo>
                    <a:pt x="86" y="1"/>
                  </a:lnTo>
                  <a:lnTo>
                    <a:pt x="85" y="1"/>
                  </a:lnTo>
                  <a:lnTo>
                    <a:pt x="83" y="2"/>
                  </a:lnTo>
                  <a:lnTo>
                    <a:pt x="81" y="2"/>
                  </a:lnTo>
                  <a:lnTo>
                    <a:pt x="78" y="3"/>
                  </a:lnTo>
                  <a:lnTo>
                    <a:pt x="73" y="3"/>
                  </a:lnTo>
                  <a:lnTo>
                    <a:pt x="69" y="4"/>
                  </a:lnTo>
                  <a:lnTo>
                    <a:pt x="64" y="4"/>
                  </a:lnTo>
                  <a:lnTo>
                    <a:pt x="58" y="4"/>
                  </a:lnTo>
                  <a:lnTo>
                    <a:pt x="52" y="5"/>
                  </a:lnTo>
                  <a:lnTo>
                    <a:pt x="46" y="5"/>
                  </a:lnTo>
                  <a:lnTo>
                    <a:pt x="39" y="5"/>
                  </a:lnTo>
                  <a:lnTo>
                    <a:pt x="31" y="6"/>
                  </a:lnTo>
                  <a:lnTo>
                    <a:pt x="24" y="6"/>
                  </a:lnTo>
                  <a:lnTo>
                    <a:pt x="16" y="6"/>
                  </a:lnTo>
                  <a:lnTo>
                    <a:pt x="8" y="6"/>
                  </a:lnTo>
                  <a:lnTo>
                    <a:pt x="0" y="6"/>
                  </a:lnTo>
                  <a:close/>
                </a:path>
              </a:pathLst>
            </a:custGeom>
            <a:solidFill>
              <a:srgbClr val="979797"/>
            </a:solidFill>
            <a:ln w="9525">
              <a:noFill/>
              <a:round/>
              <a:headEnd/>
              <a:tailEnd/>
            </a:ln>
          </p:spPr>
          <p:txBody>
            <a:bodyPr/>
            <a:lstStyle/>
            <a:p>
              <a:pPr eaLnBrk="0" hangingPunct="0"/>
              <a:endParaRPr lang="en-US"/>
            </a:p>
          </p:txBody>
        </p:sp>
        <p:sp>
          <p:nvSpPr>
            <p:cNvPr id="47345" name="Freeform 1718"/>
            <p:cNvSpPr>
              <a:spLocks/>
            </p:cNvSpPr>
            <p:nvPr/>
          </p:nvSpPr>
          <p:spPr bwMode="auto">
            <a:xfrm>
              <a:off x="2787" y="2544"/>
              <a:ext cx="86" cy="6"/>
            </a:xfrm>
            <a:custGeom>
              <a:avLst/>
              <a:gdLst>
                <a:gd name="T0" fmla="*/ 0 w 86"/>
                <a:gd name="T1" fmla="*/ 6 h 6"/>
                <a:gd name="T2" fmla="*/ 8 w 86"/>
                <a:gd name="T3" fmla="*/ 6 h 6"/>
                <a:gd name="T4" fmla="*/ 16 w 86"/>
                <a:gd name="T5" fmla="*/ 6 h 6"/>
                <a:gd name="T6" fmla="*/ 24 w 86"/>
                <a:gd name="T7" fmla="*/ 6 h 6"/>
                <a:gd name="T8" fmla="*/ 31 w 86"/>
                <a:gd name="T9" fmla="*/ 6 h 6"/>
                <a:gd name="T10" fmla="*/ 39 w 86"/>
                <a:gd name="T11" fmla="*/ 5 h 6"/>
                <a:gd name="T12" fmla="*/ 46 w 86"/>
                <a:gd name="T13" fmla="*/ 5 h 6"/>
                <a:gd name="T14" fmla="*/ 52 w 86"/>
                <a:gd name="T15" fmla="*/ 5 h 6"/>
                <a:gd name="T16" fmla="*/ 58 w 86"/>
                <a:gd name="T17" fmla="*/ 4 h 6"/>
                <a:gd name="T18" fmla="*/ 64 w 86"/>
                <a:gd name="T19" fmla="*/ 4 h 6"/>
                <a:gd name="T20" fmla="*/ 69 w 86"/>
                <a:gd name="T21" fmla="*/ 4 h 6"/>
                <a:gd name="T22" fmla="*/ 73 w 86"/>
                <a:gd name="T23" fmla="*/ 3 h 6"/>
                <a:gd name="T24" fmla="*/ 78 w 86"/>
                <a:gd name="T25" fmla="*/ 3 h 6"/>
                <a:gd name="T26" fmla="*/ 81 w 86"/>
                <a:gd name="T27" fmla="*/ 2 h 6"/>
                <a:gd name="T28" fmla="*/ 83 w 86"/>
                <a:gd name="T29" fmla="*/ 2 h 6"/>
                <a:gd name="T30" fmla="*/ 85 w 86"/>
                <a:gd name="T31" fmla="*/ 1 h 6"/>
                <a:gd name="T32" fmla="*/ 86 w 86"/>
                <a:gd name="T33" fmla="*/ 1 h 6"/>
                <a:gd name="T34" fmla="*/ 86 w 86"/>
                <a:gd name="T35" fmla="*/ 0 h 6"/>
                <a:gd name="T36" fmla="*/ 85 w 86"/>
                <a:gd name="T37" fmla="*/ 0 h 6"/>
                <a:gd name="T38" fmla="*/ 84 w 86"/>
                <a:gd name="T39" fmla="*/ 0 h 6"/>
                <a:gd name="T40" fmla="*/ 84 w 86"/>
                <a:gd name="T41" fmla="*/ 1 h 6"/>
                <a:gd name="T42" fmla="*/ 82 w 86"/>
                <a:gd name="T43" fmla="*/ 2 h 6"/>
                <a:gd name="T44" fmla="*/ 79 w 86"/>
                <a:gd name="T45" fmla="*/ 2 h 6"/>
                <a:gd name="T46" fmla="*/ 76 w 86"/>
                <a:gd name="T47" fmla="*/ 3 h 6"/>
                <a:gd name="T48" fmla="*/ 72 w 86"/>
                <a:gd name="T49" fmla="*/ 3 h 6"/>
                <a:gd name="T50" fmla="*/ 68 w 86"/>
                <a:gd name="T51" fmla="*/ 4 h 6"/>
                <a:gd name="T52" fmla="*/ 63 w 86"/>
                <a:gd name="T53" fmla="*/ 4 h 6"/>
                <a:gd name="T54" fmla="*/ 57 w 86"/>
                <a:gd name="T55" fmla="*/ 4 h 6"/>
                <a:gd name="T56" fmla="*/ 51 w 86"/>
                <a:gd name="T57" fmla="*/ 5 h 6"/>
                <a:gd name="T58" fmla="*/ 45 w 86"/>
                <a:gd name="T59" fmla="*/ 5 h 6"/>
                <a:gd name="T60" fmla="*/ 38 w 86"/>
                <a:gd name="T61" fmla="*/ 5 h 6"/>
                <a:gd name="T62" fmla="*/ 31 w 86"/>
                <a:gd name="T63" fmla="*/ 6 h 6"/>
                <a:gd name="T64" fmla="*/ 23 w 86"/>
                <a:gd name="T65" fmla="*/ 6 h 6"/>
                <a:gd name="T66" fmla="*/ 16 w 86"/>
                <a:gd name="T67" fmla="*/ 6 h 6"/>
                <a:gd name="T68" fmla="*/ 8 w 86"/>
                <a:gd name="T69" fmla="*/ 6 h 6"/>
                <a:gd name="T70" fmla="*/ 0 w 86"/>
                <a:gd name="T71" fmla="*/ 6 h 6"/>
                <a:gd name="T72" fmla="*/ 0 w 86"/>
                <a:gd name="T73" fmla="*/ 6 h 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6"/>
                <a:gd name="T112" fmla="*/ 0 h 6"/>
                <a:gd name="T113" fmla="*/ 86 w 86"/>
                <a:gd name="T114" fmla="*/ 6 h 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6" h="6">
                  <a:moveTo>
                    <a:pt x="0" y="6"/>
                  </a:moveTo>
                  <a:lnTo>
                    <a:pt x="8" y="6"/>
                  </a:lnTo>
                  <a:lnTo>
                    <a:pt x="16" y="6"/>
                  </a:lnTo>
                  <a:lnTo>
                    <a:pt x="24" y="6"/>
                  </a:lnTo>
                  <a:lnTo>
                    <a:pt x="31" y="6"/>
                  </a:lnTo>
                  <a:lnTo>
                    <a:pt x="39" y="5"/>
                  </a:lnTo>
                  <a:lnTo>
                    <a:pt x="46" y="5"/>
                  </a:lnTo>
                  <a:lnTo>
                    <a:pt x="52" y="5"/>
                  </a:lnTo>
                  <a:lnTo>
                    <a:pt x="58" y="4"/>
                  </a:lnTo>
                  <a:lnTo>
                    <a:pt x="64" y="4"/>
                  </a:lnTo>
                  <a:lnTo>
                    <a:pt x="69" y="4"/>
                  </a:lnTo>
                  <a:lnTo>
                    <a:pt x="73" y="3"/>
                  </a:lnTo>
                  <a:lnTo>
                    <a:pt x="78" y="3"/>
                  </a:lnTo>
                  <a:lnTo>
                    <a:pt x="81" y="2"/>
                  </a:lnTo>
                  <a:lnTo>
                    <a:pt x="83" y="2"/>
                  </a:lnTo>
                  <a:lnTo>
                    <a:pt x="85" y="1"/>
                  </a:lnTo>
                  <a:lnTo>
                    <a:pt x="86" y="1"/>
                  </a:lnTo>
                  <a:lnTo>
                    <a:pt x="86" y="0"/>
                  </a:lnTo>
                  <a:lnTo>
                    <a:pt x="85" y="0"/>
                  </a:lnTo>
                  <a:lnTo>
                    <a:pt x="84" y="0"/>
                  </a:lnTo>
                  <a:lnTo>
                    <a:pt x="84" y="1"/>
                  </a:lnTo>
                  <a:lnTo>
                    <a:pt x="82" y="2"/>
                  </a:lnTo>
                  <a:lnTo>
                    <a:pt x="79" y="2"/>
                  </a:lnTo>
                  <a:lnTo>
                    <a:pt x="76" y="3"/>
                  </a:lnTo>
                  <a:lnTo>
                    <a:pt x="72" y="3"/>
                  </a:lnTo>
                  <a:lnTo>
                    <a:pt x="68" y="4"/>
                  </a:lnTo>
                  <a:lnTo>
                    <a:pt x="63" y="4"/>
                  </a:lnTo>
                  <a:lnTo>
                    <a:pt x="57" y="4"/>
                  </a:lnTo>
                  <a:lnTo>
                    <a:pt x="51" y="5"/>
                  </a:lnTo>
                  <a:lnTo>
                    <a:pt x="45" y="5"/>
                  </a:lnTo>
                  <a:lnTo>
                    <a:pt x="38" y="5"/>
                  </a:lnTo>
                  <a:lnTo>
                    <a:pt x="31" y="6"/>
                  </a:lnTo>
                  <a:lnTo>
                    <a:pt x="23" y="6"/>
                  </a:lnTo>
                  <a:lnTo>
                    <a:pt x="16" y="6"/>
                  </a:lnTo>
                  <a:lnTo>
                    <a:pt x="8" y="6"/>
                  </a:lnTo>
                  <a:lnTo>
                    <a:pt x="0" y="6"/>
                  </a:lnTo>
                  <a:close/>
                </a:path>
              </a:pathLst>
            </a:custGeom>
            <a:solidFill>
              <a:srgbClr val="959595"/>
            </a:solidFill>
            <a:ln w="9525">
              <a:noFill/>
              <a:round/>
              <a:headEnd/>
              <a:tailEnd/>
            </a:ln>
          </p:spPr>
          <p:txBody>
            <a:bodyPr/>
            <a:lstStyle/>
            <a:p>
              <a:pPr eaLnBrk="0" hangingPunct="0"/>
              <a:endParaRPr lang="en-US"/>
            </a:p>
          </p:txBody>
        </p:sp>
        <p:sp>
          <p:nvSpPr>
            <p:cNvPr id="47346" name="Freeform 1719"/>
            <p:cNvSpPr>
              <a:spLocks/>
            </p:cNvSpPr>
            <p:nvPr/>
          </p:nvSpPr>
          <p:spPr bwMode="auto">
            <a:xfrm>
              <a:off x="2787" y="2544"/>
              <a:ext cx="85" cy="6"/>
            </a:xfrm>
            <a:custGeom>
              <a:avLst/>
              <a:gdLst>
                <a:gd name="T0" fmla="*/ 0 w 85"/>
                <a:gd name="T1" fmla="*/ 6 h 6"/>
                <a:gd name="T2" fmla="*/ 8 w 85"/>
                <a:gd name="T3" fmla="*/ 6 h 6"/>
                <a:gd name="T4" fmla="*/ 16 w 85"/>
                <a:gd name="T5" fmla="*/ 6 h 6"/>
                <a:gd name="T6" fmla="*/ 23 w 85"/>
                <a:gd name="T7" fmla="*/ 6 h 6"/>
                <a:gd name="T8" fmla="*/ 31 w 85"/>
                <a:gd name="T9" fmla="*/ 6 h 6"/>
                <a:gd name="T10" fmla="*/ 38 w 85"/>
                <a:gd name="T11" fmla="*/ 5 h 6"/>
                <a:gd name="T12" fmla="*/ 45 w 85"/>
                <a:gd name="T13" fmla="*/ 5 h 6"/>
                <a:gd name="T14" fmla="*/ 51 w 85"/>
                <a:gd name="T15" fmla="*/ 5 h 6"/>
                <a:gd name="T16" fmla="*/ 57 w 85"/>
                <a:gd name="T17" fmla="*/ 4 h 6"/>
                <a:gd name="T18" fmla="*/ 63 w 85"/>
                <a:gd name="T19" fmla="*/ 4 h 6"/>
                <a:gd name="T20" fmla="*/ 68 w 85"/>
                <a:gd name="T21" fmla="*/ 4 h 6"/>
                <a:gd name="T22" fmla="*/ 72 w 85"/>
                <a:gd name="T23" fmla="*/ 3 h 6"/>
                <a:gd name="T24" fmla="*/ 76 w 85"/>
                <a:gd name="T25" fmla="*/ 3 h 6"/>
                <a:gd name="T26" fmla="*/ 79 w 85"/>
                <a:gd name="T27" fmla="*/ 2 h 6"/>
                <a:gd name="T28" fmla="*/ 82 w 85"/>
                <a:gd name="T29" fmla="*/ 2 h 6"/>
                <a:gd name="T30" fmla="*/ 84 w 85"/>
                <a:gd name="T31" fmla="*/ 1 h 6"/>
                <a:gd name="T32" fmla="*/ 84 w 85"/>
                <a:gd name="T33" fmla="*/ 0 h 6"/>
                <a:gd name="T34" fmla="*/ 85 w 85"/>
                <a:gd name="T35" fmla="*/ 0 h 6"/>
                <a:gd name="T36" fmla="*/ 84 w 85"/>
                <a:gd name="T37" fmla="*/ 0 h 6"/>
                <a:gd name="T38" fmla="*/ 83 w 85"/>
                <a:gd name="T39" fmla="*/ 1 h 6"/>
                <a:gd name="T40" fmla="*/ 82 w 85"/>
                <a:gd name="T41" fmla="*/ 1 h 6"/>
                <a:gd name="T42" fmla="*/ 80 w 85"/>
                <a:gd name="T43" fmla="*/ 2 h 6"/>
                <a:gd name="T44" fmla="*/ 77 w 85"/>
                <a:gd name="T45" fmla="*/ 2 h 6"/>
                <a:gd name="T46" fmla="*/ 73 w 85"/>
                <a:gd name="T47" fmla="*/ 3 h 6"/>
                <a:gd name="T48" fmla="*/ 69 w 85"/>
                <a:gd name="T49" fmla="*/ 3 h 6"/>
                <a:gd name="T50" fmla="*/ 65 w 85"/>
                <a:gd name="T51" fmla="*/ 4 h 6"/>
                <a:gd name="T52" fmla="*/ 59 w 85"/>
                <a:gd name="T53" fmla="*/ 4 h 6"/>
                <a:gd name="T54" fmla="*/ 53 w 85"/>
                <a:gd name="T55" fmla="*/ 4 h 6"/>
                <a:gd name="T56" fmla="*/ 46 w 85"/>
                <a:gd name="T57" fmla="*/ 5 h 6"/>
                <a:gd name="T58" fmla="*/ 40 w 85"/>
                <a:gd name="T59" fmla="*/ 5 h 6"/>
                <a:gd name="T60" fmla="*/ 32 w 85"/>
                <a:gd name="T61" fmla="*/ 5 h 6"/>
                <a:gd name="T62" fmla="*/ 24 w 85"/>
                <a:gd name="T63" fmla="*/ 6 h 6"/>
                <a:gd name="T64" fmla="*/ 16 w 85"/>
                <a:gd name="T65" fmla="*/ 6 h 6"/>
                <a:gd name="T66" fmla="*/ 8 w 85"/>
                <a:gd name="T67" fmla="*/ 6 h 6"/>
                <a:gd name="T68" fmla="*/ 0 w 85"/>
                <a:gd name="T69" fmla="*/ 6 h 6"/>
                <a:gd name="T70" fmla="*/ 0 w 85"/>
                <a:gd name="T71" fmla="*/ 6 h 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6"/>
                <a:gd name="T110" fmla="*/ 85 w 85"/>
                <a:gd name="T111" fmla="*/ 6 h 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6">
                  <a:moveTo>
                    <a:pt x="0" y="6"/>
                  </a:moveTo>
                  <a:lnTo>
                    <a:pt x="8" y="6"/>
                  </a:lnTo>
                  <a:lnTo>
                    <a:pt x="16" y="6"/>
                  </a:lnTo>
                  <a:lnTo>
                    <a:pt x="23" y="6"/>
                  </a:lnTo>
                  <a:lnTo>
                    <a:pt x="31" y="6"/>
                  </a:lnTo>
                  <a:lnTo>
                    <a:pt x="38" y="5"/>
                  </a:lnTo>
                  <a:lnTo>
                    <a:pt x="45" y="5"/>
                  </a:lnTo>
                  <a:lnTo>
                    <a:pt x="51" y="5"/>
                  </a:lnTo>
                  <a:lnTo>
                    <a:pt x="57" y="4"/>
                  </a:lnTo>
                  <a:lnTo>
                    <a:pt x="63" y="4"/>
                  </a:lnTo>
                  <a:lnTo>
                    <a:pt x="68" y="4"/>
                  </a:lnTo>
                  <a:lnTo>
                    <a:pt x="72" y="3"/>
                  </a:lnTo>
                  <a:lnTo>
                    <a:pt x="76" y="3"/>
                  </a:lnTo>
                  <a:lnTo>
                    <a:pt x="79" y="2"/>
                  </a:lnTo>
                  <a:lnTo>
                    <a:pt x="82" y="2"/>
                  </a:lnTo>
                  <a:lnTo>
                    <a:pt x="84" y="1"/>
                  </a:lnTo>
                  <a:lnTo>
                    <a:pt x="84" y="0"/>
                  </a:lnTo>
                  <a:lnTo>
                    <a:pt x="85" y="0"/>
                  </a:lnTo>
                  <a:lnTo>
                    <a:pt x="84" y="0"/>
                  </a:lnTo>
                  <a:lnTo>
                    <a:pt x="83" y="1"/>
                  </a:lnTo>
                  <a:lnTo>
                    <a:pt x="82" y="1"/>
                  </a:lnTo>
                  <a:lnTo>
                    <a:pt x="80" y="2"/>
                  </a:lnTo>
                  <a:lnTo>
                    <a:pt x="77" y="2"/>
                  </a:lnTo>
                  <a:lnTo>
                    <a:pt x="73" y="3"/>
                  </a:lnTo>
                  <a:lnTo>
                    <a:pt x="69" y="3"/>
                  </a:lnTo>
                  <a:lnTo>
                    <a:pt x="65" y="4"/>
                  </a:lnTo>
                  <a:lnTo>
                    <a:pt x="59" y="4"/>
                  </a:lnTo>
                  <a:lnTo>
                    <a:pt x="53" y="4"/>
                  </a:lnTo>
                  <a:lnTo>
                    <a:pt x="46" y="5"/>
                  </a:lnTo>
                  <a:lnTo>
                    <a:pt x="40" y="5"/>
                  </a:lnTo>
                  <a:lnTo>
                    <a:pt x="32" y="5"/>
                  </a:lnTo>
                  <a:lnTo>
                    <a:pt x="24" y="6"/>
                  </a:lnTo>
                  <a:lnTo>
                    <a:pt x="16" y="6"/>
                  </a:lnTo>
                  <a:lnTo>
                    <a:pt x="8" y="6"/>
                  </a:lnTo>
                  <a:lnTo>
                    <a:pt x="0" y="6"/>
                  </a:lnTo>
                  <a:close/>
                </a:path>
              </a:pathLst>
            </a:custGeom>
            <a:solidFill>
              <a:srgbClr val="939393"/>
            </a:solidFill>
            <a:ln w="9525">
              <a:noFill/>
              <a:round/>
              <a:headEnd/>
              <a:tailEnd/>
            </a:ln>
          </p:spPr>
          <p:txBody>
            <a:bodyPr/>
            <a:lstStyle/>
            <a:p>
              <a:pPr eaLnBrk="0" hangingPunct="0"/>
              <a:endParaRPr lang="en-US"/>
            </a:p>
          </p:txBody>
        </p:sp>
        <p:sp>
          <p:nvSpPr>
            <p:cNvPr id="47347" name="Freeform 1720"/>
            <p:cNvSpPr>
              <a:spLocks/>
            </p:cNvSpPr>
            <p:nvPr/>
          </p:nvSpPr>
          <p:spPr bwMode="auto">
            <a:xfrm>
              <a:off x="2787" y="2544"/>
              <a:ext cx="84" cy="6"/>
            </a:xfrm>
            <a:custGeom>
              <a:avLst/>
              <a:gdLst>
                <a:gd name="T0" fmla="*/ 0 w 84"/>
                <a:gd name="T1" fmla="*/ 6 h 6"/>
                <a:gd name="T2" fmla="*/ 8 w 84"/>
                <a:gd name="T3" fmla="*/ 6 h 6"/>
                <a:gd name="T4" fmla="*/ 16 w 84"/>
                <a:gd name="T5" fmla="*/ 6 h 6"/>
                <a:gd name="T6" fmla="*/ 24 w 84"/>
                <a:gd name="T7" fmla="*/ 6 h 6"/>
                <a:gd name="T8" fmla="*/ 32 w 84"/>
                <a:gd name="T9" fmla="*/ 5 h 6"/>
                <a:gd name="T10" fmla="*/ 40 w 84"/>
                <a:gd name="T11" fmla="*/ 5 h 6"/>
                <a:gd name="T12" fmla="*/ 46 w 84"/>
                <a:gd name="T13" fmla="*/ 5 h 6"/>
                <a:gd name="T14" fmla="*/ 53 w 84"/>
                <a:gd name="T15" fmla="*/ 4 h 6"/>
                <a:gd name="T16" fmla="*/ 59 w 84"/>
                <a:gd name="T17" fmla="*/ 4 h 6"/>
                <a:gd name="T18" fmla="*/ 65 w 84"/>
                <a:gd name="T19" fmla="*/ 4 h 6"/>
                <a:gd name="T20" fmla="*/ 69 w 84"/>
                <a:gd name="T21" fmla="*/ 3 h 6"/>
                <a:gd name="T22" fmla="*/ 73 w 84"/>
                <a:gd name="T23" fmla="*/ 3 h 6"/>
                <a:gd name="T24" fmla="*/ 77 w 84"/>
                <a:gd name="T25" fmla="*/ 2 h 6"/>
                <a:gd name="T26" fmla="*/ 80 w 84"/>
                <a:gd name="T27" fmla="*/ 2 h 6"/>
                <a:gd name="T28" fmla="*/ 82 w 84"/>
                <a:gd name="T29" fmla="*/ 1 h 6"/>
                <a:gd name="T30" fmla="*/ 83 w 84"/>
                <a:gd name="T31" fmla="*/ 1 h 6"/>
                <a:gd name="T32" fmla="*/ 84 w 84"/>
                <a:gd name="T33" fmla="*/ 0 h 6"/>
                <a:gd name="T34" fmla="*/ 82 w 84"/>
                <a:gd name="T35" fmla="*/ 0 h 6"/>
                <a:gd name="T36" fmla="*/ 82 w 84"/>
                <a:gd name="T37" fmla="*/ 1 h 6"/>
                <a:gd name="T38" fmla="*/ 80 w 84"/>
                <a:gd name="T39" fmla="*/ 1 h 6"/>
                <a:gd name="T40" fmla="*/ 78 w 84"/>
                <a:gd name="T41" fmla="*/ 2 h 6"/>
                <a:gd name="T42" fmla="*/ 76 w 84"/>
                <a:gd name="T43" fmla="*/ 2 h 6"/>
                <a:gd name="T44" fmla="*/ 72 w 84"/>
                <a:gd name="T45" fmla="*/ 3 h 6"/>
                <a:gd name="T46" fmla="*/ 68 w 84"/>
                <a:gd name="T47" fmla="*/ 3 h 6"/>
                <a:gd name="T48" fmla="*/ 63 w 84"/>
                <a:gd name="T49" fmla="*/ 4 h 6"/>
                <a:gd name="T50" fmla="*/ 58 w 84"/>
                <a:gd name="T51" fmla="*/ 4 h 6"/>
                <a:gd name="T52" fmla="*/ 52 w 84"/>
                <a:gd name="T53" fmla="*/ 4 h 6"/>
                <a:gd name="T54" fmla="*/ 46 w 84"/>
                <a:gd name="T55" fmla="*/ 5 h 6"/>
                <a:gd name="T56" fmla="*/ 39 w 84"/>
                <a:gd name="T57" fmla="*/ 5 h 6"/>
                <a:gd name="T58" fmla="*/ 31 w 84"/>
                <a:gd name="T59" fmla="*/ 5 h 6"/>
                <a:gd name="T60" fmla="*/ 24 w 84"/>
                <a:gd name="T61" fmla="*/ 6 h 6"/>
                <a:gd name="T62" fmla="*/ 16 w 84"/>
                <a:gd name="T63" fmla="*/ 6 h 6"/>
                <a:gd name="T64" fmla="*/ 8 w 84"/>
                <a:gd name="T65" fmla="*/ 6 h 6"/>
                <a:gd name="T66" fmla="*/ 0 w 84"/>
                <a:gd name="T67" fmla="*/ 6 h 6"/>
                <a:gd name="T68" fmla="*/ 0 w 84"/>
                <a:gd name="T69" fmla="*/ 6 h 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
                <a:gd name="T106" fmla="*/ 0 h 6"/>
                <a:gd name="T107" fmla="*/ 84 w 84"/>
                <a:gd name="T108" fmla="*/ 6 h 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 h="6">
                  <a:moveTo>
                    <a:pt x="0" y="6"/>
                  </a:moveTo>
                  <a:lnTo>
                    <a:pt x="8" y="6"/>
                  </a:lnTo>
                  <a:lnTo>
                    <a:pt x="16" y="6"/>
                  </a:lnTo>
                  <a:lnTo>
                    <a:pt x="24" y="6"/>
                  </a:lnTo>
                  <a:lnTo>
                    <a:pt x="32" y="5"/>
                  </a:lnTo>
                  <a:lnTo>
                    <a:pt x="40" y="5"/>
                  </a:lnTo>
                  <a:lnTo>
                    <a:pt x="46" y="5"/>
                  </a:lnTo>
                  <a:lnTo>
                    <a:pt x="53" y="4"/>
                  </a:lnTo>
                  <a:lnTo>
                    <a:pt x="59" y="4"/>
                  </a:lnTo>
                  <a:lnTo>
                    <a:pt x="65" y="4"/>
                  </a:lnTo>
                  <a:lnTo>
                    <a:pt x="69" y="3"/>
                  </a:lnTo>
                  <a:lnTo>
                    <a:pt x="73" y="3"/>
                  </a:lnTo>
                  <a:lnTo>
                    <a:pt x="77" y="2"/>
                  </a:lnTo>
                  <a:lnTo>
                    <a:pt x="80" y="2"/>
                  </a:lnTo>
                  <a:lnTo>
                    <a:pt x="82" y="1"/>
                  </a:lnTo>
                  <a:lnTo>
                    <a:pt x="83" y="1"/>
                  </a:lnTo>
                  <a:lnTo>
                    <a:pt x="84" y="0"/>
                  </a:lnTo>
                  <a:lnTo>
                    <a:pt x="82" y="0"/>
                  </a:lnTo>
                  <a:lnTo>
                    <a:pt x="82" y="1"/>
                  </a:lnTo>
                  <a:lnTo>
                    <a:pt x="80" y="1"/>
                  </a:lnTo>
                  <a:lnTo>
                    <a:pt x="78" y="2"/>
                  </a:lnTo>
                  <a:lnTo>
                    <a:pt x="76" y="2"/>
                  </a:lnTo>
                  <a:lnTo>
                    <a:pt x="72" y="3"/>
                  </a:lnTo>
                  <a:lnTo>
                    <a:pt x="68" y="3"/>
                  </a:lnTo>
                  <a:lnTo>
                    <a:pt x="63" y="4"/>
                  </a:lnTo>
                  <a:lnTo>
                    <a:pt x="58" y="4"/>
                  </a:lnTo>
                  <a:lnTo>
                    <a:pt x="52" y="4"/>
                  </a:lnTo>
                  <a:lnTo>
                    <a:pt x="46" y="5"/>
                  </a:lnTo>
                  <a:lnTo>
                    <a:pt x="39" y="5"/>
                  </a:lnTo>
                  <a:lnTo>
                    <a:pt x="31" y="5"/>
                  </a:lnTo>
                  <a:lnTo>
                    <a:pt x="24" y="6"/>
                  </a:lnTo>
                  <a:lnTo>
                    <a:pt x="16" y="6"/>
                  </a:lnTo>
                  <a:lnTo>
                    <a:pt x="8" y="6"/>
                  </a:lnTo>
                  <a:lnTo>
                    <a:pt x="0" y="6"/>
                  </a:lnTo>
                  <a:close/>
                </a:path>
              </a:pathLst>
            </a:custGeom>
            <a:solidFill>
              <a:srgbClr val="919191"/>
            </a:solidFill>
            <a:ln w="9525">
              <a:noFill/>
              <a:round/>
              <a:headEnd/>
              <a:tailEnd/>
            </a:ln>
          </p:spPr>
          <p:txBody>
            <a:bodyPr/>
            <a:lstStyle/>
            <a:p>
              <a:pPr eaLnBrk="0" hangingPunct="0"/>
              <a:endParaRPr lang="en-US"/>
            </a:p>
          </p:txBody>
        </p:sp>
        <p:sp>
          <p:nvSpPr>
            <p:cNvPr id="47348" name="Freeform 1721"/>
            <p:cNvSpPr>
              <a:spLocks/>
            </p:cNvSpPr>
            <p:nvPr/>
          </p:nvSpPr>
          <p:spPr bwMode="auto">
            <a:xfrm>
              <a:off x="2787" y="2544"/>
              <a:ext cx="82" cy="6"/>
            </a:xfrm>
            <a:custGeom>
              <a:avLst/>
              <a:gdLst>
                <a:gd name="T0" fmla="*/ 0 w 82"/>
                <a:gd name="T1" fmla="*/ 6 h 6"/>
                <a:gd name="T2" fmla="*/ 8 w 82"/>
                <a:gd name="T3" fmla="*/ 6 h 6"/>
                <a:gd name="T4" fmla="*/ 16 w 82"/>
                <a:gd name="T5" fmla="*/ 6 h 6"/>
                <a:gd name="T6" fmla="*/ 24 w 82"/>
                <a:gd name="T7" fmla="*/ 6 h 6"/>
                <a:gd name="T8" fmla="*/ 31 w 82"/>
                <a:gd name="T9" fmla="*/ 5 h 6"/>
                <a:gd name="T10" fmla="*/ 39 w 82"/>
                <a:gd name="T11" fmla="*/ 5 h 6"/>
                <a:gd name="T12" fmla="*/ 46 w 82"/>
                <a:gd name="T13" fmla="*/ 5 h 6"/>
                <a:gd name="T14" fmla="*/ 52 w 82"/>
                <a:gd name="T15" fmla="*/ 4 h 6"/>
                <a:gd name="T16" fmla="*/ 58 w 82"/>
                <a:gd name="T17" fmla="*/ 4 h 6"/>
                <a:gd name="T18" fmla="*/ 63 w 82"/>
                <a:gd name="T19" fmla="*/ 4 h 6"/>
                <a:gd name="T20" fmla="*/ 68 w 82"/>
                <a:gd name="T21" fmla="*/ 3 h 6"/>
                <a:gd name="T22" fmla="*/ 72 w 82"/>
                <a:gd name="T23" fmla="*/ 3 h 6"/>
                <a:gd name="T24" fmla="*/ 76 w 82"/>
                <a:gd name="T25" fmla="*/ 2 h 6"/>
                <a:gd name="T26" fmla="*/ 78 w 82"/>
                <a:gd name="T27" fmla="*/ 2 h 6"/>
                <a:gd name="T28" fmla="*/ 80 w 82"/>
                <a:gd name="T29" fmla="*/ 1 h 6"/>
                <a:gd name="T30" fmla="*/ 82 w 82"/>
                <a:gd name="T31" fmla="*/ 1 h 6"/>
                <a:gd name="T32" fmla="*/ 82 w 82"/>
                <a:gd name="T33" fmla="*/ 0 h 6"/>
                <a:gd name="T34" fmla="*/ 80 w 82"/>
                <a:gd name="T35" fmla="*/ 0 h 6"/>
                <a:gd name="T36" fmla="*/ 80 w 82"/>
                <a:gd name="T37" fmla="*/ 0 h 6"/>
                <a:gd name="T38" fmla="*/ 79 w 82"/>
                <a:gd name="T39" fmla="*/ 1 h 6"/>
                <a:gd name="T40" fmla="*/ 77 w 82"/>
                <a:gd name="T41" fmla="*/ 2 h 6"/>
                <a:gd name="T42" fmla="*/ 74 w 82"/>
                <a:gd name="T43" fmla="*/ 2 h 6"/>
                <a:gd name="T44" fmla="*/ 71 w 82"/>
                <a:gd name="T45" fmla="*/ 3 h 6"/>
                <a:gd name="T46" fmla="*/ 67 w 82"/>
                <a:gd name="T47" fmla="*/ 3 h 6"/>
                <a:gd name="T48" fmla="*/ 62 w 82"/>
                <a:gd name="T49" fmla="*/ 4 h 6"/>
                <a:gd name="T50" fmla="*/ 57 w 82"/>
                <a:gd name="T51" fmla="*/ 4 h 6"/>
                <a:gd name="T52" fmla="*/ 51 w 82"/>
                <a:gd name="T53" fmla="*/ 4 h 6"/>
                <a:gd name="T54" fmla="*/ 45 w 82"/>
                <a:gd name="T55" fmla="*/ 5 h 6"/>
                <a:gd name="T56" fmla="*/ 38 w 82"/>
                <a:gd name="T57" fmla="*/ 5 h 6"/>
                <a:gd name="T58" fmla="*/ 31 w 82"/>
                <a:gd name="T59" fmla="*/ 5 h 6"/>
                <a:gd name="T60" fmla="*/ 23 w 82"/>
                <a:gd name="T61" fmla="*/ 5 h 6"/>
                <a:gd name="T62" fmla="*/ 16 w 82"/>
                <a:gd name="T63" fmla="*/ 6 h 6"/>
                <a:gd name="T64" fmla="*/ 8 w 82"/>
                <a:gd name="T65" fmla="*/ 6 h 6"/>
                <a:gd name="T66" fmla="*/ 0 w 82"/>
                <a:gd name="T67" fmla="*/ 6 h 6"/>
                <a:gd name="T68" fmla="*/ 0 w 82"/>
                <a:gd name="T69" fmla="*/ 6 h 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
                <a:gd name="T106" fmla="*/ 0 h 6"/>
                <a:gd name="T107" fmla="*/ 82 w 82"/>
                <a:gd name="T108" fmla="*/ 6 h 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 h="6">
                  <a:moveTo>
                    <a:pt x="0" y="6"/>
                  </a:moveTo>
                  <a:lnTo>
                    <a:pt x="8" y="6"/>
                  </a:lnTo>
                  <a:lnTo>
                    <a:pt x="16" y="6"/>
                  </a:lnTo>
                  <a:lnTo>
                    <a:pt x="24" y="6"/>
                  </a:lnTo>
                  <a:lnTo>
                    <a:pt x="31" y="5"/>
                  </a:lnTo>
                  <a:lnTo>
                    <a:pt x="39" y="5"/>
                  </a:lnTo>
                  <a:lnTo>
                    <a:pt x="46" y="5"/>
                  </a:lnTo>
                  <a:lnTo>
                    <a:pt x="52" y="4"/>
                  </a:lnTo>
                  <a:lnTo>
                    <a:pt x="58" y="4"/>
                  </a:lnTo>
                  <a:lnTo>
                    <a:pt x="63" y="4"/>
                  </a:lnTo>
                  <a:lnTo>
                    <a:pt x="68" y="3"/>
                  </a:lnTo>
                  <a:lnTo>
                    <a:pt x="72" y="3"/>
                  </a:lnTo>
                  <a:lnTo>
                    <a:pt x="76" y="2"/>
                  </a:lnTo>
                  <a:lnTo>
                    <a:pt x="78" y="2"/>
                  </a:lnTo>
                  <a:lnTo>
                    <a:pt x="80" y="1"/>
                  </a:lnTo>
                  <a:lnTo>
                    <a:pt x="82" y="1"/>
                  </a:lnTo>
                  <a:lnTo>
                    <a:pt x="82" y="0"/>
                  </a:lnTo>
                  <a:lnTo>
                    <a:pt x="80" y="0"/>
                  </a:lnTo>
                  <a:lnTo>
                    <a:pt x="79" y="1"/>
                  </a:lnTo>
                  <a:lnTo>
                    <a:pt x="77" y="2"/>
                  </a:lnTo>
                  <a:lnTo>
                    <a:pt x="74" y="2"/>
                  </a:lnTo>
                  <a:lnTo>
                    <a:pt x="71" y="3"/>
                  </a:lnTo>
                  <a:lnTo>
                    <a:pt x="67" y="3"/>
                  </a:lnTo>
                  <a:lnTo>
                    <a:pt x="62" y="4"/>
                  </a:lnTo>
                  <a:lnTo>
                    <a:pt x="57" y="4"/>
                  </a:lnTo>
                  <a:lnTo>
                    <a:pt x="51" y="4"/>
                  </a:lnTo>
                  <a:lnTo>
                    <a:pt x="45" y="5"/>
                  </a:lnTo>
                  <a:lnTo>
                    <a:pt x="38" y="5"/>
                  </a:lnTo>
                  <a:lnTo>
                    <a:pt x="31" y="5"/>
                  </a:lnTo>
                  <a:lnTo>
                    <a:pt x="23" y="5"/>
                  </a:lnTo>
                  <a:lnTo>
                    <a:pt x="16" y="6"/>
                  </a:lnTo>
                  <a:lnTo>
                    <a:pt x="8" y="6"/>
                  </a:lnTo>
                  <a:lnTo>
                    <a:pt x="0" y="6"/>
                  </a:lnTo>
                  <a:close/>
                </a:path>
              </a:pathLst>
            </a:custGeom>
            <a:solidFill>
              <a:srgbClr val="909090"/>
            </a:solidFill>
            <a:ln w="9525">
              <a:noFill/>
              <a:round/>
              <a:headEnd/>
              <a:tailEnd/>
            </a:ln>
          </p:spPr>
          <p:txBody>
            <a:bodyPr/>
            <a:lstStyle/>
            <a:p>
              <a:pPr eaLnBrk="0" hangingPunct="0"/>
              <a:endParaRPr lang="en-US"/>
            </a:p>
          </p:txBody>
        </p:sp>
        <p:sp>
          <p:nvSpPr>
            <p:cNvPr id="47349" name="Freeform 1722"/>
            <p:cNvSpPr>
              <a:spLocks/>
            </p:cNvSpPr>
            <p:nvPr/>
          </p:nvSpPr>
          <p:spPr bwMode="auto">
            <a:xfrm>
              <a:off x="2787" y="2544"/>
              <a:ext cx="80" cy="6"/>
            </a:xfrm>
            <a:custGeom>
              <a:avLst/>
              <a:gdLst>
                <a:gd name="T0" fmla="*/ 0 w 80"/>
                <a:gd name="T1" fmla="*/ 6 h 6"/>
                <a:gd name="T2" fmla="*/ 8 w 80"/>
                <a:gd name="T3" fmla="*/ 6 h 6"/>
                <a:gd name="T4" fmla="*/ 16 w 80"/>
                <a:gd name="T5" fmla="*/ 6 h 6"/>
                <a:gd name="T6" fmla="*/ 23 w 80"/>
                <a:gd name="T7" fmla="*/ 5 h 6"/>
                <a:gd name="T8" fmla="*/ 31 w 80"/>
                <a:gd name="T9" fmla="*/ 5 h 6"/>
                <a:gd name="T10" fmla="*/ 38 w 80"/>
                <a:gd name="T11" fmla="*/ 5 h 6"/>
                <a:gd name="T12" fmla="*/ 45 w 80"/>
                <a:gd name="T13" fmla="*/ 5 h 6"/>
                <a:gd name="T14" fmla="*/ 51 w 80"/>
                <a:gd name="T15" fmla="*/ 4 h 6"/>
                <a:gd name="T16" fmla="*/ 57 w 80"/>
                <a:gd name="T17" fmla="*/ 4 h 6"/>
                <a:gd name="T18" fmla="*/ 62 w 80"/>
                <a:gd name="T19" fmla="*/ 4 h 6"/>
                <a:gd name="T20" fmla="*/ 67 w 80"/>
                <a:gd name="T21" fmla="*/ 3 h 6"/>
                <a:gd name="T22" fmla="*/ 71 w 80"/>
                <a:gd name="T23" fmla="*/ 3 h 6"/>
                <a:gd name="T24" fmla="*/ 74 w 80"/>
                <a:gd name="T25" fmla="*/ 2 h 6"/>
                <a:gd name="T26" fmla="*/ 77 w 80"/>
                <a:gd name="T27" fmla="*/ 2 h 6"/>
                <a:gd name="T28" fmla="*/ 79 w 80"/>
                <a:gd name="T29" fmla="*/ 1 h 6"/>
                <a:gd name="T30" fmla="*/ 80 w 80"/>
                <a:gd name="T31" fmla="*/ 0 h 6"/>
                <a:gd name="T32" fmla="*/ 80 w 80"/>
                <a:gd name="T33" fmla="*/ 0 h 6"/>
                <a:gd name="T34" fmla="*/ 79 w 80"/>
                <a:gd name="T35" fmla="*/ 0 h 6"/>
                <a:gd name="T36" fmla="*/ 78 w 80"/>
                <a:gd name="T37" fmla="*/ 0 h 6"/>
                <a:gd name="T38" fmla="*/ 78 w 80"/>
                <a:gd name="T39" fmla="*/ 1 h 6"/>
                <a:gd name="T40" fmla="*/ 76 w 80"/>
                <a:gd name="T41" fmla="*/ 2 h 6"/>
                <a:gd name="T42" fmla="*/ 73 w 80"/>
                <a:gd name="T43" fmla="*/ 2 h 6"/>
                <a:gd name="T44" fmla="*/ 69 w 80"/>
                <a:gd name="T45" fmla="*/ 3 h 6"/>
                <a:gd name="T46" fmla="*/ 65 w 80"/>
                <a:gd name="T47" fmla="*/ 3 h 6"/>
                <a:gd name="T48" fmla="*/ 61 w 80"/>
                <a:gd name="T49" fmla="*/ 4 h 6"/>
                <a:gd name="T50" fmla="*/ 56 w 80"/>
                <a:gd name="T51" fmla="*/ 4 h 6"/>
                <a:gd name="T52" fmla="*/ 50 w 80"/>
                <a:gd name="T53" fmla="*/ 4 h 6"/>
                <a:gd name="T54" fmla="*/ 44 w 80"/>
                <a:gd name="T55" fmla="*/ 4 h 6"/>
                <a:gd name="T56" fmla="*/ 37 w 80"/>
                <a:gd name="T57" fmla="*/ 5 h 6"/>
                <a:gd name="T58" fmla="*/ 30 w 80"/>
                <a:gd name="T59" fmla="*/ 5 h 6"/>
                <a:gd name="T60" fmla="*/ 23 w 80"/>
                <a:gd name="T61" fmla="*/ 5 h 6"/>
                <a:gd name="T62" fmla="*/ 15 w 80"/>
                <a:gd name="T63" fmla="*/ 5 h 6"/>
                <a:gd name="T64" fmla="*/ 8 w 80"/>
                <a:gd name="T65" fmla="*/ 6 h 6"/>
                <a:gd name="T66" fmla="*/ 0 w 80"/>
                <a:gd name="T67" fmla="*/ 6 h 6"/>
                <a:gd name="T68" fmla="*/ 0 w 80"/>
                <a:gd name="T69" fmla="*/ 6 h 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
                <a:gd name="T106" fmla="*/ 0 h 6"/>
                <a:gd name="T107" fmla="*/ 80 w 80"/>
                <a:gd name="T108" fmla="*/ 6 h 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 h="6">
                  <a:moveTo>
                    <a:pt x="0" y="6"/>
                  </a:moveTo>
                  <a:lnTo>
                    <a:pt x="8" y="6"/>
                  </a:lnTo>
                  <a:lnTo>
                    <a:pt x="16" y="6"/>
                  </a:lnTo>
                  <a:lnTo>
                    <a:pt x="23" y="5"/>
                  </a:lnTo>
                  <a:lnTo>
                    <a:pt x="31" y="5"/>
                  </a:lnTo>
                  <a:lnTo>
                    <a:pt x="38" y="5"/>
                  </a:lnTo>
                  <a:lnTo>
                    <a:pt x="45" y="5"/>
                  </a:lnTo>
                  <a:lnTo>
                    <a:pt x="51" y="4"/>
                  </a:lnTo>
                  <a:lnTo>
                    <a:pt x="57" y="4"/>
                  </a:lnTo>
                  <a:lnTo>
                    <a:pt x="62" y="4"/>
                  </a:lnTo>
                  <a:lnTo>
                    <a:pt x="67" y="3"/>
                  </a:lnTo>
                  <a:lnTo>
                    <a:pt x="71" y="3"/>
                  </a:lnTo>
                  <a:lnTo>
                    <a:pt x="74" y="2"/>
                  </a:lnTo>
                  <a:lnTo>
                    <a:pt x="77" y="2"/>
                  </a:lnTo>
                  <a:lnTo>
                    <a:pt x="79" y="1"/>
                  </a:lnTo>
                  <a:lnTo>
                    <a:pt x="80" y="0"/>
                  </a:lnTo>
                  <a:lnTo>
                    <a:pt x="79" y="0"/>
                  </a:lnTo>
                  <a:lnTo>
                    <a:pt x="78" y="0"/>
                  </a:lnTo>
                  <a:lnTo>
                    <a:pt x="78" y="1"/>
                  </a:lnTo>
                  <a:lnTo>
                    <a:pt x="76" y="2"/>
                  </a:lnTo>
                  <a:lnTo>
                    <a:pt x="73" y="2"/>
                  </a:lnTo>
                  <a:lnTo>
                    <a:pt x="69" y="3"/>
                  </a:lnTo>
                  <a:lnTo>
                    <a:pt x="65" y="3"/>
                  </a:lnTo>
                  <a:lnTo>
                    <a:pt x="61" y="4"/>
                  </a:lnTo>
                  <a:lnTo>
                    <a:pt x="56" y="4"/>
                  </a:lnTo>
                  <a:lnTo>
                    <a:pt x="50" y="4"/>
                  </a:lnTo>
                  <a:lnTo>
                    <a:pt x="44" y="4"/>
                  </a:lnTo>
                  <a:lnTo>
                    <a:pt x="37" y="5"/>
                  </a:lnTo>
                  <a:lnTo>
                    <a:pt x="30" y="5"/>
                  </a:lnTo>
                  <a:lnTo>
                    <a:pt x="23" y="5"/>
                  </a:lnTo>
                  <a:lnTo>
                    <a:pt x="15" y="5"/>
                  </a:lnTo>
                  <a:lnTo>
                    <a:pt x="8" y="6"/>
                  </a:lnTo>
                  <a:lnTo>
                    <a:pt x="0" y="6"/>
                  </a:lnTo>
                  <a:close/>
                </a:path>
              </a:pathLst>
            </a:custGeom>
            <a:solidFill>
              <a:srgbClr val="8E8E8E"/>
            </a:solidFill>
            <a:ln w="9525">
              <a:noFill/>
              <a:round/>
              <a:headEnd/>
              <a:tailEnd/>
            </a:ln>
          </p:spPr>
          <p:txBody>
            <a:bodyPr/>
            <a:lstStyle/>
            <a:p>
              <a:pPr eaLnBrk="0" hangingPunct="0"/>
              <a:endParaRPr lang="en-US"/>
            </a:p>
          </p:txBody>
        </p:sp>
        <p:sp>
          <p:nvSpPr>
            <p:cNvPr id="47350" name="Freeform 1723"/>
            <p:cNvSpPr>
              <a:spLocks/>
            </p:cNvSpPr>
            <p:nvPr/>
          </p:nvSpPr>
          <p:spPr bwMode="auto">
            <a:xfrm>
              <a:off x="2787" y="2544"/>
              <a:ext cx="79" cy="6"/>
            </a:xfrm>
            <a:custGeom>
              <a:avLst/>
              <a:gdLst>
                <a:gd name="T0" fmla="*/ 0 w 79"/>
                <a:gd name="T1" fmla="*/ 6 h 6"/>
                <a:gd name="T2" fmla="*/ 8 w 79"/>
                <a:gd name="T3" fmla="*/ 6 h 6"/>
                <a:gd name="T4" fmla="*/ 15 w 79"/>
                <a:gd name="T5" fmla="*/ 5 h 6"/>
                <a:gd name="T6" fmla="*/ 23 w 79"/>
                <a:gd name="T7" fmla="*/ 5 h 6"/>
                <a:gd name="T8" fmla="*/ 30 w 79"/>
                <a:gd name="T9" fmla="*/ 5 h 6"/>
                <a:gd name="T10" fmla="*/ 37 w 79"/>
                <a:gd name="T11" fmla="*/ 5 h 6"/>
                <a:gd name="T12" fmla="*/ 44 w 79"/>
                <a:gd name="T13" fmla="*/ 4 h 6"/>
                <a:gd name="T14" fmla="*/ 50 w 79"/>
                <a:gd name="T15" fmla="*/ 4 h 6"/>
                <a:gd name="T16" fmla="*/ 56 w 79"/>
                <a:gd name="T17" fmla="*/ 4 h 6"/>
                <a:gd name="T18" fmla="*/ 61 w 79"/>
                <a:gd name="T19" fmla="*/ 4 h 6"/>
                <a:gd name="T20" fmla="*/ 65 w 79"/>
                <a:gd name="T21" fmla="*/ 3 h 6"/>
                <a:gd name="T22" fmla="*/ 69 w 79"/>
                <a:gd name="T23" fmla="*/ 3 h 6"/>
                <a:gd name="T24" fmla="*/ 73 w 79"/>
                <a:gd name="T25" fmla="*/ 2 h 6"/>
                <a:gd name="T26" fmla="*/ 76 w 79"/>
                <a:gd name="T27" fmla="*/ 2 h 6"/>
                <a:gd name="T28" fmla="*/ 78 w 79"/>
                <a:gd name="T29" fmla="*/ 1 h 6"/>
                <a:gd name="T30" fmla="*/ 78 w 79"/>
                <a:gd name="T31" fmla="*/ 0 h 6"/>
                <a:gd name="T32" fmla="*/ 79 w 79"/>
                <a:gd name="T33" fmla="*/ 0 h 6"/>
                <a:gd name="T34" fmla="*/ 78 w 79"/>
                <a:gd name="T35" fmla="*/ 0 h 6"/>
                <a:gd name="T36" fmla="*/ 77 w 79"/>
                <a:gd name="T37" fmla="*/ 0 h 6"/>
                <a:gd name="T38" fmla="*/ 76 w 79"/>
                <a:gd name="T39" fmla="*/ 1 h 6"/>
                <a:gd name="T40" fmla="*/ 74 w 79"/>
                <a:gd name="T41" fmla="*/ 2 h 6"/>
                <a:gd name="T42" fmla="*/ 71 w 79"/>
                <a:gd name="T43" fmla="*/ 2 h 6"/>
                <a:gd name="T44" fmla="*/ 68 w 79"/>
                <a:gd name="T45" fmla="*/ 2 h 6"/>
                <a:gd name="T46" fmla="*/ 64 w 79"/>
                <a:gd name="T47" fmla="*/ 3 h 6"/>
                <a:gd name="T48" fmla="*/ 60 w 79"/>
                <a:gd name="T49" fmla="*/ 4 h 6"/>
                <a:gd name="T50" fmla="*/ 55 w 79"/>
                <a:gd name="T51" fmla="*/ 4 h 6"/>
                <a:gd name="T52" fmla="*/ 49 w 79"/>
                <a:gd name="T53" fmla="*/ 4 h 6"/>
                <a:gd name="T54" fmla="*/ 43 w 79"/>
                <a:gd name="T55" fmla="*/ 4 h 6"/>
                <a:gd name="T56" fmla="*/ 36 w 79"/>
                <a:gd name="T57" fmla="*/ 5 h 6"/>
                <a:gd name="T58" fmla="*/ 29 w 79"/>
                <a:gd name="T59" fmla="*/ 5 h 6"/>
                <a:gd name="T60" fmla="*/ 23 w 79"/>
                <a:gd name="T61" fmla="*/ 5 h 6"/>
                <a:gd name="T62" fmla="*/ 15 w 79"/>
                <a:gd name="T63" fmla="*/ 5 h 6"/>
                <a:gd name="T64" fmla="*/ 8 w 79"/>
                <a:gd name="T65" fmla="*/ 5 h 6"/>
                <a:gd name="T66" fmla="*/ 0 w 79"/>
                <a:gd name="T67" fmla="*/ 5 h 6"/>
                <a:gd name="T68" fmla="*/ 0 w 79"/>
                <a:gd name="T69" fmla="*/ 6 h 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9"/>
                <a:gd name="T106" fmla="*/ 0 h 6"/>
                <a:gd name="T107" fmla="*/ 79 w 79"/>
                <a:gd name="T108" fmla="*/ 6 h 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9" h="6">
                  <a:moveTo>
                    <a:pt x="0" y="6"/>
                  </a:moveTo>
                  <a:lnTo>
                    <a:pt x="8" y="6"/>
                  </a:lnTo>
                  <a:lnTo>
                    <a:pt x="15" y="5"/>
                  </a:lnTo>
                  <a:lnTo>
                    <a:pt x="23" y="5"/>
                  </a:lnTo>
                  <a:lnTo>
                    <a:pt x="30" y="5"/>
                  </a:lnTo>
                  <a:lnTo>
                    <a:pt x="37" y="5"/>
                  </a:lnTo>
                  <a:lnTo>
                    <a:pt x="44" y="4"/>
                  </a:lnTo>
                  <a:lnTo>
                    <a:pt x="50" y="4"/>
                  </a:lnTo>
                  <a:lnTo>
                    <a:pt x="56" y="4"/>
                  </a:lnTo>
                  <a:lnTo>
                    <a:pt x="61" y="4"/>
                  </a:lnTo>
                  <a:lnTo>
                    <a:pt x="65" y="3"/>
                  </a:lnTo>
                  <a:lnTo>
                    <a:pt x="69" y="3"/>
                  </a:lnTo>
                  <a:lnTo>
                    <a:pt x="73" y="2"/>
                  </a:lnTo>
                  <a:lnTo>
                    <a:pt x="76" y="2"/>
                  </a:lnTo>
                  <a:lnTo>
                    <a:pt x="78" y="1"/>
                  </a:lnTo>
                  <a:lnTo>
                    <a:pt x="78" y="0"/>
                  </a:lnTo>
                  <a:lnTo>
                    <a:pt x="79" y="0"/>
                  </a:lnTo>
                  <a:lnTo>
                    <a:pt x="78" y="0"/>
                  </a:lnTo>
                  <a:lnTo>
                    <a:pt x="77" y="0"/>
                  </a:lnTo>
                  <a:lnTo>
                    <a:pt x="76" y="1"/>
                  </a:lnTo>
                  <a:lnTo>
                    <a:pt x="74" y="2"/>
                  </a:lnTo>
                  <a:lnTo>
                    <a:pt x="71" y="2"/>
                  </a:lnTo>
                  <a:lnTo>
                    <a:pt x="68" y="2"/>
                  </a:lnTo>
                  <a:lnTo>
                    <a:pt x="64" y="3"/>
                  </a:lnTo>
                  <a:lnTo>
                    <a:pt x="60" y="4"/>
                  </a:lnTo>
                  <a:lnTo>
                    <a:pt x="55" y="4"/>
                  </a:lnTo>
                  <a:lnTo>
                    <a:pt x="49" y="4"/>
                  </a:lnTo>
                  <a:lnTo>
                    <a:pt x="43" y="4"/>
                  </a:lnTo>
                  <a:lnTo>
                    <a:pt x="36" y="5"/>
                  </a:lnTo>
                  <a:lnTo>
                    <a:pt x="29" y="5"/>
                  </a:lnTo>
                  <a:lnTo>
                    <a:pt x="23" y="5"/>
                  </a:lnTo>
                  <a:lnTo>
                    <a:pt x="15" y="5"/>
                  </a:lnTo>
                  <a:lnTo>
                    <a:pt x="8" y="5"/>
                  </a:lnTo>
                  <a:lnTo>
                    <a:pt x="0" y="5"/>
                  </a:lnTo>
                  <a:lnTo>
                    <a:pt x="0" y="6"/>
                  </a:lnTo>
                  <a:close/>
                </a:path>
              </a:pathLst>
            </a:custGeom>
            <a:solidFill>
              <a:srgbClr val="8C8C8C"/>
            </a:solidFill>
            <a:ln w="9525">
              <a:noFill/>
              <a:round/>
              <a:headEnd/>
              <a:tailEnd/>
            </a:ln>
          </p:spPr>
          <p:txBody>
            <a:bodyPr/>
            <a:lstStyle/>
            <a:p>
              <a:pPr eaLnBrk="0" hangingPunct="0"/>
              <a:endParaRPr lang="en-US"/>
            </a:p>
          </p:txBody>
        </p:sp>
        <p:sp>
          <p:nvSpPr>
            <p:cNvPr id="47351" name="Freeform 1724"/>
            <p:cNvSpPr>
              <a:spLocks/>
            </p:cNvSpPr>
            <p:nvPr/>
          </p:nvSpPr>
          <p:spPr bwMode="auto">
            <a:xfrm>
              <a:off x="2787" y="2544"/>
              <a:ext cx="78" cy="5"/>
            </a:xfrm>
            <a:custGeom>
              <a:avLst/>
              <a:gdLst>
                <a:gd name="T0" fmla="*/ 0 w 78"/>
                <a:gd name="T1" fmla="*/ 5 h 5"/>
                <a:gd name="T2" fmla="*/ 8 w 78"/>
                <a:gd name="T3" fmla="*/ 5 h 5"/>
                <a:gd name="T4" fmla="*/ 15 w 78"/>
                <a:gd name="T5" fmla="*/ 5 h 5"/>
                <a:gd name="T6" fmla="*/ 23 w 78"/>
                <a:gd name="T7" fmla="*/ 5 h 5"/>
                <a:gd name="T8" fmla="*/ 29 w 78"/>
                <a:gd name="T9" fmla="*/ 5 h 5"/>
                <a:gd name="T10" fmla="*/ 36 w 78"/>
                <a:gd name="T11" fmla="*/ 5 h 5"/>
                <a:gd name="T12" fmla="*/ 43 w 78"/>
                <a:gd name="T13" fmla="*/ 4 h 5"/>
                <a:gd name="T14" fmla="*/ 49 w 78"/>
                <a:gd name="T15" fmla="*/ 4 h 5"/>
                <a:gd name="T16" fmla="*/ 55 w 78"/>
                <a:gd name="T17" fmla="*/ 4 h 5"/>
                <a:gd name="T18" fmla="*/ 60 w 78"/>
                <a:gd name="T19" fmla="*/ 4 h 5"/>
                <a:gd name="T20" fmla="*/ 64 w 78"/>
                <a:gd name="T21" fmla="*/ 3 h 5"/>
                <a:gd name="T22" fmla="*/ 68 w 78"/>
                <a:gd name="T23" fmla="*/ 2 h 5"/>
                <a:gd name="T24" fmla="*/ 71 w 78"/>
                <a:gd name="T25" fmla="*/ 2 h 5"/>
                <a:gd name="T26" fmla="*/ 74 w 78"/>
                <a:gd name="T27" fmla="*/ 2 h 5"/>
                <a:gd name="T28" fmla="*/ 76 w 78"/>
                <a:gd name="T29" fmla="*/ 1 h 5"/>
                <a:gd name="T30" fmla="*/ 77 w 78"/>
                <a:gd name="T31" fmla="*/ 0 h 5"/>
                <a:gd name="T32" fmla="*/ 78 w 78"/>
                <a:gd name="T33" fmla="*/ 0 h 5"/>
                <a:gd name="T34" fmla="*/ 76 w 78"/>
                <a:gd name="T35" fmla="*/ 0 h 5"/>
                <a:gd name="T36" fmla="*/ 76 w 78"/>
                <a:gd name="T37" fmla="*/ 0 h 5"/>
                <a:gd name="T38" fmla="*/ 74 w 78"/>
                <a:gd name="T39" fmla="*/ 1 h 5"/>
                <a:gd name="T40" fmla="*/ 73 w 78"/>
                <a:gd name="T41" fmla="*/ 2 h 5"/>
                <a:gd name="T42" fmla="*/ 70 w 78"/>
                <a:gd name="T43" fmla="*/ 2 h 5"/>
                <a:gd name="T44" fmla="*/ 67 w 78"/>
                <a:gd name="T45" fmla="*/ 2 h 5"/>
                <a:gd name="T46" fmla="*/ 63 w 78"/>
                <a:gd name="T47" fmla="*/ 3 h 5"/>
                <a:gd name="T48" fmla="*/ 59 w 78"/>
                <a:gd name="T49" fmla="*/ 3 h 5"/>
                <a:gd name="T50" fmla="*/ 54 w 78"/>
                <a:gd name="T51" fmla="*/ 4 h 5"/>
                <a:gd name="T52" fmla="*/ 48 w 78"/>
                <a:gd name="T53" fmla="*/ 4 h 5"/>
                <a:gd name="T54" fmla="*/ 42 w 78"/>
                <a:gd name="T55" fmla="*/ 4 h 5"/>
                <a:gd name="T56" fmla="*/ 36 w 78"/>
                <a:gd name="T57" fmla="*/ 5 h 5"/>
                <a:gd name="T58" fmla="*/ 29 w 78"/>
                <a:gd name="T59" fmla="*/ 5 h 5"/>
                <a:gd name="T60" fmla="*/ 22 w 78"/>
                <a:gd name="T61" fmla="*/ 5 h 5"/>
                <a:gd name="T62" fmla="*/ 15 w 78"/>
                <a:gd name="T63" fmla="*/ 5 h 5"/>
                <a:gd name="T64" fmla="*/ 8 w 78"/>
                <a:gd name="T65" fmla="*/ 5 h 5"/>
                <a:gd name="T66" fmla="*/ 0 w 78"/>
                <a:gd name="T67" fmla="*/ 5 h 5"/>
                <a:gd name="T68" fmla="*/ 0 w 78"/>
                <a:gd name="T69" fmla="*/ 5 h 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8"/>
                <a:gd name="T106" fmla="*/ 0 h 5"/>
                <a:gd name="T107" fmla="*/ 78 w 78"/>
                <a:gd name="T108" fmla="*/ 5 h 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8" h="5">
                  <a:moveTo>
                    <a:pt x="0" y="5"/>
                  </a:moveTo>
                  <a:lnTo>
                    <a:pt x="8" y="5"/>
                  </a:lnTo>
                  <a:lnTo>
                    <a:pt x="15" y="5"/>
                  </a:lnTo>
                  <a:lnTo>
                    <a:pt x="23" y="5"/>
                  </a:lnTo>
                  <a:lnTo>
                    <a:pt x="29" y="5"/>
                  </a:lnTo>
                  <a:lnTo>
                    <a:pt x="36" y="5"/>
                  </a:lnTo>
                  <a:lnTo>
                    <a:pt x="43" y="4"/>
                  </a:lnTo>
                  <a:lnTo>
                    <a:pt x="49" y="4"/>
                  </a:lnTo>
                  <a:lnTo>
                    <a:pt x="55" y="4"/>
                  </a:lnTo>
                  <a:lnTo>
                    <a:pt x="60" y="4"/>
                  </a:lnTo>
                  <a:lnTo>
                    <a:pt x="64" y="3"/>
                  </a:lnTo>
                  <a:lnTo>
                    <a:pt x="68" y="2"/>
                  </a:lnTo>
                  <a:lnTo>
                    <a:pt x="71" y="2"/>
                  </a:lnTo>
                  <a:lnTo>
                    <a:pt x="74" y="2"/>
                  </a:lnTo>
                  <a:lnTo>
                    <a:pt x="76" y="1"/>
                  </a:lnTo>
                  <a:lnTo>
                    <a:pt x="77" y="0"/>
                  </a:lnTo>
                  <a:lnTo>
                    <a:pt x="78" y="0"/>
                  </a:lnTo>
                  <a:lnTo>
                    <a:pt x="76" y="0"/>
                  </a:lnTo>
                  <a:lnTo>
                    <a:pt x="74" y="1"/>
                  </a:lnTo>
                  <a:lnTo>
                    <a:pt x="73" y="2"/>
                  </a:lnTo>
                  <a:lnTo>
                    <a:pt x="70" y="2"/>
                  </a:lnTo>
                  <a:lnTo>
                    <a:pt x="67" y="2"/>
                  </a:lnTo>
                  <a:lnTo>
                    <a:pt x="63" y="3"/>
                  </a:lnTo>
                  <a:lnTo>
                    <a:pt x="59" y="3"/>
                  </a:lnTo>
                  <a:lnTo>
                    <a:pt x="54" y="4"/>
                  </a:lnTo>
                  <a:lnTo>
                    <a:pt x="48" y="4"/>
                  </a:lnTo>
                  <a:lnTo>
                    <a:pt x="42" y="4"/>
                  </a:lnTo>
                  <a:lnTo>
                    <a:pt x="36" y="5"/>
                  </a:lnTo>
                  <a:lnTo>
                    <a:pt x="29" y="5"/>
                  </a:lnTo>
                  <a:lnTo>
                    <a:pt x="22" y="5"/>
                  </a:lnTo>
                  <a:lnTo>
                    <a:pt x="15" y="5"/>
                  </a:lnTo>
                  <a:lnTo>
                    <a:pt x="8" y="5"/>
                  </a:lnTo>
                  <a:lnTo>
                    <a:pt x="0" y="5"/>
                  </a:lnTo>
                  <a:close/>
                </a:path>
              </a:pathLst>
            </a:custGeom>
            <a:solidFill>
              <a:srgbClr val="8A8A8A"/>
            </a:solidFill>
            <a:ln w="9525">
              <a:noFill/>
              <a:round/>
              <a:headEnd/>
              <a:tailEnd/>
            </a:ln>
          </p:spPr>
          <p:txBody>
            <a:bodyPr/>
            <a:lstStyle/>
            <a:p>
              <a:pPr eaLnBrk="0" hangingPunct="0"/>
              <a:endParaRPr lang="en-US"/>
            </a:p>
          </p:txBody>
        </p:sp>
        <p:sp>
          <p:nvSpPr>
            <p:cNvPr id="47352" name="Freeform 1725"/>
            <p:cNvSpPr>
              <a:spLocks/>
            </p:cNvSpPr>
            <p:nvPr/>
          </p:nvSpPr>
          <p:spPr bwMode="auto">
            <a:xfrm>
              <a:off x="2787" y="2544"/>
              <a:ext cx="76" cy="5"/>
            </a:xfrm>
            <a:custGeom>
              <a:avLst/>
              <a:gdLst>
                <a:gd name="T0" fmla="*/ 0 w 76"/>
                <a:gd name="T1" fmla="*/ 5 h 5"/>
                <a:gd name="T2" fmla="*/ 8 w 76"/>
                <a:gd name="T3" fmla="*/ 5 h 5"/>
                <a:gd name="T4" fmla="*/ 15 w 76"/>
                <a:gd name="T5" fmla="*/ 5 h 5"/>
                <a:gd name="T6" fmla="*/ 22 w 76"/>
                <a:gd name="T7" fmla="*/ 5 h 5"/>
                <a:gd name="T8" fmla="*/ 29 w 76"/>
                <a:gd name="T9" fmla="*/ 5 h 5"/>
                <a:gd name="T10" fmla="*/ 36 w 76"/>
                <a:gd name="T11" fmla="*/ 5 h 5"/>
                <a:gd name="T12" fmla="*/ 42 w 76"/>
                <a:gd name="T13" fmla="*/ 4 h 5"/>
                <a:gd name="T14" fmla="*/ 48 w 76"/>
                <a:gd name="T15" fmla="*/ 4 h 5"/>
                <a:gd name="T16" fmla="*/ 54 w 76"/>
                <a:gd name="T17" fmla="*/ 4 h 5"/>
                <a:gd name="T18" fmla="*/ 59 w 76"/>
                <a:gd name="T19" fmla="*/ 3 h 5"/>
                <a:gd name="T20" fmla="*/ 63 w 76"/>
                <a:gd name="T21" fmla="*/ 3 h 5"/>
                <a:gd name="T22" fmla="*/ 67 w 76"/>
                <a:gd name="T23" fmla="*/ 2 h 5"/>
                <a:gd name="T24" fmla="*/ 70 w 76"/>
                <a:gd name="T25" fmla="*/ 2 h 5"/>
                <a:gd name="T26" fmla="*/ 73 w 76"/>
                <a:gd name="T27" fmla="*/ 2 h 5"/>
                <a:gd name="T28" fmla="*/ 74 w 76"/>
                <a:gd name="T29" fmla="*/ 1 h 5"/>
                <a:gd name="T30" fmla="*/ 76 w 76"/>
                <a:gd name="T31" fmla="*/ 0 h 5"/>
                <a:gd name="T32" fmla="*/ 76 w 76"/>
                <a:gd name="T33" fmla="*/ 0 h 5"/>
                <a:gd name="T34" fmla="*/ 74 w 76"/>
                <a:gd name="T35" fmla="*/ 0 h 5"/>
                <a:gd name="T36" fmla="*/ 74 w 76"/>
                <a:gd name="T37" fmla="*/ 0 h 5"/>
                <a:gd name="T38" fmla="*/ 73 w 76"/>
                <a:gd name="T39" fmla="*/ 1 h 5"/>
                <a:gd name="T40" fmla="*/ 71 w 76"/>
                <a:gd name="T41" fmla="*/ 2 h 5"/>
                <a:gd name="T42" fmla="*/ 69 w 76"/>
                <a:gd name="T43" fmla="*/ 2 h 5"/>
                <a:gd name="T44" fmla="*/ 65 w 76"/>
                <a:gd name="T45" fmla="*/ 2 h 5"/>
                <a:gd name="T46" fmla="*/ 62 w 76"/>
                <a:gd name="T47" fmla="*/ 3 h 5"/>
                <a:gd name="T48" fmla="*/ 57 w 76"/>
                <a:gd name="T49" fmla="*/ 3 h 5"/>
                <a:gd name="T50" fmla="*/ 52 w 76"/>
                <a:gd name="T51" fmla="*/ 4 h 5"/>
                <a:gd name="T52" fmla="*/ 47 w 76"/>
                <a:gd name="T53" fmla="*/ 4 h 5"/>
                <a:gd name="T54" fmla="*/ 41 w 76"/>
                <a:gd name="T55" fmla="*/ 4 h 5"/>
                <a:gd name="T56" fmla="*/ 35 w 76"/>
                <a:gd name="T57" fmla="*/ 4 h 5"/>
                <a:gd name="T58" fmla="*/ 29 w 76"/>
                <a:gd name="T59" fmla="*/ 5 h 5"/>
                <a:gd name="T60" fmla="*/ 22 w 76"/>
                <a:gd name="T61" fmla="*/ 5 h 5"/>
                <a:gd name="T62" fmla="*/ 14 w 76"/>
                <a:gd name="T63" fmla="*/ 5 h 5"/>
                <a:gd name="T64" fmla="*/ 7 w 76"/>
                <a:gd name="T65" fmla="*/ 5 h 5"/>
                <a:gd name="T66" fmla="*/ 0 w 76"/>
                <a:gd name="T67" fmla="*/ 5 h 5"/>
                <a:gd name="T68" fmla="*/ 0 w 76"/>
                <a:gd name="T69" fmla="*/ 5 h 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6"/>
                <a:gd name="T106" fmla="*/ 0 h 5"/>
                <a:gd name="T107" fmla="*/ 76 w 76"/>
                <a:gd name="T108" fmla="*/ 5 h 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6" h="5">
                  <a:moveTo>
                    <a:pt x="0" y="5"/>
                  </a:moveTo>
                  <a:lnTo>
                    <a:pt x="8" y="5"/>
                  </a:lnTo>
                  <a:lnTo>
                    <a:pt x="15" y="5"/>
                  </a:lnTo>
                  <a:lnTo>
                    <a:pt x="22" y="5"/>
                  </a:lnTo>
                  <a:lnTo>
                    <a:pt x="29" y="5"/>
                  </a:lnTo>
                  <a:lnTo>
                    <a:pt x="36" y="5"/>
                  </a:lnTo>
                  <a:lnTo>
                    <a:pt x="42" y="4"/>
                  </a:lnTo>
                  <a:lnTo>
                    <a:pt x="48" y="4"/>
                  </a:lnTo>
                  <a:lnTo>
                    <a:pt x="54" y="4"/>
                  </a:lnTo>
                  <a:lnTo>
                    <a:pt x="59" y="3"/>
                  </a:lnTo>
                  <a:lnTo>
                    <a:pt x="63" y="3"/>
                  </a:lnTo>
                  <a:lnTo>
                    <a:pt x="67" y="2"/>
                  </a:lnTo>
                  <a:lnTo>
                    <a:pt x="70" y="2"/>
                  </a:lnTo>
                  <a:lnTo>
                    <a:pt x="73" y="2"/>
                  </a:lnTo>
                  <a:lnTo>
                    <a:pt x="74" y="1"/>
                  </a:lnTo>
                  <a:lnTo>
                    <a:pt x="76" y="0"/>
                  </a:lnTo>
                  <a:lnTo>
                    <a:pt x="74" y="0"/>
                  </a:lnTo>
                  <a:lnTo>
                    <a:pt x="73" y="1"/>
                  </a:lnTo>
                  <a:lnTo>
                    <a:pt x="71" y="2"/>
                  </a:lnTo>
                  <a:lnTo>
                    <a:pt x="69" y="2"/>
                  </a:lnTo>
                  <a:lnTo>
                    <a:pt x="65" y="2"/>
                  </a:lnTo>
                  <a:lnTo>
                    <a:pt x="62" y="3"/>
                  </a:lnTo>
                  <a:lnTo>
                    <a:pt x="57" y="3"/>
                  </a:lnTo>
                  <a:lnTo>
                    <a:pt x="52" y="4"/>
                  </a:lnTo>
                  <a:lnTo>
                    <a:pt x="47" y="4"/>
                  </a:lnTo>
                  <a:lnTo>
                    <a:pt x="41" y="4"/>
                  </a:lnTo>
                  <a:lnTo>
                    <a:pt x="35" y="4"/>
                  </a:lnTo>
                  <a:lnTo>
                    <a:pt x="29" y="5"/>
                  </a:lnTo>
                  <a:lnTo>
                    <a:pt x="22" y="5"/>
                  </a:lnTo>
                  <a:lnTo>
                    <a:pt x="14" y="5"/>
                  </a:lnTo>
                  <a:lnTo>
                    <a:pt x="7" y="5"/>
                  </a:lnTo>
                  <a:lnTo>
                    <a:pt x="0" y="5"/>
                  </a:lnTo>
                  <a:close/>
                </a:path>
              </a:pathLst>
            </a:custGeom>
            <a:solidFill>
              <a:srgbClr val="888888"/>
            </a:solidFill>
            <a:ln w="9525">
              <a:noFill/>
              <a:round/>
              <a:headEnd/>
              <a:tailEnd/>
            </a:ln>
          </p:spPr>
          <p:txBody>
            <a:bodyPr/>
            <a:lstStyle/>
            <a:p>
              <a:pPr eaLnBrk="0" hangingPunct="0"/>
              <a:endParaRPr lang="en-US"/>
            </a:p>
          </p:txBody>
        </p:sp>
        <p:sp>
          <p:nvSpPr>
            <p:cNvPr id="47353" name="Freeform 1726"/>
            <p:cNvSpPr>
              <a:spLocks/>
            </p:cNvSpPr>
            <p:nvPr/>
          </p:nvSpPr>
          <p:spPr bwMode="auto">
            <a:xfrm>
              <a:off x="2787" y="2544"/>
              <a:ext cx="74" cy="5"/>
            </a:xfrm>
            <a:custGeom>
              <a:avLst/>
              <a:gdLst>
                <a:gd name="T0" fmla="*/ 0 w 74"/>
                <a:gd name="T1" fmla="*/ 5 h 5"/>
                <a:gd name="T2" fmla="*/ 7 w 74"/>
                <a:gd name="T3" fmla="*/ 5 h 5"/>
                <a:gd name="T4" fmla="*/ 14 w 74"/>
                <a:gd name="T5" fmla="*/ 5 h 5"/>
                <a:gd name="T6" fmla="*/ 22 w 74"/>
                <a:gd name="T7" fmla="*/ 5 h 5"/>
                <a:gd name="T8" fmla="*/ 29 w 74"/>
                <a:gd name="T9" fmla="*/ 5 h 5"/>
                <a:gd name="T10" fmla="*/ 35 w 74"/>
                <a:gd name="T11" fmla="*/ 4 h 5"/>
                <a:gd name="T12" fmla="*/ 41 w 74"/>
                <a:gd name="T13" fmla="*/ 4 h 5"/>
                <a:gd name="T14" fmla="*/ 47 w 74"/>
                <a:gd name="T15" fmla="*/ 4 h 5"/>
                <a:gd name="T16" fmla="*/ 52 w 74"/>
                <a:gd name="T17" fmla="*/ 4 h 5"/>
                <a:gd name="T18" fmla="*/ 57 w 74"/>
                <a:gd name="T19" fmla="*/ 3 h 5"/>
                <a:gd name="T20" fmla="*/ 62 w 74"/>
                <a:gd name="T21" fmla="*/ 3 h 5"/>
                <a:gd name="T22" fmla="*/ 65 w 74"/>
                <a:gd name="T23" fmla="*/ 2 h 5"/>
                <a:gd name="T24" fmla="*/ 69 w 74"/>
                <a:gd name="T25" fmla="*/ 2 h 5"/>
                <a:gd name="T26" fmla="*/ 71 w 74"/>
                <a:gd name="T27" fmla="*/ 2 h 5"/>
                <a:gd name="T28" fmla="*/ 73 w 74"/>
                <a:gd name="T29" fmla="*/ 1 h 5"/>
                <a:gd name="T30" fmla="*/ 74 w 74"/>
                <a:gd name="T31" fmla="*/ 0 h 5"/>
                <a:gd name="T32" fmla="*/ 74 w 74"/>
                <a:gd name="T33" fmla="*/ 0 h 5"/>
                <a:gd name="T34" fmla="*/ 73 w 74"/>
                <a:gd name="T35" fmla="*/ 0 h 5"/>
                <a:gd name="T36" fmla="*/ 72 w 74"/>
                <a:gd name="T37" fmla="*/ 0 h 5"/>
                <a:gd name="T38" fmla="*/ 71 w 74"/>
                <a:gd name="T39" fmla="*/ 1 h 5"/>
                <a:gd name="T40" fmla="*/ 69 w 74"/>
                <a:gd name="T41" fmla="*/ 2 h 5"/>
                <a:gd name="T42" fmla="*/ 67 w 74"/>
                <a:gd name="T43" fmla="*/ 2 h 5"/>
                <a:gd name="T44" fmla="*/ 63 w 74"/>
                <a:gd name="T45" fmla="*/ 2 h 5"/>
                <a:gd name="T46" fmla="*/ 59 w 74"/>
                <a:gd name="T47" fmla="*/ 3 h 5"/>
                <a:gd name="T48" fmla="*/ 54 w 74"/>
                <a:gd name="T49" fmla="*/ 4 h 5"/>
                <a:gd name="T50" fmla="*/ 49 w 74"/>
                <a:gd name="T51" fmla="*/ 4 h 5"/>
                <a:gd name="T52" fmla="*/ 43 w 74"/>
                <a:gd name="T53" fmla="*/ 4 h 5"/>
                <a:gd name="T54" fmla="*/ 36 w 74"/>
                <a:gd name="T55" fmla="*/ 4 h 5"/>
                <a:gd name="T56" fmla="*/ 30 w 74"/>
                <a:gd name="T57" fmla="*/ 5 h 5"/>
                <a:gd name="T58" fmla="*/ 23 w 74"/>
                <a:gd name="T59" fmla="*/ 5 h 5"/>
                <a:gd name="T60" fmla="*/ 15 w 74"/>
                <a:gd name="T61" fmla="*/ 5 h 5"/>
                <a:gd name="T62" fmla="*/ 8 w 74"/>
                <a:gd name="T63" fmla="*/ 5 h 5"/>
                <a:gd name="T64" fmla="*/ 0 w 74"/>
                <a:gd name="T65" fmla="*/ 5 h 5"/>
                <a:gd name="T66" fmla="*/ 0 w 74"/>
                <a:gd name="T67" fmla="*/ 5 h 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
                <a:gd name="T103" fmla="*/ 0 h 5"/>
                <a:gd name="T104" fmla="*/ 74 w 74"/>
                <a:gd name="T105" fmla="*/ 5 h 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 h="5">
                  <a:moveTo>
                    <a:pt x="0" y="5"/>
                  </a:moveTo>
                  <a:lnTo>
                    <a:pt x="7" y="5"/>
                  </a:lnTo>
                  <a:lnTo>
                    <a:pt x="14" y="5"/>
                  </a:lnTo>
                  <a:lnTo>
                    <a:pt x="22" y="5"/>
                  </a:lnTo>
                  <a:lnTo>
                    <a:pt x="29" y="5"/>
                  </a:lnTo>
                  <a:lnTo>
                    <a:pt x="35" y="4"/>
                  </a:lnTo>
                  <a:lnTo>
                    <a:pt x="41" y="4"/>
                  </a:lnTo>
                  <a:lnTo>
                    <a:pt x="47" y="4"/>
                  </a:lnTo>
                  <a:lnTo>
                    <a:pt x="52" y="4"/>
                  </a:lnTo>
                  <a:lnTo>
                    <a:pt x="57" y="3"/>
                  </a:lnTo>
                  <a:lnTo>
                    <a:pt x="62" y="3"/>
                  </a:lnTo>
                  <a:lnTo>
                    <a:pt x="65" y="2"/>
                  </a:lnTo>
                  <a:lnTo>
                    <a:pt x="69" y="2"/>
                  </a:lnTo>
                  <a:lnTo>
                    <a:pt x="71" y="2"/>
                  </a:lnTo>
                  <a:lnTo>
                    <a:pt x="73" y="1"/>
                  </a:lnTo>
                  <a:lnTo>
                    <a:pt x="74" y="0"/>
                  </a:lnTo>
                  <a:lnTo>
                    <a:pt x="73" y="0"/>
                  </a:lnTo>
                  <a:lnTo>
                    <a:pt x="72" y="0"/>
                  </a:lnTo>
                  <a:lnTo>
                    <a:pt x="71" y="1"/>
                  </a:lnTo>
                  <a:lnTo>
                    <a:pt x="69" y="2"/>
                  </a:lnTo>
                  <a:lnTo>
                    <a:pt x="67" y="2"/>
                  </a:lnTo>
                  <a:lnTo>
                    <a:pt x="63" y="2"/>
                  </a:lnTo>
                  <a:lnTo>
                    <a:pt x="59" y="3"/>
                  </a:lnTo>
                  <a:lnTo>
                    <a:pt x="54" y="4"/>
                  </a:lnTo>
                  <a:lnTo>
                    <a:pt x="49" y="4"/>
                  </a:lnTo>
                  <a:lnTo>
                    <a:pt x="43" y="4"/>
                  </a:lnTo>
                  <a:lnTo>
                    <a:pt x="36" y="4"/>
                  </a:lnTo>
                  <a:lnTo>
                    <a:pt x="30" y="5"/>
                  </a:lnTo>
                  <a:lnTo>
                    <a:pt x="23" y="5"/>
                  </a:lnTo>
                  <a:lnTo>
                    <a:pt x="15" y="5"/>
                  </a:lnTo>
                  <a:lnTo>
                    <a:pt x="8" y="5"/>
                  </a:lnTo>
                  <a:lnTo>
                    <a:pt x="0" y="5"/>
                  </a:lnTo>
                  <a:close/>
                </a:path>
              </a:pathLst>
            </a:custGeom>
            <a:solidFill>
              <a:srgbClr val="878787"/>
            </a:solidFill>
            <a:ln w="9525">
              <a:noFill/>
              <a:round/>
              <a:headEnd/>
              <a:tailEnd/>
            </a:ln>
          </p:spPr>
          <p:txBody>
            <a:bodyPr/>
            <a:lstStyle/>
            <a:p>
              <a:pPr eaLnBrk="0" hangingPunct="0"/>
              <a:endParaRPr lang="en-US"/>
            </a:p>
          </p:txBody>
        </p:sp>
        <p:sp>
          <p:nvSpPr>
            <p:cNvPr id="47354" name="Freeform 1727"/>
            <p:cNvSpPr>
              <a:spLocks/>
            </p:cNvSpPr>
            <p:nvPr/>
          </p:nvSpPr>
          <p:spPr bwMode="auto">
            <a:xfrm>
              <a:off x="2787" y="2544"/>
              <a:ext cx="73" cy="5"/>
            </a:xfrm>
            <a:custGeom>
              <a:avLst/>
              <a:gdLst>
                <a:gd name="T0" fmla="*/ 0 w 73"/>
                <a:gd name="T1" fmla="*/ 5 h 5"/>
                <a:gd name="T2" fmla="*/ 8 w 73"/>
                <a:gd name="T3" fmla="*/ 5 h 5"/>
                <a:gd name="T4" fmla="*/ 15 w 73"/>
                <a:gd name="T5" fmla="*/ 5 h 5"/>
                <a:gd name="T6" fmla="*/ 23 w 73"/>
                <a:gd name="T7" fmla="*/ 5 h 5"/>
                <a:gd name="T8" fmla="*/ 30 w 73"/>
                <a:gd name="T9" fmla="*/ 5 h 5"/>
                <a:gd name="T10" fmla="*/ 36 w 73"/>
                <a:gd name="T11" fmla="*/ 4 h 5"/>
                <a:gd name="T12" fmla="*/ 43 w 73"/>
                <a:gd name="T13" fmla="*/ 4 h 5"/>
                <a:gd name="T14" fmla="*/ 49 w 73"/>
                <a:gd name="T15" fmla="*/ 4 h 5"/>
                <a:gd name="T16" fmla="*/ 54 w 73"/>
                <a:gd name="T17" fmla="*/ 4 h 5"/>
                <a:gd name="T18" fmla="*/ 59 w 73"/>
                <a:gd name="T19" fmla="*/ 3 h 5"/>
                <a:gd name="T20" fmla="*/ 63 w 73"/>
                <a:gd name="T21" fmla="*/ 2 h 5"/>
                <a:gd name="T22" fmla="*/ 67 w 73"/>
                <a:gd name="T23" fmla="*/ 2 h 5"/>
                <a:gd name="T24" fmla="*/ 69 w 73"/>
                <a:gd name="T25" fmla="*/ 2 h 5"/>
                <a:gd name="T26" fmla="*/ 71 w 73"/>
                <a:gd name="T27" fmla="*/ 1 h 5"/>
                <a:gd name="T28" fmla="*/ 72 w 73"/>
                <a:gd name="T29" fmla="*/ 0 h 5"/>
                <a:gd name="T30" fmla="*/ 73 w 73"/>
                <a:gd name="T31" fmla="*/ 0 h 5"/>
                <a:gd name="T32" fmla="*/ 71 w 73"/>
                <a:gd name="T33" fmla="*/ 0 h 5"/>
                <a:gd name="T34" fmla="*/ 71 w 73"/>
                <a:gd name="T35" fmla="*/ 0 h 5"/>
                <a:gd name="T36" fmla="*/ 70 w 73"/>
                <a:gd name="T37" fmla="*/ 1 h 5"/>
                <a:gd name="T38" fmla="*/ 68 w 73"/>
                <a:gd name="T39" fmla="*/ 2 h 5"/>
                <a:gd name="T40" fmla="*/ 65 w 73"/>
                <a:gd name="T41" fmla="*/ 2 h 5"/>
                <a:gd name="T42" fmla="*/ 62 w 73"/>
                <a:gd name="T43" fmla="*/ 2 h 5"/>
                <a:gd name="T44" fmla="*/ 58 w 73"/>
                <a:gd name="T45" fmla="*/ 3 h 5"/>
                <a:gd name="T46" fmla="*/ 53 w 73"/>
                <a:gd name="T47" fmla="*/ 3 h 5"/>
                <a:gd name="T48" fmla="*/ 48 w 73"/>
                <a:gd name="T49" fmla="*/ 4 h 5"/>
                <a:gd name="T50" fmla="*/ 42 w 73"/>
                <a:gd name="T51" fmla="*/ 4 h 5"/>
                <a:gd name="T52" fmla="*/ 35 w 73"/>
                <a:gd name="T53" fmla="*/ 4 h 5"/>
                <a:gd name="T54" fmla="*/ 29 w 73"/>
                <a:gd name="T55" fmla="*/ 4 h 5"/>
                <a:gd name="T56" fmla="*/ 22 w 73"/>
                <a:gd name="T57" fmla="*/ 5 h 5"/>
                <a:gd name="T58" fmla="*/ 15 w 73"/>
                <a:gd name="T59" fmla="*/ 5 h 5"/>
                <a:gd name="T60" fmla="*/ 8 w 73"/>
                <a:gd name="T61" fmla="*/ 5 h 5"/>
                <a:gd name="T62" fmla="*/ 0 w 73"/>
                <a:gd name="T63" fmla="*/ 5 h 5"/>
                <a:gd name="T64" fmla="*/ 0 w 73"/>
                <a:gd name="T65" fmla="*/ 5 h 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5"/>
                <a:gd name="T101" fmla="*/ 73 w 73"/>
                <a:gd name="T102" fmla="*/ 5 h 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5">
                  <a:moveTo>
                    <a:pt x="0" y="5"/>
                  </a:moveTo>
                  <a:lnTo>
                    <a:pt x="8" y="5"/>
                  </a:lnTo>
                  <a:lnTo>
                    <a:pt x="15" y="5"/>
                  </a:lnTo>
                  <a:lnTo>
                    <a:pt x="23" y="5"/>
                  </a:lnTo>
                  <a:lnTo>
                    <a:pt x="30" y="5"/>
                  </a:lnTo>
                  <a:lnTo>
                    <a:pt x="36" y="4"/>
                  </a:lnTo>
                  <a:lnTo>
                    <a:pt x="43" y="4"/>
                  </a:lnTo>
                  <a:lnTo>
                    <a:pt x="49" y="4"/>
                  </a:lnTo>
                  <a:lnTo>
                    <a:pt x="54" y="4"/>
                  </a:lnTo>
                  <a:lnTo>
                    <a:pt x="59" y="3"/>
                  </a:lnTo>
                  <a:lnTo>
                    <a:pt x="63" y="2"/>
                  </a:lnTo>
                  <a:lnTo>
                    <a:pt x="67" y="2"/>
                  </a:lnTo>
                  <a:lnTo>
                    <a:pt x="69" y="2"/>
                  </a:lnTo>
                  <a:lnTo>
                    <a:pt x="71" y="1"/>
                  </a:lnTo>
                  <a:lnTo>
                    <a:pt x="72" y="0"/>
                  </a:lnTo>
                  <a:lnTo>
                    <a:pt x="73" y="0"/>
                  </a:lnTo>
                  <a:lnTo>
                    <a:pt x="71" y="0"/>
                  </a:lnTo>
                  <a:lnTo>
                    <a:pt x="70" y="1"/>
                  </a:lnTo>
                  <a:lnTo>
                    <a:pt x="68" y="2"/>
                  </a:lnTo>
                  <a:lnTo>
                    <a:pt x="65" y="2"/>
                  </a:lnTo>
                  <a:lnTo>
                    <a:pt x="62" y="2"/>
                  </a:lnTo>
                  <a:lnTo>
                    <a:pt x="58" y="3"/>
                  </a:lnTo>
                  <a:lnTo>
                    <a:pt x="53" y="3"/>
                  </a:lnTo>
                  <a:lnTo>
                    <a:pt x="48" y="4"/>
                  </a:lnTo>
                  <a:lnTo>
                    <a:pt x="42" y="4"/>
                  </a:lnTo>
                  <a:lnTo>
                    <a:pt x="35" y="4"/>
                  </a:lnTo>
                  <a:lnTo>
                    <a:pt x="29" y="4"/>
                  </a:lnTo>
                  <a:lnTo>
                    <a:pt x="22" y="5"/>
                  </a:lnTo>
                  <a:lnTo>
                    <a:pt x="15" y="5"/>
                  </a:lnTo>
                  <a:lnTo>
                    <a:pt x="8" y="5"/>
                  </a:lnTo>
                  <a:lnTo>
                    <a:pt x="0" y="5"/>
                  </a:lnTo>
                  <a:close/>
                </a:path>
              </a:pathLst>
            </a:custGeom>
            <a:solidFill>
              <a:srgbClr val="858585"/>
            </a:solidFill>
            <a:ln w="9525">
              <a:noFill/>
              <a:round/>
              <a:headEnd/>
              <a:tailEnd/>
            </a:ln>
          </p:spPr>
          <p:txBody>
            <a:bodyPr/>
            <a:lstStyle/>
            <a:p>
              <a:pPr eaLnBrk="0" hangingPunct="0"/>
              <a:endParaRPr lang="en-US"/>
            </a:p>
          </p:txBody>
        </p:sp>
        <p:sp>
          <p:nvSpPr>
            <p:cNvPr id="47355" name="Freeform 1728"/>
            <p:cNvSpPr>
              <a:spLocks/>
            </p:cNvSpPr>
            <p:nvPr/>
          </p:nvSpPr>
          <p:spPr bwMode="auto">
            <a:xfrm>
              <a:off x="2787" y="2544"/>
              <a:ext cx="71" cy="5"/>
            </a:xfrm>
            <a:custGeom>
              <a:avLst/>
              <a:gdLst>
                <a:gd name="T0" fmla="*/ 0 w 71"/>
                <a:gd name="T1" fmla="*/ 5 h 5"/>
                <a:gd name="T2" fmla="*/ 8 w 71"/>
                <a:gd name="T3" fmla="*/ 5 h 5"/>
                <a:gd name="T4" fmla="*/ 15 w 71"/>
                <a:gd name="T5" fmla="*/ 5 h 5"/>
                <a:gd name="T6" fmla="*/ 22 w 71"/>
                <a:gd name="T7" fmla="*/ 5 h 5"/>
                <a:gd name="T8" fmla="*/ 29 w 71"/>
                <a:gd name="T9" fmla="*/ 4 h 5"/>
                <a:gd name="T10" fmla="*/ 35 w 71"/>
                <a:gd name="T11" fmla="*/ 4 h 5"/>
                <a:gd name="T12" fmla="*/ 42 w 71"/>
                <a:gd name="T13" fmla="*/ 4 h 5"/>
                <a:gd name="T14" fmla="*/ 48 w 71"/>
                <a:gd name="T15" fmla="*/ 4 h 5"/>
                <a:gd name="T16" fmla="*/ 53 w 71"/>
                <a:gd name="T17" fmla="*/ 3 h 5"/>
                <a:gd name="T18" fmla="*/ 58 w 71"/>
                <a:gd name="T19" fmla="*/ 3 h 5"/>
                <a:gd name="T20" fmla="*/ 62 w 71"/>
                <a:gd name="T21" fmla="*/ 2 h 5"/>
                <a:gd name="T22" fmla="*/ 65 w 71"/>
                <a:gd name="T23" fmla="*/ 2 h 5"/>
                <a:gd name="T24" fmla="*/ 68 w 71"/>
                <a:gd name="T25" fmla="*/ 2 h 5"/>
                <a:gd name="T26" fmla="*/ 70 w 71"/>
                <a:gd name="T27" fmla="*/ 1 h 5"/>
                <a:gd name="T28" fmla="*/ 71 w 71"/>
                <a:gd name="T29" fmla="*/ 0 h 5"/>
                <a:gd name="T30" fmla="*/ 71 w 71"/>
                <a:gd name="T31" fmla="*/ 0 h 5"/>
                <a:gd name="T32" fmla="*/ 70 w 71"/>
                <a:gd name="T33" fmla="*/ 0 h 5"/>
                <a:gd name="T34" fmla="*/ 69 w 71"/>
                <a:gd name="T35" fmla="*/ 0 h 5"/>
                <a:gd name="T36" fmla="*/ 68 w 71"/>
                <a:gd name="T37" fmla="*/ 1 h 5"/>
                <a:gd name="T38" fmla="*/ 66 w 71"/>
                <a:gd name="T39" fmla="*/ 2 h 5"/>
                <a:gd name="T40" fmla="*/ 64 w 71"/>
                <a:gd name="T41" fmla="*/ 2 h 5"/>
                <a:gd name="T42" fmla="*/ 61 w 71"/>
                <a:gd name="T43" fmla="*/ 2 h 5"/>
                <a:gd name="T44" fmla="*/ 57 w 71"/>
                <a:gd name="T45" fmla="*/ 3 h 5"/>
                <a:gd name="T46" fmla="*/ 52 w 71"/>
                <a:gd name="T47" fmla="*/ 3 h 5"/>
                <a:gd name="T48" fmla="*/ 47 w 71"/>
                <a:gd name="T49" fmla="*/ 4 h 5"/>
                <a:gd name="T50" fmla="*/ 41 w 71"/>
                <a:gd name="T51" fmla="*/ 4 h 5"/>
                <a:gd name="T52" fmla="*/ 35 w 71"/>
                <a:gd name="T53" fmla="*/ 4 h 5"/>
                <a:gd name="T54" fmla="*/ 28 w 71"/>
                <a:gd name="T55" fmla="*/ 4 h 5"/>
                <a:gd name="T56" fmla="*/ 22 w 71"/>
                <a:gd name="T57" fmla="*/ 5 h 5"/>
                <a:gd name="T58" fmla="*/ 14 w 71"/>
                <a:gd name="T59" fmla="*/ 5 h 5"/>
                <a:gd name="T60" fmla="*/ 7 w 71"/>
                <a:gd name="T61" fmla="*/ 5 h 5"/>
                <a:gd name="T62" fmla="*/ 0 w 71"/>
                <a:gd name="T63" fmla="*/ 5 h 5"/>
                <a:gd name="T64" fmla="*/ 0 w 71"/>
                <a:gd name="T65" fmla="*/ 5 h 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5"/>
                <a:gd name="T101" fmla="*/ 71 w 71"/>
                <a:gd name="T102" fmla="*/ 5 h 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5">
                  <a:moveTo>
                    <a:pt x="0" y="5"/>
                  </a:moveTo>
                  <a:lnTo>
                    <a:pt x="8" y="5"/>
                  </a:lnTo>
                  <a:lnTo>
                    <a:pt x="15" y="5"/>
                  </a:lnTo>
                  <a:lnTo>
                    <a:pt x="22" y="5"/>
                  </a:lnTo>
                  <a:lnTo>
                    <a:pt x="29" y="4"/>
                  </a:lnTo>
                  <a:lnTo>
                    <a:pt x="35" y="4"/>
                  </a:lnTo>
                  <a:lnTo>
                    <a:pt x="42" y="4"/>
                  </a:lnTo>
                  <a:lnTo>
                    <a:pt x="48" y="4"/>
                  </a:lnTo>
                  <a:lnTo>
                    <a:pt x="53" y="3"/>
                  </a:lnTo>
                  <a:lnTo>
                    <a:pt x="58" y="3"/>
                  </a:lnTo>
                  <a:lnTo>
                    <a:pt x="62" y="2"/>
                  </a:lnTo>
                  <a:lnTo>
                    <a:pt x="65" y="2"/>
                  </a:lnTo>
                  <a:lnTo>
                    <a:pt x="68" y="2"/>
                  </a:lnTo>
                  <a:lnTo>
                    <a:pt x="70" y="1"/>
                  </a:lnTo>
                  <a:lnTo>
                    <a:pt x="71" y="0"/>
                  </a:lnTo>
                  <a:lnTo>
                    <a:pt x="70" y="0"/>
                  </a:lnTo>
                  <a:lnTo>
                    <a:pt x="69" y="0"/>
                  </a:lnTo>
                  <a:lnTo>
                    <a:pt x="68" y="1"/>
                  </a:lnTo>
                  <a:lnTo>
                    <a:pt x="66" y="2"/>
                  </a:lnTo>
                  <a:lnTo>
                    <a:pt x="64" y="2"/>
                  </a:lnTo>
                  <a:lnTo>
                    <a:pt x="61" y="2"/>
                  </a:lnTo>
                  <a:lnTo>
                    <a:pt x="57" y="3"/>
                  </a:lnTo>
                  <a:lnTo>
                    <a:pt x="52" y="3"/>
                  </a:lnTo>
                  <a:lnTo>
                    <a:pt x="47" y="4"/>
                  </a:lnTo>
                  <a:lnTo>
                    <a:pt x="41" y="4"/>
                  </a:lnTo>
                  <a:lnTo>
                    <a:pt x="35" y="4"/>
                  </a:lnTo>
                  <a:lnTo>
                    <a:pt x="28" y="4"/>
                  </a:lnTo>
                  <a:lnTo>
                    <a:pt x="22" y="5"/>
                  </a:lnTo>
                  <a:lnTo>
                    <a:pt x="14" y="5"/>
                  </a:lnTo>
                  <a:lnTo>
                    <a:pt x="7" y="5"/>
                  </a:lnTo>
                  <a:lnTo>
                    <a:pt x="0" y="5"/>
                  </a:lnTo>
                  <a:close/>
                </a:path>
              </a:pathLst>
            </a:custGeom>
            <a:solidFill>
              <a:srgbClr val="838383"/>
            </a:solidFill>
            <a:ln w="9525">
              <a:noFill/>
              <a:round/>
              <a:headEnd/>
              <a:tailEnd/>
            </a:ln>
          </p:spPr>
          <p:txBody>
            <a:bodyPr/>
            <a:lstStyle/>
            <a:p>
              <a:pPr eaLnBrk="0" hangingPunct="0"/>
              <a:endParaRPr lang="en-US"/>
            </a:p>
          </p:txBody>
        </p:sp>
        <p:sp>
          <p:nvSpPr>
            <p:cNvPr id="47356" name="Freeform 1729"/>
            <p:cNvSpPr>
              <a:spLocks/>
            </p:cNvSpPr>
            <p:nvPr/>
          </p:nvSpPr>
          <p:spPr bwMode="auto">
            <a:xfrm>
              <a:off x="2787" y="2544"/>
              <a:ext cx="70" cy="5"/>
            </a:xfrm>
            <a:custGeom>
              <a:avLst/>
              <a:gdLst>
                <a:gd name="T0" fmla="*/ 0 w 70"/>
                <a:gd name="T1" fmla="*/ 5 h 5"/>
                <a:gd name="T2" fmla="*/ 7 w 70"/>
                <a:gd name="T3" fmla="*/ 5 h 5"/>
                <a:gd name="T4" fmla="*/ 14 w 70"/>
                <a:gd name="T5" fmla="*/ 5 h 5"/>
                <a:gd name="T6" fmla="*/ 22 w 70"/>
                <a:gd name="T7" fmla="*/ 5 h 5"/>
                <a:gd name="T8" fmla="*/ 28 w 70"/>
                <a:gd name="T9" fmla="*/ 4 h 5"/>
                <a:gd name="T10" fmla="*/ 35 w 70"/>
                <a:gd name="T11" fmla="*/ 4 h 5"/>
                <a:gd name="T12" fmla="*/ 41 w 70"/>
                <a:gd name="T13" fmla="*/ 4 h 5"/>
                <a:gd name="T14" fmla="*/ 47 w 70"/>
                <a:gd name="T15" fmla="*/ 4 h 5"/>
                <a:gd name="T16" fmla="*/ 52 w 70"/>
                <a:gd name="T17" fmla="*/ 3 h 5"/>
                <a:gd name="T18" fmla="*/ 57 w 70"/>
                <a:gd name="T19" fmla="*/ 3 h 5"/>
                <a:gd name="T20" fmla="*/ 61 w 70"/>
                <a:gd name="T21" fmla="*/ 2 h 5"/>
                <a:gd name="T22" fmla="*/ 64 w 70"/>
                <a:gd name="T23" fmla="*/ 2 h 5"/>
                <a:gd name="T24" fmla="*/ 66 w 70"/>
                <a:gd name="T25" fmla="*/ 2 h 5"/>
                <a:gd name="T26" fmla="*/ 68 w 70"/>
                <a:gd name="T27" fmla="*/ 1 h 5"/>
                <a:gd name="T28" fmla="*/ 69 w 70"/>
                <a:gd name="T29" fmla="*/ 0 h 5"/>
                <a:gd name="T30" fmla="*/ 70 w 70"/>
                <a:gd name="T31" fmla="*/ 0 h 5"/>
                <a:gd name="T32" fmla="*/ 68 w 70"/>
                <a:gd name="T33" fmla="*/ 0 h 5"/>
                <a:gd name="T34" fmla="*/ 68 w 70"/>
                <a:gd name="T35" fmla="*/ 0 h 5"/>
                <a:gd name="T36" fmla="*/ 67 w 70"/>
                <a:gd name="T37" fmla="*/ 1 h 5"/>
                <a:gd name="T38" fmla="*/ 65 w 70"/>
                <a:gd name="T39" fmla="*/ 2 h 5"/>
                <a:gd name="T40" fmla="*/ 62 w 70"/>
                <a:gd name="T41" fmla="*/ 2 h 5"/>
                <a:gd name="T42" fmla="*/ 59 w 70"/>
                <a:gd name="T43" fmla="*/ 2 h 5"/>
                <a:gd name="T44" fmla="*/ 55 w 70"/>
                <a:gd name="T45" fmla="*/ 3 h 5"/>
                <a:gd name="T46" fmla="*/ 51 w 70"/>
                <a:gd name="T47" fmla="*/ 3 h 5"/>
                <a:gd name="T48" fmla="*/ 46 w 70"/>
                <a:gd name="T49" fmla="*/ 4 h 5"/>
                <a:gd name="T50" fmla="*/ 40 w 70"/>
                <a:gd name="T51" fmla="*/ 4 h 5"/>
                <a:gd name="T52" fmla="*/ 34 w 70"/>
                <a:gd name="T53" fmla="*/ 4 h 5"/>
                <a:gd name="T54" fmla="*/ 28 w 70"/>
                <a:gd name="T55" fmla="*/ 4 h 5"/>
                <a:gd name="T56" fmla="*/ 21 w 70"/>
                <a:gd name="T57" fmla="*/ 4 h 5"/>
                <a:gd name="T58" fmla="*/ 14 w 70"/>
                <a:gd name="T59" fmla="*/ 5 h 5"/>
                <a:gd name="T60" fmla="*/ 7 w 70"/>
                <a:gd name="T61" fmla="*/ 5 h 5"/>
                <a:gd name="T62" fmla="*/ 0 w 70"/>
                <a:gd name="T63" fmla="*/ 5 h 5"/>
                <a:gd name="T64" fmla="*/ 0 w 70"/>
                <a:gd name="T65" fmla="*/ 5 h 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
                <a:gd name="T101" fmla="*/ 70 w 70"/>
                <a:gd name="T102" fmla="*/ 5 h 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
                  <a:moveTo>
                    <a:pt x="0" y="5"/>
                  </a:moveTo>
                  <a:lnTo>
                    <a:pt x="7" y="5"/>
                  </a:lnTo>
                  <a:lnTo>
                    <a:pt x="14" y="5"/>
                  </a:lnTo>
                  <a:lnTo>
                    <a:pt x="22" y="5"/>
                  </a:lnTo>
                  <a:lnTo>
                    <a:pt x="28" y="4"/>
                  </a:lnTo>
                  <a:lnTo>
                    <a:pt x="35" y="4"/>
                  </a:lnTo>
                  <a:lnTo>
                    <a:pt x="41" y="4"/>
                  </a:lnTo>
                  <a:lnTo>
                    <a:pt x="47" y="4"/>
                  </a:lnTo>
                  <a:lnTo>
                    <a:pt x="52" y="3"/>
                  </a:lnTo>
                  <a:lnTo>
                    <a:pt x="57" y="3"/>
                  </a:lnTo>
                  <a:lnTo>
                    <a:pt x="61" y="2"/>
                  </a:lnTo>
                  <a:lnTo>
                    <a:pt x="64" y="2"/>
                  </a:lnTo>
                  <a:lnTo>
                    <a:pt x="66" y="2"/>
                  </a:lnTo>
                  <a:lnTo>
                    <a:pt x="68" y="1"/>
                  </a:lnTo>
                  <a:lnTo>
                    <a:pt x="69" y="0"/>
                  </a:lnTo>
                  <a:lnTo>
                    <a:pt x="70" y="0"/>
                  </a:lnTo>
                  <a:lnTo>
                    <a:pt x="68" y="0"/>
                  </a:lnTo>
                  <a:lnTo>
                    <a:pt x="67" y="1"/>
                  </a:lnTo>
                  <a:lnTo>
                    <a:pt x="65" y="2"/>
                  </a:lnTo>
                  <a:lnTo>
                    <a:pt x="62" y="2"/>
                  </a:lnTo>
                  <a:lnTo>
                    <a:pt x="59" y="2"/>
                  </a:lnTo>
                  <a:lnTo>
                    <a:pt x="55" y="3"/>
                  </a:lnTo>
                  <a:lnTo>
                    <a:pt x="51" y="3"/>
                  </a:lnTo>
                  <a:lnTo>
                    <a:pt x="46" y="4"/>
                  </a:lnTo>
                  <a:lnTo>
                    <a:pt x="40" y="4"/>
                  </a:lnTo>
                  <a:lnTo>
                    <a:pt x="34" y="4"/>
                  </a:lnTo>
                  <a:lnTo>
                    <a:pt x="28" y="4"/>
                  </a:lnTo>
                  <a:lnTo>
                    <a:pt x="21" y="4"/>
                  </a:lnTo>
                  <a:lnTo>
                    <a:pt x="14" y="5"/>
                  </a:lnTo>
                  <a:lnTo>
                    <a:pt x="7" y="5"/>
                  </a:lnTo>
                  <a:lnTo>
                    <a:pt x="0" y="5"/>
                  </a:lnTo>
                  <a:close/>
                </a:path>
              </a:pathLst>
            </a:custGeom>
            <a:solidFill>
              <a:srgbClr val="828282"/>
            </a:solidFill>
            <a:ln w="9525">
              <a:noFill/>
              <a:round/>
              <a:headEnd/>
              <a:tailEnd/>
            </a:ln>
          </p:spPr>
          <p:txBody>
            <a:bodyPr/>
            <a:lstStyle/>
            <a:p>
              <a:pPr eaLnBrk="0" hangingPunct="0"/>
              <a:endParaRPr lang="en-US"/>
            </a:p>
          </p:txBody>
        </p:sp>
        <p:sp>
          <p:nvSpPr>
            <p:cNvPr id="47357" name="Freeform 1730"/>
            <p:cNvSpPr>
              <a:spLocks/>
            </p:cNvSpPr>
            <p:nvPr/>
          </p:nvSpPr>
          <p:spPr bwMode="auto">
            <a:xfrm>
              <a:off x="2787" y="2544"/>
              <a:ext cx="68" cy="5"/>
            </a:xfrm>
            <a:custGeom>
              <a:avLst/>
              <a:gdLst>
                <a:gd name="T0" fmla="*/ 0 w 68"/>
                <a:gd name="T1" fmla="*/ 5 h 5"/>
                <a:gd name="T2" fmla="*/ 7 w 68"/>
                <a:gd name="T3" fmla="*/ 5 h 5"/>
                <a:gd name="T4" fmla="*/ 14 w 68"/>
                <a:gd name="T5" fmla="*/ 5 h 5"/>
                <a:gd name="T6" fmla="*/ 21 w 68"/>
                <a:gd name="T7" fmla="*/ 4 h 5"/>
                <a:gd name="T8" fmla="*/ 28 w 68"/>
                <a:gd name="T9" fmla="*/ 4 h 5"/>
                <a:gd name="T10" fmla="*/ 34 w 68"/>
                <a:gd name="T11" fmla="*/ 4 h 5"/>
                <a:gd name="T12" fmla="*/ 40 w 68"/>
                <a:gd name="T13" fmla="*/ 4 h 5"/>
                <a:gd name="T14" fmla="*/ 46 w 68"/>
                <a:gd name="T15" fmla="*/ 4 h 5"/>
                <a:gd name="T16" fmla="*/ 51 w 68"/>
                <a:gd name="T17" fmla="*/ 3 h 5"/>
                <a:gd name="T18" fmla="*/ 55 w 68"/>
                <a:gd name="T19" fmla="*/ 3 h 5"/>
                <a:gd name="T20" fmla="*/ 59 w 68"/>
                <a:gd name="T21" fmla="*/ 2 h 5"/>
                <a:gd name="T22" fmla="*/ 62 w 68"/>
                <a:gd name="T23" fmla="*/ 2 h 5"/>
                <a:gd name="T24" fmla="*/ 65 w 68"/>
                <a:gd name="T25" fmla="*/ 2 h 5"/>
                <a:gd name="T26" fmla="*/ 67 w 68"/>
                <a:gd name="T27" fmla="*/ 1 h 5"/>
                <a:gd name="T28" fmla="*/ 68 w 68"/>
                <a:gd name="T29" fmla="*/ 0 h 5"/>
                <a:gd name="T30" fmla="*/ 68 w 68"/>
                <a:gd name="T31" fmla="*/ 0 h 5"/>
                <a:gd name="T32" fmla="*/ 67 w 68"/>
                <a:gd name="T33" fmla="*/ 0 h 5"/>
                <a:gd name="T34" fmla="*/ 66 w 68"/>
                <a:gd name="T35" fmla="*/ 0 h 5"/>
                <a:gd name="T36" fmla="*/ 65 w 68"/>
                <a:gd name="T37" fmla="*/ 1 h 5"/>
                <a:gd name="T38" fmla="*/ 63 w 68"/>
                <a:gd name="T39" fmla="*/ 2 h 5"/>
                <a:gd name="T40" fmla="*/ 61 w 68"/>
                <a:gd name="T41" fmla="*/ 2 h 5"/>
                <a:gd name="T42" fmla="*/ 58 w 68"/>
                <a:gd name="T43" fmla="*/ 2 h 5"/>
                <a:gd name="T44" fmla="*/ 54 w 68"/>
                <a:gd name="T45" fmla="*/ 3 h 5"/>
                <a:gd name="T46" fmla="*/ 50 w 68"/>
                <a:gd name="T47" fmla="*/ 3 h 5"/>
                <a:gd name="T48" fmla="*/ 45 w 68"/>
                <a:gd name="T49" fmla="*/ 4 h 5"/>
                <a:gd name="T50" fmla="*/ 39 w 68"/>
                <a:gd name="T51" fmla="*/ 4 h 5"/>
                <a:gd name="T52" fmla="*/ 33 w 68"/>
                <a:gd name="T53" fmla="*/ 4 h 5"/>
                <a:gd name="T54" fmla="*/ 27 w 68"/>
                <a:gd name="T55" fmla="*/ 4 h 5"/>
                <a:gd name="T56" fmla="*/ 21 w 68"/>
                <a:gd name="T57" fmla="*/ 4 h 5"/>
                <a:gd name="T58" fmla="*/ 14 w 68"/>
                <a:gd name="T59" fmla="*/ 4 h 5"/>
                <a:gd name="T60" fmla="*/ 7 w 68"/>
                <a:gd name="T61" fmla="*/ 5 h 5"/>
                <a:gd name="T62" fmla="*/ 0 w 68"/>
                <a:gd name="T63" fmla="*/ 5 h 5"/>
                <a:gd name="T64" fmla="*/ 0 w 68"/>
                <a:gd name="T65" fmla="*/ 5 h 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
                <a:gd name="T101" fmla="*/ 68 w 68"/>
                <a:gd name="T102" fmla="*/ 5 h 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
                  <a:moveTo>
                    <a:pt x="0" y="5"/>
                  </a:moveTo>
                  <a:lnTo>
                    <a:pt x="7" y="5"/>
                  </a:lnTo>
                  <a:lnTo>
                    <a:pt x="14" y="5"/>
                  </a:lnTo>
                  <a:lnTo>
                    <a:pt x="21" y="4"/>
                  </a:lnTo>
                  <a:lnTo>
                    <a:pt x="28" y="4"/>
                  </a:lnTo>
                  <a:lnTo>
                    <a:pt x="34" y="4"/>
                  </a:lnTo>
                  <a:lnTo>
                    <a:pt x="40" y="4"/>
                  </a:lnTo>
                  <a:lnTo>
                    <a:pt x="46" y="4"/>
                  </a:lnTo>
                  <a:lnTo>
                    <a:pt x="51" y="3"/>
                  </a:lnTo>
                  <a:lnTo>
                    <a:pt x="55" y="3"/>
                  </a:lnTo>
                  <a:lnTo>
                    <a:pt x="59" y="2"/>
                  </a:lnTo>
                  <a:lnTo>
                    <a:pt x="62" y="2"/>
                  </a:lnTo>
                  <a:lnTo>
                    <a:pt x="65" y="2"/>
                  </a:lnTo>
                  <a:lnTo>
                    <a:pt x="67" y="1"/>
                  </a:lnTo>
                  <a:lnTo>
                    <a:pt x="68" y="0"/>
                  </a:lnTo>
                  <a:lnTo>
                    <a:pt x="67" y="0"/>
                  </a:lnTo>
                  <a:lnTo>
                    <a:pt x="66" y="0"/>
                  </a:lnTo>
                  <a:lnTo>
                    <a:pt x="65" y="1"/>
                  </a:lnTo>
                  <a:lnTo>
                    <a:pt x="63" y="2"/>
                  </a:lnTo>
                  <a:lnTo>
                    <a:pt x="61" y="2"/>
                  </a:lnTo>
                  <a:lnTo>
                    <a:pt x="58" y="2"/>
                  </a:lnTo>
                  <a:lnTo>
                    <a:pt x="54" y="3"/>
                  </a:lnTo>
                  <a:lnTo>
                    <a:pt x="50" y="3"/>
                  </a:lnTo>
                  <a:lnTo>
                    <a:pt x="45" y="4"/>
                  </a:lnTo>
                  <a:lnTo>
                    <a:pt x="39" y="4"/>
                  </a:lnTo>
                  <a:lnTo>
                    <a:pt x="33" y="4"/>
                  </a:lnTo>
                  <a:lnTo>
                    <a:pt x="27" y="4"/>
                  </a:lnTo>
                  <a:lnTo>
                    <a:pt x="21" y="4"/>
                  </a:lnTo>
                  <a:lnTo>
                    <a:pt x="14" y="4"/>
                  </a:lnTo>
                  <a:lnTo>
                    <a:pt x="7" y="5"/>
                  </a:lnTo>
                  <a:lnTo>
                    <a:pt x="0" y="5"/>
                  </a:lnTo>
                  <a:close/>
                </a:path>
              </a:pathLst>
            </a:custGeom>
            <a:solidFill>
              <a:srgbClr val="808080"/>
            </a:solidFill>
            <a:ln w="9525">
              <a:noFill/>
              <a:round/>
              <a:headEnd/>
              <a:tailEnd/>
            </a:ln>
          </p:spPr>
          <p:txBody>
            <a:bodyPr/>
            <a:lstStyle/>
            <a:p>
              <a:pPr eaLnBrk="0" hangingPunct="0"/>
              <a:endParaRPr lang="en-US"/>
            </a:p>
          </p:txBody>
        </p:sp>
        <p:sp>
          <p:nvSpPr>
            <p:cNvPr id="47358" name="Freeform 1731"/>
            <p:cNvSpPr>
              <a:spLocks/>
            </p:cNvSpPr>
            <p:nvPr/>
          </p:nvSpPr>
          <p:spPr bwMode="auto">
            <a:xfrm>
              <a:off x="2787" y="2544"/>
              <a:ext cx="67" cy="5"/>
            </a:xfrm>
            <a:custGeom>
              <a:avLst/>
              <a:gdLst>
                <a:gd name="T0" fmla="*/ 0 w 67"/>
                <a:gd name="T1" fmla="*/ 5 h 5"/>
                <a:gd name="T2" fmla="*/ 7 w 67"/>
                <a:gd name="T3" fmla="*/ 5 h 5"/>
                <a:gd name="T4" fmla="*/ 14 w 67"/>
                <a:gd name="T5" fmla="*/ 4 h 5"/>
                <a:gd name="T6" fmla="*/ 21 w 67"/>
                <a:gd name="T7" fmla="*/ 4 h 5"/>
                <a:gd name="T8" fmla="*/ 27 w 67"/>
                <a:gd name="T9" fmla="*/ 4 h 5"/>
                <a:gd name="T10" fmla="*/ 33 w 67"/>
                <a:gd name="T11" fmla="*/ 4 h 5"/>
                <a:gd name="T12" fmla="*/ 39 w 67"/>
                <a:gd name="T13" fmla="*/ 4 h 5"/>
                <a:gd name="T14" fmla="*/ 45 w 67"/>
                <a:gd name="T15" fmla="*/ 4 h 5"/>
                <a:gd name="T16" fmla="*/ 50 w 67"/>
                <a:gd name="T17" fmla="*/ 3 h 5"/>
                <a:gd name="T18" fmla="*/ 54 w 67"/>
                <a:gd name="T19" fmla="*/ 3 h 5"/>
                <a:gd name="T20" fmla="*/ 58 w 67"/>
                <a:gd name="T21" fmla="*/ 2 h 5"/>
                <a:gd name="T22" fmla="*/ 61 w 67"/>
                <a:gd name="T23" fmla="*/ 2 h 5"/>
                <a:gd name="T24" fmla="*/ 63 w 67"/>
                <a:gd name="T25" fmla="*/ 2 h 5"/>
                <a:gd name="T26" fmla="*/ 65 w 67"/>
                <a:gd name="T27" fmla="*/ 1 h 5"/>
                <a:gd name="T28" fmla="*/ 66 w 67"/>
                <a:gd name="T29" fmla="*/ 0 h 5"/>
                <a:gd name="T30" fmla="*/ 67 w 67"/>
                <a:gd name="T31" fmla="*/ 0 h 5"/>
                <a:gd name="T32" fmla="*/ 65 w 67"/>
                <a:gd name="T33" fmla="*/ 0 h 5"/>
                <a:gd name="T34" fmla="*/ 65 w 67"/>
                <a:gd name="T35" fmla="*/ 0 h 5"/>
                <a:gd name="T36" fmla="*/ 64 w 67"/>
                <a:gd name="T37" fmla="*/ 1 h 5"/>
                <a:gd name="T38" fmla="*/ 62 w 67"/>
                <a:gd name="T39" fmla="*/ 2 h 5"/>
                <a:gd name="T40" fmla="*/ 60 w 67"/>
                <a:gd name="T41" fmla="*/ 2 h 5"/>
                <a:gd name="T42" fmla="*/ 57 w 67"/>
                <a:gd name="T43" fmla="*/ 2 h 5"/>
                <a:gd name="T44" fmla="*/ 53 w 67"/>
                <a:gd name="T45" fmla="*/ 3 h 5"/>
                <a:gd name="T46" fmla="*/ 48 w 67"/>
                <a:gd name="T47" fmla="*/ 3 h 5"/>
                <a:gd name="T48" fmla="*/ 44 w 67"/>
                <a:gd name="T49" fmla="*/ 3 h 5"/>
                <a:gd name="T50" fmla="*/ 38 w 67"/>
                <a:gd name="T51" fmla="*/ 4 h 5"/>
                <a:gd name="T52" fmla="*/ 33 w 67"/>
                <a:gd name="T53" fmla="*/ 4 h 5"/>
                <a:gd name="T54" fmla="*/ 27 w 67"/>
                <a:gd name="T55" fmla="*/ 4 h 5"/>
                <a:gd name="T56" fmla="*/ 20 w 67"/>
                <a:gd name="T57" fmla="*/ 4 h 5"/>
                <a:gd name="T58" fmla="*/ 14 w 67"/>
                <a:gd name="T59" fmla="*/ 4 h 5"/>
                <a:gd name="T60" fmla="*/ 7 w 67"/>
                <a:gd name="T61" fmla="*/ 4 h 5"/>
                <a:gd name="T62" fmla="*/ 0 w 67"/>
                <a:gd name="T63" fmla="*/ 4 h 5"/>
                <a:gd name="T64" fmla="*/ 0 w 67"/>
                <a:gd name="T65" fmla="*/ 5 h 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
                <a:gd name="T101" fmla="*/ 67 w 67"/>
                <a:gd name="T102" fmla="*/ 5 h 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
                  <a:moveTo>
                    <a:pt x="0" y="5"/>
                  </a:moveTo>
                  <a:lnTo>
                    <a:pt x="7" y="5"/>
                  </a:lnTo>
                  <a:lnTo>
                    <a:pt x="14" y="4"/>
                  </a:lnTo>
                  <a:lnTo>
                    <a:pt x="21" y="4"/>
                  </a:lnTo>
                  <a:lnTo>
                    <a:pt x="27" y="4"/>
                  </a:lnTo>
                  <a:lnTo>
                    <a:pt x="33" y="4"/>
                  </a:lnTo>
                  <a:lnTo>
                    <a:pt x="39" y="4"/>
                  </a:lnTo>
                  <a:lnTo>
                    <a:pt x="45" y="4"/>
                  </a:lnTo>
                  <a:lnTo>
                    <a:pt x="50" y="3"/>
                  </a:lnTo>
                  <a:lnTo>
                    <a:pt x="54" y="3"/>
                  </a:lnTo>
                  <a:lnTo>
                    <a:pt x="58" y="2"/>
                  </a:lnTo>
                  <a:lnTo>
                    <a:pt x="61" y="2"/>
                  </a:lnTo>
                  <a:lnTo>
                    <a:pt x="63" y="2"/>
                  </a:lnTo>
                  <a:lnTo>
                    <a:pt x="65" y="1"/>
                  </a:lnTo>
                  <a:lnTo>
                    <a:pt x="66" y="0"/>
                  </a:lnTo>
                  <a:lnTo>
                    <a:pt x="67" y="0"/>
                  </a:lnTo>
                  <a:lnTo>
                    <a:pt x="65" y="0"/>
                  </a:lnTo>
                  <a:lnTo>
                    <a:pt x="64" y="1"/>
                  </a:lnTo>
                  <a:lnTo>
                    <a:pt x="62" y="2"/>
                  </a:lnTo>
                  <a:lnTo>
                    <a:pt x="60" y="2"/>
                  </a:lnTo>
                  <a:lnTo>
                    <a:pt x="57" y="2"/>
                  </a:lnTo>
                  <a:lnTo>
                    <a:pt x="53" y="3"/>
                  </a:lnTo>
                  <a:lnTo>
                    <a:pt x="48" y="3"/>
                  </a:lnTo>
                  <a:lnTo>
                    <a:pt x="44" y="3"/>
                  </a:lnTo>
                  <a:lnTo>
                    <a:pt x="38" y="4"/>
                  </a:lnTo>
                  <a:lnTo>
                    <a:pt x="33" y="4"/>
                  </a:lnTo>
                  <a:lnTo>
                    <a:pt x="27" y="4"/>
                  </a:lnTo>
                  <a:lnTo>
                    <a:pt x="20" y="4"/>
                  </a:lnTo>
                  <a:lnTo>
                    <a:pt x="14" y="4"/>
                  </a:lnTo>
                  <a:lnTo>
                    <a:pt x="7" y="4"/>
                  </a:lnTo>
                  <a:lnTo>
                    <a:pt x="0" y="4"/>
                  </a:lnTo>
                  <a:lnTo>
                    <a:pt x="0" y="5"/>
                  </a:lnTo>
                  <a:close/>
                </a:path>
              </a:pathLst>
            </a:custGeom>
            <a:solidFill>
              <a:srgbClr val="7F7F7F"/>
            </a:solidFill>
            <a:ln w="9525">
              <a:noFill/>
              <a:round/>
              <a:headEnd/>
              <a:tailEnd/>
            </a:ln>
          </p:spPr>
          <p:txBody>
            <a:bodyPr/>
            <a:lstStyle/>
            <a:p>
              <a:pPr eaLnBrk="0" hangingPunct="0"/>
              <a:endParaRPr lang="en-US"/>
            </a:p>
          </p:txBody>
        </p:sp>
        <p:sp>
          <p:nvSpPr>
            <p:cNvPr id="47359" name="Freeform 1732"/>
            <p:cNvSpPr>
              <a:spLocks/>
            </p:cNvSpPr>
            <p:nvPr/>
          </p:nvSpPr>
          <p:spPr bwMode="auto">
            <a:xfrm>
              <a:off x="2787" y="2544"/>
              <a:ext cx="65" cy="4"/>
            </a:xfrm>
            <a:custGeom>
              <a:avLst/>
              <a:gdLst>
                <a:gd name="T0" fmla="*/ 0 w 65"/>
                <a:gd name="T1" fmla="*/ 4 h 4"/>
                <a:gd name="T2" fmla="*/ 7 w 65"/>
                <a:gd name="T3" fmla="*/ 4 h 4"/>
                <a:gd name="T4" fmla="*/ 14 w 65"/>
                <a:gd name="T5" fmla="*/ 4 h 4"/>
                <a:gd name="T6" fmla="*/ 20 w 65"/>
                <a:gd name="T7" fmla="*/ 4 h 4"/>
                <a:gd name="T8" fmla="*/ 27 w 65"/>
                <a:gd name="T9" fmla="*/ 4 h 4"/>
                <a:gd name="T10" fmla="*/ 33 w 65"/>
                <a:gd name="T11" fmla="*/ 4 h 4"/>
                <a:gd name="T12" fmla="*/ 38 w 65"/>
                <a:gd name="T13" fmla="*/ 4 h 4"/>
                <a:gd name="T14" fmla="*/ 44 w 65"/>
                <a:gd name="T15" fmla="*/ 3 h 4"/>
                <a:gd name="T16" fmla="*/ 48 w 65"/>
                <a:gd name="T17" fmla="*/ 3 h 4"/>
                <a:gd name="T18" fmla="*/ 53 w 65"/>
                <a:gd name="T19" fmla="*/ 3 h 4"/>
                <a:gd name="T20" fmla="*/ 57 w 65"/>
                <a:gd name="T21" fmla="*/ 2 h 4"/>
                <a:gd name="T22" fmla="*/ 60 w 65"/>
                <a:gd name="T23" fmla="*/ 2 h 4"/>
                <a:gd name="T24" fmla="*/ 62 w 65"/>
                <a:gd name="T25" fmla="*/ 2 h 4"/>
                <a:gd name="T26" fmla="*/ 64 w 65"/>
                <a:gd name="T27" fmla="*/ 1 h 4"/>
                <a:gd name="T28" fmla="*/ 65 w 65"/>
                <a:gd name="T29" fmla="*/ 0 h 4"/>
                <a:gd name="T30" fmla="*/ 65 w 65"/>
                <a:gd name="T31" fmla="*/ 0 h 4"/>
                <a:gd name="T32" fmla="*/ 64 w 65"/>
                <a:gd name="T33" fmla="*/ 0 h 4"/>
                <a:gd name="T34" fmla="*/ 63 w 65"/>
                <a:gd name="T35" fmla="*/ 0 h 4"/>
                <a:gd name="T36" fmla="*/ 62 w 65"/>
                <a:gd name="T37" fmla="*/ 1 h 4"/>
                <a:gd name="T38" fmla="*/ 60 w 65"/>
                <a:gd name="T39" fmla="*/ 2 h 4"/>
                <a:gd name="T40" fmla="*/ 57 w 65"/>
                <a:gd name="T41" fmla="*/ 2 h 4"/>
                <a:gd name="T42" fmla="*/ 54 w 65"/>
                <a:gd name="T43" fmla="*/ 2 h 4"/>
                <a:gd name="T44" fmla="*/ 50 w 65"/>
                <a:gd name="T45" fmla="*/ 3 h 4"/>
                <a:gd name="T46" fmla="*/ 45 w 65"/>
                <a:gd name="T47" fmla="*/ 3 h 4"/>
                <a:gd name="T48" fmla="*/ 40 w 65"/>
                <a:gd name="T49" fmla="*/ 4 h 4"/>
                <a:gd name="T50" fmla="*/ 34 w 65"/>
                <a:gd name="T51" fmla="*/ 4 h 4"/>
                <a:gd name="T52" fmla="*/ 28 w 65"/>
                <a:gd name="T53" fmla="*/ 4 h 4"/>
                <a:gd name="T54" fmla="*/ 21 w 65"/>
                <a:gd name="T55" fmla="*/ 4 h 4"/>
                <a:gd name="T56" fmla="*/ 14 w 65"/>
                <a:gd name="T57" fmla="*/ 4 h 4"/>
                <a:gd name="T58" fmla="*/ 7 w 65"/>
                <a:gd name="T59" fmla="*/ 4 h 4"/>
                <a:gd name="T60" fmla="*/ 0 w 65"/>
                <a:gd name="T61" fmla="*/ 4 h 4"/>
                <a:gd name="T62" fmla="*/ 0 w 65"/>
                <a:gd name="T63" fmla="*/ 4 h 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
                <a:gd name="T97" fmla="*/ 0 h 4"/>
                <a:gd name="T98" fmla="*/ 65 w 65"/>
                <a:gd name="T99" fmla="*/ 4 h 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 h="4">
                  <a:moveTo>
                    <a:pt x="0" y="4"/>
                  </a:moveTo>
                  <a:lnTo>
                    <a:pt x="7" y="4"/>
                  </a:lnTo>
                  <a:lnTo>
                    <a:pt x="14" y="4"/>
                  </a:lnTo>
                  <a:lnTo>
                    <a:pt x="20" y="4"/>
                  </a:lnTo>
                  <a:lnTo>
                    <a:pt x="27" y="4"/>
                  </a:lnTo>
                  <a:lnTo>
                    <a:pt x="33" y="4"/>
                  </a:lnTo>
                  <a:lnTo>
                    <a:pt x="38" y="4"/>
                  </a:lnTo>
                  <a:lnTo>
                    <a:pt x="44" y="3"/>
                  </a:lnTo>
                  <a:lnTo>
                    <a:pt x="48" y="3"/>
                  </a:lnTo>
                  <a:lnTo>
                    <a:pt x="53" y="3"/>
                  </a:lnTo>
                  <a:lnTo>
                    <a:pt x="57" y="2"/>
                  </a:lnTo>
                  <a:lnTo>
                    <a:pt x="60" y="2"/>
                  </a:lnTo>
                  <a:lnTo>
                    <a:pt x="62" y="2"/>
                  </a:lnTo>
                  <a:lnTo>
                    <a:pt x="64" y="1"/>
                  </a:lnTo>
                  <a:lnTo>
                    <a:pt x="65" y="0"/>
                  </a:lnTo>
                  <a:lnTo>
                    <a:pt x="64" y="0"/>
                  </a:lnTo>
                  <a:lnTo>
                    <a:pt x="63" y="0"/>
                  </a:lnTo>
                  <a:lnTo>
                    <a:pt x="62" y="1"/>
                  </a:lnTo>
                  <a:lnTo>
                    <a:pt x="60" y="2"/>
                  </a:lnTo>
                  <a:lnTo>
                    <a:pt x="57" y="2"/>
                  </a:lnTo>
                  <a:lnTo>
                    <a:pt x="54" y="2"/>
                  </a:lnTo>
                  <a:lnTo>
                    <a:pt x="50" y="3"/>
                  </a:lnTo>
                  <a:lnTo>
                    <a:pt x="45" y="3"/>
                  </a:lnTo>
                  <a:lnTo>
                    <a:pt x="40" y="4"/>
                  </a:lnTo>
                  <a:lnTo>
                    <a:pt x="34" y="4"/>
                  </a:lnTo>
                  <a:lnTo>
                    <a:pt x="28" y="4"/>
                  </a:lnTo>
                  <a:lnTo>
                    <a:pt x="21" y="4"/>
                  </a:lnTo>
                  <a:lnTo>
                    <a:pt x="14" y="4"/>
                  </a:lnTo>
                  <a:lnTo>
                    <a:pt x="7" y="4"/>
                  </a:lnTo>
                  <a:lnTo>
                    <a:pt x="0" y="4"/>
                  </a:lnTo>
                  <a:close/>
                </a:path>
              </a:pathLst>
            </a:custGeom>
            <a:solidFill>
              <a:srgbClr val="7E7E7E"/>
            </a:solidFill>
            <a:ln w="9525">
              <a:noFill/>
              <a:round/>
              <a:headEnd/>
              <a:tailEnd/>
            </a:ln>
          </p:spPr>
          <p:txBody>
            <a:bodyPr/>
            <a:lstStyle/>
            <a:p>
              <a:pPr eaLnBrk="0" hangingPunct="0"/>
              <a:endParaRPr lang="en-US"/>
            </a:p>
          </p:txBody>
        </p:sp>
        <p:sp>
          <p:nvSpPr>
            <p:cNvPr id="47360" name="Freeform 1733"/>
            <p:cNvSpPr>
              <a:spLocks/>
            </p:cNvSpPr>
            <p:nvPr/>
          </p:nvSpPr>
          <p:spPr bwMode="auto">
            <a:xfrm>
              <a:off x="2787" y="2544"/>
              <a:ext cx="64" cy="4"/>
            </a:xfrm>
            <a:custGeom>
              <a:avLst/>
              <a:gdLst>
                <a:gd name="T0" fmla="*/ 0 w 64"/>
                <a:gd name="T1" fmla="*/ 4 h 4"/>
                <a:gd name="T2" fmla="*/ 7 w 64"/>
                <a:gd name="T3" fmla="*/ 4 h 4"/>
                <a:gd name="T4" fmla="*/ 14 w 64"/>
                <a:gd name="T5" fmla="*/ 4 h 4"/>
                <a:gd name="T6" fmla="*/ 21 w 64"/>
                <a:gd name="T7" fmla="*/ 4 h 4"/>
                <a:gd name="T8" fmla="*/ 28 w 64"/>
                <a:gd name="T9" fmla="*/ 4 h 4"/>
                <a:gd name="T10" fmla="*/ 34 w 64"/>
                <a:gd name="T11" fmla="*/ 4 h 4"/>
                <a:gd name="T12" fmla="*/ 40 w 64"/>
                <a:gd name="T13" fmla="*/ 4 h 4"/>
                <a:gd name="T14" fmla="*/ 45 w 64"/>
                <a:gd name="T15" fmla="*/ 3 h 4"/>
                <a:gd name="T16" fmla="*/ 50 w 64"/>
                <a:gd name="T17" fmla="*/ 3 h 4"/>
                <a:gd name="T18" fmla="*/ 54 w 64"/>
                <a:gd name="T19" fmla="*/ 2 h 4"/>
                <a:gd name="T20" fmla="*/ 57 w 64"/>
                <a:gd name="T21" fmla="*/ 2 h 4"/>
                <a:gd name="T22" fmla="*/ 60 w 64"/>
                <a:gd name="T23" fmla="*/ 2 h 4"/>
                <a:gd name="T24" fmla="*/ 62 w 64"/>
                <a:gd name="T25" fmla="*/ 1 h 4"/>
                <a:gd name="T26" fmla="*/ 63 w 64"/>
                <a:gd name="T27" fmla="*/ 0 h 4"/>
                <a:gd name="T28" fmla="*/ 64 w 64"/>
                <a:gd name="T29" fmla="*/ 0 h 4"/>
                <a:gd name="T30" fmla="*/ 62 w 64"/>
                <a:gd name="T31" fmla="*/ 0 h 4"/>
                <a:gd name="T32" fmla="*/ 62 w 64"/>
                <a:gd name="T33" fmla="*/ 0 h 4"/>
                <a:gd name="T34" fmla="*/ 61 w 64"/>
                <a:gd name="T35" fmla="*/ 1 h 4"/>
                <a:gd name="T36" fmla="*/ 59 w 64"/>
                <a:gd name="T37" fmla="*/ 2 h 4"/>
                <a:gd name="T38" fmla="*/ 56 w 64"/>
                <a:gd name="T39" fmla="*/ 2 h 4"/>
                <a:gd name="T40" fmla="*/ 52 w 64"/>
                <a:gd name="T41" fmla="*/ 2 h 4"/>
                <a:gd name="T42" fmla="*/ 48 w 64"/>
                <a:gd name="T43" fmla="*/ 3 h 4"/>
                <a:gd name="T44" fmla="*/ 44 w 64"/>
                <a:gd name="T45" fmla="*/ 3 h 4"/>
                <a:gd name="T46" fmla="*/ 39 w 64"/>
                <a:gd name="T47" fmla="*/ 3 h 4"/>
                <a:gd name="T48" fmla="*/ 33 w 64"/>
                <a:gd name="T49" fmla="*/ 4 h 4"/>
                <a:gd name="T50" fmla="*/ 27 w 64"/>
                <a:gd name="T51" fmla="*/ 4 h 4"/>
                <a:gd name="T52" fmla="*/ 21 w 64"/>
                <a:gd name="T53" fmla="*/ 4 h 4"/>
                <a:gd name="T54" fmla="*/ 14 w 64"/>
                <a:gd name="T55" fmla="*/ 4 h 4"/>
                <a:gd name="T56" fmla="*/ 7 w 64"/>
                <a:gd name="T57" fmla="*/ 4 h 4"/>
                <a:gd name="T58" fmla="*/ 0 w 64"/>
                <a:gd name="T59" fmla="*/ 4 h 4"/>
                <a:gd name="T60" fmla="*/ 0 w 64"/>
                <a:gd name="T61" fmla="*/ 4 h 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4"/>
                <a:gd name="T94" fmla="*/ 0 h 4"/>
                <a:gd name="T95" fmla="*/ 64 w 64"/>
                <a:gd name="T96" fmla="*/ 4 h 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4" h="4">
                  <a:moveTo>
                    <a:pt x="0" y="4"/>
                  </a:moveTo>
                  <a:lnTo>
                    <a:pt x="7" y="4"/>
                  </a:lnTo>
                  <a:lnTo>
                    <a:pt x="14" y="4"/>
                  </a:lnTo>
                  <a:lnTo>
                    <a:pt x="21" y="4"/>
                  </a:lnTo>
                  <a:lnTo>
                    <a:pt x="28" y="4"/>
                  </a:lnTo>
                  <a:lnTo>
                    <a:pt x="34" y="4"/>
                  </a:lnTo>
                  <a:lnTo>
                    <a:pt x="40" y="4"/>
                  </a:lnTo>
                  <a:lnTo>
                    <a:pt x="45" y="3"/>
                  </a:lnTo>
                  <a:lnTo>
                    <a:pt x="50" y="3"/>
                  </a:lnTo>
                  <a:lnTo>
                    <a:pt x="54" y="2"/>
                  </a:lnTo>
                  <a:lnTo>
                    <a:pt x="57" y="2"/>
                  </a:lnTo>
                  <a:lnTo>
                    <a:pt x="60" y="2"/>
                  </a:lnTo>
                  <a:lnTo>
                    <a:pt x="62" y="1"/>
                  </a:lnTo>
                  <a:lnTo>
                    <a:pt x="63" y="0"/>
                  </a:lnTo>
                  <a:lnTo>
                    <a:pt x="64" y="0"/>
                  </a:lnTo>
                  <a:lnTo>
                    <a:pt x="62" y="0"/>
                  </a:lnTo>
                  <a:lnTo>
                    <a:pt x="61" y="1"/>
                  </a:lnTo>
                  <a:lnTo>
                    <a:pt x="59" y="2"/>
                  </a:lnTo>
                  <a:lnTo>
                    <a:pt x="56" y="2"/>
                  </a:lnTo>
                  <a:lnTo>
                    <a:pt x="52" y="2"/>
                  </a:lnTo>
                  <a:lnTo>
                    <a:pt x="48" y="3"/>
                  </a:lnTo>
                  <a:lnTo>
                    <a:pt x="44" y="3"/>
                  </a:lnTo>
                  <a:lnTo>
                    <a:pt x="39" y="3"/>
                  </a:lnTo>
                  <a:lnTo>
                    <a:pt x="33" y="4"/>
                  </a:lnTo>
                  <a:lnTo>
                    <a:pt x="27" y="4"/>
                  </a:lnTo>
                  <a:lnTo>
                    <a:pt x="21" y="4"/>
                  </a:lnTo>
                  <a:lnTo>
                    <a:pt x="14" y="4"/>
                  </a:lnTo>
                  <a:lnTo>
                    <a:pt x="7" y="4"/>
                  </a:lnTo>
                  <a:lnTo>
                    <a:pt x="0" y="4"/>
                  </a:lnTo>
                  <a:close/>
                </a:path>
              </a:pathLst>
            </a:custGeom>
            <a:solidFill>
              <a:srgbClr val="7D7D7D"/>
            </a:solidFill>
            <a:ln w="9525">
              <a:noFill/>
              <a:round/>
              <a:headEnd/>
              <a:tailEnd/>
            </a:ln>
          </p:spPr>
          <p:txBody>
            <a:bodyPr/>
            <a:lstStyle/>
            <a:p>
              <a:pPr eaLnBrk="0" hangingPunct="0"/>
              <a:endParaRPr lang="en-US"/>
            </a:p>
          </p:txBody>
        </p:sp>
        <p:sp>
          <p:nvSpPr>
            <p:cNvPr id="47361" name="Freeform 1734"/>
            <p:cNvSpPr>
              <a:spLocks/>
            </p:cNvSpPr>
            <p:nvPr/>
          </p:nvSpPr>
          <p:spPr bwMode="auto">
            <a:xfrm>
              <a:off x="2787" y="2544"/>
              <a:ext cx="62" cy="4"/>
            </a:xfrm>
            <a:custGeom>
              <a:avLst/>
              <a:gdLst>
                <a:gd name="T0" fmla="*/ 0 w 62"/>
                <a:gd name="T1" fmla="*/ 4 h 4"/>
                <a:gd name="T2" fmla="*/ 7 w 62"/>
                <a:gd name="T3" fmla="*/ 4 h 4"/>
                <a:gd name="T4" fmla="*/ 14 w 62"/>
                <a:gd name="T5" fmla="*/ 4 h 4"/>
                <a:gd name="T6" fmla="*/ 21 w 62"/>
                <a:gd name="T7" fmla="*/ 4 h 4"/>
                <a:gd name="T8" fmla="*/ 27 w 62"/>
                <a:gd name="T9" fmla="*/ 4 h 4"/>
                <a:gd name="T10" fmla="*/ 33 w 62"/>
                <a:gd name="T11" fmla="*/ 4 h 4"/>
                <a:gd name="T12" fmla="*/ 39 w 62"/>
                <a:gd name="T13" fmla="*/ 3 h 4"/>
                <a:gd name="T14" fmla="*/ 44 w 62"/>
                <a:gd name="T15" fmla="*/ 3 h 4"/>
                <a:gd name="T16" fmla="*/ 48 w 62"/>
                <a:gd name="T17" fmla="*/ 3 h 4"/>
                <a:gd name="T18" fmla="*/ 52 w 62"/>
                <a:gd name="T19" fmla="*/ 2 h 4"/>
                <a:gd name="T20" fmla="*/ 56 w 62"/>
                <a:gd name="T21" fmla="*/ 2 h 4"/>
                <a:gd name="T22" fmla="*/ 59 w 62"/>
                <a:gd name="T23" fmla="*/ 2 h 4"/>
                <a:gd name="T24" fmla="*/ 61 w 62"/>
                <a:gd name="T25" fmla="*/ 1 h 4"/>
                <a:gd name="T26" fmla="*/ 62 w 62"/>
                <a:gd name="T27" fmla="*/ 0 h 4"/>
                <a:gd name="T28" fmla="*/ 62 w 62"/>
                <a:gd name="T29" fmla="*/ 0 h 4"/>
                <a:gd name="T30" fmla="*/ 61 w 62"/>
                <a:gd name="T31" fmla="*/ 0 h 4"/>
                <a:gd name="T32" fmla="*/ 60 w 62"/>
                <a:gd name="T33" fmla="*/ 0 h 4"/>
                <a:gd name="T34" fmla="*/ 59 w 62"/>
                <a:gd name="T35" fmla="*/ 1 h 4"/>
                <a:gd name="T36" fmla="*/ 57 w 62"/>
                <a:gd name="T37" fmla="*/ 2 h 4"/>
                <a:gd name="T38" fmla="*/ 54 w 62"/>
                <a:gd name="T39" fmla="*/ 2 h 4"/>
                <a:gd name="T40" fmla="*/ 51 w 62"/>
                <a:gd name="T41" fmla="*/ 2 h 4"/>
                <a:gd name="T42" fmla="*/ 48 w 62"/>
                <a:gd name="T43" fmla="*/ 3 h 4"/>
                <a:gd name="T44" fmla="*/ 43 w 62"/>
                <a:gd name="T45" fmla="*/ 3 h 4"/>
                <a:gd name="T46" fmla="*/ 38 w 62"/>
                <a:gd name="T47" fmla="*/ 3 h 4"/>
                <a:gd name="T48" fmla="*/ 32 w 62"/>
                <a:gd name="T49" fmla="*/ 4 h 4"/>
                <a:gd name="T50" fmla="*/ 26 w 62"/>
                <a:gd name="T51" fmla="*/ 4 h 4"/>
                <a:gd name="T52" fmla="*/ 20 w 62"/>
                <a:gd name="T53" fmla="*/ 4 h 4"/>
                <a:gd name="T54" fmla="*/ 14 w 62"/>
                <a:gd name="T55" fmla="*/ 4 h 4"/>
                <a:gd name="T56" fmla="*/ 7 w 62"/>
                <a:gd name="T57" fmla="*/ 4 h 4"/>
                <a:gd name="T58" fmla="*/ 0 w 62"/>
                <a:gd name="T59" fmla="*/ 4 h 4"/>
                <a:gd name="T60" fmla="*/ 0 w 62"/>
                <a:gd name="T61" fmla="*/ 4 h 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2"/>
                <a:gd name="T94" fmla="*/ 0 h 4"/>
                <a:gd name="T95" fmla="*/ 62 w 62"/>
                <a:gd name="T96" fmla="*/ 4 h 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2" h="4">
                  <a:moveTo>
                    <a:pt x="0" y="4"/>
                  </a:moveTo>
                  <a:lnTo>
                    <a:pt x="7" y="4"/>
                  </a:lnTo>
                  <a:lnTo>
                    <a:pt x="14" y="4"/>
                  </a:lnTo>
                  <a:lnTo>
                    <a:pt x="21" y="4"/>
                  </a:lnTo>
                  <a:lnTo>
                    <a:pt x="27" y="4"/>
                  </a:lnTo>
                  <a:lnTo>
                    <a:pt x="33" y="4"/>
                  </a:lnTo>
                  <a:lnTo>
                    <a:pt x="39" y="3"/>
                  </a:lnTo>
                  <a:lnTo>
                    <a:pt x="44" y="3"/>
                  </a:lnTo>
                  <a:lnTo>
                    <a:pt x="48" y="3"/>
                  </a:lnTo>
                  <a:lnTo>
                    <a:pt x="52" y="2"/>
                  </a:lnTo>
                  <a:lnTo>
                    <a:pt x="56" y="2"/>
                  </a:lnTo>
                  <a:lnTo>
                    <a:pt x="59" y="2"/>
                  </a:lnTo>
                  <a:lnTo>
                    <a:pt x="61" y="1"/>
                  </a:lnTo>
                  <a:lnTo>
                    <a:pt x="62" y="0"/>
                  </a:lnTo>
                  <a:lnTo>
                    <a:pt x="61" y="0"/>
                  </a:lnTo>
                  <a:lnTo>
                    <a:pt x="60" y="0"/>
                  </a:lnTo>
                  <a:lnTo>
                    <a:pt x="59" y="1"/>
                  </a:lnTo>
                  <a:lnTo>
                    <a:pt x="57" y="2"/>
                  </a:lnTo>
                  <a:lnTo>
                    <a:pt x="54" y="2"/>
                  </a:lnTo>
                  <a:lnTo>
                    <a:pt x="51" y="2"/>
                  </a:lnTo>
                  <a:lnTo>
                    <a:pt x="48" y="3"/>
                  </a:lnTo>
                  <a:lnTo>
                    <a:pt x="43" y="3"/>
                  </a:lnTo>
                  <a:lnTo>
                    <a:pt x="38" y="3"/>
                  </a:lnTo>
                  <a:lnTo>
                    <a:pt x="32" y="4"/>
                  </a:lnTo>
                  <a:lnTo>
                    <a:pt x="26" y="4"/>
                  </a:lnTo>
                  <a:lnTo>
                    <a:pt x="20" y="4"/>
                  </a:lnTo>
                  <a:lnTo>
                    <a:pt x="14" y="4"/>
                  </a:lnTo>
                  <a:lnTo>
                    <a:pt x="7" y="4"/>
                  </a:lnTo>
                  <a:lnTo>
                    <a:pt x="0" y="4"/>
                  </a:lnTo>
                  <a:close/>
                </a:path>
              </a:pathLst>
            </a:custGeom>
            <a:solidFill>
              <a:srgbClr val="7B7B7B"/>
            </a:solidFill>
            <a:ln w="9525">
              <a:noFill/>
              <a:round/>
              <a:headEnd/>
              <a:tailEnd/>
            </a:ln>
          </p:spPr>
          <p:txBody>
            <a:bodyPr/>
            <a:lstStyle/>
            <a:p>
              <a:pPr eaLnBrk="0" hangingPunct="0"/>
              <a:endParaRPr lang="en-US"/>
            </a:p>
          </p:txBody>
        </p:sp>
        <p:sp>
          <p:nvSpPr>
            <p:cNvPr id="47362" name="Freeform 1735"/>
            <p:cNvSpPr>
              <a:spLocks/>
            </p:cNvSpPr>
            <p:nvPr/>
          </p:nvSpPr>
          <p:spPr bwMode="auto">
            <a:xfrm>
              <a:off x="2787" y="2544"/>
              <a:ext cx="61" cy="4"/>
            </a:xfrm>
            <a:custGeom>
              <a:avLst/>
              <a:gdLst>
                <a:gd name="T0" fmla="*/ 0 w 61"/>
                <a:gd name="T1" fmla="*/ 4 h 4"/>
                <a:gd name="T2" fmla="*/ 7 w 61"/>
                <a:gd name="T3" fmla="*/ 4 h 4"/>
                <a:gd name="T4" fmla="*/ 14 w 61"/>
                <a:gd name="T5" fmla="*/ 4 h 4"/>
                <a:gd name="T6" fmla="*/ 20 w 61"/>
                <a:gd name="T7" fmla="*/ 4 h 4"/>
                <a:gd name="T8" fmla="*/ 26 w 61"/>
                <a:gd name="T9" fmla="*/ 4 h 4"/>
                <a:gd name="T10" fmla="*/ 32 w 61"/>
                <a:gd name="T11" fmla="*/ 4 h 4"/>
                <a:gd name="T12" fmla="*/ 38 w 61"/>
                <a:gd name="T13" fmla="*/ 3 h 4"/>
                <a:gd name="T14" fmla="*/ 43 w 61"/>
                <a:gd name="T15" fmla="*/ 3 h 4"/>
                <a:gd name="T16" fmla="*/ 48 w 61"/>
                <a:gd name="T17" fmla="*/ 3 h 4"/>
                <a:gd name="T18" fmla="*/ 51 w 61"/>
                <a:gd name="T19" fmla="*/ 2 h 4"/>
                <a:gd name="T20" fmla="*/ 54 w 61"/>
                <a:gd name="T21" fmla="*/ 2 h 4"/>
                <a:gd name="T22" fmla="*/ 57 w 61"/>
                <a:gd name="T23" fmla="*/ 2 h 4"/>
                <a:gd name="T24" fmla="*/ 59 w 61"/>
                <a:gd name="T25" fmla="*/ 1 h 4"/>
                <a:gd name="T26" fmla="*/ 60 w 61"/>
                <a:gd name="T27" fmla="*/ 0 h 4"/>
                <a:gd name="T28" fmla="*/ 61 w 61"/>
                <a:gd name="T29" fmla="*/ 0 h 4"/>
                <a:gd name="T30" fmla="*/ 59 w 61"/>
                <a:gd name="T31" fmla="*/ 0 h 4"/>
                <a:gd name="T32" fmla="*/ 59 w 61"/>
                <a:gd name="T33" fmla="*/ 0 h 4"/>
                <a:gd name="T34" fmla="*/ 58 w 61"/>
                <a:gd name="T35" fmla="*/ 1 h 4"/>
                <a:gd name="T36" fmla="*/ 56 w 61"/>
                <a:gd name="T37" fmla="*/ 1 h 4"/>
                <a:gd name="T38" fmla="*/ 53 w 61"/>
                <a:gd name="T39" fmla="*/ 2 h 4"/>
                <a:gd name="T40" fmla="*/ 50 w 61"/>
                <a:gd name="T41" fmla="*/ 2 h 4"/>
                <a:gd name="T42" fmla="*/ 46 w 61"/>
                <a:gd name="T43" fmla="*/ 2 h 4"/>
                <a:gd name="T44" fmla="*/ 42 w 61"/>
                <a:gd name="T45" fmla="*/ 3 h 4"/>
                <a:gd name="T46" fmla="*/ 37 w 61"/>
                <a:gd name="T47" fmla="*/ 3 h 4"/>
                <a:gd name="T48" fmla="*/ 31 w 61"/>
                <a:gd name="T49" fmla="*/ 4 h 4"/>
                <a:gd name="T50" fmla="*/ 26 w 61"/>
                <a:gd name="T51" fmla="*/ 4 h 4"/>
                <a:gd name="T52" fmla="*/ 20 w 61"/>
                <a:gd name="T53" fmla="*/ 4 h 4"/>
                <a:gd name="T54" fmla="*/ 13 w 61"/>
                <a:gd name="T55" fmla="*/ 4 h 4"/>
                <a:gd name="T56" fmla="*/ 7 w 61"/>
                <a:gd name="T57" fmla="*/ 4 h 4"/>
                <a:gd name="T58" fmla="*/ 0 w 61"/>
                <a:gd name="T59" fmla="*/ 4 h 4"/>
                <a:gd name="T60" fmla="*/ 0 w 61"/>
                <a:gd name="T61" fmla="*/ 4 h 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1"/>
                <a:gd name="T94" fmla="*/ 0 h 4"/>
                <a:gd name="T95" fmla="*/ 61 w 61"/>
                <a:gd name="T96" fmla="*/ 4 h 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1" h="4">
                  <a:moveTo>
                    <a:pt x="0" y="4"/>
                  </a:moveTo>
                  <a:lnTo>
                    <a:pt x="7" y="4"/>
                  </a:lnTo>
                  <a:lnTo>
                    <a:pt x="14" y="4"/>
                  </a:lnTo>
                  <a:lnTo>
                    <a:pt x="20" y="4"/>
                  </a:lnTo>
                  <a:lnTo>
                    <a:pt x="26" y="4"/>
                  </a:lnTo>
                  <a:lnTo>
                    <a:pt x="32" y="4"/>
                  </a:lnTo>
                  <a:lnTo>
                    <a:pt x="38" y="3"/>
                  </a:lnTo>
                  <a:lnTo>
                    <a:pt x="43" y="3"/>
                  </a:lnTo>
                  <a:lnTo>
                    <a:pt x="48" y="3"/>
                  </a:lnTo>
                  <a:lnTo>
                    <a:pt x="51" y="2"/>
                  </a:lnTo>
                  <a:lnTo>
                    <a:pt x="54" y="2"/>
                  </a:lnTo>
                  <a:lnTo>
                    <a:pt x="57" y="2"/>
                  </a:lnTo>
                  <a:lnTo>
                    <a:pt x="59" y="1"/>
                  </a:lnTo>
                  <a:lnTo>
                    <a:pt x="60" y="0"/>
                  </a:lnTo>
                  <a:lnTo>
                    <a:pt x="61" y="0"/>
                  </a:lnTo>
                  <a:lnTo>
                    <a:pt x="59" y="0"/>
                  </a:lnTo>
                  <a:lnTo>
                    <a:pt x="58" y="1"/>
                  </a:lnTo>
                  <a:lnTo>
                    <a:pt x="56" y="1"/>
                  </a:lnTo>
                  <a:lnTo>
                    <a:pt x="53" y="2"/>
                  </a:lnTo>
                  <a:lnTo>
                    <a:pt x="50" y="2"/>
                  </a:lnTo>
                  <a:lnTo>
                    <a:pt x="46" y="2"/>
                  </a:lnTo>
                  <a:lnTo>
                    <a:pt x="42" y="3"/>
                  </a:lnTo>
                  <a:lnTo>
                    <a:pt x="37" y="3"/>
                  </a:lnTo>
                  <a:lnTo>
                    <a:pt x="31" y="4"/>
                  </a:lnTo>
                  <a:lnTo>
                    <a:pt x="26" y="4"/>
                  </a:lnTo>
                  <a:lnTo>
                    <a:pt x="20" y="4"/>
                  </a:lnTo>
                  <a:lnTo>
                    <a:pt x="13" y="4"/>
                  </a:lnTo>
                  <a:lnTo>
                    <a:pt x="7" y="4"/>
                  </a:lnTo>
                  <a:lnTo>
                    <a:pt x="0" y="4"/>
                  </a:lnTo>
                  <a:close/>
                </a:path>
              </a:pathLst>
            </a:custGeom>
            <a:solidFill>
              <a:srgbClr val="7A7A7A"/>
            </a:solidFill>
            <a:ln w="9525">
              <a:noFill/>
              <a:round/>
              <a:headEnd/>
              <a:tailEnd/>
            </a:ln>
          </p:spPr>
          <p:txBody>
            <a:bodyPr/>
            <a:lstStyle/>
            <a:p>
              <a:pPr eaLnBrk="0" hangingPunct="0"/>
              <a:endParaRPr lang="en-US"/>
            </a:p>
          </p:txBody>
        </p:sp>
        <p:sp>
          <p:nvSpPr>
            <p:cNvPr id="47363" name="Freeform 1736"/>
            <p:cNvSpPr>
              <a:spLocks/>
            </p:cNvSpPr>
            <p:nvPr/>
          </p:nvSpPr>
          <p:spPr bwMode="auto">
            <a:xfrm>
              <a:off x="2787" y="2544"/>
              <a:ext cx="59" cy="4"/>
            </a:xfrm>
            <a:custGeom>
              <a:avLst/>
              <a:gdLst>
                <a:gd name="T0" fmla="*/ 0 w 59"/>
                <a:gd name="T1" fmla="*/ 4 h 4"/>
                <a:gd name="T2" fmla="*/ 7 w 59"/>
                <a:gd name="T3" fmla="*/ 4 h 4"/>
                <a:gd name="T4" fmla="*/ 13 w 59"/>
                <a:gd name="T5" fmla="*/ 4 h 4"/>
                <a:gd name="T6" fmla="*/ 20 w 59"/>
                <a:gd name="T7" fmla="*/ 4 h 4"/>
                <a:gd name="T8" fmla="*/ 26 w 59"/>
                <a:gd name="T9" fmla="*/ 4 h 4"/>
                <a:gd name="T10" fmla="*/ 31 w 59"/>
                <a:gd name="T11" fmla="*/ 4 h 4"/>
                <a:gd name="T12" fmla="*/ 37 w 59"/>
                <a:gd name="T13" fmla="*/ 3 h 4"/>
                <a:gd name="T14" fmla="*/ 42 w 59"/>
                <a:gd name="T15" fmla="*/ 3 h 4"/>
                <a:gd name="T16" fmla="*/ 46 w 59"/>
                <a:gd name="T17" fmla="*/ 2 h 4"/>
                <a:gd name="T18" fmla="*/ 50 w 59"/>
                <a:gd name="T19" fmla="*/ 2 h 4"/>
                <a:gd name="T20" fmla="*/ 53 w 59"/>
                <a:gd name="T21" fmla="*/ 2 h 4"/>
                <a:gd name="T22" fmla="*/ 56 w 59"/>
                <a:gd name="T23" fmla="*/ 1 h 4"/>
                <a:gd name="T24" fmla="*/ 58 w 59"/>
                <a:gd name="T25" fmla="*/ 1 h 4"/>
                <a:gd name="T26" fmla="*/ 59 w 59"/>
                <a:gd name="T27" fmla="*/ 0 h 4"/>
                <a:gd name="T28" fmla="*/ 59 w 59"/>
                <a:gd name="T29" fmla="*/ 0 h 4"/>
                <a:gd name="T30" fmla="*/ 58 w 59"/>
                <a:gd name="T31" fmla="*/ 0 h 4"/>
                <a:gd name="T32" fmla="*/ 57 w 59"/>
                <a:gd name="T33" fmla="*/ 0 h 4"/>
                <a:gd name="T34" fmla="*/ 56 w 59"/>
                <a:gd name="T35" fmla="*/ 1 h 4"/>
                <a:gd name="T36" fmla="*/ 54 w 59"/>
                <a:gd name="T37" fmla="*/ 1 h 4"/>
                <a:gd name="T38" fmla="*/ 52 w 59"/>
                <a:gd name="T39" fmla="*/ 2 h 4"/>
                <a:gd name="T40" fmla="*/ 49 w 59"/>
                <a:gd name="T41" fmla="*/ 2 h 4"/>
                <a:gd name="T42" fmla="*/ 45 w 59"/>
                <a:gd name="T43" fmla="*/ 2 h 4"/>
                <a:gd name="T44" fmla="*/ 41 w 59"/>
                <a:gd name="T45" fmla="*/ 3 h 4"/>
                <a:gd name="T46" fmla="*/ 36 w 59"/>
                <a:gd name="T47" fmla="*/ 3 h 4"/>
                <a:gd name="T48" fmla="*/ 31 w 59"/>
                <a:gd name="T49" fmla="*/ 4 h 4"/>
                <a:gd name="T50" fmla="*/ 25 w 59"/>
                <a:gd name="T51" fmla="*/ 4 h 4"/>
                <a:gd name="T52" fmla="*/ 19 w 59"/>
                <a:gd name="T53" fmla="*/ 4 h 4"/>
                <a:gd name="T54" fmla="*/ 13 w 59"/>
                <a:gd name="T55" fmla="*/ 4 h 4"/>
                <a:gd name="T56" fmla="*/ 6 w 59"/>
                <a:gd name="T57" fmla="*/ 4 h 4"/>
                <a:gd name="T58" fmla="*/ 0 w 59"/>
                <a:gd name="T59" fmla="*/ 4 h 4"/>
                <a:gd name="T60" fmla="*/ 0 w 59"/>
                <a:gd name="T61" fmla="*/ 4 h 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
                <a:gd name="T94" fmla="*/ 0 h 4"/>
                <a:gd name="T95" fmla="*/ 59 w 59"/>
                <a:gd name="T96" fmla="*/ 4 h 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 h="4">
                  <a:moveTo>
                    <a:pt x="0" y="4"/>
                  </a:moveTo>
                  <a:lnTo>
                    <a:pt x="7" y="4"/>
                  </a:lnTo>
                  <a:lnTo>
                    <a:pt x="13" y="4"/>
                  </a:lnTo>
                  <a:lnTo>
                    <a:pt x="20" y="4"/>
                  </a:lnTo>
                  <a:lnTo>
                    <a:pt x="26" y="4"/>
                  </a:lnTo>
                  <a:lnTo>
                    <a:pt x="31" y="4"/>
                  </a:lnTo>
                  <a:lnTo>
                    <a:pt x="37" y="3"/>
                  </a:lnTo>
                  <a:lnTo>
                    <a:pt x="42" y="3"/>
                  </a:lnTo>
                  <a:lnTo>
                    <a:pt x="46" y="2"/>
                  </a:lnTo>
                  <a:lnTo>
                    <a:pt x="50" y="2"/>
                  </a:lnTo>
                  <a:lnTo>
                    <a:pt x="53" y="2"/>
                  </a:lnTo>
                  <a:lnTo>
                    <a:pt x="56" y="1"/>
                  </a:lnTo>
                  <a:lnTo>
                    <a:pt x="58" y="1"/>
                  </a:lnTo>
                  <a:lnTo>
                    <a:pt x="59" y="0"/>
                  </a:lnTo>
                  <a:lnTo>
                    <a:pt x="58" y="0"/>
                  </a:lnTo>
                  <a:lnTo>
                    <a:pt x="57" y="0"/>
                  </a:lnTo>
                  <a:lnTo>
                    <a:pt x="56" y="1"/>
                  </a:lnTo>
                  <a:lnTo>
                    <a:pt x="54" y="1"/>
                  </a:lnTo>
                  <a:lnTo>
                    <a:pt x="52" y="2"/>
                  </a:lnTo>
                  <a:lnTo>
                    <a:pt x="49" y="2"/>
                  </a:lnTo>
                  <a:lnTo>
                    <a:pt x="45" y="2"/>
                  </a:lnTo>
                  <a:lnTo>
                    <a:pt x="41" y="3"/>
                  </a:lnTo>
                  <a:lnTo>
                    <a:pt x="36" y="3"/>
                  </a:lnTo>
                  <a:lnTo>
                    <a:pt x="31" y="4"/>
                  </a:lnTo>
                  <a:lnTo>
                    <a:pt x="25" y="4"/>
                  </a:lnTo>
                  <a:lnTo>
                    <a:pt x="19" y="4"/>
                  </a:lnTo>
                  <a:lnTo>
                    <a:pt x="13" y="4"/>
                  </a:lnTo>
                  <a:lnTo>
                    <a:pt x="6" y="4"/>
                  </a:lnTo>
                  <a:lnTo>
                    <a:pt x="0" y="4"/>
                  </a:lnTo>
                  <a:close/>
                </a:path>
              </a:pathLst>
            </a:custGeom>
            <a:solidFill>
              <a:srgbClr val="797979"/>
            </a:solidFill>
            <a:ln w="9525">
              <a:noFill/>
              <a:round/>
              <a:headEnd/>
              <a:tailEnd/>
            </a:ln>
          </p:spPr>
          <p:txBody>
            <a:bodyPr/>
            <a:lstStyle/>
            <a:p>
              <a:pPr eaLnBrk="0" hangingPunct="0"/>
              <a:endParaRPr lang="en-US"/>
            </a:p>
          </p:txBody>
        </p:sp>
        <p:sp>
          <p:nvSpPr>
            <p:cNvPr id="47364" name="Freeform 1737"/>
            <p:cNvSpPr>
              <a:spLocks/>
            </p:cNvSpPr>
            <p:nvPr/>
          </p:nvSpPr>
          <p:spPr bwMode="auto">
            <a:xfrm>
              <a:off x="2787" y="2544"/>
              <a:ext cx="58" cy="4"/>
            </a:xfrm>
            <a:custGeom>
              <a:avLst/>
              <a:gdLst>
                <a:gd name="T0" fmla="*/ 0 w 58"/>
                <a:gd name="T1" fmla="*/ 4 h 4"/>
                <a:gd name="T2" fmla="*/ 6 w 58"/>
                <a:gd name="T3" fmla="*/ 4 h 4"/>
                <a:gd name="T4" fmla="*/ 13 w 58"/>
                <a:gd name="T5" fmla="*/ 4 h 4"/>
                <a:gd name="T6" fmla="*/ 19 w 58"/>
                <a:gd name="T7" fmla="*/ 4 h 4"/>
                <a:gd name="T8" fmla="*/ 25 w 58"/>
                <a:gd name="T9" fmla="*/ 4 h 4"/>
                <a:gd name="T10" fmla="*/ 31 w 58"/>
                <a:gd name="T11" fmla="*/ 4 h 4"/>
                <a:gd name="T12" fmla="*/ 36 w 58"/>
                <a:gd name="T13" fmla="*/ 3 h 4"/>
                <a:gd name="T14" fmla="*/ 41 w 58"/>
                <a:gd name="T15" fmla="*/ 3 h 4"/>
                <a:gd name="T16" fmla="*/ 45 w 58"/>
                <a:gd name="T17" fmla="*/ 2 h 4"/>
                <a:gd name="T18" fmla="*/ 49 w 58"/>
                <a:gd name="T19" fmla="*/ 2 h 4"/>
                <a:gd name="T20" fmla="*/ 52 w 58"/>
                <a:gd name="T21" fmla="*/ 2 h 4"/>
                <a:gd name="T22" fmla="*/ 54 w 58"/>
                <a:gd name="T23" fmla="*/ 1 h 4"/>
                <a:gd name="T24" fmla="*/ 56 w 58"/>
                <a:gd name="T25" fmla="*/ 1 h 4"/>
                <a:gd name="T26" fmla="*/ 57 w 58"/>
                <a:gd name="T27" fmla="*/ 0 h 4"/>
                <a:gd name="T28" fmla="*/ 58 w 58"/>
                <a:gd name="T29" fmla="*/ 0 h 4"/>
                <a:gd name="T30" fmla="*/ 56 w 58"/>
                <a:gd name="T31" fmla="*/ 0 h 4"/>
                <a:gd name="T32" fmla="*/ 56 w 58"/>
                <a:gd name="T33" fmla="*/ 0 h 4"/>
                <a:gd name="T34" fmla="*/ 55 w 58"/>
                <a:gd name="T35" fmla="*/ 1 h 4"/>
                <a:gd name="T36" fmla="*/ 53 w 58"/>
                <a:gd name="T37" fmla="*/ 1 h 4"/>
                <a:gd name="T38" fmla="*/ 50 w 58"/>
                <a:gd name="T39" fmla="*/ 2 h 4"/>
                <a:gd name="T40" fmla="*/ 48 w 58"/>
                <a:gd name="T41" fmla="*/ 2 h 4"/>
                <a:gd name="T42" fmla="*/ 44 w 58"/>
                <a:gd name="T43" fmla="*/ 2 h 4"/>
                <a:gd name="T44" fmla="*/ 40 w 58"/>
                <a:gd name="T45" fmla="*/ 3 h 4"/>
                <a:gd name="T46" fmla="*/ 35 w 58"/>
                <a:gd name="T47" fmla="*/ 3 h 4"/>
                <a:gd name="T48" fmla="*/ 30 w 58"/>
                <a:gd name="T49" fmla="*/ 3 h 4"/>
                <a:gd name="T50" fmla="*/ 24 w 58"/>
                <a:gd name="T51" fmla="*/ 4 h 4"/>
                <a:gd name="T52" fmla="*/ 19 w 58"/>
                <a:gd name="T53" fmla="*/ 4 h 4"/>
                <a:gd name="T54" fmla="*/ 12 w 58"/>
                <a:gd name="T55" fmla="*/ 4 h 4"/>
                <a:gd name="T56" fmla="*/ 6 w 58"/>
                <a:gd name="T57" fmla="*/ 4 h 4"/>
                <a:gd name="T58" fmla="*/ 0 w 58"/>
                <a:gd name="T59" fmla="*/ 4 h 4"/>
                <a:gd name="T60" fmla="*/ 0 w 58"/>
                <a:gd name="T61" fmla="*/ 4 h 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8"/>
                <a:gd name="T94" fmla="*/ 0 h 4"/>
                <a:gd name="T95" fmla="*/ 58 w 58"/>
                <a:gd name="T96" fmla="*/ 4 h 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8" h="4">
                  <a:moveTo>
                    <a:pt x="0" y="4"/>
                  </a:moveTo>
                  <a:lnTo>
                    <a:pt x="6" y="4"/>
                  </a:lnTo>
                  <a:lnTo>
                    <a:pt x="13" y="4"/>
                  </a:lnTo>
                  <a:lnTo>
                    <a:pt x="19" y="4"/>
                  </a:lnTo>
                  <a:lnTo>
                    <a:pt x="25" y="4"/>
                  </a:lnTo>
                  <a:lnTo>
                    <a:pt x="31" y="4"/>
                  </a:lnTo>
                  <a:lnTo>
                    <a:pt x="36" y="3"/>
                  </a:lnTo>
                  <a:lnTo>
                    <a:pt x="41" y="3"/>
                  </a:lnTo>
                  <a:lnTo>
                    <a:pt x="45" y="2"/>
                  </a:lnTo>
                  <a:lnTo>
                    <a:pt x="49" y="2"/>
                  </a:lnTo>
                  <a:lnTo>
                    <a:pt x="52" y="2"/>
                  </a:lnTo>
                  <a:lnTo>
                    <a:pt x="54" y="1"/>
                  </a:lnTo>
                  <a:lnTo>
                    <a:pt x="56" y="1"/>
                  </a:lnTo>
                  <a:lnTo>
                    <a:pt x="57" y="0"/>
                  </a:lnTo>
                  <a:lnTo>
                    <a:pt x="58" y="0"/>
                  </a:lnTo>
                  <a:lnTo>
                    <a:pt x="56" y="0"/>
                  </a:lnTo>
                  <a:lnTo>
                    <a:pt x="55" y="1"/>
                  </a:lnTo>
                  <a:lnTo>
                    <a:pt x="53" y="1"/>
                  </a:lnTo>
                  <a:lnTo>
                    <a:pt x="50" y="2"/>
                  </a:lnTo>
                  <a:lnTo>
                    <a:pt x="48" y="2"/>
                  </a:lnTo>
                  <a:lnTo>
                    <a:pt x="44" y="2"/>
                  </a:lnTo>
                  <a:lnTo>
                    <a:pt x="40" y="3"/>
                  </a:lnTo>
                  <a:lnTo>
                    <a:pt x="35" y="3"/>
                  </a:lnTo>
                  <a:lnTo>
                    <a:pt x="30" y="3"/>
                  </a:lnTo>
                  <a:lnTo>
                    <a:pt x="24" y="4"/>
                  </a:lnTo>
                  <a:lnTo>
                    <a:pt x="19" y="4"/>
                  </a:lnTo>
                  <a:lnTo>
                    <a:pt x="12" y="4"/>
                  </a:lnTo>
                  <a:lnTo>
                    <a:pt x="6" y="4"/>
                  </a:lnTo>
                  <a:lnTo>
                    <a:pt x="0" y="4"/>
                  </a:lnTo>
                  <a:close/>
                </a:path>
              </a:pathLst>
            </a:custGeom>
            <a:solidFill>
              <a:srgbClr val="787878"/>
            </a:solidFill>
            <a:ln w="9525">
              <a:noFill/>
              <a:round/>
              <a:headEnd/>
              <a:tailEnd/>
            </a:ln>
          </p:spPr>
          <p:txBody>
            <a:bodyPr/>
            <a:lstStyle/>
            <a:p>
              <a:pPr eaLnBrk="0" hangingPunct="0"/>
              <a:endParaRPr lang="en-US"/>
            </a:p>
          </p:txBody>
        </p:sp>
        <p:sp>
          <p:nvSpPr>
            <p:cNvPr id="47365" name="Freeform 1738"/>
            <p:cNvSpPr>
              <a:spLocks/>
            </p:cNvSpPr>
            <p:nvPr/>
          </p:nvSpPr>
          <p:spPr bwMode="auto">
            <a:xfrm>
              <a:off x="2787" y="2544"/>
              <a:ext cx="56" cy="4"/>
            </a:xfrm>
            <a:custGeom>
              <a:avLst/>
              <a:gdLst>
                <a:gd name="T0" fmla="*/ 0 w 56"/>
                <a:gd name="T1" fmla="*/ 4 h 4"/>
                <a:gd name="T2" fmla="*/ 6 w 56"/>
                <a:gd name="T3" fmla="*/ 4 h 4"/>
                <a:gd name="T4" fmla="*/ 12 w 56"/>
                <a:gd name="T5" fmla="*/ 4 h 4"/>
                <a:gd name="T6" fmla="*/ 19 w 56"/>
                <a:gd name="T7" fmla="*/ 4 h 4"/>
                <a:gd name="T8" fmla="*/ 24 w 56"/>
                <a:gd name="T9" fmla="*/ 4 h 4"/>
                <a:gd name="T10" fmla="*/ 30 w 56"/>
                <a:gd name="T11" fmla="*/ 3 h 4"/>
                <a:gd name="T12" fmla="*/ 35 w 56"/>
                <a:gd name="T13" fmla="*/ 3 h 4"/>
                <a:gd name="T14" fmla="*/ 40 w 56"/>
                <a:gd name="T15" fmla="*/ 3 h 4"/>
                <a:gd name="T16" fmla="*/ 44 w 56"/>
                <a:gd name="T17" fmla="*/ 2 h 4"/>
                <a:gd name="T18" fmla="*/ 48 w 56"/>
                <a:gd name="T19" fmla="*/ 2 h 4"/>
                <a:gd name="T20" fmla="*/ 50 w 56"/>
                <a:gd name="T21" fmla="*/ 2 h 4"/>
                <a:gd name="T22" fmla="*/ 53 w 56"/>
                <a:gd name="T23" fmla="*/ 1 h 4"/>
                <a:gd name="T24" fmla="*/ 55 w 56"/>
                <a:gd name="T25" fmla="*/ 1 h 4"/>
                <a:gd name="T26" fmla="*/ 56 w 56"/>
                <a:gd name="T27" fmla="*/ 0 h 4"/>
                <a:gd name="T28" fmla="*/ 56 w 56"/>
                <a:gd name="T29" fmla="*/ 0 h 4"/>
                <a:gd name="T30" fmla="*/ 54 w 56"/>
                <a:gd name="T31" fmla="*/ 0 h 4"/>
                <a:gd name="T32" fmla="*/ 54 w 56"/>
                <a:gd name="T33" fmla="*/ 0 h 4"/>
                <a:gd name="T34" fmla="*/ 53 w 56"/>
                <a:gd name="T35" fmla="*/ 1 h 4"/>
                <a:gd name="T36" fmla="*/ 51 w 56"/>
                <a:gd name="T37" fmla="*/ 1 h 4"/>
                <a:gd name="T38" fmla="*/ 48 w 56"/>
                <a:gd name="T39" fmla="*/ 2 h 4"/>
                <a:gd name="T40" fmla="*/ 45 w 56"/>
                <a:gd name="T41" fmla="*/ 2 h 4"/>
                <a:gd name="T42" fmla="*/ 41 w 56"/>
                <a:gd name="T43" fmla="*/ 2 h 4"/>
                <a:gd name="T44" fmla="*/ 36 w 56"/>
                <a:gd name="T45" fmla="*/ 3 h 4"/>
                <a:gd name="T46" fmla="*/ 31 w 56"/>
                <a:gd name="T47" fmla="*/ 3 h 4"/>
                <a:gd name="T48" fmla="*/ 25 w 56"/>
                <a:gd name="T49" fmla="*/ 3 h 4"/>
                <a:gd name="T50" fmla="*/ 19 w 56"/>
                <a:gd name="T51" fmla="*/ 4 h 4"/>
                <a:gd name="T52" fmla="*/ 13 w 56"/>
                <a:gd name="T53" fmla="*/ 4 h 4"/>
                <a:gd name="T54" fmla="*/ 7 w 56"/>
                <a:gd name="T55" fmla="*/ 4 h 4"/>
                <a:gd name="T56" fmla="*/ 0 w 56"/>
                <a:gd name="T57" fmla="*/ 4 h 4"/>
                <a:gd name="T58" fmla="*/ 0 w 56"/>
                <a:gd name="T59" fmla="*/ 4 h 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6"/>
                <a:gd name="T91" fmla="*/ 0 h 4"/>
                <a:gd name="T92" fmla="*/ 56 w 56"/>
                <a:gd name="T93" fmla="*/ 4 h 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6" h="4">
                  <a:moveTo>
                    <a:pt x="0" y="4"/>
                  </a:moveTo>
                  <a:lnTo>
                    <a:pt x="6" y="4"/>
                  </a:lnTo>
                  <a:lnTo>
                    <a:pt x="12" y="4"/>
                  </a:lnTo>
                  <a:lnTo>
                    <a:pt x="19" y="4"/>
                  </a:lnTo>
                  <a:lnTo>
                    <a:pt x="24" y="4"/>
                  </a:lnTo>
                  <a:lnTo>
                    <a:pt x="30" y="3"/>
                  </a:lnTo>
                  <a:lnTo>
                    <a:pt x="35" y="3"/>
                  </a:lnTo>
                  <a:lnTo>
                    <a:pt x="40" y="3"/>
                  </a:lnTo>
                  <a:lnTo>
                    <a:pt x="44" y="2"/>
                  </a:lnTo>
                  <a:lnTo>
                    <a:pt x="48" y="2"/>
                  </a:lnTo>
                  <a:lnTo>
                    <a:pt x="50" y="2"/>
                  </a:lnTo>
                  <a:lnTo>
                    <a:pt x="53" y="1"/>
                  </a:lnTo>
                  <a:lnTo>
                    <a:pt x="55" y="1"/>
                  </a:lnTo>
                  <a:lnTo>
                    <a:pt x="56" y="0"/>
                  </a:lnTo>
                  <a:lnTo>
                    <a:pt x="54" y="0"/>
                  </a:lnTo>
                  <a:lnTo>
                    <a:pt x="53" y="1"/>
                  </a:lnTo>
                  <a:lnTo>
                    <a:pt x="51" y="1"/>
                  </a:lnTo>
                  <a:lnTo>
                    <a:pt x="48" y="2"/>
                  </a:lnTo>
                  <a:lnTo>
                    <a:pt x="45" y="2"/>
                  </a:lnTo>
                  <a:lnTo>
                    <a:pt x="41" y="2"/>
                  </a:lnTo>
                  <a:lnTo>
                    <a:pt x="36" y="3"/>
                  </a:lnTo>
                  <a:lnTo>
                    <a:pt x="31" y="3"/>
                  </a:lnTo>
                  <a:lnTo>
                    <a:pt x="25" y="3"/>
                  </a:lnTo>
                  <a:lnTo>
                    <a:pt x="19" y="4"/>
                  </a:lnTo>
                  <a:lnTo>
                    <a:pt x="13" y="4"/>
                  </a:lnTo>
                  <a:lnTo>
                    <a:pt x="7" y="4"/>
                  </a:lnTo>
                  <a:lnTo>
                    <a:pt x="0" y="4"/>
                  </a:lnTo>
                  <a:close/>
                </a:path>
              </a:pathLst>
            </a:custGeom>
            <a:solidFill>
              <a:srgbClr val="777777"/>
            </a:solidFill>
            <a:ln w="9525">
              <a:noFill/>
              <a:round/>
              <a:headEnd/>
              <a:tailEnd/>
            </a:ln>
          </p:spPr>
          <p:txBody>
            <a:bodyPr/>
            <a:lstStyle/>
            <a:p>
              <a:pPr eaLnBrk="0" hangingPunct="0"/>
              <a:endParaRPr lang="en-US"/>
            </a:p>
          </p:txBody>
        </p:sp>
        <p:sp>
          <p:nvSpPr>
            <p:cNvPr id="47366" name="Freeform 1739"/>
            <p:cNvSpPr>
              <a:spLocks/>
            </p:cNvSpPr>
            <p:nvPr/>
          </p:nvSpPr>
          <p:spPr bwMode="auto">
            <a:xfrm>
              <a:off x="2787" y="2544"/>
              <a:ext cx="54" cy="4"/>
            </a:xfrm>
            <a:custGeom>
              <a:avLst/>
              <a:gdLst>
                <a:gd name="T0" fmla="*/ 0 w 54"/>
                <a:gd name="T1" fmla="*/ 4 h 4"/>
                <a:gd name="T2" fmla="*/ 7 w 54"/>
                <a:gd name="T3" fmla="*/ 4 h 4"/>
                <a:gd name="T4" fmla="*/ 13 w 54"/>
                <a:gd name="T5" fmla="*/ 4 h 4"/>
                <a:gd name="T6" fmla="*/ 19 w 54"/>
                <a:gd name="T7" fmla="*/ 4 h 4"/>
                <a:gd name="T8" fmla="*/ 25 w 54"/>
                <a:gd name="T9" fmla="*/ 3 h 4"/>
                <a:gd name="T10" fmla="*/ 31 w 54"/>
                <a:gd name="T11" fmla="*/ 3 h 4"/>
                <a:gd name="T12" fmla="*/ 36 w 54"/>
                <a:gd name="T13" fmla="*/ 3 h 4"/>
                <a:gd name="T14" fmla="*/ 41 w 54"/>
                <a:gd name="T15" fmla="*/ 2 h 4"/>
                <a:gd name="T16" fmla="*/ 45 w 54"/>
                <a:gd name="T17" fmla="*/ 2 h 4"/>
                <a:gd name="T18" fmla="*/ 48 w 54"/>
                <a:gd name="T19" fmla="*/ 2 h 4"/>
                <a:gd name="T20" fmla="*/ 51 w 54"/>
                <a:gd name="T21" fmla="*/ 1 h 4"/>
                <a:gd name="T22" fmla="*/ 53 w 54"/>
                <a:gd name="T23" fmla="*/ 1 h 4"/>
                <a:gd name="T24" fmla="*/ 54 w 54"/>
                <a:gd name="T25" fmla="*/ 0 h 4"/>
                <a:gd name="T26" fmla="*/ 54 w 54"/>
                <a:gd name="T27" fmla="*/ 0 h 4"/>
                <a:gd name="T28" fmla="*/ 53 w 54"/>
                <a:gd name="T29" fmla="*/ 0 h 4"/>
                <a:gd name="T30" fmla="*/ 53 w 54"/>
                <a:gd name="T31" fmla="*/ 0 h 4"/>
                <a:gd name="T32" fmla="*/ 52 w 54"/>
                <a:gd name="T33" fmla="*/ 1 h 4"/>
                <a:gd name="T34" fmla="*/ 50 w 54"/>
                <a:gd name="T35" fmla="*/ 1 h 4"/>
                <a:gd name="T36" fmla="*/ 47 w 54"/>
                <a:gd name="T37" fmla="*/ 2 h 4"/>
                <a:gd name="T38" fmla="*/ 44 w 54"/>
                <a:gd name="T39" fmla="*/ 2 h 4"/>
                <a:gd name="T40" fmla="*/ 40 w 54"/>
                <a:gd name="T41" fmla="*/ 2 h 4"/>
                <a:gd name="T42" fmla="*/ 35 w 54"/>
                <a:gd name="T43" fmla="*/ 3 h 4"/>
                <a:gd name="T44" fmla="*/ 30 w 54"/>
                <a:gd name="T45" fmla="*/ 3 h 4"/>
                <a:gd name="T46" fmla="*/ 25 w 54"/>
                <a:gd name="T47" fmla="*/ 3 h 4"/>
                <a:gd name="T48" fmla="*/ 19 w 54"/>
                <a:gd name="T49" fmla="*/ 4 h 4"/>
                <a:gd name="T50" fmla="*/ 13 w 54"/>
                <a:gd name="T51" fmla="*/ 4 h 4"/>
                <a:gd name="T52" fmla="*/ 6 w 54"/>
                <a:gd name="T53" fmla="*/ 4 h 4"/>
                <a:gd name="T54" fmla="*/ 0 w 54"/>
                <a:gd name="T55" fmla="*/ 4 h 4"/>
                <a:gd name="T56" fmla="*/ 0 w 54"/>
                <a:gd name="T57" fmla="*/ 4 h 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4"/>
                <a:gd name="T88" fmla="*/ 0 h 4"/>
                <a:gd name="T89" fmla="*/ 54 w 54"/>
                <a:gd name="T90" fmla="*/ 4 h 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4" h="4">
                  <a:moveTo>
                    <a:pt x="0" y="4"/>
                  </a:moveTo>
                  <a:lnTo>
                    <a:pt x="7" y="4"/>
                  </a:lnTo>
                  <a:lnTo>
                    <a:pt x="13" y="4"/>
                  </a:lnTo>
                  <a:lnTo>
                    <a:pt x="19" y="4"/>
                  </a:lnTo>
                  <a:lnTo>
                    <a:pt x="25" y="3"/>
                  </a:lnTo>
                  <a:lnTo>
                    <a:pt x="31" y="3"/>
                  </a:lnTo>
                  <a:lnTo>
                    <a:pt x="36" y="3"/>
                  </a:lnTo>
                  <a:lnTo>
                    <a:pt x="41" y="2"/>
                  </a:lnTo>
                  <a:lnTo>
                    <a:pt x="45" y="2"/>
                  </a:lnTo>
                  <a:lnTo>
                    <a:pt x="48" y="2"/>
                  </a:lnTo>
                  <a:lnTo>
                    <a:pt x="51" y="1"/>
                  </a:lnTo>
                  <a:lnTo>
                    <a:pt x="53" y="1"/>
                  </a:lnTo>
                  <a:lnTo>
                    <a:pt x="54" y="0"/>
                  </a:lnTo>
                  <a:lnTo>
                    <a:pt x="53" y="0"/>
                  </a:lnTo>
                  <a:lnTo>
                    <a:pt x="52" y="1"/>
                  </a:lnTo>
                  <a:lnTo>
                    <a:pt x="50" y="1"/>
                  </a:lnTo>
                  <a:lnTo>
                    <a:pt x="47" y="2"/>
                  </a:lnTo>
                  <a:lnTo>
                    <a:pt x="44" y="2"/>
                  </a:lnTo>
                  <a:lnTo>
                    <a:pt x="40" y="2"/>
                  </a:lnTo>
                  <a:lnTo>
                    <a:pt x="35" y="3"/>
                  </a:lnTo>
                  <a:lnTo>
                    <a:pt x="30" y="3"/>
                  </a:lnTo>
                  <a:lnTo>
                    <a:pt x="25" y="3"/>
                  </a:lnTo>
                  <a:lnTo>
                    <a:pt x="19" y="4"/>
                  </a:lnTo>
                  <a:lnTo>
                    <a:pt x="13" y="4"/>
                  </a:lnTo>
                  <a:lnTo>
                    <a:pt x="6" y="4"/>
                  </a:lnTo>
                  <a:lnTo>
                    <a:pt x="0" y="4"/>
                  </a:lnTo>
                  <a:close/>
                </a:path>
              </a:pathLst>
            </a:custGeom>
            <a:solidFill>
              <a:srgbClr val="767676"/>
            </a:solidFill>
            <a:ln w="9525">
              <a:noFill/>
              <a:round/>
              <a:headEnd/>
              <a:tailEnd/>
            </a:ln>
          </p:spPr>
          <p:txBody>
            <a:bodyPr/>
            <a:lstStyle/>
            <a:p>
              <a:pPr eaLnBrk="0" hangingPunct="0"/>
              <a:endParaRPr lang="en-US"/>
            </a:p>
          </p:txBody>
        </p:sp>
        <p:sp>
          <p:nvSpPr>
            <p:cNvPr id="47367" name="Freeform 1740"/>
            <p:cNvSpPr>
              <a:spLocks/>
            </p:cNvSpPr>
            <p:nvPr/>
          </p:nvSpPr>
          <p:spPr bwMode="auto">
            <a:xfrm>
              <a:off x="2787" y="2544"/>
              <a:ext cx="53" cy="4"/>
            </a:xfrm>
            <a:custGeom>
              <a:avLst/>
              <a:gdLst>
                <a:gd name="T0" fmla="*/ 0 w 53"/>
                <a:gd name="T1" fmla="*/ 4 h 4"/>
                <a:gd name="T2" fmla="*/ 6 w 53"/>
                <a:gd name="T3" fmla="*/ 4 h 4"/>
                <a:gd name="T4" fmla="*/ 13 w 53"/>
                <a:gd name="T5" fmla="*/ 4 h 4"/>
                <a:gd name="T6" fmla="*/ 19 w 53"/>
                <a:gd name="T7" fmla="*/ 4 h 4"/>
                <a:gd name="T8" fmla="*/ 25 w 53"/>
                <a:gd name="T9" fmla="*/ 3 h 4"/>
                <a:gd name="T10" fmla="*/ 30 w 53"/>
                <a:gd name="T11" fmla="*/ 3 h 4"/>
                <a:gd name="T12" fmla="*/ 35 w 53"/>
                <a:gd name="T13" fmla="*/ 3 h 4"/>
                <a:gd name="T14" fmla="*/ 40 w 53"/>
                <a:gd name="T15" fmla="*/ 2 h 4"/>
                <a:gd name="T16" fmla="*/ 44 w 53"/>
                <a:gd name="T17" fmla="*/ 2 h 4"/>
                <a:gd name="T18" fmla="*/ 47 w 53"/>
                <a:gd name="T19" fmla="*/ 2 h 4"/>
                <a:gd name="T20" fmla="*/ 50 w 53"/>
                <a:gd name="T21" fmla="*/ 1 h 4"/>
                <a:gd name="T22" fmla="*/ 52 w 53"/>
                <a:gd name="T23" fmla="*/ 1 h 4"/>
                <a:gd name="T24" fmla="*/ 53 w 53"/>
                <a:gd name="T25" fmla="*/ 0 h 4"/>
                <a:gd name="T26" fmla="*/ 53 w 53"/>
                <a:gd name="T27" fmla="*/ 0 h 4"/>
                <a:gd name="T28" fmla="*/ 52 w 53"/>
                <a:gd name="T29" fmla="*/ 0 h 4"/>
                <a:gd name="T30" fmla="*/ 51 w 53"/>
                <a:gd name="T31" fmla="*/ 0 h 4"/>
                <a:gd name="T32" fmla="*/ 50 w 53"/>
                <a:gd name="T33" fmla="*/ 1 h 4"/>
                <a:gd name="T34" fmla="*/ 48 w 53"/>
                <a:gd name="T35" fmla="*/ 1 h 4"/>
                <a:gd name="T36" fmla="*/ 46 w 53"/>
                <a:gd name="T37" fmla="*/ 2 h 4"/>
                <a:gd name="T38" fmla="*/ 42 w 53"/>
                <a:gd name="T39" fmla="*/ 2 h 4"/>
                <a:gd name="T40" fmla="*/ 39 w 53"/>
                <a:gd name="T41" fmla="*/ 2 h 4"/>
                <a:gd name="T42" fmla="*/ 34 w 53"/>
                <a:gd name="T43" fmla="*/ 3 h 4"/>
                <a:gd name="T44" fmla="*/ 29 w 53"/>
                <a:gd name="T45" fmla="*/ 3 h 4"/>
                <a:gd name="T46" fmla="*/ 24 w 53"/>
                <a:gd name="T47" fmla="*/ 3 h 4"/>
                <a:gd name="T48" fmla="*/ 19 w 53"/>
                <a:gd name="T49" fmla="*/ 3 h 4"/>
                <a:gd name="T50" fmla="*/ 12 w 53"/>
                <a:gd name="T51" fmla="*/ 4 h 4"/>
                <a:gd name="T52" fmla="*/ 6 w 53"/>
                <a:gd name="T53" fmla="*/ 4 h 4"/>
                <a:gd name="T54" fmla="*/ 0 w 53"/>
                <a:gd name="T55" fmla="*/ 4 h 4"/>
                <a:gd name="T56" fmla="*/ 0 w 53"/>
                <a:gd name="T57" fmla="*/ 4 h 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3"/>
                <a:gd name="T88" fmla="*/ 0 h 4"/>
                <a:gd name="T89" fmla="*/ 53 w 53"/>
                <a:gd name="T90" fmla="*/ 4 h 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3" h="4">
                  <a:moveTo>
                    <a:pt x="0" y="4"/>
                  </a:moveTo>
                  <a:lnTo>
                    <a:pt x="6" y="4"/>
                  </a:lnTo>
                  <a:lnTo>
                    <a:pt x="13" y="4"/>
                  </a:lnTo>
                  <a:lnTo>
                    <a:pt x="19" y="4"/>
                  </a:lnTo>
                  <a:lnTo>
                    <a:pt x="25" y="3"/>
                  </a:lnTo>
                  <a:lnTo>
                    <a:pt x="30" y="3"/>
                  </a:lnTo>
                  <a:lnTo>
                    <a:pt x="35" y="3"/>
                  </a:lnTo>
                  <a:lnTo>
                    <a:pt x="40" y="2"/>
                  </a:lnTo>
                  <a:lnTo>
                    <a:pt x="44" y="2"/>
                  </a:lnTo>
                  <a:lnTo>
                    <a:pt x="47" y="2"/>
                  </a:lnTo>
                  <a:lnTo>
                    <a:pt x="50" y="1"/>
                  </a:lnTo>
                  <a:lnTo>
                    <a:pt x="52" y="1"/>
                  </a:lnTo>
                  <a:lnTo>
                    <a:pt x="53" y="0"/>
                  </a:lnTo>
                  <a:lnTo>
                    <a:pt x="52" y="0"/>
                  </a:lnTo>
                  <a:lnTo>
                    <a:pt x="51" y="0"/>
                  </a:lnTo>
                  <a:lnTo>
                    <a:pt x="50" y="1"/>
                  </a:lnTo>
                  <a:lnTo>
                    <a:pt x="48" y="1"/>
                  </a:lnTo>
                  <a:lnTo>
                    <a:pt x="46" y="2"/>
                  </a:lnTo>
                  <a:lnTo>
                    <a:pt x="42" y="2"/>
                  </a:lnTo>
                  <a:lnTo>
                    <a:pt x="39" y="2"/>
                  </a:lnTo>
                  <a:lnTo>
                    <a:pt x="34" y="3"/>
                  </a:lnTo>
                  <a:lnTo>
                    <a:pt x="29" y="3"/>
                  </a:lnTo>
                  <a:lnTo>
                    <a:pt x="24" y="3"/>
                  </a:lnTo>
                  <a:lnTo>
                    <a:pt x="19" y="3"/>
                  </a:lnTo>
                  <a:lnTo>
                    <a:pt x="12" y="4"/>
                  </a:lnTo>
                  <a:lnTo>
                    <a:pt x="6" y="4"/>
                  </a:lnTo>
                  <a:lnTo>
                    <a:pt x="0" y="4"/>
                  </a:lnTo>
                  <a:close/>
                </a:path>
              </a:pathLst>
            </a:custGeom>
            <a:solidFill>
              <a:srgbClr val="757575"/>
            </a:solidFill>
            <a:ln w="9525">
              <a:noFill/>
              <a:round/>
              <a:headEnd/>
              <a:tailEnd/>
            </a:ln>
          </p:spPr>
          <p:txBody>
            <a:bodyPr/>
            <a:lstStyle/>
            <a:p>
              <a:pPr eaLnBrk="0" hangingPunct="0"/>
              <a:endParaRPr lang="en-US"/>
            </a:p>
          </p:txBody>
        </p:sp>
        <p:sp>
          <p:nvSpPr>
            <p:cNvPr id="47368" name="Freeform 1741"/>
            <p:cNvSpPr>
              <a:spLocks/>
            </p:cNvSpPr>
            <p:nvPr/>
          </p:nvSpPr>
          <p:spPr bwMode="auto">
            <a:xfrm>
              <a:off x="2787" y="2544"/>
              <a:ext cx="52" cy="4"/>
            </a:xfrm>
            <a:custGeom>
              <a:avLst/>
              <a:gdLst>
                <a:gd name="T0" fmla="*/ 0 w 52"/>
                <a:gd name="T1" fmla="*/ 4 h 4"/>
                <a:gd name="T2" fmla="*/ 6 w 52"/>
                <a:gd name="T3" fmla="*/ 4 h 4"/>
                <a:gd name="T4" fmla="*/ 12 w 52"/>
                <a:gd name="T5" fmla="*/ 4 h 4"/>
                <a:gd name="T6" fmla="*/ 19 w 52"/>
                <a:gd name="T7" fmla="*/ 3 h 4"/>
                <a:gd name="T8" fmla="*/ 24 w 52"/>
                <a:gd name="T9" fmla="*/ 3 h 4"/>
                <a:gd name="T10" fmla="*/ 29 w 52"/>
                <a:gd name="T11" fmla="*/ 3 h 4"/>
                <a:gd name="T12" fmla="*/ 34 w 52"/>
                <a:gd name="T13" fmla="*/ 3 h 4"/>
                <a:gd name="T14" fmla="*/ 39 w 52"/>
                <a:gd name="T15" fmla="*/ 2 h 4"/>
                <a:gd name="T16" fmla="*/ 42 w 52"/>
                <a:gd name="T17" fmla="*/ 2 h 4"/>
                <a:gd name="T18" fmla="*/ 46 w 52"/>
                <a:gd name="T19" fmla="*/ 2 h 4"/>
                <a:gd name="T20" fmla="*/ 48 w 52"/>
                <a:gd name="T21" fmla="*/ 1 h 4"/>
                <a:gd name="T22" fmla="*/ 50 w 52"/>
                <a:gd name="T23" fmla="*/ 1 h 4"/>
                <a:gd name="T24" fmla="*/ 51 w 52"/>
                <a:gd name="T25" fmla="*/ 0 h 4"/>
                <a:gd name="T26" fmla="*/ 52 w 52"/>
                <a:gd name="T27" fmla="*/ 0 h 4"/>
                <a:gd name="T28" fmla="*/ 50 w 52"/>
                <a:gd name="T29" fmla="*/ 0 h 4"/>
                <a:gd name="T30" fmla="*/ 50 w 52"/>
                <a:gd name="T31" fmla="*/ 0 h 4"/>
                <a:gd name="T32" fmla="*/ 48 w 52"/>
                <a:gd name="T33" fmla="*/ 1 h 4"/>
                <a:gd name="T34" fmla="*/ 47 w 52"/>
                <a:gd name="T35" fmla="*/ 1 h 4"/>
                <a:gd name="T36" fmla="*/ 44 w 52"/>
                <a:gd name="T37" fmla="*/ 2 h 4"/>
                <a:gd name="T38" fmla="*/ 41 w 52"/>
                <a:gd name="T39" fmla="*/ 2 h 4"/>
                <a:gd name="T40" fmla="*/ 38 w 52"/>
                <a:gd name="T41" fmla="*/ 2 h 4"/>
                <a:gd name="T42" fmla="*/ 33 w 52"/>
                <a:gd name="T43" fmla="*/ 3 h 4"/>
                <a:gd name="T44" fmla="*/ 29 w 52"/>
                <a:gd name="T45" fmla="*/ 3 h 4"/>
                <a:gd name="T46" fmla="*/ 23 w 52"/>
                <a:gd name="T47" fmla="*/ 3 h 4"/>
                <a:gd name="T48" fmla="*/ 18 w 52"/>
                <a:gd name="T49" fmla="*/ 3 h 4"/>
                <a:gd name="T50" fmla="*/ 12 w 52"/>
                <a:gd name="T51" fmla="*/ 3 h 4"/>
                <a:gd name="T52" fmla="*/ 6 w 52"/>
                <a:gd name="T53" fmla="*/ 4 h 4"/>
                <a:gd name="T54" fmla="*/ 0 w 52"/>
                <a:gd name="T55" fmla="*/ 4 h 4"/>
                <a:gd name="T56" fmla="*/ 0 w 52"/>
                <a:gd name="T57" fmla="*/ 4 h 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2"/>
                <a:gd name="T88" fmla="*/ 0 h 4"/>
                <a:gd name="T89" fmla="*/ 52 w 52"/>
                <a:gd name="T90" fmla="*/ 4 h 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2" h="4">
                  <a:moveTo>
                    <a:pt x="0" y="4"/>
                  </a:moveTo>
                  <a:lnTo>
                    <a:pt x="6" y="4"/>
                  </a:lnTo>
                  <a:lnTo>
                    <a:pt x="12" y="4"/>
                  </a:lnTo>
                  <a:lnTo>
                    <a:pt x="19" y="3"/>
                  </a:lnTo>
                  <a:lnTo>
                    <a:pt x="24" y="3"/>
                  </a:lnTo>
                  <a:lnTo>
                    <a:pt x="29" y="3"/>
                  </a:lnTo>
                  <a:lnTo>
                    <a:pt x="34" y="3"/>
                  </a:lnTo>
                  <a:lnTo>
                    <a:pt x="39" y="2"/>
                  </a:lnTo>
                  <a:lnTo>
                    <a:pt x="42" y="2"/>
                  </a:lnTo>
                  <a:lnTo>
                    <a:pt x="46" y="2"/>
                  </a:lnTo>
                  <a:lnTo>
                    <a:pt x="48" y="1"/>
                  </a:lnTo>
                  <a:lnTo>
                    <a:pt x="50" y="1"/>
                  </a:lnTo>
                  <a:lnTo>
                    <a:pt x="51" y="0"/>
                  </a:lnTo>
                  <a:lnTo>
                    <a:pt x="52" y="0"/>
                  </a:lnTo>
                  <a:lnTo>
                    <a:pt x="50" y="0"/>
                  </a:lnTo>
                  <a:lnTo>
                    <a:pt x="48" y="1"/>
                  </a:lnTo>
                  <a:lnTo>
                    <a:pt x="47" y="1"/>
                  </a:lnTo>
                  <a:lnTo>
                    <a:pt x="44" y="2"/>
                  </a:lnTo>
                  <a:lnTo>
                    <a:pt x="41" y="2"/>
                  </a:lnTo>
                  <a:lnTo>
                    <a:pt x="38" y="2"/>
                  </a:lnTo>
                  <a:lnTo>
                    <a:pt x="33" y="3"/>
                  </a:lnTo>
                  <a:lnTo>
                    <a:pt x="29" y="3"/>
                  </a:lnTo>
                  <a:lnTo>
                    <a:pt x="23" y="3"/>
                  </a:lnTo>
                  <a:lnTo>
                    <a:pt x="18" y="3"/>
                  </a:lnTo>
                  <a:lnTo>
                    <a:pt x="12" y="3"/>
                  </a:lnTo>
                  <a:lnTo>
                    <a:pt x="6" y="4"/>
                  </a:lnTo>
                  <a:lnTo>
                    <a:pt x="0" y="4"/>
                  </a:lnTo>
                  <a:close/>
                </a:path>
              </a:pathLst>
            </a:custGeom>
            <a:solidFill>
              <a:srgbClr val="747474"/>
            </a:solidFill>
            <a:ln w="9525">
              <a:noFill/>
              <a:round/>
              <a:headEnd/>
              <a:tailEnd/>
            </a:ln>
          </p:spPr>
          <p:txBody>
            <a:bodyPr/>
            <a:lstStyle/>
            <a:p>
              <a:pPr eaLnBrk="0" hangingPunct="0"/>
              <a:endParaRPr lang="en-US"/>
            </a:p>
          </p:txBody>
        </p:sp>
        <p:sp>
          <p:nvSpPr>
            <p:cNvPr id="47369" name="Freeform 1742"/>
            <p:cNvSpPr>
              <a:spLocks/>
            </p:cNvSpPr>
            <p:nvPr/>
          </p:nvSpPr>
          <p:spPr bwMode="auto">
            <a:xfrm>
              <a:off x="2787" y="2544"/>
              <a:ext cx="50" cy="4"/>
            </a:xfrm>
            <a:custGeom>
              <a:avLst/>
              <a:gdLst>
                <a:gd name="T0" fmla="*/ 0 w 50"/>
                <a:gd name="T1" fmla="*/ 4 h 4"/>
                <a:gd name="T2" fmla="*/ 6 w 50"/>
                <a:gd name="T3" fmla="*/ 4 h 4"/>
                <a:gd name="T4" fmla="*/ 12 w 50"/>
                <a:gd name="T5" fmla="*/ 3 h 4"/>
                <a:gd name="T6" fmla="*/ 18 w 50"/>
                <a:gd name="T7" fmla="*/ 3 h 4"/>
                <a:gd name="T8" fmla="*/ 23 w 50"/>
                <a:gd name="T9" fmla="*/ 3 h 4"/>
                <a:gd name="T10" fmla="*/ 29 w 50"/>
                <a:gd name="T11" fmla="*/ 3 h 4"/>
                <a:gd name="T12" fmla="*/ 33 w 50"/>
                <a:gd name="T13" fmla="*/ 3 h 4"/>
                <a:gd name="T14" fmla="*/ 38 w 50"/>
                <a:gd name="T15" fmla="*/ 2 h 4"/>
                <a:gd name="T16" fmla="*/ 41 w 50"/>
                <a:gd name="T17" fmla="*/ 2 h 4"/>
                <a:gd name="T18" fmla="*/ 44 w 50"/>
                <a:gd name="T19" fmla="*/ 2 h 4"/>
                <a:gd name="T20" fmla="*/ 47 w 50"/>
                <a:gd name="T21" fmla="*/ 1 h 4"/>
                <a:gd name="T22" fmla="*/ 48 w 50"/>
                <a:gd name="T23" fmla="*/ 1 h 4"/>
                <a:gd name="T24" fmla="*/ 50 w 50"/>
                <a:gd name="T25" fmla="*/ 0 h 4"/>
                <a:gd name="T26" fmla="*/ 50 w 50"/>
                <a:gd name="T27" fmla="*/ 0 h 4"/>
                <a:gd name="T28" fmla="*/ 48 w 50"/>
                <a:gd name="T29" fmla="*/ 0 h 4"/>
                <a:gd name="T30" fmla="*/ 48 w 50"/>
                <a:gd name="T31" fmla="*/ 0 h 4"/>
                <a:gd name="T32" fmla="*/ 47 w 50"/>
                <a:gd name="T33" fmla="*/ 1 h 4"/>
                <a:gd name="T34" fmla="*/ 45 w 50"/>
                <a:gd name="T35" fmla="*/ 1 h 4"/>
                <a:gd name="T36" fmla="*/ 43 w 50"/>
                <a:gd name="T37" fmla="*/ 2 h 4"/>
                <a:gd name="T38" fmla="*/ 40 w 50"/>
                <a:gd name="T39" fmla="*/ 2 h 4"/>
                <a:gd name="T40" fmla="*/ 36 w 50"/>
                <a:gd name="T41" fmla="*/ 2 h 4"/>
                <a:gd name="T42" fmla="*/ 32 w 50"/>
                <a:gd name="T43" fmla="*/ 2 h 4"/>
                <a:gd name="T44" fmla="*/ 27 w 50"/>
                <a:gd name="T45" fmla="*/ 3 h 4"/>
                <a:gd name="T46" fmla="*/ 23 w 50"/>
                <a:gd name="T47" fmla="*/ 3 h 4"/>
                <a:gd name="T48" fmla="*/ 17 w 50"/>
                <a:gd name="T49" fmla="*/ 3 h 4"/>
                <a:gd name="T50" fmla="*/ 12 w 50"/>
                <a:gd name="T51" fmla="*/ 3 h 4"/>
                <a:gd name="T52" fmla="*/ 6 w 50"/>
                <a:gd name="T53" fmla="*/ 3 h 4"/>
                <a:gd name="T54" fmla="*/ 0 w 50"/>
                <a:gd name="T55" fmla="*/ 3 h 4"/>
                <a:gd name="T56" fmla="*/ 0 w 50"/>
                <a:gd name="T57" fmla="*/ 4 h 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4"/>
                <a:gd name="T89" fmla="*/ 50 w 50"/>
                <a:gd name="T90" fmla="*/ 4 h 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4">
                  <a:moveTo>
                    <a:pt x="0" y="4"/>
                  </a:moveTo>
                  <a:lnTo>
                    <a:pt x="6" y="4"/>
                  </a:lnTo>
                  <a:lnTo>
                    <a:pt x="12" y="3"/>
                  </a:lnTo>
                  <a:lnTo>
                    <a:pt x="18" y="3"/>
                  </a:lnTo>
                  <a:lnTo>
                    <a:pt x="23" y="3"/>
                  </a:lnTo>
                  <a:lnTo>
                    <a:pt x="29" y="3"/>
                  </a:lnTo>
                  <a:lnTo>
                    <a:pt x="33" y="3"/>
                  </a:lnTo>
                  <a:lnTo>
                    <a:pt x="38" y="2"/>
                  </a:lnTo>
                  <a:lnTo>
                    <a:pt x="41" y="2"/>
                  </a:lnTo>
                  <a:lnTo>
                    <a:pt x="44" y="2"/>
                  </a:lnTo>
                  <a:lnTo>
                    <a:pt x="47" y="1"/>
                  </a:lnTo>
                  <a:lnTo>
                    <a:pt x="48" y="1"/>
                  </a:lnTo>
                  <a:lnTo>
                    <a:pt x="50" y="0"/>
                  </a:lnTo>
                  <a:lnTo>
                    <a:pt x="48" y="0"/>
                  </a:lnTo>
                  <a:lnTo>
                    <a:pt x="47" y="1"/>
                  </a:lnTo>
                  <a:lnTo>
                    <a:pt x="45" y="1"/>
                  </a:lnTo>
                  <a:lnTo>
                    <a:pt x="43" y="2"/>
                  </a:lnTo>
                  <a:lnTo>
                    <a:pt x="40" y="2"/>
                  </a:lnTo>
                  <a:lnTo>
                    <a:pt x="36" y="2"/>
                  </a:lnTo>
                  <a:lnTo>
                    <a:pt x="32" y="2"/>
                  </a:lnTo>
                  <a:lnTo>
                    <a:pt x="27" y="3"/>
                  </a:lnTo>
                  <a:lnTo>
                    <a:pt x="23" y="3"/>
                  </a:lnTo>
                  <a:lnTo>
                    <a:pt x="17" y="3"/>
                  </a:lnTo>
                  <a:lnTo>
                    <a:pt x="12" y="3"/>
                  </a:lnTo>
                  <a:lnTo>
                    <a:pt x="6" y="3"/>
                  </a:lnTo>
                  <a:lnTo>
                    <a:pt x="0" y="3"/>
                  </a:lnTo>
                  <a:lnTo>
                    <a:pt x="0" y="4"/>
                  </a:lnTo>
                  <a:close/>
                </a:path>
              </a:pathLst>
            </a:custGeom>
            <a:solidFill>
              <a:srgbClr val="737373"/>
            </a:solidFill>
            <a:ln w="9525">
              <a:noFill/>
              <a:round/>
              <a:headEnd/>
              <a:tailEnd/>
            </a:ln>
          </p:spPr>
          <p:txBody>
            <a:bodyPr/>
            <a:lstStyle/>
            <a:p>
              <a:pPr eaLnBrk="0" hangingPunct="0"/>
              <a:endParaRPr lang="en-US"/>
            </a:p>
          </p:txBody>
        </p:sp>
        <p:sp>
          <p:nvSpPr>
            <p:cNvPr id="47370" name="Freeform 1743"/>
            <p:cNvSpPr>
              <a:spLocks/>
            </p:cNvSpPr>
            <p:nvPr/>
          </p:nvSpPr>
          <p:spPr bwMode="auto">
            <a:xfrm>
              <a:off x="2787" y="2544"/>
              <a:ext cx="48" cy="3"/>
            </a:xfrm>
            <a:custGeom>
              <a:avLst/>
              <a:gdLst>
                <a:gd name="T0" fmla="*/ 0 w 48"/>
                <a:gd name="T1" fmla="*/ 3 h 3"/>
                <a:gd name="T2" fmla="*/ 6 w 48"/>
                <a:gd name="T3" fmla="*/ 3 h 3"/>
                <a:gd name="T4" fmla="*/ 12 w 48"/>
                <a:gd name="T5" fmla="*/ 3 h 3"/>
                <a:gd name="T6" fmla="*/ 17 w 48"/>
                <a:gd name="T7" fmla="*/ 3 h 3"/>
                <a:gd name="T8" fmla="*/ 23 w 48"/>
                <a:gd name="T9" fmla="*/ 3 h 3"/>
                <a:gd name="T10" fmla="*/ 27 w 48"/>
                <a:gd name="T11" fmla="*/ 3 h 3"/>
                <a:gd name="T12" fmla="*/ 32 w 48"/>
                <a:gd name="T13" fmla="*/ 2 h 3"/>
                <a:gd name="T14" fmla="*/ 36 w 48"/>
                <a:gd name="T15" fmla="*/ 2 h 3"/>
                <a:gd name="T16" fmla="*/ 40 w 48"/>
                <a:gd name="T17" fmla="*/ 2 h 3"/>
                <a:gd name="T18" fmla="*/ 43 w 48"/>
                <a:gd name="T19" fmla="*/ 2 h 3"/>
                <a:gd name="T20" fmla="*/ 45 w 48"/>
                <a:gd name="T21" fmla="*/ 1 h 3"/>
                <a:gd name="T22" fmla="*/ 47 w 48"/>
                <a:gd name="T23" fmla="*/ 1 h 3"/>
                <a:gd name="T24" fmla="*/ 48 w 48"/>
                <a:gd name="T25" fmla="*/ 0 h 3"/>
                <a:gd name="T26" fmla="*/ 48 w 48"/>
                <a:gd name="T27" fmla="*/ 0 h 3"/>
                <a:gd name="T28" fmla="*/ 47 w 48"/>
                <a:gd name="T29" fmla="*/ 0 h 3"/>
                <a:gd name="T30" fmla="*/ 47 w 48"/>
                <a:gd name="T31" fmla="*/ 0 h 3"/>
                <a:gd name="T32" fmla="*/ 46 w 48"/>
                <a:gd name="T33" fmla="*/ 1 h 3"/>
                <a:gd name="T34" fmla="*/ 44 w 48"/>
                <a:gd name="T35" fmla="*/ 1 h 3"/>
                <a:gd name="T36" fmla="*/ 41 w 48"/>
                <a:gd name="T37" fmla="*/ 2 h 3"/>
                <a:gd name="T38" fmla="*/ 38 w 48"/>
                <a:gd name="T39" fmla="*/ 2 h 3"/>
                <a:gd name="T40" fmla="*/ 33 w 48"/>
                <a:gd name="T41" fmla="*/ 2 h 3"/>
                <a:gd name="T42" fmla="*/ 29 w 48"/>
                <a:gd name="T43" fmla="*/ 3 h 3"/>
                <a:gd name="T44" fmla="*/ 23 w 48"/>
                <a:gd name="T45" fmla="*/ 3 h 3"/>
                <a:gd name="T46" fmla="*/ 18 w 48"/>
                <a:gd name="T47" fmla="*/ 3 h 3"/>
                <a:gd name="T48" fmla="*/ 12 w 48"/>
                <a:gd name="T49" fmla="*/ 3 h 3"/>
                <a:gd name="T50" fmla="*/ 6 w 48"/>
                <a:gd name="T51" fmla="*/ 3 h 3"/>
                <a:gd name="T52" fmla="*/ 0 w 48"/>
                <a:gd name="T53" fmla="*/ 3 h 3"/>
                <a:gd name="T54" fmla="*/ 0 w 48"/>
                <a:gd name="T55" fmla="*/ 3 h 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8"/>
                <a:gd name="T85" fmla="*/ 0 h 3"/>
                <a:gd name="T86" fmla="*/ 48 w 48"/>
                <a:gd name="T87" fmla="*/ 3 h 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8" h="3">
                  <a:moveTo>
                    <a:pt x="0" y="3"/>
                  </a:moveTo>
                  <a:lnTo>
                    <a:pt x="6" y="3"/>
                  </a:lnTo>
                  <a:lnTo>
                    <a:pt x="12" y="3"/>
                  </a:lnTo>
                  <a:lnTo>
                    <a:pt x="17" y="3"/>
                  </a:lnTo>
                  <a:lnTo>
                    <a:pt x="23" y="3"/>
                  </a:lnTo>
                  <a:lnTo>
                    <a:pt x="27" y="3"/>
                  </a:lnTo>
                  <a:lnTo>
                    <a:pt x="32" y="2"/>
                  </a:lnTo>
                  <a:lnTo>
                    <a:pt x="36" y="2"/>
                  </a:lnTo>
                  <a:lnTo>
                    <a:pt x="40" y="2"/>
                  </a:lnTo>
                  <a:lnTo>
                    <a:pt x="43" y="2"/>
                  </a:lnTo>
                  <a:lnTo>
                    <a:pt x="45" y="1"/>
                  </a:lnTo>
                  <a:lnTo>
                    <a:pt x="47" y="1"/>
                  </a:lnTo>
                  <a:lnTo>
                    <a:pt x="48" y="0"/>
                  </a:lnTo>
                  <a:lnTo>
                    <a:pt x="47" y="0"/>
                  </a:lnTo>
                  <a:lnTo>
                    <a:pt x="46" y="1"/>
                  </a:lnTo>
                  <a:lnTo>
                    <a:pt x="44" y="1"/>
                  </a:lnTo>
                  <a:lnTo>
                    <a:pt x="41" y="2"/>
                  </a:lnTo>
                  <a:lnTo>
                    <a:pt x="38" y="2"/>
                  </a:lnTo>
                  <a:lnTo>
                    <a:pt x="33" y="2"/>
                  </a:lnTo>
                  <a:lnTo>
                    <a:pt x="29" y="3"/>
                  </a:lnTo>
                  <a:lnTo>
                    <a:pt x="23" y="3"/>
                  </a:lnTo>
                  <a:lnTo>
                    <a:pt x="18" y="3"/>
                  </a:lnTo>
                  <a:lnTo>
                    <a:pt x="12" y="3"/>
                  </a:lnTo>
                  <a:lnTo>
                    <a:pt x="6" y="3"/>
                  </a:lnTo>
                  <a:lnTo>
                    <a:pt x="0" y="3"/>
                  </a:lnTo>
                  <a:close/>
                </a:path>
              </a:pathLst>
            </a:custGeom>
            <a:solidFill>
              <a:srgbClr val="727272"/>
            </a:solidFill>
            <a:ln w="9525">
              <a:noFill/>
              <a:round/>
              <a:headEnd/>
              <a:tailEnd/>
            </a:ln>
          </p:spPr>
          <p:txBody>
            <a:bodyPr/>
            <a:lstStyle/>
            <a:p>
              <a:pPr eaLnBrk="0" hangingPunct="0"/>
              <a:endParaRPr lang="en-US"/>
            </a:p>
          </p:txBody>
        </p:sp>
        <p:sp>
          <p:nvSpPr>
            <p:cNvPr id="47371" name="Freeform 1744"/>
            <p:cNvSpPr>
              <a:spLocks/>
            </p:cNvSpPr>
            <p:nvPr/>
          </p:nvSpPr>
          <p:spPr bwMode="auto">
            <a:xfrm>
              <a:off x="2787" y="2544"/>
              <a:ext cx="47" cy="3"/>
            </a:xfrm>
            <a:custGeom>
              <a:avLst/>
              <a:gdLst>
                <a:gd name="T0" fmla="*/ 0 w 47"/>
                <a:gd name="T1" fmla="*/ 3 h 3"/>
                <a:gd name="T2" fmla="*/ 6 w 47"/>
                <a:gd name="T3" fmla="*/ 3 h 3"/>
                <a:gd name="T4" fmla="*/ 12 w 47"/>
                <a:gd name="T5" fmla="*/ 3 h 3"/>
                <a:gd name="T6" fmla="*/ 18 w 47"/>
                <a:gd name="T7" fmla="*/ 3 h 3"/>
                <a:gd name="T8" fmla="*/ 23 w 47"/>
                <a:gd name="T9" fmla="*/ 3 h 3"/>
                <a:gd name="T10" fmla="*/ 29 w 47"/>
                <a:gd name="T11" fmla="*/ 3 h 3"/>
                <a:gd name="T12" fmla="*/ 33 w 47"/>
                <a:gd name="T13" fmla="*/ 2 h 3"/>
                <a:gd name="T14" fmla="*/ 38 w 47"/>
                <a:gd name="T15" fmla="*/ 2 h 3"/>
                <a:gd name="T16" fmla="*/ 41 w 47"/>
                <a:gd name="T17" fmla="*/ 2 h 3"/>
                <a:gd name="T18" fmla="*/ 44 w 47"/>
                <a:gd name="T19" fmla="*/ 1 h 3"/>
                <a:gd name="T20" fmla="*/ 46 w 47"/>
                <a:gd name="T21" fmla="*/ 1 h 3"/>
                <a:gd name="T22" fmla="*/ 47 w 47"/>
                <a:gd name="T23" fmla="*/ 0 h 3"/>
                <a:gd name="T24" fmla="*/ 47 w 47"/>
                <a:gd name="T25" fmla="*/ 0 h 3"/>
                <a:gd name="T26" fmla="*/ 46 w 47"/>
                <a:gd name="T27" fmla="*/ 0 h 3"/>
                <a:gd name="T28" fmla="*/ 45 w 47"/>
                <a:gd name="T29" fmla="*/ 0 h 3"/>
                <a:gd name="T30" fmla="*/ 44 w 47"/>
                <a:gd name="T31" fmla="*/ 1 h 3"/>
                <a:gd name="T32" fmla="*/ 42 w 47"/>
                <a:gd name="T33" fmla="*/ 1 h 3"/>
                <a:gd name="T34" fmla="*/ 40 w 47"/>
                <a:gd name="T35" fmla="*/ 2 h 3"/>
                <a:gd name="T36" fmla="*/ 36 w 47"/>
                <a:gd name="T37" fmla="*/ 2 h 3"/>
                <a:gd name="T38" fmla="*/ 32 w 47"/>
                <a:gd name="T39" fmla="*/ 2 h 3"/>
                <a:gd name="T40" fmla="*/ 28 w 47"/>
                <a:gd name="T41" fmla="*/ 2 h 3"/>
                <a:gd name="T42" fmla="*/ 23 w 47"/>
                <a:gd name="T43" fmla="*/ 3 h 3"/>
                <a:gd name="T44" fmla="*/ 17 w 47"/>
                <a:gd name="T45" fmla="*/ 3 h 3"/>
                <a:gd name="T46" fmla="*/ 12 w 47"/>
                <a:gd name="T47" fmla="*/ 3 h 3"/>
                <a:gd name="T48" fmla="*/ 6 w 47"/>
                <a:gd name="T49" fmla="*/ 3 h 3"/>
                <a:gd name="T50" fmla="*/ 0 w 47"/>
                <a:gd name="T51" fmla="*/ 3 h 3"/>
                <a:gd name="T52" fmla="*/ 0 w 47"/>
                <a:gd name="T53" fmla="*/ 3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7"/>
                <a:gd name="T82" fmla="*/ 0 h 3"/>
                <a:gd name="T83" fmla="*/ 47 w 47"/>
                <a:gd name="T84" fmla="*/ 3 h 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7" h="3">
                  <a:moveTo>
                    <a:pt x="0" y="3"/>
                  </a:moveTo>
                  <a:lnTo>
                    <a:pt x="6" y="3"/>
                  </a:lnTo>
                  <a:lnTo>
                    <a:pt x="12" y="3"/>
                  </a:lnTo>
                  <a:lnTo>
                    <a:pt x="18" y="3"/>
                  </a:lnTo>
                  <a:lnTo>
                    <a:pt x="23" y="3"/>
                  </a:lnTo>
                  <a:lnTo>
                    <a:pt x="29" y="3"/>
                  </a:lnTo>
                  <a:lnTo>
                    <a:pt x="33" y="2"/>
                  </a:lnTo>
                  <a:lnTo>
                    <a:pt x="38" y="2"/>
                  </a:lnTo>
                  <a:lnTo>
                    <a:pt x="41" y="2"/>
                  </a:lnTo>
                  <a:lnTo>
                    <a:pt x="44" y="1"/>
                  </a:lnTo>
                  <a:lnTo>
                    <a:pt x="46" y="1"/>
                  </a:lnTo>
                  <a:lnTo>
                    <a:pt x="47" y="0"/>
                  </a:lnTo>
                  <a:lnTo>
                    <a:pt x="46" y="0"/>
                  </a:lnTo>
                  <a:lnTo>
                    <a:pt x="45" y="0"/>
                  </a:lnTo>
                  <a:lnTo>
                    <a:pt x="44" y="1"/>
                  </a:lnTo>
                  <a:lnTo>
                    <a:pt x="42" y="1"/>
                  </a:lnTo>
                  <a:lnTo>
                    <a:pt x="40" y="2"/>
                  </a:lnTo>
                  <a:lnTo>
                    <a:pt x="36" y="2"/>
                  </a:lnTo>
                  <a:lnTo>
                    <a:pt x="32" y="2"/>
                  </a:lnTo>
                  <a:lnTo>
                    <a:pt x="28" y="2"/>
                  </a:lnTo>
                  <a:lnTo>
                    <a:pt x="23" y="3"/>
                  </a:lnTo>
                  <a:lnTo>
                    <a:pt x="17" y="3"/>
                  </a:lnTo>
                  <a:lnTo>
                    <a:pt x="12" y="3"/>
                  </a:lnTo>
                  <a:lnTo>
                    <a:pt x="6" y="3"/>
                  </a:lnTo>
                  <a:lnTo>
                    <a:pt x="0" y="3"/>
                  </a:lnTo>
                  <a:close/>
                </a:path>
              </a:pathLst>
            </a:custGeom>
            <a:solidFill>
              <a:srgbClr val="717171"/>
            </a:solidFill>
            <a:ln w="9525">
              <a:noFill/>
              <a:round/>
              <a:headEnd/>
              <a:tailEnd/>
            </a:ln>
          </p:spPr>
          <p:txBody>
            <a:bodyPr/>
            <a:lstStyle/>
            <a:p>
              <a:pPr eaLnBrk="0" hangingPunct="0"/>
              <a:endParaRPr lang="en-US"/>
            </a:p>
          </p:txBody>
        </p:sp>
        <p:sp>
          <p:nvSpPr>
            <p:cNvPr id="47372" name="Freeform 1745"/>
            <p:cNvSpPr>
              <a:spLocks/>
            </p:cNvSpPr>
            <p:nvPr/>
          </p:nvSpPr>
          <p:spPr bwMode="auto">
            <a:xfrm>
              <a:off x="2787" y="2544"/>
              <a:ext cx="46" cy="3"/>
            </a:xfrm>
            <a:custGeom>
              <a:avLst/>
              <a:gdLst>
                <a:gd name="T0" fmla="*/ 0 w 46"/>
                <a:gd name="T1" fmla="*/ 3 h 3"/>
                <a:gd name="T2" fmla="*/ 6 w 46"/>
                <a:gd name="T3" fmla="*/ 3 h 3"/>
                <a:gd name="T4" fmla="*/ 12 w 46"/>
                <a:gd name="T5" fmla="*/ 3 h 3"/>
                <a:gd name="T6" fmla="*/ 17 w 46"/>
                <a:gd name="T7" fmla="*/ 3 h 3"/>
                <a:gd name="T8" fmla="*/ 23 w 46"/>
                <a:gd name="T9" fmla="*/ 3 h 3"/>
                <a:gd name="T10" fmla="*/ 28 w 46"/>
                <a:gd name="T11" fmla="*/ 2 h 3"/>
                <a:gd name="T12" fmla="*/ 32 w 46"/>
                <a:gd name="T13" fmla="*/ 2 h 3"/>
                <a:gd name="T14" fmla="*/ 36 w 46"/>
                <a:gd name="T15" fmla="*/ 2 h 3"/>
                <a:gd name="T16" fmla="*/ 40 w 46"/>
                <a:gd name="T17" fmla="*/ 2 h 3"/>
                <a:gd name="T18" fmla="*/ 42 w 46"/>
                <a:gd name="T19" fmla="*/ 1 h 3"/>
                <a:gd name="T20" fmla="*/ 44 w 46"/>
                <a:gd name="T21" fmla="*/ 1 h 3"/>
                <a:gd name="T22" fmla="*/ 45 w 46"/>
                <a:gd name="T23" fmla="*/ 0 h 3"/>
                <a:gd name="T24" fmla="*/ 46 w 46"/>
                <a:gd name="T25" fmla="*/ 0 h 3"/>
                <a:gd name="T26" fmla="*/ 44 w 46"/>
                <a:gd name="T27" fmla="*/ 0 h 3"/>
                <a:gd name="T28" fmla="*/ 44 w 46"/>
                <a:gd name="T29" fmla="*/ 0 h 3"/>
                <a:gd name="T30" fmla="*/ 42 w 46"/>
                <a:gd name="T31" fmla="*/ 1 h 3"/>
                <a:gd name="T32" fmla="*/ 41 w 46"/>
                <a:gd name="T33" fmla="*/ 1 h 3"/>
                <a:gd name="T34" fmla="*/ 38 w 46"/>
                <a:gd name="T35" fmla="*/ 2 h 3"/>
                <a:gd name="T36" fmla="*/ 35 w 46"/>
                <a:gd name="T37" fmla="*/ 2 h 3"/>
                <a:gd name="T38" fmla="*/ 31 w 46"/>
                <a:gd name="T39" fmla="*/ 2 h 3"/>
                <a:gd name="T40" fmla="*/ 27 w 46"/>
                <a:gd name="T41" fmla="*/ 2 h 3"/>
                <a:gd name="T42" fmla="*/ 22 w 46"/>
                <a:gd name="T43" fmla="*/ 3 h 3"/>
                <a:gd name="T44" fmla="*/ 17 w 46"/>
                <a:gd name="T45" fmla="*/ 3 h 3"/>
                <a:gd name="T46" fmla="*/ 11 w 46"/>
                <a:gd name="T47" fmla="*/ 3 h 3"/>
                <a:gd name="T48" fmla="*/ 6 w 46"/>
                <a:gd name="T49" fmla="*/ 3 h 3"/>
                <a:gd name="T50" fmla="*/ 0 w 46"/>
                <a:gd name="T51" fmla="*/ 3 h 3"/>
                <a:gd name="T52" fmla="*/ 0 w 46"/>
                <a:gd name="T53" fmla="*/ 3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6"/>
                <a:gd name="T82" fmla="*/ 0 h 3"/>
                <a:gd name="T83" fmla="*/ 46 w 46"/>
                <a:gd name="T84" fmla="*/ 3 h 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6" h="3">
                  <a:moveTo>
                    <a:pt x="0" y="3"/>
                  </a:moveTo>
                  <a:lnTo>
                    <a:pt x="6" y="3"/>
                  </a:lnTo>
                  <a:lnTo>
                    <a:pt x="12" y="3"/>
                  </a:lnTo>
                  <a:lnTo>
                    <a:pt x="17" y="3"/>
                  </a:lnTo>
                  <a:lnTo>
                    <a:pt x="23" y="3"/>
                  </a:lnTo>
                  <a:lnTo>
                    <a:pt x="28" y="2"/>
                  </a:lnTo>
                  <a:lnTo>
                    <a:pt x="32" y="2"/>
                  </a:lnTo>
                  <a:lnTo>
                    <a:pt x="36" y="2"/>
                  </a:lnTo>
                  <a:lnTo>
                    <a:pt x="40" y="2"/>
                  </a:lnTo>
                  <a:lnTo>
                    <a:pt x="42" y="1"/>
                  </a:lnTo>
                  <a:lnTo>
                    <a:pt x="44" y="1"/>
                  </a:lnTo>
                  <a:lnTo>
                    <a:pt x="45" y="0"/>
                  </a:lnTo>
                  <a:lnTo>
                    <a:pt x="46" y="0"/>
                  </a:lnTo>
                  <a:lnTo>
                    <a:pt x="44" y="0"/>
                  </a:lnTo>
                  <a:lnTo>
                    <a:pt x="42" y="1"/>
                  </a:lnTo>
                  <a:lnTo>
                    <a:pt x="41" y="1"/>
                  </a:lnTo>
                  <a:lnTo>
                    <a:pt x="38" y="2"/>
                  </a:lnTo>
                  <a:lnTo>
                    <a:pt x="35" y="2"/>
                  </a:lnTo>
                  <a:lnTo>
                    <a:pt x="31" y="2"/>
                  </a:lnTo>
                  <a:lnTo>
                    <a:pt x="27" y="2"/>
                  </a:lnTo>
                  <a:lnTo>
                    <a:pt x="22" y="3"/>
                  </a:lnTo>
                  <a:lnTo>
                    <a:pt x="17" y="3"/>
                  </a:lnTo>
                  <a:lnTo>
                    <a:pt x="11" y="3"/>
                  </a:lnTo>
                  <a:lnTo>
                    <a:pt x="6" y="3"/>
                  </a:lnTo>
                  <a:lnTo>
                    <a:pt x="0" y="3"/>
                  </a:lnTo>
                  <a:close/>
                </a:path>
              </a:pathLst>
            </a:custGeom>
            <a:solidFill>
              <a:srgbClr val="707070"/>
            </a:solidFill>
            <a:ln w="9525">
              <a:noFill/>
              <a:round/>
              <a:headEnd/>
              <a:tailEnd/>
            </a:ln>
          </p:spPr>
          <p:txBody>
            <a:bodyPr/>
            <a:lstStyle/>
            <a:p>
              <a:pPr eaLnBrk="0" hangingPunct="0"/>
              <a:endParaRPr lang="en-US"/>
            </a:p>
          </p:txBody>
        </p:sp>
        <p:sp>
          <p:nvSpPr>
            <p:cNvPr id="47373" name="Freeform 1746"/>
            <p:cNvSpPr>
              <a:spLocks/>
            </p:cNvSpPr>
            <p:nvPr/>
          </p:nvSpPr>
          <p:spPr bwMode="auto">
            <a:xfrm>
              <a:off x="2787" y="2544"/>
              <a:ext cx="44" cy="3"/>
            </a:xfrm>
            <a:custGeom>
              <a:avLst/>
              <a:gdLst>
                <a:gd name="T0" fmla="*/ 0 w 44"/>
                <a:gd name="T1" fmla="*/ 3 h 3"/>
                <a:gd name="T2" fmla="*/ 6 w 44"/>
                <a:gd name="T3" fmla="*/ 3 h 3"/>
                <a:gd name="T4" fmla="*/ 11 w 44"/>
                <a:gd name="T5" fmla="*/ 3 h 3"/>
                <a:gd name="T6" fmla="*/ 17 w 44"/>
                <a:gd name="T7" fmla="*/ 3 h 3"/>
                <a:gd name="T8" fmla="*/ 22 w 44"/>
                <a:gd name="T9" fmla="*/ 3 h 3"/>
                <a:gd name="T10" fmla="*/ 27 w 44"/>
                <a:gd name="T11" fmla="*/ 2 h 3"/>
                <a:gd name="T12" fmla="*/ 31 w 44"/>
                <a:gd name="T13" fmla="*/ 2 h 3"/>
                <a:gd name="T14" fmla="*/ 35 w 44"/>
                <a:gd name="T15" fmla="*/ 2 h 3"/>
                <a:gd name="T16" fmla="*/ 38 w 44"/>
                <a:gd name="T17" fmla="*/ 2 h 3"/>
                <a:gd name="T18" fmla="*/ 41 w 44"/>
                <a:gd name="T19" fmla="*/ 1 h 3"/>
                <a:gd name="T20" fmla="*/ 42 w 44"/>
                <a:gd name="T21" fmla="*/ 1 h 3"/>
                <a:gd name="T22" fmla="*/ 44 w 44"/>
                <a:gd name="T23" fmla="*/ 0 h 3"/>
                <a:gd name="T24" fmla="*/ 44 w 44"/>
                <a:gd name="T25" fmla="*/ 0 h 3"/>
                <a:gd name="T26" fmla="*/ 42 w 44"/>
                <a:gd name="T27" fmla="*/ 0 h 3"/>
                <a:gd name="T28" fmla="*/ 42 w 44"/>
                <a:gd name="T29" fmla="*/ 0 h 3"/>
                <a:gd name="T30" fmla="*/ 41 w 44"/>
                <a:gd name="T31" fmla="*/ 1 h 3"/>
                <a:gd name="T32" fmla="*/ 39 w 44"/>
                <a:gd name="T33" fmla="*/ 1 h 3"/>
                <a:gd name="T34" fmla="*/ 37 w 44"/>
                <a:gd name="T35" fmla="*/ 2 h 3"/>
                <a:gd name="T36" fmla="*/ 34 w 44"/>
                <a:gd name="T37" fmla="*/ 2 h 3"/>
                <a:gd name="T38" fmla="*/ 30 w 44"/>
                <a:gd name="T39" fmla="*/ 2 h 3"/>
                <a:gd name="T40" fmla="*/ 26 w 44"/>
                <a:gd name="T41" fmla="*/ 2 h 3"/>
                <a:gd name="T42" fmla="*/ 21 w 44"/>
                <a:gd name="T43" fmla="*/ 2 h 3"/>
                <a:gd name="T44" fmla="*/ 16 w 44"/>
                <a:gd name="T45" fmla="*/ 3 h 3"/>
                <a:gd name="T46" fmla="*/ 11 w 44"/>
                <a:gd name="T47" fmla="*/ 3 h 3"/>
                <a:gd name="T48" fmla="*/ 6 w 44"/>
                <a:gd name="T49" fmla="*/ 3 h 3"/>
                <a:gd name="T50" fmla="*/ 0 w 44"/>
                <a:gd name="T51" fmla="*/ 3 h 3"/>
                <a:gd name="T52" fmla="*/ 0 w 44"/>
                <a:gd name="T53" fmla="*/ 3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4"/>
                <a:gd name="T82" fmla="*/ 0 h 3"/>
                <a:gd name="T83" fmla="*/ 44 w 44"/>
                <a:gd name="T84" fmla="*/ 3 h 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4" h="3">
                  <a:moveTo>
                    <a:pt x="0" y="3"/>
                  </a:moveTo>
                  <a:lnTo>
                    <a:pt x="6" y="3"/>
                  </a:lnTo>
                  <a:lnTo>
                    <a:pt x="11" y="3"/>
                  </a:lnTo>
                  <a:lnTo>
                    <a:pt x="17" y="3"/>
                  </a:lnTo>
                  <a:lnTo>
                    <a:pt x="22" y="3"/>
                  </a:lnTo>
                  <a:lnTo>
                    <a:pt x="27" y="2"/>
                  </a:lnTo>
                  <a:lnTo>
                    <a:pt x="31" y="2"/>
                  </a:lnTo>
                  <a:lnTo>
                    <a:pt x="35" y="2"/>
                  </a:lnTo>
                  <a:lnTo>
                    <a:pt x="38" y="2"/>
                  </a:lnTo>
                  <a:lnTo>
                    <a:pt x="41" y="1"/>
                  </a:lnTo>
                  <a:lnTo>
                    <a:pt x="42" y="1"/>
                  </a:lnTo>
                  <a:lnTo>
                    <a:pt x="44" y="0"/>
                  </a:lnTo>
                  <a:lnTo>
                    <a:pt x="42" y="0"/>
                  </a:lnTo>
                  <a:lnTo>
                    <a:pt x="41" y="1"/>
                  </a:lnTo>
                  <a:lnTo>
                    <a:pt x="39" y="1"/>
                  </a:lnTo>
                  <a:lnTo>
                    <a:pt x="37" y="2"/>
                  </a:lnTo>
                  <a:lnTo>
                    <a:pt x="34" y="2"/>
                  </a:lnTo>
                  <a:lnTo>
                    <a:pt x="30" y="2"/>
                  </a:lnTo>
                  <a:lnTo>
                    <a:pt x="26" y="2"/>
                  </a:lnTo>
                  <a:lnTo>
                    <a:pt x="21" y="2"/>
                  </a:lnTo>
                  <a:lnTo>
                    <a:pt x="16" y="3"/>
                  </a:lnTo>
                  <a:lnTo>
                    <a:pt x="11" y="3"/>
                  </a:lnTo>
                  <a:lnTo>
                    <a:pt x="6" y="3"/>
                  </a:lnTo>
                  <a:lnTo>
                    <a:pt x="0" y="3"/>
                  </a:lnTo>
                  <a:close/>
                </a:path>
              </a:pathLst>
            </a:custGeom>
            <a:solidFill>
              <a:srgbClr val="707070"/>
            </a:solidFill>
            <a:ln w="9525">
              <a:noFill/>
              <a:round/>
              <a:headEnd/>
              <a:tailEnd/>
            </a:ln>
          </p:spPr>
          <p:txBody>
            <a:bodyPr/>
            <a:lstStyle/>
            <a:p>
              <a:pPr eaLnBrk="0" hangingPunct="0"/>
              <a:endParaRPr lang="en-US"/>
            </a:p>
          </p:txBody>
        </p:sp>
        <p:sp>
          <p:nvSpPr>
            <p:cNvPr id="47374" name="Freeform 1747"/>
            <p:cNvSpPr>
              <a:spLocks/>
            </p:cNvSpPr>
            <p:nvPr/>
          </p:nvSpPr>
          <p:spPr bwMode="auto">
            <a:xfrm>
              <a:off x="2787" y="2544"/>
              <a:ext cx="42" cy="3"/>
            </a:xfrm>
            <a:custGeom>
              <a:avLst/>
              <a:gdLst>
                <a:gd name="T0" fmla="*/ 0 w 42"/>
                <a:gd name="T1" fmla="*/ 3 h 3"/>
                <a:gd name="T2" fmla="*/ 6 w 42"/>
                <a:gd name="T3" fmla="*/ 3 h 3"/>
                <a:gd name="T4" fmla="*/ 11 w 42"/>
                <a:gd name="T5" fmla="*/ 3 h 3"/>
                <a:gd name="T6" fmla="*/ 16 w 42"/>
                <a:gd name="T7" fmla="*/ 3 h 3"/>
                <a:gd name="T8" fmla="*/ 21 w 42"/>
                <a:gd name="T9" fmla="*/ 2 h 3"/>
                <a:gd name="T10" fmla="*/ 26 w 42"/>
                <a:gd name="T11" fmla="*/ 2 h 3"/>
                <a:gd name="T12" fmla="*/ 30 w 42"/>
                <a:gd name="T13" fmla="*/ 2 h 3"/>
                <a:gd name="T14" fmla="*/ 34 w 42"/>
                <a:gd name="T15" fmla="*/ 2 h 3"/>
                <a:gd name="T16" fmla="*/ 37 w 42"/>
                <a:gd name="T17" fmla="*/ 2 h 3"/>
                <a:gd name="T18" fmla="*/ 39 w 42"/>
                <a:gd name="T19" fmla="*/ 1 h 3"/>
                <a:gd name="T20" fmla="*/ 41 w 42"/>
                <a:gd name="T21" fmla="*/ 1 h 3"/>
                <a:gd name="T22" fmla="*/ 42 w 42"/>
                <a:gd name="T23" fmla="*/ 0 h 3"/>
                <a:gd name="T24" fmla="*/ 42 w 42"/>
                <a:gd name="T25" fmla="*/ 0 h 3"/>
                <a:gd name="T26" fmla="*/ 41 w 42"/>
                <a:gd name="T27" fmla="*/ 0 h 3"/>
                <a:gd name="T28" fmla="*/ 41 w 42"/>
                <a:gd name="T29" fmla="*/ 0 h 3"/>
                <a:gd name="T30" fmla="*/ 40 w 42"/>
                <a:gd name="T31" fmla="*/ 1 h 3"/>
                <a:gd name="T32" fmla="*/ 38 w 42"/>
                <a:gd name="T33" fmla="*/ 1 h 3"/>
                <a:gd name="T34" fmla="*/ 35 w 42"/>
                <a:gd name="T35" fmla="*/ 2 h 3"/>
                <a:gd name="T36" fmla="*/ 33 w 42"/>
                <a:gd name="T37" fmla="*/ 2 h 3"/>
                <a:gd name="T38" fmla="*/ 29 w 42"/>
                <a:gd name="T39" fmla="*/ 2 h 3"/>
                <a:gd name="T40" fmla="*/ 25 w 42"/>
                <a:gd name="T41" fmla="*/ 2 h 3"/>
                <a:gd name="T42" fmla="*/ 21 w 42"/>
                <a:gd name="T43" fmla="*/ 2 h 3"/>
                <a:gd name="T44" fmla="*/ 16 w 42"/>
                <a:gd name="T45" fmla="*/ 3 h 3"/>
                <a:gd name="T46" fmla="*/ 10 w 42"/>
                <a:gd name="T47" fmla="*/ 3 h 3"/>
                <a:gd name="T48" fmla="*/ 6 w 42"/>
                <a:gd name="T49" fmla="*/ 3 h 3"/>
                <a:gd name="T50" fmla="*/ 0 w 42"/>
                <a:gd name="T51" fmla="*/ 3 h 3"/>
                <a:gd name="T52" fmla="*/ 0 w 42"/>
                <a:gd name="T53" fmla="*/ 3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2"/>
                <a:gd name="T82" fmla="*/ 0 h 3"/>
                <a:gd name="T83" fmla="*/ 42 w 42"/>
                <a:gd name="T84" fmla="*/ 3 h 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2" h="3">
                  <a:moveTo>
                    <a:pt x="0" y="3"/>
                  </a:moveTo>
                  <a:lnTo>
                    <a:pt x="6" y="3"/>
                  </a:lnTo>
                  <a:lnTo>
                    <a:pt x="11" y="3"/>
                  </a:lnTo>
                  <a:lnTo>
                    <a:pt x="16" y="3"/>
                  </a:lnTo>
                  <a:lnTo>
                    <a:pt x="21" y="2"/>
                  </a:lnTo>
                  <a:lnTo>
                    <a:pt x="26" y="2"/>
                  </a:lnTo>
                  <a:lnTo>
                    <a:pt x="30" y="2"/>
                  </a:lnTo>
                  <a:lnTo>
                    <a:pt x="34" y="2"/>
                  </a:lnTo>
                  <a:lnTo>
                    <a:pt x="37" y="2"/>
                  </a:lnTo>
                  <a:lnTo>
                    <a:pt x="39" y="1"/>
                  </a:lnTo>
                  <a:lnTo>
                    <a:pt x="41" y="1"/>
                  </a:lnTo>
                  <a:lnTo>
                    <a:pt x="42" y="0"/>
                  </a:lnTo>
                  <a:lnTo>
                    <a:pt x="41" y="0"/>
                  </a:lnTo>
                  <a:lnTo>
                    <a:pt x="40" y="1"/>
                  </a:lnTo>
                  <a:lnTo>
                    <a:pt x="38" y="1"/>
                  </a:lnTo>
                  <a:lnTo>
                    <a:pt x="35" y="2"/>
                  </a:lnTo>
                  <a:lnTo>
                    <a:pt x="33" y="2"/>
                  </a:lnTo>
                  <a:lnTo>
                    <a:pt x="29" y="2"/>
                  </a:lnTo>
                  <a:lnTo>
                    <a:pt x="25" y="2"/>
                  </a:lnTo>
                  <a:lnTo>
                    <a:pt x="21" y="2"/>
                  </a:lnTo>
                  <a:lnTo>
                    <a:pt x="16" y="3"/>
                  </a:lnTo>
                  <a:lnTo>
                    <a:pt x="10" y="3"/>
                  </a:lnTo>
                  <a:lnTo>
                    <a:pt x="6" y="3"/>
                  </a:lnTo>
                  <a:lnTo>
                    <a:pt x="0" y="3"/>
                  </a:lnTo>
                  <a:close/>
                </a:path>
              </a:pathLst>
            </a:custGeom>
            <a:solidFill>
              <a:srgbClr val="6F6F6F"/>
            </a:solidFill>
            <a:ln w="9525">
              <a:noFill/>
              <a:round/>
              <a:headEnd/>
              <a:tailEnd/>
            </a:ln>
          </p:spPr>
          <p:txBody>
            <a:bodyPr/>
            <a:lstStyle/>
            <a:p>
              <a:pPr eaLnBrk="0" hangingPunct="0"/>
              <a:endParaRPr lang="en-US"/>
            </a:p>
          </p:txBody>
        </p:sp>
        <p:sp>
          <p:nvSpPr>
            <p:cNvPr id="47375" name="Freeform 1748"/>
            <p:cNvSpPr>
              <a:spLocks/>
            </p:cNvSpPr>
            <p:nvPr/>
          </p:nvSpPr>
          <p:spPr bwMode="auto">
            <a:xfrm>
              <a:off x="2787" y="2544"/>
              <a:ext cx="41" cy="3"/>
            </a:xfrm>
            <a:custGeom>
              <a:avLst/>
              <a:gdLst>
                <a:gd name="T0" fmla="*/ 0 w 41"/>
                <a:gd name="T1" fmla="*/ 3 h 3"/>
                <a:gd name="T2" fmla="*/ 6 w 41"/>
                <a:gd name="T3" fmla="*/ 3 h 3"/>
                <a:gd name="T4" fmla="*/ 10 w 41"/>
                <a:gd name="T5" fmla="*/ 3 h 3"/>
                <a:gd name="T6" fmla="*/ 16 w 41"/>
                <a:gd name="T7" fmla="*/ 3 h 3"/>
                <a:gd name="T8" fmla="*/ 21 w 41"/>
                <a:gd name="T9" fmla="*/ 2 h 3"/>
                <a:gd name="T10" fmla="*/ 25 w 41"/>
                <a:gd name="T11" fmla="*/ 2 h 3"/>
                <a:gd name="T12" fmla="*/ 29 w 41"/>
                <a:gd name="T13" fmla="*/ 2 h 3"/>
                <a:gd name="T14" fmla="*/ 33 w 41"/>
                <a:gd name="T15" fmla="*/ 2 h 3"/>
                <a:gd name="T16" fmla="*/ 35 w 41"/>
                <a:gd name="T17" fmla="*/ 2 h 3"/>
                <a:gd name="T18" fmla="*/ 38 w 41"/>
                <a:gd name="T19" fmla="*/ 1 h 3"/>
                <a:gd name="T20" fmla="*/ 40 w 41"/>
                <a:gd name="T21" fmla="*/ 1 h 3"/>
                <a:gd name="T22" fmla="*/ 41 w 41"/>
                <a:gd name="T23" fmla="*/ 0 h 3"/>
                <a:gd name="T24" fmla="*/ 41 w 41"/>
                <a:gd name="T25" fmla="*/ 0 h 3"/>
                <a:gd name="T26" fmla="*/ 40 w 41"/>
                <a:gd name="T27" fmla="*/ 0 h 3"/>
                <a:gd name="T28" fmla="*/ 39 w 41"/>
                <a:gd name="T29" fmla="*/ 0 h 3"/>
                <a:gd name="T30" fmla="*/ 38 w 41"/>
                <a:gd name="T31" fmla="*/ 1 h 3"/>
                <a:gd name="T32" fmla="*/ 36 w 41"/>
                <a:gd name="T33" fmla="*/ 1 h 3"/>
                <a:gd name="T34" fmla="*/ 33 w 41"/>
                <a:gd name="T35" fmla="*/ 2 h 3"/>
                <a:gd name="T36" fmla="*/ 30 w 41"/>
                <a:gd name="T37" fmla="*/ 2 h 3"/>
                <a:gd name="T38" fmla="*/ 26 w 41"/>
                <a:gd name="T39" fmla="*/ 2 h 3"/>
                <a:gd name="T40" fmla="*/ 21 w 41"/>
                <a:gd name="T41" fmla="*/ 2 h 3"/>
                <a:gd name="T42" fmla="*/ 16 w 41"/>
                <a:gd name="T43" fmla="*/ 2 h 3"/>
                <a:gd name="T44" fmla="*/ 11 w 41"/>
                <a:gd name="T45" fmla="*/ 3 h 3"/>
                <a:gd name="T46" fmla="*/ 6 w 41"/>
                <a:gd name="T47" fmla="*/ 3 h 3"/>
                <a:gd name="T48" fmla="*/ 0 w 41"/>
                <a:gd name="T49" fmla="*/ 3 h 3"/>
                <a:gd name="T50" fmla="*/ 0 w 41"/>
                <a:gd name="T51" fmla="*/ 3 h 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1"/>
                <a:gd name="T79" fmla="*/ 0 h 3"/>
                <a:gd name="T80" fmla="*/ 41 w 41"/>
                <a:gd name="T81" fmla="*/ 3 h 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1" h="3">
                  <a:moveTo>
                    <a:pt x="0" y="3"/>
                  </a:moveTo>
                  <a:lnTo>
                    <a:pt x="6" y="3"/>
                  </a:lnTo>
                  <a:lnTo>
                    <a:pt x="10" y="3"/>
                  </a:lnTo>
                  <a:lnTo>
                    <a:pt x="16" y="3"/>
                  </a:lnTo>
                  <a:lnTo>
                    <a:pt x="21" y="2"/>
                  </a:lnTo>
                  <a:lnTo>
                    <a:pt x="25" y="2"/>
                  </a:lnTo>
                  <a:lnTo>
                    <a:pt x="29" y="2"/>
                  </a:lnTo>
                  <a:lnTo>
                    <a:pt x="33" y="2"/>
                  </a:lnTo>
                  <a:lnTo>
                    <a:pt x="35" y="2"/>
                  </a:lnTo>
                  <a:lnTo>
                    <a:pt x="38" y="1"/>
                  </a:lnTo>
                  <a:lnTo>
                    <a:pt x="40" y="1"/>
                  </a:lnTo>
                  <a:lnTo>
                    <a:pt x="41" y="0"/>
                  </a:lnTo>
                  <a:lnTo>
                    <a:pt x="40" y="0"/>
                  </a:lnTo>
                  <a:lnTo>
                    <a:pt x="39" y="0"/>
                  </a:lnTo>
                  <a:lnTo>
                    <a:pt x="38" y="1"/>
                  </a:lnTo>
                  <a:lnTo>
                    <a:pt x="36" y="1"/>
                  </a:lnTo>
                  <a:lnTo>
                    <a:pt x="33" y="2"/>
                  </a:lnTo>
                  <a:lnTo>
                    <a:pt x="30" y="2"/>
                  </a:lnTo>
                  <a:lnTo>
                    <a:pt x="26" y="2"/>
                  </a:lnTo>
                  <a:lnTo>
                    <a:pt x="21" y="2"/>
                  </a:lnTo>
                  <a:lnTo>
                    <a:pt x="16" y="2"/>
                  </a:lnTo>
                  <a:lnTo>
                    <a:pt x="11" y="3"/>
                  </a:lnTo>
                  <a:lnTo>
                    <a:pt x="6" y="3"/>
                  </a:lnTo>
                  <a:lnTo>
                    <a:pt x="0" y="3"/>
                  </a:lnTo>
                  <a:close/>
                </a:path>
              </a:pathLst>
            </a:custGeom>
            <a:solidFill>
              <a:srgbClr val="6E6E6E"/>
            </a:solidFill>
            <a:ln w="9525">
              <a:noFill/>
              <a:round/>
              <a:headEnd/>
              <a:tailEnd/>
            </a:ln>
          </p:spPr>
          <p:txBody>
            <a:bodyPr/>
            <a:lstStyle/>
            <a:p>
              <a:pPr eaLnBrk="0" hangingPunct="0"/>
              <a:endParaRPr lang="en-US"/>
            </a:p>
          </p:txBody>
        </p:sp>
        <p:sp>
          <p:nvSpPr>
            <p:cNvPr id="47376" name="Freeform 1749"/>
            <p:cNvSpPr>
              <a:spLocks/>
            </p:cNvSpPr>
            <p:nvPr/>
          </p:nvSpPr>
          <p:spPr bwMode="auto">
            <a:xfrm>
              <a:off x="2787" y="2544"/>
              <a:ext cx="40" cy="3"/>
            </a:xfrm>
            <a:custGeom>
              <a:avLst/>
              <a:gdLst>
                <a:gd name="T0" fmla="*/ 0 w 40"/>
                <a:gd name="T1" fmla="*/ 3 h 3"/>
                <a:gd name="T2" fmla="*/ 6 w 40"/>
                <a:gd name="T3" fmla="*/ 3 h 3"/>
                <a:gd name="T4" fmla="*/ 11 w 40"/>
                <a:gd name="T5" fmla="*/ 3 h 3"/>
                <a:gd name="T6" fmla="*/ 16 w 40"/>
                <a:gd name="T7" fmla="*/ 2 h 3"/>
                <a:gd name="T8" fmla="*/ 21 w 40"/>
                <a:gd name="T9" fmla="*/ 2 h 3"/>
                <a:gd name="T10" fmla="*/ 26 w 40"/>
                <a:gd name="T11" fmla="*/ 2 h 3"/>
                <a:gd name="T12" fmla="*/ 30 w 40"/>
                <a:gd name="T13" fmla="*/ 2 h 3"/>
                <a:gd name="T14" fmla="*/ 33 w 40"/>
                <a:gd name="T15" fmla="*/ 2 h 3"/>
                <a:gd name="T16" fmla="*/ 36 w 40"/>
                <a:gd name="T17" fmla="*/ 1 h 3"/>
                <a:gd name="T18" fmla="*/ 38 w 40"/>
                <a:gd name="T19" fmla="*/ 1 h 3"/>
                <a:gd name="T20" fmla="*/ 39 w 40"/>
                <a:gd name="T21" fmla="*/ 0 h 3"/>
                <a:gd name="T22" fmla="*/ 40 w 40"/>
                <a:gd name="T23" fmla="*/ 0 h 3"/>
                <a:gd name="T24" fmla="*/ 38 w 40"/>
                <a:gd name="T25" fmla="*/ 0 h 3"/>
                <a:gd name="T26" fmla="*/ 38 w 40"/>
                <a:gd name="T27" fmla="*/ 0 h 3"/>
                <a:gd name="T28" fmla="*/ 36 w 40"/>
                <a:gd name="T29" fmla="*/ 1 h 3"/>
                <a:gd name="T30" fmla="*/ 35 w 40"/>
                <a:gd name="T31" fmla="*/ 1 h 3"/>
                <a:gd name="T32" fmla="*/ 32 w 40"/>
                <a:gd name="T33" fmla="*/ 2 h 3"/>
                <a:gd name="T34" fmla="*/ 29 w 40"/>
                <a:gd name="T35" fmla="*/ 2 h 3"/>
                <a:gd name="T36" fmla="*/ 25 w 40"/>
                <a:gd name="T37" fmla="*/ 2 h 3"/>
                <a:gd name="T38" fmla="*/ 21 w 40"/>
                <a:gd name="T39" fmla="*/ 2 h 3"/>
                <a:gd name="T40" fmla="*/ 16 w 40"/>
                <a:gd name="T41" fmla="*/ 2 h 3"/>
                <a:gd name="T42" fmla="*/ 11 w 40"/>
                <a:gd name="T43" fmla="*/ 2 h 3"/>
                <a:gd name="T44" fmla="*/ 6 w 40"/>
                <a:gd name="T45" fmla="*/ 3 h 3"/>
                <a:gd name="T46" fmla="*/ 0 w 40"/>
                <a:gd name="T47" fmla="*/ 3 h 3"/>
                <a:gd name="T48" fmla="*/ 0 w 40"/>
                <a:gd name="T49" fmla="*/ 3 h 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3"/>
                <a:gd name="T77" fmla="*/ 40 w 40"/>
                <a:gd name="T78" fmla="*/ 3 h 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3">
                  <a:moveTo>
                    <a:pt x="0" y="3"/>
                  </a:moveTo>
                  <a:lnTo>
                    <a:pt x="6" y="3"/>
                  </a:lnTo>
                  <a:lnTo>
                    <a:pt x="11" y="3"/>
                  </a:lnTo>
                  <a:lnTo>
                    <a:pt x="16" y="2"/>
                  </a:lnTo>
                  <a:lnTo>
                    <a:pt x="21" y="2"/>
                  </a:lnTo>
                  <a:lnTo>
                    <a:pt x="26" y="2"/>
                  </a:lnTo>
                  <a:lnTo>
                    <a:pt x="30" y="2"/>
                  </a:lnTo>
                  <a:lnTo>
                    <a:pt x="33" y="2"/>
                  </a:lnTo>
                  <a:lnTo>
                    <a:pt x="36" y="1"/>
                  </a:lnTo>
                  <a:lnTo>
                    <a:pt x="38" y="1"/>
                  </a:lnTo>
                  <a:lnTo>
                    <a:pt x="39" y="0"/>
                  </a:lnTo>
                  <a:lnTo>
                    <a:pt x="40" y="0"/>
                  </a:lnTo>
                  <a:lnTo>
                    <a:pt x="38" y="0"/>
                  </a:lnTo>
                  <a:lnTo>
                    <a:pt x="36" y="1"/>
                  </a:lnTo>
                  <a:lnTo>
                    <a:pt x="35" y="1"/>
                  </a:lnTo>
                  <a:lnTo>
                    <a:pt x="32" y="2"/>
                  </a:lnTo>
                  <a:lnTo>
                    <a:pt x="29" y="2"/>
                  </a:lnTo>
                  <a:lnTo>
                    <a:pt x="25" y="2"/>
                  </a:lnTo>
                  <a:lnTo>
                    <a:pt x="21" y="2"/>
                  </a:lnTo>
                  <a:lnTo>
                    <a:pt x="16" y="2"/>
                  </a:lnTo>
                  <a:lnTo>
                    <a:pt x="11" y="2"/>
                  </a:lnTo>
                  <a:lnTo>
                    <a:pt x="6" y="3"/>
                  </a:lnTo>
                  <a:lnTo>
                    <a:pt x="0" y="3"/>
                  </a:lnTo>
                  <a:close/>
                </a:path>
              </a:pathLst>
            </a:custGeom>
            <a:solidFill>
              <a:srgbClr val="6D6D6D"/>
            </a:solidFill>
            <a:ln w="9525">
              <a:noFill/>
              <a:round/>
              <a:headEnd/>
              <a:tailEnd/>
            </a:ln>
          </p:spPr>
          <p:txBody>
            <a:bodyPr/>
            <a:lstStyle/>
            <a:p>
              <a:pPr eaLnBrk="0" hangingPunct="0"/>
              <a:endParaRPr lang="en-US"/>
            </a:p>
          </p:txBody>
        </p:sp>
        <p:sp>
          <p:nvSpPr>
            <p:cNvPr id="47377" name="Freeform 1750"/>
            <p:cNvSpPr>
              <a:spLocks/>
            </p:cNvSpPr>
            <p:nvPr/>
          </p:nvSpPr>
          <p:spPr bwMode="auto">
            <a:xfrm>
              <a:off x="2787" y="2544"/>
              <a:ext cx="38" cy="3"/>
            </a:xfrm>
            <a:custGeom>
              <a:avLst/>
              <a:gdLst>
                <a:gd name="T0" fmla="*/ 0 w 38"/>
                <a:gd name="T1" fmla="*/ 3 h 3"/>
                <a:gd name="T2" fmla="*/ 6 w 38"/>
                <a:gd name="T3" fmla="*/ 3 h 3"/>
                <a:gd name="T4" fmla="*/ 11 w 38"/>
                <a:gd name="T5" fmla="*/ 2 h 3"/>
                <a:gd name="T6" fmla="*/ 16 w 38"/>
                <a:gd name="T7" fmla="*/ 2 h 3"/>
                <a:gd name="T8" fmla="*/ 21 w 38"/>
                <a:gd name="T9" fmla="*/ 2 h 3"/>
                <a:gd name="T10" fmla="*/ 25 w 38"/>
                <a:gd name="T11" fmla="*/ 2 h 3"/>
                <a:gd name="T12" fmla="*/ 29 w 38"/>
                <a:gd name="T13" fmla="*/ 2 h 3"/>
                <a:gd name="T14" fmla="*/ 32 w 38"/>
                <a:gd name="T15" fmla="*/ 2 h 3"/>
                <a:gd name="T16" fmla="*/ 35 w 38"/>
                <a:gd name="T17" fmla="*/ 1 h 3"/>
                <a:gd name="T18" fmla="*/ 36 w 38"/>
                <a:gd name="T19" fmla="*/ 1 h 3"/>
                <a:gd name="T20" fmla="*/ 38 w 38"/>
                <a:gd name="T21" fmla="*/ 0 h 3"/>
                <a:gd name="T22" fmla="*/ 38 w 38"/>
                <a:gd name="T23" fmla="*/ 0 h 3"/>
                <a:gd name="T24" fmla="*/ 36 w 38"/>
                <a:gd name="T25" fmla="*/ 0 h 3"/>
                <a:gd name="T26" fmla="*/ 36 w 38"/>
                <a:gd name="T27" fmla="*/ 0 h 3"/>
                <a:gd name="T28" fmla="*/ 35 w 38"/>
                <a:gd name="T29" fmla="*/ 1 h 3"/>
                <a:gd name="T30" fmla="*/ 33 w 38"/>
                <a:gd name="T31" fmla="*/ 1 h 3"/>
                <a:gd name="T32" fmla="*/ 31 w 38"/>
                <a:gd name="T33" fmla="*/ 2 h 3"/>
                <a:gd name="T34" fmla="*/ 27 w 38"/>
                <a:gd name="T35" fmla="*/ 2 h 3"/>
                <a:gd name="T36" fmla="*/ 24 w 38"/>
                <a:gd name="T37" fmla="*/ 2 h 3"/>
                <a:gd name="T38" fmla="*/ 20 w 38"/>
                <a:gd name="T39" fmla="*/ 2 h 3"/>
                <a:gd name="T40" fmla="*/ 15 w 38"/>
                <a:gd name="T41" fmla="*/ 2 h 3"/>
                <a:gd name="T42" fmla="*/ 10 w 38"/>
                <a:gd name="T43" fmla="*/ 2 h 3"/>
                <a:gd name="T44" fmla="*/ 5 w 38"/>
                <a:gd name="T45" fmla="*/ 2 h 3"/>
                <a:gd name="T46" fmla="*/ 0 w 38"/>
                <a:gd name="T47" fmla="*/ 2 h 3"/>
                <a:gd name="T48" fmla="*/ 0 w 38"/>
                <a:gd name="T49" fmla="*/ 3 h 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
                <a:gd name="T76" fmla="*/ 0 h 3"/>
                <a:gd name="T77" fmla="*/ 38 w 38"/>
                <a:gd name="T78" fmla="*/ 3 h 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 h="3">
                  <a:moveTo>
                    <a:pt x="0" y="3"/>
                  </a:moveTo>
                  <a:lnTo>
                    <a:pt x="6" y="3"/>
                  </a:lnTo>
                  <a:lnTo>
                    <a:pt x="11" y="2"/>
                  </a:lnTo>
                  <a:lnTo>
                    <a:pt x="16" y="2"/>
                  </a:lnTo>
                  <a:lnTo>
                    <a:pt x="21" y="2"/>
                  </a:lnTo>
                  <a:lnTo>
                    <a:pt x="25" y="2"/>
                  </a:lnTo>
                  <a:lnTo>
                    <a:pt x="29" y="2"/>
                  </a:lnTo>
                  <a:lnTo>
                    <a:pt x="32" y="2"/>
                  </a:lnTo>
                  <a:lnTo>
                    <a:pt x="35" y="1"/>
                  </a:lnTo>
                  <a:lnTo>
                    <a:pt x="36" y="1"/>
                  </a:lnTo>
                  <a:lnTo>
                    <a:pt x="38" y="0"/>
                  </a:lnTo>
                  <a:lnTo>
                    <a:pt x="36" y="0"/>
                  </a:lnTo>
                  <a:lnTo>
                    <a:pt x="35" y="1"/>
                  </a:lnTo>
                  <a:lnTo>
                    <a:pt x="33" y="1"/>
                  </a:lnTo>
                  <a:lnTo>
                    <a:pt x="31" y="2"/>
                  </a:lnTo>
                  <a:lnTo>
                    <a:pt x="27" y="2"/>
                  </a:lnTo>
                  <a:lnTo>
                    <a:pt x="24" y="2"/>
                  </a:lnTo>
                  <a:lnTo>
                    <a:pt x="20" y="2"/>
                  </a:lnTo>
                  <a:lnTo>
                    <a:pt x="15" y="2"/>
                  </a:lnTo>
                  <a:lnTo>
                    <a:pt x="10" y="2"/>
                  </a:lnTo>
                  <a:lnTo>
                    <a:pt x="5" y="2"/>
                  </a:lnTo>
                  <a:lnTo>
                    <a:pt x="0" y="2"/>
                  </a:lnTo>
                  <a:lnTo>
                    <a:pt x="0" y="3"/>
                  </a:lnTo>
                  <a:close/>
                </a:path>
              </a:pathLst>
            </a:custGeom>
            <a:solidFill>
              <a:srgbClr val="6D6D6D"/>
            </a:solidFill>
            <a:ln w="9525">
              <a:noFill/>
              <a:round/>
              <a:headEnd/>
              <a:tailEnd/>
            </a:ln>
          </p:spPr>
          <p:txBody>
            <a:bodyPr/>
            <a:lstStyle/>
            <a:p>
              <a:pPr eaLnBrk="0" hangingPunct="0"/>
              <a:endParaRPr lang="en-US"/>
            </a:p>
          </p:txBody>
        </p:sp>
        <p:sp>
          <p:nvSpPr>
            <p:cNvPr id="47378" name="Freeform 1751"/>
            <p:cNvSpPr>
              <a:spLocks/>
            </p:cNvSpPr>
            <p:nvPr/>
          </p:nvSpPr>
          <p:spPr bwMode="auto">
            <a:xfrm>
              <a:off x="2787" y="2544"/>
              <a:ext cx="36" cy="2"/>
            </a:xfrm>
            <a:custGeom>
              <a:avLst/>
              <a:gdLst>
                <a:gd name="T0" fmla="*/ 0 w 36"/>
                <a:gd name="T1" fmla="*/ 2 h 2"/>
                <a:gd name="T2" fmla="*/ 5 w 36"/>
                <a:gd name="T3" fmla="*/ 2 h 2"/>
                <a:gd name="T4" fmla="*/ 10 w 36"/>
                <a:gd name="T5" fmla="*/ 2 h 2"/>
                <a:gd name="T6" fmla="*/ 15 w 36"/>
                <a:gd name="T7" fmla="*/ 2 h 2"/>
                <a:gd name="T8" fmla="*/ 20 w 36"/>
                <a:gd name="T9" fmla="*/ 2 h 2"/>
                <a:gd name="T10" fmla="*/ 24 w 36"/>
                <a:gd name="T11" fmla="*/ 2 h 2"/>
                <a:gd name="T12" fmla="*/ 27 w 36"/>
                <a:gd name="T13" fmla="*/ 2 h 2"/>
                <a:gd name="T14" fmla="*/ 31 w 36"/>
                <a:gd name="T15" fmla="*/ 2 h 2"/>
                <a:gd name="T16" fmla="*/ 33 w 36"/>
                <a:gd name="T17" fmla="*/ 1 h 2"/>
                <a:gd name="T18" fmla="*/ 35 w 36"/>
                <a:gd name="T19" fmla="*/ 1 h 2"/>
                <a:gd name="T20" fmla="*/ 36 w 36"/>
                <a:gd name="T21" fmla="*/ 0 h 2"/>
                <a:gd name="T22" fmla="*/ 36 w 36"/>
                <a:gd name="T23" fmla="*/ 0 h 2"/>
                <a:gd name="T24" fmla="*/ 35 w 36"/>
                <a:gd name="T25" fmla="*/ 0 h 2"/>
                <a:gd name="T26" fmla="*/ 35 w 36"/>
                <a:gd name="T27" fmla="*/ 0 h 2"/>
                <a:gd name="T28" fmla="*/ 33 w 36"/>
                <a:gd name="T29" fmla="*/ 1 h 2"/>
                <a:gd name="T30" fmla="*/ 32 w 36"/>
                <a:gd name="T31" fmla="*/ 1 h 2"/>
                <a:gd name="T32" fmla="*/ 29 w 36"/>
                <a:gd name="T33" fmla="*/ 1 h 2"/>
                <a:gd name="T34" fmla="*/ 26 w 36"/>
                <a:gd name="T35" fmla="*/ 2 h 2"/>
                <a:gd name="T36" fmla="*/ 23 w 36"/>
                <a:gd name="T37" fmla="*/ 2 h 2"/>
                <a:gd name="T38" fmla="*/ 19 w 36"/>
                <a:gd name="T39" fmla="*/ 2 h 2"/>
                <a:gd name="T40" fmla="*/ 14 w 36"/>
                <a:gd name="T41" fmla="*/ 2 h 2"/>
                <a:gd name="T42" fmla="*/ 10 w 36"/>
                <a:gd name="T43" fmla="*/ 2 h 2"/>
                <a:gd name="T44" fmla="*/ 5 w 36"/>
                <a:gd name="T45" fmla="*/ 2 h 2"/>
                <a:gd name="T46" fmla="*/ 0 w 36"/>
                <a:gd name="T47" fmla="*/ 2 h 2"/>
                <a:gd name="T48" fmla="*/ 0 w 36"/>
                <a:gd name="T49" fmla="*/ 2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6"/>
                <a:gd name="T76" fmla="*/ 0 h 2"/>
                <a:gd name="T77" fmla="*/ 36 w 36"/>
                <a:gd name="T78" fmla="*/ 2 h 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6" h="2">
                  <a:moveTo>
                    <a:pt x="0" y="2"/>
                  </a:moveTo>
                  <a:lnTo>
                    <a:pt x="5" y="2"/>
                  </a:lnTo>
                  <a:lnTo>
                    <a:pt x="10" y="2"/>
                  </a:lnTo>
                  <a:lnTo>
                    <a:pt x="15" y="2"/>
                  </a:lnTo>
                  <a:lnTo>
                    <a:pt x="20" y="2"/>
                  </a:lnTo>
                  <a:lnTo>
                    <a:pt x="24" y="2"/>
                  </a:lnTo>
                  <a:lnTo>
                    <a:pt x="27" y="2"/>
                  </a:lnTo>
                  <a:lnTo>
                    <a:pt x="31" y="2"/>
                  </a:lnTo>
                  <a:lnTo>
                    <a:pt x="33" y="1"/>
                  </a:lnTo>
                  <a:lnTo>
                    <a:pt x="35" y="1"/>
                  </a:lnTo>
                  <a:lnTo>
                    <a:pt x="36" y="0"/>
                  </a:lnTo>
                  <a:lnTo>
                    <a:pt x="35" y="0"/>
                  </a:lnTo>
                  <a:lnTo>
                    <a:pt x="33" y="1"/>
                  </a:lnTo>
                  <a:lnTo>
                    <a:pt x="32" y="1"/>
                  </a:lnTo>
                  <a:lnTo>
                    <a:pt x="29" y="1"/>
                  </a:lnTo>
                  <a:lnTo>
                    <a:pt x="26" y="2"/>
                  </a:lnTo>
                  <a:lnTo>
                    <a:pt x="23" y="2"/>
                  </a:lnTo>
                  <a:lnTo>
                    <a:pt x="19" y="2"/>
                  </a:lnTo>
                  <a:lnTo>
                    <a:pt x="14" y="2"/>
                  </a:lnTo>
                  <a:lnTo>
                    <a:pt x="10" y="2"/>
                  </a:lnTo>
                  <a:lnTo>
                    <a:pt x="5" y="2"/>
                  </a:lnTo>
                  <a:lnTo>
                    <a:pt x="0" y="2"/>
                  </a:lnTo>
                  <a:close/>
                </a:path>
              </a:pathLst>
            </a:custGeom>
            <a:solidFill>
              <a:srgbClr val="6C6C6C"/>
            </a:solidFill>
            <a:ln w="9525">
              <a:noFill/>
              <a:round/>
              <a:headEnd/>
              <a:tailEnd/>
            </a:ln>
          </p:spPr>
          <p:txBody>
            <a:bodyPr/>
            <a:lstStyle/>
            <a:p>
              <a:pPr eaLnBrk="0" hangingPunct="0"/>
              <a:endParaRPr lang="en-US"/>
            </a:p>
          </p:txBody>
        </p:sp>
        <p:sp>
          <p:nvSpPr>
            <p:cNvPr id="47379" name="Freeform 1752"/>
            <p:cNvSpPr>
              <a:spLocks/>
            </p:cNvSpPr>
            <p:nvPr/>
          </p:nvSpPr>
          <p:spPr bwMode="auto">
            <a:xfrm>
              <a:off x="2787" y="2544"/>
              <a:ext cx="35" cy="2"/>
            </a:xfrm>
            <a:custGeom>
              <a:avLst/>
              <a:gdLst>
                <a:gd name="T0" fmla="*/ 0 w 35"/>
                <a:gd name="T1" fmla="*/ 2 h 2"/>
                <a:gd name="T2" fmla="*/ 5 w 35"/>
                <a:gd name="T3" fmla="*/ 2 h 2"/>
                <a:gd name="T4" fmla="*/ 10 w 35"/>
                <a:gd name="T5" fmla="*/ 2 h 2"/>
                <a:gd name="T6" fmla="*/ 14 w 35"/>
                <a:gd name="T7" fmla="*/ 2 h 2"/>
                <a:gd name="T8" fmla="*/ 19 w 35"/>
                <a:gd name="T9" fmla="*/ 2 h 2"/>
                <a:gd name="T10" fmla="*/ 23 w 35"/>
                <a:gd name="T11" fmla="*/ 2 h 2"/>
                <a:gd name="T12" fmla="*/ 26 w 35"/>
                <a:gd name="T13" fmla="*/ 2 h 2"/>
                <a:gd name="T14" fmla="*/ 29 w 35"/>
                <a:gd name="T15" fmla="*/ 1 h 2"/>
                <a:gd name="T16" fmla="*/ 32 w 35"/>
                <a:gd name="T17" fmla="*/ 1 h 2"/>
                <a:gd name="T18" fmla="*/ 33 w 35"/>
                <a:gd name="T19" fmla="*/ 1 h 2"/>
                <a:gd name="T20" fmla="*/ 35 w 35"/>
                <a:gd name="T21" fmla="*/ 0 h 2"/>
                <a:gd name="T22" fmla="*/ 35 w 35"/>
                <a:gd name="T23" fmla="*/ 0 h 2"/>
                <a:gd name="T24" fmla="*/ 33 w 35"/>
                <a:gd name="T25" fmla="*/ 0 h 2"/>
                <a:gd name="T26" fmla="*/ 33 w 35"/>
                <a:gd name="T27" fmla="*/ 0 h 2"/>
                <a:gd name="T28" fmla="*/ 32 w 35"/>
                <a:gd name="T29" fmla="*/ 1 h 2"/>
                <a:gd name="T30" fmla="*/ 30 w 35"/>
                <a:gd name="T31" fmla="*/ 1 h 2"/>
                <a:gd name="T32" fmla="*/ 28 w 35"/>
                <a:gd name="T33" fmla="*/ 1 h 2"/>
                <a:gd name="T34" fmla="*/ 25 w 35"/>
                <a:gd name="T35" fmla="*/ 2 h 2"/>
                <a:gd name="T36" fmla="*/ 22 w 35"/>
                <a:gd name="T37" fmla="*/ 2 h 2"/>
                <a:gd name="T38" fmla="*/ 18 w 35"/>
                <a:gd name="T39" fmla="*/ 2 h 2"/>
                <a:gd name="T40" fmla="*/ 14 w 35"/>
                <a:gd name="T41" fmla="*/ 2 h 2"/>
                <a:gd name="T42" fmla="*/ 10 w 35"/>
                <a:gd name="T43" fmla="*/ 2 h 2"/>
                <a:gd name="T44" fmla="*/ 5 w 35"/>
                <a:gd name="T45" fmla="*/ 2 h 2"/>
                <a:gd name="T46" fmla="*/ 0 w 35"/>
                <a:gd name="T47" fmla="*/ 2 h 2"/>
                <a:gd name="T48" fmla="*/ 0 w 35"/>
                <a:gd name="T49" fmla="*/ 2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
                <a:gd name="T76" fmla="*/ 0 h 2"/>
                <a:gd name="T77" fmla="*/ 35 w 35"/>
                <a:gd name="T78" fmla="*/ 2 h 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 h="2">
                  <a:moveTo>
                    <a:pt x="0" y="2"/>
                  </a:moveTo>
                  <a:lnTo>
                    <a:pt x="5" y="2"/>
                  </a:lnTo>
                  <a:lnTo>
                    <a:pt x="10" y="2"/>
                  </a:lnTo>
                  <a:lnTo>
                    <a:pt x="14" y="2"/>
                  </a:lnTo>
                  <a:lnTo>
                    <a:pt x="19" y="2"/>
                  </a:lnTo>
                  <a:lnTo>
                    <a:pt x="23" y="2"/>
                  </a:lnTo>
                  <a:lnTo>
                    <a:pt x="26" y="2"/>
                  </a:lnTo>
                  <a:lnTo>
                    <a:pt x="29" y="1"/>
                  </a:lnTo>
                  <a:lnTo>
                    <a:pt x="32" y="1"/>
                  </a:lnTo>
                  <a:lnTo>
                    <a:pt x="33" y="1"/>
                  </a:lnTo>
                  <a:lnTo>
                    <a:pt x="35" y="0"/>
                  </a:lnTo>
                  <a:lnTo>
                    <a:pt x="33" y="0"/>
                  </a:lnTo>
                  <a:lnTo>
                    <a:pt x="32" y="1"/>
                  </a:lnTo>
                  <a:lnTo>
                    <a:pt x="30" y="1"/>
                  </a:lnTo>
                  <a:lnTo>
                    <a:pt x="28" y="1"/>
                  </a:lnTo>
                  <a:lnTo>
                    <a:pt x="25" y="2"/>
                  </a:lnTo>
                  <a:lnTo>
                    <a:pt x="22" y="2"/>
                  </a:lnTo>
                  <a:lnTo>
                    <a:pt x="18" y="2"/>
                  </a:lnTo>
                  <a:lnTo>
                    <a:pt x="14" y="2"/>
                  </a:lnTo>
                  <a:lnTo>
                    <a:pt x="10" y="2"/>
                  </a:lnTo>
                  <a:lnTo>
                    <a:pt x="5" y="2"/>
                  </a:lnTo>
                  <a:lnTo>
                    <a:pt x="0" y="2"/>
                  </a:lnTo>
                  <a:close/>
                </a:path>
              </a:pathLst>
            </a:custGeom>
            <a:solidFill>
              <a:srgbClr val="6B6B6B"/>
            </a:solidFill>
            <a:ln w="9525">
              <a:noFill/>
              <a:round/>
              <a:headEnd/>
              <a:tailEnd/>
            </a:ln>
          </p:spPr>
          <p:txBody>
            <a:bodyPr/>
            <a:lstStyle/>
            <a:p>
              <a:pPr eaLnBrk="0" hangingPunct="0"/>
              <a:endParaRPr lang="en-US"/>
            </a:p>
          </p:txBody>
        </p:sp>
        <p:sp>
          <p:nvSpPr>
            <p:cNvPr id="47380" name="Freeform 1753"/>
            <p:cNvSpPr>
              <a:spLocks/>
            </p:cNvSpPr>
            <p:nvPr/>
          </p:nvSpPr>
          <p:spPr bwMode="auto">
            <a:xfrm>
              <a:off x="2787" y="2544"/>
              <a:ext cx="33" cy="2"/>
            </a:xfrm>
            <a:custGeom>
              <a:avLst/>
              <a:gdLst>
                <a:gd name="T0" fmla="*/ 0 w 33"/>
                <a:gd name="T1" fmla="*/ 2 h 2"/>
                <a:gd name="T2" fmla="*/ 5 w 33"/>
                <a:gd name="T3" fmla="*/ 2 h 2"/>
                <a:gd name="T4" fmla="*/ 10 w 33"/>
                <a:gd name="T5" fmla="*/ 2 h 2"/>
                <a:gd name="T6" fmla="*/ 14 w 33"/>
                <a:gd name="T7" fmla="*/ 2 h 2"/>
                <a:gd name="T8" fmla="*/ 18 w 33"/>
                <a:gd name="T9" fmla="*/ 2 h 2"/>
                <a:gd name="T10" fmla="*/ 22 w 33"/>
                <a:gd name="T11" fmla="*/ 2 h 2"/>
                <a:gd name="T12" fmla="*/ 25 w 33"/>
                <a:gd name="T13" fmla="*/ 2 h 2"/>
                <a:gd name="T14" fmla="*/ 28 w 33"/>
                <a:gd name="T15" fmla="*/ 1 h 2"/>
                <a:gd name="T16" fmla="*/ 30 w 33"/>
                <a:gd name="T17" fmla="*/ 1 h 2"/>
                <a:gd name="T18" fmla="*/ 32 w 33"/>
                <a:gd name="T19" fmla="*/ 1 h 2"/>
                <a:gd name="T20" fmla="*/ 33 w 33"/>
                <a:gd name="T21" fmla="*/ 0 h 2"/>
                <a:gd name="T22" fmla="*/ 33 w 33"/>
                <a:gd name="T23" fmla="*/ 0 h 2"/>
                <a:gd name="T24" fmla="*/ 32 w 33"/>
                <a:gd name="T25" fmla="*/ 0 h 2"/>
                <a:gd name="T26" fmla="*/ 31 w 33"/>
                <a:gd name="T27" fmla="*/ 0 h 2"/>
                <a:gd name="T28" fmla="*/ 30 w 33"/>
                <a:gd name="T29" fmla="*/ 1 h 2"/>
                <a:gd name="T30" fmla="*/ 28 w 33"/>
                <a:gd name="T31" fmla="*/ 1 h 2"/>
                <a:gd name="T32" fmla="*/ 26 w 33"/>
                <a:gd name="T33" fmla="*/ 1 h 2"/>
                <a:gd name="T34" fmla="*/ 23 w 33"/>
                <a:gd name="T35" fmla="*/ 2 h 2"/>
                <a:gd name="T36" fmla="*/ 19 w 33"/>
                <a:gd name="T37" fmla="*/ 2 h 2"/>
                <a:gd name="T38" fmla="*/ 14 w 33"/>
                <a:gd name="T39" fmla="*/ 2 h 2"/>
                <a:gd name="T40" fmla="*/ 10 w 33"/>
                <a:gd name="T41" fmla="*/ 2 h 2"/>
                <a:gd name="T42" fmla="*/ 5 w 33"/>
                <a:gd name="T43" fmla="*/ 2 h 2"/>
                <a:gd name="T44" fmla="*/ 0 w 33"/>
                <a:gd name="T45" fmla="*/ 2 h 2"/>
                <a:gd name="T46" fmla="*/ 0 w 33"/>
                <a:gd name="T47" fmla="*/ 2 h 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
                <a:gd name="T73" fmla="*/ 0 h 2"/>
                <a:gd name="T74" fmla="*/ 33 w 33"/>
                <a:gd name="T75" fmla="*/ 2 h 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 h="2">
                  <a:moveTo>
                    <a:pt x="0" y="2"/>
                  </a:moveTo>
                  <a:lnTo>
                    <a:pt x="5" y="2"/>
                  </a:lnTo>
                  <a:lnTo>
                    <a:pt x="10" y="2"/>
                  </a:lnTo>
                  <a:lnTo>
                    <a:pt x="14" y="2"/>
                  </a:lnTo>
                  <a:lnTo>
                    <a:pt x="18" y="2"/>
                  </a:lnTo>
                  <a:lnTo>
                    <a:pt x="22" y="2"/>
                  </a:lnTo>
                  <a:lnTo>
                    <a:pt x="25" y="2"/>
                  </a:lnTo>
                  <a:lnTo>
                    <a:pt x="28" y="1"/>
                  </a:lnTo>
                  <a:lnTo>
                    <a:pt x="30" y="1"/>
                  </a:lnTo>
                  <a:lnTo>
                    <a:pt x="32" y="1"/>
                  </a:lnTo>
                  <a:lnTo>
                    <a:pt x="33" y="0"/>
                  </a:lnTo>
                  <a:lnTo>
                    <a:pt x="32" y="0"/>
                  </a:lnTo>
                  <a:lnTo>
                    <a:pt x="31" y="0"/>
                  </a:lnTo>
                  <a:lnTo>
                    <a:pt x="30" y="1"/>
                  </a:lnTo>
                  <a:lnTo>
                    <a:pt x="28" y="1"/>
                  </a:lnTo>
                  <a:lnTo>
                    <a:pt x="26" y="1"/>
                  </a:lnTo>
                  <a:lnTo>
                    <a:pt x="23" y="2"/>
                  </a:lnTo>
                  <a:lnTo>
                    <a:pt x="19" y="2"/>
                  </a:lnTo>
                  <a:lnTo>
                    <a:pt x="14" y="2"/>
                  </a:lnTo>
                  <a:lnTo>
                    <a:pt x="10" y="2"/>
                  </a:lnTo>
                  <a:lnTo>
                    <a:pt x="5" y="2"/>
                  </a:lnTo>
                  <a:lnTo>
                    <a:pt x="0" y="2"/>
                  </a:lnTo>
                  <a:close/>
                </a:path>
              </a:pathLst>
            </a:custGeom>
            <a:solidFill>
              <a:srgbClr val="6B6B6B"/>
            </a:solidFill>
            <a:ln w="9525">
              <a:noFill/>
              <a:round/>
              <a:headEnd/>
              <a:tailEnd/>
            </a:ln>
          </p:spPr>
          <p:txBody>
            <a:bodyPr/>
            <a:lstStyle/>
            <a:p>
              <a:pPr eaLnBrk="0" hangingPunct="0"/>
              <a:endParaRPr lang="en-US"/>
            </a:p>
          </p:txBody>
        </p:sp>
        <p:sp>
          <p:nvSpPr>
            <p:cNvPr id="47381" name="Freeform 1754"/>
            <p:cNvSpPr>
              <a:spLocks/>
            </p:cNvSpPr>
            <p:nvPr/>
          </p:nvSpPr>
          <p:spPr bwMode="auto">
            <a:xfrm>
              <a:off x="2787" y="2544"/>
              <a:ext cx="32" cy="2"/>
            </a:xfrm>
            <a:custGeom>
              <a:avLst/>
              <a:gdLst>
                <a:gd name="T0" fmla="*/ 0 w 32"/>
                <a:gd name="T1" fmla="*/ 2 h 2"/>
                <a:gd name="T2" fmla="*/ 5 w 32"/>
                <a:gd name="T3" fmla="*/ 2 h 2"/>
                <a:gd name="T4" fmla="*/ 10 w 32"/>
                <a:gd name="T5" fmla="*/ 2 h 2"/>
                <a:gd name="T6" fmla="*/ 14 w 32"/>
                <a:gd name="T7" fmla="*/ 2 h 2"/>
                <a:gd name="T8" fmla="*/ 19 w 32"/>
                <a:gd name="T9" fmla="*/ 2 h 2"/>
                <a:gd name="T10" fmla="*/ 23 w 32"/>
                <a:gd name="T11" fmla="*/ 2 h 2"/>
                <a:gd name="T12" fmla="*/ 26 w 32"/>
                <a:gd name="T13" fmla="*/ 1 h 2"/>
                <a:gd name="T14" fmla="*/ 28 w 32"/>
                <a:gd name="T15" fmla="*/ 1 h 2"/>
                <a:gd name="T16" fmla="*/ 30 w 32"/>
                <a:gd name="T17" fmla="*/ 1 h 2"/>
                <a:gd name="T18" fmla="*/ 31 w 32"/>
                <a:gd name="T19" fmla="*/ 0 h 2"/>
                <a:gd name="T20" fmla="*/ 32 w 32"/>
                <a:gd name="T21" fmla="*/ 0 h 2"/>
                <a:gd name="T22" fmla="*/ 30 w 32"/>
                <a:gd name="T23" fmla="*/ 0 h 2"/>
                <a:gd name="T24" fmla="*/ 30 w 32"/>
                <a:gd name="T25" fmla="*/ 0 h 2"/>
                <a:gd name="T26" fmla="*/ 29 w 32"/>
                <a:gd name="T27" fmla="*/ 1 h 2"/>
                <a:gd name="T28" fmla="*/ 27 w 32"/>
                <a:gd name="T29" fmla="*/ 1 h 2"/>
                <a:gd name="T30" fmla="*/ 25 w 32"/>
                <a:gd name="T31" fmla="*/ 1 h 2"/>
                <a:gd name="T32" fmla="*/ 21 w 32"/>
                <a:gd name="T33" fmla="*/ 2 h 2"/>
                <a:gd name="T34" fmla="*/ 18 w 32"/>
                <a:gd name="T35" fmla="*/ 2 h 2"/>
                <a:gd name="T36" fmla="*/ 14 w 32"/>
                <a:gd name="T37" fmla="*/ 2 h 2"/>
                <a:gd name="T38" fmla="*/ 9 w 32"/>
                <a:gd name="T39" fmla="*/ 2 h 2"/>
                <a:gd name="T40" fmla="*/ 5 w 32"/>
                <a:gd name="T41" fmla="*/ 2 h 2"/>
                <a:gd name="T42" fmla="*/ 0 w 32"/>
                <a:gd name="T43" fmla="*/ 2 h 2"/>
                <a:gd name="T44" fmla="*/ 0 w 32"/>
                <a:gd name="T45" fmla="*/ 2 h 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
                <a:gd name="T70" fmla="*/ 0 h 2"/>
                <a:gd name="T71" fmla="*/ 32 w 32"/>
                <a:gd name="T72" fmla="*/ 2 h 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 h="2">
                  <a:moveTo>
                    <a:pt x="0" y="2"/>
                  </a:moveTo>
                  <a:lnTo>
                    <a:pt x="5" y="2"/>
                  </a:lnTo>
                  <a:lnTo>
                    <a:pt x="10" y="2"/>
                  </a:lnTo>
                  <a:lnTo>
                    <a:pt x="14" y="2"/>
                  </a:lnTo>
                  <a:lnTo>
                    <a:pt x="19" y="2"/>
                  </a:lnTo>
                  <a:lnTo>
                    <a:pt x="23" y="2"/>
                  </a:lnTo>
                  <a:lnTo>
                    <a:pt x="26" y="1"/>
                  </a:lnTo>
                  <a:lnTo>
                    <a:pt x="28" y="1"/>
                  </a:lnTo>
                  <a:lnTo>
                    <a:pt x="30" y="1"/>
                  </a:lnTo>
                  <a:lnTo>
                    <a:pt x="31" y="0"/>
                  </a:lnTo>
                  <a:lnTo>
                    <a:pt x="32" y="0"/>
                  </a:lnTo>
                  <a:lnTo>
                    <a:pt x="30" y="0"/>
                  </a:lnTo>
                  <a:lnTo>
                    <a:pt x="29" y="1"/>
                  </a:lnTo>
                  <a:lnTo>
                    <a:pt x="27" y="1"/>
                  </a:lnTo>
                  <a:lnTo>
                    <a:pt x="25" y="1"/>
                  </a:lnTo>
                  <a:lnTo>
                    <a:pt x="21" y="2"/>
                  </a:lnTo>
                  <a:lnTo>
                    <a:pt x="18" y="2"/>
                  </a:lnTo>
                  <a:lnTo>
                    <a:pt x="14" y="2"/>
                  </a:lnTo>
                  <a:lnTo>
                    <a:pt x="9" y="2"/>
                  </a:lnTo>
                  <a:lnTo>
                    <a:pt x="5" y="2"/>
                  </a:lnTo>
                  <a:lnTo>
                    <a:pt x="0" y="2"/>
                  </a:lnTo>
                  <a:close/>
                </a:path>
              </a:pathLst>
            </a:custGeom>
            <a:solidFill>
              <a:srgbClr val="6A6A6A"/>
            </a:solidFill>
            <a:ln w="9525">
              <a:noFill/>
              <a:round/>
              <a:headEnd/>
              <a:tailEnd/>
            </a:ln>
          </p:spPr>
          <p:txBody>
            <a:bodyPr/>
            <a:lstStyle/>
            <a:p>
              <a:pPr eaLnBrk="0" hangingPunct="0"/>
              <a:endParaRPr lang="en-US"/>
            </a:p>
          </p:txBody>
        </p:sp>
        <p:sp>
          <p:nvSpPr>
            <p:cNvPr id="47382" name="Freeform 1755"/>
            <p:cNvSpPr>
              <a:spLocks/>
            </p:cNvSpPr>
            <p:nvPr/>
          </p:nvSpPr>
          <p:spPr bwMode="auto">
            <a:xfrm>
              <a:off x="2787" y="2544"/>
              <a:ext cx="30" cy="2"/>
            </a:xfrm>
            <a:custGeom>
              <a:avLst/>
              <a:gdLst>
                <a:gd name="T0" fmla="*/ 0 w 30"/>
                <a:gd name="T1" fmla="*/ 2 h 2"/>
                <a:gd name="T2" fmla="*/ 5 w 30"/>
                <a:gd name="T3" fmla="*/ 2 h 2"/>
                <a:gd name="T4" fmla="*/ 9 w 30"/>
                <a:gd name="T5" fmla="*/ 2 h 2"/>
                <a:gd name="T6" fmla="*/ 14 w 30"/>
                <a:gd name="T7" fmla="*/ 2 h 2"/>
                <a:gd name="T8" fmla="*/ 18 w 30"/>
                <a:gd name="T9" fmla="*/ 2 h 2"/>
                <a:gd name="T10" fmla="*/ 21 w 30"/>
                <a:gd name="T11" fmla="*/ 2 h 2"/>
                <a:gd name="T12" fmla="*/ 25 w 30"/>
                <a:gd name="T13" fmla="*/ 1 h 2"/>
                <a:gd name="T14" fmla="*/ 27 w 30"/>
                <a:gd name="T15" fmla="*/ 1 h 2"/>
                <a:gd name="T16" fmla="*/ 29 w 30"/>
                <a:gd name="T17" fmla="*/ 1 h 2"/>
                <a:gd name="T18" fmla="*/ 30 w 30"/>
                <a:gd name="T19" fmla="*/ 0 h 2"/>
                <a:gd name="T20" fmla="*/ 30 w 30"/>
                <a:gd name="T21" fmla="*/ 0 h 2"/>
                <a:gd name="T22" fmla="*/ 29 w 30"/>
                <a:gd name="T23" fmla="*/ 0 h 2"/>
                <a:gd name="T24" fmla="*/ 29 w 30"/>
                <a:gd name="T25" fmla="*/ 0 h 2"/>
                <a:gd name="T26" fmla="*/ 27 w 30"/>
                <a:gd name="T27" fmla="*/ 1 h 2"/>
                <a:gd name="T28" fmla="*/ 26 w 30"/>
                <a:gd name="T29" fmla="*/ 1 h 2"/>
                <a:gd name="T30" fmla="*/ 23 w 30"/>
                <a:gd name="T31" fmla="*/ 1 h 2"/>
                <a:gd name="T32" fmla="*/ 21 w 30"/>
                <a:gd name="T33" fmla="*/ 2 h 2"/>
                <a:gd name="T34" fmla="*/ 17 w 30"/>
                <a:gd name="T35" fmla="*/ 2 h 2"/>
                <a:gd name="T36" fmla="*/ 13 w 30"/>
                <a:gd name="T37" fmla="*/ 2 h 2"/>
                <a:gd name="T38" fmla="*/ 9 w 30"/>
                <a:gd name="T39" fmla="*/ 2 h 2"/>
                <a:gd name="T40" fmla="*/ 4 w 30"/>
                <a:gd name="T41" fmla="*/ 2 h 2"/>
                <a:gd name="T42" fmla="*/ 0 w 30"/>
                <a:gd name="T43" fmla="*/ 2 h 2"/>
                <a:gd name="T44" fmla="*/ 0 w 30"/>
                <a:gd name="T45" fmla="*/ 2 h 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
                <a:gd name="T70" fmla="*/ 0 h 2"/>
                <a:gd name="T71" fmla="*/ 30 w 30"/>
                <a:gd name="T72" fmla="*/ 2 h 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 h="2">
                  <a:moveTo>
                    <a:pt x="0" y="2"/>
                  </a:moveTo>
                  <a:lnTo>
                    <a:pt x="5" y="2"/>
                  </a:lnTo>
                  <a:lnTo>
                    <a:pt x="9" y="2"/>
                  </a:lnTo>
                  <a:lnTo>
                    <a:pt x="14" y="2"/>
                  </a:lnTo>
                  <a:lnTo>
                    <a:pt x="18" y="2"/>
                  </a:lnTo>
                  <a:lnTo>
                    <a:pt x="21" y="2"/>
                  </a:lnTo>
                  <a:lnTo>
                    <a:pt x="25" y="1"/>
                  </a:lnTo>
                  <a:lnTo>
                    <a:pt x="27" y="1"/>
                  </a:lnTo>
                  <a:lnTo>
                    <a:pt x="29" y="1"/>
                  </a:lnTo>
                  <a:lnTo>
                    <a:pt x="30" y="0"/>
                  </a:lnTo>
                  <a:lnTo>
                    <a:pt x="29" y="0"/>
                  </a:lnTo>
                  <a:lnTo>
                    <a:pt x="27" y="1"/>
                  </a:lnTo>
                  <a:lnTo>
                    <a:pt x="26" y="1"/>
                  </a:lnTo>
                  <a:lnTo>
                    <a:pt x="23" y="1"/>
                  </a:lnTo>
                  <a:lnTo>
                    <a:pt x="21" y="2"/>
                  </a:lnTo>
                  <a:lnTo>
                    <a:pt x="17" y="2"/>
                  </a:lnTo>
                  <a:lnTo>
                    <a:pt x="13" y="2"/>
                  </a:lnTo>
                  <a:lnTo>
                    <a:pt x="9" y="2"/>
                  </a:lnTo>
                  <a:lnTo>
                    <a:pt x="4" y="2"/>
                  </a:lnTo>
                  <a:lnTo>
                    <a:pt x="0" y="2"/>
                  </a:lnTo>
                  <a:close/>
                </a:path>
              </a:pathLst>
            </a:custGeom>
            <a:solidFill>
              <a:srgbClr val="6A6A6A"/>
            </a:solidFill>
            <a:ln w="9525">
              <a:noFill/>
              <a:round/>
              <a:headEnd/>
              <a:tailEnd/>
            </a:ln>
          </p:spPr>
          <p:txBody>
            <a:bodyPr/>
            <a:lstStyle/>
            <a:p>
              <a:pPr eaLnBrk="0" hangingPunct="0"/>
              <a:endParaRPr lang="en-US"/>
            </a:p>
          </p:txBody>
        </p:sp>
        <p:sp>
          <p:nvSpPr>
            <p:cNvPr id="47383" name="Freeform 1756"/>
            <p:cNvSpPr>
              <a:spLocks/>
            </p:cNvSpPr>
            <p:nvPr/>
          </p:nvSpPr>
          <p:spPr bwMode="auto">
            <a:xfrm>
              <a:off x="2787" y="2544"/>
              <a:ext cx="29" cy="2"/>
            </a:xfrm>
            <a:custGeom>
              <a:avLst/>
              <a:gdLst>
                <a:gd name="T0" fmla="*/ 0 w 29"/>
                <a:gd name="T1" fmla="*/ 2 h 2"/>
                <a:gd name="T2" fmla="*/ 4 w 29"/>
                <a:gd name="T3" fmla="*/ 2 h 2"/>
                <a:gd name="T4" fmla="*/ 9 w 29"/>
                <a:gd name="T5" fmla="*/ 2 h 2"/>
                <a:gd name="T6" fmla="*/ 13 w 29"/>
                <a:gd name="T7" fmla="*/ 2 h 2"/>
                <a:gd name="T8" fmla="*/ 17 w 29"/>
                <a:gd name="T9" fmla="*/ 2 h 2"/>
                <a:gd name="T10" fmla="*/ 21 w 29"/>
                <a:gd name="T11" fmla="*/ 2 h 2"/>
                <a:gd name="T12" fmla="*/ 23 w 29"/>
                <a:gd name="T13" fmla="*/ 1 h 2"/>
                <a:gd name="T14" fmla="*/ 26 w 29"/>
                <a:gd name="T15" fmla="*/ 1 h 2"/>
                <a:gd name="T16" fmla="*/ 27 w 29"/>
                <a:gd name="T17" fmla="*/ 1 h 2"/>
                <a:gd name="T18" fmla="*/ 29 w 29"/>
                <a:gd name="T19" fmla="*/ 0 h 2"/>
                <a:gd name="T20" fmla="*/ 29 w 29"/>
                <a:gd name="T21" fmla="*/ 0 h 2"/>
                <a:gd name="T22" fmla="*/ 27 w 29"/>
                <a:gd name="T23" fmla="*/ 0 h 2"/>
                <a:gd name="T24" fmla="*/ 27 w 29"/>
                <a:gd name="T25" fmla="*/ 0 h 2"/>
                <a:gd name="T26" fmla="*/ 26 w 29"/>
                <a:gd name="T27" fmla="*/ 1 h 2"/>
                <a:gd name="T28" fmla="*/ 24 w 29"/>
                <a:gd name="T29" fmla="*/ 1 h 2"/>
                <a:gd name="T30" fmla="*/ 22 w 29"/>
                <a:gd name="T31" fmla="*/ 1 h 2"/>
                <a:gd name="T32" fmla="*/ 19 w 29"/>
                <a:gd name="T33" fmla="*/ 1 h 2"/>
                <a:gd name="T34" fmla="*/ 16 w 29"/>
                <a:gd name="T35" fmla="*/ 2 h 2"/>
                <a:gd name="T36" fmla="*/ 12 w 29"/>
                <a:gd name="T37" fmla="*/ 2 h 2"/>
                <a:gd name="T38" fmla="*/ 8 w 29"/>
                <a:gd name="T39" fmla="*/ 2 h 2"/>
                <a:gd name="T40" fmla="*/ 4 w 29"/>
                <a:gd name="T41" fmla="*/ 2 h 2"/>
                <a:gd name="T42" fmla="*/ 0 w 29"/>
                <a:gd name="T43" fmla="*/ 2 h 2"/>
                <a:gd name="T44" fmla="*/ 0 w 29"/>
                <a:gd name="T45" fmla="*/ 2 h 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
                <a:gd name="T70" fmla="*/ 0 h 2"/>
                <a:gd name="T71" fmla="*/ 29 w 29"/>
                <a:gd name="T72" fmla="*/ 2 h 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 h="2">
                  <a:moveTo>
                    <a:pt x="0" y="2"/>
                  </a:moveTo>
                  <a:lnTo>
                    <a:pt x="4" y="2"/>
                  </a:lnTo>
                  <a:lnTo>
                    <a:pt x="9" y="2"/>
                  </a:lnTo>
                  <a:lnTo>
                    <a:pt x="13" y="2"/>
                  </a:lnTo>
                  <a:lnTo>
                    <a:pt x="17" y="2"/>
                  </a:lnTo>
                  <a:lnTo>
                    <a:pt x="21" y="2"/>
                  </a:lnTo>
                  <a:lnTo>
                    <a:pt x="23" y="1"/>
                  </a:lnTo>
                  <a:lnTo>
                    <a:pt x="26" y="1"/>
                  </a:lnTo>
                  <a:lnTo>
                    <a:pt x="27" y="1"/>
                  </a:lnTo>
                  <a:lnTo>
                    <a:pt x="29" y="0"/>
                  </a:lnTo>
                  <a:lnTo>
                    <a:pt x="27" y="0"/>
                  </a:lnTo>
                  <a:lnTo>
                    <a:pt x="26" y="1"/>
                  </a:lnTo>
                  <a:lnTo>
                    <a:pt x="24" y="1"/>
                  </a:lnTo>
                  <a:lnTo>
                    <a:pt x="22" y="1"/>
                  </a:lnTo>
                  <a:lnTo>
                    <a:pt x="19" y="1"/>
                  </a:lnTo>
                  <a:lnTo>
                    <a:pt x="16" y="2"/>
                  </a:lnTo>
                  <a:lnTo>
                    <a:pt x="12" y="2"/>
                  </a:lnTo>
                  <a:lnTo>
                    <a:pt x="8" y="2"/>
                  </a:lnTo>
                  <a:lnTo>
                    <a:pt x="4" y="2"/>
                  </a:lnTo>
                  <a:lnTo>
                    <a:pt x="0" y="2"/>
                  </a:lnTo>
                  <a:close/>
                </a:path>
              </a:pathLst>
            </a:custGeom>
            <a:solidFill>
              <a:srgbClr val="696969"/>
            </a:solidFill>
            <a:ln w="9525">
              <a:noFill/>
              <a:round/>
              <a:headEnd/>
              <a:tailEnd/>
            </a:ln>
          </p:spPr>
          <p:txBody>
            <a:bodyPr/>
            <a:lstStyle/>
            <a:p>
              <a:pPr eaLnBrk="0" hangingPunct="0"/>
              <a:endParaRPr lang="en-US"/>
            </a:p>
          </p:txBody>
        </p:sp>
        <p:sp>
          <p:nvSpPr>
            <p:cNvPr id="47384" name="Freeform 1757"/>
            <p:cNvSpPr>
              <a:spLocks/>
            </p:cNvSpPr>
            <p:nvPr/>
          </p:nvSpPr>
          <p:spPr bwMode="auto">
            <a:xfrm>
              <a:off x="2787" y="2544"/>
              <a:ext cx="27" cy="2"/>
            </a:xfrm>
            <a:custGeom>
              <a:avLst/>
              <a:gdLst>
                <a:gd name="T0" fmla="*/ 0 w 27"/>
                <a:gd name="T1" fmla="*/ 2 h 2"/>
                <a:gd name="T2" fmla="*/ 4 w 27"/>
                <a:gd name="T3" fmla="*/ 2 h 2"/>
                <a:gd name="T4" fmla="*/ 8 w 27"/>
                <a:gd name="T5" fmla="*/ 2 h 2"/>
                <a:gd name="T6" fmla="*/ 12 w 27"/>
                <a:gd name="T7" fmla="*/ 2 h 2"/>
                <a:gd name="T8" fmla="*/ 16 w 27"/>
                <a:gd name="T9" fmla="*/ 2 h 2"/>
                <a:gd name="T10" fmla="*/ 19 w 27"/>
                <a:gd name="T11" fmla="*/ 1 h 2"/>
                <a:gd name="T12" fmla="*/ 22 w 27"/>
                <a:gd name="T13" fmla="*/ 1 h 2"/>
                <a:gd name="T14" fmla="*/ 24 w 27"/>
                <a:gd name="T15" fmla="*/ 1 h 2"/>
                <a:gd name="T16" fmla="*/ 26 w 27"/>
                <a:gd name="T17" fmla="*/ 1 h 2"/>
                <a:gd name="T18" fmla="*/ 27 w 27"/>
                <a:gd name="T19" fmla="*/ 0 h 2"/>
                <a:gd name="T20" fmla="*/ 27 w 27"/>
                <a:gd name="T21" fmla="*/ 0 h 2"/>
                <a:gd name="T22" fmla="*/ 26 w 27"/>
                <a:gd name="T23" fmla="*/ 0 h 2"/>
                <a:gd name="T24" fmla="*/ 25 w 27"/>
                <a:gd name="T25" fmla="*/ 0 h 2"/>
                <a:gd name="T26" fmla="*/ 24 w 27"/>
                <a:gd name="T27" fmla="*/ 1 h 2"/>
                <a:gd name="T28" fmla="*/ 23 w 27"/>
                <a:gd name="T29" fmla="*/ 1 h 2"/>
                <a:gd name="T30" fmla="*/ 20 w 27"/>
                <a:gd name="T31" fmla="*/ 1 h 2"/>
                <a:gd name="T32" fmla="*/ 16 w 27"/>
                <a:gd name="T33" fmla="*/ 2 h 2"/>
                <a:gd name="T34" fmla="*/ 13 w 27"/>
                <a:gd name="T35" fmla="*/ 2 h 2"/>
                <a:gd name="T36" fmla="*/ 9 w 27"/>
                <a:gd name="T37" fmla="*/ 2 h 2"/>
                <a:gd name="T38" fmla="*/ 4 w 27"/>
                <a:gd name="T39" fmla="*/ 2 h 2"/>
                <a:gd name="T40" fmla="*/ 0 w 27"/>
                <a:gd name="T41" fmla="*/ 2 h 2"/>
                <a:gd name="T42" fmla="*/ 0 w 27"/>
                <a:gd name="T43" fmla="*/ 2 h 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
                <a:gd name="T68" fmla="*/ 27 w 27"/>
                <a:gd name="T69" fmla="*/ 2 h 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
                  <a:moveTo>
                    <a:pt x="0" y="2"/>
                  </a:moveTo>
                  <a:lnTo>
                    <a:pt x="4" y="2"/>
                  </a:lnTo>
                  <a:lnTo>
                    <a:pt x="8" y="2"/>
                  </a:lnTo>
                  <a:lnTo>
                    <a:pt x="12" y="2"/>
                  </a:lnTo>
                  <a:lnTo>
                    <a:pt x="16" y="2"/>
                  </a:lnTo>
                  <a:lnTo>
                    <a:pt x="19" y="1"/>
                  </a:lnTo>
                  <a:lnTo>
                    <a:pt x="22" y="1"/>
                  </a:lnTo>
                  <a:lnTo>
                    <a:pt x="24" y="1"/>
                  </a:lnTo>
                  <a:lnTo>
                    <a:pt x="26" y="1"/>
                  </a:lnTo>
                  <a:lnTo>
                    <a:pt x="27" y="0"/>
                  </a:lnTo>
                  <a:lnTo>
                    <a:pt x="26" y="0"/>
                  </a:lnTo>
                  <a:lnTo>
                    <a:pt x="25" y="0"/>
                  </a:lnTo>
                  <a:lnTo>
                    <a:pt x="24" y="1"/>
                  </a:lnTo>
                  <a:lnTo>
                    <a:pt x="23" y="1"/>
                  </a:lnTo>
                  <a:lnTo>
                    <a:pt x="20" y="1"/>
                  </a:lnTo>
                  <a:lnTo>
                    <a:pt x="16" y="2"/>
                  </a:lnTo>
                  <a:lnTo>
                    <a:pt x="13" y="2"/>
                  </a:lnTo>
                  <a:lnTo>
                    <a:pt x="9" y="2"/>
                  </a:lnTo>
                  <a:lnTo>
                    <a:pt x="4" y="2"/>
                  </a:lnTo>
                  <a:lnTo>
                    <a:pt x="0" y="2"/>
                  </a:lnTo>
                  <a:close/>
                </a:path>
              </a:pathLst>
            </a:custGeom>
            <a:solidFill>
              <a:srgbClr val="686868"/>
            </a:solidFill>
            <a:ln w="9525">
              <a:noFill/>
              <a:round/>
              <a:headEnd/>
              <a:tailEnd/>
            </a:ln>
          </p:spPr>
          <p:txBody>
            <a:bodyPr/>
            <a:lstStyle/>
            <a:p>
              <a:pPr eaLnBrk="0" hangingPunct="0"/>
              <a:endParaRPr lang="en-US"/>
            </a:p>
          </p:txBody>
        </p:sp>
        <p:sp>
          <p:nvSpPr>
            <p:cNvPr id="47385" name="Freeform 1758"/>
            <p:cNvSpPr>
              <a:spLocks/>
            </p:cNvSpPr>
            <p:nvPr/>
          </p:nvSpPr>
          <p:spPr bwMode="auto">
            <a:xfrm>
              <a:off x="2787" y="2544"/>
              <a:ext cx="26" cy="2"/>
            </a:xfrm>
            <a:custGeom>
              <a:avLst/>
              <a:gdLst>
                <a:gd name="T0" fmla="*/ 0 w 26"/>
                <a:gd name="T1" fmla="*/ 2 h 2"/>
                <a:gd name="T2" fmla="*/ 4 w 26"/>
                <a:gd name="T3" fmla="*/ 2 h 2"/>
                <a:gd name="T4" fmla="*/ 9 w 26"/>
                <a:gd name="T5" fmla="*/ 2 h 2"/>
                <a:gd name="T6" fmla="*/ 13 w 26"/>
                <a:gd name="T7" fmla="*/ 2 h 2"/>
                <a:gd name="T8" fmla="*/ 16 w 26"/>
                <a:gd name="T9" fmla="*/ 2 h 2"/>
                <a:gd name="T10" fmla="*/ 20 w 26"/>
                <a:gd name="T11" fmla="*/ 1 h 2"/>
                <a:gd name="T12" fmla="*/ 23 w 26"/>
                <a:gd name="T13" fmla="*/ 1 h 2"/>
                <a:gd name="T14" fmla="*/ 24 w 26"/>
                <a:gd name="T15" fmla="*/ 1 h 2"/>
                <a:gd name="T16" fmla="*/ 25 w 26"/>
                <a:gd name="T17" fmla="*/ 0 h 2"/>
                <a:gd name="T18" fmla="*/ 26 w 26"/>
                <a:gd name="T19" fmla="*/ 0 h 2"/>
                <a:gd name="T20" fmla="*/ 24 w 26"/>
                <a:gd name="T21" fmla="*/ 0 h 2"/>
                <a:gd name="T22" fmla="*/ 24 w 26"/>
                <a:gd name="T23" fmla="*/ 0 h 2"/>
                <a:gd name="T24" fmla="*/ 23 w 26"/>
                <a:gd name="T25" fmla="*/ 1 h 2"/>
                <a:gd name="T26" fmla="*/ 21 w 26"/>
                <a:gd name="T27" fmla="*/ 1 h 2"/>
                <a:gd name="T28" fmla="*/ 19 w 26"/>
                <a:gd name="T29" fmla="*/ 1 h 2"/>
                <a:gd name="T30" fmla="*/ 16 w 26"/>
                <a:gd name="T31" fmla="*/ 1 h 2"/>
                <a:gd name="T32" fmla="*/ 12 w 26"/>
                <a:gd name="T33" fmla="*/ 2 h 2"/>
                <a:gd name="T34" fmla="*/ 8 w 26"/>
                <a:gd name="T35" fmla="*/ 2 h 2"/>
                <a:gd name="T36" fmla="*/ 4 w 26"/>
                <a:gd name="T37" fmla="*/ 2 h 2"/>
                <a:gd name="T38" fmla="*/ 0 w 26"/>
                <a:gd name="T39" fmla="*/ 2 h 2"/>
                <a:gd name="T40" fmla="*/ 0 w 26"/>
                <a:gd name="T41" fmla="*/ 2 h 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2"/>
                <a:gd name="T65" fmla="*/ 26 w 26"/>
                <a:gd name="T66" fmla="*/ 2 h 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2">
                  <a:moveTo>
                    <a:pt x="0" y="2"/>
                  </a:moveTo>
                  <a:lnTo>
                    <a:pt x="4" y="2"/>
                  </a:lnTo>
                  <a:lnTo>
                    <a:pt x="9" y="2"/>
                  </a:lnTo>
                  <a:lnTo>
                    <a:pt x="13" y="2"/>
                  </a:lnTo>
                  <a:lnTo>
                    <a:pt x="16" y="2"/>
                  </a:lnTo>
                  <a:lnTo>
                    <a:pt x="20" y="1"/>
                  </a:lnTo>
                  <a:lnTo>
                    <a:pt x="23" y="1"/>
                  </a:lnTo>
                  <a:lnTo>
                    <a:pt x="24" y="1"/>
                  </a:lnTo>
                  <a:lnTo>
                    <a:pt x="25" y="0"/>
                  </a:lnTo>
                  <a:lnTo>
                    <a:pt x="26" y="0"/>
                  </a:lnTo>
                  <a:lnTo>
                    <a:pt x="24" y="0"/>
                  </a:lnTo>
                  <a:lnTo>
                    <a:pt x="23" y="1"/>
                  </a:lnTo>
                  <a:lnTo>
                    <a:pt x="21" y="1"/>
                  </a:lnTo>
                  <a:lnTo>
                    <a:pt x="19" y="1"/>
                  </a:lnTo>
                  <a:lnTo>
                    <a:pt x="16" y="1"/>
                  </a:lnTo>
                  <a:lnTo>
                    <a:pt x="12" y="2"/>
                  </a:lnTo>
                  <a:lnTo>
                    <a:pt x="8" y="2"/>
                  </a:lnTo>
                  <a:lnTo>
                    <a:pt x="4" y="2"/>
                  </a:lnTo>
                  <a:lnTo>
                    <a:pt x="0" y="2"/>
                  </a:lnTo>
                  <a:close/>
                </a:path>
              </a:pathLst>
            </a:custGeom>
            <a:solidFill>
              <a:srgbClr val="686868"/>
            </a:solidFill>
            <a:ln w="9525">
              <a:noFill/>
              <a:round/>
              <a:headEnd/>
              <a:tailEnd/>
            </a:ln>
          </p:spPr>
          <p:txBody>
            <a:bodyPr/>
            <a:lstStyle/>
            <a:p>
              <a:pPr eaLnBrk="0" hangingPunct="0"/>
              <a:endParaRPr lang="en-US"/>
            </a:p>
          </p:txBody>
        </p:sp>
        <p:sp>
          <p:nvSpPr>
            <p:cNvPr id="47386" name="Freeform 1759"/>
            <p:cNvSpPr>
              <a:spLocks/>
            </p:cNvSpPr>
            <p:nvPr/>
          </p:nvSpPr>
          <p:spPr bwMode="auto">
            <a:xfrm>
              <a:off x="2787" y="2544"/>
              <a:ext cx="24" cy="2"/>
            </a:xfrm>
            <a:custGeom>
              <a:avLst/>
              <a:gdLst>
                <a:gd name="T0" fmla="*/ 0 w 24"/>
                <a:gd name="T1" fmla="*/ 2 h 2"/>
                <a:gd name="T2" fmla="*/ 4 w 24"/>
                <a:gd name="T3" fmla="*/ 2 h 2"/>
                <a:gd name="T4" fmla="*/ 8 w 24"/>
                <a:gd name="T5" fmla="*/ 2 h 2"/>
                <a:gd name="T6" fmla="*/ 12 w 24"/>
                <a:gd name="T7" fmla="*/ 2 h 2"/>
                <a:gd name="T8" fmla="*/ 16 w 24"/>
                <a:gd name="T9" fmla="*/ 1 h 2"/>
                <a:gd name="T10" fmla="*/ 19 w 24"/>
                <a:gd name="T11" fmla="*/ 1 h 2"/>
                <a:gd name="T12" fmla="*/ 21 w 24"/>
                <a:gd name="T13" fmla="*/ 1 h 2"/>
                <a:gd name="T14" fmla="*/ 23 w 24"/>
                <a:gd name="T15" fmla="*/ 1 h 2"/>
                <a:gd name="T16" fmla="*/ 24 w 24"/>
                <a:gd name="T17" fmla="*/ 0 h 2"/>
                <a:gd name="T18" fmla="*/ 24 w 24"/>
                <a:gd name="T19" fmla="*/ 0 h 2"/>
                <a:gd name="T20" fmla="*/ 23 w 24"/>
                <a:gd name="T21" fmla="*/ 0 h 2"/>
                <a:gd name="T22" fmla="*/ 23 w 24"/>
                <a:gd name="T23" fmla="*/ 0 h 2"/>
                <a:gd name="T24" fmla="*/ 21 w 24"/>
                <a:gd name="T25" fmla="*/ 0 h 2"/>
                <a:gd name="T26" fmla="*/ 20 w 24"/>
                <a:gd name="T27" fmla="*/ 1 h 2"/>
                <a:gd name="T28" fmla="*/ 17 w 24"/>
                <a:gd name="T29" fmla="*/ 1 h 2"/>
                <a:gd name="T30" fmla="*/ 14 w 24"/>
                <a:gd name="T31" fmla="*/ 1 h 2"/>
                <a:gd name="T32" fmla="*/ 11 w 24"/>
                <a:gd name="T33" fmla="*/ 2 h 2"/>
                <a:gd name="T34" fmla="*/ 8 w 24"/>
                <a:gd name="T35" fmla="*/ 2 h 2"/>
                <a:gd name="T36" fmla="*/ 4 w 24"/>
                <a:gd name="T37" fmla="*/ 2 h 2"/>
                <a:gd name="T38" fmla="*/ 0 w 24"/>
                <a:gd name="T39" fmla="*/ 2 h 2"/>
                <a:gd name="T40" fmla="*/ 0 w 24"/>
                <a:gd name="T41" fmla="*/ 2 h 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2"/>
                <a:gd name="T65" fmla="*/ 24 w 24"/>
                <a:gd name="T66" fmla="*/ 2 h 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2">
                  <a:moveTo>
                    <a:pt x="0" y="2"/>
                  </a:moveTo>
                  <a:lnTo>
                    <a:pt x="4" y="2"/>
                  </a:lnTo>
                  <a:lnTo>
                    <a:pt x="8" y="2"/>
                  </a:lnTo>
                  <a:lnTo>
                    <a:pt x="12" y="2"/>
                  </a:lnTo>
                  <a:lnTo>
                    <a:pt x="16" y="1"/>
                  </a:lnTo>
                  <a:lnTo>
                    <a:pt x="19" y="1"/>
                  </a:lnTo>
                  <a:lnTo>
                    <a:pt x="21" y="1"/>
                  </a:lnTo>
                  <a:lnTo>
                    <a:pt x="23" y="1"/>
                  </a:lnTo>
                  <a:lnTo>
                    <a:pt x="24" y="0"/>
                  </a:lnTo>
                  <a:lnTo>
                    <a:pt x="23" y="0"/>
                  </a:lnTo>
                  <a:lnTo>
                    <a:pt x="21" y="0"/>
                  </a:lnTo>
                  <a:lnTo>
                    <a:pt x="20" y="1"/>
                  </a:lnTo>
                  <a:lnTo>
                    <a:pt x="17" y="1"/>
                  </a:lnTo>
                  <a:lnTo>
                    <a:pt x="14" y="1"/>
                  </a:lnTo>
                  <a:lnTo>
                    <a:pt x="11" y="2"/>
                  </a:lnTo>
                  <a:lnTo>
                    <a:pt x="8" y="2"/>
                  </a:lnTo>
                  <a:lnTo>
                    <a:pt x="4" y="2"/>
                  </a:lnTo>
                  <a:lnTo>
                    <a:pt x="0" y="2"/>
                  </a:lnTo>
                  <a:close/>
                </a:path>
              </a:pathLst>
            </a:custGeom>
            <a:solidFill>
              <a:srgbClr val="676767"/>
            </a:solidFill>
            <a:ln w="9525">
              <a:noFill/>
              <a:round/>
              <a:headEnd/>
              <a:tailEnd/>
            </a:ln>
          </p:spPr>
          <p:txBody>
            <a:bodyPr/>
            <a:lstStyle/>
            <a:p>
              <a:pPr eaLnBrk="0" hangingPunct="0"/>
              <a:endParaRPr lang="en-US"/>
            </a:p>
          </p:txBody>
        </p:sp>
        <p:sp>
          <p:nvSpPr>
            <p:cNvPr id="47387" name="Freeform 1760"/>
            <p:cNvSpPr>
              <a:spLocks/>
            </p:cNvSpPr>
            <p:nvPr/>
          </p:nvSpPr>
          <p:spPr bwMode="auto">
            <a:xfrm>
              <a:off x="2787" y="2544"/>
              <a:ext cx="23" cy="2"/>
            </a:xfrm>
            <a:custGeom>
              <a:avLst/>
              <a:gdLst>
                <a:gd name="T0" fmla="*/ 0 w 23"/>
                <a:gd name="T1" fmla="*/ 2 h 2"/>
                <a:gd name="T2" fmla="*/ 4 w 23"/>
                <a:gd name="T3" fmla="*/ 2 h 2"/>
                <a:gd name="T4" fmla="*/ 8 w 23"/>
                <a:gd name="T5" fmla="*/ 2 h 2"/>
                <a:gd name="T6" fmla="*/ 11 w 23"/>
                <a:gd name="T7" fmla="*/ 2 h 2"/>
                <a:gd name="T8" fmla="*/ 14 w 23"/>
                <a:gd name="T9" fmla="*/ 1 h 2"/>
                <a:gd name="T10" fmla="*/ 17 w 23"/>
                <a:gd name="T11" fmla="*/ 1 h 2"/>
                <a:gd name="T12" fmla="*/ 20 w 23"/>
                <a:gd name="T13" fmla="*/ 1 h 2"/>
                <a:gd name="T14" fmla="*/ 21 w 23"/>
                <a:gd name="T15" fmla="*/ 0 h 2"/>
                <a:gd name="T16" fmla="*/ 23 w 23"/>
                <a:gd name="T17" fmla="*/ 0 h 2"/>
                <a:gd name="T18" fmla="*/ 23 w 23"/>
                <a:gd name="T19" fmla="*/ 0 h 2"/>
                <a:gd name="T20" fmla="*/ 21 w 23"/>
                <a:gd name="T21" fmla="*/ 0 h 2"/>
                <a:gd name="T22" fmla="*/ 21 w 23"/>
                <a:gd name="T23" fmla="*/ 0 h 2"/>
                <a:gd name="T24" fmla="*/ 20 w 23"/>
                <a:gd name="T25" fmla="*/ 0 h 2"/>
                <a:gd name="T26" fmla="*/ 19 w 23"/>
                <a:gd name="T27" fmla="*/ 1 h 2"/>
                <a:gd name="T28" fmla="*/ 16 w 23"/>
                <a:gd name="T29" fmla="*/ 1 h 2"/>
                <a:gd name="T30" fmla="*/ 14 w 23"/>
                <a:gd name="T31" fmla="*/ 1 h 2"/>
                <a:gd name="T32" fmla="*/ 11 w 23"/>
                <a:gd name="T33" fmla="*/ 1 h 2"/>
                <a:gd name="T34" fmla="*/ 7 w 23"/>
                <a:gd name="T35" fmla="*/ 2 h 2"/>
                <a:gd name="T36" fmla="*/ 4 w 23"/>
                <a:gd name="T37" fmla="*/ 2 h 2"/>
                <a:gd name="T38" fmla="*/ 0 w 23"/>
                <a:gd name="T39" fmla="*/ 2 h 2"/>
                <a:gd name="T40" fmla="*/ 0 w 23"/>
                <a:gd name="T41" fmla="*/ 2 h 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2"/>
                <a:gd name="T65" fmla="*/ 23 w 23"/>
                <a:gd name="T66" fmla="*/ 2 h 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2">
                  <a:moveTo>
                    <a:pt x="0" y="2"/>
                  </a:moveTo>
                  <a:lnTo>
                    <a:pt x="4" y="2"/>
                  </a:lnTo>
                  <a:lnTo>
                    <a:pt x="8" y="2"/>
                  </a:lnTo>
                  <a:lnTo>
                    <a:pt x="11" y="2"/>
                  </a:lnTo>
                  <a:lnTo>
                    <a:pt x="14" y="1"/>
                  </a:lnTo>
                  <a:lnTo>
                    <a:pt x="17" y="1"/>
                  </a:lnTo>
                  <a:lnTo>
                    <a:pt x="20" y="1"/>
                  </a:lnTo>
                  <a:lnTo>
                    <a:pt x="21" y="0"/>
                  </a:lnTo>
                  <a:lnTo>
                    <a:pt x="23" y="0"/>
                  </a:lnTo>
                  <a:lnTo>
                    <a:pt x="21" y="0"/>
                  </a:lnTo>
                  <a:lnTo>
                    <a:pt x="20" y="0"/>
                  </a:lnTo>
                  <a:lnTo>
                    <a:pt x="19" y="1"/>
                  </a:lnTo>
                  <a:lnTo>
                    <a:pt x="16" y="1"/>
                  </a:lnTo>
                  <a:lnTo>
                    <a:pt x="14" y="1"/>
                  </a:lnTo>
                  <a:lnTo>
                    <a:pt x="11" y="1"/>
                  </a:lnTo>
                  <a:lnTo>
                    <a:pt x="7" y="2"/>
                  </a:lnTo>
                  <a:lnTo>
                    <a:pt x="4" y="2"/>
                  </a:lnTo>
                  <a:lnTo>
                    <a:pt x="0" y="2"/>
                  </a:lnTo>
                  <a:close/>
                </a:path>
              </a:pathLst>
            </a:custGeom>
            <a:solidFill>
              <a:srgbClr val="676767"/>
            </a:solidFill>
            <a:ln w="9525">
              <a:noFill/>
              <a:round/>
              <a:headEnd/>
              <a:tailEnd/>
            </a:ln>
          </p:spPr>
          <p:txBody>
            <a:bodyPr/>
            <a:lstStyle/>
            <a:p>
              <a:pPr eaLnBrk="0" hangingPunct="0"/>
              <a:endParaRPr lang="en-US"/>
            </a:p>
          </p:txBody>
        </p:sp>
        <p:sp>
          <p:nvSpPr>
            <p:cNvPr id="47388" name="Freeform 1761"/>
            <p:cNvSpPr>
              <a:spLocks/>
            </p:cNvSpPr>
            <p:nvPr/>
          </p:nvSpPr>
          <p:spPr bwMode="auto">
            <a:xfrm>
              <a:off x="2787" y="2544"/>
              <a:ext cx="21" cy="2"/>
            </a:xfrm>
            <a:custGeom>
              <a:avLst/>
              <a:gdLst>
                <a:gd name="T0" fmla="*/ 0 w 21"/>
                <a:gd name="T1" fmla="*/ 2 h 2"/>
                <a:gd name="T2" fmla="*/ 4 w 21"/>
                <a:gd name="T3" fmla="*/ 2 h 2"/>
                <a:gd name="T4" fmla="*/ 7 w 21"/>
                <a:gd name="T5" fmla="*/ 2 h 2"/>
                <a:gd name="T6" fmla="*/ 11 w 21"/>
                <a:gd name="T7" fmla="*/ 1 h 2"/>
                <a:gd name="T8" fmla="*/ 14 w 21"/>
                <a:gd name="T9" fmla="*/ 1 h 2"/>
                <a:gd name="T10" fmla="*/ 16 w 21"/>
                <a:gd name="T11" fmla="*/ 1 h 2"/>
                <a:gd name="T12" fmla="*/ 19 w 21"/>
                <a:gd name="T13" fmla="*/ 1 h 2"/>
                <a:gd name="T14" fmla="*/ 20 w 21"/>
                <a:gd name="T15" fmla="*/ 0 h 2"/>
                <a:gd name="T16" fmla="*/ 21 w 21"/>
                <a:gd name="T17" fmla="*/ 0 h 2"/>
                <a:gd name="T18" fmla="*/ 21 w 21"/>
                <a:gd name="T19" fmla="*/ 0 h 2"/>
                <a:gd name="T20" fmla="*/ 20 w 21"/>
                <a:gd name="T21" fmla="*/ 0 h 2"/>
                <a:gd name="T22" fmla="*/ 19 w 21"/>
                <a:gd name="T23" fmla="*/ 0 h 2"/>
                <a:gd name="T24" fmla="*/ 18 w 21"/>
                <a:gd name="T25" fmla="*/ 0 h 2"/>
                <a:gd name="T26" fmla="*/ 16 w 21"/>
                <a:gd name="T27" fmla="*/ 1 h 2"/>
                <a:gd name="T28" fmla="*/ 14 w 21"/>
                <a:gd name="T29" fmla="*/ 1 h 2"/>
                <a:gd name="T30" fmla="*/ 11 w 21"/>
                <a:gd name="T31" fmla="*/ 1 h 2"/>
                <a:gd name="T32" fmla="*/ 8 w 21"/>
                <a:gd name="T33" fmla="*/ 1 h 2"/>
                <a:gd name="T34" fmla="*/ 4 w 21"/>
                <a:gd name="T35" fmla="*/ 1 h 2"/>
                <a:gd name="T36" fmla="*/ 0 w 21"/>
                <a:gd name="T37" fmla="*/ 2 h 2"/>
                <a:gd name="T38" fmla="*/ 0 w 21"/>
                <a:gd name="T39" fmla="*/ 2 h 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
                <a:gd name="T61" fmla="*/ 0 h 2"/>
                <a:gd name="T62" fmla="*/ 21 w 21"/>
                <a:gd name="T63" fmla="*/ 2 h 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 h="2">
                  <a:moveTo>
                    <a:pt x="0" y="2"/>
                  </a:moveTo>
                  <a:lnTo>
                    <a:pt x="4" y="2"/>
                  </a:lnTo>
                  <a:lnTo>
                    <a:pt x="7" y="2"/>
                  </a:lnTo>
                  <a:lnTo>
                    <a:pt x="11" y="1"/>
                  </a:lnTo>
                  <a:lnTo>
                    <a:pt x="14" y="1"/>
                  </a:lnTo>
                  <a:lnTo>
                    <a:pt x="16" y="1"/>
                  </a:lnTo>
                  <a:lnTo>
                    <a:pt x="19" y="1"/>
                  </a:lnTo>
                  <a:lnTo>
                    <a:pt x="20" y="0"/>
                  </a:lnTo>
                  <a:lnTo>
                    <a:pt x="21" y="0"/>
                  </a:lnTo>
                  <a:lnTo>
                    <a:pt x="20" y="0"/>
                  </a:lnTo>
                  <a:lnTo>
                    <a:pt x="19" y="0"/>
                  </a:lnTo>
                  <a:lnTo>
                    <a:pt x="18" y="0"/>
                  </a:lnTo>
                  <a:lnTo>
                    <a:pt x="16" y="1"/>
                  </a:lnTo>
                  <a:lnTo>
                    <a:pt x="14" y="1"/>
                  </a:lnTo>
                  <a:lnTo>
                    <a:pt x="11" y="1"/>
                  </a:lnTo>
                  <a:lnTo>
                    <a:pt x="8" y="1"/>
                  </a:lnTo>
                  <a:lnTo>
                    <a:pt x="4" y="1"/>
                  </a:lnTo>
                  <a:lnTo>
                    <a:pt x="0" y="2"/>
                  </a:lnTo>
                  <a:close/>
                </a:path>
              </a:pathLst>
            </a:custGeom>
            <a:solidFill>
              <a:srgbClr val="666666"/>
            </a:solidFill>
            <a:ln w="9525">
              <a:noFill/>
              <a:round/>
              <a:headEnd/>
              <a:tailEnd/>
            </a:ln>
          </p:spPr>
          <p:txBody>
            <a:bodyPr/>
            <a:lstStyle/>
            <a:p>
              <a:pPr eaLnBrk="0" hangingPunct="0"/>
              <a:endParaRPr lang="en-US"/>
            </a:p>
          </p:txBody>
        </p:sp>
        <p:sp>
          <p:nvSpPr>
            <p:cNvPr id="47389" name="Freeform 1762"/>
            <p:cNvSpPr>
              <a:spLocks/>
            </p:cNvSpPr>
            <p:nvPr/>
          </p:nvSpPr>
          <p:spPr bwMode="auto">
            <a:xfrm>
              <a:off x="2787" y="2544"/>
              <a:ext cx="20" cy="2"/>
            </a:xfrm>
            <a:custGeom>
              <a:avLst/>
              <a:gdLst>
                <a:gd name="T0" fmla="*/ 0 w 20"/>
                <a:gd name="T1" fmla="*/ 2 h 2"/>
                <a:gd name="T2" fmla="*/ 4 w 20"/>
                <a:gd name="T3" fmla="*/ 1 h 2"/>
                <a:gd name="T4" fmla="*/ 8 w 20"/>
                <a:gd name="T5" fmla="*/ 1 h 2"/>
                <a:gd name="T6" fmla="*/ 11 w 20"/>
                <a:gd name="T7" fmla="*/ 1 h 2"/>
                <a:gd name="T8" fmla="*/ 14 w 20"/>
                <a:gd name="T9" fmla="*/ 1 h 2"/>
                <a:gd name="T10" fmla="*/ 16 w 20"/>
                <a:gd name="T11" fmla="*/ 1 h 2"/>
                <a:gd name="T12" fmla="*/ 18 w 20"/>
                <a:gd name="T13" fmla="*/ 0 h 2"/>
                <a:gd name="T14" fmla="*/ 19 w 20"/>
                <a:gd name="T15" fmla="*/ 0 h 2"/>
                <a:gd name="T16" fmla="*/ 20 w 20"/>
                <a:gd name="T17" fmla="*/ 0 h 2"/>
                <a:gd name="T18" fmla="*/ 18 w 20"/>
                <a:gd name="T19" fmla="*/ 0 h 2"/>
                <a:gd name="T20" fmla="*/ 18 w 20"/>
                <a:gd name="T21" fmla="*/ 0 h 2"/>
                <a:gd name="T22" fmla="*/ 17 w 20"/>
                <a:gd name="T23" fmla="*/ 0 h 2"/>
                <a:gd name="T24" fmla="*/ 15 w 20"/>
                <a:gd name="T25" fmla="*/ 1 h 2"/>
                <a:gd name="T26" fmla="*/ 13 w 20"/>
                <a:gd name="T27" fmla="*/ 1 h 2"/>
                <a:gd name="T28" fmla="*/ 10 w 20"/>
                <a:gd name="T29" fmla="*/ 1 h 2"/>
                <a:gd name="T30" fmla="*/ 7 w 20"/>
                <a:gd name="T31" fmla="*/ 1 h 2"/>
                <a:gd name="T32" fmla="*/ 4 w 20"/>
                <a:gd name="T33" fmla="*/ 1 h 2"/>
                <a:gd name="T34" fmla="*/ 0 w 20"/>
                <a:gd name="T35" fmla="*/ 1 h 2"/>
                <a:gd name="T36" fmla="*/ 0 w 20"/>
                <a:gd name="T37" fmla="*/ 2 h 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2"/>
                <a:gd name="T59" fmla="*/ 20 w 20"/>
                <a:gd name="T60" fmla="*/ 2 h 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2">
                  <a:moveTo>
                    <a:pt x="0" y="2"/>
                  </a:moveTo>
                  <a:lnTo>
                    <a:pt x="4" y="1"/>
                  </a:lnTo>
                  <a:lnTo>
                    <a:pt x="8" y="1"/>
                  </a:lnTo>
                  <a:lnTo>
                    <a:pt x="11" y="1"/>
                  </a:lnTo>
                  <a:lnTo>
                    <a:pt x="14" y="1"/>
                  </a:lnTo>
                  <a:lnTo>
                    <a:pt x="16" y="1"/>
                  </a:lnTo>
                  <a:lnTo>
                    <a:pt x="18" y="0"/>
                  </a:lnTo>
                  <a:lnTo>
                    <a:pt x="19" y="0"/>
                  </a:lnTo>
                  <a:lnTo>
                    <a:pt x="20" y="0"/>
                  </a:lnTo>
                  <a:lnTo>
                    <a:pt x="18" y="0"/>
                  </a:lnTo>
                  <a:lnTo>
                    <a:pt x="17" y="0"/>
                  </a:lnTo>
                  <a:lnTo>
                    <a:pt x="15" y="1"/>
                  </a:lnTo>
                  <a:lnTo>
                    <a:pt x="13" y="1"/>
                  </a:lnTo>
                  <a:lnTo>
                    <a:pt x="10" y="1"/>
                  </a:lnTo>
                  <a:lnTo>
                    <a:pt x="7" y="1"/>
                  </a:lnTo>
                  <a:lnTo>
                    <a:pt x="4" y="1"/>
                  </a:lnTo>
                  <a:lnTo>
                    <a:pt x="0" y="1"/>
                  </a:lnTo>
                  <a:lnTo>
                    <a:pt x="0" y="2"/>
                  </a:lnTo>
                  <a:close/>
                </a:path>
              </a:pathLst>
            </a:custGeom>
            <a:solidFill>
              <a:srgbClr val="666666"/>
            </a:solidFill>
            <a:ln w="9525">
              <a:noFill/>
              <a:round/>
              <a:headEnd/>
              <a:tailEnd/>
            </a:ln>
          </p:spPr>
          <p:txBody>
            <a:bodyPr/>
            <a:lstStyle/>
            <a:p>
              <a:pPr eaLnBrk="0" hangingPunct="0"/>
              <a:endParaRPr lang="en-US"/>
            </a:p>
          </p:txBody>
        </p:sp>
        <p:sp>
          <p:nvSpPr>
            <p:cNvPr id="47390" name="Freeform 1763"/>
            <p:cNvSpPr>
              <a:spLocks/>
            </p:cNvSpPr>
            <p:nvPr/>
          </p:nvSpPr>
          <p:spPr bwMode="auto">
            <a:xfrm>
              <a:off x="2787" y="2544"/>
              <a:ext cx="18" cy="1"/>
            </a:xfrm>
            <a:custGeom>
              <a:avLst/>
              <a:gdLst>
                <a:gd name="T0" fmla="*/ 0 w 18"/>
                <a:gd name="T1" fmla="*/ 1 h 1"/>
                <a:gd name="T2" fmla="*/ 4 w 18"/>
                <a:gd name="T3" fmla="*/ 1 h 1"/>
                <a:gd name="T4" fmla="*/ 7 w 18"/>
                <a:gd name="T5" fmla="*/ 1 h 1"/>
                <a:gd name="T6" fmla="*/ 10 w 18"/>
                <a:gd name="T7" fmla="*/ 1 h 1"/>
                <a:gd name="T8" fmla="*/ 13 w 18"/>
                <a:gd name="T9" fmla="*/ 1 h 1"/>
                <a:gd name="T10" fmla="*/ 15 w 18"/>
                <a:gd name="T11" fmla="*/ 1 h 1"/>
                <a:gd name="T12" fmla="*/ 17 w 18"/>
                <a:gd name="T13" fmla="*/ 0 h 1"/>
                <a:gd name="T14" fmla="*/ 18 w 18"/>
                <a:gd name="T15" fmla="*/ 0 h 1"/>
                <a:gd name="T16" fmla="*/ 18 w 18"/>
                <a:gd name="T17" fmla="*/ 0 h 1"/>
                <a:gd name="T18" fmla="*/ 17 w 18"/>
                <a:gd name="T19" fmla="*/ 0 h 1"/>
                <a:gd name="T20" fmla="*/ 16 w 18"/>
                <a:gd name="T21" fmla="*/ 0 h 1"/>
                <a:gd name="T22" fmla="*/ 15 w 18"/>
                <a:gd name="T23" fmla="*/ 0 h 1"/>
                <a:gd name="T24" fmla="*/ 14 w 18"/>
                <a:gd name="T25" fmla="*/ 1 h 1"/>
                <a:gd name="T26" fmla="*/ 12 w 18"/>
                <a:gd name="T27" fmla="*/ 1 h 1"/>
                <a:gd name="T28" fmla="*/ 9 w 18"/>
                <a:gd name="T29" fmla="*/ 1 h 1"/>
                <a:gd name="T30" fmla="*/ 6 w 18"/>
                <a:gd name="T31" fmla="*/ 1 h 1"/>
                <a:gd name="T32" fmla="*/ 3 w 18"/>
                <a:gd name="T33" fmla="*/ 1 h 1"/>
                <a:gd name="T34" fmla="*/ 0 w 18"/>
                <a:gd name="T35" fmla="*/ 1 h 1"/>
                <a:gd name="T36" fmla="*/ 0 w 18"/>
                <a:gd name="T37" fmla="*/ 1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1"/>
                <a:gd name="T59" fmla="*/ 18 w 18"/>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1">
                  <a:moveTo>
                    <a:pt x="0" y="1"/>
                  </a:moveTo>
                  <a:lnTo>
                    <a:pt x="4" y="1"/>
                  </a:lnTo>
                  <a:lnTo>
                    <a:pt x="7" y="1"/>
                  </a:lnTo>
                  <a:lnTo>
                    <a:pt x="10" y="1"/>
                  </a:lnTo>
                  <a:lnTo>
                    <a:pt x="13" y="1"/>
                  </a:lnTo>
                  <a:lnTo>
                    <a:pt x="15" y="1"/>
                  </a:lnTo>
                  <a:lnTo>
                    <a:pt x="17" y="0"/>
                  </a:lnTo>
                  <a:lnTo>
                    <a:pt x="18" y="0"/>
                  </a:lnTo>
                  <a:lnTo>
                    <a:pt x="17" y="0"/>
                  </a:lnTo>
                  <a:lnTo>
                    <a:pt x="16" y="0"/>
                  </a:lnTo>
                  <a:lnTo>
                    <a:pt x="15" y="0"/>
                  </a:lnTo>
                  <a:lnTo>
                    <a:pt x="14" y="1"/>
                  </a:lnTo>
                  <a:lnTo>
                    <a:pt x="12" y="1"/>
                  </a:lnTo>
                  <a:lnTo>
                    <a:pt x="9" y="1"/>
                  </a:lnTo>
                  <a:lnTo>
                    <a:pt x="6" y="1"/>
                  </a:lnTo>
                  <a:lnTo>
                    <a:pt x="3" y="1"/>
                  </a:lnTo>
                  <a:lnTo>
                    <a:pt x="0" y="1"/>
                  </a:lnTo>
                  <a:close/>
                </a:path>
              </a:pathLst>
            </a:custGeom>
            <a:solidFill>
              <a:srgbClr val="666666"/>
            </a:solidFill>
            <a:ln w="9525">
              <a:noFill/>
              <a:round/>
              <a:headEnd/>
              <a:tailEnd/>
            </a:ln>
          </p:spPr>
          <p:txBody>
            <a:bodyPr/>
            <a:lstStyle/>
            <a:p>
              <a:pPr eaLnBrk="0" hangingPunct="0"/>
              <a:endParaRPr lang="en-US"/>
            </a:p>
          </p:txBody>
        </p:sp>
        <p:sp>
          <p:nvSpPr>
            <p:cNvPr id="47391" name="Freeform 1764"/>
            <p:cNvSpPr>
              <a:spLocks/>
            </p:cNvSpPr>
            <p:nvPr/>
          </p:nvSpPr>
          <p:spPr bwMode="auto">
            <a:xfrm>
              <a:off x="2787" y="2544"/>
              <a:ext cx="17" cy="1"/>
            </a:xfrm>
            <a:custGeom>
              <a:avLst/>
              <a:gdLst>
                <a:gd name="T0" fmla="*/ 0 w 17"/>
                <a:gd name="T1" fmla="*/ 1 h 1"/>
                <a:gd name="T2" fmla="*/ 3 w 17"/>
                <a:gd name="T3" fmla="*/ 1 h 1"/>
                <a:gd name="T4" fmla="*/ 6 w 17"/>
                <a:gd name="T5" fmla="*/ 1 h 1"/>
                <a:gd name="T6" fmla="*/ 9 w 17"/>
                <a:gd name="T7" fmla="*/ 1 h 1"/>
                <a:gd name="T8" fmla="*/ 12 w 17"/>
                <a:gd name="T9" fmla="*/ 1 h 1"/>
                <a:gd name="T10" fmla="*/ 14 w 17"/>
                <a:gd name="T11" fmla="*/ 1 h 1"/>
                <a:gd name="T12" fmla="*/ 15 w 17"/>
                <a:gd name="T13" fmla="*/ 0 h 1"/>
                <a:gd name="T14" fmla="*/ 16 w 17"/>
                <a:gd name="T15" fmla="*/ 0 h 1"/>
                <a:gd name="T16" fmla="*/ 17 w 17"/>
                <a:gd name="T17" fmla="*/ 0 h 1"/>
                <a:gd name="T18" fmla="*/ 15 w 17"/>
                <a:gd name="T19" fmla="*/ 0 h 1"/>
                <a:gd name="T20" fmla="*/ 15 w 17"/>
                <a:gd name="T21" fmla="*/ 0 h 1"/>
                <a:gd name="T22" fmla="*/ 14 w 17"/>
                <a:gd name="T23" fmla="*/ 0 h 1"/>
                <a:gd name="T24" fmla="*/ 12 w 17"/>
                <a:gd name="T25" fmla="*/ 1 h 1"/>
                <a:gd name="T26" fmla="*/ 10 w 17"/>
                <a:gd name="T27" fmla="*/ 1 h 1"/>
                <a:gd name="T28" fmla="*/ 7 w 17"/>
                <a:gd name="T29" fmla="*/ 1 h 1"/>
                <a:gd name="T30" fmla="*/ 4 w 17"/>
                <a:gd name="T31" fmla="*/ 1 h 1"/>
                <a:gd name="T32" fmla="*/ 0 w 17"/>
                <a:gd name="T33" fmla="*/ 1 h 1"/>
                <a:gd name="T34" fmla="*/ 0 w 17"/>
                <a:gd name="T35" fmla="*/ 1 h 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
                <a:gd name="T56" fmla="*/ 17 w 17"/>
                <a:gd name="T57" fmla="*/ 1 h 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
                  <a:moveTo>
                    <a:pt x="0" y="1"/>
                  </a:moveTo>
                  <a:lnTo>
                    <a:pt x="3" y="1"/>
                  </a:lnTo>
                  <a:lnTo>
                    <a:pt x="6" y="1"/>
                  </a:lnTo>
                  <a:lnTo>
                    <a:pt x="9" y="1"/>
                  </a:lnTo>
                  <a:lnTo>
                    <a:pt x="12" y="1"/>
                  </a:lnTo>
                  <a:lnTo>
                    <a:pt x="14" y="1"/>
                  </a:lnTo>
                  <a:lnTo>
                    <a:pt x="15" y="0"/>
                  </a:lnTo>
                  <a:lnTo>
                    <a:pt x="16" y="0"/>
                  </a:lnTo>
                  <a:lnTo>
                    <a:pt x="17" y="0"/>
                  </a:lnTo>
                  <a:lnTo>
                    <a:pt x="15" y="0"/>
                  </a:lnTo>
                  <a:lnTo>
                    <a:pt x="14" y="0"/>
                  </a:lnTo>
                  <a:lnTo>
                    <a:pt x="12" y="1"/>
                  </a:lnTo>
                  <a:lnTo>
                    <a:pt x="10" y="1"/>
                  </a:lnTo>
                  <a:lnTo>
                    <a:pt x="7" y="1"/>
                  </a:lnTo>
                  <a:lnTo>
                    <a:pt x="4" y="1"/>
                  </a:lnTo>
                  <a:lnTo>
                    <a:pt x="0" y="1"/>
                  </a:lnTo>
                  <a:close/>
                </a:path>
              </a:pathLst>
            </a:custGeom>
            <a:solidFill>
              <a:srgbClr val="666666"/>
            </a:solidFill>
            <a:ln w="9525">
              <a:noFill/>
              <a:round/>
              <a:headEnd/>
              <a:tailEnd/>
            </a:ln>
          </p:spPr>
          <p:txBody>
            <a:bodyPr/>
            <a:lstStyle/>
            <a:p>
              <a:pPr eaLnBrk="0" hangingPunct="0"/>
              <a:endParaRPr lang="en-US"/>
            </a:p>
          </p:txBody>
        </p:sp>
        <p:sp>
          <p:nvSpPr>
            <p:cNvPr id="47392" name="Freeform 1765"/>
            <p:cNvSpPr>
              <a:spLocks/>
            </p:cNvSpPr>
            <p:nvPr/>
          </p:nvSpPr>
          <p:spPr bwMode="auto">
            <a:xfrm>
              <a:off x="2787" y="2544"/>
              <a:ext cx="15" cy="1"/>
            </a:xfrm>
            <a:custGeom>
              <a:avLst/>
              <a:gdLst>
                <a:gd name="T0" fmla="*/ 0 w 15"/>
                <a:gd name="T1" fmla="*/ 1 h 1"/>
                <a:gd name="T2" fmla="*/ 4 w 15"/>
                <a:gd name="T3" fmla="*/ 1 h 1"/>
                <a:gd name="T4" fmla="*/ 7 w 15"/>
                <a:gd name="T5" fmla="*/ 1 h 1"/>
                <a:gd name="T6" fmla="*/ 10 w 15"/>
                <a:gd name="T7" fmla="*/ 1 h 1"/>
                <a:gd name="T8" fmla="*/ 12 w 15"/>
                <a:gd name="T9" fmla="*/ 1 h 1"/>
                <a:gd name="T10" fmla="*/ 14 w 15"/>
                <a:gd name="T11" fmla="*/ 0 h 1"/>
                <a:gd name="T12" fmla="*/ 15 w 15"/>
                <a:gd name="T13" fmla="*/ 0 h 1"/>
                <a:gd name="T14" fmla="*/ 15 w 15"/>
                <a:gd name="T15" fmla="*/ 0 h 1"/>
                <a:gd name="T16" fmla="*/ 14 w 15"/>
                <a:gd name="T17" fmla="*/ 0 h 1"/>
                <a:gd name="T18" fmla="*/ 13 w 15"/>
                <a:gd name="T19" fmla="*/ 0 h 1"/>
                <a:gd name="T20" fmla="*/ 12 w 15"/>
                <a:gd name="T21" fmla="*/ 0 h 1"/>
                <a:gd name="T22" fmla="*/ 11 w 15"/>
                <a:gd name="T23" fmla="*/ 1 h 1"/>
                <a:gd name="T24" fmla="*/ 8 w 15"/>
                <a:gd name="T25" fmla="*/ 1 h 1"/>
                <a:gd name="T26" fmla="*/ 6 w 15"/>
                <a:gd name="T27" fmla="*/ 1 h 1"/>
                <a:gd name="T28" fmla="*/ 3 w 15"/>
                <a:gd name="T29" fmla="*/ 1 h 1"/>
                <a:gd name="T30" fmla="*/ 0 w 15"/>
                <a:gd name="T31" fmla="*/ 1 h 1"/>
                <a:gd name="T32" fmla="*/ 0 w 15"/>
                <a:gd name="T33" fmla="*/ 1 h 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
                <a:gd name="T53" fmla="*/ 15 w 15"/>
                <a:gd name="T54" fmla="*/ 1 h 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
                  <a:moveTo>
                    <a:pt x="0" y="1"/>
                  </a:moveTo>
                  <a:lnTo>
                    <a:pt x="4" y="1"/>
                  </a:lnTo>
                  <a:lnTo>
                    <a:pt x="7" y="1"/>
                  </a:lnTo>
                  <a:lnTo>
                    <a:pt x="10" y="1"/>
                  </a:lnTo>
                  <a:lnTo>
                    <a:pt x="12" y="1"/>
                  </a:lnTo>
                  <a:lnTo>
                    <a:pt x="14" y="0"/>
                  </a:lnTo>
                  <a:lnTo>
                    <a:pt x="15" y="0"/>
                  </a:lnTo>
                  <a:lnTo>
                    <a:pt x="14" y="0"/>
                  </a:lnTo>
                  <a:lnTo>
                    <a:pt x="13" y="0"/>
                  </a:lnTo>
                  <a:lnTo>
                    <a:pt x="12" y="0"/>
                  </a:lnTo>
                  <a:lnTo>
                    <a:pt x="11" y="1"/>
                  </a:lnTo>
                  <a:lnTo>
                    <a:pt x="8" y="1"/>
                  </a:lnTo>
                  <a:lnTo>
                    <a:pt x="6" y="1"/>
                  </a:lnTo>
                  <a:lnTo>
                    <a:pt x="3" y="1"/>
                  </a:lnTo>
                  <a:lnTo>
                    <a:pt x="0" y="1"/>
                  </a:lnTo>
                  <a:close/>
                </a:path>
              </a:pathLst>
            </a:custGeom>
            <a:solidFill>
              <a:srgbClr val="666666"/>
            </a:solidFill>
            <a:ln w="9525">
              <a:noFill/>
              <a:round/>
              <a:headEnd/>
              <a:tailEnd/>
            </a:ln>
          </p:spPr>
          <p:txBody>
            <a:bodyPr/>
            <a:lstStyle/>
            <a:p>
              <a:pPr eaLnBrk="0" hangingPunct="0"/>
              <a:endParaRPr lang="en-US"/>
            </a:p>
          </p:txBody>
        </p:sp>
        <p:sp>
          <p:nvSpPr>
            <p:cNvPr id="47393" name="Freeform 1766"/>
            <p:cNvSpPr>
              <a:spLocks/>
            </p:cNvSpPr>
            <p:nvPr/>
          </p:nvSpPr>
          <p:spPr bwMode="auto">
            <a:xfrm>
              <a:off x="2787" y="2544"/>
              <a:ext cx="14" cy="1"/>
            </a:xfrm>
            <a:custGeom>
              <a:avLst/>
              <a:gdLst>
                <a:gd name="T0" fmla="*/ 0 w 14"/>
                <a:gd name="T1" fmla="*/ 1 h 1"/>
                <a:gd name="T2" fmla="*/ 3 w 14"/>
                <a:gd name="T3" fmla="*/ 1 h 1"/>
                <a:gd name="T4" fmla="*/ 6 w 14"/>
                <a:gd name="T5" fmla="*/ 1 h 1"/>
                <a:gd name="T6" fmla="*/ 8 w 14"/>
                <a:gd name="T7" fmla="*/ 1 h 1"/>
                <a:gd name="T8" fmla="*/ 11 w 14"/>
                <a:gd name="T9" fmla="*/ 1 h 1"/>
                <a:gd name="T10" fmla="*/ 12 w 14"/>
                <a:gd name="T11" fmla="*/ 0 h 1"/>
                <a:gd name="T12" fmla="*/ 13 w 14"/>
                <a:gd name="T13" fmla="*/ 0 h 1"/>
                <a:gd name="T14" fmla="*/ 14 w 14"/>
                <a:gd name="T15" fmla="*/ 0 h 1"/>
                <a:gd name="T16" fmla="*/ 12 w 14"/>
                <a:gd name="T17" fmla="*/ 0 h 1"/>
                <a:gd name="T18" fmla="*/ 12 w 14"/>
                <a:gd name="T19" fmla="*/ 0 h 1"/>
                <a:gd name="T20" fmla="*/ 11 w 14"/>
                <a:gd name="T21" fmla="*/ 0 h 1"/>
                <a:gd name="T22" fmla="*/ 10 w 14"/>
                <a:gd name="T23" fmla="*/ 0 h 1"/>
                <a:gd name="T24" fmla="*/ 8 w 14"/>
                <a:gd name="T25" fmla="*/ 1 h 1"/>
                <a:gd name="T26" fmla="*/ 5 w 14"/>
                <a:gd name="T27" fmla="*/ 1 h 1"/>
                <a:gd name="T28" fmla="*/ 3 w 14"/>
                <a:gd name="T29" fmla="*/ 1 h 1"/>
                <a:gd name="T30" fmla="*/ 0 w 14"/>
                <a:gd name="T31" fmla="*/ 1 h 1"/>
                <a:gd name="T32" fmla="*/ 0 w 14"/>
                <a:gd name="T33" fmla="*/ 1 h 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
                <a:gd name="T53" fmla="*/ 14 w 14"/>
                <a:gd name="T54" fmla="*/ 1 h 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
                  <a:moveTo>
                    <a:pt x="0" y="1"/>
                  </a:moveTo>
                  <a:lnTo>
                    <a:pt x="3" y="1"/>
                  </a:lnTo>
                  <a:lnTo>
                    <a:pt x="6" y="1"/>
                  </a:lnTo>
                  <a:lnTo>
                    <a:pt x="8" y="1"/>
                  </a:lnTo>
                  <a:lnTo>
                    <a:pt x="11" y="1"/>
                  </a:lnTo>
                  <a:lnTo>
                    <a:pt x="12" y="0"/>
                  </a:lnTo>
                  <a:lnTo>
                    <a:pt x="13" y="0"/>
                  </a:lnTo>
                  <a:lnTo>
                    <a:pt x="14" y="0"/>
                  </a:lnTo>
                  <a:lnTo>
                    <a:pt x="12" y="0"/>
                  </a:lnTo>
                  <a:lnTo>
                    <a:pt x="11" y="0"/>
                  </a:lnTo>
                  <a:lnTo>
                    <a:pt x="10" y="0"/>
                  </a:lnTo>
                  <a:lnTo>
                    <a:pt x="8" y="1"/>
                  </a:lnTo>
                  <a:lnTo>
                    <a:pt x="5" y="1"/>
                  </a:lnTo>
                  <a:lnTo>
                    <a:pt x="3" y="1"/>
                  </a:lnTo>
                  <a:lnTo>
                    <a:pt x="0" y="1"/>
                  </a:lnTo>
                  <a:close/>
                </a:path>
              </a:pathLst>
            </a:custGeom>
            <a:solidFill>
              <a:srgbClr val="666666"/>
            </a:solidFill>
            <a:ln w="9525">
              <a:noFill/>
              <a:round/>
              <a:headEnd/>
              <a:tailEnd/>
            </a:ln>
          </p:spPr>
          <p:txBody>
            <a:bodyPr/>
            <a:lstStyle/>
            <a:p>
              <a:pPr eaLnBrk="0" hangingPunct="0"/>
              <a:endParaRPr lang="en-US"/>
            </a:p>
          </p:txBody>
        </p:sp>
        <p:sp>
          <p:nvSpPr>
            <p:cNvPr id="47394" name="Freeform 1767"/>
            <p:cNvSpPr>
              <a:spLocks/>
            </p:cNvSpPr>
            <p:nvPr/>
          </p:nvSpPr>
          <p:spPr bwMode="auto">
            <a:xfrm>
              <a:off x="2787" y="2544"/>
              <a:ext cx="12" cy="1"/>
            </a:xfrm>
            <a:custGeom>
              <a:avLst/>
              <a:gdLst>
                <a:gd name="T0" fmla="*/ 0 w 12"/>
                <a:gd name="T1" fmla="*/ 1 h 1"/>
                <a:gd name="T2" fmla="*/ 3 w 12"/>
                <a:gd name="T3" fmla="*/ 1 h 1"/>
                <a:gd name="T4" fmla="*/ 5 w 12"/>
                <a:gd name="T5" fmla="*/ 1 h 1"/>
                <a:gd name="T6" fmla="*/ 8 w 12"/>
                <a:gd name="T7" fmla="*/ 1 h 1"/>
                <a:gd name="T8" fmla="*/ 10 w 12"/>
                <a:gd name="T9" fmla="*/ 0 h 1"/>
                <a:gd name="T10" fmla="*/ 11 w 12"/>
                <a:gd name="T11" fmla="*/ 0 h 1"/>
                <a:gd name="T12" fmla="*/ 12 w 12"/>
                <a:gd name="T13" fmla="*/ 0 h 1"/>
                <a:gd name="T14" fmla="*/ 12 w 12"/>
                <a:gd name="T15" fmla="*/ 0 h 1"/>
                <a:gd name="T16" fmla="*/ 11 w 12"/>
                <a:gd name="T17" fmla="*/ 0 h 1"/>
                <a:gd name="T18" fmla="*/ 10 w 12"/>
                <a:gd name="T19" fmla="*/ 0 h 1"/>
                <a:gd name="T20" fmla="*/ 9 w 12"/>
                <a:gd name="T21" fmla="*/ 0 h 1"/>
                <a:gd name="T22" fmla="*/ 8 w 12"/>
                <a:gd name="T23" fmla="*/ 0 h 1"/>
                <a:gd name="T24" fmla="*/ 5 w 12"/>
                <a:gd name="T25" fmla="*/ 1 h 1"/>
                <a:gd name="T26" fmla="*/ 3 w 12"/>
                <a:gd name="T27" fmla="*/ 1 h 1"/>
                <a:gd name="T28" fmla="*/ 0 w 12"/>
                <a:gd name="T29" fmla="*/ 1 h 1"/>
                <a:gd name="T30" fmla="*/ 0 w 12"/>
                <a:gd name="T31" fmla="*/ 1 h 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1"/>
                <a:gd name="T50" fmla="*/ 12 w 12"/>
                <a:gd name="T51" fmla="*/ 1 h 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1">
                  <a:moveTo>
                    <a:pt x="0" y="1"/>
                  </a:moveTo>
                  <a:lnTo>
                    <a:pt x="3" y="1"/>
                  </a:lnTo>
                  <a:lnTo>
                    <a:pt x="5" y="1"/>
                  </a:lnTo>
                  <a:lnTo>
                    <a:pt x="8" y="1"/>
                  </a:lnTo>
                  <a:lnTo>
                    <a:pt x="10" y="0"/>
                  </a:lnTo>
                  <a:lnTo>
                    <a:pt x="11" y="0"/>
                  </a:lnTo>
                  <a:lnTo>
                    <a:pt x="12" y="0"/>
                  </a:lnTo>
                  <a:lnTo>
                    <a:pt x="11" y="0"/>
                  </a:lnTo>
                  <a:lnTo>
                    <a:pt x="10" y="0"/>
                  </a:lnTo>
                  <a:lnTo>
                    <a:pt x="9" y="0"/>
                  </a:lnTo>
                  <a:lnTo>
                    <a:pt x="8" y="0"/>
                  </a:lnTo>
                  <a:lnTo>
                    <a:pt x="5" y="1"/>
                  </a:lnTo>
                  <a:lnTo>
                    <a:pt x="3" y="1"/>
                  </a:lnTo>
                  <a:lnTo>
                    <a:pt x="0" y="1"/>
                  </a:lnTo>
                  <a:close/>
                </a:path>
              </a:pathLst>
            </a:custGeom>
            <a:solidFill>
              <a:srgbClr val="666666"/>
            </a:solidFill>
            <a:ln w="9525">
              <a:noFill/>
              <a:round/>
              <a:headEnd/>
              <a:tailEnd/>
            </a:ln>
          </p:spPr>
          <p:txBody>
            <a:bodyPr/>
            <a:lstStyle/>
            <a:p>
              <a:pPr eaLnBrk="0" hangingPunct="0"/>
              <a:endParaRPr lang="en-US"/>
            </a:p>
          </p:txBody>
        </p:sp>
        <p:sp>
          <p:nvSpPr>
            <p:cNvPr id="47395" name="Freeform 1768"/>
            <p:cNvSpPr>
              <a:spLocks/>
            </p:cNvSpPr>
            <p:nvPr/>
          </p:nvSpPr>
          <p:spPr bwMode="auto">
            <a:xfrm>
              <a:off x="2787" y="2544"/>
              <a:ext cx="11" cy="1"/>
            </a:xfrm>
            <a:custGeom>
              <a:avLst/>
              <a:gdLst>
                <a:gd name="T0" fmla="*/ 0 w 11"/>
                <a:gd name="T1" fmla="*/ 1 h 1"/>
                <a:gd name="T2" fmla="*/ 3 w 11"/>
                <a:gd name="T3" fmla="*/ 1 h 1"/>
                <a:gd name="T4" fmla="*/ 5 w 11"/>
                <a:gd name="T5" fmla="*/ 1 h 1"/>
                <a:gd name="T6" fmla="*/ 8 w 11"/>
                <a:gd name="T7" fmla="*/ 0 h 1"/>
                <a:gd name="T8" fmla="*/ 9 w 11"/>
                <a:gd name="T9" fmla="*/ 0 h 1"/>
                <a:gd name="T10" fmla="*/ 10 w 11"/>
                <a:gd name="T11" fmla="*/ 0 h 1"/>
                <a:gd name="T12" fmla="*/ 11 w 11"/>
                <a:gd name="T13" fmla="*/ 0 h 1"/>
                <a:gd name="T14" fmla="*/ 9 w 11"/>
                <a:gd name="T15" fmla="*/ 0 h 1"/>
                <a:gd name="T16" fmla="*/ 9 w 11"/>
                <a:gd name="T17" fmla="*/ 0 h 1"/>
                <a:gd name="T18" fmla="*/ 8 w 11"/>
                <a:gd name="T19" fmla="*/ 0 h 1"/>
                <a:gd name="T20" fmla="*/ 6 w 11"/>
                <a:gd name="T21" fmla="*/ 0 h 1"/>
                <a:gd name="T22" fmla="*/ 5 w 11"/>
                <a:gd name="T23" fmla="*/ 0 h 1"/>
                <a:gd name="T24" fmla="*/ 2 w 11"/>
                <a:gd name="T25" fmla="*/ 1 h 1"/>
                <a:gd name="T26" fmla="*/ 0 w 11"/>
                <a:gd name="T27" fmla="*/ 1 h 1"/>
                <a:gd name="T28" fmla="*/ 0 w 11"/>
                <a:gd name="T29" fmla="*/ 1 h 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1"/>
                <a:gd name="T47" fmla="*/ 11 w 11"/>
                <a:gd name="T48" fmla="*/ 1 h 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1">
                  <a:moveTo>
                    <a:pt x="0" y="1"/>
                  </a:moveTo>
                  <a:lnTo>
                    <a:pt x="3" y="1"/>
                  </a:lnTo>
                  <a:lnTo>
                    <a:pt x="5" y="1"/>
                  </a:lnTo>
                  <a:lnTo>
                    <a:pt x="8" y="0"/>
                  </a:lnTo>
                  <a:lnTo>
                    <a:pt x="9" y="0"/>
                  </a:lnTo>
                  <a:lnTo>
                    <a:pt x="10" y="0"/>
                  </a:lnTo>
                  <a:lnTo>
                    <a:pt x="11" y="0"/>
                  </a:lnTo>
                  <a:lnTo>
                    <a:pt x="9" y="0"/>
                  </a:lnTo>
                  <a:lnTo>
                    <a:pt x="8" y="0"/>
                  </a:lnTo>
                  <a:lnTo>
                    <a:pt x="6" y="0"/>
                  </a:lnTo>
                  <a:lnTo>
                    <a:pt x="5" y="0"/>
                  </a:lnTo>
                  <a:lnTo>
                    <a:pt x="2" y="1"/>
                  </a:lnTo>
                  <a:lnTo>
                    <a:pt x="0" y="1"/>
                  </a:lnTo>
                  <a:close/>
                </a:path>
              </a:pathLst>
            </a:custGeom>
            <a:solidFill>
              <a:srgbClr val="666666"/>
            </a:solidFill>
            <a:ln w="9525">
              <a:noFill/>
              <a:round/>
              <a:headEnd/>
              <a:tailEnd/>
            </a:ln>
          </p:spPr>
          <p:txBody>
            <a:bodyPr/>
            <a:lstStyle/>
            <a:p>
              <a:pPr eaLnBrk="0" hangingPunct="0"/>
              <a:endParaRPr lang="en-US"/>
            </a:p>
          </p:txBody>
        </p:sp>
        <p:sp>
          <p:nvSpPr>
            <p:cNvPr id="47396" name="Freeform 1769"/>
            <p:cNvSpPr>
              <a:spLocks/>
            </p:cNvSpPr>
            <p:nvPr/>
          </p:nvSpPr>
          <p:spPr bwMode="auto">
            <a:xfrm>
              <a:off x="2787" y="2544"/>
              <a:ext cx="9" cy="1"/>
            </a:xfrm>
            <a:custGeom>
              <a:avLst/>
              <a:gdLst>
                <a:gd name="T0" fmla="*/ 0 w 9"/>
                <a:gd name="T1" fmla="*/ 1 h 1"/>
                <a:gd name="T2" fmla="*/ 2 w 9"/>
                <a:gd name="T3" fmla="*/ 1 h 1"/>
                <a:gd name="T4" fmla="*/ 5 w 9"/>
                <a:gd name="T5" fmla="*/ 0 h 1"/>
                <a:gd name="T6" fmla="*/ 6 w 9"/>
                <a:gd name="T7" fmla="*/ 0 h 1"/>
                <a:gd name="T8" fmla="*/ 8 w 9"/>
                <a:gd name="T9" fmla="*/ 0 h 1"/>
                <a:gd name="T10" fmla="*/ 9 w 9"/>
                <a:gd name="T11" fmla="*/ 0 h 1"/>
                <a:gd name="T12" fmla="*/ 9 w 9"/>
                <a:gd name="T13" fmla="*/ 0 h 1"/>
                <a:gd name="T14" fmla="*/ 8 w 9"/>
                <a:gd name="T15" fmla="*/ 0 h 1"/>
                <a:gd name="T16" fmla="*/ 7 w 9"/>
                <a:gd name="T17" fmla="*/ 0 h 1"/>
                <a:gd name="T18" fmla="*/ 6 w 9"/>
                <a:gd name="T19" fmla="*/ 0 h 1"/>
                <a:gd name="T20" fmla="*/ 4 w 9"/>
                <a:gd name="T21" fmla="*/ 0 h 1"/>
                <a:gd name="T22" fmla="*/ 2 w 9"/>
                <a:gd name="T23" fmla="*/ 0 h 1"/>
                <a:gd name="T24" fmla="*/ 0 w 9"/>
                <a:gd name="T25" fmla="*/ 0 h 1"/>
                <a:gd name="T26" fmla="*/ 0 w 9"/>
                <a:gd name="T27" fmla="*/ 1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
                <a:gd name="T44" fmla="*/ 9 w 9"/>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
                  <a:moveTo>
                    <a:pt x="0" y="1"/>
                  </a:moveTo>
                  <a:lnTo>
                    <a:pt x="2" y="1"/>
                  </a:lnTo>
                  <a:lnTo>
                    <a:pt x="5" y="0"/>
                  </a:lnTo>
                  <a:lnTo>
                    <a:pt x="6" y="0"/>
                  </a:lnTo>
                  <a:lnTo>
                    <a:pt x="8" y="0"/>
                  </a:lnTo>
                  <a:lnTo>
                    <a:pt x="9" y="0"/>
                  </a:lnTo>
                  <a:lnTo>
                    <a:pt x="8" y="0"/>
                  </a:lnTo>
                  <a:lnTo>
                    <a:pt x="7" y="0"/>
                  </a:lnTo>
                  <a:lnTo>
                    <a:pt x="6" y="0"/>
                  </a:lnTo>
                  <a:lnTo>
                    <a:pt x="4" y="0"/>
                  </a:lnTo>
                  <a:lnTo>
                    <a:pt x="2" y="0"/>
                  </a:lnTo>
                  <a:lnTo>
                    <a:pt x="0" y="0"/>
                  </a:lnTo>
                  <a:lnTo>
                    <a:pt x="0" y="1"/>
                  </a:lnTo>
                  <a:close/>
                </a:path>
              </a:pathLst>
            </a:custGeom>
            <a:solidFill>
              <a:srgbClr val="666666"/>
            </a:solidFill>
            <a:ln w="9525">
              <a:noFill/>
              <a:round/>
              <a:headEnd/>
              <a:tailEnd/>
            </a:ln>
          </p:spPr>
          <p:txBody>
            <a:bodyPr/>
            <a:lstStyle/>
            <a:p>
              <a:pPr eaLnBrk="0" hangingPunct="0"/>
              <a:endParaRPr lang="en-US"/>
            </a:p>
          </p:txBody>
        </p:sp>
        <p:sp>
          <p:nvSpPr>
            <p:cNvPr id="47397" name="Freeform 1770"/>
            <p:cNvSpPr>
              <a:spLocks/>
            </p:cNvSpPr>
            <p:nvPr/>
          </p:nvSpPr>
          <p:spPr bwMode="auto">
            <a:xfrm>
              <a:off x="2787" y="2544"/>
              <a:ext cx="8" cy="1"/>
            </a:xfrm>
            <a:custGeom>
              <a:avLst/>
              <a:gdLst>
                <a:gd name="T0" fmla="*/ 0 w 8"/>
                <a:gd name="T1" fmla="*/ 0 h 1"/>
                <a:gd name="T2" fmla="*/ 2 w 8"/>
                <a:gd name="T3" fmla="*/ 0 h 1"/>
                <a:gd name="T4" fmla="*/ 4 w 8"/>
                <a:gd name="T5" fmla="*/ 0 h 1"/>
                <a:gd name="T6" fmla="*/ 6 w 8"/>
                <a:gd name="T7" fmla="*/ 0 h 1"/>
                <a:gd name="T8" fmla="*/ 7 w 8"/>
                <a:gd name="T9" fmla="*/ 0 h 1"/>
                <a:gd name="T10" fmla="*/ 8 w 8"/>
                <a:gd name="T11" fmla="*/ 0 h 1"/>
                <a:gd name="T12" fmla="*/ 6 w 8"/>
                <a:gd name="T13" fmla="*/ 0 h 1"/>
                <a:gd name="T14" fmla="*/ 6 w 8"/>
                <a:gd name="T15" fmla="*/ 0 h 1"/>
                <a:gd name="T16" fmla="*/ 5 w 8"/>
                <a:gd name="T17" fmla="*/ 0 h 1"/>
                <a:gd name="T18" fmla="*/ 4 w 8"/>
                <a:gd name="T19" fmla="*/ 0 h 1"/>
                <a:gd name="T20" fmla="*/ 2 w 8"/>
                <a:gd name="T21" fmla="*/ 0 h 1"/>
                <a:gd name="T22" fmla="*/ 0 w 8"/>
                <a:gd name="T23" fmla="*/ 0 h 1"/>
                <a:gd name="T24" fmla="*/ 0 w 8"/>
                <a:gd name="T25" fmla="*/ 0 h 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
                <a:gd name="T41" fmla="*/ 8 w 8"/>
                <a:gd name="T42" fmla="*/ 1 h 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
                  <a:moveTo>
                    <a:pt x="0" y="0"/>
                  </a:moveTo>
                  <a:lnTo>
                    <a:pt x="2" y="0"/>
                  </a:lnTo>
                  <a:lnTo>
                    <a:pt x="4" y="0"/>
                  </a:lnTo>
                  <a:lnTo>
                    <a:pt x="6" y="0"/>
                  </a:lnTo>
                  <a:lnTo>
                    <a:pt x="7" y="0"/>
                  </a:lnTo>
                  <a:lnTo>
                    <a:pt x="8" y="0"/>
                  </a:lnTo>
                  <a:lnTo>
                    <a:pt x="6" y="0"/>
                  </a:lnTo>
                  <a:lnTo>
                    <a:pt x="5" y="0"/>
                  </a:lnTo>
                  <a:lnTo>
                    <a:pt x="4" y="0"/>
                  </a:lnTo>
                  <a:lnTo>
                    <a:pt x="2" y="0"/>
                  </a:lnTo>
                  <a:lnTo>
                    <a:pt x="0" y="0"/>
                  </a:lnTo>
                  <a:close/>
                </a:path>
              </a:pathLst>
            </a:custGeom>
            <a:solidFill>
              <a:srgbClr val="666666"/>
            </a:solidFill>
            <a:ln w="9525">
              <a:noFill/>
              <a:round/>
              <a:headEnd/>
              <a:tailEnd/>
            </a:ln>
          </p:spPr>
          <p:txBody>
            <a:bodyPr/>
            <a:lstStyle/>
            <a:p>
              <a:pPr eaLnBrk="0" hangingPunct="0"/>
              <a:endParaRPr lang="en-US"/>
            </a:p>
          </p:txBody>
        </p:sp>
        <p:sp>
          <p:nvSpPr>
            <p:cNvPr id="47398" name="Freeform 1771"/>
            <p:cNvSpPr>
              <a:spLocks/>
            </p:cNvSpPr>
            <p:nvPr/>
          </p:nvSpPr>
          <p:spPr bwMode="auto">
            <a:xfrm>
              <a:off x="2787" y="2544"/>
              <a:ext cx="6" cy="1"/>
            </a:xfrm>
            <a:custGeom>
              <a:avLst/>
              <a:gdLst>
                <a:gd name="T0" fmla="*/ 0 w 6"/>
                <a:gd name="T1" fmla="*/ 0 h 1"/>
                <a:gd name="T2" fmla="*/ 2 w 6"/>
                <a:gd name="T3" fmla="*/ 0 h 1"/>
                <a:gd name="T4" fmla="*/ 4 w 6"/>
                <a:gd name="T5" fmla="*/ 0 h 1"/>
                <a:gd name="T6" fmla="*/ 5 w 6"/>
                <a:gd name="T7" fmla="*/ 0 h 1"/>
                <a:gd name="T8" fmla="*/ 6 w 6"/>
                <a:gd name="T9" fmla="*/ 0 h 1"/>
                <a:gd name="T10" fmla="*/ 6 w 6"/>
                <a:gd name="T11" fmla="*/ 0 h 1"/>
                <a:gd name="T12" fmla="*/ 5 w 6"/>
                <a:gd name="T13" fmla="*/ 0 h 1"/>
                <a:gd name="T14" fmla="*/ 4 w 6"/>
                <a:gd name="T15" fmla="*/ 0 h 1"/>
                <a:gd name="T16" fmla="*/ 3 w 6"/>
                <a:gd name="T17" fmla="*/ 0 h 1"/>
                <a:gd name="T18" fmla="*/ 2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2" y="0"/>
                  </a:lnTo>
                  <a:lnTo>
                    <a:pt x="4" y="0"/>
                  </a:lnTo>
                  <a:lnTo>
                    <a:pt x="5" y="0"/>
                  </a:lnTo>
                  <a:lnTo>
                    <a:pt x="6" y="0"/>
                  </a:lnTo>
                  <a:lnTo>
                    <a:pt x="5" y="0"/>
                  </a:lnTo>
                  <a:lnTo>
                    <a:pt x="4" y="0"/>
                  </a:lnTo>
                  <a:lnTo>
                    <a:pt x="3" y="0"/>
                  </a:lnTo>
                  <a:lnTo>
                    <a:pt x="2" y="0"/>
                  </a:lnTo>
                  <a:lnTo>
                    <a:pt x="0" y="0"/>
                  </a:lnTo>
                  <a:close/>
                </a:path>
              </a:pathLst>
            </a:custGeom>
            <a:solidFill>
              <a:srgbClr val="666666"/>
            </a:solidFill>
            <a:ln w="9525">
              <a:noFill/>
              <a:round/>
              <a:headEnd/>
              <a:tailEnd/>
            </a:ln>
          </p:spPr>
          <p:txBody>
            <a:bodyPr/>
            <a:lstStyle/>
            <a:p>
              <a:pPr eaLnBrk="0" hangingPunct="0"/>
              <a:endParaRPr lang="en-US"/>
            </a:p>
          </p:txBody>
        </p:sp>
        <p:sp>
          <p:nvSpPr>
            <p:cNvPr id="47399" name="Freeform 1772"/>
            <p:cNvSpPr>
              <a:spLocks/>
            </p:cNvSpPr>
            <p:nvPr/>
          </p:nvSpPr>
          <p:spPr bwMode="auto">
            <a:xfrm>
              <a:off x="2787" y="2544"/>
              <a:ext cx="5" cy="1"/>
            </a:xfrm>
            <a:custGeom>
              <a:avLst/>
              <a:gdLst>
                <a:gd name="T0" fmla="*/ 0 w 5"/>
                <a:gd name="T1" fmla="*/ 0 h 1"/>
                <a:gd name="T2" fmla="*/ 2 w 5"/>
                <a:gd name="T3" fmla="*/ 0 h 1"/>
                <a:gd name="T4" fmla="*/ 3 w 5"/>
                <a:gd name="T5" fmla="*/ 0 h 1"/>
                <a:gd name="T6" fmla="*/ 4 w 5"/>
                <a:gd name="T7" fmla="*/ 0 h 1"/>
                <a:gd name="T8" fmla="*/ 5 w 5"/>
                <a:gd name="T9" fmla="*/ 0 h 1"/>
                <a:gd name="T10" fmla="*/ 3 w 5"/>
                <a:gd name="T11" fmla="*/ 0 h 1"/>
                <a:gd name="T12" fmla="*/ 3 w 5"/>
                <a:gd name="T13" fmla="*/ 0 h 1"/>
                <a:gd name="T14" fmla="*/ 2 w 5"/>
                <a:gd name="T15" fmla="*/ 0 h 1"/>
                <a:gd name="T16" fmla="*/ 1 w 5"/>
                <a:gd name="T17" fmla="*/ 0 h 1"/>
                <a:gd name="T18" fmla="*/ 0 w 5"/>
                <a:gd name="T19" fmla="*/ 0 h 1"/>
                <a:gd name="T20" fmla="*/ 0 w 5"/>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1"/>
                <a:gd name="T35" fmla="*/ 5 w 5"/>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1">
                  <a:moveTo>
                    <a:pt x="0" y="0"/>
                  </a:moveTo>
                  <a:lnTo>
                    <a:pt x="2" y="0"/>
                  </a:lnTo>
                  <a:lnTo>
                    <a:pt x="3" y="0"/>
                  </a:lnTo>
                  <a:lnTo>
                    <a:pt x="4" y="0"/>
                  </a:lnTo>
                  <a:lnTo>
                    <a:pt x="5" y="0"/>
                  </a:lnTo>
                  <a:lnTo>
                    <a:pt x="3" y="0"/>
                  </a:lnTo>
                  <a:lnTo>
                    <a:pt x="2" y="0"/>
                  </a:lnTo>
                  <a:lnTo>
                    <a:pt x="1" y="0"/>
                  </a:lnTo>
                  <a:lnTo>
                    <a:pt x="0" y="0"/>
                  </a:lnTo>
                  <a:close/>
                </a:path>
              </a:pathLst>
            </a:custGeom>
            <a:solidFill>
              <a:srgbClr val="666666"/>
            </a:solidFill>
            <a:ln w="9525">
              <a:noFill/>
              <a:round/>
              <a:headEnd/>
              <a:tailEnd/>
            </a:ln>
          </p:spPr>
          <p:txBody>
            <a:bodyPr/>
            <a:lstStyle/>
            <a:p>
              <a:pPr eaLnBrk="0" hangingPunct="0"/>
              <a:endParaRPr lang="en-US"/>
            </a:p>
          </p:txBody>
        </p:sp>
        <p:sp>
          <p:nvSpPr>
            <p:cNvPr id="47400" name="Freeform 1773"/>
            <p:cNvSpPr>
              <a:spLocks/>
            </p:cNvSpPr>
            <p:nvPr/>
          </p:nvSpPr>
          <p:spPr bwMode="auto">
            <a:xfrm>
              <a:off x="2787" y="2544"/>
              <a:ext cx="3" cy="1"/>
            </a:xfrm>
            <a:custGeom>
              <a:avLst/>
              <a:gdLst>
                <a:gd name="T0" fmla="*/ 0 w 3"/>
                <a:gd name="T1" fmla="*/ 0 h 1"/>
                <a:gd name="T2" fmla="*/ 1 w 3"/>
                <a:gd name="T3" fmla="*/ 0 h 1"/>
                <a:gd name="T4" fmla="*/ 2 w 3"/>
                <a:gd name="T5" fmla="*/ 0 h 1"/>
                <a:gd name="T6" fmla="*/ 3 w 3"/>
                <a:gd name="T7" fmla="*/ 0 h 1"/>
                <a:gd name="T8" fmla="*/ 3 w 3"/>
                <a:gd name="T9" fmla="*/ 0 h 1"/>
                <a:gd name="T10" fmla="*/ 2 w 3"/>
                <a:gd name="T11" fmla="*/ 0 h 1"/>
                <a:gd name="T12" fmla="*/ 2 w 3"/>
                <a:gd name="T13" fmla="*/ 0 h 1"/>
                <a:gd name="T14" fmla="*/ 1 w 3"/>
                <a:gd name="T15" fmla="*/ 0 h 1"/>
                <a:gd name="T16" fmla="*/ 0 w 3"/>
                <a:gd name="T17" fmla="*/ 0 h 1"/>
                <a:gd name="T18" fmla="*/ 0 w 3"/>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1"/>
                <a:gd name="T32" fmla="*/ 3 w 3"/>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1">
                  <a:moveTo>
                    <a:pt x="0" y="0"/>
                  </a:moveTo>
                  <a:lnTo>
                    <a:pt x="1" y="0"/>
                  </a:lnTo>
                  <a:lnTo>
                    <a:pt x="2" y="0"/>
                  </a:lnTo>
                  <a:lnTo>
                    <a:pt x="3" y="0"/>
                  </a:lnTo>
                  <a:lnTo>
                    <a:pt x="2" y="0"/>
                  </a:lnTo>
                  <a:lnTo>
                    <a:pt x="1" y="0"/>
                  </a:lnTo>
                  <a:lnTo>
                    <a:pt x="0" y="0"/>
                  </a:lnTo>
                  <a:close/>
                </a:path>
              </a:pathLst>
            </a:custGeom>
            <a:solidFill>
              <a:srgbClr val="666666"/>
            </a:solidFill>
            <a:ln w="9525">
              <a:noFill/>
              <a:round/>
              <a:headEnd/>
              <a:tailEnd/>
            </a:ln>
          </p:spPr>
          <p:txBody>
            <a:bodyPr/>
            <a:lstStyle/>
            <a:p>
              <a:pPr eaLnBrk="0" hangingPunct="0"/>
              <a:endParaRPr lang="en-US"/>
            </a:p>
          </p:txBody>
        </p:sp>
        <p:sp>
          <p:nvSpPr>
            <p:cNvPr id="47401" name="Freeform 1774"/>
            <p:cNvSpPr>
              <a:spLocks/>
            </p:cNvSpPr>
            <p:nvPr/>
          </p:nvSpPr>
          <p:spPr bwMode="auto">
            <a:xfrm>
              <a:off x="2787" y="2544"/>
              <a:ext cx="2" cy="1"/>
            </a:xfrm>
            <a:custGeom>
              <a:avLst/>
              <a:gdLst>
                <a:gd name="T0" fmla="*/ 0 w 2"/>
                <a:gd name="T1" fmla="*/ 0 h 1"/>
                <a:gd name="T2" fmla="*/ 1 w 2"/>
                <a:gd name="T3" fmla="*/ 0 h 1"/>
                <a:gd name="T4" fmla="*/ 2 w 2"/>
                <a:gd name="T5" fmla="*/ 0 h 1"/>
                <a:gd name="T6" fmla="*/ 2 w 2"/>
                <a:gd name="T7" fmla="*/ 0 h 1"/>
                <a:gd name="T8" fmla="*/ 0 w 2"/>
                <a:gd name="T9" fmla="*/ 0 h 1"/>
                <a:gd name="T10" fmla="*/ 0 w 2"/>
                <a:gd name="T11" fmla="*/ 0 h 1"/>
                <a:gd name="T12" fmla="*/ 0 w 2"/>
                <a:gd name="T13" fmla="*/ 0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0" y="0"/>
                  </a:moveTo>
                  <a:lnTo>
                    <a:pt x="1" y="0"/>
                  </a:lnTo>
                  <a:lnTo>
                    <a:pt x="2" y="0"/>
                  </a:lnTo>
                  <a:lnTo>
                    <a:pt x="0" y="0"/>
                  </a:lnTo>
                  <a:close/>
                </a:path>
              </a:pathLst>
            </a:custGeom>
            <a:solidFill>
              <a:srgbClr val="666666"/>
            </a:solidFill>
            <a:ln w="9525">
              <a:noFill/>
              <a:round/>
              <a:headEnd/>
              <a:tailEnd/>
            </a:ln>
          </p:spPr>
          <p:txBody>
            <a:bodyPr/>
            <a:lstStyle/>
            <a:p>
              <a:pPr eaLnBrk="0" hangingPunct="0"/>
              <a:endParaRPr lang="en-US"/>
            </a:p>
          </p:txBody>
        </p:sp>
        <p:sp>
          <p:nvSpPr>
            <p:cNvPr id="47402" name="Rectangle 1775"/>
            <p:cNvSpPr>
              <a:spLocks noChangeArrowheads="1"/>
            </p:cNvSpPr>
            <p:nvPr/>
          </p:nvSpPr>
          <p:spPr bwMode="auto">
            <a:xfrm>
              <a:off x="2787" y="2544"/>
              <a:ext cx="1" cy="1"/>
            </a:xfrm>
            <a:prstGeom prst="rect">
              <a:avLst/>
            </a:prstGeom>
            <a:solidFill>
              <a:srgbClr val="666666"/>
            </a:solidFill>
            <a:ln w="9525">
              <a:noFill/>
              <a:miter lim="800000"/>
              <a:headEnd/>
              <a:tailEnd/>
            </a:ln>
          </p:spPr>
          <p:txBody>
            <a:bodyPr/>
            <a:lstStyle/>
            <a:p>
              <a:pPr eaLnBrk="0" hangingPunct="0"/>
              <a:endParaRPr lang="en-US"/>
            </a:p>
          </p:txBody>
        </p:sp>
        <p:sp>
          <p:nvSpPr>
            <p:cNvPr id="47403" name="Freeform 1776"/>
            <p:cNvSpPr>
              <a:spLocks/>
            </p:cNvSpPr>
            <p:nvPr/>
          </p:nvSpPr>
          <p:spPr bwMode="auto">
            <a:xfrm>
              <a:off x="2962" y="2525"/>
              <a:ext cx="30" cy="114"/>
            </a:xfrm>
            <a:custGeom>
              <a:avLst/>
              <a:gdLst>
                <a:gd name="T0" fmla="*/ 0 w 30"/>
                <a:gd name="T1" fmla="*/ 30 h 114"/>
                <a:gd name="T2" fmla="*/ 30 w 30"/>
                <a:gd name="T3" fmla="*/ 0 h 114"/>
                <a:gd name="T4" fmla="*/ 30 w 30"/>
                <a:gd name="T5" fmla="*/ 84 h 114"/>
                <a:gd name="T6" fmla="*/ 0 w 30"/>
                <a:gd name="T7" fmla="*/ 114 h 114"/>
                <a:gd name="T8" fmla="*/ 0 w 30"/>
                <a:gd name="T9" fmla="*/ 30 h 114"/>
                <a:gd name="T10" fmla="*/ 0 60000 65536"/>
                <a:gd name="T11" fmla="*/ 0 60000 65536"/>
                <a:gd name="T12" fmla="*/ 0 60000 65536"/>
                <a:gd name="T13" fmla="*/ 0 60000 65536"/>
                <a:gd name="T14" fmla="*/ 0 60000 65536"/>
                <a:gd name="T15" fmla="*/ 0 w 30"/>
                <a:gd name="T16" fmla="*/ 0 h 114"/>
                <a:gd name="T17" fmla="*/ 30 w 30"/>
                <a:gd name="T18" fmla="*/ 114 h 114"/>
              </a:gdLst>
              <a:ahLst/>
              <a:cxnLst>
                <a:cxn ang="T10">
                  <a:pos x="T0" y="T1"/>
                </a:cxn>
                <a:cxn ang="T11">
                  <a:pos x="T2" y="T3"/>
                </a:cxn>
                <a:cxn ang="T12">
                  <a:pos x="T4" y="T5"/>
                </a:cxn>
                <a:cxn ang="T13">
                  <a:pos x="T6" y="T7"/>
                </a:cxn>
                <a:cxn ang="T14">
                  <a:pos x="T8" y="T9"/>
                </a:cxn>
              </a:cxnLst>
              <a:rect l="T15" t="T16" r="T17" b="T18"/>
              <a:pathLst>
                <a:path w="30" h="114">
                  <a:moveTo>
                    <a:pt x="0" y="30"/>
                  </a:moveTo>
                  <a:lnTo>
                    <a:pt x="30" y="0"/>
                  </a:lnTo>
                  <a:lnTo>
                    <a:pt x="30" y="84"/>
                  </a:lnTo>
                  <a:lnTo>
                    <a:pt x="0" y="114"/>
                  </a:lnTo>
                  <a:lnTo>
                    <a:pt x="0" y="30"/>
                  </a:lnTo>
                  <a:close/>
                </a:path>
              </a:pathLst>
            </a:custGeom>
            <a:solidFill>
              <a:srgbClr val="9A9A9A"/>
            </a:solidFill>
            <a:ln w="9525">
              <a:noFill/>
              <a:round/>
              <a:headEnd/>
              <a:tailEnd/>
            </a:ln>
          </p:spPr>
          <p:txBody>
            <a:bodyPr/>
            <a:lstStyle/>
            <a:p>
              <a:pPr eaLnBrk="0" hangingPunct="0"/>
              <a:endParaRPr lang="en-US"/>
            </a:p>
          </p:txBody>
        </p:sp>
        <p:sp>
          <p:nvSpPr>
            <p:cNvPr id="47404" name="Rectangle 1777"/>
            <p:cNvSpPr>
              <a:spLocks noChangeArrowheads="1"/>
            </p:cNvSpPr>
            <p:nvPr/>
          </p:nvSpPr>
          <p:spPr bwMode="auto">
            <a:xfrm>
              <a:off x="2719" y="2556"/>
              <a:ext cx="243" cy="66"/>
            </a:xfrm>
            <a:prstGeom prst="rect">
              <a:avLst/>
            </a:prstGeom>
            <a:solidFill>
              <a:srgbClr val="C0C0C0"/>
            </a:solidFill>
            <a:ln w="9525">
              <a:noFill/>
              <a:miter lim="800000"/>
              <a:headEnd/>
              <a:tailEnd/>
            </a:ln>
          </p:spPr>
          <p:txBody>
            <a:bodyPr/>
            <a:lstStyle/>
            <a:p>
              <a:pPr eaLnBrk="0" hangingPunct="0"/>
              <a:endParaRPr lang="en-US"/>
            </a:p>
          </p:txBody>
        </p:sp>
        <p:sp>
          <p:nvSpPr>
            <p:cNvPr id="47405" name="Rectangle 1778"/>
            <p:cNvSpPr>
              <a:spLocks noChangeArrowheads="1"/>
            </p:cNvSpPr>
            <p:nvPr/>
          </p:nvSpPr>
          <p:spPr bwMode="auto">
            <a:xfrm>
              <a:off x="2719" y="2556"/>
              <a:ext cx="243" cy="66"/>
            </a:xfrm>
            <a:prstGeom prst="rect">
              <a:avLst/>
            </a:prstGeom>
            <a:noFill/>
            <a:ln w="3175">
              <a:solidFill>
                <a:srgbClr val="000000"/>
              </a:solidFill>
              <a:miter lim="800000"/>
              <a:headEnd/>
              <a:tailEnd/>
            </a:ln>
          </p:spPr>
          <p:txBody>
            <a:bodyPr/>
            <a:lstStyle/>
            <a:p>
              <a:pPr eaLnBrk="0" hangingPunct="0"/>
              <a:endParaRPr lang="en-US"/>
            </a:p>
          </p:txBody>
        </p:sp>
        <p:sp>
          <p:nvSpPr>
            <p:cNvPr id="47406" name="Freeform 1779"/>
            <p:cNvSpPr>
              <a:spLocks/>
            </p:cNvSpPr>
            <p:nvPr/>
          </p:nvSpPr>
          <p:spPr bwMode="auto">
            <a:xfrm>
              <a:off x="2795" y="2556"/>
              <a:ext cx="3" cy="66"/>
            </a:xfrm>
            <a:custGeom>
              <a:avLst/>
              <a:gdLst>
                <a:gd name="T0" fmla="*/ 3 w 3"/>
                <a:gd name="T1" fmla="*/ 0 h 66"/>
                <a:gd name="T2" fmla="*/ 1 w 3"/>
                <a:gd name="T3" fmla="*/ 13 h 66"/>
                <a:gd name="T4" fmla="*/ 0 w 3"/>
                <a:gd name="T5" fmla="*/ 26 h 66"/>
                <a:gd name="T6" fmla="*/ 0 w 3"/>
                <a:gd name="T7" fmla="*/ 39 h 66"/>
                <a:gd name="T8" fmla="*/ 1 w 3"/>
                <a:gd name="T9" fmla="*/ 53 h 66"/>
                <a:gd name="T10" fmla="*/ 3 w 3"/>
                <a:gd name="T11" fmla="*/ 66 h 66"/>
                <a:gd name="T12" fmla="*/ 0 60000 65536"/>
                <a:gd name="T13" fmla="*/ 0 60000 65536"/>
                <a:gd name="T14" fmla="*/ 0 60000 65536"/>
                <a:gd name="T15" fmla="*/ 0 60000 65536"/>
                <a:gd name="T16" fmla="*/ 0 60000 65536"/>
                <a:gd name="T17" fmla="*/ 0 60000 65536"/>
                <a:gd name="T18" fmla="*/ 0 w 3"/>
                <a:gd name="T19" fmla="*/ 0 h 66"/>
                <a:gd name="T20" fmla="*/ 3 w 3"/>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3" h="66">
                  <a:moveTo>
                    <a:pt x="3" y="0"/>
                  </a:moveTo>
                  <a:lnTo>
                    <a:pt x="1" y="13"/>
                  </a:lnTo>
                  <a:lnTo>
                    <a:pt x="0" y="26"/>
                  </a:lnTo>
                  <a:lnTo>
                    <a:pt x="0" y="39"/>
                  </a:lnTo>
                  <a:lnTo>
                    <a:pt x="1" y="53"/>
                  </a:lnTo>
                  <a:lnTo>
                    <a:pt x="3" y="66"/>
                  </a:lnTo>
                </a:path>
              </a:pathLst>
            </a:custGeom>
            <a:noFill/>
            <a:ln w="3175">
              <a:solidFill>
                <a:srgbClr val="000000"/>
              </a:solidFill>
              <a:round/>
              <a:headEnd/>
              <a:tailEnd/>
            </a:ln>
          </p:spPr>
          <p:txBody>
            <a:bodyPr/>
            <a:lstStyle/>
            <a:p>
              <a:pPr eaLnBrk="0" hangingPunct="0"/>
              <a:endParaRPr lang="en-US"/>
            </a:p>
          </p:txBody>
        </p:sp>
        <p:sp>
          <p:nvSpPr>
            <p:cNvPr id="47407" name="Rectangle 1780"/>
            <p:cNvSpPr>
              <a:spLocks noChangeArrowheads="1"/>
            </p:cNvSpPr>
            <p:nvPr/>
          </p:nvSpPr>
          <p:spPr bwMode="auto">
            <a:xfrm>
              <a:off x="2719" y="2622"/>
              <a:ext cx="243" cy="17"/>
            </a:xfrm>
            <a:prstGeom prst="rect">
              <a:avLst/>
            </a:prstGeom>
            <a:solidFill>
              <a:srgbClr val="9A9A9A"/>
            </a:solidFill>
            <a:ln w="3175">
              <a:solidFill>
                <a:srgbClr val="000000"/>
              </a:solidFill>
              <a:miter lim="800000"/>
              <a:headEnd/>
              <a:tailEnd/>
            </a:ln>
          </p:spPr>
          <p:txBody>
            <a:bodyPr/>
            <a:lstStyle/>
            <a:p>
              <a:pPr eaLnBrk="0" hangingPunct="0"/>
              <a:endParaRPr lang="en-US"/>
            </a:p>
          </p:txBody>
        </p:sp>
        <p:sp>
          <p:nvSpPr>
            <p:cNvPr id="47408" name="Rectangle 1781"/>
            <p:cNvSpPr>
              <a:spLocks noChangeArrowheads="1"/>
            </p:cNvSpPr>
            <p:nvPr/>
          </p:nvSpPr>
          <p:spPr bwMode="auto">
            <a:xfrm>
              <a:off x="2905" y="2576"/>
              <a:ext cx="10" cy="4"/>
            </a:xfrm>
            <a:prstGeom prst="rect">
              <a:avLst/>
            </a:prstGeom>
            <a:solidFill>
              <a:srgbClr val="C0C0C0"/>
            </a:solidFill>
            <a:ln w="9525">
              <a:noFill/>
              <a:miter lim="800000"/>
              <a:headEnd/>
              <a:tailEnd/>
            </a:ln>
          </p:spPr>
          <p:txBody>
            <a:bodyPr/>
            <a:lstStyle/>
            <a:p>
              <a:pPr eaLnBrk="0" hangingPunct="0"/>
              <a:endParaRPr lang="en-US"/>
            </a:p>
          </p:txBody>
        </p:sp>
        <p:sp>
          <p:nvSpPr>
            <p:cNvPr id="47409" name="Freeform 1782"/>
            <p:cNvSpPr>
              <a:spLocks noEditPoints="1"/>
            </p:cNvSpPr>
            <p:nvPr/>
          </p:nvSpPr>
          <p:spPr bwMode="auto">
            <a:xfrm>
              <a:off x="2806" y="2570"/>
              <a:ext cx="40" cy="5"/>
            </a:xfrm>
            <a:custGeom>
              <a:avLst/>
              <a:gdLst>
                <a:gd name="T0" fmla="*/ 0 w 40"/>
                <a:gd name="T1" fmla="*/ 5 h 5"/>
                <a:gd name="T2" fmla="*/ 11 w 40"/>
                <a:gd name="T3" fmla="*/ 5 h 5"/>
                <a:gd name="T4" fmla="*/ 11 w 40"/>
                <a:gd name="T5" fmla="*/ 0 h 5"/>
                <a:gd name="T6" fmla="*/ 0 w 40"/>
                <a:gd name="T7" fmla="*/ 0 h 5"/>
                <a:gd name="T8" fmla="*/ 0 w 40"/>
                <a:gd name="T9" fmla="*/ 5 h 5"/>
                <a:gd name="T10" fmla="*/ 17 w 40"/>
                <a:gd name="T11" fmla="*/ 5 h 5"/>
                <a:gd name="T12" fmla="*/ 23 w 40"/>
                <a:gd name="T13" fmla="*/ 5 h 5"/>
                <a:gd name="T14" fmla="*/ 23 w 40"/>
                <a:gd name="T15" fmla="*/ 0 h 5"/>
                <a:gd name="T16" fmla="*/ 17 w 40"/>
                <a:gd name="T17" fmla="*/ 0 h 5"/>
                <a:gd name="T18" fmla="*/ 17 w 40"/>
                <a:gd name="T19" fmla="*/ 5 h 5"/>
                <a:gd name="T20" fmla="*/ 28 w 40"/>
                <a:gd name="T21" fmla="*/ 5 h 5"/>
                <a:gd name="T22" fmla="*/ 40 w 40"/>
                <a:gd name="T23" fmla="*/ 5 h 5"/>
                <a:gd name="T24" fmla="*/ 40 w 40"/>
                <a:gd name="T25" fmla="*/ 0 h 5"/>
                <a:gd name="T26" fmla="*/ 28 w 40"/>
                <a:gd name="T27" fmla="*/ 0 h 5"/>
                <a:gd name="T28" fmla="*/ 28 w 40"/>
                <a:gd name="T29" fmla="*/ 5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
                <a:gd name="T46" fmla="*/ 0 h 5"/>
                <a:gd name="T47" fmla="*/ 40 w 40"/>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 h="5">
                  <a:moveTo>
                    <a:pt x="0" y="5"/>
                  </a:moveTo>
                  <a:lnTo>
                    <a:pt x="11" y="5"/>
                  </a:lnTo>
                  <a:lnTo>
                    <a:pt x="11" y="0"/>
                  </a:lnTo>
                  <a:lnTo>
                    <a:pt x="0" y="0"/>
                  </a:lnTo>
                  <a:lnTo>
                    <a:pt x="0" y="5"/>
                  </a:lnTo>
                  <a:close/>
                  <a:moveTo>
                    <a:pt x="17" y="5"/>
                  </a:moveTo>
                  <a:lnTo>
                    <a:pt x="23" y="5"/>
                  </a:lnTo>
                  <a:lnTo>
                    <a:pt x="23" y="0"/>
                  </a:lnTo>
                  <a:lnTo>
                    <a:pt x="17" y="0"/>
                  </a:lnTo>
                  <a:lnTo>
                    <a:pt x="17" y="5"/>
                  </a:lnTo>
                  <a:close/>
                  <a:moveTo>
                    <a:pt x="28" y="5"/>
                  </a:moveTo>
                  <a:lnTo>
                    <a:pt x="40" y="5"/>
                  </a:lnTo>
                  <a:lnTo>
                    <a:pt x="40" y="0"/>
                  </a:lnTo>
                  <a:lnTo>
                    <a:pt x="28" y="0"/>
                  </a:lnTo>
                  <a:lnTo>
                    <a:pt x="28" y="5"/>
                  </a:lnTo>
                  <a:close/>
                </a:path>
              </a:pathLst>
            </a:custGeom>
            <a:solidFill>
              <a:srgbClr val="C0C0C0"/>
            </a:solidFill>
            <a:ln w="1588">
              <a:solidFill>
                <a:srgbClr val="000000"/>
              </a:solidFill>
              <a:round/>
              <a:headEnd/>
              <a:tailEnd/>
            </a:ln>
          </p:spPr>
          <p:txBody>
            <a:bodyPr/>
            <a:lstStyle/>
            <a:p>
              <a:pPr eaLnBrk="0" hangingPunct="0"/>
              <a:endParaRPr lang="en-US"/>
            </a:p>
          </p:txBody>
        </p:sp>
        <p:sp>
          <p:nvSpPr>
            <p:cNvPr id="47410" name="Freeform 1783"/>
            <p:cNvSpPr>
              <a:spLocks noEditPoints="1"/>
            </p:cNvSpPr>
            <p:nvPr/>
          </p:nvSpPr>
          <p:spPr bwMode="auto">
            <a:xfrm>
              <a:off x="2726" y="2563"/>
              <a:ext cx="175" cy="25"/>
            </a:xfrm>
            <a:custGeom>
              <a:avLst/>
              <a:gdLst>
                <a:gd name="T0" fmla="*/ 0 w 175"/>
                <a:gd name="T1" fmla="*/ 25 h 25"/>
                <a:gd name="T2" fmla="*/ 23 w 175"/>
                <a:gd name="T3" fmla="*/ 25 h 25"/>
                <a:gd name="T4" fmla="*/ 23 w 175"/>
                <a:gd name="T5" fmla="*/ 0 h 25"/>
                <a:gd name="T6" fmla="*/ 0 w 175"/>
                <a:gd name="T7" fmla="*/ 0 h 25"/>
                <a:gd name="T8" fmla="*/ 0 w 175"/>
                <a:gd name="T9" fmla="*/ 25 h 25"/>
                <a:gd name="T10" fmla="*/ 155 w 175"/>
                <a:gd name="T11" fmla="*/ 18 h 25"/>
                <a:gd name="T12" fmla="*/ 175 w 175"/>
                <a:gd name="T13" fmla="*/ 18 h 25"/>
                <a:gd name="T14" fmla="*/ 175 w 175"/>
                <a:gd name="T15" fmla="*/ 5 h 25"/>
                <a:gd name="T16" fmla="*/ 155 w 175"/>
                <a:gd name="T17" fmla="*/ 5 h 25"/>
                <a:gd name="T18" fmla="*/ 155 w 175"/>
                <a:gd name="T19" fmla="*/ 18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5"/>
                <a:gd name="T31" fmla="*/ 0 h 25"/>
                <a:gd name="T32" fmla="*/ 175 w 175"/>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5" h="25">
                  <a:moveTo>
                    <a:pt x="0" y="25"/>
                  </a:moveTo>
                  <a:lnTo>
                    <a:pt x="23" y="25"/>
                  </a:lnTo>
                  <a:lnTo>
                    <a:pt x="23" y="0"/>
                  </a:lnTo>
                  <a:lnTo>
                    <a:pt x="0" y="0"/>
                  </a:lnTo>
                  <a:lnTo>
                    <a:pt x="0" y="25"/>
                  </a:lnTo>
                  <a:close/>
                  <a:moveTo>
                    <a:pt x="155" y="18"/>
                  </a:moveTo>
                  <a:lnTo>
                    <a:pt x="175" y="18"/>
                  </a:lnTo>
                  <a:lnTo>
                    <a:pt x="175" y="5"/>
                  </a:lnTo>
                  <a:lnTo>
                    <a:pt x="155" y="5"/>
                  </a:lnTo>
                  <a:lnTo>
                    <a:pt x="155" y="18"/>
                  </a:lnTo>
                  <a:close/>
                </a:path>
              </a:pathLst>
            </a:custGeom>
            <a:solidFill>
              <a:srgbClr val="C0C0C0"/>
            </a:solidFill>
            <a:ln w="9525">
              <a:noFill/>
              <a:round/>
              <a:headEnd/>
              <a:tailEnd/>
            </a:ln>
          </p:spPr>
          <p:txBody>
            <a:bodyPr/>
            <a:lstStyle/>
            <a:p>
              <a:pPr eaLnBrk="0" hangingPunct="0"/>
              <a:endParaRPr lang="en-US"/>
            </a:p>
          </p:txBody>
        </p:sp>
        <p:sp>
          <p:nvSpPr>
            <p:cNvPr id="47411" name="Freeform 1784"/>
            <p:cNvSpPr>
              <a:spLocks noEditPoints="1"/>
            </p:cNvSpPr>
            <p:nvPr/>
          </p:nvSpPr>
          <p:spPr bwMode="auto">
            <a:xfrm>
              <a:off x="2721" y="2559"/>
              <a:ext cx="239" cy="75"/>
            </a:xfrm>
            <a:custGeom>
              <a:avLst/>
              <a:gdLst>
                <a:gd name="T0" fmla="*/ 82 w 239"/>
                <a:gd name="T1" fmla="*/ 60 h 75"/>
                <a:gd name="T2" fmla="*/ 238 w 239"/>
                <a:gd name="T3" fmla="*/ 60 h 75"/>
                <a:gd name="T4" fmla="*/ 238 w 239"/>
                <a:gd name="T5" fmla="*/ 0 h 75"/>
                <a:gd name="T6" fmla="*/ 82 w 239"/>
                <a:gd name="T7" fmla="*/ 0 h 75"/>
                <a:gd name="T8" fmla="*/ 80 w 239"/>
                <a:gd name="T9" fmla="*/ 11 h 75"/>
                <a:gd name="T10" fmla="*/ 78 w 239"/>
                <a:gd name="T11" fmla="*/ 23 h 75"/>
                <a:gd name="T12" fmla="*/ 78 w 239"/>
                <a:gd name="T13" fmla="*/ 36 h 75"/>
                <a:gd name="T14" fmla="*/ 80 w 239"/>
                <a:gd name="T15" fmla="*/ 48 h 75"/>
                <a:gd name="T16" fmla="*/ 82 w 239"/>
                <a:gd name="T17" fmla="*/ 60 h 75"/>
                <a:gd name="T18" fmla="*/ 140 w 239"/>
                <a:gd name="T19" fmla="*/ 52 h 75"/>
                <a:gd name="T20" fmla="*/ 229 w 239"/>
                <a:gd name="T21" fmla="*/ 52 h 75"/>
                <a:gd name="T22" fmla="*/ 229 w 239"/>
                <a:gd name="T23" fmla="*/ 8 h 75"/>
                <a:gd name="T24" fmla="*/ 140 w 239"/>
                <a:gd name="T25" fmla="*/ 8 h 75"/>
                <a:gd name="T26" fmla="*/ 140 w 239"/>
                <a:gd name="T27" fmla="*/ 52 h 75"/>
                <a:gd name="T28" fmla="*/ 216 w 239"/>
                <a:gd name="T29" fmla="*/ 75 h 75"/>
                <a:gd name="T30" fmla="*/ 234 w 239"/>
                <a:gd name="T31" fmla="*/ 75 h 75"/>
                <a:gd name="T32" fmla="*/ 236 w 239"/>
                <a:gd name="T33" fmla="*/ 75 h 75"/>
                <a:gd name="T34" fmla="*/ 238 w 239"/>
                <a:gd name="T35" fmla="*/ 74 h 75"/>
                <a:gd name="T36" fmla="*/ 239 w 239"/>
                <a:gd name="T37" fmla="*/ 72 h 75"/>
                <a:gd name="T38" fmla="*/ 238 w 239"/>
                <a:gd name="T39" fmla="*/ 70 h 75"/>
                <a:gd name="T40" fmla="*/ 236 w 239"/>
                <a:gd name="T41" fmla="*/ 68 h 75"/>
                <a:gd name="T42" fmla="*/ 234 w 239"/>
                <a:gd name="T43" fmla="*/ 68 h 75"/>
                <a:gd name="T44" fmla="*/ 216 w 239"/>
                <a:gd name="T45" fmla="*/ 68 h 75"/>
                <a:gd name="T46" fmla="*/ 216 w 239"/>
                <a:gd name="T47" fmla="*/ 75 h 75"/>
                <a:gd name="T48" fmla="*/ 22 w 239"/>
                <a:gd name="T49" fmla="*/ 75 h 75"/>
                <a:gd name="T50" fmla="*/ 4 w 239"/>
                <a:gd name="T51" fmla="*/ 75 h 75"/>
                <a:gd name="T52" fmla="*/ 2 w 239"/>
                <a:gd name="T53" fmla="*/ 75 h 75"/>
                <a:gd name="T54" fmla="*/ 0 w 239"/>
                <a:gd name="T55" fmla="*/ 74 h 75"/>
                <a:gd name="T56" fmla="*/ 0 w 239"/>
                <a:gd name="T57" fmla="*/ 72 h 75"/>
                <a:gd name="T58" fmla="*/ 0 w 239"/>
                <a:gd name="T59" fmla="*/ 70 h 75"/>
                <a:gd name="T60" fmla="*/ 2 w 239"/>
                <a:gd name="T61" fmla="*/ 68 h 75"/>
                <a:gd name="T62" fmla="*/ 4 w 239"/>
                <a:gd name="T63" fmla="*/ 68 h 75"/>
                <a:gd name="T64" fmla="*/ 22 w 239"/>
                <a:gd name="T65" fmla="*/ 68 h 75"/>
                <a:gd name="T66" fmla="*/ 22 w 239"/>
                <a:gd name="T67" fmla="*/ 75 h 75"/>
                <a:gd name="T68" fmla="*/ 85 w 239"/>
                <a:gd name="T69" fmla="*/ 16 h 75"/>
                <a:gd name="T70" fmla="*/ 125 w 239"/>
                <a:gd name="T71" fmla="*/ 16 h 75"/>
                <a:gd name="T72" fmla="*/ 125 w 239"/>
                <a:gd name="T73" fmla="*/ 11 h 75"/>
                <a:gd name="T74" fmla="*/ 85 w 239"/>
                <a:gd name="T75" fmla="*/ 11 h 75"/>
                <a:gd name="T76" fmla="*/ 85 w 239"/>
                <a:gd name="T77" fmla="*/ 16 h 7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9"/>
                <a:gd name="T118" fmla="*/ 0 h 75"/>
                <a:gd name="T119" fmla="*/ 239 w 239"/>
                <a:gd name="T120" fmla="*/ 75 h 7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9" h="75">
                  <a:moveTo>
                    <a:pt x="82" y="60"/>
                  </a:moveTo>
                  <a:lnTo>
                    <a:pt x="238" y="60"/>
                  </a:lnTo>
                  <a:lnTo>
                    <a:pt x="238" y="0"/>
                  </a:lnTo>
                  <a:lnTo>
                    <a:pt x="82" y="0"/>
                  </a:lnTo>
                  <a:lnTo>
                    <a:pt x="80" y="11"/>
                  </a:lnTo>
                  <a:lnTo>
                    <a:pt x="78" y="23"/>
                  </a:lnTo>
                  <a:lnTo>
                    <a:pt x="78" y="36"/>
                  </a:lnTo>
                  <a:lnTo>
                    <a:pt x="80" y="48"/>
                  </a:lnTo>
                  <a:lnTo>
                    <a:pt x="82" y="60"/>
                  </a:lnTo>
                  <a:close/>
                  <a:moveTo>
                    <a:pt x="140" y="52"/>
                  </a:moveTo>
                  <a:lnTo>
                    <a:pt x="229" y="52"/>
                  </a:lnTo>
                  <a:lnTo>
                    <a:pt x="229" y="8"/>
                  </a:lnTo>
                  <a:lnTo>
                    <a:pt x="140" y="8"/>
                  </a:lnTo>
                  <a:lnTo>
                    <a:pt x="140" y="52"/>
                  </a:lnTo>
                  <a:close/>
                  <a:moveTo>
                    <a:pt x="216" y="75"/>
                  </a:moveTo>
                  <a:lnTo>
                    <a:pt x="234" y="75"/>
                  </a:lnTo>
                  <a:lnTo>
                    <a:pt x="236" y="75"/>
                  </a:lnTo>
                  <a:lnTo>
                    <a:pt x="238" y="74"/>
                  </a:lnTo>
                  <a:lnTo>
                    <a:pt x="239" y="72"/>
                  </a:lnTo>
                  <a:lnTo>
                    <a:pt x="238" y="70"/>
                  </a:lnTo>
                  <a:lnTo>
                    <a:pt x="236" y="68"/>
                  </a:lnTo>
                  <a:lnTo>
                    <a:pt x="234" y="68"/>
                  </a:lnTo>
                  <a:lnTo>
                    <a:pt x="216" y="68"/>
                  </a:lnTo>
                  <a:lnTo>
                    <a:pt x="216" y="75"/>
                  </a:lnTo>
                  <a:close/>
                  <a:moveTo>
                    <a:pt x="22" y="75"/>
                  </a:moveTo>
                  <a:lnTo>
                    <a:pt x="4" y="75"/>
                  </a:lnTo>
                  <a:lnTo>
                    <a:pt x="2" y="75"/>
                  </a:lnTo>
                  <a:lnTo>
                    <a:pt x="0" y="74"/>
                  </a:lnTo>
                  <a:lnTo>
                    <a:pt x="0" y="72"/>
                  </a:lnTo>
                  <a:lnTo>
                    <a:pt x="0" y="70"/>
                  </a:lnTo>
                  <a:lnTo>
                    <a:pt x="2" y="68"/>
                  </a:lnTo>
                  <a:lnTo>
                    <a:pt x="4" y="68"/>
                  </a:lnTo>
                  <a:lnTo>
                    <a:pt x="22" y="68"/>
                  </a:lnTo>
                  <a:lnTo>
                    <a:pt x="22" y="75"/>
                  </a:lnTo>
                  <a:close/>
                  <a:moveTo>
                    <a:pt x="85" y="16"/>
                  </a:moveTo>
                  <a:lnTo>
                    <a:pt x="125" y="16"/>
                  </a:lnTo>
                  <a:lnTo>
                    <a:pt x="125" y="11"/>
                  </a:lnTo>
                  <a:lnTo>
                    <a:pt x="85" y="11"/>
                  </a:lnTo>
                  <a:lnTo>
                    <a:pt x="85" y="16"/>
                  </a:lnTo>
                  <a:close/>
                </a:path>
              </a:pathLst>
            </a:custGeom>
            <a:solidFill>
              <a:srgbClr val="C0C0C0"/>
            </a:solidFill>
            <a:ln w="9525">
              <a:noFill/>
              <a:round/>
              <a:headEnd/>
              <a:tailEnd/>
            </a:ln>
          </p:spPr>
          <p:txBody>
            <a:bodyPr/>
            <a:lstStyle/>
            <a:p>
              <a:pPr eaLnBrk="0" hangingPunct="0"/>
              <a:endParaRPr lang="en-US"/>
            </a:p>
          </p:txBody>
        </p:sp>
        <p:sp>
          <p:nvSpPr>
            <p:cNvPr id="47412" name="Freeform 1785"/>
            <p:cNvSpPr>
              <a:spLocks/>
            </p:cNvSpPr>
            <p:nvPr/>
          </p:nvSpPr>
          <p:spPr bwMode="auto">
            <a:xfrm>
              <a:off x="2799" y="2559"/>
              <a:ext cx="160" cy="60"/>
            </a:xfrm>
            <a:custGeom>
              <a:avLst/>
              <a:gdLst>
                <a:gd name="T0" fmla="*/ 4 w 160"/>
                <a:gd name="T1" fmla="*/ 60 h 60"/>
                <a:gd name="T2" fmla="*/ 160 w 160"/>
                <a:gd name="T3" fmla="*/ 60 h 60"/>
                <a:gd name="T4" fmla="*/ 160 w 160"/>
                <a:gd name="T5" fmla="*/ 0 h 60"/>
                <a:gd name="T6" fmla="*/ 4 w 160"/>
                <a:gd name="T7" fmla="*/ 0 h 60"/>
                <a:gd name="T8" fmla="*/ 2 w 160"/>
                <a:gd name="T9" fmla="*/ 11 h 60"/>
                <a:gd name="T10" fmla="*/ 0 w 160"/>
                <a:gd name="T11" fmla="*/ 23 h 60"/>
                <a:gd name="T12" fmla="*/ 0 w 160"/>
                <a:gd name="T13" fmla="*/ 36 h 60"/>
                <a:gd name="T14" fmla="*/ 2 w 160"/>
                <a:gd name="T15" fmla="*/ 48 h 60"/>
                <a:gd name="T16" fmla="*/ 4 w 160"/>
                <a:gd name="T17" fmla="*/ 60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0"/>
                <a:gd name="T28" fmla="*/ 0 h 60"/>
                <a:gd name="T29" fmla="*/ 160 w 160"/>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0" h="60">
                  <a:moveTo>
                    <a:pt x="4" y="60"/>
                  </a:moveTo>
                  <a:lnTo>
                    <a:pt x="160" y="60"/>
                  </a:lnTo>
                  <a:lnTo>
                    <a:pt x="160" y="0"/>
                  </a:lnTo>
                  <a:lnTo>
                    <a:pt x="4" y="0"/>
                  </a:lnTo>
                  <a:lnTo>
                    <a:pt x="2" y="11"/>
                  </a:lnTo>
                  <a:lnTo>
                    <a:pt x="0" y="23"/>
                  </a:lnTo>
                  <a:lnTo>
                    <a:pt x="0" y="36"/>
                  </a:lnTo>
                  <a:lnTo>
                    <a:pt x="2" y="48"/>
                  </a:lnTo>
                  <a:lnTo>
                    <a:pt x="4" y="60"/>
                  </a:lnTo>
                </a:path>
              </a:pathLst>
            </a:custGeom>
            <a:noFill/>
            <a:ln w="1588">
              <a:solidFill>
                <a:srgbClr val="000000"/>
              </a:solidFill>
              <a:round/>
              <a:headEnd/>
              <a:tailEnd/>
            </a:ln>
          </p:spPr>
          <p:txBody>
            <a:bodyPr/>
            <a:lstStyle/>
            <a:p>
              <a:pPr eaLnBrk="0" hangingPunct="0"/>
              <a:endParaRPr lang="en-US"/>
            </a:p>
          </p:txBody>
        </p:sp>
        <p:sp>
          <p:nvSpPr>
            <p:cNvPr id="47413" name="Line 1786"/>
            <p:cNvSpPr>
              <a:spLocks noChangeShapeType="1"/>
            </p:cNvSpPr>
            <p:nvPr/>
          </p:nvSpPr>
          <p:spPr bwMode="auto">
            <a:xfrm>
              <a:off x="2848" y="2559"/>
              <a:ext cx="1" cy="60"/>
            </a:xfrm>
            <a:prstGeom prst="line">
              <a:avLst/>
            </a:prstGeom>
            <a:noFill/>
            <a:ln w="1588">
              <a:solidFill>
                <a:srgbClr val="000000"/>
              </a:solidFill>
              <a:round/>
              <a:headEnd/>
              <a:tailEnd/>
            </a:ln>
          </p:spPr>
          <p:txBody>
            <a:bodyPr/>
            <a:lstStyle/>
            <a:p>
              <a:endParaRPr lang="en-US"/>
            </a:p>
          </p:txBody>
        </p:sp>
        <p:sp>
          <p:nvSpPr>
            <p:cNvPr id="47414" name="Line 1787"/>
            <p:cNvSpPr>
              <a:spLocks noChangeShapeType="1"/>
            </p:cNvSpPr>
            <p:nvPr/>
          </p:nvSpPr>
          <p:spPr bwMode="auto">
            <a:xfrm flipH="1">
              <a:off x="2800" y="2579"/>
              <a:ext cx="48" cy="1"/>
            </a:xfrm>
            <a:prstGeom prst="line">
              <a:avLst/>
            </a:prstGeom>
            <a:noFill/>
            <a:ln w="1588">
              <a:solidFill>
                <a:srgbClr val="000000"/>
              </a:solidFill>
              <a:round/>
              <a:headEnd/>
              <a:tailEnd/>
            </a:ln>
          </p:spPr>
          <p:txBody>
            <a:bodyPr/>
            <a:lstStyle/>
            <a:p>
              <a:endParaRPr lang="en-US"/>
            </a:p>
          </p:txBody>
        </p:sp>
        <p:sp>
          <p:nvSpPr>
            <p:cNvPr id="47415" name="Line 1788"/>
            <p:cNvSpPr>
              <a:spLocks noChangeShapeType="1"/>
            </p:cNvSpPr>
            <p:nvPr/>
          </p:nvSpPr>
          <p:spPr bwMode="auto">
            <a:xfrm flipH="1">
              <a:off x="2800" y="2599"/>
              <a:ext cx="48" cy="1"/>
            </a:xfrm>
            <a:prstGeom prst="line">
              <a:avLst/>
            </a:prstGeom>
            <a:noFill/>
            <a:ln w="1588">
              <a:solidFill>
                <a:srgbClr val="000000"/>
              </a:solidFill>
              <a:round/>
              <a:headEnd/>
              <a:tailEnd/>
            </a:ln>
          </p:spPr>
          <p:txBody>
            <a:bodyPr/>
            <a:lstStyle/>
            <a:p>
              <a:endParaRPr lang="en-US"/>
            </a:p>
          </p:txBody>
        </p:sp>
        <p:sp>
          <p:nvSpPr>
            <p:cNvPr id="47416" name="Rectangle 1789"/>
            <p:cNvSpPr>
              <a:spLocks noChangeArrowheads="1"/>
            </p:cNvSpPr>
            <p:nvPr/>
          </p:nvSpPr>
          <p:spPr bwMode="auto">
            <a:xfrm>
              <a:off x="2861" y="2567"/>
              <a:ext cx="89" cy="44"/>
            </a:xfrm>
            <a:prstGeom prst="rect">
              <a:avLst/>
            </a:prstGeom>
            <a:noFill/>
            <a:ln w="1588">
              <a:solidFill>
                <a:srgbClr val="000000"/>
              </a:solidFill>
              <a:miter lim="800000"/>
              <a:headEnd/>
              <a:tailEnd/>
            </a:ln>
          </p:spPr>
          <p:txBody>
            <a:bodyPr/>
            <a:lstStyle/>
            <a:p>
              <a:pPr eaLnBrk="0" hangingPunct="0"/>
              <a:endParaRPr lang="en-US"/>
            </a:p>
          </p:txBody>
        </p:sp>
        <p:sp>
          <p:nvSpPr>
            <p:cNvPr id="47417" name="Line 1790"/>
            <p:cNvSpPr>
              <a:spLocks noChangeShapeType="1"/>
            </p:cNvSpPr>
            <p:nvPr/>
          </p:nvSpPr>
          <p:spPr bwMode="auto">
            <a:xfrm>
              <a:off x="2922" y="2567"/>
              <a:ext cx="1" cy="17"/>
            </a:xfrm>
            <a:prstGeom prst="line">
              <a:avLst/>
            </a:prstGeom>
            <a:noFill/>
            <a:ln w="1588">
              <a:solidFill>
                <a:srgbClr val="000000"/>
              </a:solidFill>
              <a:round/>
              <a:headEnd/>
              <a:tailEnd/>
            </a:ln>
          </p:spPr>
          <p:txBody>
            <a:bodyPr/>
            <a:lstStyle/>
            <a:p>
              <a:endParaRPr lang="en-US"/>
            </a:p>
          </p:txBody>
        </p:sp>
        <p:sp>
          <p:nvSpPr>
            <p:cNvPr id="47418" name="Line 1791"/>
            <p:cNvSpPr>
              <a:spLocks noChangeShapeType="1"/>
            </p:cNvSpPr>
            <p:nvPr/>
          </p:nvSpPr>
          <p:spPr bwMode="auto">
            <a:xfrm>
              <a:off x="2861" y="2584"/>
              <a:ext cx="89" cy="1"/>
            </a:xfrm>
            <a:prstGeom prst="line">
              <a:avLst/>
            </a:prstGeom>
            <a:noFill/>
            <a:ln w="1588">
              <a:solidFill>
                <a:srgbClr val="000000"/>
              </a:solidFill>
              <a:round/>
              <a:headEnd/>
              <a:tailEnd/>
            </a:ln>
          </p:spPr>
          <p:txBody>
            <a:bodyPr/>
            <a:lstStyle/>
            <a:p>
              <a:endParaRPr lang="en-US"/>
            </a:p>
          </p:txBody>
        </p:sp>
        <p:sp>
          <p:nvSpPr>
            <p:cNvPr id="47419" name="Freeform 1792"/>
            <p:cNvSpPr>
              <a:spLocks/>
            </p:cNvSpPr>
            <p:nvPr/>
          </p:nvSpPr>
          <p:spPr bwMode="auto">
            <a:xfrm>
              <a:off x="2937" y="2627"/>
              <a:ext cx="23" cy="7"/>
            </a:xfrm>
            <a:custGeom>
              <a:avLst/>
              <a:gdLst>
                <a:gd name="T0" fmla="*/ 0 w 23"/>
                <a:gd name="T1" fmla="*/ 7 h 7"/>
                <a:gd name="T2" fmla="*/ 18 w 23"/>
                <a:gd name="T3" fmla="*/ 7 h 7"/>
                <a:gd name="T4" fmla="*/ 20 w 23"/>
                <a:gd name="T5" fmla="*/ 7 h 7"/>
                <a:gd name="T6" fmla="*/ 22 w 23"/>
                <a:gd name="T7" fmla="*/ 6 h 7"/>
                <a:gd name="T8" fmla="*/ 23 w 23"/>
                <a:gd name="T9" fmla="*/ 4 h 7"/>
                <a:gd name="T10" fmla="*/ 22 w 23"/>
                <a:gd name="T11" fmla="*/ 2 h 7"/>
                <a:gd name="T12" fmla="*/ 20 w 23"/>
                <a:gd name="T13" fmla="*/ 0 h 7"/>
                <a:gd name="T14" fmla="*/ 18 w 23"/>
                <a:gd name="T15" fmla="*/ 0 h 7"/>
                <a:gd name="T16" fmla="*/ 0 w 23"/>
                <a:gd name="T17" fmla="*/ 0 h 7"/>
                <a:gd name="T18" fmla="*/ 0 w 23"/>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7"/>
                <a:gd name="T32" fmla="*/ 23 w 23"/>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7">
                  <a:moveTo>
                    <a:pt x="0" y="7"/>
                  </a:moveTo>
                  <a:lnTo>
                    <a:pt x="18" y="7"/>
                  </a:lnTo>
                  <a:lnTo>
                    <a:pt x="20" y="7"/>
                  </a:lnTo>
                  <a:lnTo>
                    <a:pt x="22" y="6"/>
                  </a:lnTo>
                  <a:lnTo>
                    <a:pt x="23" y="4"/>
                  </a:lnTo>
                  <a:lnTo>
                    <a:pt x="22" y="2"/>
                  </a:lnTo>
                  <a:lnTo>
                    <a:pt x="20" y="0"/>
                  </a:lnTo>
                  <a:lnTo>
                    <a:pt x="18" y="0"/>
                  </a:lnTo>
                  <a:lnTo>
                    <a:pt x="0" y="0"/>
                  </a:lnTo>
                  <a:lnTo>
                    <a:pt x="0" y="7"/>
                  </a:lnTo>
                </a:path>
              </a:pathLst>
            </a:custGeom>
            <a:noFill/>
            <a:ln w="1588">
              <a:solidFill>
                <a:srgbClr val="000000"/>
              </a:solidFill>
              <a:round/>
              <a:headEnd/>
              <a:tailEnd/>
            </a:ln>
          </p:spPr>
          <p:txBody>
            <a:bodyPr/>
            <a:lstStyle/>
            <a:p>
              <a:pPr eaLnBrk="0" hangingPunct="0"/>
              <a:endParaRPr lang="en-US"/>
            </a:p>
          </p:txBody>
        </p:sp>
        <p:sp>
          <p:nvSpPr>
            <p:cNvPr id="47420" name="Freeform 1793"/>
            <p:cNvSpPr>
              <a:spLocks/>
            </p:cNvSpPr>
            <p:nvPr/>
          </p:nvSpPr>
          <p:spPr bwMode="auto">
            <a:xfrm>
              <a:off x="2721" y="2627"/>
              <a:ext cx="22" cy="7"/>
            </a:xfrm>
            <a:custGeom>
              <a:avLst/>
              <a:gdLst>
                <a:gd name="T0" fmla="*/ 22 w 22"/>
                <a:gd name="T1" fmla="*/ 7 h 7"/>
                <a:gd name="T2" fmla="*/ 4 w 22"/>
                <a:gd name="T3" fmla="*/ 7 h 7"/>
                <a:gd name="T4" fmla="*/ 2 w 22"/>
                <a:gd name="T5" fmla="*/ 7 h 7"/>
                <a:gd name="T6" fmla="*/ 0 w 22"/>
                <a:gd name="T7" fmla="*/ 6 h 7"/>
                <a:gd name="T8" fmla="*/ 0 w 22"/>
                <a:gd name="T9" fmla="*/ 4 h 7"/>
                <a:gd name="T10" fmla="*/ 0 w 22"/>
                <a:gd name="T11" fmla="*/ 2 h 7"/>
                <a:gd name="T12" fmla="*/ 2 w 22"/>
                <a:gd name="T13" fmla="*/ 0 h 7"/>
                <a:gd name="T14" fmla="*/ 4 w 22"/>
                <a:gd name="T15" fmla="*/ 0 h 7"/>
                <a:gd name="T16" fmla="*/ 22 w 22"/>
                <a:gd name="T17" fmla="*/ 0 h 7"/>
                <a:gd name="T18" fmla="*/ 22 w 22"/>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7"/>
                <a:gd name="T32" fmla="*/ 22 w 22"/>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7">
                  <a:moveTo>
                    <a:pt x="22" y="7"/>
                  </a:moveTo>
                  <a:lnTo>
                    <a:pt x="4" y="7"/>
                  </a:lnTo>
                  <a:lnTo>
                    <a:pt x="2" y="7"/>
                  </a:lnTo>
                  <a:lnTo>
                    <a:pt x="0" y="6"/>
                  </a:lnTo>
                  <a:lnTo>
                    <a:pt x="0" y="4"/>
                  </a:lnTo>
                  <a:lnTo>
                    <a:pt x="0" y="2"/>
                  </a:lnTo>
                  <a:lnTo>
                    <a:pt x="2" y="0"/>
                  </a:lnTo>
                  <a:lnTo>
                    <a:pt x="4" y="0"/>
                  </a:lnTo>
                  <a:lnTo>
                    <a:pt x="22" y="0"/>
                  </a:lnTo>
                  <a:lnTo>
                    <a:pt x="22" y="7"/>
                  </a:lnTo>
                </a:path>
              </a:pathLst>
            </a:custGeom>
            <a:noFill/>
            <a:ln w="1588">
              <a:solidFill>
                <a:srgbClr val="000000"/>
              </a:solidFill>
              <a:round/>
              <a:headEnd/>
              <a:tailEnd/>
            </a:ln>
          </p:spPr>
          <p:txBody>
            <a:bodyPr/>
            <a:lstStyle/>
            <a:p>
              <a:pPr eaLnBrk="0" hangingPunct="0"/>
              <a:endParaRPr lang="en-US"/>
            </a:p>
          </p:txBody>
        </p:sp>
        <p:sp>
          <p:nvSpPr>
            <p:cNvPr id="47421" name="Rectangle 1794"/>
            <p:cNvSpPr>
              <a:spLocks noChangeArrowheads="1"/>
            </p:cNvSpPr>
            <p:nvPr/>
          </p:nvSpPr>
          <p:spPr bwMode="auto">
            <a:xfrm>
              <a:off x="2806" y="2570"/>
              <a:ext cx="40" cy="5"/>
            </a:xfrm>
            <a:prstGeom prst="rect">
              <a:avLst/>
            </a:prstGeom>
            <a:noFill/>
            <a:ln w="1588">
              <a:solidFill>
                <a:srgbClr val="000000"/>
              </a:solidFill>
              <a:miter lim="800000"/>
              <a:headEnd/>
              <a:tailEnd/>
            </a:ln>
          </p:spPr>
          <p:txBody>
            <a:bodyPr/>
            <a:lstStyle/>
            <a:p>
              <a:pPr eaLnBrk="0" hangingPunct="0"/>
              <a:endParaRPr lang="en-US"/>
            </a:p>
          </p:txBody>
        </p:sp>
        <p:sp>
          <p:nvSpPr>
            <p:cNvPr id="47422" name="Line 1795"/>
            <p:cNvSpPr>
              <a:spLocks noChangeShapeType="1"/>
            </p:cNvSpPr>
            <p:nvPr/>
          </p:nvSpPr>
          <p:spPr bwMode="auto">
            <a:xfrm flipV="1">
              <a:off x="2806" y="2555"/>
              <a:ext cx="1" cy="4"/>
            </a:xfrm>
            <a:prstGeom prst="line">
              <a:avLst/>
            </a:prstGeom>
            <a:noFill/>
            <a:ln w="1588">
              <a:solidFill>
                <a:srgbClr val="000000"/>
              </a:solidFill>
              <a:round/>
              <a:headEnd/>
              <a:tailEnd/>
            </a:ln>
          </p:spPr>
          <p:txBody>
            <a:bodyPr/>
            <a:lstStyle/>
            <a:p>
              <a:endParaRPr lang="en-US"/>
            </a:p>
          </p:txBody>
        </p:sp>
        <p:sp>
          <p:nvSpPr>
            <p:cNvPr id="47423" name="Line 1796"/>
            <p:cNvSpPr>
              <a:spLocks noChangeShapeType="1"/>
            </p:cNvSpPr>
            <p:nvPr/>
          </p:nvSpPr>
          <p:spPr bwMode="auto">
            <a:xfrm flipV="1">
              <a:off x="2806" y="2619"/>
              <a:ext cx="1" cy="3"/>
            </a:xfrm>
            <a:prstGeom prst="line">
              <a:avLst/>
            </a:prstGeom>
            <a:noFill/>
            <a:ln w="1588">
              <a:solidFill>
                <a:srgbClr val="000000"/>
              </a:solidFill>
              <a:round/>
              <a:headEnd/>
              <a:tailEnd/>
            </a:ln>
          </p:spPr>
          <p:txBody>
            <a:bodyPr/>
            <a:lstStyle/>
            <a:p>
              <a:endParaRPr lang="en-US"/>
            </a:p>
          </p:txBody>
        </p:sp>
        <p:sp>
          <p:nvSpPr>
            <p:cNvPr id="47424" name="Rectangle 1797"/>
            <p:cNvSpPr>
              <a:spLocks noChangeArrowheads="1"/>
            </p:cNvSpPr>
            <p:nvPr/>
          </p:nvSpPr>
          <p:spPr bwMode="auto">
            <a:xfrm>
              <a:off x="2808" y="2588"/>
              <a:ext cx="3" cy="2"/>
            </a:xfrm>
            <a:prstGeom prst="rect">
              <a:avLst/>
            </a:prstGeom>
            <a:solidFill>
              <a:srgbClr val="00FF00"/>
            </a:solidFill>
            <a:ln w="9525">
              <a:noFill/>
              <a:miter lim="800000"/>
              <a:headEnd/>
              <a:tailEnd/>
            </a:ln>
          </p:spPr>
          <p:txBody>
            <a:bodyPr/>
            <a:lstStyle/>
            <a:p>
              <a:pPr eaLnBrk="0" hangingPunct="0"/>
              <a:endParaRPr lang="en-US"/>
            </a:p>
          </p:txBody>
        </p:sp>
        <p:sp>
          <p:nvSpPr>
            <p:cNvPr id="47425" name="Rectangle 1798"/>
            <p:cNvSpPr>
              <a:spLocks noChangeArrowheads="1"/>
            </p:cNvSpPr>
            <p:nvPr/>
          </p:nvSpPr>
          <p:spPr bwMode="auto">
            <a:xfrm>
              <a:off x="2808" y="2572"/>
              <a:ext cx="3" cy="2"/>
            </a:xfrm>
            <a:prstGeom prst="rect">
              <a:avLst/>
            </a:prstGeom>
            <a:solidFill>
              <a:srgbClr val="00FF00"/>
            </a:solidFill>
            <a:ln w="9525">
              <a:noFill/>
              <a:miter lim="800000"/>
              <a:headEnd/>
              <a:tailEnd/>
            </a:ln>
          </p:spPr>
          <p:txBody>
            <a:bodyPr/>
            <a:lstStyle/>
            <a:p>
              <a:pPr eaLnBrk="0" hangingPunct="0"/>
              <a:endParaRPr lang="en-US"/>
            </a:p>
          </p:txBody>
        </p:sp>
        <p:sp>
          <p:nvSpPr>
            <p:cNvPr id="47426" name="Rectangle 1799"/>
            <p:cNvSpPr>
              <a:spLocks noChangeArrowheads="1"/>
            </p:cNvSpPr>
            <p:nvPr/>
          </p:nvSpPr>
          <p:spPr bwMode="auto">
            <a:xfrm>
              <a:off x="2836" y="2572"/>
              <a:ext cx="3" cy="2"/>
            </a:xfrm>
            <a:prstGeom prst="rect">
              <a:avLst/>
            </a:prstGeom>
            <a:solidFill>
              <a:srgbClr val="00FF00"/>
            </a:solidFill>
            <a:ln w="9525">
              <a:noFill/>
              <a:miter lim="800000"/>
              <a:headEnd/>
              <a:tailEnd/>
            </a:ln>
          </p:spPr>
          <p:txBody>
            <a:bodyPr/>
            <a:lstStyle/>
            <a:p>
              <a:pPr eaLnBrk="0" hangingPunct="0"/>
              <a:endParaRPr lang="en-US"/>
            </a:p>
          </p:txBody>
        </p:sp>
        <p:sp>
          <p:nvSpPr>
            <p:cNvPr id="47427" name="Rectangle 1800"/>
            <p:cNvSpPr>
              <a:spLocks noChangeArrowheads="1"/>
            </p:cNvSpPr>
            <p:nvPr/>
          </p:nvSpPr>
          <p:spPr bwMode="auto">
            <a:xfrm>
              <a:off x="2872" y="2578"/>
              <a:ext cx="4" cy="2"/>
            </a:xfrm>
            <a:prstGeom prst="rect">
              <a:avLst/>
            </a:prstGeom>
            <a:solidFill>
              <a:srgbClr val="00FF00"/>
            </a:solidFill>
            <a:ln w="9525">
              <a:noFill/>
              <a:miter lim="800000"/>
              <a:headEnd/>
              <a:tailEnd/>
            </a:ln>
          </p:spPr>
          <p:txBody>
            <a:bodyPr/>
            <a:lstStyle/>
            <a:p>
              <a:pPr eaLnBrk="0" hangingPunct="0"/>
              <a:endParaRPr lang="en-US"/>
            </a:p>
          </p:txBody>
        </p:sp>
        <p:sp>
          <p:nvSpPr>
            <p:cNvPr id="47428" name="Freeform 1801"/>
            <p:cNvSpPr>
              <a:spLocks/>
            </p:cNvSpPr>
            <p:nvPr/>
          </p:nvSpPr>
          <p:spPr bwMode="auto">
            <a:xfrm>
              <a:off x="2931" y="2366"/>
              <a:ext cx="31" cy="178"/>
            </a:xfrm>
            <a:custGeom>
              <a:avLst/>
              <a:gdLst>
                <a:gd name="T0" fmla="*/ 0 w 31"/>
                <a:gd name="T1" fmla="*/ 178 h 178"/>
                <a:gd name="T2" fmla="*/ 23 w 31"/>
                <a:gd name="T3" fmla="*/ 155 h 178"/>
                <a:gd name="T4" fmla="*/ 23 w 31"/>
                <a:gd name="T5" fmla="*/ 114 h 178"/>
                <a:gd name="T6" fmla="*/ 31 w 31"/>
                <a:gd name="T7" fmla="*/ 91 h 178"/>
                <a:gd name="T8" fmla="*/ 31 w 31"/>
                <a:gd name="T9" fmla="*/ 0 h 178"/>
                <a:gd name="T10" fmla="*/ 0 w 31"/>
                <a:gd name="T11" fmla="*/ 30 h 178"/>
                <a:gd name="T12" fmla="*/ 0 w 31"/>
                <a:gd name="T13" fmla="*/ 178 h 178"/>
                <a:gd name="T14" fmla="*/ 0 60000 65536"/>
                <a:gd name="T15" fmla="*/ 0 60000 65536"/>
                <a:gd name="T16" fmla="*/ 0 60000 65536"/>
                <a:gd name="T17" fmla="*/ 0 60000 65536"/>
                <a:gd name="T18" fmla="*/ 0 60000 65536"/>
                <a:gd name="T19" fmla="*/ 0 60000 65536"/>
                <a:gd name="T20" fmla="*/ 0 60000 65536"/>
                <a:gd name="T21" fmla="*/ 0 w 31"/>
                <a:gd name="T22" fmla="*/ 0 h 178"/>
                <a:gd name="T23" fmla="*/ 31 w 31"/>
                <a:gd name="T24" fmla="*/ 178 h 1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78">
                  <a:moveTo>
                    <a:pt x="0" y="178"/>
                  </a:moveTo>
                  <a:lnTo>
                    <a:pt x="23" y="155"/>
                  </a:lnTo>
                  <a:lnTo>
                    <a:pt x="23" y="114"/>
                  </a:lnTo>
                  <a:lnTo>
                    <a:pt x="31" y="91"/>
                  </a:lnTo>
                  <a:lnTo>
                    <a:pt x="31" y="0"/>
                  </a:lnTo>
                  <a:lnTo>
                    <a:pt x="0" y="30"/>
                  </a:lnTo>
                  <a:lnTo>
                    <a:pt x="0" y="178"/>
                  </a:lnTo>
                  <a:close/>
                </a:path>
              </a:pathLst>
            </a:custGeom>
            <a:solidFill>
              <a:srgbClr val="9A9A9A"/>
            </a:solidFill>
            <a:ln w="9525">
              <a:noFill/>
              <a:round/>
              <a:headEnd/>
              <a:tailEnd/>
            </a:ln>
          </p:spPr>
          <p:txBody>
            <a:bodyPr/>
            <a:lstStyle/>
            <a:p>
              <a:pPr eaLnBrk="0" hangingPunct="0"/>
              <a:endParaRPr lang="en-US"/>
            </a:p>
          </p:txBody>
        </p:sp>
        <p:sp>
          <p:nvSpPr>
            <p:cNvPr id="47429" name="Freeform 1802"/>
            <p:cNvSpPr>
              <a:spLocks/>
            </p:cNvSpPr>
            <p:nvPr/>
          </p:nvSpPr>
          <p:spPr bwMode="auto">
            <a:xfrm>
              <a:off x="2749" y="2366"/>
              <a:ext cx="213" cy="30"/>
            </a:xfrm>
            <a:custGeom>
              <a:avLst/>
              <a:gdLst>
                <a:gd name="T0" fmla="*/ 213 w 213"/>
                <a:gd name="T1" fmla="*/ 0 h 30"/>
                <a:gd name="T2" fmla="*/ 31 w 213"/>
                <a:gd name="T3" fmla="*/ 0 h 30"/>
                <a:gd name="T4" fmla="*/ 0 w 213"/>
                <a:gd name="T5" fmla="*/ 30 h 30"/>
                <a:gd name="T6" fmla="*/ 182 w 213"/>
                <a:gd name="T7" fmla="*/ 30 h 30"/>
                <a:gd name="T8" fmla="*/ 213 w 213"/>
                <a:gd name="T9" fmla="*/ 0 h 30"/>
                <a:gd name="T10" fmla="*/ 0 60000 65536"/>
                <a:gd name="T11" fmla="*/ 0 60000 65536"/>
                <a:gd name="T12" fmla="*/ 0 60000 65536"/>
                <a:gd name="T13" fmla="*/ 0 60000 65536"/>
                <a:gd name="T14" fmla="*/ 0 60000 65536"/>
                <a:gd name="T15" fmla="*/ 0 w 213"/>
                <a:gd name="T16" fmla="*/ 0 h 30"/>
                <a:gd name="T17" fmla="*/ 213 w 213"/>
                <a:gd name="T18" fmla="*/ 30 h 30"/>
              </a:gdLst>
              <a:ahLst/>
              <a:cxnLst>
                <a:cxn ang="T10">
                  <a:pos x="T0" y="T1"/>
                </a:cxn>
                <a:cxn ang="T11">
                  <a:pos x="T2" y="T3"/>
                </a:cxn>
                <a:cxn ang="T12">
                  <a:pos x="T4" y="T5"/>
                </a:cxn>
                <a:cxn ang="T13">
                  <a:pos x="T6" y="T7"/>
                </a:cxn>
                <a:cxn ang="T14">
                  <a:pos x="T8" y="T9"/>
                </a:cxn>
              </a:cxnLst>
              <a:rect l="T15" t="T16" r="T17" b="T18"/>
              <a:pathLst>
                <a:path w="213" h="30">
                  <a:moveTo>
                    <a:pt x="213" y="0"/>
                  </a:moveTo>
                  <a:lnTo>
                    <a:pt x="31" y="0"/>
                  </a:lnTo>
                  <a:lnTo>
                    <a:pt x="0" y="30"/>
                  </a:lnTo>
                  <a:lnTo>
                    <a:pt x="182" y="30"/>
                  </a:lnTo>
                  <a:lnTo>
                    <a:pt x="213" y="0"/>
                  </a:lnTo>
                  <a:close/>
                </a:path>
              </a:pathLst>
            </a:custGeom>
            <a:solidFill>
              <a:srgbClr val="E6E6E6"/>
            </a:solidFill>
            <a:ln w="9525">
              <a:noFill/>
              <a:round/>
              <a:headEnd/>
              <a:tailEnd/>
            </a:ln>
          </p:spPr>
          <p:txBody>
            <a:bodyPr/>
            <a:lstStyle/>
            <a:p>
              <a:pPr eaLnBrk="0" hangingPunct="0"/>
              <a:endParaRPr lang="en-US"/>
            </a:p>
          </p:txBody>
        </p:sp>
        <p:sp>
          <p:nvSpPr>
            <p:cNvPr id="47430" name="Rectangle 1803"/>
            <p:cNvSpPr>
              <a:spLocks noChangeArrowheads="1"/>
            </p:cNvSpPr>
            <p:nvPr/>
          </p:nvSpPr>
          <p:spPr bwMode="auto">
            <a:xfrm>
              <a:off x="2749" y="2396"/>
              <a:ext cx="182" cy="148"/>
            </a:xfrm>
            <a:prstGeom prst="rect">
              <a:avLst/>
            </a:prstGeom>
            <a:solidFill>
              <a:srgbClr val="C0C0C0"/>
            </a:solidFill>
            <a:ln w="3175">
              <a:solidFill>
                <a:srgbClr val="000000"/>
              </a:solidFill>
              <a:miter lim="800000"/>
              <a:headEnd/>
              <a:tailEnd/>
            </a:ln>
          </p:spPr>
          <p:txBody>
            <a:bodyPr/>
            <a:lstStyle/>
            <a:p>
              <a:pPr eaLnBrk="0" hangingPunct="0"/>
              <a:endParaRPr lang="en-US"/>
            </a:p>
          </p:txBody>
        </p:sp>
        <p:sp>
          <p:nvSpPr>
            <p:cNvPr id="47431" name="Rectangle 1804"/>
            <p:cNvSpPr>
              <a:spLocks noChangeArrowheads="1"/>
            </p:cNvSpPr>
            <p:nvPr/>
          </p:nvSpPr>
          <p:spPr bwMode="auto">
            <a:xfrm>
              <a:off x="2913" y="2525"/>
              <a:ext cx="9" cy="5"/>
            </a:xfrm>
            <a:prstGeom prst="rect">
              <a:avLst/>
            </a:prstGeom>
            <a:solidFill>
              <a:srgbClr val="00FF00"/>
            </a:solidFill>
            <a:ln w="9525">
              <a:noFill/>
              <a:miter lim="800000"/>
              <a:headEnd/>
              <a:tailEnd/>
            </a:ln>
          </p:spPr>
          <p:txBody>
            <a:bodyPr/>
            <a:lstStyle/>
            <a:p>
              <a:pPr eaLnBrk="0" hangingPunct="0"/>
              <a:endParaRPr lang="en-US"/>
            </a:p>
          </p:txBody>
        </p:sp>
        <p:sp>
          <p:nvSpPr>
            <p:cNvPr id="47432" name="Freeform 1805"/>
            <p:cNvSpPr>
              <a:spLocks noEditPoints="1"/>
            </p:cNvSpPr>
            <p:nvPr/>
          </p:nvSpPr>
          <p:spPr bwMode="auto">
            <a:xfrm>
              <a:off x="2776" y="2419"/>
              <a:ext cx="129" cy="91"/>
            </a:xfrm>
            <a:custGeom>
              <a:avLst/>
              <a:gdLst>
                <a:gd name="T0" fmla="*/ 0 w 129"/>
                <a:gd name="T1" fmla="*/ 0 h 91"/>
                <a:gd name="T2" fmla="*/ 129 w 129"/>
                <a:gd name="T3" fmla="*/ 0 h 91"/>
                <a:gd name="T4" fmla="*/ 129 w 129"/>
                <a:gd name="T5" fmla="*/ 91 h 91"/>
                <a:gd name="T6" fmla="*/ 0 w 129"/>
                <a:gd name="T7" fmla="*/ 91 h 91"/>
                <a:gd name="T8" fmla="*/ 0 w 129"/>
                <a:gd name="T9" fmla="*/ 0 h 91"/>
                <a:gd name="T10" fmla="*/ 0 w 129"/>
                <a:gd name="T11" fmla="*/ 0 h 91"/>
                <a:gd name="T12" fmla="*/ 127 w 129"/>
                <a:gd name="T13" fmla="*/ 0 h 91"/>
                <a:gd name="T14" fmla="*/ 127 w 129"/>
                <a:gd name="T15" fmla="*/ 90 h 91"/>
                <a:gd name="T16" fmla="*/ 0 w 129"/>
                <a:gd name="T17" fmla="*/ 90 h 91"/>
                <a:gd name="T18" fmla="*/ 0 w 129"/>
                <a:gd name="T19" fmla="*/ 0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91"/>
                <a:gd name="T32" fmla="*/ 129 w 129"/>
                <a:gd name="T33" fmla="*/ 91 h 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91">
                  <a:moveTo>
                    <a:pt x="0" y="0"/>
                  </a:moveTo>
                  <a:lnTo>
                    <a:pt x="129" y="0"/>
                  </a:lnTo>
                  <a:lnTo>
                    <a:pt x="129" y="91"/>
                  </a:lnTo>
                  <a:lnTo>
                    <a:pt x="0" y="91"/>
                  </a:lnTo>
                  <a:lnTo>
                    <a:pt x="0" y="0"/>
                  </a:lnTo>
                  <a:close/>
                  <a:moveTo>
                    <a:pt x="0" y="0"/>
                  </a:moveTo>
                  <a:lnTo>
                    <a:pt x="127" y="0"/>
                  </a:lnTo>
                  <a:lnTo>
                    <a:pt x="127" y="90"/>
                  </a:lnTo>
                  <a:lnTo>
                    <a:pt x="0" y="90"/>
                  </a:lnTo>
                  <a:lnTo>
                    <a:pt x="0" y="0"/>
                  </a:lnTo>
                  <a:close/>
                </a:path>
              </a:pathLst>
            </a:custGeom>
            <a:solidFill>
              <a:srgbClr val="8A8AFF"/>
            </a:solidFill>
            <a:ln w="9525">
              <a:noFill/>
              <a:round/>
              <a:headEnd/>
              <a:tailEnd/>
            </a:ln>
          </p:spPr>
          <p:txBody>
            <a:bodyPr/>
            <a:lstStyle/>
            <a:p>
              <a:pPr eaLnBrk="0" hangingPunct="0"/>
              <a:endParaRPr lang="en-US"/>
            </a:p>
          </p:txBody>
        </p:sp>
        <p:sp>
          <p:nvSpPr>
            <p:cNvPr id="47433" name="Freeform 1806"/>
            <p:cNvSpPr>
              <a:spLocks noEditPoints="1"/>
            </p:cNvSpPr>
            <p:nvPr/>
          </p:nvSpPr>
          <p:spPr bwMode="auto">
            <a:xfrm>
              <a:off x="2776" y="2419"/>
              <a:ext cx="127" cy="90"/>
            </a:xfrm>
            <a:custGeom>
              <a:avLst/>
              <a:gdLst>
                <a:gd name="T0" fmla="*/ 0 w 127"/>
                <a:gd name="T1" fmla="*/ 0 h 90"/>
                <a:gd name="T2" fmla="*/ 127 w 127"/>
                <a:gd name="T3" fmla="*/ 0 h 90"/>
                <a:gd name="T4" fmla="*/ 127 w 127"/>
                <a:gd name="T5" fmla="*/ 90 h 90"/>
                <a:gd name="T6" fmla="*/ 0 w 127"/>
                <a:gd name="T7" fmla="*/ 90 h 90"/>
                <a:gd name="T8" fmla="*/ 0 w 127"/>
                <a:gd name="T9" fmla="*/ 0 h 90"/>
                <a:gd name="T10" fmla="*/ 0 w 127"/>
                <a:gd name="T11" fmla="*/ 0 h 90"/>
                <a:gd name="T12" fmla="*/ 126 w 127"/>
                <a:gd name="T13" fmla="*/ 0 h 90"/>
                <a:gd name="T14" fmla="*/ 126 w 127"/>
                <a:gd name="T15" fmla="*/ 89 h 90"/>
                <a:gd name="T16" fmla="*/ 0 w 127"/>
                <a:gd name="T17" fmla="*/ 89 h 90"/>
                <a:gd name="T18" fmla="*/ 0 w 127"/>
                <a:gd name="T19" fmla="*/ 0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90"/>
                <a:gd name="T32" fmla="*/ 127 w 127"/>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90">
                  <a:moveTo>
                    <a:pt x="0" y="0"/>
                  </a:moveTo>
                  <a:lnTo>
                    <a:pt x="127" y="0"/>
                  </a:lnTo>
                  <a:lnTo>
                    <a:pt x="127" y="90"/>
                  </a:lnTo>
                  <a:lnTo>
                    <a:pt x="0" y="90"/>
                  </a:lnTo>
                  <a:lnTo>
                    <a:pt x="0" y="0"/>
                  </a:lnTo>
                  <a:close/>
                  <a:moveTo>
                    <a:pt x="0" y="0"/>
                  </a:moveTo>
                  <a:lnTo>
                    <a:pt x="126" y="0"/>
                  </a:lnTo>
                  <a:lnTo>
                    <a:pt x="126" y="89"/>
                  </a:lnTo>
                  <a:lnTo>
                    <a:pt x="0" y="89"/>
                  </a:lnTo>
                  <a:lnTo>
                    <a:pt x="0" y="0"/>
                  </a:lnTo>
                  <a:close/>
                </a:path>
              </a:pathLst>
            </a:custGeom>
            <a:solidFill>
              <a:srgbClr val="8B8BFF"/>
            </a:solidFill>
            <a:ln w="9525">
              <a:noFill/>
              <a:round/>
              <a:headEnd/>
              <a:tailEnd/>
            </a:ln>
          </p:spPr>
          <p:txBody>
            <a:bodyPr/>
            <a:lstStyle/>
            <a:p>
              <a:pPr eaLnBrk="0" hangingPunct="0"/>
              <a:endParaRPr lang="en-US"/>
            </a:p>
          </p:txBody>
        </p:sp>
        <p:sp>
          <p:nvSpPr>
            <p:cNvPr id="47434" name="Freeform 1807"/>
            <p:cNvSpPr>
              <a:spLocks noEditPoints="1"/>
            </p:cNvSpPr>
            <p:nvPr/>
          </p:nvSpPr>
          <p:spPr bwMode="auto">
            <a:xfrm>
              <a:off x="2776" y="2419"/>
              <a:ext cx="126" cy="89"/>
            </a:xfrm>
            <a:custGeom>
              <a:avLst/>
              <a:gdLst>
                <a:gd name="T0" fmla="*/ 0 w 126"/>
                <a:gd name="T1" fmla="*/ 0 h 89"/>
                <a:gd name="T2" fmla="*/ 126 w 126"/>
                <a:gd name="T3" fmla="*/ 0 h 89"/>
                <a:gd name="T4" fmla="*/ 126 w 126"/>
                <a:gd name="T5" fmla="*/ 89 h 89"/>
                <a:gd name="T6" fmla="*/ 0 w 126"/>
                <a:gd name="T7" fmla="*/ 89 h 89"/>
                <a:gd name="T8" fmla="*/ 0 w 126"/>
                <a:gd name="T9" fmla="*/ 0 h 89"/>
                <a:gd name="T10" fmla="*/ 0 w 126"/>
                <a:gd name="T11" fmla="*/ 0 h 89"/>
                <a:gd name="T12" fmla="*/ 125 w 126"/>
                <a:gd name="T13" fmla="*/ 0 h 89"/>
                <a:gd name="T14" fmla="*/ 125 w 126"/>
                <a:gd name="T15" fmla="*/ 89 h 89"/>
                <a:gd name="T16" fmla="*/ 0 w 126"/>
                <a:gd name="T17" fmla="*/ 89 h 89"/>
                <a:gd name="T18" fmla="*/ 0 w 126"/>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6"/>
                <a:gd name="T31" fmla="*/ 0 h 89"/>
                <a:gd name="T32" fmla="*/ 126 w 126"/>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6" h="89">
                  <a:moveTo>
                    <a:pt x="0" y="0"/>
                  </a:moveTo>
                  <a:lnTo>
                    <a:pt x="126" y="0"/>
                  </a:lnTo>
                  <a:lnTo>
                    <a:pt x="126" y="89"/>
                  </a:lnTo>
                  <a:lnTo>
                    <a:pt x="0" y="89"/>
                  </a:lnTo>
                  <a:lnTo>
                    <a:pt x="0" y="0"/>
                  </a:lnTo>
                  <a:close/>
                  <a:moveTo>
                    <a:pt x="0" y="0"/>
                  </a:moveTo>
                  <a:lnTo>
                    <a:pt x="125" y="0"/>
                  </a:lnTo>
                  <a:lnTo>
                    <a:pt x="125" y="89"/>
                  </a:lnTo>
                  <a:lnTo>
                    <a:pt x="0" y="89"/>
                  </a:lnTo>
                  <a:lnTo>
                    <a:pt x="0" y="0"/>
                  </a:lnTo>
                  <a:close/>
                </a:path>
              </a:pathLst>
            </a:custGeom>
            <a:solidFill>
              <a:srgbClr val="8C8CFF"/>
            </a:solidFill>
            <a:ln w="9525">
              <a:noFill/>
              <a:round/>
              <a:headEnd/>
              <a:tailEnd/>
            </a:ln>
          </p:spPr>
          <p:txBody>
            <a:bodyPr/>
            <a:lstStyle/>
            <a:p>
              <a:pPr eaLnBrk="0" hangingPunct="0"/>
              <a:endParaRPr lang="en-US"/>
            </a:p>
          </p:txBody>
        </p:sp>
        <p:sp>
          <p:nvSpPr>
            <p:cNvPr id="47435" name="Freeform 1808"/>
            <p:cNvSpPr>
              <a:spLocks noEditPoints="1"/>
            </p:cNvSpPr>
            <p:nvPr/>
          </p:nvSpPr>
          <p:spPr bwMode="auto">
            <a:xfrm>
              <a:off x="2776" y="2419"/>
              <a:ext cx="125" cy="89"/>
            </a:xfrm>
            <a:custGeom>
              <a:avLst/>
              <a:gdLst>
                <a:gd name="T0" fmla="*/ 0 w 125"/>
                <a:gd name="T1" fmla="*/ 0 h 89"/>
                <a:gd name="T2" fmla="*/ 125 w 125"/>
                <a:gd name="T3" fmla="*/ 0 h 89"/>
                <a:gd name="T4" fmla="*/ 125 w 125"/>
                <a:gd name="T5" fmla="*/ 89 h 89"/>
                <a:gd name="T6" fmla="*/ 0 w 125"/>
                <a:gd name="T7" fmla="*/ 89 h 89"/>
                <a:gd name="T8" fmla="*/ 0 w 125"/>
                <a:gd name="T9" fmla="*/ 0 h 89"/>
                <a:gd name="T10" fmla="*/ 0 w 125"/>
                <a:gd name="T11" fmla="*/ 0 h 89"/>
                <a:gd name="T12" fmla="*/ 124 w 125"/>
                <a:gd name="T13" fmla="*/ 0 h 89"/>
                <a:gd name="T14" fmla="*/ 124 w 125"/>
                <a:gd name="T15" fmla="*/ 88 h 89"/>
                <a:gd name="T16" fmla="*/ 0 w 125"/>
                <a:gd name="T17" fmla="*/ 88 h 89"/>
                <a:gd name="T18" fmla="*/ 0 w 125"/>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89"/>
                <a:gd name="T32" fmla="*/ 125 w 125"/>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89">
                  <a:moveTo>
                    <a:pt x="0" y="0"/>
                  </a:moveTo>
                  <a:lnTo>
                    <a:pt x="125" y="0"/>
                  </a:lnTo>
                  <a:lnTo>
                    <a:pt x="125" y="89"/>
                  </a:lnTo>
                  <a:lnTo>
                    <a:pt x="0" y="89"/>
                  </a:lnTo>
                  <a:lnTo>
                    <a:pt x="0" y="0"/>
                  </a:lnTo>
                  <a:close/>
                  <a:moveTo>
                    <a:pt x="0" y="0"/>
                  </a:moveTo>
                  <a:lnTo>
                    <a:pt x="124" y="0"/>
                  </a:lnTo>
                  <a:lnTo>
                    <a:pt x="124" y="88"/>
                  </a:lnTo>
                  <a:lnTo>
                    <a:pt x="0" y="88"/>
                  </a:lnTo>
                  <a:lnTo>
                    <a:pt x="0" y="0"/>
                  </a:lnTo>
                  <a:close/>
                </a:path>
              </a:pathLst>
            </a:custGeom>
            <a:solidFill>
              <a:srgbClr val="8D8DFF"/>
            </a:solidFill>
            <a:ln w="9525">
              <a:noFill/>
              <a:round/>
              <a:headEnd/>
              <a:tailEnd/>
            </a:ln>
          </p:spPr>
          <p:txBody>
            <a:bodyPr/>
            <a:lstStyle/>
            <a:p>
              <a:pPr eaLnBrk="0" hangingPunct="0"/>
              <a:endParaRPr lang="en-US"/>
            </a:p>
          </p:txBody>
        </p:sp>
        <p:sp>
          <p:nvSpPr>
            <p:cNvPr id="47436" name="Freeform 1809"/>
            <p:cNvSpPr>
              <a:spLocks noEditPoints="1"/>
            </p:cNvSpPr>
            <p:nvPr/>
          </p:nvSpPr>
          <p:spPr bwMode="auto">
            <a:xfrm>
              <a:off x="2776" y="2419"/>
              <a:ext cx="124" cy="88"/>
            </a:xfrm>
            <a:custGeom>
              <a:avLst/>
              <a:gdLst>
                <a:gd name="T0" fmla="*/ 0 w 124"/>
                <a:gd name="T1" fmla="*/ 0 h 88"/>
                <a:gd name="T2" fmla="*/ 124 w 124"/>
                <a:gd name="T3" fmla="*/ 0 h 88"/>
                <a:gd name="T4" fmla="*/ 124 w 124"/>
                <a:gd name="T5" fmla="*/ 88 h 88"/>
                <a:gd name="T6" fmla="*/ 0 w 124"/>
                <a:gd name="T7" fmla="*/ 88 h 88"/>
                <a:gd name="T8" fmla="*/ 0 w 124"/>
                <a:gd name="T9" fmla="*/ 0 h 88"/>
                <a:gd name="T10" fmla="*/ 0 w 124"/>
                <a:gd name="T11" fmla="*/ 0 h 88"/>
                <a:gd name="T12" fmla="*/ 123 w 124"/>
                <a:gd name="T13" fmla="*/ 0 h 88"/>
                <a:gd name="T14" fmla="*/ 123 w 124"/>
                <a:gd name="T15" fmla="*/ 87 h 88"/>
                <a:gd name="T16" fmla="*/ 0 w 124"/>
                <a:gd name="T17" fmla="*/ 87 h 88"/>
                <a:gd name="T18" fmla="*/ 0 w 124"/>
                <a:gd name="T19" fmla="*/ 0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4"/>
                <a:gd name="T31" fmla="*/ 0 h 88"/>
                <a:gd name="T32" fmla="*/ 124 w 124"/>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4" h="88">
                  <a:moveTo>
                    <a:pt x="0" y="0"/>
                  </a:moveTo>
                  <a:lnTo>
                    <a:pt x="124" y="0"/>
                  </a:lnTo>
                  <a:lnTo>
                    <a:pt x="124" y="88"/>
                  </a:lnTo>
                  <a:lnTo>
                    <a:pt x="0" y="88"/>
                  </a:lnTo>
                  <a:lnTo>
                    <a:pt x="0" y="0"/>
                  </a:lnTo>
                  <a:close/>
                  <a:moveTo>
                    <a:pt x="0" y="0"/>
                  </a:moveTo>
                  <a:lnTo>
                    <a:pt x="123" y="0"/>
                  </a:lnTo>
                  <a:lnTo>
                    <a:pt x="123" y="87"/>
                  </a:lnTo>
                  <a:lnTo>
                    <a:pt x="0" y="87"/>
                  </a:lnTo>
                  <a:lnTo>
                    <a:pt x="0" y="0"/>
                  </a:lnTo>
                  <a:close/>
                </a:path>
              </a:pathLst>
            </a:custGeom>
            <a:solidFill>
              <a:srgbClr val="8E8EFF"/>
            </a:solidFill>
            <a:ln w="9525">
              <a:noFill/>
              <a:round/>
              <a:headEnd/>
              <a:tailEnd/>
            </a:ln>
          </p:spPr>
          <p:txBody>
            <a:bodyPr/>
            <a:lstStyle/>
            <a:p>
              <a:pPr eaLnBrk="0" hangingPunct="0"/>
              <a:endParaRPr lang="en-US"/>
            </a:p>
          </p:txBody>
        </p:sp>
        <p:sp>
          <p:nvSpPr>
            <p:cNvPr id="47437" name="Freeform 1810"/>
            <p:cNvSpPr>
              <a:spLocks noEditPoints="1"/>
            </p:cNvSpPr>
            <p:nvPr/>
          </p:nvSpPr>
          <p:spPr bwMode="auto">
            <a:xfrm>
              <a:off x="2776" y="2419"/>
              <a:ext cx="123" cy="87"/>
            </a:xfrm>
            <a:custGeom>
              <a:avLst/>
              <a:gdLst>
                <a:gd name="T0" fmla="*/ 0 w 123"/>
                <a:gd name="T1" fmla="*/ 0 h 87"/>
                <a:gd name="T2" fmla="*/ 123 w 123"/>
                <a:gd name="T3" fmla="*/ 0 h 87"/>
                <a:gd name="T4" fmla="*/ 123 w 123"/>
                <a:gd name="T5" fmla="*/ 87 h 87"/>
                <a:gd name="T6" fmla="*/ 0 w 123"/>
                <a:gd name="T7" fmla="*/ 87 h 87"/>
                <a:gd name="T8" fmla="*/ 0 w 123"/>
                <a:gd name="T9" fmla="*/ 0 h 87"/>
                <a:gd name="T10" fmla="*/ 0 w 123"/>
                <a:gd name="T11" fmla="*/ 0 h 87"/>
                <a:gd name="T12" fmla="*/ 122 w 123"/>
                <a:gd name="T13" fmla="*/ 0 h 87"/>
                <a:gd name="T14" fmla="*/ 122 w 123"/>
                <a:gd name="T15" fmla="*/ 86 h 87"/>
                <a:gd name="T16" fmla="*/ 0 w 123"/>
                <a:gd name="T17" fmla="*/ 86 h 87"/>
                <a:gd name="T18" fmla="*/ 0 w 123"/>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3"/>
                <a:gd name="T31" fmla="*/ 0 h 87"/>
                <a:gd name="T32" fmla="*/ 123 w 123"/>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3" h="87">
                  <a:moveTo>
                    <a:pt x="0" y="0"/>
                  </a:moveTo>
                  <a:lnTo>
                    <a:pt x="123" y="0"/>
                  </a:lnTo>
                  <a:lnTo>
                    <a:pt x="123" y="87"/>
                  </a:lnTo>
                  <a:lnTo>
                    <a:pt x="0" y="87"/>
                  </a:lnTo>
                  <a:lnTo>
                    <a:pt x="0" y="0"/>
                  </a:lnTo>
                  <a:close/>
                  <a:moveTo>
                    <a:pt x="0" y="0"/>
                  </a:moveTo>
                  <a:lnTo>
                    <a:pt x="122" y="0"/>
                  </a:lnTo>
                  <a:lnTo>
                    <a:pt x="122" y="86"/>
                  </a:lnTo>
                  <a:lnTo>
                    <a:pt x="0" y="86"/>
                  </a:lnTo>
                  <a:lnTo>
                    <a:pt x="0" y="0"/>
                  </a:lnTo>
                  <a:close/>
                </a:path>
              </a:pathLst>
            </a:custGeom>
            <a:solidFill>
              <a:srgbClr val="8F8FFF"/>
            </a:solidFill>
            <a:ln w="9525">
              <a:noFill/>
              <a:round/>
              <a:headEnd/>
              <a:tailEnd/>
            </a:ln>
          </p:spPr>
          <p:txBody>
            <a:bodyPr/>
            <a:lstStyle/>
            <a:p>
              <a:pPr eaLnBrk="0" hangingPunct="0"/>
              <a:endParaRPr lang="en-US"/>
            </a:p>
          </p:txBody>
        </p:sp>
        <p:sp>
          <p:nvSpPr>
            <p:cNvPr id="47438" name="Freeform 1811"/>
            <p:cNvSpPr>
              <a:spLocks noEditPoints="1"/>
            </p:cNvSpPr>
            <p:nvPr/>
          </p:nvSpPr>
          <p:spPr bwMode="auto">
            <a:xfrm>
              <a:off x="2776" y="2419"/>
              <a:ext cx="122" cy="86"/>
            </a:xfrm>
            <a:custGeom>
              <a:avLst/>
              <a:gdLst>
                <a:gd name="T0" fmla="*/ 0 w 122"/>
                <a:gd name="T1" fmla="*/ 0 h 86"/>
                <a:gd name="T2" fmla="*/ 122 w 122"/>
                <a:gd name="T3" fmla="*/ 0 h 86"/>
                <a:gd name="T4" fmla="*/ 122 w 122"/>
                <a:gd name="T5" fmla="*/ 86 h 86"/>
                <a:gd name="T6" fmla="*/ 0 w 122"/>
                <a:gd name="T7" fmla="*/ 86 h 86"/>
                <a:gd name="T8" fmla="*/ 0 w 122"/>
                <a:gd name="T9" fmla="*/ 0 h 86"/>
                <a:gd name="T10" fmla="*/ 0 w 122"/>
                <a:gd name="T11" fmla="*/ 0 h 86"/>
                <a:gd name="T12" fmla="*/ 121 w 122"/>
                <a:gd name="T13" fmla="*/ 0 h 86"/>
                <a:gd name="T14" fmla="*/ 121 w 122"/>
                <a:gd name="T15" fmla="*/ 85 h 86"/>
                <a:gd name="T16" fmla="*/ 0 w 122"/>
                <a:gd name="T17" fmla="*/ 85 h 86"/>
                <a:gd name="T18" fmla="*/ 0 w 122"/>
                <a:gd name="T19" fmla="*/ 0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2"/>
                <a:gd name="T31" fmla="*/ 0 h 86"/>
                <a:gd name="T32" fmla="*/ 122 w 122"/>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2" h="86">
                  <a:moveTo>
                    <a:pt x="0" y="0"/>
                  </a:moveTo>
                  <a:lnTo>
                    <a:pt x="122" y="0"/>
                  </a:lnTo>
                  <a:lnTo>
                    <a:pt x="122" y="86"/>
                  </a:lnTo>
                  <a:lnTo>
                    <a:pt x="0" y="86"/>
                  </a:lnTo>
                  <a:lnTo>
                    <a:pt x="0" y="0"/>
                  </a:lnTo>
                  <a:close/>
                  <a:moveTo>
                    <a:pt x="0" y="0"/>
                  </a:moveTo>
                  <a:lnTo>
                    <a:pt x="121" y="0"/>
                  </a:lnTo>
                  <a:lnTo>
                    <a:pt x="121" y="85"/>
                  </a:lnTo>
                  <a:lnTo>
                    <a:pt x="0" y="85"/>
                  </a:lnTo>
                  <a:lnTo>
                    <a:pt x="0" y="0"/>
                  </a:lnTo>
                  <a:close/>
                </a:path>
              </a:pathLst>
            </a:custGeom>
            <a:solidFill>
              <a:srgbClr val="9090FF"/>
            </a:solidFill>
            <a:ln w="9525">
              <a:noFill/>
              <a:round/>
              <a:headEnd/>
              <a:tailEnd/>
            </a:ln>
          </p:spPr>
          <p:txBody>
            <a:bodyPr/>
            <a:lstStyle/>
            <a:p>
              <a:pPr eaLnBrk="0" hangingPunct="0"/>
              <a:endParaRPr lang="en-US"/>
            </a:p>
          </p:txBody>
        </p:sp>
        <p:sp>
          <p:nvSpPr>
            <p:cNvPr id="47439" name="Freeform 1812"/>
            <p:cNvSpPr>
              <a:spLocks noEditPoints="1"/>
            </p:cNvSpPr>
            <p:nvPr/>
          </p:nvSpPr>
          <p:spPr bwMode="auto">
            <a:xfrm>
              <a:off x="2776" y="2419"/>
              <a:ext cx="121" cy="85"/>
            </a:xfrm>
            <a:custGeom>
              <a:avLst/>
              <a:gdLst>
                <a:gd name="T0" fmla="*/ 0 w 121"/>
                <a:gd name="T1" fmla="*/ 0 h 85"/>
                <a:gd name="T2" fmla="*/ 121 w 121"/>
                <a:gd name="T3" fmla="*/ 0 h 85"/>
                <a:gd name="T4" fmla="*/ 121 w 121"/>
                <a:gd name="T5" fmla="*/ 85 h 85"/>
                <a:gd name="T6" fmla="*/ 0 w 121"/>
                <a:gd name="T7" fmla="*/ 85 h 85"/>
                <a:gd name="T8" fmla="*/ 0 w 121"/>
                <a:gd name="T9" fmla="*/ 0 h 85"/>
                <a:gd name="T10" fmla="*/ 0 w 121"/>
                <a:gd name="T11" fmla="*/ 0 h 85"/>
                <a:gd name="T12" fmla="*/ 120 w 121"/>
                <a:gd name="T13" fmla="*/ 0 h 85"/>
                <a:gd name="T14" fmla="*/ 120 w 121"/>
                <a:gd name="T15" fmla="*/ 85 h 85"/>
                <a:gd name="T16" fmla="*/ 0 w 121"/>
                <a:gd name="T17" fmla="*/ 85 h 85"/>
                <a:gd name="T18" fmla="*/ 0 w 121"/>
                <a:gd name="T19" fmla="*/ 0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85"/>
                <a:gd name="T32" fmla="*/ 121 w 121"/>
                <a:gd name="T33" fmla="*/ 85 h 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85">
                  <a:moveTo>
                    <a:pt x="0" y="0"/>
                  </a:moveTo>
                  <a:lnTo>
                    <a:pt x="121" y="0"/>
                  </a:lnTo>
                  <a:lnTo>
                    <a:pt x="121" y="85"/>
                  </a:lnTo>
                  <a:lnTo>
                    <a:pt x="0" y="85"/>
                  </a:lnTo>
                  <a:lnTo>
                    <a:pt x="0" y="0"/>
                  </a:lnTo>
                  <a:close/>
                  <a:moveTo>
                    <a:pt x="0" y="0"/>
                  </a:moveTo>
                  <a:lnTo>
                    <a:pt x="120" y="0"/>
                  </a:lnTo>
                  <a:lnTo>
                    <a:pt x="120" y="85"/>
                  </a:lnTo>
                  <a:lnTo>
                    <a:pt x="0" y="85"/>
                  </a:lnTo>
                  <a:lnTo>
                    <a:pt x="0" y="0"/>
                  </a:lnTo>
                  <a:close/>
                </a:path>
              </a:pathLst>
            </a:custGeom>
            <a:solidFill>
              <a:srgbClr val="9191FF"/>
            </a:solidFill>
            <a:ln w="9525">
              <a:noFill/>
              <a:round/>
              <a:headEnd/>
              <a:tailEnd/>
            </a:ln>
          </p:spPr>
          <p:txBody>
            <a:bodyPr/>
            <a:lstStyle/>
            <a:p>
              <a:pPr eaLnBrk="0" hangingPunct="0"/>
              <a:endParaRPr lang="en-US"/>
            </a:p>
          </p:txBody>
        </p:sp>
        <p:sp>
          <p:nvSpPr>
            <p:cNvPr id="47440" name="Freeform 1813"/>
            <p:cNvSpPr>
              <a:spLocks noEditPoints="1"/>
            </p:cNvSpPr>
            <p:nvPr/>
          </p:nvSpPr>
          <p:spPr bwMode="auto">
            <a:xfrm>
              <a:off x="2776" y="2419"/>
              <a:ext cx="120" cy="85"/>
            </a:xfrm>
            <a:custGeom>
              <a:avLst/>
              <a:gdLst>
                <a:gd name="T0" fmla="*/ 0 w 120"/>
                <a:gd name="T1" fmla="*/ 0 h 85"/>
                <a:gd name="T2" fmla="*/ 120 w 120"/>
                <a:gd name="T3" fmla="*/ 0 h 85"/>
                <a:gd name="T4" fmla="*/ 120 w 120"/>
                <a:gd name="T5" fmla="*/ 85 h 85"/>
                <a:gd name="T6" fmla="*/ 0 w 120"/>
                <a:gd name="T7" fmla="*/ 85 h 85"/>
                <a:gd name="T8" fmla="*/ 0 w 120"/>
                <a:gd name="T9" fmla="*/ 0 h 85"/>
                <a:gd name="T10" fmla="*/ 0 w 120"/>
                <a:gd name="T11" fmla="*/ 0 h 85"/>
                <a:gd name="T12" fmla="*/ 118 w 120"/>
                <a:gd name="T13" fmla="*/ 0 h 85"/>
                <a:gd name="T14" fmla="*/ 118 w 120"/>
                <a:gd name="T15" fmla="*/ 84 h 85"/>
                <a:gd name="T16" fmla="*/ 0 w 120"/>
                <a:gd name="T17" fmla="*/ 84 h 85"/>
                <a:gd name="T18" fmla="*/ 0 w 120"/>
                <a:gd name="T19" fmla="*/ 0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0"/>
                <a:gd name="T31" fmla="*/ 0 h 85"/>
                <a:gd name="T32" fmla="*/ 120 w 120"/>
                <a:gd name="T33" fmla="*/ 85 h 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0" h="85">
                  <a:moveTo>
                    <a:pt x="0" y="0"/>
                  </a:moveTo>
                  <a:lnTo>
                    <a:pt x="120" y="0"/>
                  </a:lnTo>
                  <a:lnTo>
                    <a:pt x="120" y="85"/>
                  </a:lnTo>
                  <a:lnTo>
                    <a:pt x="0" y="85"/>
                  </a:lnTo>
                  <a:lnTo>
                    <a:pt x="0" y="0"/>
                  </a:lnTo>
                  <a:close/>
                  <a:moveTo>
                    <a:pt x="0" y="0"/>
                  </a:moveTo>
                  <a:lnTo>
                    <a:pt x="118" y="0"/>
                  </a:lnTo>
                  <a:lnTo>
                    <a:pt x="118" y="84"/>
                  </a:lnTo>
                  <a:lnTo>
                    <a:pt x="0" y="84"/>
                  </a:lnTo>
                  <a:lnTo>
                    <a:pt x="0" y="0"/>
                  </a:lnTo>
                  <a:close/>
                </a:path>
              </a:pathLst>
            </a:custGeom>
            <a:solidFill>
              <a:srgbClr val="9292FF"/>
            </a:solidFill>
            <a:ln w="9525">
              <a:noFill/>
              <a:round/>
              <a:headEnd/>
              <a:tailEnd/>
            </a:ln>
          </p:spPr>
          <p:txBody>
            <a:bodyPr/>
            <a:lstStyle/>
            <a:p>
              <a:pPr eaLnBrk="0" hangingPunct="0"/>
              <a:endParaRPr lang="en-US"/>
            </a:p>
          </p:txBody>
        </p:sp>
        <p:sp>
          <p:nvSpPr>
            <p:cNvPr id="47441" name="Freeform 1814"/>
            <p:cNvSpPr>
              <a:spLocks noEditPoints="1"/>
            </p:cNvSpPr>
            <p:nvPr/>
          </p:nvSpPr>
          <p:spPr bwMode="auto">
            <a:xfrm>
              <a:off x="2776" y="2419"/>
              <a:ext cx="118" cy="84"/>
            </a:xfrm>
            <a:custGeom>
              <a:avLst/>
              <a:gdLst>
                <a:gd name="T0" fmla="*/ 0 w 118"/>
                <a:gd name="T1" fmla="*/ 0 h 84"/>
                <a:gd name="T2" fmla="*/ 118 w 118"/>
                <a:gd name="T3" fmla="*/ 0 h 84"/>
                <a:gd name="T4" fmla="*/ 118 w 118"/>
                <a:gd name="T5" fmla="*/ 84 h 84"/>
                <a:gd name="T6" fmla="*/ 0 w 118"/>
                <a:gd name="T7" fmla="*/ 84 h 84"/>
                <a:gd name="T8" fmla="*/ 0 w 118"/>
                <a:gd name="T9" fmla="*/ 0 h 84"/>
                <a:gd name="T10" fmla="*/ 0 w 118"/>
                <a:gd name="T11" fmla="*/ 0 h 84"/>
                <a:gd name="T12" fmla="*/ 118 w 118"/>
                <a:gd name="T13" fmla="*/ 0 h 84"/>
                <a:gd name="T14" fmla="*/ 118 w 118"/>
                <a:gd name="T15" fmla="*/ 83 h 84"/>
                <a:gd name="T16" fmla="*/ 0 w 118"/>
                <a:gd name="T17" fmla="*/ 83 h 84"/>
                <a:gd name="T18" fmla="*/ 0 w 118"/>
                <a:gd name="T19" fmla="*/ 0 h 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8"/>
                <a:gd name="T31" fmla="*/ 0 h 84"/>
                <a:gd name="T32" fmla="*/ 118 w 118"/>
                <a:gd name="T33" fmla="*/ 84 h 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8" h="84">
                  <a:moveTo>
                    <a:pt x="0" y="0"/>
                  </a:moveTo>
                  <a:lnTo>
                    <a:pt x="118" y="0"/>
                  </a:lnTo>
                  <a:lnTo>
                    <a:pt x="118" y="84"/>
                  </a:lnTo>
                  <a:lnTo>
                    <a:pt x="0" y="84"/>
                  </a:lnTo>
                  <a:lnTo>
                    <a:pt x="0" y="0"/>
                  </a:lnTo>
                  <a:close/>
                  <a:moveTo>
                    <a:pt x="0" y="0"/>
                  </a:moveTo>
                  <a:lnTo>
                    <a:pt x="118" y="0"/>
                  </a:lnTo>
                  <a:lnTo>
                    <a:pt x="118" y="83"/>
                  </a:lnTo>
                  <a:lnTo>
                    <a:pt x="0" y="83"/>
                  </a:lnTo>
                  <a:lnTo>
                    <a:pt x="0" y="0"/>
                  </a:lnTo>
                  <a:close/>
                </a:path>
              </a:pathLst>
            </a:custGeom>
            <a:solidFill>
              <a:srgbClr val="9393FF"/>
            </a:solidFill>
            <a:ln w="9525">
              <a:noFill/>
              <a:round/>
              <a:headEnd/>
              <a:tailEnd/>
            </a:ln>
          </p:spPr>
          <p:txBody>
            <a:bodyPr/>
            <a:lstStyle/>
            <a:p>
              <a:pPr eaLnBrk="0" hangingPunct="0"/>
              <a:endParaRPr lang="en-US"/>
            </a:p>
          </p:txBody>
        </p:sp>
        <p:grpSp>
          <p:nvGrpSpPr>
            <p:cNvPr id="47442" name="Group 1815"/>
            <p:cNvGrpSpPr>
              <a:grpSpLocks/>
            </p:cNvGrpSpPr>
            <p:nvPr/>
          </p:nvGrpSpPr>
          <p:grpSpPr bwMode="auto">
            <a:xfrm>
              <a:off x="2726" y="2410"/>
              <a:ext cx="205" cy="168"/>
              <a:chOff x="2894" y="2770"/>
              <a:chExt cx="205" cy="168"/>
            </a:xfrm>
          </p:grpSpPr>
          <p:sp>
            <p:nvSpPr>
              <p:cNvPr id="47592" name="Freeform 1816"/>
              <p:cNvSpPr>
                <a:spLocks noEditPoints="1"/>
              </p:cNvSpPr>
              <p:nvPr/>
            </p:nvSpPr>
            <p:spPr bwMode="auto">
              <a:xfrm>
                <a:off x="2944" y="2779"/>
                <a:ext cx="118" cy="83"/>
              </a:xfrm>
              <a:custGeom>
                <a:avLst/>
                <a:gdLst>
                  <a:gd name="T0" fmla="*/ 0 w 118"/>
                  <a:gd name="T1" fmla="*/ 0 h 83"/>
                  <a:gd name="T2" fmla="*/ 118 w 118"/>
                  <a:gd name="T3" fmla="*/ 0 h 83"/>
                  <a:gd name="T4" fmla="*/ 118 w 118"/>
                  <a:gd name="T5" fmla="*/ 83 h 83"/>
                  <a:gd name="T6" fmla="*/ 0 w 118"/>
                  <a:gd name="T7" fmla="*/ 83 h 83"/>
                  <a:gd name="T8" fmla="*/ 0 w 118"/>
                  <a:gd name="T9" fmla="*/ 0 h 83"/>
                  <a:gd name="T10" fmla="*/ 0 w 118"/>
                  <a:gd name="T11" fmla="*/ 0 h 83"/>
                  <a:gd name="T12" fmla="*/ 116 w 118"/>
                  <a:gd name="T13" fmla="*/ 0 h 83"/>
                  <a:gd name="T14" fmla="*/ 116 w 118"/>
                  <a:gd name="T15" fmla="*/ 82 h 83"/>
                  <a:gd name="T16" fmla="*/ 0 w 118"/>
                  <a:gd name="T17" fmla="*/ 82 h 83"/>
                  <a:gd name="T18" fmla="*/ 0 w 118"/>
                  <a:gd name="T19" fmla="*/ 0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8"/>
                  <a:gd name="T31" fmla="*/ 0 h 83"/>
                  <a:gd name="T32" fmla="*/ 118 w 118"/>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8" h="83">
                    <a:moveTo>
                      <a:pt x="0" y="0"/>
                    </a:moveTo>
                    <a:lnTo>
                      <a:pt x="118" y="0"/>
                    </a:lnTo>
                    <a:lnTo>
                      <a:pt x="118" y="83"/>
                    </a:lnTo>
                    <a:lnTo>
                      <a:pt x="0" y="83"/>
                    </a:lnTo>
                    <a:lnTo>
                      <a:pt x="0" y="0"/>
                    </a:lnTo>
                    <a:close/>
                    <a:moveTo>
                      <a:pt x="0" y="0"/>
                    </a:moveTo>
                    <a:lnTo>
                      <a:pt x="116" y="0"/>
                    </a:lnTo>
                    <a:lnTo>
                      <a:pt x="116" y="82"/>
                    </a:lnTo>
                    <a:lnTo>
                      <a:pt x="0" y="82"/>
                    </a:lnTo>
                    <a:lnTo>
                      <a:pt x="0" y="0"/>
                    </a:lnTo>
                    <a:close/>
                  </a:path>
                </a:pathLst>
              </a:custGeom>
              <a:solidFill>
                <a:srgbClr val="9494FF"/>
              </a:solidFill>
              <a:ln w="9525">
                <a:noFill/>
                <a:round/>
                <a:headEnd/>
                <a:tailEnd/>
              </a:ln>
            </p:spPr>
            <p:txBody>
              <a:bodyPr/>
              <a:lstStyle/>
              <a:p>
                <a:pPr eaLnBrk="0" hangingPunct="0"/>
                <a:endParaRPr lang="en-US"/>
              </a:p>
            </p:txBody>
          </p:sp>
          <p:sp>
            <p:nvSpPr>
              <p:cNvPr id="47593" name="Freeform 1817"/>
              <p:cNvSpPr>
                <a:spLocks noEditPoints="1"/>
              </p:cNvSpPr>
              <p:nvPr/>
            </p:nvSpPr>
            <p:spPr bwMode="auto">
              <a:xfrm>
                <a:off x="2944" y="2779"/>
                <a:ext cx="116" cy="82"/>
              </a:xfrm>
              <a:custGeom>
                <a:avLst/>
                <a:gdLst>
                  <a:gd name="T0" fmla="*/ 0 w 116"/>
                  <a:gd name="T1" fmla="*/ 0 h 82"/>
                  <a:gd name="T2" fmla="*/ 116 w 116"/>
                  <a:gd name="T3" fmla="*/ 0 h 82"/>
                  <a:gd name="T4" fmla="*/ 116 w 116"/>
                  <a:gd name="T5" fmla="*/ 82 h 82"/>
                  <a:gd name="T6" fmla="*/ 0 w 116"/>
                  <a:gd name="T7" fmla="*/ 82 h 82"/>
                  <a:gd name="T8" fmla="*/ 0 w 116"/>
                  <a:gd name="T9" fmla="*/ 0 h 82"/>
                  <a:gd name="T10" fmla="*/ 0 w 116"/>
                  <a:gd name="T11" fmla="*/ 0 h 82"/>
                  <a:gd name="T12" fmla="*/ 115 w 116"/>
                  <a:gd name="T13" fmla="*/ 0 h 82"/>
                  <a:gd name="T14" fmla="*/ 115 w 116"/>
                  <a:gd name="T15" fmla="*/ 82 h 82"/>
                  <a:gd name="T16" fmla="*/ 0 w 116"/>
                  <a:gd name="T17" fmla="*/ 82 h 82"/>
                  <a:gd name="T18" fmla="*/ 0 w 116"/>
                  <a:gd name="T19" fmla="*/ 0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
                  <a:gd name="T31" fmla="*/ 0 h 82"/>
                  <a:gd name="T32" fmla="*/ 116 w 116"/>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 h="82">
                    <a:moveTo>
                      <a:pt x="0" y="0"/>
                    </a:moveTo>
                    <a:lnTo>
                      <a:pt x="116" y="0"/>
                    </a:lnTo>
                    <a:lnTo>
                      <a:pt x="116" y="82"/>
                    </a:lnTo>
                    <a:lnTo>
                      <a:pt x="0" y="82"/>
                    </a:lnTo>
                    <a:lnTo>
                      <a:pt x="0" y="0"/>
                    </a:lnTo>
                    <a:close/>
                    <a:moveTo>
                      <a:pt x="0" y="0"/>
                    </a:moveTo>
                    <a:lnTo>
                      <a:pt x="115" y="0"/>
                    </a:lnTo>
                    <a:lnTo>
                      <a:pt x="115" y="82"/>
                    </a:lnTo>
                    <a:lnTo>
                      <a:pt x="0" y="82"/>
                    </a:lnTo>
                    <a:lnTo>
                      <a:pt x="0" y="0"/>
                    </a:lnTo>
                    <a:close/>
                  </a:path>
                </a:pathLst>
              </a:custGeom>
              <a:solidFill>
                <a:srgbClr val="9595FF"/>
              </a:solidFill>
              <a:ln w="9525">
                <a:noFill/>
                <a:round/>
                <a:headEnd/>
                <a:tailEnd/>
              </a:ln>
            </p:spPr>
            <p:txBody>
              <a:bodyPr/>
              <a:lstStyle/>
              <a:p>
                <a:pPr eaLnBrk="0" hangingPunct="0"/>
                <a:endParaRPr lang="en-US"/>
              </a:p>
            </p:txBody>
          </p:sp>
          <p:sp>
            <p:nvSpPr>
              <p:cNvPr id="47594" name="Freeform 1818"/>
              <p:cNvSpPr>
                <a:spLocks noEditPoints="1"/>
              </p:cNvSpPr>
              <p:nvPr/>
            </p:nvSpPr>
            <p:spPr bwMode="auto">
              <a:xfrm>
                <a:off x="2944" y="2779"/>
                <a:ext cx="115" cy="82"/>
              </a:xfrm>
              <a:custGeom>
                <a:avLst/>
                <a:gdLst>
                  <a:gd name="T0" fmla="*/ 0 w 115"/>
                  <a:gd name="T1" fmla="*/ 0 h 82"/>
                  <a:gd name="T2" fmla="*/ 115 w 115"/>
                  <a:gd name="T3" fmla="*/ 0 h 82"/>
                  <a:gd name="T4" fmla="*/ 115 w 115"/>
                  <a:gd name="T5" fmla="*/ 82 h 82"/>
                  <a:gd name="T6" fmla="*/ 0 w 115"/>
                  <a:gd name="T7" fmla="*/ 82 h 82"/>
                  <a:gd name="T8" fmla="*/ 0 w 115"/>
                  <a:gd name="T9" fmla="*/ 0 h 82"/>
                  <a:gd name="T10" fmla="*/ 0 w 115"/>
                  <a:gd name="T11" fmla="*/ 0 h 82"/>
                  <a:gd name="T12" fmla="*/ 114 w 115"/>
                  <a:gd name="T13" fmla="*/ 0 h 82"/>
                  <a:gd name="T14" fmla="*/ 114 w 115"/>
                  <a:gd name="T15" fmla="*/ 81 h 82"/>
                  <a:gd name="T16" fmla="*/ 0 w 115"/>
                  <a:gd name="T17" fmla="*/ 81 h 82"/>
                  <a:gd name="T18" fmla="*/ 0 w 115"/>
                  <a:gd name="T19" fmla="*/ 0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
                  <a:gd name="T31" fmla="*/ 0 h 82"/>
                  <a:gd name="T32" fmla="*/ 115 w 115"/>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 h="82">
                    <a:moveTo>
                      <a:pt x="0" y="0"/>
                    </a:moveTo>
                    <a:lnTo>
                      <a:pt x="115" y="0"/>
                    </a:lnTo>
                    <a:lnTo>
                      <a:pt x="115" y="82"/>
                    </a:lnTo>
                    <a:lnTo>
                      <a:pt x="0" y="82"/>
                    </a:lnTo>
                    <a:lnTo>
                      <a:pt x="0" y="0"/>
                    </a:lnTo>
                    <a:close/>
                    <a:moveTo>
                      <a:pt x="0" y="0"/>
                    </a:moveTo>
                    <a:lnTo>
                      <a:pt x="114" y="0"/>
                    </a:lnTo>
                    <a:lnTo>
                      <a:pt x="114" y="81"/>
                    </a:lnTo>
                    <a:lnTo>
                      <a:pt x="0" y="81"/>
                    </a:lnTo>
                    <a:lnTo>
                      <a:pt x="0" y="0"/>
                    </a:lnTo>
                    <a:close/>
                  </a:path>
                </a:pathLst>
              </a:custGeom>
              <a:solidFill>
                <a:srgbClr val="9696FF"/>
              </a:solidFill>
              <a:ln w="9525">
                <a:noFill/>
                <a:round/>
                <a:headEnd/>
                <a:tailEnd/>
              </a:ln>
            </p:spPr>
            <p:txBody>
              <a:bodyPr/>
              <a:lstStyle/>
              <a:p>
                <a:pPr eaLnBrk="0" hangingPunct="0"/>
                <a:endParaRPr lang="en-US"/>
              </a:p>
            </p:txBody>
          </p:sp>
          <p:sp>
            <p:nvSpPr>
              <p:cNvPr id="47595" name="Freeform 1819"/>
              <p:cNvSpPr>
                <a:spLocks noEditPoints="1"/>
              </p:cNvSpPr>
              <p:nvPr/>
            </p:nvSpPr>
            <p:spPr bwMode="auto">
              <a:xfrm>
                <a:off x="2944" y="2779"/>
                <a:ext cx="114" cy="81"/>
              </a:xfrm>
              <a:custGeom>
                <a:avLst/>
                <a:gdLst>
                  <a:gd name="T0" fmla="*/ 0 w 114"/>
                  <a:gd name="T1" fmla="*/ 0 h 81"/>
                  <a:gd name="T2" fmla="*/ 114 w 114"/>
                  <a:gd name="T3" fmla="*/ 0 h 81"/>
                  <a:gd name="T4" fmla="*/ 114 w 114"/>
                  <a:gd name="T5" fmla="*/ 81 h 81"/>
                  <a:gd name="T6" fmla="*/ 0 w 114"/>
                  <a:gd name="T7" fmla="*/ 81 h 81"/>
                  <a:gd name="T8" fmla="*/ 0 w 114"/>
                  <a:gd name="T9" fmla="*/ 0 h 81"/>
                  <a:gd name="T10" fmla="*/ 0 w 114"/>
                  <a:gd name="T11" fmla="*/ 0 h 81"/>
                  <a:gd name="T12" fmla="*/ 113 w 114"/>
                  <a:gd name="T13" fmla="*/ 0 h 81"/>
                  <a:gd name="T14" fmla="*/ 113 w 114"/>
                  <a:gd name="T15" fmla="*/ 80 h 81"/>
                  <a:gd name="T16" fmla="*/ 0 w 114"/>
                  <a:gd name="T17" fmla="*/ 80 h 81"/>
                  <a:gd name="T18" fmla="*/ 0 w 114"/>
                  <a:gd name="T19" fmla="*/ 0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81"/>
                  <a:gd name="T32" fmla="*/ 114 w 114"/>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81">
                    <a:moveTo>
                      <a:pt x="0" y="0"/>
                    </a:moveTo>
                    <a:lnTo>
                      <a:pt x="114" y="0"/>
                    </a:lnTo>
                    <a:lnTo>
                      <a:pt x="114" y="81"/>
                    </a:lnTo>
                    <a:lnTo>
                      <a:pt x="0" y="81"/>
                    </a:lnTo>
                    <a:lnTo>
                      <a:pt x="0" y="0"/>
                    </a:lnTo>
                    <a:close/>
                    <a:moveTo>
                      <a:pt x="0" y="0"/>
                    </a:moveTo>
                    <a:lnTo>
                      <a:pt x="113" y="0"/>
                    </a:lnTo>
                    <a:lnTo>
                      <a:pt x="113" y="80"/>
                    </a:lnTo>
                    <a:lnTo>
                      <a:pt x="0" y="80"/>
                    </a:lnTo>
                    <a:lnTo>
                      <a:pt x="0" y="0"/>
                    </a:lnTo>
                    <a:close/>
                  </a:path>
                </a:pathLst>
              </a:custGeom>
              <a:solidFill>
                <a:srgbClr val="9797FF"/>
              </a:solidFill>
              <a:ln w="9525">
                <a:noFill/>
                <a:round/>
                <a:headEnd/>
                <a:tailEnd/>
              </a:ln>
            </p:spPr>
            <p:txBody>
              <a:bodyPr/>
              <a:lstStyle/>
              <a:p>
                <a:pPr eaLnBrk="0" hangingPunct="0"/>
                <a:endParaRPr lang="en-US"/>
              </a:p>
            </p:txBody>
          </p:sp>
          <p:sp>
            <p:nvSpPr>
              <p:cNvPr id="47596" name="Freeform 1820"/>
              <p:cNvSpPr>
                <a:spLocks noEditPoints="1"/>
              </p:cNvSpPr>
              <p:nvPr/>
            </p:nvSpPr>
            <p:spPr bwMode="auto">
              <a:xfrm>
                <a:off x="2944" y="2779"/>
                <a:ext cx="113" cy="80"/>
              </a:xfrm>
              <a:custGeom>
                <a:avLst/>
                <a:gdLst>
                  <a:gd name="T0" fmla="*/ 0 w 113"/>
                  <a:gd name="T1" fmla="*/ 0 h 80"/>
                  <a:gd name="T2" fmla="*/ 113 w 113"/>
                  <a:gd name="T3" fmla="*/ 0 h 80"/>
                  <a:gd name="T4" fmla="*/ 113 w 113"/>
                  <a:gd name="T5" fmla="*/ 80 h 80"/>
                  <a:gd name="T6" fmla="*/ 0 w 113"/>
                  <a:gd name="T7" fmla="*/ 80 h 80"/>
                  <a:gd name="T8" fmla="*/ 0 w 113"/>
                  <a:gd name="T9" fmla="*/ 0 h 80"/>
                  <a:gd name="T10" fmla="*/ 0 w 113"/>
                  <a:gd name="T11" fmla="*/ 0 h 80"/>
                  <a:gd name="T12" fmla="*/ 112 w 113"/>
                  <a:gd name="T13" fmla="*/ 0 h 80"/>
                  <a:gd name="T14" fmla="*/ 112 w 113"/>
                  <a:gd name="T15" fmla="*/ 79 h 80"/>
                  <a:gd name="T16" fmla="*/ 0 w 113"/>
                  <a:gd name="T17" fmla="*/ 79 h 80"/>
                  <a:gd name="T18" fmla="*/ 0 w 113"/>
                  <a:gd name="T19" fmla="*/ 0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3"/>
                  <a:gd name="T31" fmla="*/ 0 h 80"/>
                  <a:gd name="T32" fmla="*/ 113 w 113"/>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3" h="80">
                    <a:moveTo>
                      <a:pt x="0" y="0"/>
                    </a:moveTo>
                    <a:lnTo>
                      <a:pt x="113" y="0"/>
                    </a:lnTo>
                    <a:lnTo>
                      <a:pt x="113" y="80"/>
                    </a:lnTo>
                    <a:lnTo>
                      <a:pt x="0" y="80"/>
                    </a:lnTo>
                    <a:lnTo>
                      <a:pt x="0" y="0"/>
                    </a:lnTo>
                    <a:close/>
                    <a:moveTo>
                      <a:pt x="0" y="0"/>
                    </a:moveTo>
                    <a:lnTo>
                      <a:pt x="112" y="0"/>
                    </a:lnTo>
                    <a:lnTo>
                      <a:pt x="112" y="79"/>
                    </a:lnTo>
                    <a:lnTo>
                      <a:pt x="0" y="79"/>
                    </a:lnTo>
                    <a:lnTo>
                      <a:pt x="0" y="0"/>
                    </a:lnTo>
                    <a:close/>
                  </a:path>
                </a:pathLst>
              </a:custGeom>
              <a:solidFill>
                <a:srgbClr val="9999FF"/>
              </a:solidFill>
              <a:ln w="9525">
                <a:noFill/>
                <a:round/>
                <a:headEnd/>
                <a:tailEnd/>
              </a:ln>
            </p:spPr>
            <p:txBody>
              <a:bodyPr/>
              <a:lstStyle/>
              <a:p>
                <a:pPr eaLnBrk="0" hangingPunct="0"/>
                <a:endParaRPr lang="en-US"/>
              </a:p>
            </p:txBody>
          </p:sp>
          <p:sp>
            <p:nvSpPr>
              <p:cNvPr id="47597" name="Freeform 1821"/>
              <p:cNvSpPr>
                <a:spLocks noEditPoints="1"/>
              </p:cNvSpPr>
              <p:nvPr/>
            </p:nvSpPr>
            <p:spPr bwMode="auto">
              <a:xfrm>
                <a:off x="2944" y="2779"/>
                <a:ext cx="112" cy="79"/>
              </a:xfrm>
              <a:custGeom>
                <a:avLst/>
                <a:gdLst>
                  <a:gd name="T0" fmla="*/ 0 w 112"/>
                  <a:gd name="T1" fmla="*/ 0 h 79"/>
                  <a:gd name="T2" fmla="*/ 112 w 112"/>
                  <a:gd name="T3" fmla="*/ 0 h 79"/>
                  <a:gd name="T4" fmla="*/ 112 w 112"/>
                  <a:gd name="T5" fmla="*/ 79 h 79"/>
                  <a:gd name="T6" fmla="*/ 0 w 112"/>
                  <a:gd name="T7" fmla="*/ 79 h 79"/>
                  <a:gd name="T8" fmla="*/ 0 w 112"/>
                  <a:gd name="T9" fmla="*/ 0 h 79"/>
                  <a:gd name="T10" fmla="*/ 0 w 112"/>
                  <a:gd name="T11" fmla="*/ 0 h 79"/>
                  <a:gd name="T12" fmla="*/ 111 w 112"/>
                  <a:gd name="T13" fmla="*/ 0 h 79"/>
                  <a:gd name="T14" fmla="*/ 111 w 112"/>
                  <a:gd name="T15" fmla="*/ 78 h 79"/>
                  <a:gd name="T16" fmla="*/ 0 w 112"/>
                  <a:gd name="T17" fmla="*/ 78 h 79"/>
                  <a:gd name="T18" fmla="*/ 0 w 112"/>
                  <a:gd name="T19" fmla="*/ 0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
                  <a:gd name="T31" fmla="*/ 0 h 79"/>
                  <a:gd name="T32" fmla="*/ 112 w 112"/>
                  <a:gd name="T33" fmla="*/ 79 h 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 h="79">
                    <a:moveTo>
                      <a:pt x="0" y="0"/>
                    </a:moveTo>
                    <a:lnTo>
                      <a:pt x="112" y="0"/>
                    </a:lnTo>
                    <a:lnTo>
                      <a:pt x="112" y="79"/>
                    </a:lnTo>
                    <a:lnTo>
                      <a:pt x="0" y="79"/>
                    </a:lnTo>
                    <a:lnTo>
                      <a:pt x="0" y="0"/>
                    </a:lnTo>
                    <a:close/>
                    <a:moveTo>
                      <a:pt x="0" y="0"/>
                    </a:moveTo>
                    <a:lnTo>
                      <a:pt x="111" y="0"/>
                    </a:lnTo>
                    <a:lnTo>
                      <a:pt x="111" y="78"/>
                    </a:lnTo>
                    <a:lnTo>
                      <a:pt x="0" y="78"/>
                    </a:lnTo>
                    <a:lnTo>
                      <a:pt x="0" y="0"/>
                    </a:lnTo>
                    <a:close/>
                  </a:path>
                </a:pathLst>
              </a:custGeom>
              <a:solidFill>
                <a:srgbClr val="9A9AFF"/>
              </a:solidFill>
              <a:ln w="9525">
                <a:noFill/>
                <a:round/>
                <a:headEnd/>
                <a:tailEnd/>
              </a:ln>
            </p:spPr>
            <p:txBody>
              <a:bodyPr/>
              <a:lstStyle/>
              <a:p>
                <a:pPr eaLnBrk="0" hangingPunct="0"/>
                <a:endParaRPr lang="en-US"/>
              </a:p>
            </p:txBody>
          </p:sp>
          <p:sp>
            <p:nvSpPr>
              <p:cNvPr id="47598" name="Freeform 1822"/>
              <p:cNvSpPr>
                <a:spLocks noEditPoints="1"/>
              </p:cNvSpPr>
              <p:nvPr/>
            </p:nvSpPr>
            <p:spPr bwMode="auto">
              <a:xfrm>
                <a:off x="2944" y="2779"/>
                <a:ext cx="111" cy="78"/>
              </a:xfrm>
              <a:custGeom>
                <a:avLst/>
                <a:gdLst>
                  <a:gd name="T0" fmla="*/ 0 w 111"/>
                  <a:gd name="T1" fmla="*/ 0 h 78"/>
                  <a:gd name="T2" fmla="*/ 111 w 111"/>
                  <a:gd name="T3" fmla="*/ 0 h 78"/>
                  <a:gd name="T4" fmla="*/ 111 w 111"/>
                  <a:gd name="T5" fmla="*/ 78 h 78"/>
                  <a:gd name="T6" fmla="*/ 0 w 111"/>
                  <a:gd name="T7" fmla="*/ 78 h 78"/>
                  <a:gd name="T8" fmla="*/ 0 w 111"/>
                  <a:gd name="T9" fmla="*/ 0 h 78"/>
                  <a:gd name="T10" fmla="*/ 0 w 111"/>
                  <a:gd name="T11" fmla="*/ 0 h 78"/>
                  <a:gd name="T12" fmla="*/ 110 w 111"/>
                  <a:gd name="T13" fmla="*/ 0 h 78"/>
                  <a:gd name="T14" fmla="*/ 110 w 111"/>
                  <a:gd name="T15" fmla="*/ 78 h 78"/>
                  <a:gd name="T16" fmla="*/ 0 w 111"/>
                  <a:gd name="T17" fmla="*/ 78 h 78"/>
                  <a:gd name="T18" fmla="*/ 0 w 111"/>
                  <a:gd name="T19" fmla="*/ 0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78"/>
                  <a:gd name="T32" fmla="*/ 111 w 111"/>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78">
                    <a:moveTo>
                      <a:pt x="0" y="0"/>
                    </a:moveTo>
                    <a:lnTo>
                      <a:pt x="111" y="0"/>
                    </a:lnTo>
                    <a:lnTo>
                      <a:pt x="111" y="78"/>
                    </a:lnTo>
                    <a:lnTo>
                      <a:pt x="0" y="78"/>
                    </a:lnTo>
                    <a:lnTo>
                      <a:pt x="0" y="0"/>
                    </a:lnTo>
                    <a:close/>
                    <a:moveTo>
                      <a:pt x="0" y="0"/>
                    </a:moveTo>
                    <a:lnTo>
                      <a:pt x="110" y="0"/>
                    </a:lnTo>
                    <a:lnTo>
                      <a:pt x="110" y="78"/>
                    </a:lnTo>
                    <a:lnTo>
                      <a:pt x="0" y="78"/>
                    </a:lnTo>
                    <a:lnTo>
                      <a:pt x="0" y="0"/>
                    </a:lnTo>
                    <a:close/>
                  </a:path>
                </a:pathLst>
              </a:custGeom>
              <a:solidFill>
                <a:srgbClr val="9B9BFF"/>
              </a:solidFill>
              <a:ln w="9525">
                <a:noFill/>
                <a:round/>
                <a:headEnd/>
                <a:tailEnd/>
              </a:ln>
            </p:spPr>
            <p:txBody>
              <a:bodyPr/>
              <a:lstStyle/>
              <a:p>
                <a:pPr eaLnBrk="0" hangingPunct="0"/>
                <a:endParaRPr lang="en-US"/>
              </a:p>
            </p:txBody>
          </p:sp>
          <p:sp>
            <p:nvSpPr>
              <p:cNvPr id="47599" name="Freeform 1823"/>
              <p:cNvSpPr>
                <a:spLocks noEditPoints="1"/>
              </p:cNvSpPr>
              <p:nvPr/>
            </p:nvSpPr>
            <p:spPr bwMode="auto">
              <a:xfrm>
                <a:off x="2944" y="2779"/>
                <a:ext cx="110" cy="78"/>
              </a:xfrm>
              <a:custGeom>
                <a:avLst/>
                <a:gdLst>
                  <a:gd name="T0" fmla="*/ 0 w 110"/>
                  <a:gd name="T1" fmla="*/ 0 h 78"/>
                  <a:gd name="T2" fmla="*/ 110 w 110"/>
                  <a:gd name="T3" fmla="*/ 0 h 78"/>
                  <a:gd name="T4" fmla="*/ 110 w 110"/>
                  <a:gd name="T5" fmla="*/ 78 h 78"/>
                  <a:gd name="T6" fmla="*/ 0 w 110"/>
                  <a:gd name="T7" fmla="*/ 78 h 78"/>
                  <a:gd name="T8" fmla="*/ 0 w 110"/>
                  <a:gd name="T9" fmla="*/ 0 h 78"/>
                  <a:gd name="T10" fmla="*/ 0 w 110"/>
                  <a:gd name="T11" fmla="*/ 0 h 78"/>
                  <a:gd name="T12" fmla="*/ 109 w 110"/>
                  <a:gd name="T13" fmla="*/ 0 h 78"/>
                  <a:gd name="T14" fmla="*/ 109 w 110"/>
                  <a:gd name="T15" fmla="*/ 77 h 78"/>
                  <a:gd name="T16" fmla="*/ 0 w 110"/>
                  <a:gd name="T17" fmla="*/ 77 h 78"/>
                  <a:gd name="T18" fmla="*/ 0 w 110"/>
                  <a:gd name="T19" fmla="*/ 0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
                  <a:gd name="T31" fmla="*/ 0 h 78"/>
                  <a:gd name="T32" fmla="*/ 110 w 110"/>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 h="78">
                    <a:moveTo>
                      <a:pt x="0" y="0"/>
                    </a:moveTo>
                    <a:lnTo>
                      <a:pt x="110" y="0"/>
                    </a:lnTo>
                    <a:lnTo>
                      <a:pt x="110" y="78"/>
                    </a:lnTo>
                    <a:lnTo>
                      <a:pt x="0" y="78"/>
                    </a:lnTo>
                    <a:lnTo>
                      <a:pt x="0" y="0"/>
                    </a:lnTo>
                    <a:close/>
                    <a:moveTo>
                      <a:pt x="0" y="0"/>
                    </a:moveTo>
                    <a:lnTo>
                      <a:pt x="109" y="0"/>
                    </a:lnTo>
                    <a:lnTo>
                      <a:pt x="109" y="77"/>
                    </a:lnTo>
                    <a:lnTo>
                      <a:pt x="0" y="77"/>
                    </a:lnTo>
                    <a:lnTo>
                      <a:pt x="0" y="0"/>
                    </a:lnTo>
                    <a:close/>
                  </a:path>
                </a:pathLst>
              </a:custGeom>
              <a:solidFill>
                <a:srgbClr val="9C9CFF"/>
              </a:solidFill>
              <a:ln w="9525">
                <a:noFill/>
                <a:round/>
                <a:headEnd/>
                <a:tailEnd/>
              </a:ln>
            </p:spPr>
            <p:txBody>
              <a:bodyPr/>
              <a:lstStyle/>
              <a:p>
                <a:pPr eaLnBrk="0" hangingPunct="0"/>
                <a:endParaRPr lang="en-US"/>
              </a:p>
            </p:txBody>
          </p:sp>
          <p:sp>
            <p:nvSpPr>
              <p:cNvPr id="47600" name="Freeform 1824"/>
              <p:cNvSpPr>
                <a:spLocks noEditPoints="1"/>
              </p:cNvSpPr>
              <p:nvPr/>
            </p:nvSpPr>
            <p:spPr bwMode="auto">
              <a:xfrm>
                <a:off x="2944" y="2779"/>
                <a:ext cx="109" cy="77"/>
              </a:xfrm>
              <a:custGeom>
                <a:avLst/>
                <a:gdLst>
                  <a:gd name="T0" fmla="*/ 0 w 109"/>
                  <a:gd name="T1" fmla="*/ 0 h 77"/>
                  <a:gd name="T2" fmla="*/ 109 w 109"/>
                  <a:gd name="T3" fmla="*/ 0 h 77"/>
                  <a:gd name="T4" fmla="*/ 109 w 109"/>
                  <a:gd name="T5" fmla="*/ 77 h 77"/>
                  <a:gd name="T6" fmla="*/ 0 w 109"/>
                  <a:gd name="T7" fmla="*/ 77 h 77"/>
                  <a:gd name="T8" fmla="*/ 0 w 109"/>
                  <a:gd name="T9" fmla="*/ 0 h 77"/>
                  <a:gd name="T10" fmla="*/ 0 w 109"/>
                  <a:gd name="T11" fmla="*/ 0 h 77"/>
                  <a:gd name="T12" fmla="*/ 108 w 109"/>
                  <a:gd name="T13" fmla="*/ 0 h 77"/>
                  <a:gd name="T14" fmla="*/ 108 w 109"/>
                  <a:gd name="T15" fmla="*/ 76 h 77"/>
                  <a:gd name="T16" fmla="*/ 0 w 109"/>
                  <a:gd name="T17" fmla="*/ 76 h 77"/>
                  <a:gd name="T18" fmla="*/ 0 w 109"/>
                  <a:gd name="T19" fmla="*/ 0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
                  <a:gd name="T31" fmla="*/ 0 h 77"/>
                  <a:gd name="T32" fmla="*/ 109 w 109"/>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 h="77">
                    <a:moveTo>
                      <a:pt x="0" y="0"/>
                    </a:moveTo>
                    <a:lnTo>
                      <a:pt x="109" y="0"/>
                    </a:lnTo>
                    <a:lnTo>
                      <a:pt x="109" y="77"/>
                    </a:lnTo>
                    <a:lnTo>
                      <a:pt x="0" y="77"/>
                    </a:lnTo>
                    <a:lnTo>
                      <a:pt x="0" y="0"/>
                    </a:lnTo>
                    <a:close/>
                    <a:moveTo>
                      <a:pt x="0" y="0"/>
                    </a:moveTo>
                    <a:lnTo>
                      <a:pt x="108" y="0"/>
                    </a:lnTo>
                    <a:lnTo>
                      <a:pt x="108" y="76"/>
                    </a:lnTo>
                    <a:lnTo>
                      <a:pt x="0" y="76"/>
                    </a:lnTo>
                    <a:lnTo>
                      <a:pt x="0" y="0"/>
                    </a:lnTo>
                    <a:close/>
                  </a:path>
                </a:pathLst>
              </a:custGeom>
              <a:solidFill>
                <a:srgbClr val="9D9DFF"/>
              </a:solidFill>
              <a:ln w="9525">
                <a:noFill/>
                <a:round/>
                <a:headEnd/>
                <a:tailEnd/>
              </a:ln>
            </p:spPr>
            <p:txBody>
              <a:bodyPr/>
              <a:lstStyle/>
              <a:p>
                <a:pPr eaLnBrk="0" hangingPunct="0"/>
                <a:endParaRPr lang="en-US"/>
              </a:p>
            </p:txBody>
          </p:sp>
          <p:sp>
            <p:nvSpPr>
              <p:cNvPr id="47601" name="Freeform 1825"/>
              <p:cNvSpPr>
                <a:spLocks noEditPoints="1"/>
              </p:cNvSpPr>
              <p:nvPr/>
            </p:nvSpPr>
            <p:spPr bwMode="auto">
              <a:xfrm>
                <a:off x="2944" y="2779"/>
                <a:ext cx="108" cy="76"/>
              </a:xfrm>
              <a:custGeom>
                <a:avLst/>
                <a:gdLst>
                  <a:gd name="T0" fmla="*/ 0 w 108"/>
                  <a:gd name="T1" fmla="*/ 0 h 76"/>
                  <a:gd name="T2" fmla="*/ 108 w 108"/>
                  <a:gd name="T3" fmla="*/ 0 h 76"/>
                  <a:gd name="T4" fmla="*/ 108 w 108"/>
                  <a:gd name="T5" fmla="*/ 76 h 76"/>
                  <a:gd name="T6" fmla="*/ 0 w 108"/>
                  <a:gd name="T7" fmla="*/ 76 h 76"/>
                  <a:gd name="T8" fmla="*/ 0 w 108"/>
                  <a:gd name="T9" fmla="*/ 0 h 76"/>
                  <a:gd name="T10" fmla="*/ 0 w 108"/>
                  <a:gd name="T11" fmla="*/ 0 h 76"/>
                  <a:gd name="T12" fmla="*/ 106 w 108"/>
                  <a:gd name="T13" fmla="*/ 0 h 76"/>
                  <a:gd name="T14" fmla="*/ 106 w 108"/>
                  <a:gd name="T15" fmla="*/ 75 h 76"/>
                  <a:gd name="T16" fmla="*/ 0 w 108"/>
                  <a:gd name="T17" fmla="*/ 75 h 76"/>
                  <a:gd name="T18" fmla="*/ 0 w 108"/>
                  <a:gd name="T19" fmla="*/ 0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
                  <a:gd name="T31" fmla="*/ 0 h 76"/>
                  <a:gd name="T32" fmla="*/ 108 w 108"/>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 h="76">
                    <a:moveTo>
                      <a:pt x="0" y="0"/>
                    </a:moveTo>
                    <a:lnTo>
                      <a:pt x="108" y="0"/>
                    </a:lnTo>
                    <a:lnTo>
                      <a:pt x="108" y="76"/>
                    </a:lnTo>
                    <a:lnTo>
                      <a:pt x="0" y="76"/>
                    </a:lnTo>
                    <a:lnTo>
                      <a:pt x="0" y="0"/>
                    </a:lnTo>
                    <a:close/>
                    <a:moveTo>
                      <a:pt x="0" y="0"/>
                    </a:moveTo>
                    <a:lnTo>
                      <a:pt x="106" y="0"/>
                    </a:lnTo>
                    <a:lnTo>
                      <a:pt x="106" y="75"/>
                    </a:lnTo>
                    <a:lnTo>
                      <a:pt x="0" y="75"/>
                    </a:lnTo>
                    <a:lnTo>
                      <a:pt x="0" y="0"/>
                    </a:lnTo>
                    <a:close/>
                  </a:path>
                </a:pathLst>
              </a:custGeom>
              <a:solidFill>
                <a:srgbClr val="9F9FFF"/>
              </a:solidFill>
              <a:ln w="9525">
                <a:noFill/>
                <a:round/>
                <a:headEnd/>
                <a:tailEnd/>
              </a:ln>
            </p:spPr>
            <p:txBody>
              <a:bodyPr/>
              <a:lstStyle/>
              <a:p>
                <a:pPr eaLnBrk="0" hangingPunct="0"/>
                <a:endParaRPr lang="en-US"/>
              </a:p>
            </p:txBody>
          </p:sp>
          <p:sp>
            <p:nvSpPr>
              <p:cNvPr id="47602" name="Freeform 1826"/>
              <p:cNvSpPr>
                <a:spLocks noEditPoints="1"/>
              </p:cNvSpPr>
              <p:nvPr/>
            </p:nvSpPr>
            <p:spPr bwMode="auto">
              <a:xfrm>
                <a:off x="2944" y="2779"/>
                <a:ext cx="106" cy="75"/>
              </a:xfrm>
              <a:custGeom>
                <a:avLst/>
                <a:gdLst>
                  <a:gd name="T0" fmla="*/ 0 w 106"/>
                  <a:gd name="T1" fmla="*/ 0 h 75"/>
                  <a:gd name="T2" fmla="*/ 106 w 106"/>
                  <a:gd name="T3" fmla="*/ 0 h 75"/>
                  <a:gd name="T4" fmla="*/ 106 w 106"/>
                  <a:gd name="T5" fmla="*/ 75 h 75"/>
                  <a:gd name="T6" fmla="*/ 0 w 106"/>
                  <a:gd name="T7" fmla="*/ 75 h 75"/>
                  <a:gd name="T8" fmla="*/ 0 w 106"/>
                  <a:gd name="T9" fmla="*/ 0 h 75"/>
                  <a:gd name="T10" fmla="*/ 0 w 106"/>
                  <a:gd name="T11" fmla="*/ 0 h 75"/>
                  <a:gd name="T12" fmla="*/ 106 w 106"/>
                  <a:gd name="T13" fmla="*/ 0 h 75"/>
                  <a:gd name="T14" fmla="*/ 106 w 106"/>
                  <a:gd name="T15" fmla="*/ 74 h 75"/>
                  <a:gd name="T16" fmla="*/ 0 w 106"/>
                  <a:gd name="T17" fmla="*/ 74 h 75"/>
                  <a:gd name="T18" fmla="*/ 0 w 106"/>
                  <a:gd name="T19" fmla="*/ 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75"/>
                  <a:gd name="T32" fmla="*/ 106 w 106"/>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75">
                    <a:moveTo>
                      <a:pt x="0" y="0"/>
                    </a:moveTo>
                    <a:lnTo>
                      <a:pt x="106" y="0"/>
                    </a:lnTo>
                    <a:lnTo>
                      <a:pt x="106" y="75"/>
                    </a:lnTo>
                    <a:lnTo>
                      <a:pt x="0" y="75"/>
                    </a:lnTo>
                    <a:lnTo>
                      <a:pt x="0" y="0"/>
                    </a:lnTo>
                    <a:close/>
                    <a:moveTo>
                      <a:pt x="0" y="0"/>
                    </a:moveTo>
                    <a:lnTo>
                      <a:pt x="106" y="0"/>
                    </a:lnTo>
                    <a:lnTo>
                      <a:pt x="106" y="74"/>
                    </a:lnTo>
                    <a:lnTo>
                      <a:pt x="0" y="74"/>
                    </a:lnTo>
                    <a:lnTo>
                      <a:pt x="0" y="0"/>
                    </a:lnTo>
                    <a:close/>
                  </a:path>
                </a:pathLst>
              </a:custGeom>
              <a:solidFill>
                <a:srgbClr val="A0A0FF"/>
              </a:solidFill>
              <a:ln w="9525">
                <a:noFill/>
                <a:round/>
                <a:headEnd/>
                <a:tailEnd/>
              </a:ln>
            </p:spPr>
            <p:txBody>
              <a:bodyPr/>
              <a:lstStyle/>
              <a:p>
                <a:pPr eaLnBrk="0" hangingPunct="0"/>
                <a:endParaRPr lang="en-US"/>
              </a:p>
            </p:txBody>
          </p:sp>
          <p:sp>
            <p:nvSpPr>
              <p:cNvPr id="47603" name="Freeform 1827"/>
              <p:cNvSpPr>
                <a:spLocks noEditPoints="1"/>
              </p:cNvSpPr>
              <p:nvPr/>
            </p:nvSpPr>
            <p:spPr bwMode="auto">
              <a:xfrm>
                <a:off x="2944" y="2779"/>
                <a:ext cx="106" cy="74"/>
              </a:xfrm>
              <a:custGeom>
                <a:avLst/>
                <a:gdLst>
                  <a:gd name="T0" fmla="*/ 0 w 106"/>
                  <a:gd name="T1" fmla="*/ 0 h 74"/>
                  <a:gd name="T2" fmla="*/ 106 w 106"/>
                  <a:gd name="T3" fmla="*/ 0 h 74"/>
                  <a:gd name="T4" fmla="*/ 106 w 106"/>
                  <a:gd name="T5" fmla="*/ 74 h 74"/>
                  <a:gd name="T6" fmla="*/ 0 w 106"/>
                  <a:gd name="T7" fmla="*/ 74 h 74"/>
                  <a:gd name="T8" fmla="*/ 0 w 106"/>
                  <a:gd name="T9" fmla="*/ 0 h 74"/>
                  <a:gd name="T10" fmla="*/ 0 w 106"/>
                  <a:gd name="T11" fmla="*/ 0 h 74"/>
                  <a:gd name="T12" fmla="*/ 104 w 106"/>
                  <a:gd name="T13" fmla="*/ 0 h 74"/>
                  <a:gd name="T14" fmla="*/ 104 w 106"/>
                  <a:gd name="T15" fmla="*/ 74 h 74"/>
                  <a:gd name="T16" fmla="*/ 0 w 106"/>
                  <a:gd name="T17" fmla="*/ 74 h 74"/>
                  <a:gd name="T18" fmla="*/ 0 w 106"/>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74"/>
                  <a:gd name="T32" fmla="*/ 106 w 106"/>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74">
                    <a:moveTo>
                      <a:pt x="0" y="0"/>
                    </a:moveTo>
                    <a:lnTo>
                      <a:pt x="106" y="0"/>
                    </a:lnTo>
                    <a:lnTo>
                      <a:pt x="106" y="74"/>
                    </a:lnTo>
                    <a:lnTo>
                      <a:pt x="0" y="74"/>
                    </a:lnTo>
                    <a:lnTo>
                      <a:pt x="0" y="0"/>
                    </a:lnTo>
                    <a:close/>
                    <a:moveTo>
                      <a:pt x="0" y="0"/>
                    </a:moveTo>
                    <a:lnTo>
                      <a:pt x="104" y="0"/>
                    </a:lnTo>
                    <a:lnTo>
                      <a:pt x="104" y="74"/>
                    </a:lnTo>
                    <a:lnTo>
                      <a:pt x="0" y="74"/>
                    </a:lnTo>
                    <a:lnTo>
                      <a:pt x="0" y="0"/>
                    </a:lnTo>
                    <a:close/>
                  </a:path>
                </a:pathLst>
              </a:custGeom>
              <a:solidFill>
                <a:srgbClr val="A1A1FF"/>
              </a:solidFill>
              <a:ln w="9525">
                <a:noFill/>
                <a:round/>
                <a:headEnd/>
                <a:tailEnd/>
              </a:ln>
            </p:spPr>
            <p:txBody>
              <a:bodyPr/>
              <a:lstStyle/>
              <a:p>
                <a:pPr eaLnBrk="0" hangingPunct="0"/>
                <a:endParaRPr lang="en-US"/>
              </a:p>
            </p:txBody>
          </p:sp>
          <p:sp>
            <p:nvSpPr>
              <p:cNvPr id="47604" name="Freeform 1828"/>
              <p:cNvSpPr>
                <a:spLocks noEditPoints="1"/>
              </p:cNvSpPr>
              <p:nvPr/>
            </p:nvSpPr>
            <p:spPr bwMode="auto">
              <a:xfrm>
                <a:off x="2944" y="2779"/>
                <a:ext cx="104" cy="74"/>
              </a:xfrm>
              <a:custGeom>
                <a:avLst/>
                <a:gdLst>
                  <a:gd name="T0" fmla="*/ 0 w 104"/>
                  <a:gd name="T1" fmla="*/ 0 h 74"/>
                  <a:gd name="T2" fmla="*/ 104 w 104"/>
                  <a:gd name="T3" fmla="*/ 0 h 74"/>
                  <a:gd name="T4" fmla="*/ 104 w 104"/>
                  <a:gd name="T5" fmla="*/ 74 h 74"/>
                  <a:gd name="T6" fmla="*/ 0 w 104"/>
                  <a:gd name="T7" fmla="*/ 74 h 74"/>
                  <a:gd name="T8" fmla="*/ 0 w 104"/>
                  <a:gd name="T9" fmla="*/ 0 h 74"/>
                  <a:gd name="T10" fmla="*/ 0 w 104"/>
                  <a:gd name="T11" fmla="*/ 0 h 74"/>
                  <a:gd name="T12" fmla="*/ 103 w 104"/>
                  <a:gd name="T13" fmla="*/ 0 h 74"/>
                  <a:gd name="T14" fmla="*/ 103 w 104"/>
                  <a:gd name="T15" fmla="*/ 73 h 74"/>
                  <a:gd name="T16" fmla="*/ 0 w 104"/>
                  <a:gd name="T17" fmla="*/ 73 h 74"/>
                  <a:gd name="T18" fmla="*/ 0 w 104"/>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74"/>
                  <a:gd name="T32" fmla="*/ 104 w 104"/>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74">
                    <a:moveTo>
                      <a:pt x="0" y="0"/>
                    </a:moveTo>
                    <a:lnTo>
                      <a:pt x="104" y="0"/>
                    </a:lnTo>
                    <a:lnTo>
                      <a:pt x="104" y="74"/>
                    </a:lnTo>
                    <a:lnTo>
                      <a:pt x="0" y="74"/>
                    </a:lnTo>
                    <a:lnTo>
                      <a:pt x="0" y="0"/>
                    </a:lnTo>
                    <a:close/>
                    <a:moveTo>
                      <a:pt x="0" y="0"/>
                    </a:moveTo>
                    <a:lnTo>
                      <a:pt x="103" y="0"/>
                    </a:lnTo>
                    <a:lnTo>
                      <a:pt x="103" y="73"/>
                    </a:lnTo>
                    <a:lnTo>
                      <a:pt x="0" y="73"/>
                    </a:lnTo>
                    <a:lnTo>
                      <a:pt x="0" y="0"/>
                    </a:lnTo>
                    <a:close/>
                  </a:path>
                </a:pathLst>
              </a:custGeom>
              <a:solidFill>
                <a:srgbClr val="A2A2FF"/>
              </a:solidFill>
              <a:ln w="9525">
                <a:noFill/>
                <a:round/>
                <a:headEnd/>
                <a:tailEnd/>
              </a:ln>
            </p:spPr>
            <p:txBody>
              <a:bodyPr/>
              <a:lstStyle/>
              <a:p>
                <a:pPr eaLnBrk="0" hangingPunct="0"/>
                <a:endParaRPr lang="en-US"/>
              </a:p>
            </p:txBody>
          </p:sp>
          <p:sp>
            <p:nvSpPr>
              <p:cNvPr id="47605" name="Freeform 1829"/>
              <p:cNvSpPr>
                <a:spLocks noEditPoints="1"/>
              </p:cNvSpPr>
              <p:nvPr/>
            </p:nvSpPr>
            <p:spPr bwMode="auto">
              <a:xfrm>
                <a:off x="2944" y="2779"/>
                <a:ext cx="103" cy="73"/>
              </a:xfrm>
              <a:custGeom>
                <a:avLst/>
                <a:gdLst>
                  <a:gd name="T0" fmla="*/ 0 w 103"/>
                  <a:gd name="T1" fmla="*/ 0 h 73"/>
                  <a:gd name="T2" fmla="*/ 103 w 103"/>
                  <a:gd name="T3" fmla="*/ 0 h 73"/>
                  <a:gd name="T4" fmla="*/ 103 w 103"/>
                  <a:gd name="T5" fmla="*/ 73 h 73"/>
                  <a:gd name="T6" fmla="*/ 0 w 103"/>
                  <a:gd name="T7" fmla="*/ 73 h 73"/>
                  <a:gd name="T8" fmla="*/ 0 w 103"/>
                  <a:gd name="T9" fmla="*/ 0 h 73"/>
                  <a:gd name="T10" fmla="*/ 0 w 103"/>
                  <a:gd name="T11" fmla="*/ 0 h 73"/>
                  <a:gd name="T12" fmla="*/ 102 w 103"/>
                  <a:gd name="T13" fmla="*/ 0 h 73"/>
                  <a:gd name="T14" fmla="*/ 102 w 103"/>
                  <a:gd name="T15" fmla="*/ 72 h 73"/>
                  <a:gd name="T16" fmla="*/ 0 w 103"/>
                  <a:gd name="T17" fmla="*/ 72 h 73"/>
                  <a:gd name="T18" fmla="*/ 0 w 103"/>
                  <a:gd name="T19" fmla="*/ 0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3"/>
                  <a:gd name="T31" fmla="*/ 0 h 73"/>
                  <a:gd name="T32" fmla="*/ 103 w 103"/>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3" h="73">
                    <a:moveTo>
                      <a:pt x="0" y="0"/>
                    </a:moveTo>
                    <a:lnTo>
                      <a:pt x="103" y="0"/>
                    </a:lnTo>
                    <a:lnTo>
                      <a:pt x="103" y="73"/>
                    </a:lnTo>
                    <a:lnTo>
                      <a:pt x="0" y="73"/>
                    </a:lnTo>
                    <a:lnTo>
                      <a:pt x="0" y="0"/>
                    </a:lnTo>
                    <a:close/>
                    <a:moveTo>
                      <a:pt x="0" y="0"/>
                    </a:moveTo>
                    <a:lnTo>
                      <a:pt x="102" y="0"/>
                    </a:lnTo>
                    <a:lnTo>
                      <a:pt x="102" y="72"/>
                    </a:lnTo>
                    <a:lnTo>
                      <a:pt x="0" y="72"/>
                    </a:lnTo>
                    <a:lnTo>
                      <a:pt x="0" y="0"/>
                    </a:lnTo>
                    <a:close/>
                  </a:path>
                </a:pathLst>
              </a:custGeom>
              <a:solidFill>
                <a:srgbClr val="A4A4FF"/>
              </a:solidFill>
              <a:ln w="9525">
                <a:noFill/>
                <a:round/>
                <a:headEnd/>
                <a:tailEnd/>
              </a:ln>
            </p:spPr>
            <p:txBody>
              <a:bodyPr/>
              <a:lstStyle/>
              <a:p>
                <a:pPr eaLnBrk="0" hangingPunct="0"/>
                <a:endParaRPr lang="en-US"/>
              </a:p>
            </p:txBody>
          </p:sp>
          <p:sp>
            <p:nvSpPr>
              <p:cNvPr id="47606" name="Freeform 1830"/>
              <p:cNvSpPr>
                <a:spLocks noEditPoints="1"/>
              </p:cNvSpPr>
              <p:nvPr/>
            </p:nvSpPr>
            <p:spPr bwMode="auto">
              <a:xfrm>
                <a:off x="2944" y="2779"/>
                <a:ext cx="102" cy="72"/>
              </a:xfrm>
              <a:custGeom>
                <a:avLst/>
                <a:gdLst>
                  <a:gd name="T0" fmla="*/ 0 w 102"/>
                  <a:gd name="T1" fmla="*/ 0 h 72"/>
                  <a:gd name="T2" fmla="*/ 102 w 102"/>
                  <a:gd name="T3" fmla="*/ 0 h 72"/>
                  <a:gd name="T4" fmla="*/ 102 w 102"/>
                  <a:gd name="T5" fmla="*/ 72 h 72"/>
                  <a:gd name="T6" fmla="*/ 0 w 102"/>
                  <a:gd name="T7" fmla="*/ 72 h 72"/>
                  <a:gd name="T8" fmla="*/ 0 w 102"/>
                  <a:gd name="T9" fmla="*/ 0 h 72"/>
                  <a:gd name="T10" fmla="*/ 0 w 102"/>
                  <a:gd name="T11" fmla="*/ 0 h 72"/>
                  <a:gd name="T12" fmla="*/ 101 w 102"/>
                  <a:gd name="T13" fmla="*/ 0 h 72"/>
                  <a:gd name="T14" fmla="*/ 101 w 102"/>
                  <a:gd name="T15" fmla="*/ 72 h 72"/>
                  <a:gd name="T16" fmla="*/ 0 w 102"/>
                  <a:gd name="T17" fmla="*/ 72 h 72"/>
                  <a:gd name="T18" fmla="*/ 0 w 102"/>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72"/>
                  <a:gd name="T32" fmla="*/ 102 w 102"/>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72">
                    <a:moveTo>
                      <a:pt x="0" y="0"/>
                    </a:moveTo>
                    <a:lnTo>
                      <a:pt x="102" y="0"/>
                    </a:lnTo>
                    <a:lnTo>
                      <a:pt x="102" y="72"/>
                    </a:lnTo>
                    <a:lnTo>
                      <a:pt x="0" y="72"/>
                    </a:lnTo>
                    <a:lnTo>
                      <a:pt x="0" y="0"/>
                    </a:lnTo>
                    <a:close/>
                    <a:moveTo>
                      <a:pt x="0" y="0"/>
                    </a:moveTo>
                    <a:lnTo>
                      <a:pt x="101" y="0"/>
                    </a:lnTo>
                    <a:lnTo>
                      <a:pt x="101" y="72"/>
                    </a:lnTo>
                    <a:lnTo>
                      <a:pt x="0" y="72"/>
                    </a:lnTo>
                    <a:lnTo>
                      <a:pt x="0" y="0"/>
                    </a:lnTo>
                    <a:close/>
                  </a:path>
                </a:pathLst>
              </a:custGeom>
              <a:solidFill>
                <a:srgbClr val="A5A5FF"/>
              </a:solidFill>
              <a:ln w="9525">
                <a:noFill/>
                <a:round/>
                <a:headEnd/>
                <a:tailEnd/>
              </a:ln>
            </p:spPr>
            <p:txBody>
              <a:bodyPr/>
              <a:lstStyle/>
              <a:p>
                <a:pPr eaLnBrk="0" hangingPunct="0"/>
                <a:endParaRPr lang="en-US"/>
              </a:p>
            </p:txBody>
          </p:sp>
          <p:sp>
            <p:nvSpPr>
              <p:cNvPr id="47607" name="Freeform 1831"/>
              <p:cNvSpPr>
                <a:spLocks noEditPoints="1"/>
              </p:cNvSpPr>
              <p:nvPr/>
            </p:nvSpPr>
            <p:spPr bwMode="auto">
              <a:xfrm>
                <a:off x="2944" y="2779"/>
                <a:ext cx="101" cy="72"/>
              </a:xfrm>
              <a:custGeom>
                <a:avLst/>
                <a:gdLst>
                  <a:gd name="T0" fmla="*/ 0 w 101"/>
                  <a:gd name="T1" fmla="*/ 0 h 72"/>
                  <a:gd name="T2" fmla="*/ 101 w 101"/>
                  <a:gd name="T3" fmla="*/ 0 h 72"/>
                  <a:gd name="T4" fmla="*/ 101 w 101"/>
                  <a:gd name="T5" fmla="*/ 72 h 72"/>
                  <a:gd name="T6" fmla="*/ 0 w 101"/>
                  <a:gd name="T7" fmla="*/ 72 h 72"/>
                  <a:gd name="T8" fmla="*/ 0 w 101"/>
                  <a:gd name="T9" fmla="*/ 0 h 72"/>
                  <a:gd name="T10" fmla="*/ 0 w 101"/>
                  <a:gd name="T11" fmla="*/ 0 h 72"/>
                  <a:gd name="T12" fmla="*/ 100 w 101"/>
                  <a:gd name="T13" fmla="*/ 0 h 72"/>
                  <a:gd name="T14" fmla="*/ 100 w 101"/>
                  <a:gd name="T15" fmla="*/ 71 h 72"/>
                  <a:gd name="T16" fmla="*/ 0 w 101"/>
                  <a:gd name="T17" fmla="*/ 71 h 72"/>
                  <a:gd name="T18" fmla="*/ 0 w 101"/>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72"/>
                  <a:gd name="T32" fmla="*/ 101 w 101"/>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72">
                    <a:moveTo>
                      <a:pt x="0" y="0"/>
                    </a:moveTo>
                    <a:lnTo>
                      <a:pt x="101" y="0"/>
                    </a:lnTo>
                    <a:lnTo>
                      <a:pt x="101" y="72"/>
                    </a:lnTo>
                    <a:lnTo>
                      <a:pt x="0" y="72"/>
                    </a:lnTo>
                    <a:lnTo>
                      <a:pt x="0" y="0"/>
                    </a:lnTo>
                    <a:close/>
                    <a:moveTo>
                      <a:pt x="0" y="0"/>
                    </a:moveTo>
                    <a:lnTo>
                      <a:pt x="100" y="0"/>
                    </a:lnTo>
                    <a:lnTo>
                      <a:pt x="100" y="71"/>
                    </a:lnTo>
                    <a:lnTo>
                      <a:pt x="0" y="71"/>
                    </a:lnTo>
                    <a:lnTo>
                      <a:pt x="0" y="0"/>
                    </a:lnTo>
                    <a:close/>
                  </a:path>
                </a:pathLst>
              </a:custGeom>
              <a:solidFill>
                <a:srgbClr val="A6A6FF"/>
              </a:solidFill>
              <a:ln w="9525">
                <a:noFill/>
                <a:round/>
                <a:headEnd/>
                <a:tailEnd/>
              </a:ln>
            </p:spPr>
            <p:txBody>
              <a:bodyPr/>
              <a:lstStyle/>
              <a:p>
                <a:pPr eaLnBrk="0" hangingPunct="0"/>
                <a:endParaRPr lang="en-US"/>
              </a:p>
            </p:txBody>
          </p:sp>
          <p:sp>
            <p:nvSpPr>
              <p:cNvPr id="47608" name="Freeform 1832"/>
              <p:cNvSpPr>
                <a:spLocks noEditPoints="1"/>
              </p:cNvSpPr>
              <p:nvPr/>
            </p:nvSpPr>
            <p:spPr bwMode="auto">
              <a:xfrm>
                <a:off x="2944" y="2779"/>
                <a:ext cx="100" cy="71"/>
              </a:xfrm>
              <a:custGeom>
                <a:avLst/>
                <a:gdLst>
                  <a:gd name="T0" fmla="*/ 0 w 100"/>
                  <a:gd name="T1" fmla="*/ 0 h 71"/>
                  <a:gd name="T2" fmla="*/ 100 w 100"/>
                  <a:gd name="T3" fmla="*/ 0 h 71"/>
                  <a:gd name="T4" fmla="*/ 100 w 100"/>
                  <a:gd name="T5" fmla="*/ 71 h 71"/>
                  <a:gd name="T6" fmla="*/ 0 w 100"/>
                  <a:gd name="T7" fmla="*/ 71 h 71"/>
                  <a:gd name="T8" fmla="*/ 0 w 100"/>
                  <a:gd name="T9" fmla="*/ 0 h 71"/>
                  <a:gd name="T10" fmla="*/ 0 w 100"/>
                  <a:gd name="T11" fmla="*/ 0 h 71"/>
                  <a:gd name="T12" fmla="*/ 99 w 100"/>
                  <a:gd name="T13" fmla="*/ 0 h 71"/>
                  <a:gd name="T14" fmla="*/ 99 w 100"/>
                  <a:gd name="T15" fmla="*/ 70 h 71"/>
                  <a:gd name="T16" fmla="*/ 0 w 100"/>
                  <a:gd name="T17" fmla="*/ 70 h 71"/>
                  <a:gd name="T18" fmla="*/ 0 w 100"/>
                  <a:gd name="T19" fmla="*/ 0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0"/>
                  <a:gd name="T31" fmla="*/ 0 h 71"/>
                  <a:gd name="T32" fmla="*/ 100 w 100"/>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0" h="71">
                    <a:moveTo>
                      <a:pt x="0" y="0"/>
                    </a:moveTo>
                    <a:lnTo>
                      <a:pt x="100" y="0"/>
                    </a:lnTo>
                    <a:lnTo>
                      <a:pt x="100" y="71"/>
                    </a:lnTo>
                    <a:lnTo>
                      <a:pt x="0" y="71"/>
                    </a:lnTo>
                    <a:lnTo>
                      <a:pt x="0" y="0"/>
                    </a:lnTo>
                    <a:close/>
                    <a:moveTo>
                      <a:pt x="0" y="0"/>
                    </a:moveTo>
                    <a:lnTo>
                      <a:pt x="99" y="0"/>
                    </a:lnTo>
                    <a:lnTo>
                      <a:pt x="99" y="70"/>
                    </a:lnTo>
                    <a:lnTo>
                      <a:pt x="0" y="70"/>
                    </a:lnTo>
                    <a:lnTo>
                      <a:pt x="0" y="0"/>
                    </a:lnTo>
                    <a:close/>
                  </a:path>
                </a:pathLst>
              </a:custGeom>
              <a:solidFill>
                <a:srgbClr val="A8A8FF"/>
              </a:solidFill>
              <a:ln w="9525">
                <a:noFill/>
                <a:round/>
                <a:headEnd/>
                <a:tailEnd/>
              </a:ln>
            </p:spPr>
            <p:txBody>
              <a:bodyPr/>
              <a:lstStyle/>
              <a:p>
                <a:pPr eaLnBrk="0" hangingPunct="0"/>
                <a:endParaRPr lang="en-US"/>
              </a:p>
            </p:txBody>
          </p:sp>
          <p:sp>
            <p:nvSpPr>
              <p:cNvPr id="47609" name="Freeform 1833"/>
              <p:cNvSpPr>
                <a:spLocks noEditPoints="1"/>
              </p:cNvSpPr>
              <p:nvPr/>
            </p:nvSpPr>
            <p:spPr bwMode="auto">
              <a:xfrm>
                <a:off x="2944" y="2779"/>
                <a:ext cx="99" cy="70"/>
              </a:xfrm>
              <a:custGeom>
                <a:avLst/>
                <a:gdLst>
                  <a:gd name="T0" fmla="*/ 0 w 99"/>
                  <a:gd name="T1" fmla="*/ 0 h 70"/>
                  <a:gd name="T2" fmla="*/ 99 w 99"/>
                  <a:gd name="T3" fmla="*/ 0 h 70"/>
                  <a:gd name="T4" fmla="*/ 99 w 99"/>
                  <a:gd name="T5" fmla="*/ 70 h 70"/>
                  <a:gd name="T6" fmla="*/ 0 w 99"/>
                  <a:gd name="T7" fmla="*/ 70 h 70"/>
                  <a:gd name="T8" fmla="*/ 0 w 99"/>
                  <a:gd name="T9" fmla="*/ 0 h 70"/>
                  <a:gd name="T10" fmla="*/ 0 w 99"/>
                  <a:gd name="T11" fmla="*/ 0 h 70"/>
                  <a:gd name="T12" fmla="*/ 98 w 99"/>
                  <a:gd name="T13" fmla="*/ 0 h 70"/>
                  <a:gd name="T14" fmla="*/ 98 w 99"/>
                  <a:gd name="T15" fmla="*/ 69 h 70"/>
                  <a:gd name="T16" fmla="*/ 0 w 99"/>
                  <a:gd name="T17" fmla="*/ 69 h 70"/>
                  <a:gd name="T18" fmla="*/ 0 w 99"/>
                  <a:gd name="T19" fmla="*/ 0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70"/>
                  <a:gd name="T32" fmla="*/ 99 w 99"/>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70">
                    <a:moveTo>
                      <a:pt x="0" y="0"/>
                    </a:moveTo>
                    <a:lnTo>
                      <a:pt x="99" y="0"/>
                    </a:lnTo>
                    <a:lnTo>
                      <a:pt x="99" y="70"/>
                    </a:lnTo>
                    <a:lnTo>
                      <a:pt x="0" y="70"/>
                    </a:lnTo>
                    <a:lnTo>
                      <a:pt x="0" y="0"/>
                    </a:lnTo>
                    <a:close/>
                    <a:moveTo>
                      <a:pt x="0" y="0"/>
                    </a:moveTo>
                    <a:lnTo>
                      <a:pt x="98" y="0"/>
                    </a:lnTo>
                    <a:lnTo>
                      <a:pt x="98" y="69"/>
                    </a:lnTo>
                    <a:lnTo>
                      <a:pt x="0" y="69"/>
                    </a:lnTo>
                    <a:lnTo>
                      <a:pt x="0" y="0"/>
                    </a:lnTo>
                    <a:close/>
                  </a:path>
                </a:pathLst>
              </a:custGeom>
              <a:solidFill>
                <a:srgbClr val="A9A9FF"/>
              </a:solidFill>
              <a:ln w="9525">
                <a:noFill/>
                <a:round/>
                <a:headEnd/>
                <a:tailEnd/>
              </a:ln>
            </p:spPr>
            <p:txBody>
              <a:bodyPr/>
              <a:lstStyle/>
              <a:p>
                <a:pPr eaLnBrk="0" hangingPunct="0"/>
                <a:endParaRPr lang="en-US"/>
              </a:p>
            </p:txBody>
          </p:sp>
          <p:sp>
            <p:nvSpPr>
              <p:cNvPr id="47610" name="Freeform 1834"/>
              <p:cNvSpPr>
                <a:spLocks noEditPoints="1"/>
              </p:cNvSpPr>
              <p:nvPr/>
            </p:nvSpPr>
            <p:spPr bwMode="auto">
              <a:xfrm>
                <a:off x="2944" y="2779"/>
                <a:ext cx="98" cy="69"/>
              </a:xfrm>
              <a:custGeom>
                <a:avLst/>
                <a:gdLst>
                  <a:gd name="T0" fmla="*/ 0 w 98"/>
                  <a:gd name="T1" fmla="*/ 0 h 69"/>
                  <a:gd name="T2" fmla="*/ 98 w 98"/>
                  <a:gd name="T3" fmla="*/ 0 h 69"/>
                  <a:gd name="T4" fmla="*/ 98 w 98"/>
                  <a:gd name="T5" fmla="*/ 69 h 69"/>
                  <a:gd name="T6" fmla="*/ 0 w 98"/>
                  <a:gd name="T7" fmla="*/ 69 h 69"/>
                  <a:gd name="T8" fmla="*/ 0 w 98"/>
                  <a:gd name="T9" fmla="*/ 0 h 69"/>
                  <a:gd name="T10" fmla="*/ 0 w 98"/>
                  <a:gd name="T11" fmla="*/ 0 h 69"/>
                  <a:gd name="T12" fmla="*/ 97 w 98"/>
                  <a:gd name="T13" fmla="*/ 0 h 69"/>
                  <a:gd name="T14" fmla="*/ 97 w 98"/>
                  <a:gd name="T15" fmla="*/ 68 h 69"/>
                  <a:gd name="T16" fmla="*/ 0 w 98"/>
                  <a:gd name="T17" fmla="*/ 68 h 69"/>
                  <a:gd name="T18" fmla="*/ 0 w 98"/>
                  <a:gd name="T19" fmla="*/ 0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8"/>
                  <a:gd name="T31" fmla="*/ 0 h 69"/>
                  <a:gd name="T32" fmla="*/ 98 w 98"/>
                  <a:gd name="T33" fmla="*/ 69 h 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8" h="69">
                    <a:moveTo>
                      <a:pt x="0" y="0"/>
                    </a:moveTo>
                    <a:lnTo>
                      <a:pt x="98" y="0"/>
                    </a:lnTo>
                    <a:lnTo>
                      <a:pt x="98" y="69"/>
                    </a:lnTo>
                    <a:lnTo>
                      <a:pt x="0" y="69"/>
                    </a:lnTo>
                    <a:lnTo>
                      <a:pt x="0" y="0"/>
                    </a:lnTo>
                    <a:close/>
                    <a:moveTo>
                      <a:pt x="0" y="0"/>
                    </a:moveTo>
                    <a:lnTo>
                      <a:pt x="97" y="0"/>
                    </a:lnTo>
                    <a:lnTo>
                      <a:pt x="97" y="68"/>
                    </a:lnTo>
                    <a:lnTo>
                      <a:pt x="0" y="68"/>
                    </a:lnTo>
                    <a:lnTo>
                      <a:pt x="0" y="0"/>
                    </a:lnTo>
                    <a:close/>
                  </a:path>
                </a:pathLst>
              </a:custGeom>
              <a:solidFill>
                <a:srgbClr val="AAAAFF"/>
              </a:solidFill>
              <a:ln w="9525">
                <a:noFill/>
                <a:round/>
                <a:headEnd/>
                <a:tailEnd/>
              </a:ln>
            </p:spPr>
            <p:txBody>
              <a:bodyPr/>
              <a:lstStyle/>
              <a:p>
                <a:pPr eaLnBrk="0" hangingPunct="0"/>
                <a:endParaRPr lang="en-US"/>
              </a:p>
            </p:txBody>
          </p:sp>
          <p:sp>
            <p:nvSpPr>
              <p:cNvPr id="47611" name="Freeform 1835"/>
              <p:cNvSpPr>
                <a:spLocks noEditPoints="1"/>
              </p:cNvSpPr>
              <p:nvPr/>
            </p:nvSpPr>
            <p:spPr bwMode="auto">
              <a:xfrm>
                <a:off x="2944" y="2779"/>
                <a:ext cx="97" cy="68"/>
              </a:xfrm>
              <a:custGeom>
                <a:avLst/>
                <a:gdLst>
                  <a:gd name="T0" fmla="*/ 0 w 97"/>
                  <a:gd name="T1" fmla="*/ 0 h 68"/>
                  <a:gd name="T2" fmla="*/ 97 w 97"/>
                  <a:gd name="T3" fmla="*/ 0 h 68"/>
                  <a:gd name="T4" fmla="*/ 97 w 97"/>
                  <a:gd name="T5" fmla="*/ 68 h 68"/>
                  <a:gd name="T6" fmla="*/ 0 w 97"/>
                  <a:gd name="T7" fmla="*/ 68 h 68"/>
                  <a:gd name="T8" fmla="*/ 0 w 97"/>
                  <a:gd name="T9" fmla="*/ 0 h 68"/>
                  <a:gd name="T10" fmla="*/ 0 w 97"/>
                  <a:gd name="T11" fmla="*/ 0 h 68"/>
                  <a:gd name="T12" fmla="*/ 95 w 97"/>
                  <a:gd name="T13" fmla="*/ 0 h 68"/>
                  <a:gd name="T14" fmla="*/ 95 w 97"/>
                  <a:gd name="T15" fmla="*/ 67 h 68"/>
                  <a:gd name="T16" fmla="*/ 0 w 97"/>
                  <a:gd name="T17" fmla="*/ 67 h 68"/>
                  <a:gd name="T18" fmla="*/ 0 w 97"/>
                  <a:gd name="T19" fmla="*/ 0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68"/>
                  <a:gd name="T32" fmla="*/ 97 w 97"/>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68">
                    <a:moveTo>
                      <a:pt x="0" y="0"/>
                    </a:moveTo>
                    <a:lnTo>
                      <a:pt x="97" y="0"/>
                    </a:lnTo>
                    <a:lnTo>
                      <a:pt x="97" y="68"/>
                    </a:lnTo>
                    <a:lnTo>
                      <a:pt x="0" y="68"/>
                    </a:lnTo>
                    <a:lnTo>
                      <a:pt x="0" y="0"/>
                    </a:lnTo>
                    <a:close/>
                    <a:moveTo>
                      <a:pt x="0" y="0"/>
                    </a:moveTo>
                    <a:lnTo>
                      <a:pt x="95" y="0"/>
                    </a:lnTo>
                    <a:lnTo>
                      <a:pt x="95" y="67"/>
                    </a:lnTo>
                    <a:lnTo>
                      <a:pt x="0" y="67"/>
                    </a:lnTo>
                    <a:lnTo>
                      <a:pt x="0" y="0"/>
                    </a:lnTo>
                    <a:close/>
                  </a:path>
                </a:pathLst>
              </a:custGeom>
              <a:solidFill>
                <a:srgbClr val="ACACFF"/>
              </a:solidFill>
              <a:ln w="9525">
                <a:noFill/>
                <a:round/>
                <a:headEnd/>
                <a:tailEnd/>
              </a:ln>
            </p:spPr>
            <p:txBody>
              <a:bodyPr/>
              <a:lstStyle/>
              <a:p>
                <a:pPr eaLnBrk="0" hangingPunct="0"/>
                <a:endParaRPr lang="en-US"/>
              </a:p>
            </p:txBody>
          </p:sp>
          <p:sp>
            <p:nvSpPr>
              <p:cNvPr id="47612" name="Freeform 1836"/>
              <p:cNvSpPr>
                <a:spLocks noEditPoints="1"/>
              </p:cNvSpPr>
              <p:nvPr/>
            </p:nvSpPr>
            <p:spPr bwMode="auto">
              <a:xfrm>
                <a:off x="2944" y="2779"/>
                <a:ext cx="95" cy="67"/>
              </a:xfrm>
              <a:custGeom>
                <a:avLst/>
                <a:gdLst>
                  <a:gd name="T0" fmla="*/ 0 w 95"/>
                  <a:gd name="T1" fmla="*/ 0 h 67"/>
                  <a:gd name="T2" fmla="*/ 95 w 95"/>
                  <a:gd name="T3" fmla="*/ 0 h 67"/>
                  <a:gd name="T4" fmla="*/ 95 w 95"/>
                  <a:gd name="T5" fmla="*/ 67 h 67"/>
                  <a:gd name="T6" fmla="*/ 0 w 95"/>
                  <a:gd name="T7" fmla="*/ 67 h 67"/>
                  <a:gd name="T8" fmla="*/ 0 w 95"/>
                  <a:gd name="T9" fmla="*/ 0 h 67"/>
                  <a:gd name="T10" fmla="*/ 0 w 95"/>
                  <a:gd name="T11" fmla="*/ 0 h 67"/>
                  <a:gd name="T12" fmla="*/ 94 w 95"/>
                  <a:gd name="T13" fmla="*/ 0 h 67"/>
                  <a:gd name="T14" fmla="*/ 94 w 95"/>
                  <a:gd name="T15" fmla="*/ 67 h 67"/>
                  <a:gd name="T16" fmla="*/ 0 w 95"/>
                  <a:gd name="T17" fmla="*/ 67 h 67"/>
                  <a:gd name="T18" fmla="*/ 0 w 95"/>
                  <a:gd name="T19" fmla="*/ 0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67"/>
                  <a:gd name="T32" fmla="*/ 95 w 95"/>
                  <a:gd name="T33" fmla="*/ 67 h 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67">
                    <a:moveTo>
                      <a:pt x="0" y="0"/>
                    </a:moveTo>
                    <a:lnTo>
                      <a:pt x="95" y="0"/>
                    </a:lnTo>
                    <a:lnTo>
                      <a:pt x="95" y="67"/>
                    </a:lnTo>
                    <a:lnTo>
                      <a:pt x="0" y="67"/>
                    </a:lnTo>
                    <a:lnTo>
                      <a:pt x="0" y="0"/>
                    </a:lnTo>
                    <a:close/>
                    <a:moveTo>
                      <a:pt x="0" y="0"/>
                    </a:moveTo>
                    <a:lnTo>
                      <a:pt x="94" y="0"/>
                    </a:lnTo>
                    <a:lnTo>
                      <a:pt x="94" y="67"/>
                    </a:lnTo>
                    <a:lnTo>
                      <a:pt x="0" y="67"/>
                    </a:lnTo>
                    <a:lnTo>
                      <a:pt x="0" y="0"/>
                    </a:lnTo>
                    <a:close/>
                  </a:path>
                </a:pathLst>
              </a:custGeom>
              <a:solidFill>
                <a:srgbClr val="ADADFF"/>
              </a:solidFill>
              <a:ln w="9525">
                <a:noFill/>
                <a:round/>
                <a:headEnd/>
                <a:tailEnd/>
              </a:ln>
            </p:spPr>
            <p:txBody>
              <a:bodyPr/>
              <a:lstStyle/>
              <a:p>
                <a:pPr eaLnBrk="0" hangingPunct="0"/>
                <a:endParaRPr lang="en-US"/>
              </a:p>
            </p:txBody>
          </p:sp>
          <p:sp>
            <p:nvSpPr>
              <p:cNvPr id="47613" name="Freeform 1837"/>
              <p:cNvSpPr>
                <a:spLocks noEditPoints="1"/>
              </p:cNvSpPr>
              <p:nvPr/>
            </p:nvSpPr>
            <p:spPr bwMode="auto">
              <a:xfrm>
                <a:off x="2944" y="2779"/>
                <a:ext cx="94" cy="67"/>
              </a:xfrm>
              <a:custGeom>
                <a:avLst/>
                <a:gdLst>
                  <a:gd name="T0" fmla="*/ 0 w 94"/>
                  <a:gd name="T1" fmla="*/ 0 h 67"/>
                  <a:gd name="T2" fmla="*/ 94 w 94"/>
                  <a:gd name="T3" fmla="*/ 0 h 67"/>
                  <a:gd name="T4" fmla="*/ 94 w 94"/>
                  <a:gd name="T5" fmla="*/ 67 h 67"/>
                  <a:gd name="T6" fmla="*/ 0 w 94"/>
                  <a:gd name="T7" fmla="*/ 67 h 67"/>
                  <a:gd name="T8" fmla="*/ 0 w 94"/>
                  <a:gd name="T9" fmla="*/ 0 h 67"/>
                  <a:gd name="T10" fmla="*/ 0 w 94"/>
                  <a:gd name="T11" fmla="*/ 0 h 67"/>
                  <a:gd name="T12" fmla="*/ 93 w 94"/>
                  <a:gd name="T13" fmla="*/ 0 h 67"/>
                  <a:gd name="T14" fmla="*/ 93 w 94"/>
                  <a:gd name="T15" fmla="*/ 66 h 67"/>
                  <a:gd name="T16" fmla="*/ 0 w 94"/>
                  <a:gd name="T17" fmla="*/ 66 h 67"/>
                  <a:gd name="T18" fmla="*/ 0 w 94"/>
                  <a:gd name="T19" fmla="*/ 0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67"/>
                  <a:gd name="T32" fmla="*/ 94 w 94"/>
                  <a:gd name="T33" fmla="*/ 67 h 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67">
                    <a:moveTo>
                      <a:pt x="0" y="0"/>
                    </a:moveTo>
                    <a:lnTo>
                      <a:pt x="94" y="0"/>
                    </a:lnTo>
                    <a:lnTo>
                      <a:pt x="94" y="67"/>
                    </a:lnTo>
                    <a:lnTo>
                      <a:pt x="0" y="67"/>
                    </a:lnTo>
                    <a:lnTo>
                      <a:pt x="0" y="0"/>
                    </a:lnTo>
                    <a:close/>
                    <a:moveTo>
                      <a:pt x="0" y="0"/>
                    </a:moveTo>
                    <a:lnTo>
                      <a:pt x="93" y="0"/>
                    </a:lnTo>
                    <a:lnTo>
                      <a:pt x="93" y="66"/>
                    </a:lnTo>
                    <a:lnTo>
                      <a:pt x="0" y="66"/>
                    </a:lnTo>
                    <a:lnTo>
                      <a:pt x="0" y="0"/>
                    </a:lnTo>
                    <a:close/>
                  </a:path>
                </a:pathLst>
              </a:custGeom>
              <a:solidFill>
                <a:srgbClr val="AFAFFF"/>
              </a:solidFill>
              <a:ln w="9525">
                <a:noFill/>
                <a:round/>
                <a:headEnd/>
                <a:tailEnd/>
              </a:ln>
            </p:spPr>
            <p:txBody>
              <a:bodyPr/>
              <a:lstStyle/>
              <a:p>
                <a:pPr eaLnBrk="0" hangingPunct="0"/>
                <a:endParaRPr lang="en-US"/>
              </a:p>
            </p:txBody>
          </p:sp>
          <p:sp>
            <p:nvSpPr>
              <p:cNvPr id="47614" name="Freeform 1838"/>
              <p:cNvSpPr>
                <a:spLocks noEditPoints="1"/>
              </p:cNvSpPr>
              <p:nvPr/>
            </p:nvSpPr>
            <p:spPr bwMode="auto">
              <a:xfrm>
                <a:off x="2944" y="2779"/>
                <a:ext cx="93" cy="66"/>
              </a:xfrm>
              <a:custGeom>
                <a:avLst/>
                <a:gdLst>
                  <a:gd name="T0" fmla="*/ 0 w 93"/>
                  <a:gd name="T1" fmla="*/ 0 h 66"/>
                  <a:gd name="T2" fmla="*/ 93 w 93"/>
                  <a:gd name="T3" fmla="*/ 0 h 66"/>
                  <a:gd name="T4" fmla="*/ 93 w 93"/>
                  <a:gd name="T5" fmla="*/ 66 h 66"/>
                  <a:gd name="T6" fmla="*/ 0 w 93"/>
                  <a:gd name="T7" fmla="*/ 66 h 66"/>
                  <a:gd name="T8" fmla="*/ 0 w 93"/>
                  <a:gd name="T9" fmla="*/ 0 h 66"/>
                  <a:gd name="T10" fmla="*/ 0 w 93"/>
                  <a:gd name="T11" fmla="*/ 0 h 66"/>
                  <a:gd name="T12" fmla="*/ 92 w 93"/>
                  <a:gd name="T13" fmla="*/ 0 h 66"/>
                  <a:gd name="T14" fmla="*/ 92 w 93"/>
                  <a:gd name="T15" fmla="*/ 65 h 66"/>
                  <a:gd name="T16" fmla="*/ 0 w 93"/>
                  <a:gd name="T17" fmla="*/ 65 h 66"/>
                  <a:gd name="T18" fmla="*/ 0 w 93"/>
                  <a:gd name="T19" fmla="*/ 0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66"/>
                  <a:gd name="T32" fmla="*/ 93 w 93"/>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66">
                    <a:moveTo>
                      <a:pt x="0" y="0"/>
                    </a:moveTo>
                    <a:lnTo>
                      <a:pt x="93" y="0"/>
                    </a:lnTo>
                    <a:lnTo>
                      <a:pt x="93" y="66"/>
                    </a:lnTo>
                    <a:lnTo>
                      <a:pt x="0" y="66"/>
                    </a:lnTo>
                    <a:lnTo>
                      <a:pt x="0" y="0"/>
                    </a:lnTo>
                    <a:close/>
                    <a:moveTo>
                      <a:pt x="0" y="0"/>
                    </a:moveTo>
                    <a:lnTo>
                      <a:pt x="92" y="0"/>
                    </a:lnTo>
                    <a:lnTo>
                      <a:pt x="92" y="65"/>
                    </a:lnTo>
                    <a:lnTo>
                      <a:pt x="0" y="65"/>
                    </a:lnTo>
                    <a:lnTo>
                      <a:pt x="0" y="0"/>
                    </a:lnTo>
                    <a:close/>
                  </a:path>
                </a:pathLst>
              </a:custGeom>
              <a:solidFill>
                <a:srgbClr val="B0B0FF"/>
              </a:solidFill>
              <a:ln w="9525">
                <a:noFill/>
                <a:round/>
                <a:headEnd/>
                <a:tailEnd/>
              </a:ln>
            </p:spPr>
            <p:txBody>
              <a:bodyPr/>
              <a:lstStyle/>
              <a:p>
                <a:pPr eaLnBrk="0" hangingPunct="0"/>
                <a:endParaRPr lang="en-US"/>
              </a:p>
            </p:txBody>
          </p:sp>
          <p:sp>
            <p:nvSpPr>
              <p:cNvPr id="47615" name="Freeform 1839"/>
              <p:cNvSpPr>
                <a:spLocks noEditPoints="1"/>
              </p:cNvSpPr>
              <p:nvPr/>
            </p:nvSpPr>
            <p:spPr bwMode="auto">
              <a:xfrm>
                <a:off x="2944" y="2779"/>
                <a:ext cx="92" cy="65"/>
              </a:xfrm>
              <a:custGeom>
                <a:avLst/>
                <a:gdLst>
                  <a:gd name="T0" fmla="*/ 0 w 92"/>
                  <a:gd name="T1" fmla="*/ 0 h 65"/>
                  <a:gd name="T2" fmla="*/ 92 w 92"/>
                  <a:gd name="T3" fmla="*/ 0 h 65"/>
                  <a:gd name="T4" fmla="*/ 92 w 92"/>
                  <a:gd name="T5" fmla="*/ 65 h 65"/>
                  <a:gd name="T6" fmla="*/ 0 w 92"/>
                  <a:gd name="T7" fmla="*/ 65 h 65"/>
                  <a:gd name="T8" fmla="*/ 0 w 92"/>
                  <a:gd name="T9" fmla="*/ 0 h 65"/>
                  <a:gd name="T10" fmla="*/ 0 w 92"/>
                  <a:gd name="T11" fmla="*/ 0 h 65"/>
                  <a:gd name="T12" fmla="*/ 91 w 92"/>
                  <a:gd name="T13" fmla="*/ 0 h 65"/>
                  <a:gd name="T14" fmla="*/ 91 w 92"/>
                  <a:gd name="T15" fmla="*/ 64 h 65"/>
                  <a:gd name="T16" fmla="*/ 0 w 92"/>
                  <a:gd name="T17" fmla="*/ 64 h 65"/>
                  <a:gd name="T18" fmla="*/ 0 w 92"/>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65"/>
                  <a:gd name="T32" fmla="*/ 92 w 92"/>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65">
                    <a:moveTo>
                      <a:pt x="0" y="0"/>
                    </a:moveTo>
                    <a:lnTo>
                      <a:pt x="92" y="0"/>
                    </a:lnTo>
                    <a:lnTo>
                      <a:pt x="92" y="65"/>
                    </a:lnTo>
                    <a:lnTo>
                      <a:pt x="0" y="65"/>
                    </a:lnTo>
                    <a:lnTo>
                      <a:pt x="0" y="0"/>
                    </a:lnTo>
                    <a:close/>
                    <a:moveTo>
                      <a:pt x="0" y="0"/>
                    </a:moveTo>
                    <a:lnTo>
                      <a:pt x="91" y="0"/>
                    </a:lnTo>
                    <a:lnTo>
                      <a:pt x="91" y="64"/>
                    </a:lnTo>
                    <a:lnTo>
                      <a:pt x="0" y="64"/>
                    </a:lnTo>
                    <a:lnTo>
                      <a:pt x="0" y="0"/>
                    </a:lnTo>
                    <a:close/>
                  </a:path>
                </a:pathLst>
              </a:custGeom>
              <a:solidFill>
                <a:srgbClr val="B1B1FF"/>
              </a:solidFill>
              <a:ln w="9525">
                <a:noFill/>
                <a:round/>
                <a:headEnd/>
                <a:tailEnd/>
              </a:ln>
            </p:spPr>
            <p:txBody>
              <a:bodyPr/>
              <a:lstStyle/>
              <a:p>
                <a:pPr eaLnBrk="0" hangingPunct="0"/>
                <a:endParaRPr lang="en-US"/>
              </a:p>
            </p:txBody>
          </p:sp>
          <p:sp>
            <p:nvSpPr>
              <p:cNvPr id="47616" name="Freeform 1840"/>
              <p:cNvSpPr>
                <a:spLocks noEditPoints="1"/>
              </p:cNvSpPr>
              <p:nvPr/>
            </p:nvSpPr>
            <p:spPr bwMode="auto">
              <a:xfrm>
                <a:off x="2944" y="2779"/>
                <a:ext cx="91" cy="64"/>
              </a:xfrm>
              <a:custGeom>
                <a:avLst/>
                <a:gdLst>
                  <a:gd name="T0" fmla="*/ 0 w 91"/>
                  <a:gd name="T1" fmla="*/ 0 h 64"/>
                  <a:gd name="T2" fmla="*/ 91 w 91"/>
                  <a:gd name="T3" fmla="*/ 0 h 64"/>
                  <a:gd name="T4" fmla="*/ 91 w 91"/>
                  <a:gd name="T5" fmla="*/ 64 h 64"/>
                  <a:gd name="T6" fmla="*/ 0 w 91"/>
                  <a:gd name="T7" fmla="*/ 64 h 64"/>
                  <a:gd name="T8" fmla="*/ 0 w 91"/>
                  <a:gd name="T9" fmla="*/ 0 h 64"/>
                  <a:gd name="T10" fmla="*/ 0 w 91"/>
                  <a:gd name="T11" fmla="*/ 0 h 64"/>
                  <a:gd name="T12" fmla="*/ 90 w 91"/>
                  <a:gd name="T13" fmla="*/ 0 h 64"/>
                  <a:gd name="T14" fmla="*/ 90 w 91"/>
                  <a:gd name="T15" fmla="*/ 63 h 64"/>
                  <a:gd name="T16" fmla="*/ 0 w 91"/>
                  <a:gd name="T17" fmla="*/ 63 h 64"/>
                  <a:gd name="T18" fmla="*/ 0 w 91"/>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64"/>
                  <a:gd name="T32" fmla="*/ 91 w 91"/>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64">
                    <a:moveTo>
                      <a:pt x="0" y="0"/>
                    </a:moveTo>
                    <a:lnTo>
                      <a:pt x="91" y="0"/>
                    </a:lnTo>
                    <a:lnTo>
                      <a:pt x="91" y="64"/>
                    </a:lnTo>
                    <a:lnTo>
                      <a:pt x="0" y="64"/>
                    </a:lnTo>
                    <a:lnTo>
                      <a:pt x="0" y="0"/>
                    </a:lnTo>
                    <a:close/>
                    <a:moveTo>
                      <a:pt x="0" y="0"/>
                    </a:moveTo>
                    <a:lnTo>
                      <a:pt x="90" y="0"/>
                    </a:lnTo>
                    <a:lnTo>
                      <a:pt x="90" y="63"/>
                    </a:lnTo>
                    <a:lnTo>
                      <a:pt x="0" y="63"/>
                    </a:lnTo>
                    <a:lnTo>
                      <a:pt x="0" y="0"/>
                    </a:lnTo>
                    <a:close/>
                  </a:path>
                </a:pathLst>
              </a:custGeom>
              <a:solidFill>
                <a:srgbClr val="B3B3FF"/>
              </a:solidFill>
              <a:ln w="9525">
                <a:noFill/>
                <a:round/>
                <a:headEnd/>
                <a:tailEnd/>
              </a:ln>
            </p:spPr>
            <p:txBody>
              <a:bodyPr/>
              <a:lstStyle/>
              <a:p>
                <a:pPr eaLnBrk="0" hangingPunct="0"/>
                <a:endParaRPr lang="en-US"/>
              </a:p>
            </p:txBody>
          </p:sp>
          <p:sp>
            <p:nvSpPr>
              <p:cNvPr id="47617" name="Freeform 1841"/>
              <p:cNvSpPr>
                <a:spLocks noEditPoints="1"/>
              </p:cNvSpPr>
              <p:nvPr/>
            </p:nvSpPr>
            <p:spPr bwMode="auto">
              <a:xfrm>
                <a:off x="2944" y="2779"/>
                <a:ext cx="90" cy="63"/>
              </a:xfrm>
              <a:custGeom>
                <a:avLst/>
                <a:gdLst>
                  <a:gd name="T0" fmla="*/ 0 w 90"/>
                  <a:gd name="T1" fmla="*/ 0 h 63"/>
                  <a:gd name="T2" fmla="*/ 90 w 90"/>
                  <a:gd name="T3" fmla="*/ 0 h 63"/>
                  <a:gd name="T4" fmla="*/ 90 w 90"/>
                  <a:gd name="T5" fmla="*/ 63 h 63"/>
                  <a:gd name="T6" fmla="*/ 0 w 90"/>
                  <a:gd name="T7" fmla="*/ 63 h 63"/>
                  <a:gd name="T8" fmla="*/ 0 w 90"/>
                  <a:gd name="T9" fmla="*/ 0 h 63"/>
                  <a:gd name="T10" fmla="*/ 0 w 90"/>
                  <a:gd name="T11" fmla="*/ 0 h 63"/>
                  <a:gd name="T12" fmla="*/ 89 w 90"/>
                  <a:gd name="T13" fmla="*/ 0 h 63"/>
                  <a:gd name="T14" fmla="*/ 89 w 90"/>
                  <a:gd name="T15" fmla="*/ 63 h 63"/>
                  <a:gd name="T16" fmla="*/ 0 w 90"/>
                  <a:gd name="T17" fmla="*/ 63 h 63"/>
                  <a:gd name="T18" fmla="*/ 0 w 90"/>
                  <a:gd name="T19" fmla="*/ 0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63"/>
                  <a:gd name="T32" fmla="*/ 90 w 90"/>
                  <a:gd name="T33" fmla="*/ 63 h 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63">
                    <a:moveTo>
                      <a:pt x="0" y="0"/>
                    </a:moveTo>
                    <a:lnTo>
                      <a:pt x="90" y="0"/>
                    </a:lnTo>
                    <a:lnTo>
                      <a:pt x="90" y="63"/>
                    </a:lnTo>
                    <a:lnTo>
                      <a:pt x="0" y="63"/>
                    </a:lnTo>
                    <a:lnTo>
                      <a:pt x="0" y="0"/>
                    </a:lnTo>
                    <a:close/>
                    <a:moveTo>
                      <a:pt x="0" y="0"/>
                    </a:moveTo>
                    <a:lnTo>
                      <a:pt x="89" y="0"/>
                    </a:lnTo>
                    <a:lnTo>
                      <a:pt x="89" y="63"/>
                    </a:lnTo>
                    <a:lnTo>
                      <a:pt x="0" y="63"/>
                    </a:lnTo>
                    <a:lnTo>
                      <a:pt x="0" y="0"/>
                    </a:lnTo>
                    <a:close/>
                  </a:path>
                </a:pathLst>
              </a:custGeom>
              <a:solidFill>
                <a:srgbClr val="B4B4FF"/>
              </a:solidFill>
              <a:ln w="9525">
                <a:noFill/>
                <a:round/>
                <a:headEnd/>
                <a:tailEnd/>
              </a:ln>
            </p:spPr>
            <p:txBody>
              <a:bodyPr/>
              <a:lstStyle/>
              <a:p>
                <a:pPr eaLnBrk="0" hangingPunct="0"/>
                <a:endParaRPr lang="en-US"/>
              </a:p>
            </p:txBody>
          </p:sp>
          <p:sp>
            <p:nvSpPr>
              <p:cNvPr id="47618" name="Freeform 1842"/>
              <p:cNvSpPr>
                <a:spLocks noEditPoints="1"/>
              </p:cNvSpPr>
              <p:nvPr/>
            </p:nvSpPr>
            <p:spPr bwMode="auto">
              <a:xfrm>
                <a:off x="2944" y="2779"/>
                <a:ext cx="89" cy="63"/>
              </a:xfrm>
              <a:custGeom>
                <a:avLst/>
                <a:gdLst>
                  <a:gd name="T0" fmla="*/ 0 w 89"/>
                  <a:gd name="T1" fmla="*/ 0 h 63"/>
                  <a:gd name="T2" fmla="*/ 89 w 89"/>
                  <a:gd name="T3" fmla="*/ 0 h 63"/>
                  <a:gd name="T4" fmla="*/ 89 w 89"/>
                  <a:gd name="T5" fmla="*/ 63 h 63"/>
                  <a:gd name="T6" fmla="*/ 0 w 89"/>
                  <a:gd name="T7" fmla="*/ 63 h 63"/>
                  <a:gd name="T8" fmla="*/ 0 w 89"/>
                  <a:gd name="T9" fmla="*/ 0 h 63"/>
                  <a:gd name="T10" fmla="*/ 0 w 89"/>
                  <a:gd name="T11" fmla="*/ 0 h 63"/>
                  <a:gd name="T12" fmla="*/ 88 w 89"/>
                  <a:gd name="T13" fmla="*/ 0 h 63"/>
                  <a:gd name="T14" fmla="*/ 88 w 89"/>
                  <a:gd name="T15" fmla="*/ 62 h 63"/>
                  <a:gd name="T16" fmla="*/ 0 w 89"/>
                  <a:gd name="T17" fmla="*/ 62 h 63"/>
                  <a:gd name="T18" fmla="*/ 0 w 89"/>
                  <a:gd name="T19" fmla="*/ 0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
                  <a:gd name="T31" fmla="*/ 0 h 63"/>
                  <a:gd name="T32" fmla="*/ 89 w 89"/>
                  <a:gd name="T33" fmla="*/ 63 h 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 h="63">
                    <a:moveTo>
                      <a:pt x="0" y="0"/>
                    </a:moveTo>
                    <a:lnTo>
                      <a:pt x="89" y="0"/>
                    </a:lnTo>
                    <a:lnTo>
                      <a:pt x="89" y="63"/>
                    </a:lnTo>
                    <a:lnTo>
                      <a:pt x="0" y="63"/>
                    </a:lnTo>
                    <a:lnTo>
                      <a:pt x="0" y="0"/>
                    </a:lnTo>
                    <a:close/>
                    <a:moveTo>
                      <a:pt x="0" y="0"/>
                    </a:moveTo>
                    <a:lnTo>
                      <a:pt x="88" y="0"/>
                    </a:lnTo>
                    <a:lnTo>
                      <a:pt x="88" y="62"/>
                    </a:lnTo>
                    <a:lnTo>
                      <a:pt x="0" y="62"/>
                    </a:lnTo>
                    <a:lnTo>
                      <a:pt x="0" y="0"/>
                    </a:lnTo>
                    <a:close/>
                  </a:path>
                </a:pathLst>
              </a:custGeom>
              <a:solidFill>
                <a:srgbClr val="B6B6FF"/>
              </a:solidFill>
              <a:ln w="9525">
                <a:noFill/>
                <a:round/>
                <a:headEnd/>
                <a:tailEnd/>
              </a:ln>
            </p:spPr>
            <p:txBody>
              <a:bodyPr/>
              <a:lstStyle/>
              <a:p>
                <a:pPr eaLnBrk="0" hangingPunct="0"/>
                <a:endParaRPr lang="en-US"/>
              </a:p>
            </p:txBody>
          </p:sp>
          <p:sp>
            <p:nvSpPr>
              <p:cNvPr id="47619" name="Freeform 1843"/>
              <p:cNvSpPr>
                <a:spLocks noEditPoints="1"/>
              </p:cNvSpPr>
              <p:nvPr/>
            </p:nvSpPr>
            <p:spPr bwMode="auto">
              <a:xfrm>
                <a:off x="2944" y="2779"/>
                <a:ext cx="88" cy="62"/>
              </a:xfrm>
              <a:custGeom>
                <a:avLst/>
                <a:gdLst>
                  <a:gd name="T0" fmla="*/ 0 w 88"/>
                  <a:gd name="T1" fmla="*/ 0 h 62"/>
                  <a:gd name="T2" fmla="*/ 88 w 88"/>
                  <a:gd name="T3" fmla="*/ 0 h 62"/>
                  <a:gd name="T4" fmla="*/ 88 w 88"/>
                  <a:gd name="T5" fmla="*/ 62 h 62"/>
                  <a:gd name="T6" fmla="*/ 0 w 88"/>
                  <a:gd name="T7" fmla="*/ 62 h 62"/>
                  <a:gd name="T8" fmla="*/ 0 w 88"/>
                  <a:gd name="T9" fmla="*/ 0 h 62"/>
                  <a:gd name="T10" fmla="*/ 0 w 88"/>
                  <a:gd name="T11" fmla="*/ 0 h 62"/>
                  <a:gd name="T12" fmla="*/ 87 w 88"/>
                  <a:gd name="T13" fmla="*/ 0 h 62"/>
                  <a:gd name="T14" fmla="*/ 87 w 88"/>
                  <a:gd name="T15" fmla="*/ 61 h 62"/>
                  <a:gd name="T16" fmla="*/ 0 w 88"/>
                  <a:gd name="T17" fmla="*/ 61 h 62"/>
                  <a:gd name="T18" fmla="*/ 0 w 88"/>
                  <a:gd name="T19" fmla="*/ 0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62"/>
                  <a:gd name="T32" fmla="*/ 88 w 88"/>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62">
                    <a:moveTo>
                      <a:pt x="0" y="0"/>
                    </a:moveTo>
                    <a:lnTo>
                      <a:pt x="88" y="0"/>
                    </a:lnTo>
                    <a:lnTo>
                      <a:pt x="88" y="62"/>
                    </a:lnTo>
                    <a:lnTo>
                      <a:pt x="0" y="62"/>
                    </a:lnTo>
                    <a:lnTo>
                      <a:pt x="0" y="0"/>
                    </a:lnTo>
                    <a:close/>
                    <a:moveTo>
                      <a:pt x="0" y="0"/>
                    </a:moveTo>
                    <a:lnTo>
                      <a:pt x="87" y="0"/>
                    </a:lnTo>
                    <a:lnTo>
                      <a:pt x="87" y="61"/>
                    </a:lnTo>
                    <a:lnTo>
                      <a:pt x="0" y="61"/>
                    </a:lnTo>
                    <a:lnTo>
                      <a:pt x="0" y="0"/>
                    </a:lnTo>
                    <a:close/>
                  </a:path>
                </a:pathLst>
              </a:custGeom>
              <a:solidFill>
                <a:srgbClr val="B8B8FF"/>
              </a:solidFill>
              <a:ln w="9525">
                <a:noFill/>
                <a:round/>
                <a:headEnd/>
                <a:tailEnd/>
              </a:ln>
            </p:spPr>
            <p:txBody>
              <a:bodyPr/>
              <a:lstStyle/>
              <a:p>
                <a:pPr eaLnBrk="0" hangingPunct="0"/>
                <a:endParaRPr lang="en-US"/>
              </a:p>
            </p:txBody>
          </p:sp>
          <p:sp>
            <p:nvSpPr>
              <p:cNvPr id="47620" name="Freeform 1844"/>
              <p:cNvSpPr>
                <a:spLocks noEditPoints="1"/>
              </p:cNvSpPr>
              <p:nvPr/>
            </p:nvSpPr>
            <p:spPr bwMode="auto">
              <a:xfrm>
                <a:off x="2944" y="2779"/>
                <a:ext cx="87" cy="61"/>
              </a:xfrm>
              <a:custGeom>
                <a:avLst/>
                <a:gdLst>
                  <a:gd name="T0" fmla="*/ 0 w 87"/>
                  <a:gd name="T1" fmla="*/ 0 h 61"/>
                  <a:gd name="T2" fmla="*/ 87 w 87"/>
                  <a:gd name="T3" fmla="*/ 0 h 61"/>
                  <a:gd name="T4" fmla="*/ 87 w 87"/>
                  <a:gd name="T5" fmla="*/ 61 h 61"/>
                  <a:gd name="T6" fmla="*/ 0 w 87"/>
                  <a:gd name="T7" fmla="*/ 61 h 61"/>
                  <a:gd name="T8" fmla="*/ 0 w 87"/>
                  <a:gd name="T9" fmla="*/ 0 h 61"/>
                  <a:gd name="T10" fmla="*/ 0 w 87"/>
                  <a:gd name="T11" fmla="*/ 0 h 61"/>
                  <a:gd name="T12" fmla="*/ 86 w 87"/>
                  <a:gd name="T13" fmla="*/ 0 h 61"/>
                  <a:gd name="T14" fmla="*/ 86 w 87"/>
                  <a:gd name="T15" fmla="*/ 61 h 61"/>
                  <a:gd name="T16" fmla="*/ 0 w 87"/>
                  <a:gd name="T17" fmla="*/ 61 h 61"/>
                  <a:gd name="T18" fmla="*/ 0 w 87"/>
                  <a:gd name="T19" fmla="*/ 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61"/>
                  <a:gd name="T32" fmla="*/ 87 w 87"/>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61">
                    <a:moveTo>
                      <a:pt x="0" y="0"/>
                    </a:moveTo>
                    <a:lnTo>
                      <a:pt x="87" y="0"/>
                    </a:lnTo>
                    <a:lnTo>
                      <a:pt x="87" y="61"/>
                    </a:lnTo>
                    <a:lnTo>
                      <a:pt x="0" y="61"/>
                    </a:lnTo>
                    <a:lnTo>
                      <a:pt x="0" y="0"/>
                    </a:lnTo>
                    <a:close/>
                    <a:moveTo>
                      <a:pt x="0" y="0"/>
                    </a:moveTo>
                    <a:lnTo>
                      <a:pt x="86" y="0"/>
                    </a:lnTo>
                    <a:lnTo>
                      <a:pt x="86" y="61"/>
                    </a:lnTo>
                    <a:lnTo>
                      <a:pt x="0" y="61"/>
                    </a:lnTo>
                    <a:lnTo>
                      <a:pt x="0" y="0"/>
                    </a:lnTo>
                    <a:close/>
                  </a:path>
                </a:pathLst>
              </a:custGeom>
              <a:solidFill>
                <a:srgbClr val="B9B9FF"/>
              </a:solidFill>
              <a:ln w="9525">
                <a:noFill/>
                <a:round/>
                <a:headEnd/>
                <a:tailEnd/>
              </a:ln>
            </p:spPr>
            <p:txBody>
              <a:bodyPr/>
              <a:lstStyle/>
              <a:p>
                <a:pPr eaLnBrk="0" hangingPunct="0"/>
                <a:endParaRPr lang="en-US"/>
              </a:p>
            </p:txBody>
          </p:sp>
          <p:sp>
            <p:nvSpPr>
              <p:cNvPr id="47621" name="Freeform 1845"/>
              <p:cNvSpPr>
                <a:spLocks noEditPoints="1"/>
              </p:cNvSpPr>
              <p:nvPr/>
            </p:nvSpPr>
            <p:spPr bwMode="auto">
              <a:xfrm>
                <a:off x="2944" y="2779"/>
                <a:ext cx="86" cy="61"/>
              </a:xfrm>
              <a:custGeom>
                <a:avLst/>
                <a:gdLst>
                  <a:gd name="T0" fmla="*/ 0 w 86"/>
                  <a:gd name="T1" fmla="*/ 0 h 61"/>
                  <a:gd name="T2" fmla="*/ 86 w 86"/>
                  <a:gd name="T3" fmla="*/ 0 h 61"/>
                  <a:gd name="T4" fmla="*/ 86 w 86"/>
                  <a:gd name="T5" fmla="*/ 61 h 61"/>
                  <a:gd name="T6" fmla="*/ 0 w 86"/>
                  <a:gd name="T7" fmla="*/ 61 h 61"/>
                  <a:gd name="T8" fmla="*/ 0 w 86"/>
                  <a:gd name="T9" fmla="*/ 0 h 61"/>
                  <a:gd name="T10" fmla="*/ 0 w 86"/>
                  <a:gd name="T11" fmla="*/ 0 h 61"/>
                  <a:gd name="T12" fmla="*/ 84 w 86"/>
                  <a:gd name="T13" fmla="*/ 0 h 61"/>
                  <a:gd name="T14" fmla="*/ 84 w 86"/>
                  <a:gd name="T15" fmla="*/ 60 h 61"/>
                  <a:gd name="T16" fmla="*/ 0 w 86"/>
                  <a:gd name="T17" fmla="*/ 60 h 61"/>
                  <a:gd name="T18" fmla="*/ 0 w 86"/>
                  <a:gd name="T19" fmla="*/ 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
                  <a:gd name="T31" fmla="*/ 0 h 61"/>
                  <a:gd name="T32" fmla="*/ 86 w 86"/>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 h="61">
                    <a:moveTo>
                      <a:pt x="0" y="0"/>
                    </a:moveTo>
                    <a:lnTo>
                      <a:pt x="86" y="0"/>
                    </a:lnTo>
                    <a:lnTo>
                      <a:pt x="86" y="61"/>
                    </a:lnTo>
                    <a:lnTo>
                      <a:pt x="0" y="61"/>
                    </a:lnTo>
                    <a:lnTo>
                      <a:pt x="0" y="0"/>
                    </a:lnTo>
                    <a:close/>
                    <a:moveTo>
                      <a:pt x="0" y="0"/>
                    </a:moveTo>
                    <a:lnTo>
                      <a:pt x="84" y="0"/>
                    </a:lnTo>
                    <a:lnTo>
                      <a:pt x="84" y="60"/>
                    </a:lnTo>
                    <a:lnTo>
                      <a:pt x="0" y="60"/>
                    </a:lnTo>
                    <a:lnTo>
                      <a:pt x="0" y="0"/>
                    </a:lnTo>
                    <a:close/>
                  </a:path>
                </a:pathLst>
              </a:custGeom>
              <a:solidFill>
                <a:srgbClr val="BBBBFF"/>
              </a:solidFill>
              <a:ln w="9525">
                <a:noFill/>
                <a:round/>
                <a:headEnd/>
                <a:tailEnd/>
              </a:ln>
            </p:spPr>
            <p:txBody>
              <a:bodyPr/>
              <a:lstStyle/>
              <a:p>
                <a:pPr eaLnBrk="0" hangingPunct="0"/>
                <a:endParaRPr lang="en-US"/>
              </a:p>
            </p:txBody>
          </p:sp>
          <p:sp>
            <p:nvSpPr>
              <p:cNvPr id="47622" name="Freeform 1846"/>
              <p:cNvSpPr>
                <a:spLocks noEditPoints="1"/>
              </p:cNvSpPr>
              <p:nvPr/>
            </p:nvSpPr>
            <p:spPr bwMode="auto">
              <a:xfrm>
                <a:off x="2944" y="2779"/>
                <a:ext cx="84" cy="60"/>
              </a:xfrm>
              <a:custGeom>
                <a:avLst/>
                <a:gdLst>
                  <a:gd name="T0" fmla="*/ 0 w 84"/>
                  <a:gd name="T1" fmla="*/ 0 h 60"/>
                  <a:gd name="T2" fmla="*/ 84 w 84"/>
                  <a:gd name="T3" fmla="*/ 0 h 60"/>
                  <a:gd name="T4" fmla="*/ 84 w 84"/>
                  <a:gd name="T5" fmla="*/ 60 h 60"/>
                  <a:gd name="T6" fmla="*/ 0 w 84"/>
                  <a:gd name="T7" fmla="*/ 60 h 60"/>
                  <a:gd name="T8" fmla="*/ 0 w 84"/>
                  <a:gd name="T9" fmla="*/ 0 h 60"/>
                  <a:gd name="T10" fmla="*/ 0 w 84"/>
                  <a:gd name="T11" fmla="*/ 0 h 60"/>
                  <a:gd name="T12" fmla="*/ 83 w 84"/>
                  <a:gd name="T13" fmla="*/ 0 h 60"/>
                  <a:gd name="T14" fmla="*/ 83 w 84"/>
                  <a:gd name="T15" fmla="*/ 59 h 60"/>
                  <a:gd name="T16" fmla="*/ 0 w 84"/>
                  <a:gd name="T17" fmla="*/ 59 h 60"/>
                  <a:gd name="T18" fmla="*/ 0 w 84"/>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
                  <a:gd name="T31" fmla="*/ 0 h 60"/>
                  <a:gd name="T32" fmla="*/ 84 w 84"/>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 h="60">
                    <a:moveTo>
                      <a:pt x="0" y="0"/>
                    </a:moveTo>
                    <a:lnTo>
                      <a:pt x="84" y="0"/>
                    </a:lnTo>
                    <a:lnTo>
                      <a:pt x="84" y="60"/>
                    </a:lnTo>
                    <a:lnTo>
                      <a:pt x="0" y="60"/>
                    </a:lnTo>
                    <a:lnTo>
                      <a:pt x="0" y="0"/>
                    </a:lnTo>
                    <a:close/>
                    <a:moveTo>
                      <a:pt x="0" y="0"/>
                    </a:moveTo>
                    <a:lnTo>
                      <a:pt x="83" y="0"/>
                    </a:lnTo>
                    <a:lnTo>
                      <a:pt x="83" y="59"/>
                    </a:lnTo>
                    <a:lnTo>
                      <a:pt x="0" y="59"/>
                    </a:lnTo>
                    <a:lnTo>
                      <a:pt x="0" y="0"/>
                    </a:lnTo>
                    <a:close/>
                  </a:path>
                </a:pathLst>
              </a:custGeom>
              <a:solidFill>
                <a:srgbClr val="BCBCFF"/>
              </a:solidFill>
              <a:ln w="9525">
                <a:noFill/>
                <a:round/>
                <a:headEnd/>
                <a:tailEnd/>
              </a:ln>
            </p:spPr>
            <p:txBody>
              <a:bodyPr/>
              <a:lstStyle/>
              <a:p>
                <a:pPr eaLnBrk="0" hangingPunct="0"/>
                <a:endParaRPr lang="en-US"/>
              </a:p>
            </p:txBody>
          </p:sp>
          <p:sp>
            <p:nvSpPr>
              <p:cNvPr id="47623" name="Freeform 1847"/>
              <p:cNvSpPr>
                <a:spLocks noEditPoints="1"/>
              </p:cNvSpPr>
              <p:nvPr/>
            </p:nvSpPr>
            <p:spPr bwMode="auto">
              <a:xfrm>
                <a:off x="2944" y="2779"/>
                <a:ext cx="83" cy="59"/>
              </a:xfrm>
              <a:custGeom>
                <a:avLst/>
                <a:gdLst>
                  <a:gd name="T0" fmla="*/ 0 w 83"/>
                  <a:gd name="T1" fmla="*/ 0 h 59"/>
                  <a:gd name="T2" fmla="*/ 83 w 83"/>
                  <a:gd name="T3" fmla="*/ 0 h 59"/>
                  <a:gd name="T4" fmla="*/ 83 w 83"/>
                  <a:gd name="T5" fmla="*/ 59 h 59"/>
                  <a:gd name="T6" fmla="*/ 0 w 83"/>
                  <a:gd name="T7" fmla="*/ 59 h 59"/>
                  <a:gd name="T8" fmla="*/ 0 w 83"/>
                  <a:gd name="T9" fmla="*/ 0 h 59"/>
                  <a:gd name="T10" fmla="*/ 0 w 83"/>
                  <a:gd name="T11" fmla="*/ 0 h 59"/>
                  <a:gd name="T12" fmla="*/ 82 w 83"/>
                  <a:gd name="T13" fmla="*/ 0 h 59"/>
                  <a:gd name="T14" fmla="*/ 82 w 83"/>
                  <a:gd name="T15" fmla="*/ 58 h 59"/>
                  <a:gd name="T16" fmla="*/ 0 w 83"/>
                  <a:gd name="T17" fmla="*/ 58 h 59"/>
                  <a:gd name="T18" fmla="*/ 0 w 83"/>
                  <a:gd name="T19" fmla="*/ 0 h 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59"/>
                  <a:gd name="T32" fmla="*/ 83 w 83"/>
                  <a:gd name="T33" fmla="*/ 59 h 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59">
                    <a:moveTo>
                      <a:pt x="0" y="0"/>
                    </a:moveTo>
                    <a:lnTo>
                      <a:pt x="83" y="0"/>
                    </a:lnTo>
                    <a:lnTo>
                      <a:pt x="83" y="59"/>
                    </a:lnTo>
                    <a:lnTo>
                      <a:pt x="0" y="59"/>
                    </a:lnTo>
                    <a:lnTo>
                      <a:pt x="0" y="0"/>
                    </a:lnTo>
                    <a:close/>
                    <a:moveTo>
                      <a:pt x="0" y="0"/>
                    </a:moveTo>
                    <a:lnTo>
                      <a:pt x="82" y="0"/>
                    </a:lnTo>
                    <a:lnTo>
                      <a:pt x="82" y="58"/>
                    </a:lnTo>
                    <a:lnTo>
                      <a:pt x="0" y="58"/>
                    </a:lnTo>
                    <a:lnTo>
                      <a:pt x="0" y="0"/>
                    </a:lnTo>
                    <a:close/>
                  </a:path>
                </a:pathLst>
              </a:custGeom>
              <a:solidFill>
                <a:srgbClr val="BEBEFF"/>
              </a:solidFill>
              <a:ln w="9525">
                <a:noFill/>
                <a:round/>
                <a:headEnd/>
                <a:tailEnd/>
              </a:ln>
            </p:spPr>
            <p:txBody>
              <a:bodyPr/>
              <a:lstStyle/>
              <a:p>
                <a:pPr eaLnBrk="0" hangingPunct="0"/>
                <a:endParaRPr lang="en-US"/>
              </a:p>
            </p:txBody>
          </p:sp>
          <p:sp>
            <p:nvSpPr>
              <p:cNvPr id="47624" name="Freeform 1848"/>
              <p:cNvSpPr>
                <a:spLocks noEditPoints="1"/>
              </p:cNvSpPr>
              <p:nvPr/>
            </p:nvSpPr>
            <p:spPr bwMode="auto">
              <a:xfrm>
                <a:off x="2944" y="2779"/>
                <a:ext cx="82" cy="58"/>
              </a:xfrm>
              <a:custGeom>
                <a:avLst/>
                <a:gdLst>
                  <a:gd name="T0" fmla="*/ 0 w 82"/>
                  <a:gd name="T1" fmla="*/ 0 h 58"/>
                  <a:gd name="T2" fmla="*/ 82 w 82"/>
                  <a:gd name="T3" fmla="*/ 0 h 58"/>
                  <a:gd name="T4" fmla="*/ 82 w 82"/>
                  <a:gd name="T5" fmla="*/ 58 h 58"/>
                  <a:gd name="T6" fmla="*/ 0 w 82"/>
                  <a:gd name="T7" fmla="*/ 58 h 58"/>
                  <a:gd name="T8" fmla="*/ 0 w 82"/>
                  <a:gd name="T9" fmla="*/ 0 h 58"/>
                  <a:gd name="T10" fmla="*/ 0 w 82"/>
                  <a:gd name="T11" fmla="*/ 0 h 58"/>
                  <a:gd name="T12" fmla="*/ 81 w 82"/>
                  <a:gd name="T13" fmla="*/ 0 h 58"/>
                  <a:gd name="T14" fmla="*/ 81 w 82"/>
                  <a:gd name="T15" fmla="*/ 57 h 58"/>
                  <a:gd name="T16" fmla="*/ 0 w 82"/>
                  <a:gd name="T17" fmla="*/ 57 h 58"/>
                  <a:gd name="T18" fmla="*/ 0 w 82"/>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58"/>
                  <a:gd name="T32" fmla="*/ 82 w 82"/>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58">
                    <a:moveTo>
                      <a:pt x="0" y="0"/>
                    </a:moveTo>
                    <a:lnTo>
                      <a:pt x="82" y="0"/>
                    </a:lnTo>
                    <a:lnTo>
                      <a:pt x="82" y="58"/>
                    </a:lnTo>
                    <a:lnTo>
                      <a:pt x="0" y="58"/>
                    </a:lnTo>
                    <a:lnTo>
                      <a:pt x="0" y="0"/>
                    </a:lnTo>
                    <a:close/>
                    <a:moveTo>
                      <a:pt x="0" y="0"/>
                    </a:moveTo>
                    <a:lnTo>
                      <a:pt x="81" y="0"/>
                    </a:lnTo>
                    <a:lnTo>
                      <a:pt x="81" y="57"/>
                    </a:lnTo>
                    <a:lnTo>
                      <a:pt x="0" y="57"/>
                    </a:lnTo>
                    <a:lnTo>
                      <a:pt x="0" y="0"/>
                    </a:lnTo>
                    <a:close/>
                  </a:path>
                </a:pathLst>
              </a:custGeom>
              <a:solidFill>
                <a:srgbClr val="C0C0FF"/>
              </a:solidFill>
              <a:ln w="9525">
                <a:noFill/>
                <a:round/>
                <a:headEnd/>
                <a:tailEnd/>
              </a:ln>
            </p:spPr>
            <p:txBody>
              <a:bodyPr/>
              <a:lstStyle/>
              <a:p>
                <a:pPr eaLnBrk="0" hangingPunct="0"/>
                <a:endParaRPr lang="en-US"/>
              </a:p>
            </p:txBody>
          </p:sp>
          <p:sp>
            <p:nvSpPr>
              <p:cNvPr id="47625" name="Freeform 1849"/>
              <p:cNvSpPr>
                <a:spLocks noEditPoints="1"/>
              </p:cNvSpPr>
              <p:nvPr/>
            </p:nvSpPr>
            <p:spPr bwMode="auto">
              <a:xfrm>
                <a:off x="2944" y="2779"/>
                <a:ext cx="81" cy="57"/>
              </a:xfrm>
              <a:custGeom>
                <a:avLst/>
                <a:gdLst>
                  <a:gd name="T0" fmla="*/ 0 w 81"/>
                  <a:gd name="T1" fmla="*/ 0 h 57"/>
                  <a:gd name="T2" fmla="*/ 81 w 81"/>
                  <a:gd name="T3" fmla="*/ 0 h 57"/>
                  <a:gd name="T4" fmla="*/ 81 w 81"/>
                  <a:gd name="T5" fmla="*/ 57 h 57"/>
                  <a:gd name="T6" fmla="*/ 0 w 81"/>
                  <a:gd name="T7" fmla="*/ 57 h 57"/>
                  <a:gd name="T8" fmla="*/ 0 w 81"/>
                  <a:gd name="T9" fmla="*/ 0 h 57"/>
                  <a:gd name="T10" fmla="*/ 0 w 81"/>
                  <a:gd name="T11" fmla="*/ 0 h 57"/>
                  <a:gd name="T12" fmla="*/ 80 w 81"/>
                  <a:gd name="T13" fmla="*/ 0 h 57"/>
                  <a:gd name="T14" fmla="*/ 80 w 81"/>
                  <a:gd name="T15" fmla="*/ 57 h 57"/>
                  <a:gd name="T16" fmla="*/ 0 w 81"/>
                  <a:gd name="T17" fmla="*/ 57 h 57"/>
                  <a:gd name="T18" fmla="*/ 0 w 81"/>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57"/>
                  <a:gd name="T32" fmla="*/ 81 w 81"/>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57">
                    <a:moveTo>
                      <a:pt x="0" y="0"/>
                    </a:moveTo>
                    <a:lnTo>
                      <a:pt x="81" y="0"/>
                    </a:lnTo>
                    <a:lnTo>
                      <a:pt x="81" y="57"/>
                    </a:lnTo>
                    <a:lnTo>
                      <a:pt x="0" y="57"/>
                    </a:lnTo>
                    <a:lnTo>
                      <a:pt x="0" y="0"/>
                    </a:lnTo>
                    <a:close/>
                    <a:moveTo>
                      <a:pt x="0" y="0"/>
                    </a:moveTo>
                    <a:lnTo>
                      <a:pt x="80" y="0"/>
                    </a:lnTo>
                    <a:lnTo>
                      <a:pt x="80" y="57"/>
                    </a:lnTo>
                    <a:lnTo>
                      <a:pt x="0" y="57"/>
                    </a:lnTo>
                    <a:lnTo>
                      <a:pt x="0" y="0"/>
                    </a:lnTo>
                    <a:close/>
                  </a:path>
                </a:pathLst>
              </a:custGeom>
              <a:solidFill>
                <a:srgbClr val="C1C1FF"/>
              </a:solidFill>
              <a:ln w="9525">
                <a:noFill/>
                <a:round/>
                <a:headEnd/>
                <a:tailEnd/>
              </a:ln>
            </p:spPr>
            <p:txBody>
              <a:bodyPr/>
              <a:lstStyle/>
              <a:p>
                <a:pPr eaLnBrk="0" hangingPunct="0"/>
                <a:endParaRPr lang="en-US"/>
              </a:p>
            </p:txBody>
          </p:sp>
          <p:sp>
            <p:nvSpPr>
              <p:cNvPr id="47626" name="Freeform 1850"/>
              <p:cNvSpPr>
                <a:spLocks noEditPoints="1"/>
              </p:cNvSpPr>
              <p:nvPr/>
            </p:nvSpPr>
            <p:spPr bwMode="auto">
              <a:xfrm>
                <a:off x="2944" y="2779"/>
                <a:ext cx="80" cy="57"/>
              </a:xfrm>
              <a:custGeom>
                <a:avLst/>
                <a:gdLst>
                  <a:gd name="T0" fmla="*/ 0 w 80"/>
                  <a:gd name="T1" fmla="*/ 0 h 57"/>
                  <a:gd name="T2" fmla="*/ 80 w 80"/>
                  <a:gd name="T3" fmla="*/ 0 h 57"/>
                  <a:gd name="T4" fmla="*/ 80 w 80"/>
                  <a:gd name="T5" fmla="*/ 57 h 57"/>
                  <a:gd name="T6" fmla="*/ 0 w 80"/>
                  <a:gd name="T7" fmla="*/ 57 h 57"/>
                  <a:gd name="T8" fmla="*/ 0 w 80"/>
                  <a:gd name="T9" fmla="*/ 0 h 57"/>
                  <a:gd name="T10" fmla="*/ 0 w 80"/>
                  <a:gd name="T11" fmla="*/ 0 h 57"/>
                  <a:gd name="T12" fmla="*/ 79 w 80"/>
                  <a:gd name="T13" fmla="*/ 0 h 57"/>
                  <a:gd name="T14" fmla="*/ 79 w 80"/>
                  <a:gd name="T15" fmla="*/ 56 h 57"/>
                  <a:gd name="T16" fmla="*/ 0 w 80"/>
                  <a:gd name="T17" fmla="*/ 56 h 57"/>
                  <a:gd name="T18" fmla="*/ 0 w 80"/>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57"/>
                  <a:gd name="T32" fmla="*/ 80 w 80"/>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57">
                    <a:moveTo>
                      <a:pt x="0" y="0"/>
                    </a:moveTo>
                    <a:lnTo>
                      <a:pt x="80" y="0"/>
                    </a:lnTo>
                    <a:lnTo>
                      <a:pt x="80" y="57"/>
                    </a:lnTo>
                    <a:lnTo>
                      <a:pt x="0" y="57"/>
                    </a:lnTo>
                    <a:lnTo>
                      <a:pt x="0" y="0"/>
                    </a:lnTo>
                    <a:close/>
                    <a:moveTo>
                      <a:pt x="0" y="0"/>
                    </a:moveTo>
                    <a:lnTo>
                      <a:pt x="79" y="0"/>
                    </a:lnTo>
                    <a:lnTo>
                      <a:pt x="79" y="56"/>
                    </a:lnTo>
                    <a:lnTo>
                      <a:pt x="0" y="56"/>
                    </a:lnTo>
                    <a:lnTo>
                      <a:pt x="0" y="0"/>
                    </a:lnTo>
                    <a:close/>
                  </a:path>
                </a:pathLst>
              </a:custGeom>
              <a:solidFill>
                <a:srgbClr val="C3C3FF"/>
              </a:solidFill>
              <a:ln w="9525">
                <a:noFill/>
                <a:round/>
                <a:headEnd/>
                <a:tailEnd/>
              </a:ln>
            </p:spPr>
            <p:txBody>
              <a:bodyPr/>
              <a:lstStyle/>
              <a:p>
                <a:pPr eaLnBrk="0" hangingPunct="0"/>
                <a:endParaRPr lang="en-US"/>
              </a:p>
            </p:txBody>
          </p:sp>
          <p:sp>
            <p:nvSpPr>
              <p:cNvPr id="47627" name="Freeform 1851"/>
              <p:cNvSpPr>
                <a:spLocks noEditPoints="1"/>
              </p:cNvSpPr>
              <p:nvPr/>
            </p:nvSpPr>
            <p:spPr bwMode="auto">
              <a:xfrm>
                <a:off x="2944" y="2779"/>
                <a:ext cx="79" cy="56"/>
              </a:xfrm>
              <a:custGeom>
                <a:avLst/>
                <a:gdLst>
                  <a:gd name="T0" fmla="*/ 0 w 79"/>
                  <a:gd name="T1" fmla="*/ 0 h 56"/>
                  <a:gd name="T2" fmla="*/ 79 w 79"/>
                  <a:gd name="T3" fmla="*/ 0 h 56"/>
                  <a:gd name="T4" fmla="*/ 79 w 79"/>
                  <a:gd name="T5" fmla="*/ 56 h 56"/>
                  <a:gd name="T6" fmla="*/ 0 w 79"/>
                  <a:gd name="T7" fmla="*/ 56 h 56"/>
                  <a:gd name="T8" fmla="*/ 0 w 79"/>
                  <a:gd name="T9" fmla="*/ 0 h 56"/>
                  <a:gd name="T10" fmla="*/ 0 w 79"/>
                  <a:gd name="T11" fmla="*/ 0 h 56"/>
                  <a:gd name="T12" fmla="*/ 78 w 79"/>
                  <a:gd name="T13" fmla="*/ 0 h 56"/>
                  <a:gd name="T14" fmla="*/ 78 w 79"/>
                  <a:gd name="T15" fmla="*/ 55 h 56"/>
                  <a:gd name="T16" fmla="*/ 0 w 79"/>
                  <a:gd name="T17" fmla="*/ 55 h 56"/>
                  <a:gd name="T18" fmla="*/ 0 w 79"/>
                  <a:gd name="T19" fmla="*/ 0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
                  <a:gd name="T31" fmla="*/ 0 h 56"/>
                  <a:gd name="T32" fmla="*/ 79 w 79"/>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 h="56">
                    <a:moveTo>
                      <a:pt x="0" y="0"/>
                    </a:moveTo>
                    <a:lnTo>
                      <a:pt x="79" y="0"/>
                    </a:lnTo>
                    <a:lnTo>
                      <a:pt x="79" y="56"/>
                    </a:lnTo>
                    <a:lnTo>
                      <a:pt x="0" y="56"/>
                    </a:lnTo>
                    <a:lnTo>
                      <a:pt x="0" y="0"/>
                    </a:lnTo>
                    <a:close/>
                    <a:moveTo>
                      <a:pt x="0" y="0"/>
                    </a:moveTo>
                    <a:lnTo>
                      <a:pt x="78" y="0"/>
                    </a:lnTo>
                    <a:lnTo>
                      <a:pt x="78" y="55"/>
                    </a:lnTo>
                    <a:lnTo>
                      <a:pt x="0" y="55"/>
                    </a:lnTo>
                    <a:lnTo>
                      <a:pt x="0" y="0"/>
                    </a:lnTo>
                    <a:close/>
                  </a:path>
                </a:pathLst>
              </a:custGeom>
              <a:solidFill>
                <a:srgbClr val="C5C5FF"/>
              </a:solidFill>
              <a:ln w="9525">
                <a:noFill/>
                <a:round/>
                <a:headEnd/>
                <a:tailEnd/>
              </a:ln>
            </p:spPr>
            <p:txBody>
              <a:bodyPr/>
              <a:lstStyle/>
              <a:p>
                <a:pPr eaLnBrk="0" hangingPunct="0"/>
                <a:endParaRPr lang="en-US"/>
              </a:p>
            </p:txBody>
          </p:sp>
          <p:sp>
            <p:nvSpPr>
              <p:cNvPr id="47628" name="Freeform 1852"/>
              <p:cNvSpPr>
                <a:spLocks noEditPoints="1"/>
              </p:cNvSpPr>
              <p:nvPr/>
            </p:nvSpPr>
            <p:spPr bwMode="auto">
              <a:xfrm>
                <a:off x="2944" y="2779"/>
                <a:ext cx="78" cy="55"/>
              </a:xfrm>
              <a:custGeom>
                <a:avLst/>
                <a:gdLst>
                  <a:gd name="T0" fmla="*/ 0 w 78"/>
                  <a:gd name="T1" fmla="*/ 0 h 55"/>
                  <a:gd name="T2" fmla="*/ 78 w 78"/>
                  <a:gd name="T3" fmla="*/ 0 h 55"/>
                  <a:gd name="T4" fmla="*/ 78 w 78"/>
                  <a:gd name="T5" fmla="*/ 55 h 55"/>
                  <a:gd name="T6" fmla="*/ 0 w 78"/>
                  <a:gd name="T7" fmla="*/ 55 h 55"/>
                  <a:gd name="T8" fmla="*/ 0 w 78"/>
                  <a:gd name="T9" fmla="*/ 0 h 55"/>
                  <a:gd name="T10" fmla="*/ 0 w 78"/>
                  <a:gd name="T11" fmla="*/ 0 h 55"/>
                  <a:gd name="T12" fmla="*/ 77 w 78"/>
                  <a:gd name="T13" fmla="*/ 0 h 55"/>
                  <a:gd name="T14" fmla="*/ 77 w 78"/>
                  <a:gd name="T15" fmla="*/ 54 h 55"/>
                  <a:gd name="T16" fmla="*/ 0 w 78"/>
                  <a:gd name="T17" fmla="*/ 54 h 55"/>
                  <a:gd name="T18" fmla="*/ 0 w 78"/>
                  <a:gd name="T19" fmla="*/ 0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55"/>
                  <a:gd name="T32" fmla="*/ 78 w 78"/>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55">
                    <a:moveTo>
                      <a:pt x="0" y="0"/>
                    </a:moveTo>
                    <a:lnTo>
                      <a:pt x="78" y="0"/>
                    </a:lnTo>
                    <a:lnTo>
                      <a:pt x="78" y="55"/>
                    </a:lnTo>
                    <a:lnTo>
                      <a:pt x="0" y="55"/>
                    </a:lnTo>
                    <a:lnTo>
                      <a:pt x="0" y="0"/>
                    </a:lnTo>
                    <a:close/>
                    <a:moveTo>
                      <a:pt x="0" y="0"/>
                    </a:moveTo>
                    <a:lnTo>
                      <a:pt x="77" y="0"/>
                    </a:lnTo>
                    <a:lnTo>
                      <a:pt x="77" y="54"/>
                    </a:lnTo>
                    <a:lnTo>
                      <a:pt x="0" y="54"/>
                    </a:lnTo>
                    <a:lnTo>
                      <a:pt x="0" y="0"/>
                    </a:lnTo>
                    <a:close/>
                  </a:path>
                </a:pathLst>
              </a:custGeom>
              <a:solidFill>
                <a:srgbClr val="C6C6FF"/>
              </a:solidFill>
              <a:ln w="9525">
                <a:noFill/>
                <a:round/>
                <a:headEnd/>
                <a:tailEnd/>
              </a:ln>
            </p:spPr>
            <p:txBody>
              <a:bodyPr/>
              <a:lstStyle/>
              <a:p>
                <a:pPr eaLnBrk="0" hangingPunct="0"/>
                <a:endParaRPr lang="en-US"/>
              </a:p>
            </p:txBody>
          </p:sp>
          <p:sp>
            <p:nvSpPr>
              <p:cNvPr id="47629" name="Freeform 1853"/>
              <p:cNvSpPr>
                <a:spLocks noEditPoints="1"/>
              </p:cNvSpPr>
              <p:nvPr/>
            </p:nvSpPr>
            <p:spPr bwMode="auto">
              <a:xfrm>
                <a:off x="2944" y="2779"/>
                <a:ext cx="77" cy="54"/>
              </a:xfrm>
              <a:custGeom>
                <a:avLst/>
                <a:gdLst>
                  <a:gd name="T0" fmla="*/ 0 w 77"/>
                  <a:gd name="T1" fmla="*/ 0 h 54"/>
                  <a:gd name="T2" fmla="*/ 77 w 77"/>
                  <a:gd name="T3" fmla="*/ 0 h 54"/>
                  <a:gd name="T4" fmla="*/ 77 w 77"/>
                  <a:gd name="T5" fmla="*/ 54 h 54"/>
                  <a:gd name="T6" fmla="*/ 0 w 77"/>
                  <a:gd name="T7" fmla="*/ 54 h 54"/>
                  <a:gd name="T8" fmla="*/ 0 w 77"/>
                  <a:gd name="T9" fmla="*/ 0 h 54"/>
                  <a:gd name="T10" fmla="*/ 0 w 77"/>
                  <a:gd name="T11" fmla="*/ 0 h 54"/>
                  <a:gd name="T12" fmla="*/ 76 w 77"/>
                  <a:gd name="T13" fmla="*/ 0 h 54"/>
                  <a:gd name="T14" fmla="*/ 76 w 77"/>
                  <a:gd name="T15" fmla="*/ 53 h 54"/>
                  <a:gd name="T16" fmla="*/ 0 w 77"/>
                  <a:gd name="T17" fmla="*/ 53 h 54"/>
                  <a:gd name="T18" fmla="*/ 0 w 77"/>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54"/>
                  <a:gd name="T32" fmla="*/ 77 w 77"/>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54">
                    <a:moveTo>
                      <a:pt x="0" y="0"/>
                    </a:moveTo>
                    <a:lnTo>
                      <a:pt x="77" y="0"/>
                    </a:lnTo>
                    <a:lnTo>
                      <a:pt x="77" y="54"/>
                    </a:lnTo>
                    <a:lnTo>
                      <a:pt x="0" y="54"/>
                    </a:lnTo>
                    <a:lnTo>
                      <a:pt x="0" y="0"/>
                    </a:lnTo>
                    <a:close/>
                    <a:moveTo>
                      <a:pt x="0" y="0"/>
                    </a:moveTo>
                    <a:lnTo>
                      <a:pt x="76" y="0"/>
                    </a:lnTo>
                    <a:lnTo>
                      <a:pt x="76" y="53"/>
                    </a:lnTo>
                    <a:lnTo>
                      <a:pt x="0" y="53"/>
                    </a:lnTo>
                    <a:lnTo>
                      <a:pt x="0" y="0"/>
                    </a:lnTo>
                    <a:close/>
                  </a:path>
                </a:pathLst>
              </a:custGeom>
              <a:solidFill>
                <a:srgbClr val="C8C8FF"/>
              </a:solidFill>
              <a:ln w="9525">
                <a:noFill/>
                <a:round/>
                <a:headEnd/>
                <a:tailEnd/>
              </a:ln>
            </p:spPr>
            <p:txBody>
              <a:bodyPr/>
              <a:lstStyle/>
              <a:p>
                <a:pPr eaLnBrk="0" hangingPunct="0"/>
                <a:endParaRPr lang="en-US"/>
              </a:p>
            </p:txBody>
          </p:sp>
          <p:sp>
            <p:nvSpPr>
              <p:cNvPr id="47630" name="Freeform 1854"/>
              <p:cNvSpPr>
                <a:spLocks noEditPoints="1"/>
              </p:cNvSpPr>
              <p:nvPr/>
            </p:nvSpPr>
            <p:spPr bwMode="auto">
              <a:xfrm>
                <a:off x="2944" y="2779"/>
                <a:ext cx="76" cy="53"/>
              </a:xfrm>
              <a:custGeom>
                <a:avLst/>
                <a:gdLst>
                  <a:gd name="T0" fmla="*/ 0 w 76"/>
                  <a:gd name="T1" fmla="*/ 0 h 53"/>
                  <a:gd name="T2" fmla="*/ 76 w 76"/>
                  <a:gd name="T3" fmla="*/ 0 h 53"/>
                  <a:gd name="T4" fmla="*/ 76 w 76"/>
                  <a:gd name="T5" fmla="*/ 53 h 53"/>
                  <a:gd name="T6" fmla="*/ 0 w 76"/>
                  <a:gd name="T7" fmla="*/ 53 h 53"/>
                  <a:gd name="T8" fmla="*/ 0 w 76"/>
                  <a:gd name="T9" fmla="*/ 0 h 53"/>
                  <a:gd name="T10" fmla="*/ 0 w 76"/>
                  <a:gd name="T11" fmla="*/ 0 h 53"/>
                  <a:gd name="T12" fmla="*/ 74 w 76"/>
                  <a:gd name="T13" fmla="*/ 0 h 53"/>
                  <a:gd name="T14" fmla="*/ 74 w 76"/>
                  <a:gd name="T15" fmla="*/ 53 h 53"/>
                  <a:gd name="T16" fmla="*/ 0 w 76"/>
                  <a:gd name="T17" fmla="*/ 53 h 53"/>
                  <a:gd name="T18" fmla="*/ 0 w 76"/>
                  <a:gd name="T19" fmla="*/ 0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53"/>
                  <a:gd name="T32" fmla="*/ 76 w 76"/>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53">
                    <a:moveTo>
                      <a:pt x="0" y="0"/>
                    </a:moveTo>
                    <a:lnTo>
                      <a:pt x="76" y="0"/>
                    </a:lnTo>
                    <a:lnTo>
                      <a:pt x="76" y="53"/>
                    </a:lnTo>
                    <a:lnTo>
                      <a:pt x="0" y="53"/>
                    </a:lnTo>
                    <a:lnTo>
                      <a:pt x="0" y="0"/>
                    </a:lnTo>
                    <a:close/>
                    <a:moveTo>
                      <a:pt x="0" y="0"/>
                    </a:moveTo>
                    <a:lnTo>
                      <a:pt x="74" y="0"/>
                    </a:lnTo>
                    <a:lnTo>
                      <a:pt x="74" y="53"/>
                    </a:lnTo>
                    <a:lnTo>
                      <a:pt x="0" y="53"/>
                    </a:lnTo>
                    <a:lnTo>
                      <a:pt x="0" y="0"/>
                    </a:lnTo>
                    <a:close/>
                  </a:path>
                </a:pathLst>
              </a:custGeom>
              <a:solidFill>
                <a:srgbClr val="CACAFF"/>
              </a:solidFill>
              <a:ln w="9525">
                <a:noFill/>
                <a:round/>
                <a:headEnd/>
                <a:tailEnd/>
              </a:ln>
            </p:spPr>
            <p:txBody>
              <a:bodyPr/>
              <a:lstStyle/>
              <a:p>
                <a:pPr eaLnBrk="0" hangingPunct="0"/>
                <a:endParaRPr lang="en-US"/>
              </a:p>
            </p:txBody>
          </p:sp>
          <p:sp>
            <p:nvSpPr>
              <p:cNvPr id="47631" name="Freeform 1855"/>
              <p:cNvSpPr>
                <a:spLocks noEditPoints="1"/>
              </p:cNvSpPr>
              <p:nvPr/>
            </p:nvSpPr>
            <p:spPr bwMode="auto">
              <a:xfrm>
                <a:off x="2944" y="2779"/>
                <a:ext cx="74" cy="53"/>
              </a:xfrm>
              <a:custGeom>
                <a:avLst/>
                <a:gdLst>
                  <a:gd name="T0" fmla="*/ 0 w 74"/>
                  <a:gd name="T1" fmla="*/ 0 h 53"/>
                  <a:gd name="T2" fmla="*/ 74 w 74"/>
                  <a:gd name="T3" fmla="*/ 0 h 53"/>
                  <a:gd name="T4" fmla="*/ 74 w 74"/>
                  <a:gd name="T5" fmla="*/ 53 h 53"/>
                  <a:gd name="T6" fmla="*/ 0 w 74"/>
                  <a:gd name="T7" fmla="*/ 53 h 53"/>
                  <a:gd name="T8" fmla="*/ 0 w 74"/>
                  <a:gd name="T9" fmla="*/ 0 h 53"/>
                  <a:gd name="T10" fmla="*/ 0 w 74"/>
                  <a:gd name="T11" fmla="*/ 0 h 53"/>
                  <a:gd name="T12" fmla="*/ 74 w 74"/>
                  <a:gd name="T13" fmla="*/ 0 h 53"/>
                  <a:gd name="T14" fmla="*/ 74 w 74"/>
                  <a:gd name="T15" fmla="*/ 52 h 53"/>
                  <a:gd name="T16" fmla="*/ 0 w 74"/>
                  <a:gd name="T17" fmla="*/ 52 h 53"/>
                  <a:gd name="T18" fmla="*/ 0 w 74"/>
                  <a:gd name="T19" fmla="*/ 0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
                  <a:gd name="T31" fmla="*/ 0 h 53"/>
                  <a:gd name="T32" fmla="*/ 74 w 74"/>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 h="53">
                    <a:moveTo>
                      <a:pt x="0" y="0"/>
                    </a:moveTo>
                    <a:lnTo>
                      <a:pt x="74" y="0"/>
                    </a:lnTo>
                    <a:lnTo>
                      <a:pt x="74" y="53"/>
                    </a:lnTo>
                    <a:lnTo>
                      <a:pt x="0" y="53"/>
                    </a:lnTo>
                    <a:lnTo>
                      <a:pt x="0" y="0"/>
                    </a:lnTo>
                    <a:close/>
                    <a:moveTo>
                      <a:pt x="0" y="0"/>
                    </a:moveTo>
                    <a:lnTo>
                      <a:pt x="74" y="0"/>
                    </a:lnTo>
                    <a:lnTo>
                      <a:pt x="74" y="52"/>
                    </a:lnTo>
                    <a:lnTo>
                      <a:pt x="0" y="52"/>
                    </a:lnTo>
                    <a:lnTo>
                      <a:pt x="0" y="0"/>
                    </a:lnTo>
                    <a:close/>
                  </a:path>
                </a:pathLst>
              </a:custGeom>
              <a:solidFill>
                <a:srgbClr val="CCCCFF"/>
              </a:solidFill>
              <a:ln w="9525">
                <a:noFill/>
                <a:round/>
                <a:headEnd/>
                <a:tailEnd/>
              </a:ln>
            </p:spPr>
            <p:txBody>
              <a:bodyPr/>
              <a:lstStyle/>
              <a:p>
                <a:pPr eaLnBrk="0" hangingPunct="0"/>
                <a:endParaRPr lang="en-US"/>
              </a:p>
            </p:txBody>
          </p:sp>
          <p:sp>
            <p:nvSpPr>
              <p:cNvPr id="47632" name="Freeform 1856"/>
              <p:cNvSpPr>
                <a:spLocks noEditPoints="1"/>
              </p:cNvSpPr>
              <p:nvPr/>
            </p:nvSpPr>
            <p:spPr bwMode="auto">
              <a:xfrm>
                <a:off x="2944" y="2779"/>
                <a:ext cx="74" cy="52"/>
              </a:xfrm>
              <a:custGeom>
                <a:avLst/>
                <a:gdLst>
                  <a:gd name="T0" fmla="*/ 0 w 74"/>
                  <a:gd name="T1" fmla="*/ 0 h 52"/>
                  <a:gd name="T2" fmla="*/ 74 w 74"/>
                  <a:gd name="T3" fmla="*/ 0 h 52"/>
                  <a:gd name="T4" fmla="*/ 74 w 74"/>
                  <a:gd name="T5" fmla="*/ 52 h 52"/>
                  <a:gd name="T6" fmla="*/ 0 w 74"/>
                  <a:gd name="T7" fmla="*/ 52 h 52"/>
                  <a:gd name="T8" fmla="*/ 0 w 74"/>
                  <a:gd name="T9" fmla="*/ 0 h 52"/>
                  <a:gd name="T10" fmla="*/ 0 w 74"/>
                  <a:gd name="T11" fmla="*/ 0 h 52"/>
                  <a:gd name="T12" fmla="*/ 72 w 74"/>
                  <a:gd name="T13" fmla="*/ 0 h 52"/>
                  <a:gd name="T14" fmla="*/ 72 w 74"/>
                  <a:gd name="T15" fmla="*/ 51 h 52"/>
                  <a:gd name="T16" fmla="*/ 0 w 74"/>
                  <a:gd name="T17" fmla="*/ 51 h 52"/>
                  <a:gd name="T18" fmla="*/ 0 w 74"/>
                  <a:gd name="T19" fmla="*/ 0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
                  <a:gd name="T31" fmla="*/ 0 h 52"/>
                  <a:gd name="T32" fmla="*/ 74 w 74"/>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 h="52">
                    <a:moveTo>
                      <a:pt x="0" y="0"/>
                    </a:moveTo>
                    <a:lnTo>
                      <a:pt x="74" y="0"/>
                    </a:lnTo>
                    <a:lnTo>
                      <a:pt x="74" y="52"/>
                    </a:lnTo>
                    <a:lnTo>
                      <a:pt x="0" y="52"/>
                    </a:lnTo>
                    <a:lnTo>
                      <a:pt x="0" y="0"/>
                    </a:lnTo>
                    <a:close/>
                    <a:moveTo>
                      <a:pt x="0" y="0"/>
                    </a:moveTo>
                    <a:lnTo>
                      <a:pt x="72" y="0"/>
                    </a:lnTo>
                    <a:lnTo>
                      <a:pt x="72" y="51"/>
                    </a:lnTo>
                    <a:lnTo>
                      <a:pt x="0" y="51"/>
                    </a:lnTo>
                    <a:lnTo>
                      <a:pt x="0" y="0"/>
                    </a:lnTo>
                    <a:close/>
                  </a:path>
                </a:pathLst>
              </a:custGeom>
              <a:solidFill>
                <a:srgbClr val="CECEFF"/>
              </a:solidFill>
              <a:ln w="9525">
                <a:noFill/>
                <a:round/>
                <a:headEnd/>
                <a:tailEnd/>
              </a:ln>
            </p:spPr>
            <p:txBody>
              <a:bodyPr/>
              <a:lstStyle/>
              <a:p>
                <a:pPr eaLnBrk="0" hangingPunct="0"/>
                <a:endParaRPr lang="en-US"/>
              </a:p>
            </p:txBody>
          </p:sp>
          <p:sp>
            <p:nvSpPr>
              <p:cNvPr id="47633" name="Freeform 1857"/>
              <p:cNvSpPr>
                <a:spLocks noEditPoints="1"/>
              </p:cNvSpPr>
              <p:nvPr/>
            </p:nvSpPr>
            <p:spPr bwMode="auto">
              <a:xfrm>
                <a:off x="2944" y="2779"/>
                <a:ext cx="72" cy="51"/>
              </a:xfrm>
              <a:custGeom>
                <a:avLst/>
                <a:gdLst>
                  <a:gd name="T0" fmla="*/ 0 w 72"/>
                  <a:gd name="T1" fmla="*/ 0 h 51"/>
                  <a:gd name="T2" fmla="*/ 72 w 72"/>
                  <a:gd name="T3" fmla="*/ 0 h 51"/>
                  <a:gd name="T4" fmla="*/ 72 w 72"/>
                  <a:gd name="T5" fmla="*/ 51 h 51"/>
                  <a:gd name="T6" fmla="*/ 0 w 72"/>
                  <a:gd name="T7" fmla="*/ 51 h 51"/>
                  <a:gd name="T8" fmla="*/ 0 w 72"/>
                  <a:gd name="T9" fmla="*/ 0 h 51"/>
                  <a:gd name="T10" fmla="*/ 0 w 72"/>
                  <a:gd name="T11" fmla="*/ 0 h 51"/>
                  <a:gd name="T12" fmla="*/ 71 w 72"/>
                  <a:gd name="T13" fmla="*/ 0 h 51"/>
                  <a:gd name="T14" fmla="*/ 71 w 72"/>
                  <a:gd name="T15" fmla="*/ 50 h 51"/>
                  <a:gd name="T16" fmla="*/ 0 w 72"/>
                  <a:gd name="T17" fmla="*/ 50 h 51"/>
                  <a:gd name="T18" fmla="*/ 0 w 72"/>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51"/>
                  <a:gd name="T32" fmla="*/ 72 w 72"/>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51">
                    <a:moveTo>
                      <a:pt x="0" y="0"/>
                    </a:moveTo>
                    <a:lnTo>
                      <a:pt x="72" y="0"/>
                    </a:lnTo>
                    <a:lnTo>
                      <a:pt x="72" y="51"/>
                    </a:lnTo>
                    <a:lnTo>
                      <a:pt x="0" y="51"/>
                    </a:lnTo>
                    <a:lnTo>
                      <a:pt x="0" y="0"/>
                    </a:lnTo>
                    <a:close/>
                    <a:moveTo>
                      <a:pt x="0" y="0"/>
                    </a:moveTo>
                    <a:lnTo>
                      <a:pt x="71" y="0"/>
                    </a:lnTo>
                    <a:lnTo>
                      <a:pt x="71" y="50"/>
                    </a:lnTo>
                    <a:lnTo>
                      <a:pt x="0" y="50"/>
                    </a:lnTo>
                    <a:lnTo>
                      <a:pt x="0" y="0"/>
                    </a:lnTo>
                    <a:close/>
                  </a:path>
                </a:pathLst>
              </a:custGeom>
              <a:solidFill>
                <a:srgbClr val="D0D0FF"/>
              </a:solidFill>
              <a:ln w="9525">
                <a:noFill/>
                <a:round/>
                <a:headEnd/>
                <a:tailEnd/>
              </a:ln>
            </p:spPr>
            <p:txBody>
              <a:bodyPr/>
              <a:lstStyle/>
              <a:p>
                <a:pPr eaLnBrk="0" hangingPunct="0"/>
                <a:endParaRPr lang="en-US"/>
              </a:p>
            </p:txBody>
          </p:sp>
          <p:sp>
            <p:nvSpPr>
              <p:cNvPr id="47634" name="Freeform 1858"/>
              <p:cNvSpPr>
                <a:spLocks noEditPoints="1"/>
              </p:cNvSpPr>
              <p:nvPr/>
            </p:nvSpPr>
            <p:spPr bwMode="auto">
              <a:xfrm>
                <a:off x="2944" y="2779"/>
                <a:ext cx="71" cy="50"/>
              </a:xfrm>
              <a:custGeom>
                <a:avLst/>
                <a:gdLst>
                  <a:gd name="T0" fmla="*/ 0 w 71"/>
                  <a:gd name="T1" fmla="*/ 0 h 50"/>
                  <a:gd name="T2" fmla="*/ 71 w 71"/>
                  <a:gd name="T3" fmla="*/ 0 h 50"/>
                  <a:gd name="T4" fmla="*/ 71 w 71"/>
                  <a:gd name="T5" fmla="*/ 50 h 50"/>
                  <a:gd name="T6" fmla="*/ 0 w 71"/>
                  <a:gd name="T7" fmla="*/ 50 h 50"/>
                  <a:gd name="T8" fmla="*/ 0 w 71"/>
                  <a:gd name="T9" fmla="*/ 0 h 50"/>
                  <a:gd name="T10" fmla="*/ 0 w 71"/>
                  <a:gd name="T11" fmla="*/ 0 h 50"/>
                  <a:gd name="T12" fmla="*/ 70 w 71"/>
                  <a:gd name="T13" fmla="*/ 0 h 50"/>
                  <a:gd name="T14" fmla="*/ 70 w 71"/>
                  <a:gd name="T15" fmla="*/ 50 h 50"/>
                  <a:gd name="T16" fmla="*/ 0 w 71"/>
                  <a:gd name="T17" fmla="*/ 50 h 50"/>
                  <a:gd name="T18" fmla="*/ 0 w 71"/>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50"/>
                  <a:gd name="T32" fmla="*/ 71 w 71"/>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50">
                    <a:moveTo>
                      <a:pt x="0" y="0"/>
                    </a:moveTo>
                    <a:lnTo>
                      <a:pt x="71" y="0"/>
                    </a:lnTo>
                    <a:lnTo>
                      <a:pt x="71" y="50"/>
                    </a:lnTo>
                    <a:lnTo>
                      <a:pt x="0" y="50"/>
                    </a:lnTo>
                    <a:lnTo>
                      <a:pt x="0" y="0"/>
                    </a:lnTo>
                    <a:close/>
                    <a:moveTo>
                      <a:pt x="0" y="0"/>
                    </a:moveTo>
                    <a:lnTo>
                      <a:pt x="70" y="0"/>
                    </a:lnTo>
                    <a:lnTo>
                      <a:pt x="70" y="50"/>
                    </a:lnTo>
                    <a:lnTo>
                      <a:pt x="0" y="50"/>
                    </a:lnTo>
                    <a:lnTo>
                      <a:pt x="0" y="0"/>
                    </a:lnTo>
                    <a:close/>
                  </a:path>
                </a:pathLst>
              </a:custGeom>
              <a:solidFill>
                <a:srgbClr val="D1D1FF"/>
              </a:solidFill>
              <a:ln w="9525">
                <a:noFill/>
                <a:round/>
                <a:headEnd/>
                <a:tailEnd/>
              </a:ln>
            </p:spPr>
            <p:txBody>
              <a:bodyPr/>
              <a:lstStyle/>
              <a:p>
                <a:pPr eaLnBrk="0" hangingPunct="0"/>
                <a:endParaRPr lang="en-US"/>
              </a:p>
            </p:txBody>
          </p:sp>
          <p:sp>
            <p:nvSpPr>
              <p:cNvPr id="47635" name="Freeform 1859"/>
              <p:cNvSpPr>
                <a:spLocks noEditPoints="1"/>
              </p:cNvSpPr>
              <p:nvPr/>
            </p:nvSpPr>
            <p:spPr bwMode="auto">
              <a:xfrm>
                <a:off x="2944" y="2779"/>
                <a:ext cx="70" cy="50"/>
              </a:xfrm>
              <a:custGeom>
                <a:avLst/>
                <a:gdLst>
                  <a:gd name="T0" fmla="*/ 0 w 70"/>
                  <a:gd name="T1" fmla="*/ 0 h 50"/>
                  <a:gd name="T2" fmla="*/ 70 w 70"/>
                  <a:gd name="T3" fmla="*/ 0 h 50"/>
                  <a:gd name="T4" fmla="*/ 70 w 70"/>
                  <a:gd name="T5" fmla="*/ 50 h 50"/>
                  <a:gd name="T6" fmla="*/ 0 w 70"/>
                  <a:gd name="T7" fmla="*/ 50 h 50"/>
                  <a:gd name="T8" fmla="*/ 0 w 70"/>
                  <a:gd name="T9" fmla="*/ 0 h 50"/>
                  <a:gd name="T10" fmla="*/ 0 w 70"/>
                  <a:gd name="T11" fmla="*/ 0 h 50"/>
                  <a:gd name="T12" fmla="*/ 69 w 70"/>
                  <a:gd name="T13" fmla="*/ 0 h 50"/>
                  <a:gd name="T14" fmla="*/ 69 w 70"/>
                  <a:gd name="T15" fmla="*/ 49 h 50"/>
                  <a:gd name="T16" fmla="*/ 0 w 70"/>
                  <a:gd name="T17" fmla="*/ 49 h 50"/>
                  <a:gd name="T18" fmla="*/ 0 w 70"/>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50"/>
                  <a:gd name="T32" fmla="*/ 70 w 70"/>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50">
                    <a:moveTo>
                      <a:pt x="0" y="0"/>
                    </a:moveTo>
                    <a:lnTo>
                      <a:pt x="70" y="0"/>
                    </a:lnTo>
                    <a:lnTo>
                      <a:pt x="70" y="50"/>
                    </a:lnTo>
                    <a:lnTo>
                      <a:pt x="0" y="50"/>
                    </a:lnTo>
                    <a:lnTo>
                      <a:pt x="0" y="0"/>
                    </a:lnTo>
                    <a:close/>
                    <a:moveTo>
                      <a:pt x="0" y="0"/>
                    </a:moveTo>
                    <a:lnTo>
                      <a:pt x="69" y="0"/>
                    </a:lnTo>
                    <a:lnTo>
                      <a:pt x="69" y="49"/>
                    </a:lnTo>
                    <a:lnTo>
                      <a:pt x="0" y="49"/>
                    </a:lnTo>
                    <a:lnTo>
                      <a:pt x="0" y="0"/>
                    </a:lnTo>
                    <a:close/>
                  </a:path>
                </a:pathLst>
              </a:custGeom>
              <a:solidFill>
                <a:srgbClr val="D3D3FF"/>
              </a:solidFill>
              <a:ln w="9525">
                <a:noFill/>
                <a:round/>
                <a:headEnd/>
                <a:tailEnd/>
              </a:ln>
            </p:spPr>
            <p:txBody>
              <a:bodyPr/>
              <a:lstStyle/>
              <a:p>
                <a:pPr eaLnBrk="0" hangingPunct="0"/>
                <a:endParaRPr lang="en-US"/>
              </a:p>
            </p:txBody>
          </p:sp>
          <p:sp>
            <p:nvSpPr>
              <p:cNvPr id="47636" name="Freeform 1860"/>
              <p:cNvSpPr>
                <a:spLocks noEditPoints="1"/>
              </p:cNvSpPr>
              <p:nvPr/>
            </p:nvSpPr>
            <p:spPr bwMode="auto">
              <a:xfrm>
                <a:off x="2944" y="2779"/>
                <a:ext cx="69" cy="49"/>
              </a:xfrm>
              <a:custGeom>
                <a:avLst/>
                <a:gdLst>
                  <a:gd name="T0" fmla="*/ 0 w 69"/>
                  <a:gd name="T1" fmla="*/ 0 h 49"/>
                  <a:gd name="T2" fmla="*/ 69 w 69"/>
                  <a:gd name="T3" fmla="*/ 0 h 49"/>
                  <a:gd name="T4" fmla="*/ 69 w 69"/>
                  <a:gd name="T5" fmla="*/ 49 h 49"/>
                  <a:gd name="T6" fmla="*/ 0 w 69"/>
                  <a:gd name="T7" fmla="*/ 49 h 49"/>
                  <a:gd name="T8" fmla="*/ 0 w 69"/>
                  <a:gd name="T9" fmla="*/ 0 h 49"/>
                  <a:gd name="T10" fmla="*/ 0 w 69"/>
                  <a:gd name="T11" fmla="*/ 0 h 49"/>
                  <a:gd name="T12" fmla="*/ 68 w 69"/>
                  <a:gd name="T13" fmla="*/ 0 h 49"/>
                  <a:gd name="T14" fmla="*/ 68 w 69"/>
                  <a:gd name="T15" fmla="*/ 48 h 49"/>
                  <a:gd name="T16" fmla="*/ 0 w 69"/>
                  <a:gd name="T17" fmla="*/ 48 h 49"/>
                  <a:gd name="T18" fmla="*/ 0 w 69"/>
                  <a:gd name="T19" fmla="*/ 0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49"/>
                  <a:gd name="T32" fmla="*/ 69 w 69"/>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49">
                    <a:moveTo>
                      <a:pt x="0" y="0"/>
                    </a:moveTo>
                    <a:lnTo>
                      <a:pt x="69" y="0"/>
                    </a:lnTo>
                    <a:lnTo>
                      <a:pt x="69" y="49"/>
                    </a:lnTo>
                    <a:lnTo>
                      <a:pt x="0" y="49"/>
                    </a:lnTo>
                    <a:lnTo>
                      <a:pt x="0" y="0"/>
                    </a:lnTo>
                    <a:close/>
                    <a:moveTo>
                      <a:pt x="0" y="0"/>
                    </a:moveTo>
                    <a:lnTo>
                      <a:pt x="68" y="0"/>
                    </a:lnTo>
                    <a:lnTo>
                      <a:pt x="68" y="48"/>
                    </a:lnTo>
                    <a:lnTo>
                      <a:pt x="0" y="48"/>
                    </a:lnTo>
                    <a:lnTo>
                      <a:pt x="0" y="0"/>
                    </a:lnTo>
                    <a:close/>
                  </a:path>
                </a:pathLst>
              </a:custGeom>
              <a:solidFill>
                <a:srgbClr val="D5D5FF"/>
              </a:solidFill>
              <a:ln w="9525">
                <a:noFill/>
                <a:round/>
                <a:headEnd/>
                <a:tailEnd/>
              </a:ln>
            </p:spPr>
            <p:txBody>
              <a:bodyPr/>
              <a:lstStyle/>
              <a:p>
                <a:pPr eaLnBrk="0" hangingPunct="0"/>
                <a:endParaRPr lang="en-US"/>
              </a:p>
            </p:txBody>
          </p:sp>
          <p:sp>
            <p:nvSpPr>
              <p:cNvPr id="47637" name="Freeform 1861"/>
              <p:cNvSpPr>
                <a:spLocks noEditPoints="1"/>
              </p:cNvSpPr>
              <p:nvPr/>
            </p:nvSpPr>
            <p:spPr bwMode="auto">
              <a:xfrm>
                <a:off x="2944" y="2779"/>
                <a:ext cx="68" cy="48"/>
              </a:xfrm>
              <a:custGeom>
                <a:avLst/>
                <a:gdLst>
                  <a:gd name="T0" fmla="*/ 0 w 68"/>
                  <a:gd name="T1" fmla="*/ 0 h 48"/>
                  <a:gd name="T2" fmla="*/ 68 w 68"/>
                  <a:gd name="T3" fmla="*/ 0 h 48"/>
                  <a:gd name="T4" fmla="*/ 68 w 68"/>
                  <a:gd name="T5" fmla="*/ 48 h 48"/>
                  <a:gd name="T6" fmla="*/ 0 w 68"/>
                  <a:gd name="T7" fmla="*/ 48 h 48"/>
                  <a:gd name="T8" fmla="*/ 0 w 68"/>
                  <a:gd name="T9" fmla="*/ 0 h 48"/>
                  <a:gd name="T10" fmla="*/ 0 w 68"/>
                  <a:gd name="T11" fmla="*/ 0 h 48"/>
                  <a:gd name="T12" fmla="*/ 67 w 68"/>
                  <a:gd name="T13" fmla="*/ 0 h 48"/>
                  <a:gd name="T14" fmla="*/ 67 w 68"/>
                  <a:gd name="T15" fmla="*/ 47 h 48"/>
                  <a:gd name="T16" fmla="*/ 0 w 68"/>
                  <a:gd name="T17" fmla="*/ 47 h 48"/>
                  <a:gd name="T18" fmla="*/ 0 w 68"/>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48"/>
                  <a:gd name="T32" fmla="*/ 68 w 68"/>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48">
                    <a:moveTo>
                      <a:pt x="0" y="0"/>
                    </a:moveTo>
                    <a:lnTo>
                      <a:pt x="68" y="0"/>
                    </a:lnTo>
                    <a:lnTo>
                      <a:pt x="68" y="48"/>
                    </a:lnTo>
                    <a:lnTo>
                      <a:pt x="0" y="48"/>
                    </a:lnTo>
                    <a:lnTo>
                      <a:pt x="0" y="0"/>
                    </a:lnTo>
                    <a:close/>
                    <a:moveTo>
                      <a:pt x="0" y="0"/>
                    </a:moveTo>
                    <a:lnTo>
                      <a:pt x="67" y="0"/>
                    </a:lnTo>
                    <a:lnTo>
                      <a:pt x="67" y="47"/>
                    </a:lnTo>
                    <a:lnTo>
                      <a:pt x="0" y="47"/>
                    </a:lnTo>
                    <a:lnTo>
                      <a:pt x="0" y="0"/>
                    </a:lnTo>
                    <a:close/>
                  </a:path>
                </a:pathLst>
              </a:custGeom>
              <a:solidFill>
                <a:srgbClr val="D6D6FF"/>
              </a:solidFill>
              <a:ln w="9525">
                <a:noFill/>
                <a:round/>
                <a:headEnd/>
                <a:tailEnd/>
              </a:ln>
            </p:spPr>
            <p:txBody>
              <a:bodyPr/>
              <a:lstStyle/>
              <a:p>
                <a:pPr eaLnBrk="0" hangingPunct="0"/>
                <a:endParaRPr lang="en-US"/>
              </a:p>
            </p:txBody>
          </p:sp>
          <p:sp>
            <p:nvSpPr>
              <p:cNvPr id="47638" name="Freeform 1862"/>
              <p:cNvSpPr>
                <a:spLocks noEditPoints="1"/>
              </p:cNvSpPr>
              <p:nvPr/>
            </p:nvSpPr>
            <p:spPr bwMode="auto">
              <a:xfrm>
                <a:off x="2944" y="2779"/>
                <a:ext cx="67" cy="47"/>
              </a:xfrm>
              <a:custGeom>
                <a:avLst/>
                <a:gdLst>
                  <a:gd name="T0" fmla="*/ 0 w 67"/>
                  <a:gd name="T1" fmla="*/ 0 h 47"/>
                  <a:gd name="T2" fmla="*/ 67 w 67"/>
                  <a:gd name="T3" fmla="*/ 0 h 47"/>
                  <a:gd name="T4" fmla="*/ 67 w 67"/>
                  <a:gd name="T5" fmla="*/ 47 h 47"/>
                  <a:gd name="T6" fmla="*/ 0 w 67"/>
                  <a:gd name="T7" fmla="*/ 47 h 47"/>
                  <a:gd name="T8" fmla="*/ 0 w 67"/>
                  <a:gd name="T9" fmla="*/ 0 h 47"/>
                  <a:gd name="T10" fmla="*/ 0 w 67"/>
                  <a:gd name="T11" fmla="*/ 0 h 47"/>
                  <a:gd name="T12" fmla="*/ 66 w 67"/>
                  <a:gd name="T13" fmla="*/ 0 h 47"/>
                  <a:gd name="T14" fmla="*/ 66 w 67"/>
                  <a:gd name="T15" fmla="*/ 46 h 47"/>
                  <a:gd name="T16" fmla="*/ 0 w 67"/>
                  <a:gd name="T17" fmla="*/ 46 h 47"/>
                  <a:gd name="T18" fmla="*/ 0 w 67"/>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
                  <a:gd name="T31" fmla="*/ 0 h 47"/>
                  <a:gd name="T32" fmla="*/ 67 w 67"/>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 h="47">
                    <a:moveTo>
                      <a:pt x="0" y="0"/>
                    </a:moveTo>
                    <a:lnTo>
                      <a:pt x="67" y="0"/>
                    </a:lnTo>
                    <a:lnTo>
                      <a:pt x="67" y="47"/>
                    </a:lnTo>
                    <a:lnTo>
                      <a:pt x="0" y="47"/>
                    </a:lnTo>
                    <a:lnTo>
                      <a:pt x="0" y="0"/>
                    </a:lnTo>
                    <a:close/>
                    <a:moveTo>
                      <a:pt x="0" y="0"/>
                    </a:moveTo>
                    <a:lnTo>
                      <a:pt x="66" y="0"/>
                    </a:lnTo>
                    <a:lnTo>
                      <a:pt x="66" y="46"/>
                    </a:lnTo>
                    <a:lnTo>
                      <a:pt x="0" y="46"/>
                    </a:lnTo>
                    <a:lnTo>
                      <a:pt x="0" y="0"/>
                    </a:lnTo>
                    <a:close/>
                  </a:path>
                </a:pathLst>
              </a:custGeom>
              <a:solidFill>
                <a:srgbClr val="D8D8FF"/>
              </a:solidFill>
              <a:ln w="9525">
                <a:noFill/>
                <a:round/>
                <a:headEnd/>
                <a:tailEnd/>
              </a:ln>
            </p:spPr>
            <p:txBody>
              <a:bodyPr/>
              <a:lstStyle/>
              <a:p>
                <a:pPr eaLnBrk="0" hangingPunct="0"/>
                <a:endParaRPr lang="en-US"/>
              </a:p>
            </p:txBody>
          </p:sp>
          <p:sp>
            <p:nvSpPr>
              <p:cNvPr id="47639" name="Freeform 1863"/>
              <p:cNvSpPr>
                <a:spLocks noEditPoints="1"/>
              </p:cNvSpPr>
              <p:nvPr/>
            </p:nvSpPr>
            <p:spPr bwMode="auto">
              <a:xfrm>
                <a:off x="2944" y="2779"/>
                <a:ext cx="66" cy="46"/>
              </a:xfrm>
              <a:custGeom>
                <a:avLst/>
                <a:gdLst>
                  <a:gd name="T0" fmla="*/ 0 w 66"/>
                  <a:gd name="T1" fmla="*/ 0 h 46"/>
                  <a:gd name="T2" fmla="*/ 66 w 66"/>
                  <a:gd name="T3" fmla="*/ 0 h 46"/>
                  <a:gd name="T4" fmla="*/ 66 w 66"/>
                  <a:gd name="T5" fmla="*/ 46 h 46"/>
                  <a:gd name="T6" fmla="*/ 0 w 66"/>
                  <a:gd name="T7" fmla="*/ 46 h 46"/>
                  <a:gd name="T8" fmla="*/ 0 w 66"/>
                  <a:gd name="T9" fmla="*/ 0 h 46"/>
                  <a:gd name="T10" fmla="*/ 0 w 66"/>
                  <a:gd name="T11" fmla="*/ 0 h 46"/>
                  <a:gd name="T12" fmla="*/ 65 w 66"/>
                  <a:gd name="T13" fmla="*/ 0 h 46"/>
                  <a:gd name="T14" fmla="*/ 65 w 66"/>
                  <a:gd name="T15" fmla="*/ 46 h 46"/>
                  <a:gd name="T16" fmla="*/ 0 w 66"/>
                  <a:gd name="T17" fmla="*/ 46 h 46"/>
                  <a:gd name="T18" fmla="*/ 0 w 66"/>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46"/>
                  <a:gd name="T32" fmla="*/ 66 w 66"/>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46">
                    <a:moveTo>
                      <a:pt x="0" y="0"/>
                    </a:moveTo>
                    <a:lnTo>
                      <a:pt x="66" y="0"/>
                    </a:lnTo>
                    <a:lnTo>
                      <a:pt x="66" y="46"/>
                    </a:lnTo>
                    <a:lnTo>
                      <a:pt x="0" y="46"/>
                    </a:lnTo>
                    <a:lnTo>
                      <a:pt x="0" y="0"/>
                    </a:lnTo>
                    <a:close/>
                    <a:moveTo>
                      <a:pt x="0" y="0"/>
                    </a:moveTo>
                    <a:lnTo>
                      <a:pt x="65" y="0"/>
                    </a:lnTo>
                    <a:lnTo>
                      <a:pt x="65" y="46"/>
                    </a:lnTo>
                    <a:lnTo>
                      <a:pt x="0" y="46"/>
                    </a:lnTo>
                    <a:lnTo>
                      <a:pt x="0" y="0"/>
                    </a:lnTo>
                    <a:close/>
                  </a:path>
                </a:pathLst>
              </a:custGeom>
              <a:solidFill>
                <a:srgbClr val="D9D9FF"/>
              </a:solidFill>
              <a:ln w="9525">
                <a:noFill/>
                <a:round/>
                <a:headEnd/>
                <a:tailEnd/>
              </a:ln>
            </p:spPr>
            <p:txBody>
              <a:bodyPr/>
              <a:lstStyle/>
              <a:p>
                <a:pPr eaLnBrk="0" hangingPunct="0"/>
                <a:endParaRPr lang="en-US"/>
              </a:p>
            </p:txBody>
          </p:sp>
          <p:sp>
            <p:nvSpPr>
              <p:cNvPr id="47640" name="Freeform 1864"/>
              <p:cNvSpPr>
                <a:spLocks noEditPoints="1"/>
              </p:cNvSpPr>
              <p:nvPr/>
            </p:nvSpPr>
            <p:spPr bwMode="auto">
              <a:xfrm>
                <a:off x="2944" y="2779"/>
                <a:ext cx="65" cy="46"/>
              </a:xfrm>
              <a:custGeom>
                <a:avLst/>
                <a:gdLst>
                  <a:gd name="T0" fmla="*/ 0 w 65"/>
                  <a:gd name="T1" fmla="*/ 0 h 46"/>
                  <a:gd name="T2" fmla="*/ 65 w 65"/>
                  <a:gd name="T3" fmla="*/ 0 h 46"/>
                  <a:gd name="T4" fmla="*/ 65 w 65"/>
                  <a:gd name="T5" fmla="*/ 46 h 46"/>
                  <a:gd name="T6" fmla="*/ 0 w 65"/>
                  <a:gd name="T7" fmla="*/ 46 h 46"/>
                  <a:gd name="T8" fmla="*/ 0 w 65"/>
                  <a:gd name="T9" fmla="*/ 0 h 46"/>
                  <a:gd name="T10" fmla="*/ 0 w 65"/>
                  <a:gd name="T11" fmla="*/ 0 h 46"/>
                  <a:gd name="T12" fmla="*/ 63 w 65"/>
                  <a:gd name="T13" fmla="*/ 0 h 46"/>
                  <a:gd name="T14" fmla="*/ 63 w 65"/>
                  <a:gd name="T15" fmla="*/ 45 h 46"/>
                  <a:gd name="T16" fmla="*/ 0 w 65"/>
                  <a:gd name="T17" fmla="*/ 45 h 46"/>
                  <a:gd name="T18" fmla="*/ 0 w 65"/>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
                  <a:gd name="T31" fmla="*/ 0 h 46"/>
                  <a:gd name="T32" fmla="*/ 65 w 65"/>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 h="46">
                    <a:moveTo>
                      <a:pt x="0" y="0"/>
                    </a:moveTo>
                    <a:lnTo>
                      <a:pt x="65" y="0"/>
                    </a:lnTo>
                    <a:lnTo>
                      <a:pt x="65" y="46"/>
                    </a:lnTo>
                    <a:lnTo>
                      <a:pt x="0" y="46"/>
                    </a:lnTo>
                    <a:lnTo>
                      <a:pt x="0" y="0"/>
                    </a:lnTo>
                    <a:close/>
                    <a:moveTo>
                      <a:pt x="0" y="0"/>
                    </a:moveTo>
                    <a:lnTo>
                      <a:pt x="63" y="0"/>
                    </a:lnTo>
                    <a:lnTo>
                      <a:pt x="63" y="45"/>
                    </a:lnTo>
                    <a:lnTo>
                      <a:pt x="0" y="45"/>
                    </a:lnTo>
                    <a:lnTo>
                      <a:pt x="0" y="0"/>
                    </a:lnTo>
                    <a:close/>
                  </a:path>
                </a:pathLst>
              </a:custGeom>
              <a:solidFill>
                <a:srgbClr val="DBDBFF"/>
              </a:solidFill>
              <a:ln w="9525">
                <a:noFill/>
                <a:round/>
                <a:headEnd/>
                <a:tailEnd/>
              </a:ln>
            </p:spPr>
            <p:txBody>
              <a:bodyPr/>
              <a:lstStyle/>
              <a:p>
                <a:pPr eaLnBrk="0" hangingPunct="0"/>
                <a:endParaRPr lang="en-US"/>
              </a:p>
            </p:txBody>
          </p:sp>
          <p:sp>
            <p:nvSpPr>
              <p:cNvPr id="47641" name="Freeform 1865"/>
              <p:cNvSpPr>
                <a:spLocks noEditPoints="1"/>
              </p:cNvSpPr>
              <p:nvPr/>
            </p:nvSpPr>
            <p:spPr bwMode="auto">
              <a:xfrm>
                <a:off x="2944" y="2779"/>
                <a:ext cx="63" cy="45"/>
              </a:xfrm>
              <a:custGeom>
                <a:avLst/>
                <a:gdLst>
                  <a:gd name="T0" fmla="*/ 0 w 63"/>
                  <a:gd name="T1" fmla="*/ 0 h 45"/>
                  <a:gd name="T2" fmla="*/ 63 w 63"/>
                  <a:gd name="T3" fmla="*/ 0 h 45"/>
                  <a:gd name="T4" fmla="*/ 63 w 63"/>
                  <a:gd name="T5" fmla="*/ 45 h 45"/>
                  <a:gd name="T6" fmla="*/ 0 w 63"/>
                  <a:gd name="T7" fmla="*/ 45 h 45"/>
                  <a:gd name="T8" fmla="*/ 0 w 63"/>
                  <a:gd name="T9" fmla="*/ 0 h 45"/>
                  <a:gd name="T10" fmla="*/ 0 w 63"/>
                  <a:gd name="T11" fmla="*/ 0 h 45"/>
                  <a:gd name="T12" fmla="*/ 62 w 63"/>
                  <a:gd name="T13" fmla="*/ 0 h 45"/>
                  <a:gd name="T14" fmla="*/ 62 w 63"/>
                  <a:gd name="T15" fmla="*/ 44 h 45"/>
                  <a:gd name="T16" fmla="*/ 0 w 63"/>
                  <a:gd name="T17" fmla="*/ 44 h 45"/>
                  <a:gd name="T18" fmla="*/ 0 w 63"/>
                  <a:gd name="T19" fmla="*/ 0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45"/>
                  <a:gd name="T32" fmla="*/ 63 w 63"/>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45">
                    <a:moveTo>
                      <a:pt x="0" y="0"/>
                    </a:moveTo>
                    <a:lnTo>
                      <a:pt x="63" y="0"/>
                    </a:lnTo>
                    <a:lnTo>
                      <a:pt x="63" y="45"/>
                    </a:lnTo>
                    <a:lnTo>
                      <a:pt x="0" y="45"/>
                    </a:lnTo>
                    <a:lnTo>
                      <a:pt x="0" y="0"/>
                    </a:lnTo>
                    <a:close/>
                    <a:moveTo>
                      <a:pt x="0" y="0"/>
                    </a:moveTo>
                    <a:lnTo>
                      <a:pt x="62" y="0"/>
                    </a:lnTo>
                    <a:lnTo>
                      <a:pt x="62" y="44"/>
                    </a:lnTo>
                    <a:lnTo>
                      <a:pt x="0" y="44"/>
                    </a:lnTo>
                    <a:lnTo>
                      <a:pt x="0" y="0"/>
                    </a:lnTo>
                    <a:close/>
                  </a:path>
                </a:pathLst>
              </a:custGeom>
              <a:solidFill>
                <a:srgbClr val="DCDCFF"/>
              </a:solidFill>
              <a:ln w="9525">
                <a:noFill/>
                <a:round/>
                <a:headEnd/>
                <a:tailEnd/>
              </a:ln>
            </p:spPr>
            <p:txBody>
              <a:bodyPr/>
              <a:lstStyle/>
              <a:p>
                <a:pPr eaLnBrk="0" hangingPunct="0"/>
                <a:endParaRPr lang="en-US"/>
              </a:p>
            </p:txBody>
          </p:sp>
          <p:sp>
            <p:nvSpPr>
              <p:cNvPr id="47642" name="Freeform 1866"/>
              <p:cNvSpPr>
                <a:spLocks noEditPoints="1"/>
              </p:cNvSpPr>
              <p:nvPr/>
            </p:nvSpPr>
            <p:spPr bwMode="auto">
              <a:xfrm>
                <a:off x="2944" y="2779"/>
                <a:ext cx="62" cy="44"/>
              </a:xfrm>
              <a:custGeom>
                <a:avLst/>
                <a:gdLst>
                  <a:gd name="T0" fmla="*/ 0 w 62"/>
                  <a:gd name="T1" fmla="*/ 0 h 44"/>
                  <a:gd name="T2" fmla="*/ 62 w 62"/>
                  <a:gd name="T3" fmla="*/ 0 h 44"/>
                  <a:gd name="T4" fmla="*/ 62 w 62"/>
                  <a:gd name="T5" fmla="*/ 44 h 44"/>
                  <a:gd name="T6" fmla="*/ 0 w 62"/>
                  <a:gd name="T7" fmla="*/ 44 h 44"/>
                  <a:gd name="T8" fmla="*/ 0 w 62"/>
                  <a:gd name="T9" fmla="*/ 0 h 44"/>
                  <a:gd name="T10" fmla="*/ 0 w 62"/>
                  <a:gd name="T11" fmla="*/ 0 h 44"/>
                  <a:gd name="T12" fmla="*/ 61 w 62"/>
                  <a:gd name="T13" fmla="*/ 0 h 44"/>
                  <a:gd name="T14" fmla="*/ 61 w 62"/>
                  <a:gd name="T15" fmla="*/ 43 h 44"/>
                  <a:gd name="T16" fmla="*/ 0 w 62"/>
                  <a:gd name="T17" fmla="*/ 43 h 44"/>
                  <a:gd name="T18" fmla="*/ 0 w 62"/>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44"/>
                  <a:gd name="T32" fmla="*/ 62 w 62"/>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44">
                    <a:moveTo>
                      <a:pt x="0" y="0"/>
                    </a:moveTo>
                    <a:lnTo>
                      <a:pt x="62" y="0"/>
                    </a:lnTo>
                    <a:lnTo>
                      <a:pt x="62" y="44"/>
                    </a:lnTo>
                    <a:lnTo>
                      <a:pt x="0" y="44"/>
                    </a:lnTo>
                    <a:lnTo>
                      <a:pt x="0" y="0"/>
                    </a:lnTo>
                    <a:close/>
                    <a:moveTo>
                      <a:pt x="0" y="0"/>
                    </a:moveTo>
                    <a:lnTo>
                      <a:pt x="61" y="0"/>
                    </a:lnTo>
                    <a:lnTo>
                      <a:pt x="61" y="43"/>
                    </a:lnTo>
                    <a:lnTo>
                      <a:pt x="0" y="43"/>
                    </a:lnTo>
                    <a:lnTo>
                      <a:pt x="0" y="0"/>
                    </a:lnTo>
                    <a:close/>
                  </a:path>
                </a:pathLst>
              </a:custGeom>
              <a:solidFill>
                <a:srgbClr val="DEDEFF"/>
              </a:solidFill>
              <a:ln w="9525">
                <a:noFill/>
                <a:round/>
                <a:headEnd/>
                <a:tailEnd/>
              </a:ln>
            </p:spPr>
            <p:txBody>
              <a:bodyPr/>
              <a:lstStyle/>
              <a:p>
                <a:pPr eaLnBrk="0" hangingPunct="0"/>
                <a:endParaRPr lang="en-US"/>
              </a:p>
            </p:txBody>
          </p:sp>
          <p:sp>
            <p:nvSpPr>
              <p:cNvPr id="47643" name="Freeform 1867"/>
              <p:cNvSpPr>
                <a:spLocks noEditPoints="1"/>
              </p:cNvSpPr>
              <p:nvPr/>
            </p:nvSpPr>
            <p:spPr bwMode="auto">
              <a:xfrm>
                <a:off x="2944" y="2779"/>
                <a:ext cx="61" cy="43"/>
              </a:xfrm>
              <a:custGeom>
                <a:avLst/>
                <a:gdLst>
                  <a:gd name="T0" fmla="*/ 0 w 61"/>
                  <a:gd name="T1" fmla="*/ 0 h 43"/>
                  <a:gd name="T2" fmla="*/ 61 w 61"/>
                  <a:gd name="T3" fmla="*/ 0 h 43"/>
                  <a:gd name="T4" fmla="*/ 61 w 61"/>
                  <a:gd name="T5" fmla="*/ 43 h 43"/>
                  <a:gd name="T6" fmla="*/ 0 w 61"/>
                  <a:gd name="T7" fmla="*/ 43 h 43"/>
                  <a:gd name="T8" fmla="*/ 0 w 61"/>
                  <a:gd name="T9" fmla="*/ 0 h 43"/>
                  <a:gd name="T10" fmla="*/ 0 w 61"/>
                  <a:gd name="T11" fmla="*/ 0 h 43"/>
                  <a:gd name="T12" fmla="*/ 60 w 61"/>
                  <a:gd name="T13" fmla="*/ 0 h 43"/>
                  <a:gd name="T14" fmla="*/ 60 w 61"/>
                  <a:gd name="T15" fmla="*/ 43 h 43"/>
                  <a:gd name="T16" fmla="*/ 0 w 61"/>
                  <a:gd name="T17" fmla="*/ 43 h 43"/>
                  <a:gd name="T18" fmla="*/ 0 w 61"/>
                  <a:gd name="T19" fmla="*/ 0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43"/>
                  <a:gd name="T32" fmla="*/ 61 w 61"/>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43">
                    <a:moveTo>
                      <a:pt x="0" y="0"/>
                    </a:moveTo>
                    <a:lnTo>
                      <a:pt x="61" y="0"/>
                    </a:lnTo>
                    <a:lnTo>
                      <a:pt x="61" y="43"/>
                    </a:lnTo>
                    <a:lnTo>
                      <a:pt x="0" y="43"/>
                    </a:lnTo>
                    <a:lnTo>
                      <a:pt x="0" y="0"/>
                    </a:lnTo>
                    <a:close/>
                    <a:moveTo>
                      <a:pt x="0" y="0"/>
                    </a:moveTo>
                    <a:lnTo>
                      <a:pt x="60" y="0"/>
                    </a:lnTo>
                    <a:lnTo>
                      <a:pt x="60" y="43"/>
                    </a:lnTo>
                    <a:lnTo>
                      <a:pt x="0" y="43"/>
                    </a:lnTo>
                    <a:lnTo>
                      <a:pt x="0" y="0"/>
                    </a:lnTo>
                    <a:close/>
                  </a:path>
                </a:pathLst>
              </a:custGeom>
              <a:solidFill>
                <a:srgbClr val="DFDFFF"/>
              </a:solidFill>
              <a:ln w="9525">
                <a:noFill/>
                <a:round/>
                <a:headEnd/>
                <a:tailEnd/>
              </a:ln>
            </p:spPr>
            <p:txBody>
              <a:bodyPr/>
              <a:lstStyle/>
              <a:p>
                <a:pPr eaLnBrk="0" hangingPunct="0"/>
                <a:endParaRPr lang="en-US"/>
              </a:p>
            </p:txBody>
          </p:sp>
          <p:sp>
            <p:nvSpPr>
              <p:cNvPr id="47644" name="Freeform 1868"/>
              <p:cNvSpPr>
                <a:spLocks noEditPoints="1"/>
              </p:cNvSpPr>
              <p:nvPr/>
            </p:nvSpPr>
            <p:spPr bwMode="auto">
              <a:xfrm>
                <a:off x="2944" y="2779"/>
                <a:ext cx="60" cy="43"/>
              </a:xfrm>
              <a:custGeom>
                <a:avLst/>
                <a:gdLst>
                  <a:gd name="T0" fmla="*/ 0 w 60"/>
                  <a:gd name="T1" fmla="*/ 0 h 43"/>
                  <a:gd name="T2" fmla="*/ 60 w 60"/>
                  <a:gd name="T3" fmla="*/ 0 h 43"/>
                  <a:gd name="T4" fmla="*/ 60 w 60"/>
                  <a:gd name="T5" fmla="*/ 43 h 43"/>
                  <a:gd name="T6" fmla="*/ 0 w 60"/>
                  <a:gd name="T7" fmla="*/ 43 h 43"/>
                  <a:gd name="T8" fmla="*/ 0 w 60"/>
                  <a:gd name="T9" fmla="*/ 0 h 43"/>
                  <a:gd name="T10" fmla="*/ 0 w 60"/>
                  <a:gd name="T11" fmla="*/ 0 h 43"/>
                  <a:gd name="T12" fmla="*/ 59 w 60"/>
                  <a:gd name="T13" fmla="*/ 0 h 43"/>
                  <a:gd name="T14" fmla="*/ 59 w 60"/>
                  <a:gd name="T15" fmla="*/ 42 h 43"/>
                  <a:gd name="T16" fmla="*/ 0 w 60"/>
                  <a:gd name="T17" fmla="*/ 42 h 43"/>
                  <a:gd name="T18" fmla="*/ 0 w 60"/>
                  <a:gd name="T19" fmla="*/ 0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43"/>
                  <a:gd name="T32" fmla="*/ 60 w 60"/>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43">
                    <a:moveTo>
                      <a:pt x="0" y="0"/>
                    </a:moveTo>
                    <a:lnTo>
                      <a:pt x="60" y="0"/>
                    </a:lnTo>
                    <a:lnTo>
                      <a:pt x="60" y="43"/>
                    </a:lnTo>
                    <a:lnTo>
                      <a:pt x="0" y="43"/>
                    </a:lnTo>
                    <a:lnTo>
                      <a:pt x="0" y="0"/>
                    </a:lnTo>
                    <a:close/>
                    <a:moveTo>
                      <a:pt x="0" y="0"/>
                    </a:moveTo>
                    <a:lnTo>
                      <a:pt x="59" y="0"/>
                    </a:lnTo>
                    <a:lnTo>
                      <a:pt x="59" y="42"/>
                    </a:lnTo>
                    <a:lnTo>
                      <a:pt x="0" y="42"/>
                    </a:lnTo>
                    <a:lnTo>
                      <a:pt x="0" y="0"/>
                    </a:lnTo>
                    <a:close/>
                  </a:path>
                </a:pathLst>
              </a:custGeom>
              <a:solidFill>
                <a:srgbClr val="E0E0FF"/>
              </a:solidFill>
              <a:ln w="9525">
                <a:noFill/>
                <a:round/>
                <a:headEnd/>
                <a:tailEnd/>
              </a:ln>
            </p:spPr>
            <p:txBody>
              <a:bodyPr/>
              <a:lstStyle/>
              <a:p>
                <a:pPr eaLnBrk="0" hangingPunct="0"/>
                <a:endParaRPr lang="en-US"/>
              </a:p>
            </p:txBody>
          </p:sp>
          <p:sp>
            <p:nvSpPr>
              <p:cNvPr id="47645" name="Freeform 1869"/>
              <p:cNvSpPr>
                <a:spLocks noEditPoints="1"/>
              </p:cNvSpPr>
              <p:nvPr/>
            </p:nvSpPr>
            <p:spPr bwMode="auto">
              <a:xfrm>
                <a:off x="2944" y="2779"/>
                <a:ext cx="59" cy="42"/>
              </a:xfrm>
              <a:custGeom>
                <a:avLst/>
                <a:gdLst>
                  <a:gd name="T0" fmla="*/ 0 w 59"/>
                  <a:gd name="T1" fmla="*/ 0 h 42"/>
                  <a:gd name="T2" fmla="*/ 59 w 59"/>
                  <a:gd name="T3" fmla="*/ 0 h 42"/>
                  <a:gd name="T4" fmla="*/ 59 w 59"/>
                  <a:gd name="T5" fmla="*/ 42 h 42"/>
                  <a:gd name="T6" fmla="*/ 0 w 59"/>
                  <a:gd name="T7" fmla="*/ 42 h 42"/>
                  <a:gd name="T8" fmla="*/ 0 w 59"/>
                  <a:gd name="T9" fmla="*/ 0 h 42"/>
                  <a:gd name="T10" fmla="*/ 0 w 59"/>
                  <a:gd name="T11" fmla="*/ 0 h 42"/>
                  <a:gd name="T12" fmla="*/ 58 w 59"/>
                  <a:gd name="T13" fmla="*/ 0 h 42"/>
                  <a:gd name="T14" fmla="*/ 58 w 59"/>
                  <a:gd name="T15" fmla="*/ 41 h 42"/>
                  <a:gd name="T16" fmla="*/ 0 w 59"/>
                  <a:gd name="T17" fmla="*/ 41 h 42"/>
                  <a:gd name="T18" fmla="*/ 0 w 59"/>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42"/>
                  <a:gd name="T32" fmla="*/ 59 w 59"/>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42">
                    <a:moveTo>
                      <a:pt x="0" y="0"/>
                    </a:moveTo>
                    <a:lnTo>
                      <a:pt x="59" y="0"/>
                    </a:lnTo>
                    <a:lnTo>
                      <a:pt x="59" y="42"/>
                    </a:lnTo>
                    <a:lnTo>
                      <a:pt x="0" y="42"/>
                    </a:lnTo>
                    <a:lnTo>
                      <a:pt x="0" y="0"/>
                    </a:lnTo>
                    <a:close/>
                    <a:moveTo>
                      <a:pt x="0" y="0"/>
                    </a:moveTo>
                    <a:lnTo>
                      <a:pt x="58" y="0"/>
                    </a:lnTo>
                    <a:lnTo>
                      <a:pt x="58" y="41"/>
                    </a:lnTo>
                    <a:lnTo>
                      <a:pt x="0" y="41"/>
                    </a:lnTo>
                    <a:lnTo>
                      <a:pt x="0" y="0"/>
                    </a:lnTo>
                    <a:close/>
                  </a:path>
                </a:pathLst>
              </a:custGeom>
              <a:solidFill>
                <a:srgbClr val="E2E2FF"/>
              </a:solidFill>
              <a:ln w="9525">
                <a:noFill/>
                <a:round/>
                <a:headEnd/>
                <a:tailEnd/>
              </a:ln>
            </p:spPr>
            <p:txBody>
              <a:bodyPr/>
              <a:lstStyle/>
              <a:p>
                <a:pPr eaLnBrk="0" hangingPunct="0"/>
                <a:endParaRPr lang="en-US"/>
              </a:p>
            </p:txBody>
          </p:sp>
          <p:sp>
            <p:nvSpPr>
              <p:cNvPr id="47646" name="Freeform 1870"/>
              <p:cNvSpPr>
                <a:spLocks noEditPoints="1"/>
              </p:cNvSpPr>
              <p:nvPr/>
            </p:nvSpPr>
            <p:spPr bwMode="auto">
              <a:xfrm>
                <a:off x="2944" y="2779"/>
                <a:ext cx="58" cy="41"/>
              </a:xfrm>
              <a:custGeom>
                <a:avLst/>
                <a:gdLst>
                  <a:gd name="T0" fmla="*/ 0 w 58"/>
                  <a:gd name="T1" fmla="*/ 0 h 41"/>
                  <a:gd name="T2" fmla="*/ 58 w 58"/>
                  <a:gd name="T3" fmla="*/ 0 h 41"/>
                  <a:gd name="T4" fmla="*/ 58 w 58"/>
                  <a:gd name="T5" fmla="*/ 41 h 41"/>
                  <a:gd name="T6" fmla="*/ 0 w 58"/>
                  <a:gd name="T7" fmla="*/ 41 h 41"/>
                  <a:gd name="T8" fmla="*/ 0 w 58"/>
                  <a:gd name="T9" fmla="*/ 0 h 41"/>
                  <a:gd name="T10" fmla="*/ 0 w 58"/>
                  <a:gd name="T11" fmla="*/ 0 h 41"/>
                  <a:gd name="T12" fmla="*/ 57 w 58"/>
                  <a:gd name="T13" fmla="*/ 0 h 41"/>
                  <a:gd name="T14" fmla="*/ 57 w 58"/>
                  <a:gd name="T15" fmla="*/ 40 h 41"/>
                  <a:gd name="T16" fmla="*/ 0 w 58"/>
                  <a:gd name="T17" fmla="*/ 40 h 41"/>
                  <a:gd name="T18" fmla="*/ 0 w 58"/>
                  <a:gd name="T19" fmla="*/ 0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41"/>
                  <a:gd name="T32" fmla="*/ 58 w 58"/>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41">
                    <a:moveTo>
                      <a:pt x="0" y="0"/>
                    </a:moveTo>
                    <a:lnTo>
                      <a:pt x="58" y="0"/>
                    </a:lnTo>
                    <a:lnTo>
                      <a:pt x="58" y="41"/>
                    </a:lnTo>
                    <a:lnTo>
                      <a:pt x="0" y="41"/>
                    </a:lnTo>
                    <a:lnTo>
                      <a:pt x="0" y="0"/>
                    </a:lnTo>
                    <a:close/>
                    <a:moveTo>
                      <a:pt x="0" y="0"/>
                    </a:moveTo>
                    <a:lnTo>
                      <a:pt x="57" y="0"/>
                    </a:lnTo>
                    <a:lnTo>
                      <a:pt x="57" y="40"/>
                    </a:lnTo>
                    <a:lnTo>
                      <a:pt x="0" y="40"/>
                    </a:lnTo>
                    <a:lnTo>
                      <a:pt x="0" y="0"/>
                    </a:lnTo>
                    <a:close/>
                  </a:path>
                </a:pathLst>
              </a:custGeom>
              <a:solidFill>
                <a:srgbClr val="E3E3FF"/>
              </a:solidFill>
              <a:ln w="9525">
                <a:noFill/>
                <a:round/>
                <a:headEnd/>
                <a:tailEnd/>
              </a:ln>
            </p:spPr>
            <p:txBody>
              <a:bodyPr/>
              <a:lstStyle/>
              <a:p>
                <a:pPr eaLnBrk="0" hangingPunct="0"/>
                <a:endParaRPr lang="en-US"/>
              </a:p>
            </p:txBody>
          </p:sp>
          <p:sp>
            <p:nvSpPr>
              <p:cNvPr id="47647" name="Freeform 1871"/>
              <p:cNvSpPr>
                <a:spLocks noEditPoints="1"/>
              </p:cNvSpPr>
              <p:nvPr/>
            </p:nvSpPr>
            <p:spPr bwMode="auto">
              <a:xfrm>
                <a:off x="2944" y="2779"/>
                <a:ext cx="57" cy="40"/>
              </a:xfrm>
              <a:custGeom>
                <a:avLst/>
                <a:gdLst>
                  <a:gd name="T0" fmla="*/ 0 w 57"/>
                  <a:gd name="T1" fmla="*/ 0 h 40"/>
                  <a:gd name="T2" fmla="*/ 57 w 57"/>
                  <a:gd name="T3" fmla="*/ 0 h 40"/>
                  <a:gd name="T4" fmla="*/ 57 w 57"/>
                  <a:gd name="T5" fmla="*/ 40 h 40"/>
                  <a:gd name="T6" fmla="*/ 0 w 57"/>
                  <a:gd name="T7" fmla="*/ 40 h 40"/>
                  <a:gd name="T8" fmla="*/ 0 w 57"/>
                  <a:gd name="T9" fmla="*/ 0 h 40"/>
                  <a:gd name="T10" fmla="*/ 0 w 57"/>
                  <a:gd name="T11" fmla="*/ 0 h 40"/>
                  <a:gd name="T12" fmla="*/ 56 w 57"/>
                  <a:gd name="T13" fmla="*/ 0 h 40"/>
                  <a:gd name="T14" fmla="*/ 56 w 57"/>
                  <a:gd name="T15" fmla="*/ 40 h 40"/>
                  <a:gd name="T16" fmla="*/ 0 w 57"/>
                  <a:gd name="T17" fmla="*/ 40 h 40"/>
                  <a:gd name="T18" fmla="*/ 0 w 57"/>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40"/>
                  <a:gd name="T32" fmla="*/ 57 w 57"/>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40">
                    <a:moveTo>
                      <a:pt x="0" y="0"/>
                    </a:moveTo>
                    <a:lnTo>
                      <a:pt x="57" y="0"/>
                    </a:lnTo>
                    <a:lnTo>
                      <a:pt x="57" y="40"/>
                    </a:lnTo>
                    <a:lnTo>
                      <a:pt x="0" y="40"/>
                    </a:lnTo>
                    <a:lnTo>
                      <a:pt x="0" y="0"/>
                    </a:lnTo>
                    <a:close/>
                    <a:moveTo>
                      <a:pt x="0" y="0"/>
                    </a:moveTo>
                    <a:lnTo>
                      <a:pt x="56" y="0"/>
                    </a:lnTo>
                    <a:lnTo>
                      <a:pt x="56" y="40"/>
                    </a:lnTo>
                    <a:lnTo>
                      <a:pt x="0" y="40"/>
                    </a:lnTo>
                    <a:lnTo>
                      <a:pt x="0" y="0"/>
                    </a:lnTo>
                    <a:close/>
                  </a:path>
                </a:pathLst>
              </a:custGeom>
              <a:solidFill>
                <a:srgbClr val="E4E4FF"/>
              </a:solidFill>
              <a:ln w="9525">
                <a:noFill/>
                <a:round/>
                <a:headEnd/>
                <a:tailEnd/>
              </a:ln>
            </p:spPr>
            <p:txBody>
              <a:bodyPr/>
              <a:lstStyle/>
              <a:p>
                <a:pPr eaLnBrk="0" hangingPunct="0"/>
                <a:endParaRPr lang="en-US"/>
              </a:p>
            </p:txBody>
          </p:sp>
          <p:sp>
            <p:nvSpPr>
              <p:cNvPr id="47648" name="Freeform 1872"/>
              <p:cNvSpPr>
                <a:spLocks noEditPoints="1"/>
              </p:cNvSpPr>
              <p:nvPr/>
            </p:nvSpPr>
            <p:spPr bwMode="auto">
              <a:xfrm>
                <a:off x="2944" y="2779"/>
                <a:ext cx="56" cy="40"/>
              </a:xfrm>
              <a:custGeom>
                <a:avLst/>
                <a:gdLst>
                  <a:gd name="T0" fmla="*/ 0 w 56"/>
                  <a:gd name="T1" fmla="*/ 0 h 40"/>
                  <a:gd name="T2" fmla="*/ 56 w 56"/>
                  <a:gd name="T3" fmla="*/ 0 h 40"/>
                  <a:gd name="T4" fmla="*/ 56 w 56"/>
                  <a:gd name="T5" fmla="*/ 40 h 40"/>
                  <a:gd name="T6" fmla="*/ 0 w 56"/>
                  <a:gd name="T7" fmla="*/ 40 h 40"/>
                  <a:gd name="T8" fmla="*/ 0 w 56"/>
                  <a:gd name="T9" fmla="*/ 0 h 40"/>
                  <a:gd name="T10" fmla="*/ 0 w 56"/>
                  <a:gd name="T11" fmla="*/ 0 h 40"/>
                  <a:gd name="T12" fmla="*/ 55 w 56"/>
                  <a:gd name="T13" fmla="*/ 0 h 40"/>
                  <a:gd name="T14" fmla="*/ 55 w 56"/>
                  <a:gd name="T15" fmla="*/ 39 h 40"/>
                  <a:gd name="T16" fmla="*/ 0 w 56"/>
                  <a:gd name="T17" fmla="*/ 39 h 40"/>
                  <a:gd name="T18" fmla="*/ 0 w 56"/>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40"/>
                  <a:gd name="T32" fmla="*/ 56 w 56"/>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40">
                    <a:moveTo>
                      <a:pt x="0" y="0"/>
                    </a:moveTo>
                    <a:lnTo>
                      <a:pt x="56" y="0"/>
                    </a:lnTo>
                    <a:lnTo>
                      <a:pt x="56" y="40"/>
                    </a:lnTo>
                    <a:lnTo>
                      <a:pt x="0" y="40"/>
                    </a:lnTo>
                    <a:lnTo>
                      <a:pt x="0" y="0"/>
                    </a:lnTo>
                    <a:close/>
                    <a:moveTo>
                      <a:pt x="0" y="0"/>
                    </a:moveTo>
                    <a:lnTo>
                      <a:pt x="55" y="0"/>
                    </a:lnTo>
                    <a:lnTo>
                      <a:pt x="55" y="39"/>
                    </a:lnTo>
                    <a:lnTo>
                      <a:pt x="0" y="39"/>
                    </a:lnTo>
                    <a:lnTo>
                      <a:pt x="0" y="0"/>
                    </a:lnTo>
                    <a:close/>
                  </a:path>
                </a:pathLst>
              </a:custGeom>
              <a:solidFill>
                <a:srgbClr val="E5E5FF"/>
              </a:solidFill>
              <a:ln w="9525">
                <a:noFill/>
                <a:round/>
                <a:headEnd/>
                <a:tailEnd/>
              </a:ln>
            </p:spPr>
            <p:txBody>
              <a:bodyPr/>
              <a:lstStyle/>
              <a:p>
                <a:pPr eaLnBrk="0" hangingPunct="0"/>
                <a:endParaRPr lang="en-US"/>
              </a:p>
            </p:txBody>
          </p:sp>
          <p:sp>
            <p:nvSpPr>
              <p:cNvPr id="47649" name="Freeform 1873"/>
              <p:cNvSpPr>
                <a:spLocks noEditPoints="1"/>
              </p:cNvSpPr>
              <p:nvPr/>
            </p:nvSpPr>
            <p:spPr bwMode="auto">
              <a:xfrm>
                <a:off x="2944" y="2779"/>
                <a:ext cx="55" cy="39"/>
              </a:xfrm>
              <a:custGeom>
                <a:avLst/>
                <a:gdLst>
                  <a:gd name="T0" fmla="*/ 0 w 55"/>
                  <a:gd name="T1" fmla="*/ 0 h 39"/>
                  <a:gd name="T2" fmla="*/ 55 w 55"/>
                  <a:gd name="T3" fmla="*/ 0 h 39"/>
                  <a:gd name="T4" fmla="*/ 55 w 55"/>
                  <a:gd name="T5" fmla="*/ 39 h 39"/>
                  <a:gd name="T6" fmla="*/ 0 w 55"/>
                  <a:gd name="T7" fmla="*/ 39 h 39"/>
                  <a:gd name="T8" fmla="*/ 0 w 55"/>
                  <a:gd name="T9" fmla="*/ 0 h 39"/>
                  <a:gd name="T10" fmla="*/ 0 w 55"/>
                  <a:gd name="T11" fmla="*/ 0 h 39"/>
                  <a:gd name="T12" fmla="*/ 54 w 55"/>
                  <a:gd name="T13" fmla="*/ 0 h 39"/>
                  <a:gd name="T14" fmla="*/ 54 w 55"/>
                  <a:gd name="T15" fmla="*/ 38 h 39"/>
                  <a:gd name="T16" fmla="*/ 0 w 55"/>
                  <a:gd name="T17" fmla="*/ 38 h 39"/>
                  <a:gd name="T18" fmla="*/ 0 w 55"/>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39"/>
                  <a:gd name="T32" fmla="*/ 55 w 55"/>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39">
                    <a:moveTo>
                      <a:pt x="0" y="0"/>
                    </a:moveTo>
                    <a:lnTo>
                      <a:pt x="55" y="0"/>
                    </a:lnTo>
                    <a:lnTo>
                      <a:pt x="55" y="39"/>
                    </a:lnTo>
                    <a:lnTo>
                      <a:pt x="0" y="39"/>
                    </a:lnTo>
                    <a:lnTo>
                      <a:pt x="0" y="0"/>
                    </a:lnTo>
                    <a:close/>
                    <a:moveTo>
                      <a:pt x="0" y="0"/>
                    </a:moveTo>
                    <a:lnTo>
                      <a:pt x="54" y="0"/>
                    </a:lnTo>
                    <a:lnTo>
                      <a:pt x="54" y="38"/>
                    </a:lnTo>
                    <a:lnTo>
                      <a:pt x="0" y="38"/>
                    </a:lnTo>
                    <a:lnTo>
                      <a:pt x="0" y="0"/>
                    </a:lnTo>
                    <a:close/>
                  </a:path>
                </a:pathLst>
              </a:custGeom>
              <a:solidFill>
                <a:srgbClr val="E6E6FF"/>
              </a:solidFill>
              <a:ln w="9525">
                <a:noFill/>
                <a:round/>
                <a:headEnd/>
                <a:tailEnd/>
              </a:ln>
            </p:spPr>
            <p:txBody>
              <a:bodyPr/>
              <a:lstStyle/>
              <a:p>
                <a:pPr eaLnBrk="0" hangingPunct="0"/>
                <a:endParaRPr lang="en-US"/>
              </a:p>
            </p:txBody>
          </p:sp>
          <p:sp>
            <p:nvSpPr>
              <p:cNvPr id="47650" name="Freeform 1874"/>
              <p:cNvSpPr>
                <a:spLocks noEditPoints="1"/>
              </p:cNvSpPr>
              <p:nvPr/>
            </p:nvSpPr>
            <p:spPr bwMode="auto">
              <a:xfrm>
                <a:off x="2944" y="2779"/>
                <a:ext cx="54" cy="38"/>
              </a:xfrm>
              <a:custGeom>
                <a:avLst/>
                <a:gdLst>
                  <a:gd name="T0" fmla="*/ 0 w 54"/>
                  <a:gd name="T1" fmla="*/ 0 h 38"/>
                  <a:gd name="T2" fmla="*/ 54 w 54"/>
                  <a:gd name="T3" fmla="*/ 0 h 38"/>
                  <a:gd name="T4" fmla="*/ 54 w 54"/>
                  <a:gd name="T5" fmla="*/ 38 h 38"/>
                  <a:gd name="T6" fmla="*/ 0 w 54"/>
                  <a:gd name="T7" fmla="*/ 38 h 38"/>
                  <a:gd name="T8" fmla="*/ 0 w 54"/>
                  <a:gd name="T9" fmla="*/ 0 h 38"/>
                  <a:gd name="T10" fmla="*/ 0 w 54"/>
                  <a:gd name="T11" fmla="*/ 0 h 38"/>
                  <a:gd name="T12" fmla="*/ 53 w 54"/>
                  <a:gd name="T13" fmla="*/ 0 h 38"/>
                  <a:gd name="T14" fmla="*/ 53 w 54"/>
                  <a:gd name="T15" fmla="*/ 37 h 38"/>
                  <a:gd name="T16" fmla="*/ 0 w 54"/>
                  <a:gd name="T17" fmla="*/ 37 h 38"/>
                  <a:gd name="T18" fmla="*/ 0 w 54"/>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38"/>
                  <a:gd name="T32" fmla="*/ 54 w 54"/>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38">
                    <a:moveTo>
                      <a:pt x="0" y="0"/>
                    </a:moveTo>
                    <a:lnTo>
                      <a:pt x="54" y="0"/>
                    </a:lnTo>
                    <a:lnTo>
                      <a:pt x="54" y="38"/>
                    </a:lnTo>
                    <a:lnTo>
                      <a:pt x="0" y="38"/>
                    </a:lnTo>
                    <a:lnTo>
                      <a:pt x="0" y="0"/>
                    </a:lnTo>
                    <a:close/>
                    <a:moveTo>
                      <a:pt x="0" y="0"/>
                    </a:moveTo>
                    <a:lnTo>
                      <a:pt x="53" y="0"/>
                    </a:lnTo>
                    <a:lnTo>
                      <a:pt x="53" y="37"/>
                    </a:lnTo>
                    <a:lnTo>
                      <a:pt x="0" y="37"/>
                    </a:lnTo>
                    <a:lnTo>
                      <a:pt x="0" y="0"/>
                    </a:lnTo>
                    <a:close/>
                  </a:path>
                </a:pathLst>
              </a:custGeom>
              <a:solidFill>
                <a:srgbClr val="E7E7FF"/>
              </a:solidFill>
              <a:ln w="9525">
                <a:noFill/>
                <a:round/>
                <a:headEnd/>
                <a:tailEnd/>
              </a:ln>
            </p:spPr>
            <p:txBody>
              <a:bodyPr/>
              <a:lstStyle/>
              <a:p>
                <a:pPr eaLnBrk="0" hangingPunct="0"/>
                <a:endParaRPr lang="en-US"/>
              </a:p>
            </p:txBody>
          </p:sp>
          <p:sp>
            <p:nvSpPr>
              <p:cNvPr id="47651" name="Freeform 1875"/>
              <p:cNvSpPr>
                <a:spLocks noEditPoints="1"/>
              </p:cNvSpPr>
              <p:nvPr/>
            </p:nvSpPr>
            <p:spPr bwMode="auto">
              <a:xfrm>
                <a:off x="2944" y="2779"/>
                <a:ext cx="53" cy="37"/>
              </a:xfrm>
              <a:custGeom>
                <a:avLst/>
                <a:gdLst>
                  <a:gd name="T0" fmla="*/ 0 w 53"/>
                  <a:gd name="T1" fmla="*/ 0 h 37"/>
                  <a:gd name="T2" fmla="*/ 53 w 53"/>
                  <a:gd name="T3" fmla="*/ 0 h 37"/>
                  <a:gd name="T4" fmla="*/ 53 w 53"/>
                  <a:gd name="T5" fmla="*/ 37 h 37"/>
                  <a:gd name="T6" fmla="*/ 0 w 53"/>
                  <a:gd name="T7" fmla="*/ 37 h 37"/>
                  <a:gd name="T8" fmla="*/ 0 w 53"/>
                  <a:gd name="T9" fmla="*/ 0 h 37"/>
                  <a:gd name="T10" fmla="*/ 0 w 53"/>
                  <a:gd name="T11" fmla="*/ 0 h 37"/>
                  <a:gd name="T12" fmla="*/ 51 w 53"/>
                  <a:gd name="T13" fmla="*/ 0 h 37"/>
                  <a:gd name="T14" fmla="*/ 51 w 53"/>
                  <a:gd name="T15" fmla="*/ 36 h 37"/>
                  <a:gd name="T16" fmla="*/ 0 w 53"/>
                  <a:gd name="T17" fmla="*/ 36 h 37"/>
                  <a:gd name="T18" fmla="*/ 0 w 53"/>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37"/>
                  <a:gd name="T32" fmla="*/ 53 w 53"/>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37">
                    <a:moveTo>
                      <a:pt x="0" y="0"/>
                    </a:moveTo>
                    <a:lnTo>
                      <a:pt x="53" y="0"/>
                    </a:lnTo>
                    <a:lnTo>
                      <a:pt x="53" y="37"/>
                    </a:lnTo>
                    <a:lnTo>
                      <a:pt x="0" y="37"/>
                    </a:lnTo>
                    <a:lnTo>
                      <a:pt x="0" y="0"/>
                    </a:lnTo>
                    <a:close/>
                    <a:moveTo>
                      <a:pt x="0" y="0"/>
                    </a:moveTo>
                    <a:lnTo>
                      <a:pt x="51" y="0"/>
                    </a:lnTo>
                    <a:lnTo>
                      <a:pt x="51" y="36"/>
                    </a:lnTo>
                    <a:lnTo>
                      <a:pt x="0" y="36"/>
                    </a:lnTo>
                    <a:lnTo>
                      <a:pt x="0" y="0"/>
                    </a:lnTo>
                    <a:close/>
                  </a:path>
                </a:pathLst>
              </a:custGeom>
              <a:solidFill>
                <a:srgbClr val="E8E8FF"/>
              </a:solidFill>
              <a:ln w="9525">
                <a:noFill/>
                <a:round/>
                <a:headEnd/>
                <a:tailEnd/>
              </a:ln>
            </p:spPr>
            <p:txBody>
              <a:bodyPr/>
              <a:lstStyle/>
              <a:p>
                <a:pPr eaLnBrk="0" hangingPunct="0"/>
                <a:endParaRPr lang="en-US"/>
              </a:p>
            </p:txBody>
          </p:sp>
          <p:sp>
            <p:nvSpPr>
              <p:cNvPr id="47652" name="Freeform 1876"/>
              <p:cNvSpPr>
                <a:spLocks noEditPoints="1"/>
              </p:cNvSpPr>
              <p:nvPr/>
            </p:nvSpPr>
            <p:spPr bwMode="auto">
              <a:xfrm>
                <a:off x="2944" y="2779"/>
                <a:ext cx="51" cy="36"/>
              </a:xfrm>
              <a:custGeom>
                <a:avLst/>
                <a:gdLst>
                  <a:gd name="T0" fmla="*/ 0 w 51"/>
                  <a:gd name="T1" fmla="*/ 0 h 36"/>
                  <a:gd name="T2" fmla="*/ 51 w 51"/>
                  <a:gd name="T3" fmla="*/ 0 h 36"/>
                  <a:gd name="T4" fmla="*/ 51 w 51"/>
                  <a:gd name="T5" fmla="*/ 36 h 36"/>
                  <a:gd name="T6" fmla="*/ 0 w 51"/>
                  <a:gd name="T7" fmla="*/ 36 h 36"/>
                  <a:gd name="T8" fmla="*/ 0 w 51"/>
                  <a:gd name="T9" fmla="*/ 0 h 36"/>
                  <a:gd name="T10" fmla="*/ 0 w 51"/>
                  <a:gd name="T11" fmla="*/ 0 h 36"/>
                  <a:gd name="T12" fmla="*/ 50 w 51"/>
                  <a:gd name="T13" fmla="*/ 0 h 36"/>
                  <a:gd name="T14" fmla="*/ 50 w 51"/>
                  <a:gd name="T15" fmla="*/ 35 h 36"/>
                  <a:gd name="T16" fmla="*/ 0 w 51"/>
                  <a:gd name="T17" fmla="*/ 35 h 36"/>
                  <a:gd name="T18" fmla="*/ 0 w 51"/>
                  <a:gd name="T19" fmla="*/ 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36"/>
                  <a:gd name="T32" fmla="*/ 51 w 51"/>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36">
                    <a:moveTo>
                      <a:pt x="0" y="0"/>
                    </a:moveTo>
                    <a:lnTo>
                      <a:pt x="51" y="0"/>
                    </a:lnTo>
                    <a:lnTo>
                      <a:pt x="51" y="36"/>
                    </a:lnTo>
                    <a:lnTo>
                      <a:pt x="0" y="36"/>
                    </a:lnTo>
                    <a:lnTo>
                      <a:pt x="0" y="0"/>
                    </a:lnTo>
                    <a:close/>
                    <a:moveTo>
                      <a:pt x="0" y="0"/>
                    </a:moveTo>
                    <a:lnTo>
                      <a:pt x="50" y="0"/>
                    </a:lnTo>
                    <a:lnTo>
                      <a:pt x="50" y="35"/>
                    </a:lnTo>
                    <a:lnTo>
                      <a:pt x="0" y="35"/>
                    </a:lnTo>
                    <a:lnTo>
                      <a:pt x="0" y="0"/>
                    </a:lnTo>
                    <a:close/>
                  </a:path>
                </a:pathLst>
              </a:custGeom>
              <a:solidFill>
                <a:srgbClr val="E9E9FF"/>
              </a:solidFill>
              <a:ln w="9525">
                <a:noFill/>
                <a:round/>
                <a:headEnd/>
                <a:tailEnd/>
              </a:ln>
            </p:spPr>
            <p:txBody>
              <a:bodyPr/>
              <a:lstStyle/>
              <a:p>
                <a:pPr eaLnBrk="0" hangingPunct="0"/>
                <a:endParaRPr lang="en-US"/>
              </a:p>
            </p:txBody>
          </p:sp>
          <p:sp>
            <p:nvSpPr>
              <p:cNvPr id="47653" name="Freeform 1877"/>
              <p:cNvSpPr>
                <a:spLocks noEditPoints="1"/>
              </p:cNvSpPr>
              <p:nvPr/>
            </p:nvSpPr>
            <p:spPr bwMode="auto">
              <a:xfrm>
                <a:off x="2944" y="2779"/>
                <a:ext cx="50" cy="35"/>
              </a:xfrm>
              <a:custGeom>
                <a:avLst/>
                <a:gdLst>
                  <a:gd name="T0" fmla="*/ 0 w 50"/>
                  <a:gd name="T1" fmla="*/ 0 h 35"/>
                  <a:gd name="T2" fmla="*/ 50 w 50"/>
                  <a:gd name="T3" fmla="*/ 0 h 35"/>
                  <a:gd name="T4" fmla="*/ 50 w 50"/>
                  <a:gd name="T5" fmla="*/ 35 h 35"/>
                  <a:gd name="T6" fmla="*/ 0 w 50"/>
                  <a:gd name="T7" fmla="*/ 35 h 35"/>
                  <a:gd name="T8" fmla="*/ 0 w 50"/>
                  <a:gd name="T9" fmla="*/ 0 h 35"/>
                  <a:gd name="T10" fmla="*/ 0 w 50"/>
                  <a:gd name="T11" fmla="*/ 0 h 35"/>
                  <a:gd name="T12" fmla="*/ 49 w 50"/>
                  <a:gd name="T13" fmla="*/ 0 h 35"/>
                  <a:gd name="T14" fmla="*/ 49 w 50"/>
                  <a:gd name="T15" fmla="*/ 35 h 35"/>
                  <a:gd name="T16" fmla="*/ 0 w 50"/>
                  <a:gd name="T17" fmla="*/ 35 h 35"/>
                  <a:gd name="T18" fmla="*/ 0 w 50"/>
                  <a:gd name="T19" fmla="*/ 0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35"/>
                  <a:gd name="T32" fmla="*/ 50 w 50"/>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35">
                    <a:moveTo>
                      <a:pt x="0" y="0"/>
                    </a:moveTo>
                    <a:lnTo>
                      <a:pt x="50" y="0"/>
                    </a:lnTo>
                    <a:lnTo>
                      <a:pt x="50" y="35"/>
                    </a:lnTo>
                    <a:lnTo>
                      <a:pt x="0" y="35"/>
                    </a:lnTo>
                    <a:lnTo>
                      <a:pt x="0" y="0"/>
                    </a:lnTo>
                    <a:close/>
                    <a:moveTo>
                      <a:pt x="0" y="0"/>
                    </a:moveTo>
                    <a:lnTo>
                      <a:pt x="49" y="0"/>
                    </a:lnTo>
                    <a:lnTo>
                      <a:pt x="49" y="35"/>
                    </a:lnTo>
                    <a:lnTo>
                      <a:pt x="0" y="35"/>
                    </a:lnTo>
                    <a:lnTo>
                      <a:pt x="0" y="0"/>
                    </a:lnTo>
                    <a:close/>
                  </a:path>
                </a:pathLst>
              </a:custGeom>
              <a:solidFill>
                <a:srgbClr val="EAEAFF"/>
              </a:solidFill>
              <a:ln w="9525">
                <a:noFill/>
                <a:round/>
                <a:headEnd/>
                <a:tailEnd/>
              </a:ln>
            </p:spPr>
            <p:txBody>
              <a:bodyPr/>
              <a:lstStyle/>
              <a:p>
                <a:pPr eaLnBrk="0" hangingPunct="0"/>
                <a:endParaRPr lang="en-US"/>
              </a:p>
            </p:txBody>
          </p:sp>
          <p:sp>
            <p:nvSpPr>
              <p:cNvPr id="47654" name="Freeform 1878"/>
              <p:cNvSpPr>
                <a:spLocks noEditPoints="1"/>
              </p:cNvSpPr>
              <p:nvPr/>
            </p:nvSpPr>
            <p:spPr bwMode="auto">
              <a:xfrm>
                <a:off x="2944" y="2779"/>
                <a:ext cx="49" cy="35"/>
              </a:xfrm>
              <a:custGeom>
                <a:avLst/>
                <a:gdLst>
                  <a:gd name="T0" fmla="*/ 0 w 49"/>
                  <a:gd name="T1" fmla="*/ 0 h 35"/>
                  <a:gd name="T2" fmla="*/ 49 w 49"/>
                  <a:gd name="T3" fmla="*/ 0 h 35"/>
                  <a:gd name="T4" fmla="*/ 49 w 49"/>
                  <a:gd name="T5" fmla="*/ 35 h 35"/>
                  <a:gd name="T6" fmla="*/ 0 w 49"/>
                  <a:gd name="T7" fmla="*/ 35 h 35"/>
                  <a:gd name="T8" fmla="*/ 0 w 49"/>
                  <a:gd name="T9" fmla="*/ 0 h 35"/>
                  <a:gd name="T10" fmla="*/ 0 w 49"/>
                  <a:gd name="T11" fmla="*/ 0 h 35"/>
                  <a:gd name="T12" fmla="*/ 48 w 49"/>
                  <a:gd name="T13" fmla="*/ 0 h 35"/>
                  <a:gd name="T14" fmla="*/ 48 w 49"/>
                  <a:gd name="T15" fmla="*/ 34 h 35"/>
                  <a:gd name="T16" fmla="*/ 0 w 49"/>
                  <a:gd name="T17" fmla="*/ 34 h 35"/>
                  <a:gd name="T18" fmla="*/ 0 w 49"/>
                  <a:gd name="T19" fmla="*/ 0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35"/>
                  <a:gd name="T32" fmla="*/ 49 w 49"/>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35">
                    <a:moveTo>
                      <a:pt x="0" y="0"/>
                    </a:moveTo>
                    <a:lnTo>
                      <a:pt x="49" y="0"/>
                    </a:lnTo>
                    <a:lnTo>
                      <a:pt x="49" y="35"/>
                    </a:lnTo>
                    <a:lnTo>
                      <a:pt x="0" y="35"/>
                    </a:lnTo>
                    <a:lnTo>
                      <a:pt x="0" y="0"/>
                    </a:lnTo>
                    <a:close/>
                    <a:moveTo>
                      <a:pt x="0" y="0"/>
                    </a:moveTo>
                    <a:lnTo>
                      <a:pt x="48" y="0"/>
                    </a:lnTo>
                    <a:lnTo>
                      <a:pt x="48" y="34"/>
                    </a:lnTo>
                    <a:lnTo>
                      <a:pt x="0" y="34"/>
                    </a:lnTo>
                    <a:lnTo>
                      <a:pt x="0" y="0"/>
                    </a:lnTo>
                    <a:close/>
                  </a:path>
                </a:pathLst>
              </a:custGeom>
              <a:solidFill>
                <a:srgbClr val="EBEBFF"/>
              </a:solidFill>
              <a:ln w="9525">
                <a:noFill/>
                <a:round/>
                <a:headEnd/>
                <a:tailEnd/>
              </a:ln>
            </p:spPr>
            <p:txBody>
              <a:bodyPr/>
              <a:lstStyle/>
              <a:p>
                <a:pPr eaLnBrk="0" hangingPunct="0"/>
                <a:endParaRPr lang="en-US"/>
              </a:p>
            </p:txBody>
          </p:sp>
          <p:sp>
            <p:nvSpPr>
              <p:cNvPr id="47655" name="Freeform 1879"/>
              <p:cNvSpPr>
                <a:spLocks noEditPoints="1"/>
              </p:cNvSpPr>
              <p:nvPr/>
            </p:nvSpPr>
            <p:spPr bwMode="auto">
              <a:xfrm>
                <a:off x="2944" y="2779"/>
                <a:ext cx="48" cy="34"/>
              </a:xfrm>
              <a:custGeom>
                <a:avLst/>
                <a:gdLst>
                  <a:gd name="T0" fmla="*/ 0 w 48"/>
                  <a:gd name="T1" fmla="*/ 0 h 34"/>
                  <a:gd name="T2" fmla="*/ 48 w 48"/>
                  <a:gd name="T3" fmla="*/ 0 h 34"/>
                  <a:gd name="T4" fmla="*/ 48 w 48"/>
                  <a:gd name="T5" fmla="*/ 34 h 34"/>
                  <a:gd name="T6" fmla="*/ 0 w 48"/>
                  <a:gd name="T7" fmla="*/ 34 h 34"/>
                  <a:gd name="T8" fmla="*/ 0 w 48"/>
                  <a:gd name="T9" fmla="*/ 0 h 34"/>
                  <a:gd name="T10" fmla="*/ 0 w 48"/>
                  <a:gd name="T11" fmla="*/ 0 h 34"/>
                  <a:gd name="T12" fmla="*/ 47 w 48"/>
                  <a:gd name="T13" fmla="*/ 0 h 34"/>
                  <a:gd name="T14" fmla="*/ 47 w 48"/>
                  <a:gd name="T15" fmla="*/ 33 h 34"/>
                  <a:gd name="T16" fmla="*/ 0 w 48"/>
                  <a:gd name="T17" fmla="*/ 33 h 34"/>
                  <a:gd name="T18" fmla="*/ 0 w 48"/>
                  <a:gd name="T19" fmla="*/ 0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34"/>
                  <a:gd name="T32" fmla="*/ 48 w 48"/>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34">
                    <a:moveTo>
                      <a:pt x="0" y="0"/>
                    </a:moveTo>
                    <a:lnTo>
                      <a:pt x="48" y="0"/>
                    </a:lnTo>
                    <a:lnTo>
                      <a:pt x="48" y="34"/>
                    </a:lnTo>
                    <a:lnTo>
                      <a:pt x="0" y="34"/>
                    </a:lnTo>
                    <a:lnTo>
                      <a:pt x="0" y="0"/>
                    </a:lnTo>
                    <a:close/>
                    <a:moveTo>
                      <a:pt x="0" y="0"/>
                    </a:moveTo>
                    <a:lnTo>
                      <a:pt x="47" y="0"/>
                    </a:lnTo>
                    <a:lnTo>
                      <a:pt x="47" y="33"/>
                    </a:lnTo>
                    <a:lnTo>
                      <a:pt x="0" y="33"/>
                    </a:lnTo>
                    <a:lnTo>
                      <a:pt x="0" y="0"/>
                    </a:lnTo>
                    <a:close/>
                  </a:path>
                </a:pathLst>
              </a:custGeom>
              <a:solidFill>
                <a:srgbClr val="ECECFF"/>
              </a:solidFill>
              <a:ln w="9525">
                <a:noFill/>
                <a:round/>
                <a:headEnd/>
                <a:tailEnd/>
              </a:ln>
            </p:spPr>
            <p:txBody>
              <a:bodyPr/>
              <a:lstStyle/>
              <a:p>
                <a:pPr eaLnBrk="0" hangingPunct="0"/>
                <a:endParaRPr lang="en-US"/>
              </a:p>
            </p:txBody>
          </p:sp>
          <p:sp>
            <p:nvSpPr>
              <p:cNvPr id="47656" name="Freeform 1880"/>
              <p:cNvSpPr>
                <a:spLocks noEditPoints="1"/>
              </p:cNvSpPr>
              <p:nvPr/>
            </p:nvSpPr>
            <p:spPr bwMode="auto">
              <a:xfrm>
                <a:off x="2944" y="2779"/>
                <a:ext cx="47" cy="33"/>
              </a:xfrm>
              <a:custGeom>
                <a:avLst/>
                <a:gdLst>
                  <a:gd name="T0" fmla="*/ 0 w 47"/>
                  <a:gd name="T1" fmla="*/ 0 h 33"/>
                  <a:gd name="T2" fmla="*/ 47 w 47"/>
                  <a:gd name="T3" fmla="*/ 0 h 33"/>
                  <a:gd name="T4" fmla="*/ 47 w 47"/>
                  <a:gd name="T5" fmla="*/ 33 h 33"/>
                  <a:gd name="T6" fmla="*/ 0 w 47"/>
                  <a:gd name="T7" fmla="*/ 33 h 33"/>
                  <a:gd name="T8" fmla="*/ 0 w 47"/>
                  <a:gd name="T9" fmla="*/ 0 h 33"/>
                  <a:gd name="T10" fmla="*/ 0 w 47"/>
                  <a:gd name="T11" fmla="*/ 0 h 33"/>
                  <a:gd name="T12" fmla="*/ 46 w 47"/>
                  <a:gd name="T13" fmla="*/ 0 h 33"/>
                  <a:gd name="T14" fmla="*/ 46 w 47"/>
                  <a:gd name="T15" fmla="*/ 33 h 33"/>
                  <a:gd name="T16" fmla="*/ 0 w 47"/>
                  <a:gd name="T17" fmla="*/ 33 h 33"/>
                  <a:gd name="T18" fmla="*/ 0 w 47"/>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33"/>
                  <a:gd name="T32" fmla="*/ 47 w 47"/>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33">
                    <a:moveTo>
                      <a:pt x="0" y="0"/>
                    </a:moveTo>
                    <a:lnTo>
                      <a:pt x="47" y="0"/>
                    </a:lnTo>
                    <a:lnTo>
                      <a:pt x="47" y="33"/>
                    </a:lnTo>
                    <a:lnTo>
                      <a:pt x="0" y="33"/>
                    </a:lnTo>
                    <a:lnTo>
                      <a:pt x="0" y="0"/>
                    </a:lnTo>
                    <a:close/>
                    <a:moveTo>
                      <a:pt x="0" y="0"/>
                    </a:moveTo>
                    <a:lnTo>
                      <a:pt x="46" y="0"/>
                    </a:lnTo>
                    <a:lnTo>
                      <a:pt x="46" y="33"/>
                    </a:lnTo>
                    <a:lnTo>
                      <a:pt x="0" y="33"/>
                    </a:lnTo>
                    <a:lnTo>
                      <a:pt x="0" y="0"/>
                    </a:lnTo>
                    <a:close/>
                  </a:path>
                </a:pathLst>
              </a:custGeom>
              <a:solidFill>
                <a:srgbClr val="EDEDFF"/>
              </a:solidFill>
              <a:ln w="9525">
                <a:noFill/>
                <a:round/>
                <a:headEnd/>
                <a:tailEnd/>
              </a:ln>
            </p:spPr>
            <p:txBody>
              <a:bodyPr/>
              <a:lstStyle/>
              <a:p>
                <a:pPr eaLnBrk="0" hangingPunct="0"/>
                <a:endParaRPr lang="en-US"/>
              </a:p>
            </p:txBody>
          </p:sp>
          <p:sp>
            <p:nvSpPr>
              <p:cNvPr id="47657" name="Freeform 1881"/>
              <p:cNvSpPr>
                <a:spLocks noEditPoints="1"/>
              </p:cNvSpPr>
              <p:nvPr/>
            </p:nvSpPr>
            <p:spPr bwMode="auto">
              <a:xfrm>
                <a:off x="2944" y="2779"/>
                <a:ext cx="46" cy="33"/>
              </a:xfrm>
              <a:custGeom>
                <a:avLst/>
                <a:gdLst>
                  <a:gd name="T0" fmla="*/ 0 w 46"/>
                  <a:gd name="T1" fmla="*/ 0 h 33"/>
                  <a:gd name="T2" fmla="*/ 46 w 46"/>
                  <a:gd name="T3" fmla="*/ 0 h 33"/>
                  <a:gd name="T4" fmla="*/ 46 w 46"/>
                  <a:gd name="T5" fmla="*/ 33 h 33"/>
                  <a:gd name="T6" fmla="*/ 0 w 46"/>
                  <a:gd name="T7" fmla="*/ 33 h 33"/>
                  <a:gd name="T8" fmla="*/ 0 w 46"/>
                  <a:gd name="T9" fmla="*/ 0 h 33"/>
                  <a:gd name="T10" fmla="*/ 0 w 46"/>
                  <a:gd name="T11" fmla="*/ 0 h 33"/>
                  <a:gd name="T12" fmla="*/ 45 w 46"/>
                  <a:gd name="T13" fmla="*/ 0 h 33"/>
                  <a:gd name="T14" fmla="*/ 45 w 46"/>
                  <a:gd name="T15" fmla="*/ 32 h 33"/>
                  <a:gd name="T16" fmla="*/ 0 w 46"/>
                  <a:gd name="T17" fmla="*/ 32 h 33"/>
                  <a:gd name="T18" fmla="*/ 0 w 46"/>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33"/>
                  <a:gd name="T32" fmla="*/ 46 w 46"/>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33">
                    <a:moveTo>
                      <a:pt x="0" y="0"/>
                    </a:moveTo>
                    <a:lnTo>
                      <a:pt x="46" y="0"/>
                    </a:lnTo>
                    <a:lnTo>
                      <a:pt x="46" y="33"/>
                    </a:lnTo>
                    <a:lnTo>
                      <a:pt x="0" y="33"/>
                    </a:lnTo>
                    <a:lnTo>
                      <a:pt x="0" y="0"/>
                    </a:lnTo>
                    <a:close/>
                    <a:moveTo>
                      <a:pt x="0" y="0"/>
                    </a:moveTo>
                    <a:lnTo>
                      <a:pt x="45" y="0"/>
                    </a:lnTo>
                    <a:lnTo>
                      <a:pt x="45" y="32"/>
                    </a:lnTo>
                    <a:lnTo>
                      <a:pt x="0" y="32"/>
                    </a:lnTo>
                    <a:lnTo>
                      <a:pt x="0" y="0"/>
                    </a:lnTo>
                    <a:close/>
                  </a:path>
                </a:pathLst>
              </a:custGeom>
              <a:solidFill>
                <a:srgbClr val="EEEEFF"/>
              </a:solidFill>
              <a:ln w="9525">
                <a:noFill/>
                <a:round/>
                <a:headEnd/>
                <a:tailEnd/>
              </a:ln>
            </p:spPr>
            <p:txBody>
              <a:bodyPr/>
              <a:lstStyle/>
              <a:p>
                <a:pPr eaLnBrk="0" hangingPunct="0"/>
                <a:endParaRPr lang="en-US"/>
              </a:p>
            </p:txBody>
          </p:sp>
          <p:sp>
            <p:nvSpPr>
              <p:cNvPr id="47658" name="Freeform 1882"/>
              <p:cNvSpPr>
                <a:spLocks noEditPoints="1"/>
              </p:cNvSpPr>
              <p:nvPr/>
            </p:nvSpPr>
            <p:spPr bwMode="auto">
              <a:xfrm>
                <a:off x="2944" y="2779"/>
                <a:ext cx="45" cy="32"/>
              </a:xfrm>
              <a:custGeom>
                <a:avLst/>
                <a:gdLst>
                  <a:gd name="T0" fmla="*/ 0 w 45"/>
                  <a:gd name="T1" fmla="*/ 0 h 32"/>
                  <a:gd name="T2" fmla="*/ 45 w 45"/>
                  <a:gd name="T3" fmla="*/ 0 h 32"/>
                  <a:gd name="T4" fmla="*/ 45 w 45"/>
                  <a:gd name="T5" fmla="*/ 32 h 32"/>
                  <a:gd name="T6" fmla="*/ 0 w 45"/>
                  <a:gd name="T7" fmla="*/ 32 h 32"/>
                  <a:gd name="T8" fmla="*/ 0 w 45"/>
                  <a:gd name="T9" fmla="*/ 0 h 32"/>
                  <a:gd name="T10" fmla="*/ 0 w 45"/>
                  <a:gd name="T11" fmla="*/ 0 h 32"/>
                  <a:gd name="T12" fmla="*/ 44 w 45"/>
                  <a:gd name="T13" fmla="*/ 0 h 32"/>
                  <a:gd name="T14" fmla="*/ 44 w 45"/>
                  <a:gd name="T15" fmla="*/ 31 h 32"/>
                  <a:gd name="T16" fmla="*/ 0 w 45"/>
                  <a:gd name="T17" fmla="*/ 31 h 32"/>
                  <a:gd name="T18" fmla="*/ 0 w 45"/>
                  <a:gd name="T19" fmla="*/ 0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32"/>
                  <a:gd name="T32" fmla="*/ 45 w 45"/>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32">
                    <a:moveTo>
                      <a:pt x="0" y="0"/>
                    </a:moveTo>
                    <a:lnTo>
                      <a:pt x="45" y="0"/>
                    </a:lnTo>
                    <a:lnTo>
                      <a:pt x="45" y="32"/>
                    </a:lnTo>
                    <a:lnTo>
                      <a:pt x="0" y="32"/>
                    </a:lnTo>
                    <a:lnTo>
                      <a:pt x="0" y="0"/>
                    </a:lnTo>
                    <a:close/>
                    <a:moveTo>
                      <a:pt x="0" y="0"/>
                    </a:moveTo>
                    <a:lnTo>
                      <a:pt x="44" y="0"/>
                    </a:lnTo>
                    <a:lnTo>
                      <a:pt x="44" y="31"/>
                    </a:lnTo>
                    <a:lnTo>
                      <a:pt x="0" y="31"/>
                    </a:lnTo>
                    <a:lnTo>
                      <a:pt x="0" y="0"/>
                    </a:lnTo>
                    <a:close/>
                  </a:path>
                </a:pathLst>
              </a:custGeom>
              <a:solidFill>
                <a:srgbClr val="EFEFFF"/>
              </a:solidFill>
              <a:ln w="9525">
                <a:noFill/>
                <a:round/>
                <a:headEnd/>
                <a:tailEnd/>
              </a:ln>
            </p:spPr>
            <p:txBody>
              <a:bodyPr/>
              <a:lstStyle/>
              <a:p>
                <a:pPr eaLnBrk="0" hangingPunct="0"/>
                <a:endParaRPr lang="en-US"/>
              </a:p>
            </p:txBody>
          </p:sp>
          <p:sp>
            <p:nvSpPr>
              <p:cNvPr id="47659" name="Freeform 1883"/>
              <p:cNvSpPr>
                <a:spLocks noEditPoints="1"/>
              </p:cNvSpPr>
              <p:nvPr/>
            </p:nvSpPr>
            <p:spPr bwMode="auto">
              <a:xfrm>
                <a:off x="2944" y="2779"/>
                <a:ext cx="44" cy="31"/>
              </a:xfrm>
              <a:custGeom>
                <a:avLst/>
                <a:gdLst>
                  <a:gd name="T0" fmla="*/ 0 w 44"/>
                  <a:gd name="T1" fmla="*/ 0 h 31"/>
                  <a:gd name="T2" fmla="*/ 44 w 44"/>
                  <a:gd name="T3" fmla="*/ 0 h 31"/>
                  <a:gd name="T4" fmla="*/ 44 w 44"/>
                  <a:gd name="T5" fmla="*/ 31 h 31"/>
                  <a:gd name="T6" fmla="*/ 0 w 44"/>
                  <a:gd name="T7" fmla="*/ 31 h 31"/>
                  <a:gd name="T8" fmla="*/ 0 w 44"/>
                  <a:gd name="T9" fmla="*/ 0 h 31"/>
                  <a:gd name="T10" fmla="*/ 0 w 44"/>
                  <a:gd name="T11" fmla="*/ 0 h 31"/>
                  <a:gd name="T12" fmla="*/ 42 w 44"/>
                  <a:gd name="T13" fmla="*/ 0 h 31"/>
                  <a:gd name="T14" fmla="*/ 42 w 44"/>
                  <a:gd name="T15" fmla="*/ 30 h 31"/>
                  <a:gd name="T16" fmla="*/ 0 w 44"/>
                  <a:gd name="T17" fmla="*/ 30 h 31"/>
                  <a:gd name="T18" fmla="*/ 0 w 44"/>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31"/>
                  <a:gd name="T32" fmla="*/ 44 w 44"/>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31">
                    <a:moveTo>
                      <a:pt x="0" y="0"/>
                    </a:moveTo>
                    <a:lnTo>
                      <a:pt x="44" y="0"/>
                    </a:lnTo>
                    <a:lnTo>
                      <a:pt x="44" y="31"/>
                    </a:lnTo>
                    <a:lnTo>
                      <a:pt x="0" y="31"/>
                    </a:lnTo>
                    <a:lnTo>
                      <a:pt x="0" y="0"/>
                    </a:lnTo>
                    <a:close/>
                    <a:moveTo>
                      <a:pt x="0" y="0"/>
                    </a:moveTo>
                    <a:lnTo>
                      <a:pt x="42" y="0"/>
                    </a:lnTo>
                    <a:lnTo>
                      <a:pt x="42" y="30"/>
                    </a:lnTo>
                    <a:lnTo>
                      <a:pt x="0" y="30"/>
                    </a:lnTo>
                    <a:lnTo>
                      <a:pt x="0" y="0"/>
                    </a:lnTo>
                    <a:close/>
                  </a:path>
                </a:pathLst>
              </a:custGeom>
              <a:solidFill>
                <a:srgbClr val="F0F0FF"/>
              </a:solidFill>
              <a:ln w="9525">
                <a:noFill/>
                <a:round/>
                <a:headEnd/>
                <a:tailEnd/>
              </a:ln>
            </p:spPr>
            <p:txBody>
              <a:bodyPr/>
              <a:lstStyle/>
              <a:p>
                <a:pPr eaLnBrk="0" hangingPunct="0"/>
                <a:endParaRPr lang="en-US"/>
              </a:p>
            </p:txBody>
          </p:sp>
          <p:sp>
            <p:nvSpPr>
              <p:cNvPr id="47660" name="Freeform 1884"/>
              <p:cNvSpPr>
                <a:spLocks noEditPoints="1"/>
              </p:cNvSpPr>
              <p:nvPr/>
            </p:nvSpPr>
            <p:spPr bwMode="auto">
              <a:xfrm>
                <a:off x="2944" y="2779"/>
                <a:ext cx="42" cy="30"/>
              </a:xfrm>
              <a:custGeom>
                <a:avLst/>
                <a:gdLst>
                  <a:gd name="T0" fmla="*/ 0 w 42"/>
                  <a:gd name="T1" fmla="*/ 0 h 30"/>
                  <a:gd name="T2" fmla="*/ 42 w 42"/>
                  <a:gd name="T3" fmla="*/ 0 h 30"/>
                  <a:gd name="T4" fmla="*/ 42 w 42"/>
                  <a:gd name="T5" fmla="*/ 30 h 30"/>
                  <a:gd name="T6" fmla="*/ 0 w 42"/>
                  <a:gd name="T7" fmla="*/ 30 h 30"/>
                  <a:gd name="T8" fmla="*/ 0 w 42"/>
                  <a:gd name="T9" fmla="*/ 0 h 30"/>
                  <a:gd name="T10" fmla="*/ 0 w 42"/>
                  <a:gd name="T11" fmla="*/ 0 h 30"/>
                  <a:gd name="T12" fmla="*/ 42 w 42"/>
                  <a:gd name="T13" fmla="*/ 0 h 30"/>
                  <a:gd name="T14" fmla="*/ 42 w 42"/>
                  <a:gd name="T15" fmla="*/ 29 h 30"/>
                  <a:gd name="T16" fmla="*/ 0 w 42"/>
                  <a:gd name="T17" fmla="*/ 29 h 30"/>
                  <a:gd name="T18" fmla="*/ 0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0"/>
                  <a:gd name="T32" fmla="*/ 42 w 42"/>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0">
                    <a:moveTo>
                      <a:pt x="0" y="0"/>
                    </a:moveTo>
                    <a:lnTo>
                      <a:pt x="42" y="0"/>
                    </a:lnTo>
                    <a:lnTo>
                      <a:pt x="42" y="30"/>
                    </a:lnTo>
                    <a:lnTo>
                      <a:pt x="0" y="30"/>
                    </a:lnTo>
                    <a:lnTo>
                      <a:pt x="0" y="0"/>
                    </a:lnTo>
                    <a:close/>
                    <a:moveTo>
                      <a:pt x="0" y="0"/>
                    </a:moveTo>
                    <a:lnTo>
                      <a:pt x="42" y="0"/>
                    </a:lnTo>
                    <a:lnTo>
                      <a:pt x="42" y="29"/>
                    </a:lnTo>
                    <a:lnTo>
                      <a:pt x="0" y="29"/>
                    </a:lnTo>
                    <a:lnTo>
                      <a:pt x="0" y="0"/>
                    </a:lnTo>
                    <a:close/>
                  </a:path>
                </a:pathLst>
              </a:custGeom>
              <a:solidFill>
                <a:srgbClr val="F0F0FF"/>
              </a:solidFill>
              <a:ln w="9525">
                <a:noFill/>
                <a:round/>
                <a:headEnd/>
                <a:tailEnd/>
              </a:ln>
            </p:spPr>
            <p:txBody>
              <a:bodyPr/>
              <a:lstStyle/>
              <a:p>
                <a:pPr eaLnBrk="0" hangingPunct="0"/>
                <a:endParaRPr lang="en-US"/>
              </a:p>
            </p:txBody>
          </p:sp>
          <p:sp>
            <p:nvSpPr>
              <p:cNvPr id="47661" name="Freeform 1885"/>
              <p:cNvSpPr>
                <a:spLocks noEditPoints="1"/>
              </p:cNvSpPr>
              <p:nvPr/>
            </p:nvSpPr>
            <p:spPr bwMode="auto">
              <a:xfrm>
                <a:off x="2944" y="2779"/>
                <a:ext cx="42" cy="29"/>
              </a:xfrm>
              <a:custGeom>
                <a:avLst/>
                <a:gdLst>
                  <a:gd name="T0" fmla="*/ 0 w 42"/>
                  <a:gd name="T1" fmla="*/ 0 h 29"/>
                  <a:gd name="T2" fmla="*/ 42 w 42"/>
                  <a:gd name="T3" fmla="*/ 0 h 29"/>
                  <a:gd name="T4" fmla="*/ 42 w 42"/>
                  <a:gd name="T5" fmla="*/ 29 h 29"/>
                  <a:gd name="T6" fmla="*/ 0 w 42"/>
                  <a:gd name="T7" fmla="*/ 29 h 29"/>
                  <a:gd name="T8" fmla="*/ 0 w 42"/>
                  <a:gd name="T9" fmla="*/ 0 h 29"/>
                  <a:gd name="T10" fmla="*/ 0 w 42"/>
                  <a:gd name="T11" fmla="*/ 0 h 29"/>
                  <a:gd name="T12" fmla="*/ 40 w 42"/>
                  <a:gd name="T13" fmla="*/ 0 h 29"/>
                  <a:gd name="T14" fmla="*/ 40 w 42"/>
                  <a:gd name="T15" fmla="*/ 29 h 29"/>
                  <a:gd name="T16" fmla="*/ 0 w 42"/>
                  <a:gd name="T17" fmla="*/ 29 h 29"/>
                  <a:gd name="T18" fmla="*/ 0 w 42"/>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9"/>
                  <a:gd name="T32" fmla="*/ 42 w 42"/>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9">
                    <a:moveTo>
                      <a:pt x="0" y="0"/>
                    </a:moveTo>
                    <a:lnTo>
                      <a:pt x="42" y="0"/>
                    </a:lnTo>
                    <a:lnTo>
                      <a:pt x="42" y="29"/>
                    </a:lnTo>
                    <a:lnTo>
                      <a:pt x="0" y="29"/>
                    </a:lnTo>
                    <a:lnTo>
                      <a:pt x="0" y="0"/>
                    </a:lnTo>
                    <a:close/>
                    <a:moveTo>
                      <a:pt x="0" y="0"/>
                    </a:moveTo>
                    <a:lnTo>
                      <a:pt x="40" y="0"/>
                    </a:lnTo>
                    <a:lnTo>
                      <a:pt x="40" y="29"/>
                    </a:lnTo>
                    <a:lnTo>
                      <a:pt x="0" y="29"/>
                    </a:lnTo>
                    <a:lnTo>
                      <a:pt x="0" y="0"/>
                    </a:lnTo>
                    <a:close/>
                  </a:path>
                </a:pathLst>
              </a:custGeom>
              <a:solidFill>
                <a:srgbClr val="F1F1FF"/>
              </a:solidFill>
              <a:ln w="9525">
                <a:noFill/>
                <a:round/>
                <a:headEnd/>
                <a:tailEnd/>
              </a:ln>
            </p:spPr>
            <p:txBody>
              <a:bodyPr/>
              <a:lstStyle/>
              <a:p>
                <a:pPr eaLnBrk="0" hangingPunct="0"/>
                <a:endParaRPr lang="en-US"/>
              </a:p>
            </p:txBody>
          </p:sp>
          <p:sp>
            <p:nvSpPr>
              <p:cNvPr id="47662" name="Freeform 1886"/>
              <p:cNvSpPr>
                <a:spLocks noEditPoints="1"/>
              </p:cNvSpPr>
              <p:nvPr/>
            </p:nvSpPr>
            <p:spPr bwMode="auto">
              <a:xfrm>
                <a:off x="2944" y="2779"/>
                <a:ext cx="40" cy="29"/>
              </a:xfrm>
              <a:custGeom>
                <a:avLst/>
                <a:gdLst>
                  <a:gd name="T0" fmla="*/ 0 w 40"/>
                  <a:gd name="T1" fmla="*/ 0 h 29"/>
                  <a:gd name="T2" fmla="*/ 40 w 40"/>
                  <a:gd name="T3" fmla="*/ 0 h 29"/>
                  <a:gd name="T4" fmla="*/ 40 w 40"/>
                  <a:gd name="T5" fmla="*/ 29 h 29"/>
                  <a:gd name="T6" fmla="*/ 0 w 40"/>
                  <a:gd name="T7" fmla="*/ 29 h 29"/>
                  <a:gd name="T8" fmla="*/ 0 w 40"/>
                  <a:gd name="T9" fmla="*/ 0 h 29"/>
                  <a:gd name="T10" fmla="*/ 0 w 40"/>
                  <a:gd name="T11" fmla="*/ 0 h 29"/>
                  <a:gd name="T12" fmla="*/ 39 w 40"/>
                  <a:gd name="T13" fmla="*/ 0 h 29"/>
                  <a:gd name="T14" fmla="*/ 39 w 40"/>
                  <a:gd name="T15" fmla="*/ 28 h 29"/>
                  <a:gd name="T16" fmla="*/ 0 w 40"/>
                  <a:gd name="T17" fmla="*/ 28 h 29"/>
                  <a:gd name="T18" fmla="*/ 0 w 40"/>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29"/>
                  <a:gd name="T32" fmla="*/ 40 w 40"/>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29">
                    <a:moveTo>
                      <a:pt x="0" y="0"/>
                    </a:moveTo>
                    <a:lnTo>
                      <a:pt x="40" y="0"/>
                    </a:lnTo>
                    <a:lnTo>
                      <a:pt x="40" y="29"/>
                    </a:lnTo>
                    <a:lnTo>
                      <a:pt x="0" y="29"/>
                    </a:lnTo>
                    <a:lnTo>
                      <a:pt x="0" y="0"/>
                    </a:lnTo>
                    <a:close/>
                    <a:moveTo>
                      <a:pt x="0" y="0"/>
                    </a:moveTo>
                    <a:lnTo>
                      <a:pt x="39" y="0"/>
                    </a:lnTo>
                    <a:lnTo>
                      <a:pt x="39" y="28"/>
                    </a:lnTo>
                    <a:lnTo>
                      <a:pt x="0" y="28"/>
                    </a:lnTo>
                    <a:lnTo>
                      <a:pt x="0" y="0"/>
                    </a:lnTo>
                    <a:close/>
                  </a:path>
                </a:pathLst>
              </a:custGeom>
              <a:solidFill>
                <a:srgbClr val="F2F2FF"/>
              </a:solidFill>
              <a:ln w="9525">
                <a:noFill/>
                <a:round/>
                <a:headEnd/>
                <a:tailEnd/>
              </a:ln>
            </p:spPr>
            <p:txBody>
              <a:bodyPr/>
              <a:lstStyle/>
              <a:p>
                <a:pPr eaLnBrk="0" hangingPunct="0"/>
                <a:endParaRPr lang="en-US"/>
              </a:p>
            </p:txBody>
          </p:sp>
          <p:sp>
            <p:nvSpPr>
              <p:cNvPr id="47663" name="Freeform 1887"/>
              <p:cNvSpPr>
                <a:spLocks noEditPoints="1"/>
              </p:cNvSpPr>
              <p:nvPr/>
            </p:nvSpPr>
            <p:spPr bwMode="auto">
              <a:xfrm>
                <a:off x="2944" y="2779"/>
                <a:ext cx="39" cy="28"/>
              </a:xfrm>
              <a:custGeom>
                <a:avLst/>
                <a:gdLst>
                  <a:gd name="T0" fmla="*/ 0 w 39"/>
                  <a:gd name="T1" fmla="*/ 0 h 28"/>
                  <a:gd name="T2" fmla="*/ 39 w 39"/>
                  <a:gd name="T3" fmla="*/ 0 h 28"/>
                  <a:gd name="T4" fmla="*/ 39 w 39"/>
                  <a:gd name="T5" fmla="*/ 28 h 28"/>
                  <a:gd name="T6" fmla="*/ 0 w 39"/>
                  <a:gd name="T7" fmla="*/ 28 h 28"/>
                  <a:gd name="T8" fmla="*/ 0 w 39"/>
                  <a:gd name="T9" fmla="*/ 0 h 28"/>
                  <a:gd name="T10" fmla="*/ 0 w 39"/>
                  <a:gd name="T11" fmla="*/ 0 h 28"/>
                  <a:gd name="T12" fmla="*/ 38 w 39"/>
                  <a:gd name="T13" fmla="*/ 0 h 28"/>
                  <a:gd name="T14" fmla="*/ 38 w 39"/>
                  <a:gd name="T15" fmla="*/ 27 h 28"/>
                  <a:gd name="T16" fmla="*/ 0 w 39"/>
                  <a:gd name="T17" fmla="*/ 27 h 28"/>
                  <a:gd name="T18" fmla="*/ 0 w 39"/>
                  <a:gd name="T19" fmla="*/ 0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28"/>
                  <a:gd name="T32" fmla="*/ 39 w 39"/>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28">
                    <a:moveTo>
                      <a:pt x="0" y="0"/>
                    </a:moveTo>
                    <a:lnTo>
                      <a:pt x="39" y="0"/>
                    </a:lnTo>
                    <a:lnTo>
                      <a:pt x="39" y="28"/>
                    </a:lnTo>
                    <a:lnTo>
                      <a:pt x="0" y="28"/>
                    </a:lnTo>
                    <a:lnTo>
                      <a:pt x="0" y="0"/>
                    </a:lnTo>
                    <a:close/>
                    <a:moveTo>
                      <a:pt x="0" y="0"/>
                    </a:moveTo>
                    <a:lnTo>
                      <a:pt x="38" y="0"/>
                    </a:lnTo>
                    <a:lnTo>
                      <a:pt x="38" y="27"/>
                    </a:lnTo>
                    <a:lnTo>
                      <a:pt x="0" y="27"/>
                    </a:lnTo>
                    <a:lnTo>
                      <a:pt x="0" y="0"/>
                    </a:lnTo>
                    <a:close/>
                  </a:path>
                </a:pathLst>
              </a:custGeom>
              <a:solidFill>
                <a:srgbClr val="F3F3FF"/>
              </a:solidFill>
              <a:ln w="9525">
                <a:noFill/>
                <a:round/>
                <a:headEnd/>
                <a:tailEnd/>
              </a:ln>
            </p:spPr>
            <p:txBody>
              <a:bodyPr/>
              <a:lstStyle/>
              <a:p>
                <a:pPr eaLnBrk="0" hangingPunct="0"/>
                <a:endParaRPr lang="en-US"/>
              </a:p>
            </p:txBody>
          </p:sp>
          <p:sp>
            <p:nvSpPr>
              <p:cNvPr id="47664" name="Freeform 1888"/>
              <p:cNvSpPr>
                <a:spLocks noEditPoints="1"/>
              </p:cNvSpPr>
              <p:nvPr/>
            </p:nvSpPr>
            <p:spPr bwMode="auto">
              <a:xfrm>
                <a:off x="2944" y="2779"/>
                <a:ext cx="38" cy="27"/>
              </a:xfrm>
              <a:custGeom>
                <a:avLst/>
                <a:gdLst>
                  <a:gd name="T0" fmla="*/ 0 w 38"/>
                  <a:gd name="T1" fmla="*/ 0 h 27"/>
                  <a:gd name="T2" fmla="*/ 38 w 38"/>
                  <a:gd name="T3" fmla="*/ 0 h 27"/>
                  <a:gd name="T4" fmla="*/ 38 w 38"/>
                  <a:gd name="T5" fmla="*/ 27 h 27"/>
                  <a:gd name="T6" fmla="*/ 0 w 38"/>
                  <a:gd name="T7" fmla="*/ 27 h 27"/>
                  <a:gd name="T8" fmla="*/ 0 w 38"/>
                  <a:gd name="T9" fmla="*/ 0 h 27"/>
                  <a:gd name="T10" fmla="*/ 0 w 38"/>
                  <a:gd name="T11" fmla="*/ 0 h 27"/>
                  <a:gd name="T12" fmla="*/ 37 w 38"/>
                  <a:gd name="T13" fmla="*/ 0 h 27"/>
                  <a:gd name="T14" fmla="*/ 37 w 38"/>
                  <a:gd name="T15" fmla="*/ 26 h 27"/>
                  <a:gd name="T16" fmla="*/ 0 w 38"/>
                  <a:gd name="T17" fmla="*/ 26 h 27"/>
                  <a:gd name="T18" fmla="*/ 0 w 38"/>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27"/>
                  <a:gd name="T32" fmla="*/ 38 w 38"/>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27">
                    <a:moveTo>
                      <a:pt x="0" y="0"/>
                    </a:moveTo>
                    <a:lnTo>
                      <a:pt x="38" y="0"/>
                    </a:lnTo>
                    <a:lnTo>
                      <a:pt x="38" y="27"/>
                    </a:lnTo>
                    <a:lnTo>
                      <a:pt x="0" y="27"/>
                    </a:lnTo>
                    <a:lnTo>
                      <a:pt x="0" y="0"/>
                    </a:lnTo>
                    <a:close/>
                    <a:moveTo>
                      <a:pt x="0" y="0"/>
                    </a:moveTo>
                    <a:lnTo>
                      <a:pt x="37" y="0"/>
                    </a:lnTo>
                    <a:lnTo>
                      <a:pt x="37" y="26"/>
                    </a:lnTo>
                    <a:lnTo>
                      <a:pt x="0" y="26"/>
                    </a:lnTo>
                    <a:lnTo>
                      <a:pt x="0" y="0"/>
                    </a:lnTo>
                    <a:close/>
                  </a:path>
                </a:pathLst>
              </a:custGeom>
              <a:solidFill>
                <a:srgbClr val="F3F3FF"/>
              </a:solidFill>
              <a:ln w="9525">
                <a:noFill/>
                <a:round/>
                <a:headEnd/>
                <a:tailEnd/>
              </a:ln>
            </p:spPr>
            <p:txBody>
              <a:bodyPr/>
              <a:lstStyle/>
              <a:p>
                <a:pPr eaLnBrk="0" hangingPunct="0"/>
                <a:endParaRPr lang="en-US"/>
              </a:p>
            </p:txBody>
          </p:sp>
          <p:sp>
            <p:nvSpPr>
              <p:cNvPr id="47665" name="Freeform 1889"/>
              <p:cNvSpPr>
                <a:spLocks noEditPoints="1"/>
              </p:cNvSpPr>
              <p:nvPr/>
            </p:nvSpPr>
            <p:spPr bwMode="auto">
              <a:xfrm>
                <a:off x="2944" y="2779"/>
                <a:ext cx="37" cy="26"/>
              </a:xfrm>
              <a:custGeom>
                <a:avLst/>
                <a:gdLst>
                  <a:gd name="T0" fmla="*/ 0 w 37"/>
                  <a:gd name="T1" fmla="*/ 0 h 26"/>
                  <a:gd name="T2" fmla="*/ 37 w 37"/>
                  <a:gd name="T3" fmla="*/ 0 h 26"/>
                  <a:gd name="T4" fmla="*/ 37 w 37"/>
                  <a:gd name="T5" fmla="*/ 26 h 26"/>
                  <a:gd name="T6" fmla="*/ 0 w 37"/>
                  <a:gd name="T7" fmla="*/ 26 h 26"/>
                  <a:gd name="T8" fmla="*/ 0 w 37"/>
                  <a:gd name="T9" fmla="*/ 0 h 26"/>
                  <a:gd name="T10" fmla="*/ 0 w 37"/>
                  <a:gd name="T11" fmla="*/ 0 h 26"/>
                  <a:gd name="T12" fmla="*/ 36 w 37"/>
                  <a:gd name="T13" fmla="*/ 0 h 26"/>
                  <a:gd name="T14" fmla="*/ 36 w 37"/>
                  <a:gd name="T15" fmla="*/ 25 h 26"/>
                  <a:gd name="T16" fmla="*/ 0 w 37"/>
                  <a:gd name="T17" fmla="*/ 25 h 26"/>
                  <a:gd name="T18" fmla="*/ 0 w 37"/>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26"/>
                  <a:gd name="T32" fmla="*/ 37 w 37"/>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26">
                    <a:moveTo>
                      <a:pt x="0" y="0"/>
                    </a:moveTo>
                    <a:lnTo>
                      <a:pt x="37" y="0"/>
                    </a:lnTo>
                    <a:lnTo>
                      <a:pt x="37" y="26"/>
                    </a:lnTo>
                    <a:lnTo>
                      <a:pt x="0" y="26"/>
                    </a:lnTo>
                    <a:lnTo>
                      <a:pt x="0" y="0"/>
                    </a:lnTo>
                    <a:close/>
                    <a:moveTo>
                      <a:pt x="0" y="0"/>
                    </a:moveTo>
                    <a:lnTo>
                      <a:pt x="36" y="0"/>
                    </a:lnTo>
                    <a:lnTo>
                      <a:pt x="36" y="25"/>
                    </a:lnTo>
                    <a:lnTo>
                      <a:pt x="0" y="25"/>
                    </a:lnTo>
                    <a:lnTo>
                      <a:pt x="0" y="0"/>
                    </a:lnTo>
                    <a:close/>
                  </a:path>
                </a:pathLst>
              </a:custGeom>
              <a:solidFill>
                <a:srgbClr val="F4F4FF"/>
              </a:solidFill>
              <a:ln w="9525">
                <a:noFill/>
                <a:round/>
                <a:headEnd/>
                <a:tailEnd/>
              </a:ln>
            </p:spPr>
            <p:txBody>
              <a:bodyPr/>
              <a:lstStyle/>
              <a:p>
                <a:pPr eaLnBrk="0" hangingPunct="0"/>
                <a:endParaRPr lang="en-US"/>
              </a:p>
            </p:txBody>
          </p:sp>
          <p:sp>
            <p:nvSpPr>
              <p:cNvPr id="47666" name="Freeform 1890"/>
              <p:cNvSpPr>
                <a:spLocks noEditPoints="1"/>
              </p:cNvSpPr>
              <p:nvPr/>
            </p:nvSpPr>
            <p:spPr bwMode="auto">
              <a:xfrm>
                <a:off x="2944" y="2779"/>
                <a:ext cx="36" cy="25"/>
              </a:xfrm>
              <a:custGeom>
                <a:avLst/>
                <a:gdLst>
                  <a:gd name="T0" fmla="*/ 0 w 36"/>
                  <a:gd name="T1" fmla="*/ 0 h 25"/>
                  <a:gd name="T2" fmla="*/ 36 w 36"/>
                  <a:gd name="T3" fmla="*/ 0 h 25"/>
                  <a:gd name="T4" fmla="*/ 36 w 36"/>
                  <a:gd name="T5" fmla="*/ 25 h 25"/>
                  <a:gd name="T6" fmla="*/ 0 w 36"/>
                  <a:gd name="T7" fmla="*/ 25 h 25"/>
                  <a:gd name="T8" fmla="*/ 0 w 36"/>
                  <a:gd name="T9" fmla="*/ 0 h 25"/>
                  <a:gd name="T10" fmla="*/ 0 w 36"/>
                  <a:gd name="T11" fmla="*/ 0 h 25"/>
                  <a:gd name="T12" fmla="*/ 35 w 36"/>
                  <a:gd name="T13" fmla="*/ 0 h 25"/>
                  <a:gd name="T14" fmla="*/ 35 w 36"/>
                  <a:gd name="T15" fmla="*/ 25 h 25"/>
                  <a:gd name="T16" fmla="*/ 0 w 36"/>
                  <a:gd name="T17" fmla="*/ 25 h 25"/>
                  <a:gd name="T18" fmla="*/ 0 w 36"/>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25"/>
                  <a:gd name="T32" fmla="*/ 36 w 36"/>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25">
                    <a:moveTo>
                      <a:pt x="0" y="0"/>
                    </a:moveTo>
                    <a:lnTo>
                      <a:pt x="36" y="0"/>
                    </a:lnTo>
                    <a:lnTo>
                      <a:pt x="36" y="25"/>
                    </a:lnTo>
                    <a:lnTo>
                      <a:pt x="0" y="25"/>
                    </a:lnTo>
                    <a:lnTo>
                      <a:pt x="0" y="0"/>
                    </a:lnTo>
                    <a:close/>
                    <a:moveTo>
                      <a:pt x="0" y="0"/>
                    </a:moveTo>
                    <a:lnTo>
                      <a:pt x="35" y="0"/>
                    </a:lnTo>
                    <a:lnTo>
                      <a:pt x="35" y="25"/>
                    </a:lnTo>
                    <a:lnTo>
                      <a:pt x="0" y="25"/>
                    </a:lnTo>
                    <a:lnTo>
                      <a:pt x="0" y="0"/>
                    </a:lnTo>
                    <a:close/>
                  </a:path>
                </a:pathLst>
              </a:custGeom>
              <a:solidFill>
                <a:srgbClr val="F5F5FF"/>
              </a:solidFill>
              <a:ln w="9525">
                <a:noFill/>
                <a:round/>
                <a:headEnd/>
                <a:tailEnd/>
              </a:ln>
            </p:spPr>
            <p:txBody>
              <a:bodyPr/>
              <a:lstStyle/>
              <a:p>
                <a:pPr eaLnBrk="0" hangingPunct="0"/>
                <a:endParaRPr lang="en-US"/>
              </a:p>
            </p:txBody>
          </p:sp>
          <p:sp>
            <p:nvSpPr>
              <p:cNvPr id="47667" name="Freeform 1891"/>
              <p:cNvSpPr>
                <a:spLocks noEditPoints="1"/>
              </p:cNvSpPr>
              <p:nvPr/>
            </p:nvSpPr>
            <p:spPr bwMode="auto">
              <a:xfrm>
                <a:off x="2944" y="2779"/>
                <a:ext cx="35" cy="25"/>
              </a:xfrm>
              <a:custGeom>
                <a:avLst/>
                <a:gdLst>
                  <a:gd name="T0" fmla="*/ 0 w 35"/>
                  <a:gd name="T1" fmla="*/ 0 h 25"/>
                  <a:gd name="T2" fmla="*/ 35 w 35"/>
                  <a:gd name="T3" fmla="*/ 0 h 25"/>
                  <a:gd name="T4" fmla="*/ 35 w 35"/>
                  <a:gd name="T5" fmla="*/ 25 h 25"/>
                  <a:gd name="T6" fmla="*/ 0 w 35"/>
                  <a:gd name="T7" fmla="*/ 25 h 25"/>
                  <a:gd name="T8" fmla="*/ 0 w 35"/>
                  <a:gd name="T9" fmla="*/ 0 h 25"/>
                  <a:gd name="T10" fmla="*/ 0 w 35"/>
                  <a:gd name="T11" fmla="*/ 0 h 25"/>
                  <a:gd name="T12" fmla="*/ 34 w 35"/>
                  <a:gd name="T13" fmla="*/ 0 h 25"/>
                  <a:gd name="T14" fmla="*/ 34 w 35"/>
                  <a:gd name="T15" fmla="*/ 24 h 25"/>
                  <a:gd name="T16" fmla="*/ 0 w 35"/>
                  <a:gd name="T17" fmla="*/ 24 h 25"/>
                  <a:gd name="T18" fmla="*/ 0 w 35"/>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25"/>
                  <a:gd name="T32" fmla="*/ 35 w 35"/>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25">
                    <a:moveTo>
                      <a:pt x="0" y="0"/>
                    </a:moveTo>
                    <a:lnTo>
                      <a:pt x="35" y="0"/>
                    </a:lnTo>
                    <a:lnTo>
                      <a:pt x="35" y="25"/>
                    </a:lnTo>
                    <a:lnTo>
                      <a:pt x="0" y="25"/>
                    </a:lnTo>
                    <a:lnTo>
                      <a:pt x="0" y="0"/>
                    </a:lnTo>
                    <a:close/>
                    <a:moveTo>
                      <a:pt x="0" y="0"/>
                    </a:moveTo>
                    <a:lnTo>
                      <a:pt x="34" y="0"/>
                    </a:lnTo>
                    <a:lnTo>
                      <a:pt x="34" y="24"/>
                    </a:lnTo>
                    <a:lnTo>
                      <a:pt x="0" y="24"/>
                    </a:lnTo>
                    <a:lnTo>
                      <a:pt x="0" y="0"/>
                    </a:lnTo>
                    <a:close/>
                  </a:path>
                </a:pathLst>
              </a:custGeom>
              <a:solidFill>
                <a:srgbClr val="F6F6FF"/>
              </a:solidFill>
              <a:ln w="9525">
                <a:noFill/>
                <a:round/>
                <a:headEnd/>
                <a:tailEnd/>
              </a:ln>
            </p:spPr>
            <p:txBody>
              <a:bodyPr/>
              <a:lstStyle/>
              <a:p>
                <a:pPr eaLnBrk="0" hangingPunct="0"/>
                <a:endParaRPr lang="en-US"/>
              </a:p>
            </p:txBody>
          </p:sp>
          <p:sp>
            <p:nvSpPr>
              <p:cNvPr id="47668" name="Freeform 1892"/>
              <p:cNvSpPr>
                <a:spLocks noEditPoints="1"/>
              </p:cNvSpPr>
              <p:nvPr/>
            </p:nvSpPr>
            <p:spPr bwMode="auto">
              <a:xfrm>
                <a:off x="2944" y="2779"/>
                <a:ext cx="34" cy="24"/>
              </a:xfrm>
              <a:custGeom>
                <a:avLst/>
                <a:gdLst>
                  <a:gd name="T0" fmla="*/ 0 w 34"/>
                  <a:gd name="T1" fmla="*/ 0 h 24"/>
                  <a:gd name="T2" fmla="*/ 34 w 34"/>
                  <a:gd name="T3" fmla="*/ 0 h 24"/>
                  <a:gd name="T4" fmla="*/ 34 w 34"/>
                  <a:gd name="T5" fmla="*/ 24 h 24"/>
                  <a:gd name="T6" fmla="*/ 0 w 34"/>
                  <a:gd name="T7" fmla="*/ 24 h 24"/>
                  <a:gd name="T8" fmla="*/ 0 w 34"/>
                  <a:gd name="T9" fmla="*/ 0 h 24"/>
                  <a:gd name="T10" fmla="*/ 0 w 34"/>
                  <a:gd name="T11" fmla="*/ 0 h 24"/>
                  <a:gd name="T12" fmla="*/ 33 w 34"/>
                  <a:gd name="T13" fmla="*/ 0 h 24"/>
                  <a:gd name="T14" fmla="*/ 33 w 34"/>
                  <a:gd name="T15" fmla="*/ 23 h 24"/>
                  <a:gd name="T16" fmla="*/ 0 w 34"/>
                  <a:gd name="T17" fmla="*/ 23 h 24"/>
                  <a:gd name="T18" fmla="*/ 0 w 34"/>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24"/>
                  <a:gd name="T32" fmla="*/ 34 w 34"/>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24">
                    <a:moveTo>
                      <a:pt x="0" y="0"/>
                    </a:moveTo>
                    <a:lnTo>
                      <a:pt x="34" y="0"/>
                    </a:lnTo>
                    <a:lnTo>
                      <a:pt x="34" y="24"/>
                    </a:lnTo>
                    <a:lnTo>
                      <a:pt x="0" y="24"/>
                    </a:lnTo>
                    <a:lnTo>
                      <a:pt x="0" y="0"/>
                    </a:lnTo>
                    <a:close/>
                    <a:moveTo>
                      <a:pt x="0" y="0"/>
                    </a:moveTo>
                    <a:lnTo>
                      <a:pt x="33" y="0"/>
                    </a:lnTo>
                    <a:lnTo>
                      <a:pt x="33" y="23"/>
                    </a:lnTo>
                    <a:lnTo>
                      <a:pt x="0" y="23"/>
                    </a:lnTo>
                    <a:lnTo>
                      <a:pt x="0" y="0"/>
                    </a:lnTo>
                    <a:close/>
                  </a:path>
                </a:pathLst>
              </a:custGeom>
              <a:solidFill>
                <a:srgbClr val="F6F6FF"/>
              </a:solidFill>
              <a:ln w="9525">
                <a:noFill/>
                <a:round/>
                <a:headEnd/>
                <a:tailEnd/>
              </a:ln>
            </p:spPr>
            <p:txBody>
              <a:bodyPr/>
              <a:lstStyle/>
              <a:p>
                <a:pPr eaLnBrk="0" hangingPunct="0"/>
                <a:endParaRPr lang="en-US"/>
              </a:p>
            </p:txBody>
          </p:sp>
          <p:sp>
            <p:nvSpPr>
              <p:cNvPr id="47669" name="Freeform 1893"/>
              <p:cNvSpPr>
                <a:spLocks noEditPoints="1"/>
              </p:cNvSpPr>
              <p:nvPr/>
            </p:nvSpPr>
            <p:spPr bwMode="auto">
              <a:xfrm>
                <a:off x="2944" y="2779"/>
                <a:ext cx="33" cy="23"/>
              </a:xfrm>
              <a:custGeom>
                <a:avLst/>
                <a:gdLst>
                  <a:gd name="T0" fmla="*/ 0 w 33"/>
                  <a:gd name="T1" fmla="*/ 0 h 23"/>
                  <a:gd name="T2" fmla="*/ 33 w 33"/>
                  <a:gd name="T3" fmla="*/ 0 h 23"/>
                  <a:gd name="T4" fmla="*/ 33 w 33"/>
                  <a:gd name="T5" fmla="*/ 23 h 23"/>
                  <a:gd name="T6" fmla="*/ 0 w 33"/>
                  <a:gd name="T7" fmla="*/ 23 h 23"/>
                  <a:gd name="T8" fmla="*/ 0 w 33"/>
                  <a:gd name="T9" fmla="*/ 0 h 23"/>
                  <a:gd name="T10" fmla="*/ 0 w 33"/>
                  <a:gd name="T11" fmla="*/ 0 h 23"/>
                  <a:gd name="T12" fmla="*/ 32 w 33"/>
                  <a:gd name="T13" fmla="*/ 0 h 23"/>
                  <a:gd name="T14" fmla="*/ 32 w 33"/>
                  <a:gd name="T15" fmla="*/ 23 h 23"/>
                  <a:gd name="T16" fmla="*/ 0 w 33"/>
                  <a:gd name="T17" fmla="*/ 23 h 23"/>
                  <a:gd name="T18" fmla="*/ 0 w 3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23"/>
                  <a:gd name="T32" fmla="*/ 33 w 33"/>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23">
                    <a:moveTo>
                      <a:pt x="0" y="0"/>
                    </a:moveTo>
                    <a:lnTo>
                      <a:pt x="33" y="0"/>
                    </a:lnTo>
                    <a:lnTo>
                      <a:pt x="33" y="23"/>
                    </a:lnTo>
                    <a:lnTo>
                      <a:pt x="0" y="23"/>
                    </a:lnTo>
                    <a:lnTo>
                      <a:pt x="0" y="0"/>
                    </a:lnTo>
                    <a:close/>
                    <a:moveTo>
                      <a:pt x="0" y="0"/>
                    </a:moveTo>
                    <a:lnTo>
                      <a:pt x="32" y="0"/>
                    </a:lnTo>
                    <a:lnTo>
                      <a:pt x="32" y="23"/>
                    </a:lnTo>
                    <a:lnTo>
                      <a:pt x="0" y="23"/>
                    </a:lnTo>
                    <a:lnTo>
                      <a:pt x="0" y="0"/>
                    </a:lnTo>
                    <a:close/>
                  </a:path>
                </a:pathLst>
              </a:custGeom>
              <a:solidFill>
                <a:srgbClr val="F7F7FF"/>
              </a:solidFill>
              <a:ln w="9525">
                <a:noFill/>
                <a:round/>
                <a:headEnd/>
                <a:tailEnd/>
              </a:ln>
            </p:spPr>
            <p:txBody>
              <a:bodyPr/>
              <a:lstStyle/>
              <a:p>
                <a:pPr eaLnBrk="0" hangingPunct="0"/>
                <a:endParaRPr lang="en-US"/>
              </a:p>
            </p:txBody>
          </p:sp>
          <p:sp>
            <p:nvSpPr>
              <p:cNvPr id="47670" name="Freeform 1894"/>
              <p:cNvSpPr>
                <a:spLocks noEditPoints="1"/>
              </p:cNvSpPr>
              <p:nvPr/>
            </p:nvSpPr>
            <p:spPr bwMode="auto">
              <a:xfrm>
                <a:off x="2944" y="2779"/>
                <a:ext cx="32" cy="23"/>
              </a:xfrm>
              <a:custGeom>
                <a:avLst/>
                <a:gdLst>
                  <a:gd name="T0" fmla="*/ 0 w 32"/>
                  <a:gd name="T1" fmla="*/ 0 h 23"/>
                  <a:gd name="T2" fmla="*/ 32 w 32"/>
                  <a:gd name="T3" fmla="*/ 0 h 23"/>
                  <a:gd name="T4" fmla="*/ 32 w 32"/>
                  <a:gd name="T5" fmla="*/ 23 h 23"/>
                  <a:gd name="T6" fmla="*/ 0 w 32"/>
                  <a:gd name="T7" fmla="*/ 23 h 23"/>
                  <a:gd name="T8" fmla="*/ 0 w 32"/>
                  <a:gd name="T9" fmla="*/ 0 h 23"/>
                  <a:gd name="T10" fmla="*/ 0 w 32"/>
                  <a:gd name="T11" fmla="*/ 0 h 23"/>
                  <a:gd name="T12" fmla="*/ 30 w 32"/>
                  <a:gd name="T13" fmla="*/ 0 h 23"/>
                  <a:gd name="T14" fmla="*/ 30 w 32"/>
                  <a:gd name="T15" fmla="*/ 22 h 23"/>
                  <a:gd name="T16" fmla="*/ 0 w 32"/>
                  <a:gd name="T17" fmla="*/ 22 h 23"/>
                  <a:gd name="T18" fmla="*/ 0 w 32"/>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3"/>
                  <a:gd name="T32" fmla="*/ 32 w 32"/>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3">
                    <a:moveTo>
                      <a:pt x="0" y="0"/>
                    </a:moveTo>
                    <a:lnTo>
                      <a:pt x="32" y="0"/>
                    </a:lnTo>
                    <a:lnTo>
                      <a:pt x="32" y="23"/>
                    </a:lnTo>
                    <a:lnTo>
                      <a:pt x="0" y="23"/>
                    </a:lnTo>
                    <a:lnTo>
                      <a:pt x="0" y="0"/>
                    </a:lnTo>
                    <a:close/>
                    <a:moveTo>
                      <a:pt x="0" y="0"/>
                    </a:moveTo>
                    <a:lnTo>
                      <a:pt x="30" y="0"/>
                    </a:lnTo>
                    <a:lnTo>
                      <a:pt x="30" y="22"/>
                    </a:lnTo>
                    <a:lnTo>
                      <a:pt x="0" y="22"/>
                    </a:lnTo>
                    <a:lnTo>
                      <a:pt x="0" y="0"/>
                    </a:lnTo>
                    <a:close/>
                  </a:path>
                </a:pathLst>
              </a:custGeom>
              <a:solidFill>
                <a:srgbClr val="F8F8FF"/>
              </a:solidFill>
              <a:ln w="9525">
                <a:noFill/>
                <a:round/>
                <a:headEnd/>
                <a:tailEnd/>
              </a:ln>
            </p:spPr>
            <p:txBody>
              <a:bodyPr/>
              <a:lstStyle/>
              <a:p>
                <a:pPr eaLnBrk="0" hangingPunct="0"/>
                <a:endParaRPr lang="en-US"/>
              </a:p>
            </p:txBody>
          </p:sp>
          <p:sp>
            <p:nvSpPr>
              <p:cNvPr id="47671" name="Freeform 1895"/>
              <p:cNvSpPr>
                <a:spLocks noEditPoints="1"/>
              </p:cNvSpPr>
              <p:nvPr/>
            </p:nvSpPr>
            <p:spPr bwMode="auto">
              <a:xfrm>
                <a:off x="2944" y="2779"/>
                <a:ext cx="30" cy="22"/>
              </a:xfrm>
              <a:custGeom>
                <a:avLst/>
                <a:gdLst>
                  <a:gd name="T0" fmla="*/ 0 w 30"/>
                  <a:gd name="T1" fmla="*/ 0 h 22"/>
                  <a:gd name="T2" fmla="*/ 30 w 30"/>
                  <a:gd name="T3" fmla="*/ 0 h 22"/>
                  <a:gd name="T4" fmla="*/ 30 w 30"/>
                  <a:gd name="T5" fmla="*/ 22 h 22"/>
                  <a:gd name="T6" fmla="*/ 0 w 30"/>
                  <a:gd name="T7" fmla="*/ 22 h 22"/>
                  <a:gd name="T8" fmla="*/ 0 w 30"/>
                  <a:gd name="T9" fmla="*/ 0 h 22"/>
                  <a:gd name="T10" fmla="*/ 0 w 30"/>
                  <a:gd name="T11" fmla="*/ 0 h 22"/>
                  <a:gd name="T12" fmla="*/ 30 w 30"/>
                  <a:gd name="T13" fmla="*/ 0 h 22"/>
                  <a:gd name="T14" fmla="*/ 30 w 30"/>
                  <a:gd name="T15" fmla="*/ 21 h 22"/>
                  <a:gd name="T16" fmla="*/ 0 w 30"/>
                  <a:gd name="T17" fmla="*/ 21 h 22"/>
                  <a:gd name="T18" fmla="*/ 0 w 30"/>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2"/>
                  <a:gd name="T32" fmla="*/ 30 w 30"/>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2">
                    <a:moveTo>
                      <a:pt x="0" y="0"/>
                    </a:moveTo>
                    <a:lnTo>
                      <a:pt x="30" y="0"/>
                    </a:lnTo>
                    <a:lnTo>
                      <a:pt x="30" y="22"/>
                    </a:lnTo>
                    <a:lnTo>
                      <a:pt x="0" y="22"/>
                    </a:lnTo>
                    <a:lnTo>
                      <a:pt x="0" y="0"/>
                    </a:lnTo>
                    <a:close/>
                    <a:moveTo>
                      <a:pt x="0" y="0"/>
                    </a:moveTo>
                    <a:lnTo>
                      <a:pt x="30" y="0"/>
                    </a:lnTo>
                    <a:lnTo>
                      <a:pt x="30" y="21"/>
                    </a:lnTo>
                    <a:lnTo>
                      <a:pt x="0" y="21"/>
                    </a:lnTo>
                    <a:lnTo>
                      <a:pt x="0" y="0"/>
                    </a:lnTo>
                    <a:close/>
                  </a:path>
                </a:pathLst>
              </a:custGeom>
              <a:solidFill>
                <a:srgbClr val="F8F8FF"/>
              </a:solidFill>
              <a:ln w="9525">
                <a:noFill/>
                <a:round/>
                <a:headEnd/>
                <a:tailEnd/>
              </a:ln>
            </p:spPr>
            <p:txBody>
              <a:bodyPr/>
              <a:lstStyle/>
              <a:p>
                <a:pPr eaLnBrk="0" hangingPunct="0"/>
                <a:endParaRPr lang="en-US"/>
              </a:p>
            </p:txBody>
          </p:sp>
          <p:sp>
            <p:nvSpPr>
              <p:cNvPr id="47672" name="Freeform 1896"/>
              <p:cNvSpPr>
                <a:spLocks noEditPoints="1"/>
              </p:cNvSpPr>
              <p:nvPr/>
            </p:nvSpPr>
            <p:spPr bwMode="auto">
              <a:xfrm>
                <a:off x="2944" y="2779"/>
                <a:ext cx="30" cy="21"/>
              </a:xfrm>
              <a:custGeom>
                <a:avLst/>
                <a:gdLst>
                  <a:gd name="T0" fmla="*/ 0 w 30"/>
                  <a:gd name="T1" fmla="*/ 0 h 21"/>
                  <a:gd name="T2" fmla="*/ 30 w 30"/>
                  <a:gd name="T3" fmla="*/ 0 h 21"/>
                  <a:gd name="T4" fmla="*/ 30 w 30"/>
                  <a:gd name="T5" fmla="*/ 21 h 21"/>
                  <a:gd name="T6" fmla="*/ 0 w 30"/>
                  <a:gd name="T7" fmla="*/ 21 h 21"/>
                  <a:gd name="T8" fmla="*/ 0 w 30"/>
                  <a:gd name="T9" fmla="*/ 0 h 21"/>
                  <a:gd name="T10" fmla="*/ 0 w 30"/>
                  <a:gd name="T11" fmla="*/ 0 h 21"/>
                  <a:gd name="T12" fmla="*/ 28 w 30"/>
                  <a:gd name="T13" fmla="*/ 0 h 21"/>
                  <a:gd name="T14" fmla="*/ 28 w 30"/>
                  <a:gd name="T15" fmla="*/ 20 h 21"/>
                  <a:gd name="T16" fmla="*/ 0 w 30"/>
                  <a:gd name="T17" fmla="*/ 20 h 21"/>
                  <a:gd name="T18" fmla="*/ 0 w 30"/>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1"/>
                  <a:gd name="T32" fmla="*/ 30 w 30"/>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1">
                    <a:moveTo>
                      <a:pt x="0" y="0"/>
                    </a:moveTo>
                    <a:lnTo>
                      <a:pt x="30" y="0"/>
                    </a:lnTo>
                    <a:lnTo>
                      <a:pt x="30" y="21"/>
                    </a:lnTo>
                    <a:lnTo>
                      <a:pt x="0" y="21"/>
                    </a:lnTo>
                    <a:lnTo>
                      <a:pt x="0" y="0"/>
                    </a:lnTo>
                    <a:close/>
                    <a:moveTo>
                      <a:pt x="0" y="0"/>
                    </a:moveTo>
                    <a:lnTo>
                      <a:pt x="28" y="0"/>
                    </a:lnTo>
                    <a:lnTo>
                      <a:pt x="28" y="20"/>
                    </a:lnTo>
                    <a:lnTo>
                      <a:pt x="0" y="20"/>
                    </a:lnTo>
                    <a:lnTo>
                      <a:pt x="0" y="0"/>
                    </a:lnTo>
                    <a:close/>
                  </a:path>
                </a:pathLst>
              </a:custGeom>
              <a:solidFill>
                <a:srgbClr val="F9F9FF"/>
              </a:solidFill>
              <a:ln w="9525">
                <a:noFill/>
                <a:round/>
                <a:headEnd/>
                <a:tailEnd/>
              </a:ln>
            </p:spPr>
            <p:txBody>
              <a:bodyPr/>
              <a:lstStyle/>
              <a:p>
                <a:pPr eaLnBrk="0" hangingPunct="0"/>
                <a:endParaRPr lang="en-US"/>
              </a:p>
            </p:txBody>
          </p:sp>
          <p:sp>
            <p:nvSpPr>
              <p:cNvPr id="47673" name="Freeform 1897"/>
              <p:cNvSpPr>
                <a:spLocks noEditPoints="1"/>
              </p:cNvSpPr>
              <p:nvPr/>
            </p:nvSpPr>
            <p:spPr bwMode="auto">
              <a:xfrm>
                <a:off x="2944" y="2779"/>
                <a:ext cx="28" cy="20"/>
              </a:xfrm>
              <a:custGeom>
                <a:avLst/>
                <a:gdLst>
                  <a:gd name="T0" fmla="*/ 0 w 28"/>
                  <a:gd name="T1" fmla="*/ 0 h 20"/>
                  <a:gd name="T2" fmla="*/ 28 w 28"/>
                  <a:gd name="T3" fmla="*/ 0 h 20"/>
                  <a:gd name="T4" fmla="*/ 28 w 28"/>
                  <a:gd name="T5" fmla="*/ 20 h 20"/>
                  <a:gd name="T6" fmla="*/ 0 w 28"/>
                  <a:gd name="T7" fmla="*/ 20 h 20"/>
                  <a:gd name="T8" fmla="*/ 0 w 28"/>
                  <a:gd name="T9" fmla="*/ 0 h 20"/>
                  <a:gd name="T10" fmla="*/ 0 w 28"/>
                  <a:gd name="T11" fmla="*/ 0 h 20"/>
                  <a:gd name="T12" fmla="*/ 27 w 28"/>
                  <a:gd name="T13" fmla="*/ 0 h 20"/>
                  <a:gd name="T14" fmla="*/ 27 w 28"/>
                  <a:gd name="T15" fmla="*/ 19 h 20"/>
                  <a:gd name="T16" fmla="*/ 0 w 28"/>
                  <a:gd name="T17" fmla="*/ 19 h 20"/>
                  <a:gd name="T18" fmla="*/ 0 w 28"/>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20"/>
                  <a:gd name="T32" fmla="*/ 28 w 28"/>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20">
                    <a:moveTo>
                      <a:pt x="0" y="0"/>
                    </a:moveTo>
                    <a:lnTo>
                      <a:pt x="28" y="0"/>
                    </a:lnTo>
                    <a:lnTo>
                      <a:pt x="28" y="20"/>
                    </a:lnTo>
                    <a:lnTo>
                      <a:pt x="0" y="20"/>
                    </a:lnTo>
                    <a:lnTo>
                      <a:pt x="0" y="0"/>
                    </a:lnTo>
                    <a:close/>
                    <a:moveTo>
                      <a:pt x="0" y="0"/>
                    </a:moveTo>
                    <a:lnTo>
                      <a:pt x="27" y="0"/>
                    </a:lnTo>
                    <a:lnTo>
                      <a:pt x="27" y="19"/>
                    </a:lnTo>
                    <a:lnTo>
                      <a:pt x="0" y="19"/>
                    </a:lnTo>
                    <a:lnTo>
                      <a:pt x="0" y="0"/>
                    </a:lnTo>
                    <a:close/>
                  </a:path>
                </a:pathLst>
              </a:custGeom>
              <a:solidFill>
                <a:srgbClr val="F9F9FF"/>
              </a:solidFill>
              <a:ln w="9525">
                <a:noFill/>
                <a:round/>
                <a:headEnd/>
                <a:tailEnd/>
              </a:ln>
            </p:spPr>
            <p:txBody>
              <a:bodyPr/>
              <a:lstStyle/>
              <a:p>
                <a:pPr eaLnBrk="0" hangingPunct="0"/>
                <a:endParaRPr lang="en-US"/>
              </a:p>
            </p:txBody>
          </p:sp>
          <p:sp>
            <p:nvSpPr>
              <p:cNvPr id="47674" name="Freeform 1898"/>
              <p:cNvSpPr>
                <a:spLocks noEditPoints="1"/>
              </p:cNvSpPr>
              <p:nvPr/>
            </p:nvSpPr>
            <p:spPr bwMode="auto">
              <a:xfrm>
                <a:off x="2944" y="2779"/>
                <a:ext cx="27" cy="19"/>
              </a:xfrm>
              <a:custGeom>
                <a:avLst/>
                <a:gdLst>
                  <a:gd name="T0" fmla="*/ 0 w 27"/>
                  <a:gd name="T1" fmla="*/ 0 h 19"/>
                  <a:gd name="T2" fmla="*/ 27 w 27"/>
                  <a:gd name="T3" fmla="*/ 0 h 19"/>
                  <a:gd name="T4" fmla="*/ 27 w 27"/>
                  <a:gd name="T5" fmla="*/ 19 h 19"/>
                  <a:gd name="T6" fmla="*/ 0 w 27"/>
                  <a:gd name="T7" fmla="*/ 19 h 19"/>
                  <a:gd name="T8" fmla="*/ 0 w 27"/>
                  <a:gd name="T9" fmla="*/ 0 h 19"/>
                  <a:gd name="T10" fmla="*/ 0 w 27"/>
                  <a:gd name="T11" fmla="*/ 0 h 19"/>
                  <a:gd name="T12" fmla="*/ 26 w 27"/>
                  <a:gd name="T13" fmla="*/ 0 h 19"/>
                  <a:gd name="T14" fmla="*/ 26 w 27"/>
                  <a:gd name="T15" fmla="*/ 18 h 19"/>
                  <a:gd name="T16" fmla="*/ 0 w 27"/>
                  <a:gd name="T17" fmla="*/ 18 h 19"/>
                  <a:gd name="T18" fmla="*/ 0 w 27"/>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19"/>
                  <a:gd name="T32" fmla="*/ 27 w 27"/>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19">
                    <a:moveTo>
                      <a:pt x="0" y="0"/>
                    </a:moveTo>
                    <a:lnTo>
                      <a:pt x="27" y="0"/>
                    </a:lnTo>
                    <a:lnTo>
                      <a:pt x="27" y="19"/>
                    </a:lnTo>
                    <a:lnTo>
                      <a:pt x="0" y="19"/>
                    </a:lnTo>
                    <a:lnTo>
                      <a:pt x="0" y="0"/>
                    </a:lnTo>
                    <a:close/>
                    <a:moveTo>
                      <a:pt x="0" y="0"/>
                    </a:moveTo>
                    <a:lnTo>
                      <a:pt x="26" y="0"/>
                    </a:lnTo>
                    <a:lnTo>
                      <a:pt x="26" y="18"/>
                    </a:lnTo>
                    <a:lnTo>
                      <a:pt x="0" y="18"/>
                    </a:lnTo>
                    <a:lnTo>
                      <a:pt x="0" y="0"/>
                    </a:lnTo>
                    <a:close/>
                  </a:path>
                </a:pathLst>
              </a:custGeom>
              <a:solidFill>
                <a:srgbClr val="FAFAFF"/>
              </a:solidFill>
              <a:ln w="9525">
                <a:noFill/>
                <a:round/>
                <a:headEnd/>
                <a:tailEnd/>
              </a:ln>
            </p:spPr>
            <p:txBody>
              <a:bodyPr/>
              <a:lstStyle/>
              <a:p>
                <a:pPr eaLnBrk="0" hangingPunct="0"/>
                <a:endParaRPr lang="en-US"/>
              </a:p>
            </p:txBody>
          </p:sp>
          <p:sp>
            <p:nvSpPr>
              <p:cNvPr id="47675" name="Freeform 1899"/>
              <p:cNvSpPr>
                <a:spLocks noEditPoints="1"/>
              </p:cNvSpPr>
              <p:nvPr/>
            </p:nvSpPr>
            <p:spPr bwMode="auto">
              <a:xfrm>
                <a:off x="2944" y="2779"/>
                <a:ext cx="26" cy="18"/>
              </a:xfrm>
              <a:custGeom>
                <a:avLst/>
                <a:gdLst>
                  <a:gd name="T0" fmla="*/ 0 w 26"/>
                  <a:gd name="T1" fmla="*/ 0 h 18"/>
                  <a:gd name="T2" fmla="*/ 26 w 26"/>
                  <a:gd name="T3" fmla="*/ 0 h 18"/>
                  <a:gd name="T4" fmla="*/ 26 w 26"/>
                  <a:gd name="T5" fmla="*/ 18 h 18"/>
                  <a:gd name="T6" fmla="*/ 0 w 26"/>
                  <a:gd name="T7" fmla="*/ 18 h 18"/>
                  <a:gd name="T8" fmla="*/ 0 w 26"/>
                  <a:gd name="T9" fmla="*/ 0 h 18"/>
                  <a:gd name="T10" fmla="*/ 0 w 26"/>
                  <a:gd name="T11" fmla="*/ 0 h 18"/>
                  <a:gd name="T12" fmla="*/ 25 w 26"/>
                  <a:gd name="T13" fmla="*/ 0 h 18"/>
                  <a:gd name="T14" fmla="*/ 25 w 26"/>
                  <a:gd name="T15" fmla="*/ 18 h 18"/>
                  <a:gd name="T16" fmla="*/ 0 w 26"/>
                  <a:gd name="T17" fmla="*/ 18 h 18"/>
                  <a:gd name="T18" fmla="*/ 0 w 26"/>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18"/>
                  <a:gd name="T32" fmla="*/ 26 w 26"/>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18">
                    <a:moveTo>
                      <a:pt x="0" y="0"/>
                    </a:moveTo>
                    <a:lnTo>
                      <a:pt x="26" y="0"/>
                    </a:lnTo>
                    <a:lnTo>
                      <a:pt x="26" y="18"/>
                    </a:lnTo>
                    <a:lnTo>
                      <a:pt x="0" y="18"/>
                    </a:lnTo>
                    <a:lnTo>
                      <a:pt x="0" y="0"/>
                    </a:lnTo>
                    <a:close/>
                    <a:moveTo>
                      <a:pt x="0" y="0"/>
                    </a:moveTo>
                    <a:lnTo>
                      <a:pt x="25" y="0"/>
                    </a:lnTo>
                    <a:lnTo>
                      <a:pt x="25" y="18"/>
                    </a:lnTo>
                    <a:lnTo>
                      <a:pt x="0" y="18"/>
                    </a:lnTo>
                    <a:lnTo>
                      <a:pt x="0" y="0"/>
                    </a:lnTo>
                    <a:close/>
                  </a:path>
                </a:pathLst>
              </a:custGeom>
              <a:solidFill>
                <a:srgbClr val="FBFBFF"/>
              </a:solidFill>
              <a:ln w="9525">
                <a:noFill/>
                <a:round/>
                <a:headEnd/>
                <a:tailEnd/>
              </a:ln>
            </p:spPr>
            <p:txBody>
              <a:bodyPr/>
              <a:lstStyle/>
              <a:p>
                <a:pPr eaLnBrk="0" hangingPunct="0"/>
                <a:endParaRPr lang="en-US"/>
              </a:p>
            </p:txBody>
          </p:sp>
          <p:sp>
            <p:nvSpPr>
              <p:cNvPr id="47676" name="Freeform 1900"/>
              <p:cNvSpPr>
                <a:spLocks noEditPoints="1"/>
              </p:cNvSpPr>
              <p:nvPr/>
            </p:nvSpPr>
            <p:spPr bwMode="auto">
              <a:xfrm>
                <a:off x="2944" y="2779"/>
                <a:ext cx="25" cy="18"/>
              </a:xfrm>
              <a:custGeom>
                <a:avLst/>
                <a:gdLst>
                  <a:gd name="T0" fmla="*/ 0 w 25"/>
                  <a:gd name="T1" fmla="*/ 0 h 18"/>
                  <a:gd name="T2" fmla="*/ 25 w 25"/>
                  <a:gd name="T3" fmla="*/ 0 h 18"/>
                  <a:gd name="T4" fmla="*/ 25 w 25"/>
                  <a:gd name="T5" fmla="*/ 18 h 18"/>
                  <a:gd name="T6" fmla="*/ 0 w 25"/>
                  <a:gd name="T7" fmla="*/ 18 h 18"/>
                  <a:gd name="T8" fmla="*/ 0 w 25"/>
                  <a:gd name="T9" fmla="*/ 0 h 18"/>
                  <a:gd name="T10" fmla="*/ 0 w 25"/>
                  <a:gd name="T11" fmla="*/ 0 h 18"/>
                  <a:gd name="T12" fmla="*/ 24 w 25"/>
                  <a:gd name="T13" fmla="*/ 0 h 18"/>
                  <a:gd name="T14" fmla="*/ 24 w 25"/>
                  <a:gd name="T15" fmla="*/ 17 h 18"/>
                  <a:gd name="T16" fmla="*/ 0 w 25"/>
                  <a:gd name="T17" fmla="*/ 17 h 18"/>
                  <a:gd name="T18" fmla="*/ 0 w 25"/>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18"/>
                  <a:gd name="T32" fmla="*/ 25 w 25"/>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18">
                    <a:moveTo>
                      <a:pt x="0" y="0"/>
                    </a:moveTo>
                    <a:lnTo>
                      <a:pt x="25" y="0"/>
                    </a:lnTo>
                    <a:lnTo>
                      <a:pt x="25" y="18"/>
                    </a:lnTo>
                    <a:lnTo>
                      <a:pt x="0" y="18"/>
                    </a:lnTo>
                    <a:lnTo>
                      <a:pt x="0" y="0"/>
                    </a:lnTo>
                    <a:close/>
                    <a:moveTo>
                      <a:pt x="0" y="0"/>
                    </a:moveTo>
                    <a:lnTo>
                      <a:pt x="24" y="0"/>
                    </a:lnTo>
                    <a:lnTo>
                      <a:pt x="24" y="17"/>
                    </a:lnTo>
                    <a:lnTo>
                      <a:pt x="0" y="17"/>
                    </a:lnTo>
                    <a:lnTo>
                      <a:pt x="0" y="0"/>
                    </a:lnTo>
                    <a:close/>
                  </a:path>
                </a:pathLst>
              </a:custGeom>
              <a:solidFill>
                <a:srgbClr val="FBFBFF"/>
              </a:solidFill>
              <a:ln w="9525">
                <a:noFill/>
                <a:round/>
                <a:headEnd/>
                <a:tailEnd/>
              </a:ln>
            </p:spPr>
            <p:txBody>
              <a:bodyPr/>
              <a:lstStyle/>
              <a:p>
                <a:pPr eaLnBrk="0" hangingPunct="0"/>
                <a:endParaRPr lang="en-US"/>
              </a:p>
            </p:txBody>
          </p:sp>
          <p:sp>
            <p:nvSpPr>
              <p:cNvPr id="47677" name="Freeform 1901"/>
              <p:cNvSpPr>
                <a:spLocks noEditPoints="1"/>
              </p:cNvSpPr>
              <p:nvPr/>
            </p:nvSpPr>
            <p:spPr bwMode="auto">
              <a:xfrm>
                <a:off x="2944" y="2779"/>
                <a:ext cx="24" cy="17"/>
              </a:xfrm>
              <a:custGeom>
                <a:avLst/>
                <a:gdLst>
                  <a:gd name="T0" fmla="*/ 0 w 24"/>
                  <a:gd name="T1" fmla="*/ 0 h 17"/>
                  <a:gd name="T2" fmla="*/ 24 w 24"/>
                  <a:gd name="T3" fmla="*/ 0 h 17"/>
                  <a:gd name="T4" fmla="*/ 24 w 24"/>
                  <a:gd name="T5" fmla="*/ 17 h 17"/>
                  <a:gd name="T6" fmla="*/ 0 w 24"/>
                  <a:gd name="T7" fmla="*/ 17 h 17"/>
                  <a:gd name="T8" fmla="*/ 0 w 24"/>
                  <a:gd name="T9" fmla="*/ 0 h 17"/>
                  <a:gd name="T10" fmla="*/ 0 w 24"/>
                  <a:gd name="T11" fmla="*/ 0 h 17"/>
                  <a:gd name="T12" fmla="*/ 23 w 24"/>
                  <a:gd name="T13" fmla="*/ 0 h 17"/>
                  <a:gd name="T14" fmla="*/ 23 w 24"/>
                  <a:gd name="T15" fmla="*/ 16 h 17"/>
                  <a:gd name="T16" fmla="*/ 0 w 24"/>
                  <a:gd name="T17" fmla="*/ 16 h 17"/>
                  <a:gd name="T18" fmla="*/ 0 w 24"/>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17"/>
                  <a:gd name="T32" fmla="*/ 24 w 24"/>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17">
                    <a:moveTo>
                      <a:pt x="0" y="0"/>
                    </a:moveTo>
                    <a:lnTo>
                      <a:pt x="24" y="0"/>
                    </a:lnTo>
                    <a:lnTo>
                      <a:pt x="24" y="17"/>
                    </a:lnTo>
                    <a:lnTo>
                      <a:pt x="0" y="17"/>
                    </a:lnTo>
                    <a:lnTo>
                      <a:pt x="0" y="0"/>
                    </a:lnTo>
                    <a:close/>
                    <a:moveTo>
                      <a:pt x="0" y="0"/>
                    </a:moveTo>
                    <a:lnTo>
                      <a:pt x="23" y="0"/>
                    </a:lnTo>
                    <a:lnTo>
                      <a:pt x="23" y="16"/>
                    </a:lnTo>
                    <a:lnTo>
                      <a:pt x="0" y="16"/>
                    </a:lnTo>
                    <a:lnTo>
                      <a:pt x="0" y="0"/>
                    </a:lnTo>
                    <a:close/>
                  </a:path>
                </a:pathLst>
              </a:custGeom>
              <a:solidFill>
                <a:srgbClr val="FCFCFF"/>
              </a:solidFill>
              <a:ln w="9525">
                <a:noFill/>
                <a:round/>
                <a:headEnd/>
                <a:tailEnd/>
              </a:ln>
            </p:spPr>
            <p:txBody>
              <a:bodyPr/>
              <a:lstStyle/>
              <a:p>
                <a:pPr eaLnBrk="0" hangingPunct="0"/>
                <a:endParaRPr lang="en-US"/>
              </a:p>
            </p:txBody>
          </p:sp>
          <p:sp>
            <p:nvSpPr>
              <p:cNvPr id="47678" name="Freeform 1902"/>
              <p:cNvSpPr>
                <a:spLocks noEditPoints="1"/>
              </p:cNvSpPr>
              <p:nvPr/>
            </p:nvSpPr>
            <p:spPr bwMode="auto">
              <a:xfrm>
                <a:off x="2944" y="2779"/>
                <a:ext cx="23" cy="16"/>
              </a:xfrm>
              <a:custGeom>
                <a:avLst/>
                <a:gdLst>
                  <a:gd name="T0" fmla="*/ 0 w 23"/>
                  <a:gd name="T1" fmla="*/ 0 h 16"/>
                  <a:gd name="T2" fmla="*/ 23 w 23"/>
                  <a:gd name="T3" fmla="*/ 0 h 16"/>
                  <a:gd name="T4" fmla="*/ 23 w 23"/>
                  <a:gd name="T5" fmla="*/ 16 h 16"/>
                  <a:gd name="T6" fmla="*/ 0 w 23"/>
                  <a:gd name="T7" fmla="*/ 16 h 16"/>
                  <a:gd name="T8" fmla="*/ 0 w 23"/>
                  <a:gd name="T9" fmla="*/ 0 h 16"/>
                  <a:gd name="T10" fmla="*/ 0 w 23"/>
                  <a:gd name="T11" fmla="*/ 0 h 16"/>
                  <a:gd name="T12" fmla="*/ 22 w 23"/>
                  <a:gd name="T13" fmla="*/ 0 h 16"/>
                  <a:gd name="T14" fmla="*/ 22 w 23"/>
                  <a:gd name="T15" fmla="*/ 15 h 16"/>
                  <a:gd name="T16" fmla="*/ 0 w 23"/>
                  <a:gd name="T17" fmla="*/ 15 h 16"/>
                  <a:gd name="T18" fmla="*/ 0 w 23"/>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16"/>
                  <a:gd name="T32" fmla="*/ 23 w 23"/>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16">
                    <a:moveTo>
                      <a:pt x="0" y="0"/>
                    </a:moveTo>
                    <a:lnTo>
                      <a:pt x="23" y="0"/>
                    </a:lnTo>
                    <a:lnTo>
                      <a:pt x="23" y="16"/>
                    </a:lnTo>
                    <a:lnTo>
                      <a:pt x="0" y="16"/>
                    </a:lnTo>
                    <a:lnTo>
                      <a:pt x="0" y="0"/>
                    </a:lnTo>
                    <a:close/>
                    <a:moveTo>
                      <a:pt x="0" y="0"/>
                    </a:moveTo>
                    <a:lnTo>
                      <a:pt x="22" y="0"/>
                    </a:lnTo>
                    <a:lnTo>
                      <a:pt x="22" y="15"/>
                    </a:lnTo>
                    <a:lnTo>
                      <a:pt x="0" y="15"/>
                    </a:lnTo>
                    <a:lnTo>
                      <a:pt x="0" y="0"/>
                    </a:lnTo>
                    <a:close/>
                  </a:path>
                </a:pathLst>
              </a:custGeom>
              <a:solidFill>
                <a:srgbClr val="FCFCFF"/>
              </a:solidFill>
              <a:ln w="9525">
                <a:noFill/>
                <a:round/>
                <a:headEnd/>
                <a:tailEnd/>
              </a:ln>
            </p:spPr>
            <p:txBody>
              <a:bodyPr/>
              <a:lstStyle/>
              <a:p>
                <a:pPr eaLnBrk="0" hangingPunct="0"/>
                <a:endParaRPr lang="en-US"/>
              </a:p>
            </p:txBody>
          </p:sp>
          <p:sp>
            <p:nvSpPr>
              <p:cNvPr id="47679" name="Freeform 1903"/>
              <p:cNvSpPr>
                <a:spLocks noEditPoints="1"/>
              </p:cNvSpPr>
              <p:nvPr/>
            </p:nvSpPr>
            <p:spPr bwMode="auto">
              <a:xfrm>
                <a:off x="2944" y="2779"/>
                <a:ext cx="22" cy="15"/>
              </a:xfrm>
              <a:custGeom>
                <a:avLst/>
                <a:gdLst>
                  <a:gd name="T0" fmla="*/ 0 w 22"/>
                  <a:gd name="T1" fmla="*/ 0 h 15"/>
                  <a:gd name="T2" fmla="*/ 22 w 22"/>
                  <a:gd name="T3" fmla="*/ 0 h 15"/>
                  <a:gd name="T4" fmla="*/ 22 w 22"/>
                  <a:gd name="T5" fmla="*/ 15 h 15"/>
                  <a:gd name="T6" fmla="*/ 0 w 22"/>
                  <a:gd name="T7" fmla="*/ 15 h 15"/>
                  <a:gd name="T8" fmla="*/ 0 w 22"/>
                  <a:gd name="T9" fmla="*/ 0 h 15"/>
                  <a:gd name="T10" fmla="*/ 0 w 22"/>
                  <a:gd name="T11" fmla="*/ 0 h 15"/>
                  <a:gd name="T12" fmla="*/ 21 w 22"/>
                  <a:gd name="T13" fmla="*/ 0 h 15"/>
                  <a:gd name="T14" fmla="*/ 21 w 22"/>
                  <a:gd name="T15" fmla="*/ 14 h 15"/>
                  <a:gd name="T16" fmla="*/ 0 w 22"/>
                  <a:gd name="T17" fmla="*/ 14 h 15"/>
                  <a:gd name="T18" fmla="*/ 0 w 22"/>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5"/>
                  <a:gd name="T32" fmla="*/ 22 w 22"/>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5">
                    <a:moveTo>
                      <a:pt x="0" y="0"/>
                    </a:moveTo>
                    <a:lnTo>
                      <a:pt x="22" y="0"/>
                    </a:lnTo>
                    <a:lnTo>
                      <a:pt x="22" y="15"/>
                    </a:lnTo>
                    <a:lnTo>
                      <a:pt x="0" y="15"/>
                    </a:lnTo>
                    <a:lnTo>
                      <a:pt x="0" y="0"/>
                    </a:lnTo>
                    <a:close/>
                    <a:moveTo>
                      <a:pt x="0" y="0"/>
                    </a:moveTo>
                    <a:lnTo>
                      <a:pt x="21" y="0"/>
                    </a:lnTo>
                    <a:lnTo>
                      <a:pt x="21" y="14"/>
                    </a:lnTo>
                    <a:lnTo>
                      <a:pt x="0" y="14"/>
                    </a:lnTo>
                    <a:lnTo>
                      <a:pt x="0" y="0"/>
                    </a:lnTo>
                    <a:close/>
                  </a:path>
                </a:pathLst>
              </a:custGeom>
              <a:solidFill>
                <a:srgbClr val="FDFDFF"/>
              </a:solidFill>
              <a:ln w="9525">
                <a:noFill/>
                <a:round/>
                <a:headEnd/>
                <a:tailEnd/>
              </a:ln>
            </p:spPr>
            <p:txBody>
              <a:bodyPr/>
              <a:lstStyle/>
              <a:p>
                <a:pPr eaLnBrk="0" hangingPunct="0"/>
                <a:endParaRPr lang="en-US"/>
              </a:p>
            </p:txBody>
          </p:sp>
          <p:sp>
            <p:nvSpPr>
              <p:cNvPr id="47680" name="Freeform 1904"/>
              <p:cNvSpPr>
                <a:spLocks noEditPoints="1"/>
              </p:cNvSpPr>
              <p:nvPr/>
            </p:nvSpPr>
            <p:spPr bwMode="auto">
              <a:xfrm>
                <a:off x="2944" y="2779"/>
                <a:ext cx="21" cy="14"/>
              </a:xfrm>
              <a:custGeom>
                <a:avLst/>
                <a:gdLst>
                  <a:gd name="T0" fmla="*/ 0 w 21"/>
                  <a:gd name="T1" fmla="*/ 0 h 14"/>
                  <a:gd name="T2" fmla="*/ 21 w 21"/>
                  <a:gd name="T3" fmla="*/ 0 h 14"/>
                  <a:gd name="T4" fmla="*/ 21 w 21"/>
                  <a:gd name="T5" fmla="*/ 14 h 14"/>
                  <a:gd name="T6" fmla="*/ 0 w 21"/>
                  <a:gd name="T7" fmla="*/ 14 h 14"/>
                  <a:gd name="T8" fmla="*/ 0 w 21"/>
                  <a:gd name="T9" fmla="*/ 0 h 14"/>
                  <a:gd name="T10" fmla="*/ 0 w 21"/>
                  <a:gd name="T11" fmla="*/ 0 h 14"/>
                  <a:gd name="T12" fmla="*/ 19 w 21"/>
                  <a:gd name="T13" fmla="*/ 0 h 14"/>
                  <a:gd name="T14" fmla="*/ 19 w 21"/>
                  <a:gd name="T15" fmla="*/ 14 h 14"/>
                  <a:gd name="T16" fmla="*/ 0 w 21"/>
                  <a:gd name="T17" fmla="*/ 14 h 14"/>
                  <a:gd name="T18" fmla="*/ 0 w 21"/>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4"/>
                  <a:gd name="T32" fmla="*/ 21 w 21"/>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4">
                    <a:moveTo>
                      <a:pt x="0" y="0"/>
                    </a:moveTo>
                    <a:lnTo>
                      <a:pt x="21" y="0"/>
                    </a:lnTo>
                    <a:lnTo>
                      <a:pt x="21" y="14"/>
                    </a:lnTo>
                    <a:lnTo>
                      <a:pt x="0" y="14"/>
                    </a:lnTo>
                    <a:lnTo>
                      <a:pt x="0" y="0"/>
                    </a:lnTo>
                    <a:close/>
                    <a:moveTo>
                      <a:pt x="0" y="0"/>
                    </a:moveTo>
                    <a:lnTo>
                      <a:pt x="19" y="0"/>
                    </a:lnTo>
                    <a:lnTo>
                      <a:pt x="19" y="14"/>
                    </a:lnTo>
                    <a:lnTo>
                      <a:pt x="0" y="14"/>
                    </a:lnTo>
                    <a:lnTo>
                      <a:pt x="0" y="0"/>
                    </a:lnTo>
                    <a:close/>
                  </a:path>
                </a:pathLst>
              </a:custGeom>
              <a:solidFill>
                <a:srgbClr val="FDFDFF"/>
              </a:solidFill>
              <a:ln w="9525">
                <a:noFill/>
                <a:round/>
                <a:headEnd/>
                <a:tailEnd/>
              </a:ln>
            </p:spPr>
            <p:txBody>
              <a:bodyPr/>
              <a:lstStyle/>
              <a:p>
                <a:pPr eaLnBrk="0" hangingPunct="0"/>
                <a:endParaRPr lang="en-US"/>
              </a:p>
            </p:txBody>
          </p:sp>
          <p:sp>
            <p:nvSpPr>
              <p:cNvPr id="47681" name="Freeform 1905"/>
              <p:cNvSpPr>
                <a:spLocks noEditPoints="1"/>
              </p:cNvSpPr>
              <p:nvPr/>
            </p:nvSpPr>
            <p:spPr bwMode="auto">
              <a:xfrm>
                <a:off x="2944" y="2779"/>
                <a:ext cx="19" cy="14"/>
              </a:xfrm>
              <a:custGeom>
                <a:avLst/>
                <a:gdLst>
                  <a:gd name="T0" fmla="*/ 0 w 19"/>
                  <a:gd name="T1" fmla="*/ 0 h 14"/>
                  <a:gd name="T2" fmla="*/ 19 w 19"/>
                  <a:gd name="T3" fmla="*/ 0 h 14"/>
                  <a:gd name="T4" fmla="*/ 19 w 19"/>
                  <a:gd name="T5" fmla="*/ 14 h 14"/>
                  <a:gd name="T6" fmla="*/ 0 w 19"/>
                  <a:gd name="T7" fmla="*/ 14 h 14"/>
                  <a:gd name="T8" fmla="*/ 0 w 19"/>
                  <a:gd name="T9" fmla="*/ 0 h 14"/>
                  <a:gd name="T10" fmla="*/ 0 w 19"/>
                  <a:gd name="T11" fmla="*/ 0 h 14"/>
                  <a:gd name="T12" fmla="*/ 18 w 19"/>
                  <a:gd name="T13" fmla="*/ 0 h 14"/>
                  <a:gd name="T14" fmla="*/ 18 w 19"/>
                  <a:gd name="T15" fmla="*/ 13 h 14"/>
                  <a:gd name="T16" fmla="*/ 0 w 19"/>
                  <a:gd name="T17" fmla="*/ 13 h 14"/>
                  <a:gd name="T18" fmla="*/ 0 w 19"/>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4"/>
                  <a:gd name="T32" fmla="*/ 19 w 1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4">
                    <a:moveTo>
                      <a:pt x="0" y="0"/>
                    </a:moveTo>
                    <a:lnTo>
                      <a:pt x="19" y="0"/>
                    </a:lnTo>
                    <a:lnTo>
                      <a:pt x="19" y="14"/>
                    </a:lnTo>
                    <a:lnTo>
                      <a:pt x="0" y="14"/>
                    </a:lnTo>
                    <a:lnTo>
                      <a:pt x="0" y="0"/>
                    </a:lnTo>
                    <a:close/>
                    <a:moveTo>
                      <a:pt x="0" y="0"/>
                    </a:moveTo>
                    <a:lnTo>
                      <a:pt x="18" y="0"/>
                    </a:lnTo>
                    <a:lnTo>
                      <a:pt x="18" y="13"/>
                    </a:lnTo>
                    <a:lnTo>
                      <a:pt x="0" y="13"/>
                    </a:lnTo>
                    <a:lnTo>
                      <a:pt x="0" y="0"/>
                    </a:lnTo>
                    <a:close/>
                  </a:path>
                </a:pathLst>
              </a:custGeom>
              <a:solidFill>
                <a:srgbClr val="FEFEFF"/>
              </a:solidFill>
              <a:ln w="9525">
                <a:noFill/>
                <a:round/>
                <a:headEnd/>
                <a:tailEnd/>
              </a:ln>
            </p:spPr>
            <p:txBody>
              <a:bodyPr/>
              <a:lstStyle/>
              <a:p>
                <a:pPr eaLnBrk="0" hangingPunct="0"/>
                <a:endParaRPr lang="en-US"/>
              </a:p>
            </p:txBody>
          </p:sp>
          <p:sp>
            <p:nvSpPr>
              <p:cNvPr id="47682" name="Freeform 1906"/>
              <p:cNvSpPr>
                <a:spLocks noEditPoints="1"/>
              </p:cNvSpPr>
              <p:nvPr/>
            </p:nvSpPr>
            <p:spPr bwMode="auto">
              <a:xfrm>
                <a:off x="2944" y="2779"/>
                <a:ext cx="18" cy="13"/>
              </a:xfrm>
              <a:custGeom>
                <a:avLst/>
                <a:gdLst>
                  <a:gd name="T0" fmla="*/ 0 w 18"/>
                  <a:gd name="T1" fmla="*/ 0 h 13"/>
                  <a:gd name="T2" fmla="*/ 18 w 18"/>
                  <a:gd name="T3" fmla="*/ 0 h 13"/>
                  <a:gd name="T4" fmla="*/ 18 w 18"/>
                  <a:gd name="T5" fmla="*/ 13 h 13"/>
                  <a:gd name="T6" fmla="*/ 0 w 18"/>
                  <a:gd name="T7" fmla="*/ 13 h 13"/>
                  <a:gd name="T8" fmla="*/ 0 w 18"/>
                  <a:gd name="T9" fmla="*/ 0 h 13"/>
                  <a:gd name="T10" fmla="*/ 0 w 18"/>
                  <a:gd name="T11" fmla="*/ 0 h 13"/>
                  <a:gd name="T12" fmla="*/ 17 w 18"/>
                  <a:gd name="T13" fmla="*/ 0 h 13"/>
                  <a:gd name="T14" fmla="*/ 17 w 18"/>
                  <a:gd name="T15" fmla="*/ 12 h 13"/>
                  <a:gd name="T16" fmla="*/ 0 w 18"/>
                  <a:gd name="T17" fmla="*/ 12 h 13"/>
                  <a:gd name="T18" fmla="*/ 0 w 18"/>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3"/>
                  <a:gd name="T32" fmla="*/ 18 w 18"/>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3">
                    <a:moveTo>
                      <a:pt x="0" y="0"/>
                    </a:moveTo>
                    <a:lnTo>
                      <a:pt x="18" y="0"/>
                    </a:lnTo>
                    <a:lnTo>
                      <a:pt x="18" y="13"/>
                    </a:lnTo>
                    <a:lnTo>
                      <a:pt x="0" y="13"/>
                    </a:lnTo>
                    <a:lnTo>
                      <a:pt x="0" y="0"/>
                    </a:lnTo>
                    <a:close/>
                    <a:moveTo>
                      <a:pt x="0" y="0"/>
                    </a:moveTo>
                    <a:lnTo>
                      <a:pt x="17" y="0"/>
                    </a:lnTo>
                    <a:lnTo>
                      <a:pt x="17" y="12"/>
                    </a:lnTo>
                    <a:lnTo>
                      <a:pt x="0" y="12"/>
                    </a:lnTo>
                    <a:lnTo>
                      <a:pt x="0" y="0"/>
                    </a:lnTo>
                    <a:close/>
                  </a:path>
                </a:pathLst>
              </a:custGeom>
              <a:solidFill>
                <a:srgbClr val="FEFEFF"/>
              </a:solidFill>
              <a:ln w="9525">
                <a:noFill/>
                <a:round/>
                <a:headEnd/>
                <a:tailEnd/>
              </a:ln>
            </p:spPr>
            <p:txBody>
              <a:bodyPr/>
              <a:lstStyle/>
              <a:p>
                <a:pPr eaLnBrk="0" hangingPunct="0"/>
                <a:endParaRPr lang="en-US"/>
              </a:p>
            </p:txBody>
          </p:sp>
          <p:sp>
            <p:nvSpPr>
              <p:cNvPr id="47683" name="Freeform 1907"/>
              <p:cNvSpPr>
                <a:spLocks noEditPoints="1"/>
              </p:cNvSpPr>
              <p:nvPr/>
            </p:nvSpPr>
            <p:spPr bwMode="auto">
              <a:xfrm>
                <a:off x="2944" y="2779"/>
                <a:ext cx="17" cy="12"/>
              </a:xfrm>
              <a:custGeom>
                <a:avLst/>
                <a:gdLst>
                  <a:gd name="T0" fmla="*/ 0 w 17"/>
                  <a:gd name="T1" fmla="*/ 0 h 12"/>
                  <a:gd name="T2" fmla="*/ 17 w 17"/>
                  <a:gd name="T3" fmla="*/ 0 h 12"/>
                  <a:gd name="T4" fmla="*/ 17 w 17"/>
                  <a:gd name="T5" fmla="*/ 12 h 12"/>
                  <a:gd name="T6" fmla="*/ 0 w 17"/>
                  <a:gd name="T7" fmla="*/ 12 h 12"/>
                  <a:gd name="T8" fmla="*/ 0 w 17"/>
                  <a:gd name="T9" fmla="*/ 0 h 12"/>
                  <a:gd name="T10" fmla="*/ 0 w 17"/>
                  <a:gd name="T11" fmla="*/ 0 h 12"/>
                  <a:gd name="T12" fmla="*/ 16 w 17"/>
                  <a:gd name="T13" fmla="*/ 0 h 12"/>
                  <a:gd name="T14" fmla="*/ 16 w 17"/>
                  <a:gd name="T15" fmla="*/ 12 h 12"/>
                  <a:gd name="T16" fmla="*/ 0 w 17"/>
                  <a:gd name="T17" fmla="*/ 12 h 12"/>
                  <a:gd name="T18" fmla="*/ 0 w 17"/>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2"/>
                  <a:gd name="T32" fmla="*/ 17 w 17"/>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2">
                    <a:moveTo>
                      <a:pt x="0" y="0"/>
                    </a:moveTo>
                    <a:lnTo>
                      <a:pt x="17" y="0"/>
                    </a:lnTo>
                    <a:lnTo>
                      <a:pt x="17" y="12"/>
                    </a:lnTo>
                    <a:lnTo>
                      <a:pt x="0" y="12"/>
                    </a:lnTo>
                    <a:lnTo>
                      <a:pt x="0" y="0"/>
                    </a:lnTo>
                    <a:close/>
                    <a:moveTo>
                      <a:pt x="0" y="0"/>
                    </a:moveTo>
                    <a:lnTo>
                      <a:pt x="16" y="0"/>
                    </a:lnTo>
                    <a:lnTo>
                      <a:pt x="16" y="12"/>
                    </a:lnTo>
                    <a:lnTo>
                      <a:pt x="0" y="12"/>
                    </a:lnTo>
                    <a:lnTo>
                      <a:pt x="0" y="0"/>
                    </a:lnTo>
                    <a:close/>
                  </a:path>
                </a:pathLst>
              </a:custGeom>
              <a:solidFill>
                <a:srgbClr val="FFFFFF"/>
              </a:solidFill>
              <a:ln w="9525">
                <a:noFill/>
                <a:round/>
                <a:headEnd/>
                <a:tailEnd/>
              </a:ln>
            </p:spPr>
            <p:txBody>
              <a:bodyPr/>
              <a:lstStyle/>
              <a:p>
                <a:pPr eaLnBrk="0" hangingPunct="0"/>
                <a:endParaRPr lang="en-US"/>
              </a:p>
            </p:txBody>
          </p:sp>
          <p:sp>
            <p:nvSpPr>
              <p:cNvPr id="47684" name="Freeform 1908"/>
              <p:cNvSpPr>
                <a:spLocks noEditPoints="1"/>
              </p:cNvSpPr>
              <p:nvPr/>
            </p:nvSpPr>
            <p:spPr bwMode="auto">
              <a:xfrm>
                <a:off x="2944" y="2779"/>
                <a:ext cx="16" cy="12"/>
              </a:xfrm>
              <a:custGeom>
                <a:avLst/>
                <a:gdLst>
                  <a:gd name="T0" fmla="*/ 0 w 16"/>
                  <a:gd name="T1" fmla="*/ 0 h 12"/>
                  <a:gd name="T2" fmla="*/ 16 w 16"/>
                  <a:gd name="T3" fmla="*/ 0 h 12"/>
                  <a:gd name="T4" fmla="*/ 16 w 16"/>
                  <a:gd name="T5" fmla="*/ 12 h 12"/>
                  <a:gd name="T6" fmla="*/ 0 w 16"/>
                  <a:gd name="T7" fmla="*/ 12 h 12"/>
                  <a:gd name="T8" fmla="*/ 0 w 16"/>
                  <a:gd name="T9" fmla="*/ 0 h 12"/>
                  <a:gd name="T10" fmla="*/ 0 w 16"/>
                  <a:gd name="T11" fmla="*/ 0 h 12"/>
                  <a:gd name="T12" fmla="*/ 15 w 16"/>
                  <a:gd name="T13" fmla="*/ 0 h 12"/>
                  <a:gd name="T14" fmla="*/ 15 w 16"/>
                  <a:gd name="T15" fmla="*/ 11 h 12"/>
                  <a:gd name="T16" fmla="*/ 0 w 16"/>
                  <a:gd name="T17" fmla="*/ 11 h 12"/>
                  <a:gd name="T18" fmla="*/ 0 w 16"/>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2"/>
                  <a:gd name="T32" fmla="*/ 16 w 16"/>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2">
                    <a:moveTo>
                      <a:pt x="0" y="0"/>
                    </a:moveTo>
                    <a:lnTo>
                      <a:pt x="16" y="0"/>
                    </a:lnTo>
                    <a:lnTo>
                      <a:pt x="16" y="12"/>
                    </a:lnTo>
                    <a:lnTo>
                      <a:pt x="0" y="12"/>
                    </a:lnTo>
                    <a:lnTo>
                      <a:pt x="0" y="0"/>
                    </a:lnTo>
                    <a:close/>
                    <a:moveTo>
                      <a:pt x="0" y="0"/>
                    </a:moveTo>
                    <a:lnTo>
                      <a:pt x="15" y="0"/>
                    </a:lnTo>
                    <a:lnTo>
                      <a:pt x="15" y="11"/>
                    </a:lnTo>
                    <a:lnTo>
                      <a:pt x="0" y="11"/>
                    </a:lnTo>
                    <a:lnTo>
                      <a:pt x="0" y="0"/>
                    </a:lnTo>
                    <a:close/>
                  </a:path>
                </a:pathLst>
              </a:custGeom>
              <a:solidFill>
                <a:srgbClr val="FFFFFF"/>
              </a:solidFill>
              <a:ln w="9525">
                <a:noFill/>
                <a:round/>
                <a:headEnd/>
                <a:tailEnd/>
              </a:ln>
            </p:spPr>
            <p:txBody>
              <a:bodyPr/>
              <a:lstStyle/>
              <a:p>
                <a:pPr eaLnBrk="0" hangingPunct="0"/>
                <a:endParaRPr lang="en-US"/>
              </a:p>
            </p:txBody>
          </p:sp>
          <p:sp>
            <p:nvSpPr>
              <p:cNvPr id="47685" name="Freeform 1909"/>
              <p:cNvSpPr>
                <a:spLocks noEditPoints="1"/>
              </p:cNvSpPr>
              <p:nvPr/>
            </p:nvSpPr>
            <p:spPr bwMode="auto">
              <a:xfrm>
                <a:off x="2944" y="2779"/>
                <a:ext cx="15" cy="11"/>
              </a:xfrm>
              <a:custGeom>
                <a:avLst/>
                <a:gdLst>
                  <a:gd name="T0" fmla="*/ 0 w 15"/>
                  <a:gd name="T1" fmla="*/ 0 h 11"/>
                  <a:gd name="T2" fmla="*/ 15 w 15"/>
                  <a:gd name="T3" fmla="*/ 0 h 11"/>
                  <a:gd name="T4" fmla="*/ 15 w 15"/>
                  <a:gd name="T5" fmla="*/ 11 h 11"/>
                  <a:gd name="T6" fmla="*/ 0 w 15"/>
                  <a:gd name="T7" fmla="*/ 11 h 11"/>
                  <a:gd name="T8" fmla="*/ 0 w 15"/>
                  <a:gd name="T9" fmla="*/ 0 h 11"/>
                  <a:gd name="T10" fmla="*/ 0 w 15"/>
                  <a:gd name="T11" fmla="*/ 0 h 11"/>
                  <a:gd name="T12" fmla="*/ 14 w 15"/>
                  <a:gd name="T13" fmla="*/ 0 h 11"/>
                  <a:gd name="T14" fmla="*/ 14 w 15"/>
                  <a:gd name="T15" fmla="*/ 10 h 11"/>
                  <a:gd name="T16" fmla="*/ 0 w 15"/>
                  <a:gd name="T17" fmla="*/ 10 h 11"/>
                  <a:gd name="T18" fmla="*/ 0 w 15"/>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11"/>
                  <a:gd name="T32" fmla="*/ 15 w 15"/>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11">
                    <a:moveTo>
                      <a:pt x="0" y="0"/>
                    </a:moveTo>
                    <a:lnTo>
                      <a:pt x="15" y="0"/>
                    </a:lnTo>
                    <a:lnTo>
                      <a:pt x="15" y="11"/>
                    </a:lnTo>
                    <a:lnTo>
                      <a:pt x="0" y="11"/>
                    </a:lnTo>
                    <a:lnTo>
                      <a:pt x="0" y="0"/>
                    </a:lnTo>
                    <a:close/>
                    <a:moveTo>
                      <a:pt x="0" y="0"/>
                    </a:moveTo>
                    <a:lnTo>
                      <a:pt x="14" y="0"/>
                    </a:lnTo>
                    <a:lnTo>
                      <a:pt x="14" y="10"/>
                    </a:lnTo>
                    <a:lnTo>
                      <a:pt x="0" y="10"/>
                    </a:lnTo>
                    <a:lnTo>
                      <a:pt x="0" y="0"/>
                    </a:lnTo>
                    <a:close/>
                  </a:path>
                </a:pathLst>
              </a:custGeom>
              <a:solidFill>
                <a:srgbClr val="FFFFFF"/>
              </a:solidFill>
              <a:ln w="9525">
                <a:noFill/>
                <a:round/>
                <a:headEnd/>
                <a:tailEnd/>
              </a:ln>
            </p:spPr>
            <p:txBody>
              <a:bodyPr/>
              <a:lstStyle/>
              <a:p>
                <a:pPr eaLnBrk="0" hangingPunct="0"/>
                <a:endParaRPr lang="en-US"/>
              </a:p>
            </p:txBody>
          </p:sp>
          <p:sp>
            <p:nvSpPr>
              <p:cNvPr id="47686" name="Freeform 1910"/>
              <p:cNvSpPr>
                <a:spLocks noEditPoints="1"/>
              </p:cNvSpPr>
              <p:nvPr/>
            </p:nvSpPr>
            <p:spPr bwMode="auto">
              <a:xfrm>
                <a:off x="2944" y="2779"/>
                <a:ext cx="14" cy="10"/>
              </a:xfrm>
              <a:custGeom>
                <a:avLst/>
                <a:gdLst>
                  <a:gd name="T0" fmla="*/ 0 w 14"/>
                  <a:gd name="T1" fmla="*/ 0 h 10"/>
                  <a:gd name="T2" fmla="*/ 14 w 14"/>
                  <a:gd name="T3" fmla="*/ 0 h 10"/>
                  <a:gd name="T4" fmla="*/ 14 w 14"/>
                  <a:gd name="T5" fmla="*/ 10 h 10"/>
                  <a:gd name="T6" fmla="*/ 0 w 14"/>
                  <a:gd name="T7" fmla="*/ 10 h 10"/>
                  <a:gd name="T8" fmla="*/ 0 w 14"/>
                  <a:gd name="T9" fmla="*/ 0 h 10"/>
                  <a:gd name="T10" fmla="*/ 0 w 14"/>
                  <a:gd name="T11" fmla="*/ 0 h 10"/>
                  <a:gd name="T12" fmla="*/ 13 w 14"/>
                  <a:gd name="T13" fmla="*/ 0 h 10"/>
                  <a:gd name="T14" fmla="*/ 13 w 14"/>
                  <a:gd name="T15" fmla="*/ 9 h 10"/>
                  <a:gd name="T16" fmla="*/ 0 w 14"/>
                  <a:gd name="T17" fmla="*/ 9 h 10"/>
                  <a:gd name="T18" fmla="*/ 0 w 14"/>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0"/>
                  <a:gd name="T32" fmla="*/ 14 w 14"/>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0">
                    <a:moveTo>
                      <a:pt x="0" y="0"/>
                    </a:moveTo>
                    <a:lnTo>
                      <a:pt x="14" y="0"/>
                    </a:lnTo>
                    <a:lnTo>
                      <a:pt x="14" y="10"/>
                    </a:lnTo>
                    <a:lnTo>
                      <a:pt x="0" y="10"/>
                    </a:lnTo>
                    <a:lnTo>
                      <a:pt x="0" y="0"/>
                    </a:lnTo>
                    <a:close/>
                    <a:moveTo>
                      <a:pt x="0" y="0"/>
                    </a:moveTo>
                    <a:lnTo>
                      <a:pt x="13" y="0"/>
                    </a:lnTo>
                    <a:lnTo>
                      <a:pt x="13" y="9"/>
                    </a:lnTo>
                    <a:lnTo>
                      <a:pt x="0" y="9"/>
                    </a:lnTo>
                    <a:lnTo>
                      <a:pt x="0" y="0"/>
                    </a:lnTo>
                    <a:close/>
                  </a:path>
                </a:pathLst>
              </a:custGeom>
              <a:solidFill>
                <a:srgbClr val="FFFFFF"/>
              </a:solidFill>
              <a:ln w="9525">
                <a:noFill/>
                <a:round/>
                <a:headEnd/>
                <a:tailEnd/>
              </a:ln>
            </p:spPr>
            <p:txBody>
              <a:bodyPr/>
              <a:lstStyle/>
              <a:p>
                <a:pPr eaLnBrk="0" hangingPunct="0"/>
                <a:endParaRPr lang="en-US"/>
              </a:p>
            </p:txBody>
          </p:sp>
          <p:sp>
            <p:nvSpPr>
              <p:cNvPr id="47687" name="Freeform 1911"/>
              <p:cNvSpPr>
                <a:spLocks noEditPoints="1"/>
              </p:cNvSpPr>
              <p:nvPr/>
            </p:nvSpPr>
            <p:spPr bwMode="auto">
              <a:xfrm>
                <a:off x="2944" y="2779"/>
                <a:ext cx="13" cy="9"/>
              </a:xfrm>
              <a:custGeom>
                <a:avLst/>
                <a:gdLst>
                  <a:gd name="T0" fmla="*/ 0 w 13"/>
                  <a:gd name="T1" fmla="*/ 0 h 9"/>
                  <a:gd name="T2" fmla="*/ 13 w 13"/>
                  <a:gd name="T3" fmla="*/ 0 h 9"/>
                  <a:gd name="T4" fmla="*/ 13 w 13"/>
                  <a:gd name="T5" fmla="*/ 9 h 9"/>
                  <a:gd name="T6" fmla="*/ 0 w 13"/>
                  <a:gd name="T7" fmla="*/ 9 h 9"/>
                  <a:gd name="T8" fmla="*/ 0 w 13"/>
                  <a:gd name="T9" fmla="*/ 0 h 9"/>
                  <a:gd name="T10" fmla="*/ 0 w 13"/>
                  <a:gd name="T11" fmla="*/ 0 h 9"/>
                  <a:gd name="T12" fmla="*/ 12 w 13"/>
                  <a:gd name="T13" fmla="*/ 0 h 9"/>
                  <a:gd name="T14" fmla="*/ 12 w 13"/>
                  <a:gd name="T15" fmla="*/ 8 h 9"/>
                  <a:gd name="T16" fmla="*/ 0 w 13"/>
                  <a:gd name="T17" fmla="*/ 8 h 9"/>
                  <a:gd name="T18" fmla="*/ 0 w 13"/>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9"/>
                  <a:gd name="T32" fmla="*/ 13 w 13"/>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9">
                    <a:moveTo>
                      <a:pt x="0" y="0"/>
                    </a:moveTo>
                    <a:lnTo>
                      <a:pt x="13" y="0"/>
                    </a:lnTo>
                    <a:lnTo>
                      <a:pt x="13" y="9"/>
                    </a:lnTo>
                    <a:lnTo>
                      <a:pt x="0" y="9"/>
                    </a:lnTo>
                    <a:lnTo>
                      <a:pt x="0" y="0"/>
                    </a:lnTo>
                    <a:close/>
                    <a:moveTo>
                      <a:pt x="0" y="0"/>
                    </a:moveTo>
                    <a:lnTo>
                      <a:pt x="12" y="0"/>
                    </a:lnTo>
                    <a:lnTo>
                      <a:pt x="12" y="8"/>
                    </a:lnTo>
                    <a:lnTo>
                      <a:pt x="0" y="8"/>
                    </a:lnTo>
                    <a:lnTo>
                      <a:pt x="0" y="0"/>
                    </a:lnTo>
                    <a:close/>
                  </a:path>
                </a:pathLst>
              </a:custGeom>
              <a:solidFill>
                <a:srgbClr val="FFFFFF"/>
              </a:solidFill>
              <a:ln w="9525">
                <a:noFill/>
                <a:round/>
                <a:headEnd/>
                <a:tailEnd/>
              </a:ln>
            </p:spPr>
            <p:txBody>
              <a:bodyPr/>
              <a:lstStyle/>
              <a:p>
                <a:pPr eaLnBrk="0" hangingPunct="0"/>
                <a:endParaRPr lang="en-US"/>
              </a:p>
            </p:txBody>
          </p:sp>
          <p:sp>
            <p:nvSpPr>
              <p:cNvPr id="47688" name="Freeform 1912"/>
              <p:cNvSpPr>
                <a:spLocks noEditPoints="1"/>
              </p:cNvSpPr>
              <p:nvPr/>
            </p:nvSpPr>
            <p:spPr bwMode="auto">
              <a:xfrm>
                <a:off x="2944" y="2779"/>
                <a:ext cx="12" cy="8"/>
              </a:xfrm>
              <a:custGeom>
                <a:avLst/>
                <a:gdLst>
                  <a:gd name="T0" fmla="*/ 0 w 12"/>
                  <a:gd name="T1" fmla="*/ 0 h 8"/>
                  <a:gd name="T2" fmla="*/ 12 w 12"/>
                  <a:gd name="T3" fmla="*/ 0 h 8"/>
                  <a:gd name="T4" fmla="*/ 12 w 12"/>
                  <a:gd name="T5" fmla="*/ 8 h 8"/>
                  <a:gd name="T6" fmla="*/ 0 w 12"/>
                  <a:gd name="T7" fmla="*/ 8 h 8"/>
                  <a:gd name="T8" fmla="*/ 0 w 12"/>
                  <a:gd name="T9" fmla="*/ 0 h 8"/>
                  <a:gd name="T10" fmla="*/ 0 w 12"/>
                  <a:gd name="T11" fmla="*/ 0 h 8"/>
                  <a:gd name="T12" fmla="*/ 11 w 12"/>
                  <a:gd name="T13" fmla="*/ 0 h 8"/>
                  <a:gd name="T14" fmla="*/ 11 w 12"/>
                  <a:gd name="T15" fmla="*/ 8 h 8"/>
                  <a:gd name="T16" fmla="*/ 0 w 12"/>
                  <a:gd name="T17" fmla="*/ 8 h 8"/>
                  <a:gd name="T18" fmla="*/ 0 w 12"/>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8"/>
                  <a:gd name="T32" fmla="*/ 12 w 1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8">
                    <a:moveTo>
                      <a:pt x="0" y="0"/>
                    </a:moveTo>
                    <a:lnTo>
                      <a:pt x="12" y="0"/>
                    </a:lnTo>
                    <a:lnTo>
                      <a:pt x="12" y="8"/>
                    </a:lnTo>
                    <a:lnTo>
                      <a:pt x="0" y="8"/>
                    </a:lnTo>
                    <a:lnTo>
                      <a:pt x="0" y="0"/>
                    </a:lnTo>
                    <a:close/>
                    <a:moveTo>
                      <a:pt x="0" y="0"/>
                    </a:moveTo>
                    <a:lnTo>
                      <a:pt x="11" y="0"/>
                    </a:lnTo>
                    <a:lnTo>
                      <a:pt x="11" y="8"/>
                    </a:lnTo>
                    <a:lnTo>
                      <a:pt x="0" y="8"/>
                    </a:lnTo>
                    <a:lnTo>
                      <a:pt x="0" y="0"/>
                    </a:lnTo>
                    <a:close/>
                  </a:path>
                </a:pathLst>
              </a:custGeom>
              <a:solidFill>
                <a:srgbClr val="FFFFFF"/>
              </a:solidFill>
              <a:ln w="9525">
                <a:noFill/>
                <a:round/>
                <a:headEnd/>
                <a:tailEnd/>
              </a:ln>
            </p:spPr>
            <p:txBody>
              <a:bodyPr/>
              <a:lstStyle/>
              <a:p>
                <a:pPr eaLnBrk="0" hangingPunct="0"/>
                <a:endParaRPr lang="en-US"/>
              </a:p>
            </p:txBody>
          </p:sp>
          <p:sp>
            <p:nvSpPr>
              <p:cNvPr id="47689" name="Freeform 1913"/>
              <p:cNvSpPr>
                <a:spLocks noEditPoints="1"/>
              </p:cNvSpPr>
              <p:nvPr/>
            </p:nvSpPr>
            <p:spPr bwMode="auto">
              <a:xfrm>
                <a:off x="2944" y="2779"/>
                <a:ext cx="11" cy="8"/>
              </a:xfrm>
              <a:custGeom>
                <a:avLst/>
                <a:gdLst>
                  <a:gd name="T0" fmla="*/ 0 w 11"/>
                  <a:gd name="T1" fmla="*/ 0 h 8"/>
                  <a:gd name="T2" fmla="*/ 11 w 11"/>
                  <a:gd name="T3" fmla="*/ 0 h 8"/>
                  <a:gd name="T4" fmla="*/ 11 w 11"/>
                  <a:gd name="T5" fmla="*/ 8 h 8"/>
                  <a:gd name="T6" fmla="*/ 0 w 11"/>
                  <a:gd name="T7" fmla="*/ 8 h 8"/>
                  <a:gd name="T8" fmla="*/ 0 w 11"/>
                  <a:gd name="T9" fmla="*/ 0 h 8"/>
                  <a:gd name="T10" fmla="*/ 0 w 11"/>
                  <a:gd name="T11" fmla="*/ 0 h 8"/>
                  <a:gd name="T12" fmla="*/ 10 w 11"/>
                  <a:gd name="T13" fmla="*/ 0 h 8"/>
                  <a:gd name="T14" fmla="*/ 10 w 11"/>
                  <a:gd name="T15" fmla="*/ 7 h 8"/>
                  <a:gd name="T16" fmla="*/ 0 w 11"/>
                  <a:gd name="T17" fmla="*/ 7 h 8"/>
                  <a:gd name="T18" fmla="*/ 0 w 11"/>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8"/>
                  <a:gd name="T32" fmla="*/ 11 w 11"/>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8">
                    <a:moveTo>
                      <a:pt x="0" y="0"/>
                    </a:moveTo>
                    <a:lnTo>
                      <a:pt x="11" y="0"/>
                    </a:lnTo>
                    <a:lnTo>
                      <a:pt x="11" y="8"/>
                    </a:lnTo>
                    <a:lnTo>
                      <a:pt x="0" y="8"/>
                    </a:lnTo>
                    <a:lnTo>
                      <a:pt x="0" y="0"/>
                    </a:lnTo>
                    <a:close/>
                    <a:moveTo>
                      <a:pt x="0" y="0"/>
                    </a:moveTo>
                    <a:lnTo>
                      <a:pt x="10" y="0"/>
                    </a:lnTo>
                    <a:lnTo>
                      <a:pt x="10" y="7"/>
                    </a:lnTo>
                    <a:lnTo>
                      <a:pt x="0" y="7"/>
                    </a:lnTo>
                    <a:lnTo>
                      <a:pt x="0" y="0"/>
                    </a:lnTo>
                    <a:close/>
                  </a:path>
                </a:pathLst>
              </a:custGeom>
              <a:solidFill>
                <a:srgbClr val="FFFFFF"/>
              </a:solidFill>
              <a:ln w="9525">
                <a:noFill/>
                <a:round/>
                <a:headEnd/>
                <a:tailEnd/>
              </a:ln>
            </p:spPr>
            <p:txBody>
              <a:bodyPr/>
              <a:lstStyle/>
              <a:p>
                <a:pPr eaLnBrk="0" hangingPunct="0"/>
                <a:endParaRPr lang="en-US"/>
              </a:p>
            </p:txBody>
          </p:sp>
          <p:sp>
            <p:nvSpPr>
              <p:cNvPr id="47690" name="Freeform 1914"/>
              <p:cNvSpPr>
                <a:spLocks noEditPoints="1"/>
              </p:cNvSpPr>
              <p:nvPr/>
            </p:nvSpPr>
            <p:spPr bwMode="auto">
              <a:xfrm>
                <a:off x="2944" y="2779"/>
                <a:ext cx="10" cy="7"/>
              </a:xfrm>
              <a:custGeom>
                <a:avLst/>
                <a:gdLst>
                  <a:gd name="T0" fmla="*/ 0 w 10"/>
                  <a:gd name="T1" fmla="*/ 0 h 7"/>
                  <a:gd name="T2" fmla="*/ 10 w 10"/>
                  <a:gd name="T3" fmla="*/ 0 h 7"/>
                  <a:gd name="T4" fmla="*/ 10 w 10"/>
                  <a:gd name="T5" fmla="*/ 7 h 7"/>
                  <a:gd name="T6" fmla="*/ 0 w 10"/>
                  <a:gd name="T7" fmla="*/ 7 h 7"/>
                  <a:gd name="T8" fmla="*/ 0 w 10"/>
                  <a:gd name="T9" fmla="*/ 0 h 7"/>
                  <a:gd name="T10" fmla="*/ 0 w 10"/>
                  <a:gd name="T11" fmla="*/ 0 h 7"/>
                  <a:gd name="T12" fmla="*/ 8 w 10"/>
                  <a:gd name="T13" fmla="*/ 0 h 7"/>
                  <a:gd name="T14" fmla="*/ 8 w 10"/>
                  <a:gd name="T15" fmla="*/ 6 h 7"/>
                  <a:gd name="T16" fmla="*/ 0 w 10"/>
                  <a:gd name="T17" fmla="*/ 6 h 7"/>
                  <a:gd name="T18" fmla="*/ 0 w 10"/>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7"/>
                  <a:gd name="T32" fmla="*/ 10 w 10"/>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7">
                    <a:moveTo>
                      <a:pt x="0" y="0"/>
                    </a:moveTo>
                    <a:lnTo>
                      <a:pt x="10" y="0"/>
                    </a:lnTo>
                    <a:lnTo>
                      <a:pt x="10" y="7"/>
                    </a:lnTo>
                    <a:lnTo>
                      <a:pt x="0" y="7"/>
                    </a:lnTo>
                    <a:lnTo>
                      <a:pt x="0" y="0"/>
                    </a:lnTo>
                    <a:close/>
                    <a:moveTo>
                      <a:pt x="0" y="0"/>
                    </a:moveTo>
                    <a:lnTo>
                      <a:pt x="8" y="0"/>
                    </a:lnTo>
                    <a:lnTo>
                      <a:pt x="8" y="6"/>
                    </a:lnTo>
                    <a:lnTo>
                      <a:pt x="0" y="6"/>
                    </a:lnTo>
                    <a:lnTo>
                      <a:pt x="0" y="0"/>
                    </a:lnTo>
                    <a:close/>
                  </a:path>
                </a:pathLst>
              </a:custGeom>
              <a:solidFill>
                <a:srgbClr val="FFFFFF"/>
              </a:solidFill>
              <a:ln w="9525">
                <a:noFill/>
                <a:round/>
                <a:headEnd/>
                <a:tailEnd/>
              </a:ln>
            </p:spPr>
            <p:txBody>
              <a:bodyPr/>
              <a:lstStyle/>
              <a:p>
                <a:pPr eaLnBrk="0" hangingPunct="0"/>
                <a:endParaRPr lang="en-US"/>
              </a:p>
            </p:txBody>
          </p:sp>
          <p:sp>
            <p:nvSpPr>
              <p:cNvPr id="47691" name="Freeform 1915"/>
              <p:cNvSpPr>
                <a:spLocks noEditPoints="1"/>
              </p:cNvSpPr>
              <p:nvPr/>
            </p:nvSpPr>
            <p:spPr bwMode="auto">
              <a:xfrm>
                <a:off x="2944" y="2779"/>
                <a:ext cx="8" cy="6"/>
              </a:xfrm>
              <a:custGeom>
                <a:avLst/>
                <a:gdLst>
                  <a:gd name="T0" fmla="*/ 0 w 8"/>
                  <a:gd name="T1" fmla="*/ 0 h 6"/>
                  <a:gd name="T2" fmla="*/ 8 w 8"/>
                  <a:gd name="T3" fmla="*/ 0 h 6"/>
                  <a:gd name="T4" fmla="*/ 8 w 8"/>
                  <a:gd name="T5" fmla="*/ 6 h 6"/>
                  <a:gd name="T6" fmla="*/ 0 w 8"/>
                  <a:gd name="T7" fmla="*/ 6 h 6"/>
                  <a:gd name="T8" fmla="*/ 0 w 8"/>
                  <a:gd name="T9" fmla="*/ 0 h 6"/>
                  <a:gd name="T10" fmla="*/ 0 w 8"/>
                  <a:gd name="T11" fmla="*/ 0 h 6"/>
                  <a:gd name="T12" fmla="*/ 7 w 8"/>
                  <a:gd name="T13" fmla="*/ 0 h 6"/>
                  <a:gd name="T14" fmla="*/ 7 w 8"/>
                  <a:gd name="T15" fmla="*/ 5 h 6"/>
                  <a:gd name="T16" fmla="*/ 0 w 8"/>
                  <a:gd name="T17" fmla="*/ 5 h 6"/>
                  <a:gd name="T18" fmla="*/ 0 w 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6"/>
                  <a:gd name="T32" fmla="*/ 8 w 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6">
                    <a:moveTo>
                      <a:pt x="0" y="0"/>
                    </a:moveTo>
                    <a:lnTo>
                      <a:pt x="8" y="0"/>
                    </a:lnTo>
                    <a:lnTo>
                      <a:pt x="8" y="6"/>
                    </a:lnTo>
                    <a:lnTo>
                      <a:pt x="0" y="6"/>
                    </a:lnTo>
                    <a:lnTo>
                      <a:pt x="0" y="0"/>
                    </a:lnTo>
                    <a:close/>
                    <a:moveTo>
                      <a:pt x="0" y="0"/>
                    </a:moveTo>
                    <a:lnTo>
                      <a:pt x="7" y="0"/>
                    </a:lnTo>
                    <a:lnTo>
                      <a:pt x="7" y="5"/>
                    </a:lnTo>
                    <a:lnTo>
                      <a:pt x="0" y="5"/>
                    </a:lnTo>
                    <a:lnTo>
                      <a:pt x="0" y="0"/>
                    </a:lnTo>
                    <a:close/>
                  </a:path>
                </a:pathLst>
              </a:custGeom>
              <a:solidFill>
                <a:srgbClr val="FFFFFF"/>
              </a:solidFill>
              <a:ln w="9525">
                <a:noFill/>
                <a:round/>
                <a:headEnd/>
                <a:tailEnd/>
              </a:ln>
            </p:spPr>
            <p:txBody>
              <a:bodyPr/>
              <a:lstStyle/>
              <a:p>
                <a:pPr eaLnBrk="0" hangingPunct="0"/>
                <a:endParaRPr lang="en-US"/>
              </a:p>
            </p:txBody>
          </p:sp>
          <p:sp>
            <p:nvSpPr>
              <p:cNvPr id="47692" name="Freeform 1916"/>
              <p:cNvSpPr>
                <a:spLocks noEditPoints="1"/>
              </p:cNvSpPr>
              <p:nvPr/>
            </p:nvSpPr>
            <p:spPr bwMode="auto">
              <a:xfrm>
                <a:off x="2944" y="2779"/>
                <a:ext cx="7" cy="5"/>
              </a:xfrm>
              <a:custGeom>
                <a:avLst/>
                <a:gdLst>
                  <a:gd name="T0" fmla="*/ 0 w 7"/>
                  <a:gd name="T1" fmla="*/ 0 h 5"/>
                  <a:gd name="T2" fmla="*/ 7 w 7"/>
                  <a:gd name="T3" fmla="*/ 0 h 5"/>
                  <a:gd name="T4" fmla="*/ 7 w 7"/>
                  <a:gd name="T5" fmla="*/ 5 h 5"/>
                  <a:gd name="T6" fmla="*/ 0 w 7"/>
                  <a:gd name="T7" fmla="*/ 5 h 5"/>
                  <a:gd name="T8" fmla="*/ 0 w 7"/>
                  <a:gd name="T9" fmla="*/ 0 h 5"/>
                  <a:gd name="T10" fmla="*/ 0 w 7"/>
                  <a:gd name="T11" fmla="*/ 0 h 5"/>
                  <a:gd name="T12" fmla="*/ 6 w 7"/>
                  <a:gd name="T13" fmla="*/ 0 h 5"/>
                  <a:gd name="T14" fmla="*/ 6 w 7"/>
                  <a:gd name="T15" fmla="*/ 4 h 5"/>
                  <a:gd name="T16" fmla="*/ 0 w 7"/>
                  <a:gd name="T17" fmla="*/ 4 h 5"/>
                  <a:gd name="T18" fmla="*/ 0 w 7"/>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5"/>
                  <a:gd name="T32" fmla="*/ 7 w 7"/>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5">
                    <a:moveTo>
                      <a:pt x="0" y="0"/>
                    </a:moveTo>
                    <a:lnTo>
                      <a:pt x="7" y="0"/>
                    </a:lnTo>
                    <a:lnTo>
                      <a:pt x="7" y="5"/>
                    </a:lnTo>
                    <a:lnTo>
                      <a:pt x="0" y="5"/>
                    </a:lnTo>
                    <a:lnTo>
                      <a:pt x="0" y="0"/>
                    </a:lnTo>
                    <a:close/>
                    <a:moveTo>
                      <a:pt x="0" y="0"/>
                    </a:moveTo>
                    <a:lnTo>
                      <a:pt x="6" y="0"/>
                    </a:lnTo>
                    <a:lnTo>
                      <a:pt x="6" y="4"/>
                    </a:lnTo>
                    <a:lnTo>
                      <a:pt x="0" y="4"/>
                    </a:lnTo>
                    <a:lnTo>
                      <a:pt x="0" y="0"/>
                    </a:lnTo>
                    <a:close/>
                  </a:path>
                </a:pathLst>
              </a:custGeom>
              <a:solidFill>
                <a:srgbClr val="FFFFFF"/>
              </a:solidFill>
              <a:ln w="9525">
                <a:noFill/>
                <a:round/>
                <a:headEnd/>
                <a:tailEnd/>
              </a:ln>
            </p:spPr>
            <p:txBody>
              <a:bodyPr/>
              <a:lstStyle/>
              <a:p>
                <a:pPr eaLnBrk="0" hangingPunct="0"/>
                <a:endParaRPr lang="en-US"/>
              </a:p>
            </p:txBody>
          </p:sp>
          <p:sp>
            <p:nvSpPr>
              <p:cNvPr id="47693" name="Freeform 1917"/>
              <p:cNvSpPr>
                <a:spLocks noEditPoints="1"/>
              </p:cNvSpPr>
              <p:nvPr/>
            </p:nvSpPr>
            <p:spPr bwMode="auto">
              <a:xfrm>
                <a:off x="2944" y="2779"/>
                <a:ext cx="6" cy="4"/>
              </a:xfrm>
              <a:custGeom>
                <a:avLst/>
                <a:gdLst>
                  <a:gd name="T0" fmla="*/ 0 w 6"/>
                  <a:gd name="T1" fmla="*/ 0 h 4"/>
                  <a:gd name="T2" fmla="*/ 6 w 6"/>
                  <a:gd name="T3" fmla="*/ 0 h 4"/>
                  <a:gd name="T4" fmla="*/ 6 w 6"/>
                  <a:gd name="T5" fmla="*/ 4 h 4"/>
                  <a:gd name="T6" fmla="*/ 0 w 6"/>
                  <a:gd name="T7" fmla="*/ 4 h 4"/>
                  <a:gd name="T8" fmla="*/ 0 w 6"/>
                  <a:gd name="T9" fmla="*/ 0 h 4"/>
                  <a:gd name="T10" fmla="*/ 0 w 6"/>
                  <a:gd name="T11" fmla="*/ 0 h 4"/>
                  <a:gd name="T12" fmla="*/ 5 w 6"/>
                  <a:gd name="T13" fmla="*/ 0 h 4"/>
                  <a:gd name="T14" fmla="*/ 5 w 6"/>
                  <a:gd name="T15" fmla="*/ 4 h 4"/>
                  <a:gd name="T16" fmla="*/ 0 w 6"/>
                  <a:gd name="T17" fmla="*/ 4 h 4"/>
                  <a:gd name="T18" fmla="*/ 0 w 6"/>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
                  <a:gd name="T32" fmla="*/ 6 w 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
                    <a:moveTo>
                      <a:pt x="0" y="0"/>
                    </a:moveTo>
                    <a:lnTo>
                      <a:pt x="6" y="0"/>
                    </a:lnTo>
                    <a:lnTo>
                      <a:pt x="6" y="4"/>
                    </a:lnTo>
                    <a:lnTo>
                      <a:pt x="0" y="4"/>
                    </a:lnTo>
                    <a:lnTo>
                      <a:pt x="0" y="0"/>
                    </a:lnTo>
                    <a:close/>
                    <a:moveTo>
                      <a:pt x="0" y="0"/>
                    </a:moveTo>
                    <a:lnTo>
                      <a:pt x="5" y="0"/>
                    </a:lnTo>
                    <a:lnTo>
                      <a:pt x="5" y="4"/>
                    </a:lnTo>
                    <a:lnTo>
                      <a:pt x="0" y="4"/>
                    </a:lnTo>
                    <a:lnTo>
                      <a:pt x="0" y="0"/>
                    </a:lnTo>
                    <a:close/>
                  </a:path>
                </a:pathLst>
              </a:custGeom>
              <a:solidFill>
                <a:srgbClr val="FFFFFF"/>
              </a:solidFill>
              <a:ln w="9525">
                <a:noFill/>
                <a:round/>
                <a:headEnd/>
                <a:tailEnd/>
              </a:ln>
            </p:spPr>
            <p:txBody>
              <a:bodyPr/>
              <a:lstStyle/>
              <a:p>
                <a:pPr eaLnBrk="0" hangingPunct="0"/>
                <a:endParaRPr lang="en-US"/>
              </a:p>
            </p:txBody>
          </p:sp>
          <p:sp>
            <p:nvSpPr>
              <p:cNvPr id="47694" name="Freeform 1918"/>
              <p:cNvSpPr>
                <a:spLocks noEditPoints="1"/>
              </p:cNvSpPr>
              <p:nvPr/>
            </p:nvSpPr>
            <p:spPr bwMode="auto">
              <a:xfrm>
                <a:off x="2944" y="2779"/>
                <a:ext cx="5" cy="4"/>
              </a:xfrm>
              <a:custGeom>
                <a:avLst/>
                <a:gdLst>
                  <a:gd name="T0" fmla="*/ 0 w 5"/>
                  <a:gd name="T1" fmla="*/ 0 h 4"/>
                  <a:gd name="T2" fmla="*/ 5 w 5"/>
                  <a:gd name="T3" fmla="*/ 0 h 4"/>
                  <a:gd name="T4" fmla="*/ 5 w 5"/>
                  <a:gd name="T5" fmla="*/ 4 h 4"/>
                  <a:gd name="T6" fmla="*/ 0 w 5"/>
                  <a:gd name="T7" fmla="*/ 4 h 4"/>
                  <a:gd name="T8" fmla="*/ 0 w 5"/>
                  <a:gd name="T9" fmla="*/ 0 h 4"/>
                  <a:gd name="T10" fmla="*/ 0 w 5"/>
                  <a:gd name="T11" fmla="*/ 0 h 4"/>
                  <a:gd name="T12" fmla="*/ 4 w 5"/>
                  <a:gd name="T13" fmla="*/ 0 h 4"/>
                  <a:gd name="T14" fmla="*/ 4 w 5"/>
                  <a:gd name="T15" fmla="*/ 3 h 4"/>
                  <a:gd name="T16" fmla="*/ 0 w 5"/>
                  <a:gd name="T17" fmla="*/ 3 h 4"/>
                  <a:gd name="T18" fmla="*/ 0 w 5"/>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
                  <a:gd name="T32" fmla="*/ 5 w 5"/>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
                    <a:moveTo>
                      <a:pt x="0" y="0"/>
                    </a:moveTo>
                    <a:lnTo>
                      <a:pt x="5" y="0"/>
                    </a:lnTo>
                    <a:lnTo>
                      <a:pt x="5" y="4"/>
                    </a:lnTo>
                    <a:lnTo>
                      <a:pt x="0" y="4"/>
                    </a:lnTo>
                    <a:lnTo>
                      <a:pt x="0" y="0"/>
                    </a:lnTo>
                    <a:close/>
                    <a:moveTo>
                      <a:pt x="0" y="0"/>
                    </a:moveTo>
                    <a:lnTo>
                      <a:pt x="4" y="0"/>
                    </a:lnTo>
                    <a:lnTo>
                      <a:pt x="4" y="3"/>
                    </a:lnTo>
                    <a:lnTo>
                      <a:pt x="0" y="3"/>
                    </a:lnTo>
                    <a:lnTo>
                      <a:pt x="0" y="0"/>
                    </a:lnTo>
                    <a:close/>
                  </a:path>
                </a:pathLst>
              </a:custGeom>
              <a:solidFill>
                <a:srgbClr val="FFFFFF"/>
              </a:solidFill>
              <a:ln w="9525">
                <a:noFill/>
                <a:round/>
                <a:headEnd/>
                <a:tailEnd/>
              </a:ln>
            </p:spPr>
            <p:txBody>
              <a:bodyPr/>
              <a:lstStyle/>
              <a:p>
                <a:pPr eaLnBrk="0" hangingPunct="0"/>
                <a:endParaRPr lang="en-US"/>
              </a:p>
            </p:txBody>
          </p:sp>
          <p:sp>
            <p:nvSpPr>
              <p:cNvPr id="47695" name="Freeform 1919"/>
              <p:cNvSpPr>
                <a:spLocks noEditPoints="1"/>
              </p:cNvSpPr>
              <p:nvPr/>
            </p:nvSpPr>
            <p:spPr bwMode="auto">
              <a:xfrm>
                <a:off x="2944" y="2779"/>
                <a:ext cx="4" cy="3"/>
              </a:xfrm>
              <a:custGeom>
                <a:avLst/>
                <a:gdLst>
                  <a:gd name="T0" fmla="*/ 0 w 4"/>
                  <a:gd name="T1" fmla="*/ 0 h 3"/>
                  <a:gd name="T2" fmla="*/ 4 w 4"/>
                  <a:gd name="T3" fmla="*/ 0 h 3"/>
                  <a:gd name="T4" fmla="*/ 4 w 4"/>
                  <a:gd name="T5" fmla="*/ 3 h 3"/>
                  <a:gd name="T6" fmla="*/ 0 w 4"/>
                  <a:gd name="T7" fmla="*/ 3 h 3"/>
                  <a:gd name="T8" fmla="*/ 0 w 4"/>
                  <a:gd name="T9" fmla="*/ 0 h 3"/>
                  <a:gd name="T10" fmla="*/ 0 w 4"/>
                  <a:gd name="T11" fmla="*/ 0 h 3"/>
                  <a:gd name="T12" fmla="*/ 3 w 4"/>
                  <a:gd name="T13" fmla="*/ 0 h 3"/>
                  <a:gd name="T14" fmla="*/ 3 w 4"/>
                  <a:gd name="T15" fmla="*/ 2 h 3"/>
                  <a:gd name="T16" fmla="*/ 0 w 4"/>
                  <a:gd name="T17" fmla="*/ 2 h 3"/>
                  <a:gd name="T18" fmla="*/ 0 w 4"/>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3"/>
                  <a:gd name="T32" fmla="*/ 4 w 4"/>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3">
                    <a:moveTo>
                      <a:pt x="0" y="0"/>
                    </a:moveTo>
                    <a:lnTo>
                      <a:pt x="4" y="0"/>
                    </a:lnTo>
                    <a:lnTo>
                      <a:pt x="4" y="3"/>
                    </a:lnTo>
                    <a:lnTo>
                      <a:pt x="0" y="3"/>
                    </a:lnTo>
                    <a:lnTo>
                      <a:pt x="0" y="0"/>
                    </a:lnTo>
                    <a:close/>
                    <a:moveTo>
                      <a:pt x="0" y="0"/>
                    </a:moveTo>
                    <a:lnTo>
                      <a:pt x="3" y="0"/>
                    </a:lnTo>
                    <a:lnTo>
                      <a:pt x="3" y="2"/>
                    </a:lnTo>
                    <a:lnTo>
                      <a:pt x="0" y="2"/>
                    </a:lnTo>
                    <a:lnTo>
                      <a:pt x="0" y="0"/>
                    </a:lnTo>
                    <a:close/>
                  </a:path>
                </a:pathLst>
              </a:custGeom>
              <a:solidFill>
                <a:srgbClr val="FFFFFF"/>
              </a:solidFill>
              <a:ln w="9525">
                <a:noFill/>
                <a:round/>
                <a:headEnd/>
                <a:tailEnd/>
              </a:ln>
            </p:spPr>
            <p:txBody>
              <a:bodyPr/>
              <a:lstStyle/>
              <a:p>
                <a:pPr eaLnBrk="0" hangingPunct="0"/>
                <a:endParaRPr lang="en-US"/>
              </a:p>
            </p:txBody>
          </p:sp>
          <p:sp>
            <p:nvSpPr>
              <p:cNvPr id="47696" name="Freeform 1920"/>
              <p:cNvSpPr>
                <a:spLocks noEditPoints="1"/>
              </p:cNvSpPr>
              <p:nvPr/>
            </p:nvSpPr>
            <p:spPr bwMode="auto">
              <a:xfrm>
                <a:off x="2944" y="2779"/>
                <a:ext cx="3" cy="2"/>
              </a:xfrm>
              <a:custGeom>
                <a:avLst/>
                <a:gdLst>
                  <a:gd name="T0" fmla="*/ 0 w 3"/>
                  <a:gd name="T1" fmla="*/ 0 h 2"/>
                  <a:gd name="T2" fmla="*/ 3 w 3"/>
                  <a:gd name="T3" fmla="*/ 0 h 2"/>
                  <a:gd name="T4" fmla="*/ 3 w 3"/>
                  <a:gd name="T5" fmla="*/ 2 h 2"/>
                  <a:gd name="T6" fmla="*/ 0 w 3"/>
                  <a:gd name="T7" fmla="*/ 2 h 2"/>
                  <a:gd name="T8" fmla="*/ 0 w 3"/>
                  <a:gd name="T9" fmla="*/ 0 h 2"/>
                  <a:gd name="T10" fmla="*/ 0 w 3"/>
                  <a:gd name="T11" fmla="*/ 0 h 2"/>
                  <a:gd name="T12" fmla="*/ 2 w 3"/>
                  <a:gd name="T13" fmla="*/ 0 h 2"/>
                  <a:gd name="T14" fmla="*/ 2 w 3"/>
                  <a:gd name="T15" fmla="*/ 1 h 2"/>
                  <a:gd name="T16" fmla="*/ 0 w 3"/>
                  <a:gd name="T17" fmla="*/ 1 h 2"/>
                  <a:gd name="T18" fmla="*/ 0 w 3"/>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0" y="0"/>
                    </a:moveTo>
                    <a:lnTo>
                      <a:pt x="3" y="0"/>
                    </a:lnTo>
                    <a:lnTo>
                      <a:pt x="3" y="2"/>
                    </a:lnTo>
                    <a:lnTo>
                      <a:pt x="0" y="2"/>
                    </a:lnTo>
                    <a:lnTo>
                      <a:pt x="0" y="0"/>
                    </a:lnTo>
                    <a:close/>
                    <a:moveTo>
                      <a:pt x="0" y="0"/>
                    </a:moveTo>
                    <a:lnTo>
                      <a:pt x="2" y="0"/>
                    </a:lnTo>
                    <a:lnTo>
                      <a:pt x="2" y="1"/>
                    </a:lnTo>
                    <a:lnTo>
                      <a:pt x="0" y="1"/>
                    </a:lnTo>
                    <a:lnTo>
                      <a:pt x="0" y="0"/>
                    </a:lnTo>
                    <a:close/>
                  </a:path>
                </a:pathLst>
              </a:custGeom>
              <a:solidFill>
                <a:srgbClr val="FFFFFF"/>
              </a:solidFill>
              <a:ln w="9525">
                <a:noFill/>
                <a:round/>
                <a:headEnd/>
                <a:tailEnd/>
              </a:ln>
            </p:spPr>
            <p:txBody>
              <a:bodyPr/>
              <a:lstStyle/>
              <a:p>
                <a:pPr eaLnBrk="0" hangingPunct="0"/>
                <a:endParaRPr lang="en-US"/>
              </a:p>
            </p:txBody>
          </p:sp>
          <p:sp>
            <p:nvSpPr>
              <p:cNvPr id="47697" name="Freeform 1921"/>
              <p:cNvSpPr>
                <a:spLocks noEditPoints="1"/>
              </p:cNvSpPr>
              <p:nvPr/>
            </p:nvSpPr>
            <p:spPr bwMode="auto">
              <a:xfrm>
                <a:off x="2944" y="2779"/>
                <a:ext cx="2" cy="1"/>
              </a:xfrm>
              <a:custGeom>
                <a:avLst/>
                <a:gdLst>
                  <a:gd name="T0" fmla="*/ 0 w 2"/>
                  <a:gd name="T1" fmla="*/ 0 h 1"/>
                  <a:gd name="T2" fmla="*/ 2 w 2"/>
                  <a:gd name="T3" fmla="*/ 0 h 1"/>
                  <a:gd name="T4" fmla="*/ 2 w 2"/>
                  <a:gd name="T5" fmla="*/ 1 h 1"/>
                  <a:gd name="T6" fmla="*/ 0 w 2"/>
                  <a:gd name="T7" fmla="*/ 1 h 1"/>
                  <a:gd name="T8" fmla="*/ 0 w 2"/>
                  <a:gd name="T9" fmla="*/ 0 h 1"/>
                  <a:gd name="T10" fmla="*/ 0 w 2"/>
                  <a:gd name="T11" fmla="*/ 0 h 1"/>
                  <a:gd name="T12" fmla="*/ 1 w 2"/>
                  <a:gd name="T13" fmla="*/ 0 h 1"/>
                  <a:gd name="T14" fmla="*/ 1 w 2"/>
                  <a:gd name="T15" fmla="*/ 1 h 1"/>
                  <a:gd name="T16" fmla="*/ 0 w 2"/>
                  <a:gd name="T17" fmla="*/ 1 h 1"/>
                  <a:gd name="T18" fmla="*/ 0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1"/>
                  <a:gd name="T32" fmla="*/ 2 w 2"/>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1">
                    <a:moveTo>
                      <a:pt x="0" y="0"/>
                    </a:moveTo>
                    <a:lnTo>
                      <a:pt x="2" y="0"/>
                    </a:lnTo>
                    <a:lnTo>
                      <a:pt x="2" y="1"/>
                    </a:lnTo>
                    <a:lnTo>
                      <a:pt x="0" y="1"/>
                    </a:lnTo>
                    <a:lnTo>
                      <a:pt x="0" y="0"/>
                    </a:lnTo>
                    <a:close/>
                    <a:moveTo>
                      <a:pt x="0" y="0"/>
                    </a:moveTo>
                    <a:lnTo>
                      <a:pt x="1" y="0"/>
                    </a:lnTo>
                    <a:lnTo>
                      <a:pt x="1" y="1"/>
                    </a:lnTo>
                    <a:lnTo>
                      <a:pt x="0" y="1"/>
                    </a:lnTo>
                    <a:lnTo>
                      <a:pt x="0" y="0"/>
                    </a:lnTo>
                    <a:close/>
                  </a:path>
                </a:pathLst>
              </a:custGeom>
              <a:solidFill>
                <a:srgbClr val="FFFFFF"/>
              </a:solidFill>
              <a:ln w="9525">
                <a:noFill/>
                <a:round/>
                <a:headEnd/>
                <a:tailEnd/>
              </a:ln>
            </p:spPr>
            <p:txBody>
              <a:bodyPr/>
              <a:lstStyle/>
              <a:p>
                <a:pPr eaLnBrk="0" hangingPunct="0"/>
                <a:endParaRPr lang="en-US"/>
              </a:p>
            </p:txBody>
          </p:sp>
          <p:sp>
            <p:nvSpPr>
              <p:cNvPr id="47698" name="Freeform 1922"/>
              <p:cNvSpPr>
                <a:spLocks noEditPoints="1"/>
              </p:cNvSpPr>
              <p:nvPr/>
            </p:nvSpPr>
            <p:spPr bwMode="auto">
              <a:xfrm>
                <a:off x="2944" y="2779"/>
                <a:ext cx="1" cy="1"/>
              </a:xfrm>
              <a:custGeom>
                <a:avLst/>
                <a:gdLst>
                  <a:gd name="T0" fmla="*/ 0 w 1"/>
                  <a:gd name="T1" fmla="*/ 0 h 1"/>
                  <a:gd name="T2" fmla="*/ 1 w 1"/>
                  <a:gd name="T3" fmla="*/ 0 h 1"/>
                  <a:gd name="T4" fmla="*/ 1 w 1"/>
                  <a:gd name="T5" fmla="*/ 1 h 1"/>
                  <a:gd name="T6" fmla="*/ 0 w 1"/>
                  <a:gd name="T7" fmla="*/ 1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1"/>
                  <a:gd name="T32" fmla="*/ 1 w 1"/>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1">
                    <a:moveTo>
                      <a:pt x="0" y="0"/>
                    </a:moveTo>
                    <a:lnTo>
                      <a:pt x="1" y="0"/>
                    </a:lnTo>
                    <a:lnTo>
                      <a:pt x="1" y="1"/>
                    </a:lnTo>
                    <a:lnTo>
                      <a:pt x="0" y="1"/>
                    </a:lnTo>
                    <a:lnTo>
                      <a:pt x="0" y="0"/>
                    </a:lnTo>
                    <a:close/>
                    <a:moveTo>
                      <a:pt x="0" y="0"/>
                    </a:moveTo>
                    <a:lnTo>
                      <a:pt x="0" y="0"/>
                    </a:lnTo>
                    <a:close/>
                  </a:path>
                </a:pathLst>
              </a:custGeom>
              <a:solidFill>
                <a:srgbClr val="FFFFFF"/>
              </a:solidFill>
              <a:ln w="9525">
                <a:noFill/>
                <a:round/>
                <a:headEnd/>
                <a:tailEnd/>
              </a:ln>
            </p:spPr>
            <p:txBody>
              <a:bodyPr/>
              <a:lstStyle/>
              <a:p>
                <a:pPr eaLnBrk="0" hangingPunct="0"/>
                <a:endParaRPr lang="en-US"/>
              </a:p>
            </p:txBody>
          </p:sp>
          <p:sp>
            <p:nvSpPr>
              <p:cNvPr id="47699" name="Freeform 1923"/>
              <p:cNvSpPr>
                <a:spLocks noEditPoints="1"/>
              </p:cNvSpPr>
              <p:nvPr/>
            </p:nvSpPr>
            <p:spPr bwMode="auto">
              <a:xfrm>
                <a:off x="2944" y="277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1"/>
                  <a:gd name="T32" fmla="*/ 1 w 1"/>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1">
                    <a:moveTo>
                      <a:pt x="0" y="0"/>
                    </a:moveTo>
                    <a:lnTo>
                      <a:pt x="0" y="0"/>
                    </a:lnTo>
                    <a:close/>
                    <a:moveTo>
                      <a:pt x="0" y="0"/>
                    </a:moveTo>
                    <a:lnTo>
                      <a:pt x="0" y="0"/>
                    </a:lnTo>
                    <a:close/>
                  </a:path>
                </a:pathLst>
              </a:custGeom>
              <a:solidFill>
                <a:srgbClr val="FFFFFF"/>
              </a:solidFill>
              <a:ln w="9525">
                <a:noFill/>
                <a:round/>
                <a:headEnd/>
                <a:tailEnd/>
              </a:ln>
            </p:spPr>
            <p:txBody>
              <a:bodyPr/>
              <a:lstStyle/>
              <a:p>
                <a:pPr eaLnBrk="0" hangingPunct="0"/>
                <a:endParaRPr lang="en-US"/>
              </a:p>
            </p:txBody>
          </p:sp>
          <p:sp>
            <p:nvSpPr>
              <p:cNvPr id="47700" name="Freeform 1924"/>
              <p:cNvSpPr>
                <a:spLocks noEditPoints="1"/>
              </p:cNvSpPr>
              <p:nvPr/>
            </p:nvSpPr>
            <p:spPr bwMode="auto">
              <a:xfrm>
                <a:off x="2934" y="2770"/>
                <a:ext cx="148" cy="111"/>
              </a:xfrm>
              <a:custGeom>
                <a:avLst/>
                <a:gdLst>
                  <a:gd name="T0" fmla="*/ 0 w 148"/>
                  <a:gd name="T1" fmla="*/ 0 h 111"/>
                  <a:gd name="T2" fmla="*/ 148 w 148"/>
                  <a:gd name="T3" fmla="*/ 0 h 111"/>
                  <a:gd name="T4" fmla="*/ 148 w 148"/>
                  <a:gd name="T5" fmla="*/ 111 h 111"/>
                  <a:gd name="T6" fmla="*/ 0 w 148"/>
                  <a:gd name="T7" fmla="*/ 111 h 111"/>
                  <a:gd name="T8" fmla="*/ 0 w 148"/>
                  <a:gd name="T9" fmla="*/ 0 h 111"/>
                  <a:gd name="T10" fmla="*/ 2 w 148"/>
                  <a:gd name="T11" fmla="*/ 2 h 111"/>
                  <a:gd name="T12" fmla="*/ 148 w 148"/>
                  <a:gd name="T13" fmla="*/ 2 h 111"/>
                  <a:gd name="T14" fmla="*/ 148 w 148"/>
                  <a:gd name="T15" fmla="*/ 111 h 111"/>
                  <a:gd name="T16" fmla="*/ 2 w 148"/>
                  <a:gd name="T17" fmla="*/ 111 h 111"/>
                  <a:gd name="T18" fmla="*/ 2 w 148"/>
                  <a:gd name="T19" fmla="*/ 2 h 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111"/>
                  <a:gd name="T32" fmla="*/ 148 w 148"/>
                  <a:gd name="T33" fmla="*/ 111 h 1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111">
                    <a:moveTo>
                      <a:pt x="0" y="0"/>
                    </a:moveTo>
                    <a:lnTo>
                      <a:pt x="148" y="0"/>
                    </a:lnTo>
                    <a:lnTo>
                      <a:pt x="148" y="111"/>
                    </a:lnTo>
                    <a:lnTo>
                      <a:pt x="0" y="111"/>
                    </a:lnTo>
                    <a:lnTo>
                      <a:pt x="0" y="0"/>
                    </a:lnTo>
                    <a:close/>
                    <a:moveTo>
                      <a:pt x="2" y="2"/>
                    </a:moveTo>
                    <a:lnTo>
                      <a:pt x="148" y="2"/>
                    </a:lnTo>
                    <a:lnTo>
                      <a:pt x="148" y="111"/>
                    </a:lnTo>
                    <a:lnTo>
                      <a:pt x="2" y="111"/>
                    </a:lnTo>
                    <a:lnTo>
                      <a:pt x="2" y="2"/>
                    </a:lnTo>
                    <a:close/>
                  </a:path>
                </a:pathLst>
              </a:custGeom>
              <a:solidFill>
                <a:srgbClr val="9A9A9A"/>
              </a:solidFill>
              <a:ln w="9525">
                <a:noFill/>
                <a:round/>
                <a:headEnd/>
                <a:tailEnd/>
              </a:ln>
            </p:spPr>
            <p:txBody>
              <a:bodyPr/>
              <a:lstStyle/>
              <a:p>
                <a:pPr eaLnBrk="0" hangingPunct="0"/>
                <a:endParaRPr lang="en-US"/>
              </a:p>
            </p:txBody>
          </p:sp>
          <p:sp>
            <p:nvSpPr>
              <p:cNvPr id="47701" name="Freeform 1925"/>
              <p:cNvSpPr>
                <a:spLocks noEditPoints="1"/>
              </p:cNvSpPr>
              <p:nvPr/>
            </p:nvSpPr>
            <p:spPr bwMode="auto">
              <a:xfrm>
                <a:off x="2936" y="2772"/>
                <a:ext cx="146" cy="109"/>
              </a:xfrm>
              <a:custGeom>
                <a:avLst/>
                <a:gdLst>
                  <a:gd name="T0" fmla="*/ 0 w 146"/>
                  <a:gd name="T1" fmla="*/ 0 h 109"/>
                  <a:gd name="T2" fmla="*/ 146 w 146"/>
                  <a:gd name="T3" fmla="*/ 0 h 109"/>
                  <a:gd name="T4" fmla="*/ 146 w 146"/>
                  <a:gd name="T5" fmla="*/ 109 h 109"/>
                  <a:gd name="T6" fmla="*/ 0 w 146"/>
                  <a:gd name="T7" fmla="*/ 109 h 109"/>
                  <a:gd name="T8" fmla="*/ 0 w 146"/>
                  <a:gd name="T9" fmla="*/ 0 h 109"/>
                  <a:gd name="T10" fmla="*/ 2 w 146"/>
                  <a:gd name="T11" fmla="*/ 1 h 109"/>
                  <a:gd name="T12" fmla="*/ 146 w 146"/>
                  <a:gd name="T13" fmla="*/ 1 h 109"/>
                  <a:gd name="T14" fmla="*/ 146 w 146"/>
                  <a:gd name="T15" fmla="*/ 109 h 109"/>
                  <a:gd name="T16" fmla="*/ 2 w 146"/>
                  <a:gd name="T17" fmla="*/ 109 h 109"/>
                  <a:gd name="T18" fmla="*/ 2 w 146"/>
                  <a:gd name="T19" fmla="*/ 1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6"/>
                  <a:gd name="T31" fmla="*/ 0 h 109"/>
                  <a:gd name="T32" fmla="*/ 146 w 146"/>
                  <a:gd name="T33" fmla="*/ 109 h 1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6" h="109">
                    <a:moveTo>
                      <a:pt x="0" y="0"/>
                    </a:moveTo>
                    <a:lnTo>
                      <a:pt x="146" y="0"/>
                    </a:lnTo>
                    <a:lnTo>
                      <a:pt x="146" y="109"/>
                    </a:lnTo>
                    <a:lnTo>
                      <a:pt x="0" y="109"/>
                    </a:lnTo>
                    <a:lnTo>
                      <a:pt x="0" y="0"/>
                    </a:lnTo>
                    <a:close/>
                    <a:moveTo>
                      <a:pt x="2" y="1"/>
                    </a:moveTo>
                    <a:lnTo>
                      <a:pt x="146" y="1"/>
                    </a:lnTo>
                    <a:lnTo>
                      <a:pt x="146" y="109"/>
                    </a:lnTo>
                    <a:lnTo>
                      <a:pt x="2" y="109"/>
                    </a:lnTo>
                    <a:lnTo>
                      <a:pt x="2" y="1"/>
                    </a:lnTo>
                    <a:close/>
                  </a:path>
                </a:pathLst>
              </a:custGeom>
              <a:solidFill>
                <a:srgbClr val="9B9B9B"/>
              </a:solidFill>
              <a:ln w="9525">
                <a:noFill/>
                <a:round/>
                <a:headEnd/>
                <a:tailEnd/>
              </a:ln>
            </p:spPr>
            <p:txBody>
              <a:bodyPr/>
              <a:lstStyle/>
              <a:p>
                <a:pPr eaLnBrk="0" hangingPunct="0"/>
                <a:endParaRPr lang="en-US"/>
              </a:p>
            </p:txBody>
          </p:sp>
          <p:sp>
            <p:nvSpPr>
              <p:cNvPr id="47702" name="Freeform 1926"/>
              <p:cNvSpPr>
                <a:spLocks noEditPoints="1"/>
              </p:cNvSpPr>
              <p:nvPr/>
            </p:nvSpPr>
            <p:spPr bwMode="auto">
              <a:xfrm>
                <a:off x="2938" y="2773"/>
                <a:ext cx="144" cy="108"/>
              </a:xfrm>
              <a:custGeom>
                <a:avLst/>
                <a:gdLst>
                  <a:gd name="T0" fmla="*/ 0 w 144"/>
                  <a:gd name="T1" fmla="*/ 0 h 108"/>
                  <a:gd name="T2" fmla="*/ 144 w 144"/>
                  <a:gd name="T3" fmla="*/ 0 h 108"/>
                  <a:gd name="T4" fmla="*/ 144 w 144"/>
                  <a:gd name="T5" fmla="*/ 108 h 108"/>
                  <a:gd name="T6" fmla="*/ 0 w 144"/>
                  <a:gd name="T7" fmla="*/ 108 h 108"/>
                  <a:gd name="T8" fmla="*/ 0 w 144"/>
                  <a:gd name="T9" fmla="*/ 0 h 108"/>
                  <a:gd name="T10" fmla="*/ 2 w 144"/>
                  <a:gd name="T11" fmla="*/ 2 h 108"/>
                  <a:gd name="T12" fmla="*/ 144 w 144"/>
                  <a:gd name="T13" fmla="*/ 2 h 108"/>
                  <a:gd name="T14" fmla="*/ 144 w 144"/>
                  <a:gd name="T15" fmla="*/ 108 h 108"/>
                  <a:gd name="T16" fmla="*/ 2 w 144"/>
                  <a:gd name="T17" fmla="*/ 108 h 108"/>
                  <a:gd name="T18" fmla="*/ 2 w 144"/>
                  <a:gd name="T19" fmla="*/ 2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4"/>
                  <a:gd name="T31" fmla="*/ 0 h 108"/>
                  <a:gd name="T32" fmla="*/ 144 w 144"/>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4" h="108">
                    <a:moveTo>
                      <a:pt x="0" y="0"/>
                    </a:moveTo>
                    <a:lnTo>
                      <a:pt x="144" y="0"/>
                    </a:lnTo>
                    <a:lnTo>
                      <a:pt x="144" y="108"/>
                    </a:lnTo>
                    <a:lnTo>
                      <a:pt x="0" y="108"/>
                    </a:lnTo>
                    <a:lnTo>
                      <a:pt x="0" y="0"/>
                    </a:lnTo>
                    <a:close/>
                    <a:moveTo>
                      <a:pt x="2" y="2"/>
                    </a:moveTo>
                    <a:lnTo>
                      <a:pt x="144" y="2"/>
                    </a:lnTo>
                    <a:lnTo>
                      <a:pt x="144" y="108"/>
                    </a:lnTo>
                    <a:lnTo>
                      <a:pt x="2" y="108"/>
                    </a:lnTo>
                    <a:lnTo>
                      <a:pt x="2" y="2"/>
                    </a:lnTo>
                    <a:close/>
                  </a:path>
                </a:pathLst>
              </a:custGeom>
              <a:solidFill>
                <a:srgbClr val="9C9C9C"/>
              </a:solidFill>
              <a:ln w="9525">
                <a:noFill/>
                <a:round/>
                <a:headEnd/>
                <a:tailEnd/>
              </a:ln>
            </p:spPr>
            <p:txBody>
              <a:bodyPr/>
              <a:lstStyle/>
              <a:p>
                <a:pPr eaLnBrk="0" hangingPunct="0"/>
                <a:endParaRPr lang="en-US"/>
              </a:p>
            </p:txBody>
          </p:sp>
          <p:sp>
            <p:nvSpPr>
              <p:cNvPr id="47703" name="Freeform 1927"/>
              <p:cNvSpPr>
                <a:spLocks noEditPoints="1"/>
              </p:cNvSpPr>
              <p:nvPr/>
            </p:nvSpPr>
            <p:spPr bwMode="auto">
              <a:xfrm>
                <a:off x="2940" y="2775"/>
                <a:ext cx="142" cy="106"/>
              </a:xfrm>
              <a:custGeom>
                <a:avLst/>
                <a:gdLst>
                  <a:gd name="T0" fmla="*/ 0 w 142"/>
                  <a:gd name="T1" fmla="*/ 0 h 106"/>
                  <a:gd name="T2" fmla="*/ 142 w 142"/>
                  <a:gd name="T3" fmla="*/ 0 h 106"/>
                  <a:gd name="T4" fmla="*/ 142 w 142"/>
                  <a:gd name="T5" fmla="*/ 106 h 106"/>
                  <a:gd name="T6" fmla="*/ 0 w 142"/>
                  <a:gd name="T7" fmla="*/ 106 h 106"/>
                  <a:gd name="T8" fmla="*/ 0 w 142"/>
                  <a:gd name="T9" fmla="*/ 0 h 106"/>
                  <a:gd name="T10" fmla="*/ 2 w 142"/>
                  <a:gd name="T11" fmla="*/ 1 h 106"/>
                  <a:gd name="T12" fmla="*/ 142 w 142"/>
                  <a:gd name="T13" fmla="*/ 1 h 106"/>
                  <a:gd name="T14" fmla="*/ 142 w 142"/>
                  <a:gd name="T15" fmla="*/ 106 h 106"/>
                  <a:gd name="T16" fmla="*/ 2 w 142"/>
                  <a:gd name="T17" fmla="*/ 106 h 106"/>
                  <a:gd name="T18" fmla="*/ 2 w 142"/>
                  <a:gd name="T19" fmla="*/ 1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06"/>
                  <a:gd name="T32" fmla="*/ 142 w 142"/>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06">
                    <a:moveTo>
                      <a:pt x="0" y="0"/>
                    </a:moveTo>
                    <a:lnTo>
                      <a:pt x="142" y="0"/>
                    </a:lnTo>
                    <a:lnTo>
                      <a:pt x="142" y="106"/>
                    </a:lnTo>
                    <a:lnTo>
                      <a:pt x="0" y="106"/>
                    </a:lnTo>
                    <a:lnTo>
                      <a:pt x="0" y="0"/>
                    </a:lnTo>
                    <a:close/>
                    <a:moveTo>
                      <a:pt x="2" y="1"/>
                    </a:moveTo>
                    <a:lnTo>
                      <a:pt x="142" y="1"/>
                    </a:lnTo>
                    <a:lnTo>
                      <a:pt x="142" y="106"/>
                    </a:lnTo>
                    <a:lnTo>
                      <a:pt x="2" y="106"/>
                    </a:lnTo>
                    <a:lnTo>
                      <a:pt x="2" y="1"/>
                    </a:lnTo>
                    <a:close/>
                  </a:path>
                </a:pathLst>
              </a:custGeom>
              <a:solidFill>
                <a:srgbClr val="9D9D9D"/>
              </a:solidFill>
              <a:ln w="9525">
                <a:noFill/>
                <a:round/>
                <a:headEnd/>
                <a:tailEnd/>
              </a:ln>
            </p:spPr>
            <p:txBody>
              <a:bodyPr/>
              <a:lstStyle/>
              <a:p>
                <a:pPr eaLnBrk="0" hangingPunct="0"/>
                <a:endParaRPr lang="en-US"/>
              </a:p>
            </p:txBody>
          </p:sp>
          <p:sp>
            <p:nvSpPr>
              <p:cNvPr id="47704" name="Freeform 1928"/>
              <p:cNvSpPr>
                <a:spLocks noEditPoints="1"/>
              </p:cNvSpPr>
              <p:nvPr/>
            </p:nvSpPr>
            <p:spPr bwMode="auto">
              <a:xfrm>
                <a:off x="2942" y="2776"/>
                <a:ext cx="140" cy="105"/>
              </a:xfrm>
              <a:custGeom>
                <a:avLst/>
                <a:gdLst>
                  <a:gd name="T0" fmla="*/ 0 w 140"/>
                  <a:gd name="T1" fmla="*/ 0 h 105"/>
                  <a:gd name="T2" fmla="*/ 140 w 140"/>
                  <a:gd name="T3" fmla="*/ 0 h 105"/>
                  <a:gd name="T4" fmla="*/ 140 w 140"/>
                  <a:gd name="T5" fmla="*/ 105 h 105"/>
                  <a:gd name="T6" fmla="*/ 0 w 140"/>
                  <a:gd name="T7" fmla="*/ 105 h 105"/>
                  <a:gd name="T8" fmla="*/ 0 w 140"/>
                  <a:gd name="T9" fmla="*/ 0 h 105"/>
                  <a:gd name="T10" fmla="*/ 2 w 140"/>
                  <a:gd name="T11" fmla="*/ 2 h 105"/>
                  <a:gd name="T12" fmla="*/ 140 w 140"/>
                  <a:gd name="T13" fmla="*/ 2 h 105"/>
                  <a:gd name="T14" fmla="*/ 140 w 140"/>
                  <a:gd name="T15" fmla="*/ 105 h 105"/>
                  <a:gd name="T16" fmla="*/ 2 w 140"/>
                  <a:gd name="T17" fmla="*/ 105 h 105"/>
                  <a:gd name="T18" fmla="*/ 2 w 140"/>
                  <a:gd name="T19" fmla="*/ 2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05"/>
                  <a:gd name="T32" fmla="*/ 140 w 140"/>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05">
                    <a:moveTo>
                      <a:pt x="0" y="0"/>
                    </a:moveTo>
                    <a:lnTo>
                      <a:pt x="140" y="0"/>
                    </a:lnTo>
                    <a:lnTo>
                      <a:pt x="140" y="105"/>
                    </a:lnTo>
                    <a:lnTo>
                      <a:pt x="0" y="105"/>
                    </a:lnTo>
                    <a:lnTo>
                      <a:pt x="0" y="0"/>
                    </a:lnTo>
                    <a:close/>
                    <a:moveTo>
                      <a:pt x="2" y="2"/>
                    </a:moveTo>
                    <a:lnTo>
                      <a:pt x="140" y="2"/>
                    </a:lnTo>
                    <a:lnTo>
                      <a:pt x="140" y="105"/>
                    </a:lnTo>
                    <a:lnTo>
                      <a:pt x="2" y="105"/>
                    </a:lnTo>
                    <a:lnTo>
                      <a:pt x="2" y="2"/>
                    </a:lnTo>
                    <a:close/>
                  </a:path>
                </a:pathLst>
              </a:custGeom>
              <a:solidFill>
                <a:srgbClr val="9E9E9E"/>
              </a:solidFill>
              <a:ln w="9525">
                <a:noFill/>
                <a:round/>
                <a:headEnd/>
                <a:tailEnd/>
              </a:ln>
            </p:spPr>
            <p:txBody>
              <a:bodyPr/>
              <a:lstStyle/>
              <a:p>
                <a:pPr eaLnBrk="0" hangingPunct="0"/>
                <a:endParaRPr lang="en-US"/>
              </a:p>
            </p:txBody>
          </p:sp>
          <p:sp>
            <p:nvSpPr>
              <p:cNvPr id="47705" name="Freeform 1929"/>
              <p:cNvSpPr>
                <a:spLocks noEditPoints="1"/>
              </p:cNvSpPr>
              <p:nvPr/>
            </p:nvSpPr>
            <p:spPr bwMode="auto">
              <a:xfrm>
                <a:off x="2944" y="2778"/>
                <a:ext cx="138" cy="103"/>
              </a:xfrm>
              <a:custGeom>
                <a:avLst/>
                <a:gdLst>
                  <a:gd name="T0" fmla="*/ 0 w 138"/>
                  <a:gd name="T1" fmla="*/ 0 h 103"/>
                  <a:gd name="T2" fmla="*/ 138 w 138"/>
                  <a:gd name="T3" fmla="*/ 0 h 103"/>
                  <a:gd name="T4" fmla="*/ 138 w 138"/>
                  <a:gd name="T5" fmla="*/ 103 h 103"/>
                  <a:gd name="T6" fmla="*/ 0 w 138"/>
                  <a:gd name="T7" fmla="*/ 103 h 103"/>
                  <a:gd name="T8" fmla="*/ 0 w 138"/>
                  <a:gd name="T9" fmla="*/ 0 h 103"/>
                  <a:gd name="T10" fmla="*/ 2 w 138"/>
                  <a:gd name="T11" fmla="*/ 1 h 103"/>
                  <a:gd name="T12" fmla="*/ 138 w 138"/>
                  <a:gd name="T13" fmla="*/ 1 h 103"/>
                  <a:gd name="T14" fmla="*/ 138 w 138"/>
                  <a:gd name="T15" fmla="*/ 103 h 103"/>
                  <a:gd name="T16" fmla="*/ 2 w 138"/>
                  <a:gd name="T17" fmla="*/ 103 h 103"/>
                  <a:gd name="T18" fmla="*/ 2 w 138"/>
                  <a:gd name="T19" fmla="*/ 1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
                  <a:gd name="T31" fmla="*/ 0 h 103"/>
                  <a:gd name="T32" fmla="*/ 138 w 138"/>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 h="103">
                    <a:moveTo>
                      <a:pt x="0" y="0"/>
                    </a:moveTo>
                    <a:lnTo>
                      <a:pt x="138" y="0"/>
                    </a:lnTo>
                    <a:lnTo>
                      <a:pt x="138" y="103"/>
                    </a:lnTo>
                    <a:lnTo>
                      <a:pt x="0" y="103"/>
                    </a:lnTo>
                    <a:lnTo>
                      <a:pt x="0" y="0"/>
                    </a:lnTo>
                    <a:close/>
                    <a:moveTo>
                      <a:pt x="2" y="1"/>
                    </a:moveTo>
                    <a:lnTo>
                      <a:pt x="138" y="1"/>
                    </a:lnTo>
                    <a:lnTo>
                      <a:pt x="138" y="103"/>
                    </a:lnTo>
                    <a:lnTo>
                      <a:pt x="2" y="103"/>
                    </a:lnTo>
                    <a:lnTo>
                      <a:pt x="2" y="1"/>
                    </a:lnTo>
                    <a:close/>
                  </a:path>
                </a:pathLst>
              </a:custGeom>
              <a:solidFill>
                <a:srgbClr val="9F9F9F"/>
              </a:solidFill>
              <a:ln w="9525">
                <a:noFill/>
                <a:round/>
                <a:headEnd/>
                <a:tailEnd/>
              </a:ln>
            </p:spPr>
            <p:txBody>
              <a:bodyPr/>
              <a:lstStyle/>
              <a:p>
                <a:pPr eaLnBrk="0" hangingPunct="0"/>
                <a:endParaRPr lang="en-US"/>
              </a:p>
            </p:txBody>
          </p:sp>
          <p:sp>
            <p:nvSpPr>
              <p:cNvPr id="47706" name="Freeform 1930"/>
              <p:cNvSpPr>
                <a:spLocks noEditPoints="1"/>
              </p:cNvSpPr>
              <p:nvPr/>
            </p:nvSpPr>
            <p:spPr bwMode="auto">
              <a:xfrm>
                <a:off x="2946" y="2779"/>
                <a:ext cx="136" cy="102"/>
              </a:xfrm>
              <a:custGeom>
                <a:avLst/>
                <a:gdLst>
                  <a:gd name="T0" fmla="*/ 0 w 136"/>
                  <a:gd name="T1" fmla="*/ 0 h 102"/>
                  <a:gd name="T2" fmla="*/ 136 w 136"/>
                  <a:gd name="T3" fmla="*/ 0 h 102"/>
                  <a:gd name="T4" fmla="*/ 136 w 136"/>
                  <a:gd name="T5" fmla="*/ 102 h 102"/>
                  <a:gd name="T6" fmla="*/ 0 w 136"/>
                  <a:gd name="T7" fmla="*/ 102 h 102"/>
                  <a:gd name="T8" fmla="*/ 0 w 136"/>
                  <a:gd name="T9" fmla="*/ 0 h 102"/>
                  <a:gd name="T10" fmla="*/ 2 w 136"/>
                  <a:gd name="T11" fmla="*/ 1 h 102"/>
                  <a:gd name="T12" fmla="*/ 136 w 136"/>
                  <a:gd name="T13" fmla="*/ 1 h 102"/>
                  <a:gd name="T14" fmla="*/ 136 w 136"/>
                  <a:gd name="T15" fmla="*/ 102 h 102"/>
                  <a:gd name="T16" fmla="*/ 2 w 136"/>
                  <a:gd name="T17" fmla="*/ 102 h 102"/>
                  <a:gd name="T18" fmla="*/ 2 w 136"/>
                  <a:gd name="T19" fmla="*/ 1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6"/>
                  <a:gd name="T31" fmla="*/ 0 h 102"/>
                  <a:gd name="T32" fmla="*/ 136 w 136"/>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6" h="102">
                    <a:moveTo>
                      <a:pt x="0" y="0"/>
                    </a:moveTo>
                    <a:lnTo>
                      <a:pt x="136" y="0"/>
                    </a:lnTo>
                    <a:lnTo>
                      <a:pt x="136" y="102"/>
                    </a:lnTo>
                    <a:lnTo>
                      <a:pt x="0" y="102"/>
                    </a:lnTo>
                    <a:lnTo>
                      <a:pt x="0" y="0"/>
                    </a:lnTo>
                    <a:close/>
                    <a:moveTo>
                      <a:pt x="2" y="1"/>
                    </a:moveTo>
                    <a:lnTo>
                      <a:pt x="136" y="1"/>
                    </a:lnTo>
                    <a:lnTo>
                      <a:pt x="136" y="102"/>
                    </a:lnTo>
                    <a:lnTo>
                      <a:pt x="2" y="102"/>
                    </a:lnTo>
                    <a:lnTo>
                      <a:pt x="2" y="1"/>
                    </a:lnTo>
                    <a:close/>
                  </a:path>
                </a:pathLst>
              </a:custGeom>
              <a:solidFill>
                <a:srgbClr val="A0A0A0"/>
              </a:solidFill>
              <a:ln w="9525">
                <a:noFill/>
                <a:round/>
                <a:headEnd/>
                <a:tailEnd/>
              </a:ln>
            </p:spPr>
            <p:txBody>
              <a:bodyPr/>
              <a:lstStyle/>
              <a:p>
                <a:pPr eaLnBrk="0" hangingPunct="0"/>
                <a:endParaRPr lang="en-US"/>
              </a:p>
            </p:txBody>
          </p:sp>
          <p:sp>
            <p:nvSpPr>
              <p:cNvPr id="47707" name="Freeform 1931"/>
              <p:cNvSpPr>
                <a:spLocks noEditPoints="1"/>
              </p:cNvSpPr>
              <p:nvPr/>
            </p:nvSpPr>
            <p:spPr bwMode="auto">
              <a:xfrm>
                <a:off x="2948" y="2780"/>
                <a:ext cx="134" cy="101"/>
              </a:xfrm>
              <a:custGeom>
                <a:avLst/>
                <a:gdLst>
                  <a:gd name="T0" fmla="*/ 0 w 134"/>
                  <a:gd name="T1" fmla="*/ 0 h 101"/>
                  <a:gd name="T2" fmla="*/ 134 w 134"/>
                  <a:gd name="T3" fmla="*/ 0 h 101"/>
                  <a:gd name="T4" fmla="*/ 134 w 134"/>
                  <a:gd name="T5" fmla="*/ 101 h 101"/>
                  <a:gd name="T6" fmla="*/ 0 w 134"/>
                  <a:gd name="T7" fmla="*/ 101 h 101"/>
                  <a:gd name="T8" fmla="*/ 0 w 134"/>
                  <a:gd name="T9" fmla="*/ 0 h 101"/>
                  <a:gd name="T10" fmla="*/ 2 w 134"/>
                  <a:gd name="T11" fmla="*/ 2 h 101"/>
                  <a:gd name="T12" fmla="*/ 134 w 134"/>
                  <a:gd name="T13" fmla="*/ 2 h 101"/>
                  <a:gd name="T14" fmla="*/ 134 w 134"/>
                  <a:gd name="T15" fmla="*/ 101 h 101"/>
                  <a:gd name="T16" fmla="*/ 2 w 134"/>
                  <a:gd name="T17" fmla="*/ 101 h 101"/>
                  <a:gd name="T18" fmla="*/ 2 w 134"/>
                  <a:gd name="T19" fmla="*/ 2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4"/>
                  <a:gd name="T31" fmla="*/ 0 h 101"/>
                  <a:gd name="T32" fmla="*/ 134 w 134"/>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4" h="101">
                    <a:moveTo>
                      <a:pt x="0" y="0"/>
                    </a:moveTo>
                    <a:lnTo>
                      <a:pt x="134" y="0"/>
                    </a:lnTo>
                    <a:lnTo>
                      <a:pt x="134" y="101"/>
                    </a:lnTo>
                    <a:lnTo>
                      <a:pt x="0" y="101"/>
                    </a:lnTo>
                    <a:lnTo>
                      <a:pt x="0" y="0"/>
                    </a:lnTo>
                    <a:close/>
                    <a:moveTo>
                      <a:pt x="2" y="2"/>
                    </a:moveTo>
                    <a:lnTo>
                      <a:pt x="134" y="2"/>
                    </a:lnTo>
                    <a:lnTo>
                      <a:pt x="134" y="101"/>
                    </a:lnTo>
                    <a:lnTo>
                      <a:pt x="2" y="101"/>
                    </a:lnTo>
                    <a:lnTo>
                      <a:pt x="2" y="2"/>
                    </a:lnTo>
                    <a:close/>
                  </a:path>
                </a:pathLst>
              </a:custGeom>
              <a:solidFill>
                <a:srgbClr val="A1A1A1"/>
              </a:solidFill>
              <a:ln w="9525">
                <a:noFill/>
                <a:round/>
                <a:headEnd/>
                <a:tailEnd/>
              </a:ln>
            </p:spPr>
            <p:txBody>
              <a:bodyPr/>
              <a:lstStyle/>
              <a:p>
                <a:pPr eaLnBrk="0" hangingPunct="0"/>
                <a:endParaRPr lang="en-US"/>
              </a:p>
            </p:txBody>
          </p:sp>
          <p:sp>
            <p:nvSpPr>
              <p:cNvPr id="47708" name="Freeform 1932"/>
              <p:cNvSpPr>
                <a:spLocks noEditPoints="1"/>
              </p:cNvSpPr>
              <p:nvPr/>
            </p:nvSpPr>
            <p:spPr bwMode="auto">
              <a:xfrm>
                <a:off x="2950" y="2782"/>
                <a:ext cx="132" cy="99"/>
              </a:xfrm>
              <a:custGeom>
                <a:avLst/>
                <a:gdLst>
                  <a:gd name="T0" fmla="*/ 0 w 132"/>
                  <a:gd name="T1" fmla="*/ 0 h 99"/>
                  <a:gd name="T2" fmla="*/ 132 w 132"/>
                  <a:gd name="T3" fmla="*/ 0 h 99"/>
                  <a:gd name="T4" fmla="*/ 132 w 132"/>
                  <a:gd name="T5" fmla="*/ 99 h 99"/>
                  <a:gd name="T6" fmla="*/ 0 w 132"/>
                  <a:gd name="T7" fmla="*/ 99 h 99"/>
                  <a:gd name="T8" fmla="*/ 0 w 132"/>
                  <a:gd name="T9" fmla="*/ 0 h 99"/>
                  <a:gd name="T10" fmla="*/ 2 w 132"/>
                  <a:gd name="T11" fmla="*/ 1 h 99"/>
                  <a:gd name="T12" fmla="*/ 132 w 132"/>
                  <a:gd name="T13" fmla="*/ 1 h 99"/>
                  <a:gd name="T14" fmla="*/ 132 w 132"/>
                  <a:gd name="T15" fmla="*/ 99 h 99"/>
                  <a:gd name="T16" fmla="*/ 2 w 132"/>
                  <a:gd name="T17" fmla="*/ 99 h 99"/>
                  <a:gd name="T18" fmla="*/ 2 w 132"/>
                  <a:gd name="T19" fmla="*/ 1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2"/>
                  <a:gd name="T31" fmla="*/ 0 h 99"/>
                  <a:gd name="T32" fmla="*/ 132 w 132"/>
                  <a:gd name="T33" fmla="*/ 99 h 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2" h="99">
                    <a:moveTo>
                      <a:pt x="0" y="0"/>
                    </a:moveTo>
                    <a:lnTo>
                      <a:pt x="132" y="0"/>
                    </a:lnTo>
                    <a:lnTo>
                      <a:pt x="132" y="99"/>
                    </a:lnTo>
                    <a:lnTo>
                      <a:pt x="0" y="99"/>
                    </a:lnTo>
                    <a:lnTo>
                      <a:pt x="0" y="0"/>
                    </a:lnTo>
                    <a:close/>
                    <a:moveTo>
                      <a:pt x="2" y="1"/>
                    </a:moveTo>
                    <a:lnTo>
                      <a:pt x="132" y="1"/>
                    </a:lnTo>
                    <a:lnTo>
                      <a:pt x="132" y="99"/>
                    </a:lnTo>
                    <a:lnTo>
                      <a:pt x="2" y="99"/>
                    </a:lnTo>
                    <a:lnTo>
                      <a:pt x="2" y="1"/>
                    </a:lnTo>
                    <a:close/>
                  </a:path>
                </a:pathLst>
              </a:custGeom>
              <a:solidFill>
                <a:srgbClr val="A2A2A2"/>
              </a:solidFill>
              <a:ln w="9525">
                <a:noFill/>
                <a:round/>
                <a:headEnd/>
                <a:tailEnd/>
              </a:ln>
            </p:spPr>
            <p:txBody>
              <a:bodyPr/>
              <a:lstStyle/>
              <a:p>
                <a:pPr eaLnBrk="0" hangingPunct="0"/>
                <a:endParaRPr lang="en-US"/>
              </a:p>
            </p:txBody>
          </p:sp>
          <p:sp>
            <p:nvSpPr>
              <p:cNvPr id="47709" name="Freeform 1933"/>
              <p:cNvSpPr>
                <a:spLocks noEditPoints="1"/>
              </p:cNvSpPr>
              <p:nvPr/>
            </p:nvSpPr>
            <p:spPr bwMode="auto">
              <a:xfrm>
                <a:off x="2952" y="2783"/>
                <a:ext cx="130" cy="98"/>
              </a:xfrm>
              <a:custGeom>
                <a:avLst/>
                <a:gdLst>
                  <a:gd name="T0" fmla="*/ 0 w 130"/>
                  <a:gd name="T1" fmla="*/ 0 h 98"/>
                  <a:gd name="T2" fmla="*/ 130 w 130"/>
                  <a:gd name="T3" fmla="*/ 0 h 98"/>
                  <a:gd name="T4" fmla="*/ 130 w 130"/>
                  <a:gd name="T5" fmla="*/ 98 h 98"/>
                  <a:gd name="T6" fmla="*/ 0 w 130"/>
                  <a:gd name="T7" fmla="*/ 98 h 98"/>
                  <a:gd name="T8" fmla="*/ 0 w 130"/>
                  <a:gd name="T9" fmla="*/ 0 h 98"/>
                  <a:gd name="T10" fmla="*/ 2 w 130"/>
                  <a:gd name="T11" fmla="*/ 2 h 98"/>
                  <a:gd name="T12" fmla="*/ 130 w 130"/>
                  <a:gd name="T13" fmla="*/ 2 h 98"/>
                  <a:gd name="T14" fmla="*/ 130 w 130"/>
                  <a:gd name="T15" fmla="*/ 98 h 98"/>
                  <a:gd name="T16" fmla="*/ 2 w 130"/>
                  <a:gd name="T17" fmla="*/ 98 h 98"/>
                  <a:gd name="T18" fmla="*/ 2 w 130"/>
                  <a:gd name="T19" fmla="*/ 2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0"/>
                  <a:gd name="T31" fmla="*/ 0 h 98"/>
                  <a:gd name="T32" fmla="*/ 130 w 130"/>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0" h="98">
                    <a:moveTo>
                      <a:pt x="0" y="0"/>
                    </a:moveTo>
                    <a:lnTo>
                      <a:pt x="130" y="0"/>
                    </a:lnTo>
                    <a:lnTo>
                      <a:pt x="130" y="98"/>
                    </a:lnTo>
                    <a:lnTo>
                      <a:pt x="0" y="98"/>
                    </a:lnTo>
                    <a:lnTo>
                      <a:pt x="0" y="0"/>
                    </a:lnTo>
                    <a:close/>
                    <a:moveTo>
                      <a:pt x="2" y="2"/>
                    </a:moveTo>
                    <a:lnTo>
                      <a:pt x="130" y="2"/>
                    </a:lnTo>
                    <a:lnTo>
                      <a:pt x="130" y="98"/>
                    </a:lnTo>
                    <a:lnTo>
                      <a:pt x="2" y="98"/>
                    </a:lnTo>
                    <a:lnTo>
                      <a:pt x="2" y="2"/>
                    </a:lnTo>
                    <a:close/>
                  </a:path>
                </a:pathLst>
              </a:custGeom>
              <a:solidFill>
                <a:srgbClr val="A3A3A3"/>
              </a:solidFill>
              <a:ln w="9525">
                <a:noFill/>
                <a:round/>
                <a:headEnd/>
                <a:tailEnd/>
              </a:ln>
            </p:spPr>
            <p:txBody>
              <a:bodyPr/>
              <a:lstStyle/>
              <a:p>
                <a:pPr eaLnBrk="0" hangingPunct="0"/>
                <a:endParaRPr lang="en-US"/>
              </a:p>
            </p:txBody>
          </p:sp>
          <p:sp>
            <p:nvSpPr>
              <p:cNvPr id="47710" name="Freeform 1934"/>
              <p:cNvSpPr>
                <a:spLocks noEditPoints="1"/>
              </p:cNvSpPr>
              <p:nvPr/>
            </p:nvSpPr>
            <p:spPr bwMode="auto">
              <a:xfrm>
                <a:off x="2954" y="2785"/>
                <a:ext cx="128" cy="96"/>
              </a:xfrm>
              <a:custGeom>
                <a:avLst/>
                <a:gdLst>
                  <a:gd name="T0" fmla="*/ 0 w 128"/>
                  <a:gd name="T1" fmla="*/ 0 h 96"/>
                  <a:gd name="T2" fmla="*/ 128 w 128"/>
                  <a:gd name="T3" fmla="*/ 0 h 96"/>
                  <a:gd name="T4" fmla="*/ 128 w 128"/>
                  <a:gd name="T5" fmla="*/ 96 h 96"/>
                  <a:gd name="T6" fmla="*/ 0 w 128"/>
                  <a:gd name="T7" fmla="*/ 96 h 96"/>
                  <a:gd name="T8" fmla="*/ 0 w 128"/>
                  <a:gd name="T9" fmla="*/ 0 h 96"/>
                  <a:gd name="T10" fmla="*/ 2 w 128"/>
                  <a:gd name="T11" fmla="*/ 2 h 96"/>
                  <a:gd name="T12" fmla="*/ 128 w 128"/>
                  <a:gd name="T13" fmla="*/ 2 h 96"/>
                  <a:gd name="T14" fmla="*/ 128 w 128"/>
                  <a:gd name="T15" fmla="*/ 96 h 96"/>
                  <a:gd name="T16" fmla="*/ 2 w 128"/>
                  <a:gd name="T17" fmla="*/ 96 h 96"/>
                  <a:gd name="T18" fmla="*/ 2 w 128"/>
                  <a:gd name="T19" fmla="*/ 2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8"/>
                  <a:gd name="T31" fmla="*/ 0 h 96"/>
                  <a:gd name="T32" fmla="*/ 128 w 128"/>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8" h="96">
                    <a:moveTo>
                      <a:pt x="0" y="0"/>
                    </a:moveTo>
                    <a:lnTo>
                      <a:pt x="128" y="0"/>
                    </a:lnTo>
                    <a:lnTo>
                      <a:pt x="128" y="96"/>
                    </a:lnTo>
                    <a:lnTo>
                      <a:pt x="0" y="96"/>
                    </a:lnTo>
                    <a:lnTo>
                      <a:pt x="0" y="0"/>
                    </a:lnTo>
                    <a:close/>
                    <a:moveTo>
                      <a:pt x="2" y="2"/>
                    </a:moveTo>
                    <a:lnTo>
                      <a:pt x="128" y="2"/>
                    </a:lnTo>
                    <a:lnTo>
                      <a:pt x="128" y="96"/>
                    </a:lnTo>
                    <a:lnTo>
                      <a:pt x="2" y="96"/>
                    </a:lnTo>
                    <a:lnTo>
                      <a:pt x="2" y="2"/>
                    </a:lnTo>
                    <a:close/>
                  </a:path>
                </a:pathLst>
              </a:custGeom>
              <a:solidFill>
                <a:srgbClr val="A4A4A4"/>
              </a:solidFill>
              <a:ln w="9525">
                <a:noFill/>
                <a:round/>
                <a:headEnd/>
                <a:tailEnd/>
              </a:ln>
            </p:spPr>
            <p:txBody>
              <a:bodyPr/>
              <a:lstStyle/>
              <a:p>
                <a:pPr eaLnBrk="0" hangingPunct="0"/>
                <a:endParaRPr lang="en-US"/>
              </a:p>
            </p:txBody>
          </p:sp>
          <p:sp>
            <p:nvSpPr>
              <p:cNvPr id="47711" name="Freeform 1935"/>
              <p:cNvSpPr>
                <a:spLocks noEditPoints="1"/>
              </p:cNvSpPr>
              <p:nvPr/>
            </p:nvSpPr>
            <p:spPr bwMode="auto">
              <a:xfrm>
                <a:off x="2956" y="2787"/>
                <a:ext cx="126" cy="94"/>
              </a:xfrm>
              <a:custGeom>
                <a:avLst/>
                <a:gdLst>
                  <a:gd name="T0" fmla="*/ 0 w 126"/>
                  <a:gd name="T1" fmla="*/ 0 h 94"/>
                  <a:gd name="T2" fmla="*/ 126 w 126"/>
                  <a:gd name="T3" fmla="*/ 0 h 94"/>
                  <a:gd name="T4" fmla="*/ 126 w 126"/>
                  <a:gd name="T5" fmla="*/ 94 h 94"/>
                  <a:gd name="T6" fmla="*/ 0 w 126"/>
                  <a:gd name="T7" fmla="*/ 94 h 94"/>
                  <a:gd name="T8" fmla="*/ 0 w 126"/>
                  <a:gd name="T9" fmla="*/ 0 h 94"/>
                  <a:gd name="T10" fmla="*/ 1 w 126"/>
                  <a:gd name="T11" fmla="*/ 1 h 94"/>
                  <a:gd name="T12" fmla="*/ 126 w 126"/>
                  <a:gd name="T13" fmla="*/ 1 h 94"/>
                  <a:gd name="T14" fmla="*/ 126 w 126"/>
                  <a:gd name="T15" fmla="*/ 94 h 94"/>
                  <a:gd name="T16" fmla="*/ 1 w 126"/>
                  <a:gd name="T17" fmla="*/ 94 h 94"/>
                  <a:gd name="T18" fmla="*/ 1 w 126"/>
                  <a:gd name="T19" fmla="*/ 1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6"/>
                  <a:gd name="T31" fmla="*/ 0 h 94"/>
                  <a:gd name="T32" fmla="*/ 126 w 126"/>
                  <a:gd name="T33" fmla="*/ 94 h 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6" h="94">
                    <a:moveTo>
                      <a:pt x="0" y="0"/>
                    </a:moveTo>
                    <a:lnTo>
                      <a:pt x="126" y="0"/>
                    </a:lnTo>
                    <a:lnTo>
                      <a:pt x="126" y="94"/>
                    </a:lnTo>
                    <a:lnTo>
                      <a:pt x="0" y="94"/>
                    </a:lnTo>
                    <a:lnTo>
                      <a:pt x="0" y="0"/>
                    </a:lnTo>
                    <a:close/>
                    <a:moveTo>
                      <a:pt x="1" y="1"/>
                    </a:moveTo>
                    <a:lnTo>
                      <a:pt x="126" y="1"/>
                    </a:lnTo>
                    <a:lnTo>
                      <a:pt x="126" y="94"/>
                    </a:lnTo>
                    <a:lnTo>
                      <a:pt x="1" y="94"/>
                    </a:lnTo>
                    <a:lnTo>
                      <a:pt x="1" y="1"/>
                    </a:lnTo>
                    <a:close/>
                  </a:path>
                </a:pathLst>
              </a:custGeom>
              <a:solidFill>
                <a:srgbClr val="A5A5A5"/>
              </a:solidFill>
              <a:ln w="9525">
                <a:noFill/>
                <a:round/>
                <a:headEnd/>
                <a:tailEnd/>
              </a:ln>
            </p:spPr>
            <p:txBody>
              <a:bodyPr/>
              <a:lstStyle/>
              <a:p>
                <a:pPr eaLnBrk="0" hangingPunct="0"/>
                <a:endParaRPr lang="en-US"/>
              </a:p>
            </p:txBody>
          </p:sp>
          <p:sp>
            <p:nvSpPr>
              <p:cNvPr id="47712" name="Freeform 1936"/>
              <p:cNvSpPr>
                <a:spLocks noEditPoints="1"/>
              </p:cNvSpPr>
              <p:nvPr/>
            </p:nvSpPr>
            <p:spPr bwMode="auto">
              <a:xfrm>
                <a:off x="2957" y="2788"/>
                <a:ext cx="125" cy="93"/>
              </a:xfrm>
              <a:custGeom>
                <a:avLst/>
                <a:gdLst>
                  <a:gd name="T0" fmla="*/ 0 w 125"/>
                  <a:gd name="T1" fmla="*/ 0 h 93"/>
                  <a:gd name="T2" fmla="*/ 125 w 125"/>
                  <a:gd name="T3" fmla="*/ 0 h 93"/>
                  <a:gd name="T4" fmla="*/ 125 w 125"/>
                  <a:gd name="T5" fmla="*/ 93 h 93"/>
                  <a:gd name="T6" fmla="*/ 0 w 125"/>
                  <a:gd name="T7" fmla="*/ 93 h 93"/>
                  <a:gd name="T8" fmla="*/ 0 w 125"/>
                  <a:gd name="T9" fmla="*/ 0 h 93"/>
                  <a:gd name="T10" fmla="*/ 2 w 125"/>
                  <a:gd name="T11" fmla="*/ 1 h 93"/>
                  <a:gd name="T12" fmla="*/ 125 w 125"/>
                  <a:gd name="T13" fmla="*/ 1 h 93"/>
                  <a:gd name="T14" fmla="*/ 125 w 125"/>
                  <a:gd name="T15" fmla="*/ 93 h 93"/>
                  <a:gd name="T16" fmla="*/ 2 w 125"/>
                  <a:gd name="T17" fmla="*/ 93 h 93"/>
                  <a:gd name="T18" fmla="*/ 2 w 125"/>
                  <a:gd name="T19" fmla="*/ 1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93"/>
                  <a:gd name="T32" fmla="*/ 125 w 125"/>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93">
                    <a:moveTo>
                      <a:pt x="0" y="0"/>
                    </a:moveTo>
                    <a:lnTo>
                      <a:pt x="125" y="0"/>
                    </a:lnTo>
                    <a:lnTo>
                      <a:pt x="125" y="93"/>
                    </a:lnTo>
                    <a:lnTo>
                      <a:pt x="0" y="93"/>
                    </a:lnTo>
                    <a:lnTo>
                      <a:pt x="0" y="0"/>
                    </a:lnTo>
                    <a:close/>
                    <a:moveTo>
                      <a:pt x="2" y="1"/>
                    </a:moveTo>
                    <a:lnTo>
                      <a:pt x="125" y="1"/>
                    </a:lnTo>
                    <a:lnTo>
                      <a:pt x="125" y="93"/>
                    </a:lnTo>
                    <a:lnTo>
                      <a:pt x="2" y="93"/>
                    </a:lnTo>
                    <a:lnTo>
                      <a:pt x="2" y="1"/>
                    </a:lnTo>
                    <a:close/>
                  </a:path>
                </a:pathLst>
              </a:custGeom>
              <a:solidFill>
                <a:srgbClr val="A7A7A7"/>
              </a:solidFill>
              <a:ln w="9525">
                <a:noFill/>
                <a:round/>
                <a:headEnd/>
                <a:tailEnd/>
              </a:ln>
            </p:spPr>
            <p:txBody>
              <a:bodyPr/>
              <a:lstStyle/>
              <a:p>
                <a:pPr eaLnBrk="0" hangingPunct="0"/>
                <a:endParaRPr lang="en-US"/>
              </a:p>
            </p:txBody>
          </p:sp>
          <p:sp>
            <p:nvSpPr>
              <p:cNvPr id="47713" name="Freeform 1937"/>
              <p:cNvSpPr>
                <a:spLocks noEditPoints="1"/>
              </p:cNvSpPr>
              <p:nvPr/>
            </p:nvSpPr>
            <p:spPr bwMode="auto">
              <a:xfrm>
                <a:off x="2959" y="2789"/>
                <a:ext cx="123" cy="92"/>
              </a:xfrm>
              <a:custGeom>
                <a:avLst/>
                <a:gdLst>
                  <a:gd name="T0" fmla="*/ 0 w 123"/>
                  <a:gd name="T1" fmla="*/ 0 h 92"/>
                  <a:gd name="T2" fmla="*/ 123 w 123"/>
                  <a:gd name="T3" fmla="*/ 0 h 92"/>
                  <a:gd name="T4" fmla="*/ 123 w 123"/>
                  <a:gd name="T5" fmla="*/ 92 h 92"/>
                  <a:gd name="T6" fmla="*/ 0 w 123"/>
                  <a:gd name="T7" fmla="*/ 92 h 92"/>
                  <a:gd name="T8" fmla="*/ 0 w 123"/>
                  <a:gd name="T9" fmla="*/ 0 h 92"/>
                  <a:gd name="T10" fmla="*/ 2 w 123"/>
                  <a:gd name="T11" fmla="*/ 2 h 92"/>
                  <a:gd name="T12" fmla="*/ 123 w 123"/>
                  <a:gd name="T13" fmla="*/ 2 h 92"/>
                  <a:gd name="T14" fmla="*/ 123 w 123"/>
                  <a:gd name="T15" fmla="*/ 92 h 92"/>
                  <a:gd name="T16" fmla="*/ 2 w 123"/>
                  <a:gd name="T17" fmla="*/ 92 h 92"/>
                  <a:gd name="T18" fmla="*/ 2 w 123"/>
                  <a:gd name="T19" fmla="*/ 2 h 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3"/>
                  <a:gd name="T31" fmla="*/ 0 h 92"/>
                  <a:gd name="T32" fmla="*/ 123 w 123"/>
                  <a:gd name="T33" fmla="*/ 92 h 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3" h="92">
                    <a:moveTo>
                      <a:pt x="0" y="0"/>
                    </a:moveTo>
                    <a:lnTo>
                      <a:pt x="123" y="0"/>
                    </a:lnTo>
                    <a:lnTo>
                      <a:pt x="123" y="92"/>
                    </a:lnTo>
                    <a:lnTo>
                      <a:pt x="0" y="92"/>
                    </a:lnTo>
                    <a:lnTo>
                      <a:pt x="0" y="0"/>
                    </a:lnTo>
                    <a:close/>
                    <a:moveTo>
                      <a:pt x="2" y="2"/>
                    </a:moveTo>
                    <a:lnTo>
                      <a:pt x="123" y="2"/>
                    </a:lnTo>
                    <a:lnTo>
                      <a:pt x="123" y="92"/>
                    </a:lnTo>
                    <a:lnTo>
                      <a:pt x="2" y="92"/>
                    </a:lnTo>
                    <a:lnTo>
                      <a:pt x="2" y="2"/>
                    </a:lnTo>
                    <a:close/>
                  </a:path>
                </a:pathLst>
              </a:custGeom>
              <a:solidFill>
                <a:srgbClr val="A8A8A8"/>
              </a:solidFill>
              <a:ln w="9525">
                <a:noFill/>
                <a:round/>
                <a:headEnd/>
                <a:tailEnd/>
              </a:ln>
            </p:spPr>
            <p:txBody>
              <a:bodyPr/>
              <a:lstStyle/>
              <a:p>
                <a:pPr eaLnBrk="0" hangingPunct="0"/>
                <a:endParaRPr lang="en-US"/>
              </a:p>
            </p:txBody>
          </p:sp>
          <p:sp>
            <p:nvSpPr>
              <p:cNvPr id="47714" name="Freeform 1938"/>
              <p:cNvSpPr>
                <a:spLocks noEditPoints="1"/>
              </p:cNvSpPr>
              <p:nvPr/>
            </p:nvSpPr>
            <p:spPr bwMode="auto">
              <a:xfrm>
                <a:off x="2961" y="2791"/>
                <a:ext cx="121" cy="90"/>
              </a:xfrm>
              <a:custGeom>
                <a:avLst/>
                <a:gdLst>
                  <a:gd name="T0" fmla="*/ 0 w 121"/>
                  <a:gd name="T1" fmla="*/ 0 h 90"/>
                  <a:gd name="T2" fmla="*/ 121 w 121"/>
                  <a:gd name="T3" fmla="*/ 0 h 90"/>
                  <a:gd name="T4" fmla="*/ 121 w 121"/>
                  <a:gd name="T5" fmla="*/ 90 h 90"/>
                  <a:gd name="T6" fmla="*/ 0 w 121"/>
                  <a:gd name="T7" fmla="*/ 90 h 90"/>
                  <a:gd name="T8" fmla="*/ 0 w 121"/>
                  <a:gd name="T9" fmla="*/ 0 h 90"/>
                  <a:gd name="T10" fmla="*/ 2 w 121"/>
                  <a:gd name="T11" fmla="*/ 1 h 90"/>
                  <a:gd name="T12" fmla="*/ 121 w 121"/>
                  <a:gd name="T13" fmla="*/ 1 h 90"/>
                  <a:gd name="T14" fmla="*/ 121 w 121"/>
                  <a:gd name="T15" fmla="*/ 90 h 90"/>
                  <a:gd name="T16" fmla="*/ 2 w 121"/>
                  <a:gd name="T17" fmla="*/ 90 h 90"/>
                  <a:gd name="T18" fmla="*/ 2 w 121"/>
                  <a:gd name="T19" fmla="*/ 1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90"/>
                  <a:gd name="T32" fmla="*/ 121 w 121"/>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90">
                    <a:moveTo>
                      <a:pt x="0" y="0"/>
                    </a:moveTo>
                    <a:lnTo>
                      <a:pt x="121" y="0"/>
                    </a:lnTo>
                    <a:lnTo>
                      <a:pt x="121" y="90"/>
                    </a:lnTo>
                    <a:lnTo>
                      <a:pt x="0" y="90"/>
                    </a:lnTo>
                    <a:lnTo>
                      <a:pt x="0" y="0"/>
                    </a:lnTo>
                    <a:close/>
                    <a:moveTo>
                      <a:pt x="2" y="1"/>
                    </a:moveTo>
                    <a:lnTo>
                      <a:pt x="121" y="1"/>
                    </a:lnTo>
                    <a:lnTo>
                      <a:pt x="121" y="90"/>
                    </a:lnTo>
                    <a:lnTo>
                      <a:pt x="2" y="90"/>
                    </a:lnTo>
                    <a:lnTo>
                      <a:pt x="2" y="1"/>
                    </a:lnTo>
                    <a:close/>
                  </a:path>
                </a:pathLst>
              </a:custGeom>
              <a:solidFill>
                <a:srgbClr val="A9A9A9"/>
              </a:solidFill>
              <a:ln w="9525">
                <a:noFill/>
                <a:round/>
                <a:headEnd/>
                <a:tailEnd/>
              </a:ln>
            </p:spPr>
            <p:txBody>
              <a:bodyPr/>
              <a:lstStyle/>
              <a:p>
                <a:pPr eaLnBrk="0" hangingPunct="0"/>
                <a:endParaRPr lang="en-US"/>
              </a:p>
            </p:txBody>
          </p:sp>
          <p:sp>
            <p:nvSpPr>
              <p:cNvPr id="47715" name="Freeform 1939"/>
              <p:cNvSpPr>
                <a:spLocks noEditPoints="1"/>
              </p:cNvSpPr>
              <p:nvPr/>
            </p:nvSpPr>
            <p:spPr bwMode="auto">
              <a:xfrm>
                <a:off x="2963" y="2792"/>
                <a:ext cx="119" cy="89"/>
              </a:xfrm>
              <a:custGeom>
                <a:avLst/>
                <a:gdLst>
                  <a:gd name="T0" fmla="*/ 0 w 119"/>
                  <a:gd name="T1" fmla="*/ 0 h 89"/>
                  <a:gd name="T2" fmla="*/ 119 w 119"/>
                  <a:gd name="T3" fmla="*/ 0 h 89"/>
                  <a:gd name="T4" fmla="*/ 119 w 119"/>
                  <a:gd name="T5" fmla="*/ 89 h 89"/>
                  <a:gd name="T6" fmla="*/ 0 w 119"/>
                  <a:gd name="T7" fmla="*/ 89 h 89"/>
                  <a:gd name="T8" fmla="*/ 0 w 119"/>
                  <a:gd name="T9" fmla="*/ 0 h 89"/>
                  <a:gd name="T10" fmla="*/ 2 w 119"/>
                  <a:gd name="T11" fmla="*/ 1 h 89"/>
                  <a:gd name="T12" fmla="*/ 119 w 119"/>
                  <a:gd name="T13" fmla="*/ 1 h 89"/>
                  <a:gd name="T14" fmla="*/ 119 w 119"/>
                  <a:gd name="T15" fmla="*/ 89 h 89"/>
                  <a:gd name="T16" fmla="*/ 2 w 119"/>
                  <a:gd name="T17" fmla="*/ 89 h 89"/>
                  <a:gd name="T18" fmla="*/ 2 w 119"/>
                  <a:gd name="T19" fmla="*/ 1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9"/>
                  <a:gd name="T31" fmla="*/ 0 h 89"/>
                  <a:gd name="T32" fmla="*/ 119 w 119"/>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9" h="89">
                    <a:moveTo>
                      <a:pt x="0" y="0"/>
                    </a:moveTo>
                    <a:lnTo>
                      <a:pt x="119" y="0"/>
                    </a:lnTo>
                    <a:lnTo>
                      <a:pt x="119" y="89"/>
                    </a:lnTo>
                    <a:lnTo>
                      <a:pt x="0" y="89"/>
                    </a:lnTo>
                    <a:lnTo>
                      <a:pt x="0" y="0"/>
                    </a:lnTo>
                    <a:close/>
                    <a:moveTo>
                      <a:pt x="2" y="1"/>
                    </a:moveTo>
                    <a:lnTo>
                      <a:pt x="119" y="1"/>
                    </a:lnTo>
                    <a:lnTo>
                      <a:pt x="119" y="89"/>
                    </a:lnTo>
                    <a:lnTo>
                      <a:pt x="2" y="89"/>
                    </a:lnTo>
                    <a:lnTo>
                      <a:pt x="2" y="1"/>
                    </a:lnTo>
                    <a:close/>
                  </a:path>
                </a:pathLst>
              </a:custGeom>
              <a:solidFill>
                <a:srgbClr val="AAAAAA"/>
              </a:solidFill>
              <a:ln w="9525">
                <a:noFill/>
                <a:round/>
                <a:headEnd/>
                <a:tailEnd/>
              </a:ln>
            </p:spPr>
            <p:txBody>
              <a:bodyPr/>
              <a:lstStyle/>
              <a:p>
                <a:pPr eaLnBrk="0" hangingPunct="0"/>
                <a:endParaRPr lang="en-US"/>
              </a:p>
            </p:txBody>
          </p:sp>
          <p:sp>
            <p:nvSpPr>
              <p:cNvPr id="47716" name="Freeform 1940"/>
              <p:cNvSpPr>
                <a:spLocks noEditPoints="1"/>
              </p:cNvSpPr>
              <p:nvPr/>
            </p:nvSpPr>
            <p:spPr bwMode="auto">
              <a:xfrm>
                <a:off x="2965" y="2793"/>
                <a:ext cx="117" cy="88"/>
              </a:xfrm>
              <a:custGeom>
                <a:avLst/>
                <a:gdLst>
                  <a:gd name="T0" fmla="*/ 0 w 117"/>
                  <a:gd name="T1" fmla="*/ 0 h 88"/>
                  <a:gd name="T2" fmla="*/ 117 w 117"/>
                  <a:gd name="T3" fmla="*/ 0 h 88"/>
                  <a:gd name="T4" fmla="*/ 117 w 117"/>
                  <a:gd name="T5" fmla="*/ 88 h 88"/>
                  <a:gd name="T6" fmla="*/ 0 w 117"/>
                  <a:gd name="T7" fmla="*/ 88 h 88"/>
                  <a:gd name="T8" fmla="*/ 0 w 117"/>
                  <a:gd name="T9" fmla="*/ 0 h 88"/>
                  <a:gd name="T10" fmla="*/ 2 w 117"/>
                  <a:gd name="T11" fmla="*/ 2 h 88"/>
                  <a:gd name="T12" fmla="*/ 117 w 117"/>
                  <a:gd name="T13" fmla="*/ 2 h 88"/>
                  <a:gd name="T14" fmla="*/ 117 w 117"/>
                  <a:gd name="T15" fmla="*/ 88 h 88"/>
                  <a:gd name="T16" fmla="*/ 2 w 117"/>
                  <a:gd name="T17" fmla="*/ 88 h 88"/>
                  <a:gd name="T18" fmla="*/ 2 w 117"/>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7"/>
                  <a:gd name="T31" fmla="*/ 0 h 88"/>
                  <a:gd name="T32" fmla="*/ 117 w 117"/>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7" h="88">
                    <a:moveTo>
                      <a:pt x="0" y="0"/>
                    </a:moveTo>
                    <a:lnTo>
                      <a:pt x="117" y="0"/>
                    </a:lnTo>
                    <a:lnTo>
                      <a:pt x="117" y="88"/>
                    </a:lnTo>
                    <a:lnTo>
                      <a:pt x="0" y="88"/>
                    </a:lnTo>
                    <a:lnTo>
                      <a:pt x="0" y="0"/>
                    </a:lnTo>
                    <a:close/>
                    <a:moveTo>
                      <a:pt x="2" y="2"/>
                    </a:moveTo>
                    <a:lnTo>
                      <a:pt x="117" y="2"/>
                    </a:lnTo>
                    <a:lnTo>
                      <a:pt x="117" y="88"/>
                    </a:lnTo>
                    <a:lnTo>
                      <a:pt x="2" y="88"/>
                    </a:lnTo>
                    <a:lnTo>
                      <a:pt x="2" y="2"/>
                    </a:lnTo>
                    <a:close/>
                  </a:path>
                </a:pathLst>
              </a:custGeom>
              <a:solidFill>
                <a:srgbClr val="ACACAC"/>
              </a:solidFill>
              <a:ln w="9525">
                <a:noFill/>
                <a:round/>
                <a:headEnd/>
                <a:tailEnd/>
              </a:ln>
            </p:spPr>
            <p:txBody>
              <a:bodyPr/>
              <a:lstStyle/>
              <a:p>
                <a:pPr eaLnBrk="0" hangingPunct="0"/>
                <a:endParaRPr lang="en-US"/>
              </a:p>
            </p:txBody>
          </p:sp>
          <p:sp>
            <p:nvSpPr>
              <p:cNvPr id="47717" name="Freeform 1941"/>
              <p:cNvSpPr>
                <a:spLocks noEditPoints="1"/>
              </p:cNvSpPr>
              <p:nvPr/>
            </p:nvSpPr>
            <p:spPr bwMode="auto">
              <a:xfrm>
                <a:off x="2967" y="2795"/>
                <a:ext cx="115" cy="86"/>
              </a:xfrm>
              <a:custGeom>
                <a:avLst/>
                <a:gdLst>
                  <a:gd name="T0" fmla="*/ 0 w 115"/>
                  <a:gd name="T1" fmla="*/ 0 h 86"/>
                  <a:gd name="T2" fmla="*/ 115 w 115"/>
                  <a:gd name="T3" fmla="*/ 0 h 86"/>
                  <a:gd name="T4" fmla="*/ 115 w 115"/>
                  <a:gd name="T5" fmla="*/ 86 h 86"/>
                  <a:gd name="T6" fmla="*/ 0 w 115"/>
                  <a:gd name="T7" fmla="*/ 86 h 86"/>
                  <a:gd name="T8" fmla="*/ 0 w 115"/>
                  <a:gd name="T9" fmla="*/ 0 h 86"/>
                  <a:gd name="T10" fmla="*/ 2 w 115"/>
                  <a:gd name="T11" fmla="*/ 2 h 86"/>
                  <a:gd name="T12" fmla="*/ 115 w 115"/>
                  <a:gd name="T13" fmla="*/ 2 h 86"/>
                  <a:gd name="T14" fmla="*/ 115 w 115"/>
                  <a:gd name="T15" fmla="*/ 86 h 86"/>
                  <a:gd name="T16" fmla="*/ 2 w 115"/>
                  <a:gd name="T17" fmla="*/ 86 h 86"/>
                  <a:gd name="T18" fmla="*/ 2 w 115"/>
                  <a:gd name="T19" fmla="*/ 2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
                  <a:gd name="T31" fmla="*/ 0 h 86"/>
                  <a:gd name="T32" fmla="*/ 115 w 115"/>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 h="86">
                    <a:moveTo>
                      <a:pt x="0" y="0"/>
                    </a:moveTo>
                    <a:lnTo>
                      <a:pt x="115" y="0"/>
                    </a:lnTo>
                    <a:lnTo>
                      <a:pt x="115" y="86"/>
                    </a:lnTo>
                    <a:lnTo>
                      <a:pt x="0" y="86"/>
                    </a:lnTo>
                    <a:lnTo>
                      <a:pt x="0" y="0"/>
                    </a:lnTo>
                    <a:close/>
                    <a:moveTo>
                      <a:pt x="2" y="2"/>
                    </a:moveTo>
                    <a:lnTo>
                      <a:pt x="115" y="2"/>
                    </a:lnTo>
                    <a:lnTo>
                      <a:pt x="115" y="86"/>
                    </a:lnTo>
                    <a:lnTo>
                      <a:pt x="2" y="86"/>
                    </a:lnTo>
                    <a:lnTo>
                      <a:pt x="2" y="2"/>
                    </a:lnTo>
                    <a:close/>
                  </a:path>
                </a:pathLst>
              </a:custGeom>
              <a:solidFill>
                <a:srgbClr val="ADADAD"/>
              </a:solidFill>
              <a:ln w="9525">
                <a:noFill/>
                <a:round/>
                <a:headEnd/>
                <a:tailEnd/>
              </a:ln>
            </p:spPr>
            <p:txBody>
              <a:bodyPr/>
              <a:lstStyle/>
              <a:p>
                <a:pPr eaLnBrk="0" hangingPunct="0"/>
                <a:endParaRPr lang="en-US"/>
              </a:p>
            </p:txBody>
          </p:sp>
          <p:sp>
            <p:nvSpPr>
              <p:cNvPr id="47718" name="Freeform 1942"/>
              <p:cNvSpPr>
                <a:spLocks noEditPoints="1"/>
              </p:cNvSpPr>
              <p:nvPr/>
            </p:nvSpPr>
            <p:spPr bwMode="auto">
              <a:xfrm>
                <a:off x="2969" y="2797"/>
                <a:ext cx="113" cy="84"/>
              </a:xfrm>
              <a:custGeom>
                <a:avLst/>
                <a:gdLst>
                  <a:gd name="T0" fmla="*/ 0 w 113"/>
                  <a:gd name="T1" fmla="*/ 0 h 84"/>
                  <a:gd name="T2" fmla="*/ 113 w 113"/>
                  <a:gd name="T3" fmla="*/ 0 h 84"/>
                  <a:gd name="T4" fmla="*/ 113 w 113"/>
                  <a:gd name="T5" fmla="*/ 84 h 84"/>
                  <a:gd name="T6" fmla="*/ 0 w 113"/>
                  <a:gd name="T7" fmla="*/ 84 h 84"/>
                  <a:gd name="T8" fmla="*/ 0 w 113"/>
                  <a:gd name="T9" fmla="*/ 0 h 84"/>
                  <a:gd name="T10" fmla="*/ 2 w 113"/>
                  <a:gd name="T11" fmla="*/ 1 h 84"/>
                  <a:gd name="T12" fmla="*/ 113 w 113"/>
                  <a:gd name="T13" fmla="*/ 1 h 84"/>
                  <a:gd name="T14" fmla="*/ 113 w 113"/>
                  <a:gd name="T15" fmla="*/ 84 h 84"/>
                  <a:gd name="T16" fmla="*/ 2 w 113"/>
                  <a:gd name="T17" fmla="*/ 84 h 84"/>
                  <a:gd name="T18" fmla="*/ 2 w 113"/>
                  <a:gd name="T19" fmla="*/ 1 h 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3"/>
                  <a:gd name="T31" fmla="*/ 0 h 84"/>
                  <a:gd name="T32" fmla="*/ 113 w 113"/>
                  <a:gd name="T33" fmla="*/ 84 h 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3" h="84">
                    <a:moveTo>
                      <a:pt x="0" y="0"/>
                    </a:moveTo>
                    <a:lnTo>
                      <a:pt x="113" y="0"/>
                    </a:lnTo>
                    <a:lnTo>
                      <a:pt x="113" y="84"/>
                    </a:lnTo>
                    <a:lnTo>
                      <a:pt x="0" y="84"/>
                    </a:lnTo>
                    <a:lnTo>
                      <a:pt x="0" y="0"/>
                    </a:lnTo>
                    <a:close/>
                    <a:moveTo>
                      <a:pt x="2" y="1"/>
                    </a:moveTo>
                    <a:lnTo>
                      <a:pt x="113" y="1"/>
                    </a:lnTo>
                    <a:lnTo>
                      <a:pt x="113" y="84"/>
                    </a:lnTo>
                    <a:lnTo>
                      <a:pt x="2" y="84"/>
                    </a:lnTo>
                    <a:lnTo>
                      <a:pt x="2" y="1"/>
                    </a:lnTo>
                    <a:close/>
                  </a:path>
                </a:pathLst>
              </a:custGeom>
              <a:solidFill>
                <a:srgbClr val="AEAEAE"/>
              </a:solidFill>
              <a:ln w="9525">
                <a:noFill/>
                <a:round/>
                <a:headEnd/>
                <a:tailEnd/>
              </a:ln>
            </p:spPr>
            <p:txBody>
              <a:bodyPr/>
              <a:lstStyle/>
              <a:p>
                <a:pPr eaLnBrk="0" hangingPunct="0"/>
                <a:endParaRPr lang="en-US"/>
              </a:p>
            </p:txBody>
          </p:sp>
          <p:sp>
            <p:nvSpPr>
              <p:cNvPr id="47719" name="Freeform 1943"/>
              <p:cNvSpPr>
                <a:spLocks noEditPoints="1"/>
              </p:cNvSpPr>
              <p:nvPr/>
            </p:nvSpPr>
            <p:spPr bwMode="auto">
              <a:xfrm>
                <a:off x="2971" y="2798"/>
                <a:ext cx="111" cy="83"/>
              </a:xfrm>
              <a:custGeom>
                <a:avLst/>
                <a:gdLst>
                  <a:gd name="T0" fmla="*/ 0 w 111"/>
                  <a:gd name="T1" fmla="*/ 0 h 83"/>
                  <a:gd name="T2" fmla="*/ 111 w 111"/>
                  <a:gd name="T3" fmla="*/ 0 h 83"/>
                  <a:gd name="T4" fmla="*/ 111 w 111"/>
                  <a:gd name="T5" fmla="*/ 83 h 83"/>
                  <a:gd name="T6" fmla="*/ 0 w 111"/>
                  <a:gd name="T7" fmla="*/ 83 h 83"/>
                  <a:gd name="T8" fmla="*/ 0 w 111"/>
                  <a:gd name="T9" fmla="*/ 0 h 83"/>
                  <a:gd name="T10" fmla="*/ 2 w 111"/>
                  <a:gd name="T11" fmla="*/ 2 h 83"/>
                  <a:gd name="T12" fmla="*/ 111 w 111"/>
                  <a:gd name="T13" fmla="*/ 2 h 83"/>
                  <a:gd name="T14" fmla="*/ 111 w 111"/>
                  <a:gd name="T15" fmla="*/ 83 h 83"/>
                  <a:gd name="T16" fmla="*/ 2 w 111"/>
                  <a:gd name="T17" fmla="*/ 83 h 83"/>
                  <a:gd name="T18" fmla="*/ 2 w 111"/>
                  <a:gd name="T19" fmla="*/ 2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83"/>
                  <a:gd name="T32" fmla="*/ 111 w 111"/>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83">
                    <a:moveTo>
                      <a:pt x="0" y="0"/>
                    </a:moveTo>
                    <a:lnTo>
                      <a:pt x="111" y="0"/>
                    </a:lnTo>
                    <a:lnTo>
                      <a:pt x="111" y="83"/>
                    </a:lnTo>
                    <a:lnTo>
                      <a:pt x="0" y="83"/>
                    </a:lnTo>
                    <a:lnTo>
                      <a:pt x="0" y="0"/>
                    </a:lnTo>
                    <a:close/>
                    <a:moveTo>
                      <a:pt x="2" y="2"/>
                    </a:moveTo>
                    <a:lnTo>
                      <a:pt x="111" y="2"/>
                    </a:lnTo>
                    <a:lnTo>
                      <a:pt x="111" y="83"/>
                    </a:lnTo>
                    <a:lnTo>
                      <a:pt x="2" y="83"/>
                    </a:lnTo>
                    <a:lnTo>
                      <a:pt x="2" y="2"/>
                    </a:lnTo>
                    <a:close/>
                  </a:path>
                </a:pathLst>
              </a:custGeom>
              <a:solidFill>
                <a:srgbClr val="B0B0B0"/>
              </a:solidFill>
              <a:ln w="9525">
                <a:noFill/>
                <a:round/>
                <a:headEnd/>
                <a:tailEnd/>
              </a:ln>
            </p:spPr>
            <p:txBody>
              <a:bodyPr/>
              <a:lstStyle/>
              <a:p>
                <a:pPr eaLnBrk="0" hangingPunct="0"/>
                <a:endParaRPr lang="en-US"/>
              </a:p>
            </p:txBody>
          </p:sp>
          <p:sp>
            <p:nvSpPr>
              <p:cNvPr id="47720" name="Freeform 1944"/>
              <p:cNvSpPr>
                <a:spLocks noEditPoints="1"/>
              </p:cNvSpPr>
              <p:nvPr/>
            </p:nvSpPr>
            <p:spPr bwMode="auto">
              <a:xfrm>
                <a:off x="2973" y="2800"/>
                <a:ext cx="109" cy="81"/>
              </a:xfrm>
              <a:custGeom>
                <a:avLst/>
                <a:gdLst>
                  <a:gd name="T0" fmla="*/ 0 w 109"/>
                  <a:gd name="T1" fmla="*/ 0 h 81"/>
                  <a:gd name="T2" fmla="*/ 109 w 109"/>
                  <a:gd name="T3" fmla="*/ 0 h 81"/>
                  <a:gd name="T4" fmla="*/ 109 w 109"/>
                  <a:gd name="T5" fmla="*/ 81 h 81"/>
                  <a:gd name="T6" fmla="*/ 0 w 109"/>
                  <a:gd name="T7" fmla="*/ 81 h 81"/>
                  <a:gd name="T8" fmla="*/ 0 w 109"/>
                  <a:gd name="T9" fmla="*/ 0 h 81"/>
                  <a:gd name="T10" fmla="*/ 2 w 109"/>
                  <a:gd name="T11" fmla="*/ 1 h 81"/>
                  <a:gd name="T12" fmla="*/ 109 w 109"/>
                  <a:gd name="T13" fmla="*/ 1 h 81"/>
                  <a:gd name="T14" fmla="*/ 109 w 109"/>
                  <a:gd name="T15" fmla="*/ 81 h 81"/>
                  <a:gd name="T16" fmla="*/ 2 w 109"/>
                  <a:gd name="T17" fmla="*/ 81 h 81"/>
                  <a:gd name="T18" fmla="*/ 2 w 109"/>
                  <a:gd name="T19" fmla="*/ 1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
                  <a:gd name="T31" fmla="*/ 0 h 81"/>
                  <a:gd name="T32" fmla="*/ 109 w 109"/>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 h="81">
                    <a:moveTo>
                      <a:pt x="0" y="0"/>
                    </a:moveTo>
                    <a:lnTo>
                      <a:pt x="109" y="0"/>
                    </a:lnTo>
                    <a:lnTo>
                      <a:pt x="109" y="81"/>
                    </a:lnTo>
                    <a:lnTo>
                      <a:pt x="0" y="81"/>
                    </a:lnTo>
                    <a:lnTo>
                      <a:pt x="0" y="0"/>
                    </a:lnTo>
                    <a:close/>
                    <a:moveTo>
                      <a:pt x="2" y="1"/>
                    </a:moveTo>
                    <a:lnTo>
                      <a:pt x="109" y="1"/>
                    </a:lnTo>
                    <a:lnTo>
                      <a:pt x="109" y="81"/>
                    </a:lnTo>
                    <a:lnTo>
                      <a:pt x="2" y="81"/>
                    </a:lnTo>
                    <a:lnTo>
                      <a:pt x="2" y="1"/>
                    </a:lnTo>
                    <a:close/>
                  </a:path>
                </a:pathLst>
              </a:custGeom>
              <a:solidFill>
                <a:srgbClr val="B1B1B1"/>
              </a:solidFill>
              <a:ln w="9525">
                <a:noFill/>
                <a:round/>
                <a:headEnd/>
                <a:tailEnd/>
              </a:ln>
            </p:spPr>
            <p:txBody>
              <a:bodyPr/>
              <a:lstStyle/>
              <a:p>
                <a:pPr eaLnBrk="0" hangingPunct="0"/>
                <a:endParaRPr lang="en-US"/>
              </a:p>
            </p:txBody>
          </p:sp>
          <p:sp>
            <p:nvSpPr>
              <p:cNvPr id="47721" name="Freeform 1945"/>
              <p:cNvSpPr>
                <a:spLocks noEditPoints="1"/>
              </p:cNvSpPr>
              <p:nvPr/>
            </p:nvSpPr>
            <p:spPr bwMode="auto">
              <a:xfrm>
                <a:off x="2975" y="2801"/>
                <a:ext cx="107" cy="80"/>
              </a:xfrm>
              <a:custGeom>
                <a:avLst/>
                <a:gdLst>
                  <a:gd name="T0" fmla="*/ 0 w 107"/>
                  <a:gd name="T1" fmla="*/ 0 h 80"/>
                  <a:gd name="T2" fmla="*/ 107 w 107"/>
                  <a:gd name="T3" fmla="*/ 0 h 80"/>
                  <a:gd name="T4" fmla="*/ 107 w 107"/>
                  <a:gd name="T5" fmla="*/ 80 h 80"/>
                  <a:gd name="T6" fmla="*/ 0 w 107"/>
                  <a:gd name="T7" fmla="*/ 80 h 80"/>
                  <a:gd name="T8" fmla="*/ 0 w 107"/>
                  <a:gd name="T9" fmla="*/ 0 h 80"/>
                  <a:gd name="T10" fmla="*/ 2 w 107"/>
                  <a:gd name="T11" fmla="*/ 1 h 80"/>
                  <a:gd name="T12" fmla="*/ 107 w 107"/>
                  <a:gd name="T13" fmla="*/ 1 h 80"/>
                  <a:gd name="T14" fmla="*/ 107 w 107"/>
                  <a:gd name="T15" fmla="*/ 80 h 80"/>
                  <a:gd name="T16" fmla="*/ 2 w 107"/>
                  <a:gd name="T17" fmla="*/ 80 h 80"/>
                  <a:gd name="T18" fmla="*/ 2 w 107"/>
                  <a:gd name="T19" fmla="*/ 1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80"/>
                  <a:gd name="T32" fmla="*/ 107 w 107"/>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80">
                    <a:moveTo>
                      <a:pt x="0" y="0"/>
                    </a:moveTo>
                    <a:lnTo>
                      <a:pt x="107" y="0"/>
                    </a:lnTo>
                    <a:lnTo>
                      <a:pt x="107" y="80"/>
                    </a:lnTo>
                    <a:lnTo>
                      <a:pt x="0" y="80"/>
                    </a:lnTo>
                    <a:lnTo>
                      <a:pt x="0" y="0"/>
                    </a:lnTo>
                    <a:close/>
                    <a:moveTo>
                      <a:pt x="2" y="1"/>
                    </a:moveTo>
                    <a:lnTo>
                      <a:pt x="107" y="1"/>
                    </a:lnTo>
                    <a:lnTo>
                      <a:pt x="107" y="80"/>
                    </a:lnTo>
                    <a:lnTo>
                      <a:pt x="2" y="80"/>
                    </a:lnTo>
                    <a:lnTo>
                      <a:pt x="2" y="1"/>
                    </a:lnTo>
                    <a:close/>
                  </a:path>
                </a:pathLst>
              </a:custGeom>
              <a:solidFill>
                <a:srgbClr val="B3B3B3"/>
              </a:solidFill>
              <a:ln w="9525">
                <a:noFill/>
                <a:round/>
                <a:headEnd/>
                <a:tailEnd/>
              </a:ln>
            </p:spPr>
            <p:txBody>
              <a:bodyPr/>
              <a:lstStyle/>
              <a:p>
                <a:pPr eaLnBrk="0" hangingPunct="0"/>
                <a:endParaRPr lang="en-US"/>
              </a:p>
            </p:txBody>
          </p:sp>
          <p:sp>
            <p:nvSpPr>
              <p:cNvPr id="47722" name="Freeform 1946"/>
              <p:cNvSpPr>
                <a:spLocks noEditPoints="1"/>
              </p:cNvSpPr>
              <p:nvPr/>
            </p:nvSpPr>
            <p:spPr bwMode="auto">
              <a:xfrm>
                <a:off x="2977" y="2802"/>
                <a:ext cx="105" cy="79"/>
              </a:xfrm>
              <a:custGeom>
                <a:avLst/>
                <a:gdLst>
                  <a:gd name="T0" fmla="*/ 0 w 105"/>
                  <a:gd name="T1" fmla="*/ 0 h 79"/>
                  <a:gd name="T2" fmla="*/ 105 w 105"/>
                  <a:gd name="T3" fmla="*/ 0 h 79"/>
                  <a:gd name="T4" fmla="*/ 105 w 105"/>
                  <a:gd name="T5" fmla="*/ 79 h 79"/>
                  <a:gd name="T6" fmla="*/ 0 w 105"/>
                  <a:gd name="T7" fmla="*/ 79 h 79"/>
                  <a:gd name="T8" fmla="*/ 0 w 105"/>
                  <a:gd name="T9" fmla="*/ 0 h 79"/>
                  <a:gd name="T10" fmla="*/ 2 w 105"/>
                  <a:gd name="T11" fmla="*/ 2 h 79"/>
                  <a:gd name="T12" fmla="*/ 105 w 105"/>
                  <a:gd name="T13" fmla="*/ 2 h 79"/>
                  <a:gd name="T14" fmla="*/ 105 w 105"/>
                  <a:gd name="T15" fmla="*/ 79 h 79"/>
                  <a:gd name="T16" fmla="*/ 2 w 105"/>
                  <a:gd name="T17" fmla="*/ 79 h 79"/>
                  <a:gd name="T18" fmla="*/ 2 w 105"/>
                  <a:gd name="T19" fmla="*/ 2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
                  <a:gd name="T31" fmla="*/ 0 h 79"/>
                  <a:gd name="T32" fmla="*/ 105 w 105"/>
                  <a:gd name="T33" fmla="*/ 79 h 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 h="79">
                    <a:moveTo>
                      <a:pt x="0" y="0"/>
                    </a:moveTo>
                    <a:lnTo>
                      <a:pt x="105" y="0"/>
                    </a:lnTo>
                    <a:lnTo>
                      <a:pt x="105" y="79"/>
                    </a:lnTo>
                    <a:lnTo>
                      <a:pt x="0" y="79"/>
                    </a:lnTo>
                    <a:lnTo>
                      <a:pt x="0" y="0"/>
                    </a:lnTo>
                    <a:close/>
                    <a:moveTo>
                      <a:pt x="2" y="2"/>
                    </a:moveTo>
                    <a:lnTo>
                      <a:pt x="105" y="2"/>
                    </a:lnTo>
                    <a:lnTo>
                      <a:pt x="105" y="79"/>
                    </a:lnTo>
                    <a:lnTo>
                      <a:pt x="2" y="79"/>
                    </a:lnTo>
                    <a:lnTo>
                      <a:pt x="2" y="2"/>
                    </a:lnTo>
                    <a:close/>
                  </a:path>
                </a:pathLst>
              </a:custGeom>
              <a:solidFill>
                <a:srgbClr val="B4B4B4"/>
              </a:solidFill>
              <a:ln w="9525">
                <a:noFill/>
                <a:round/>
                <a:headEnd/>
                <a:tailEnd/>
              </a:ln>
            </p:spPr>
            <p:txBody>
              <a:bodyPr/>
              <a:lstStyle/>
              <a:p>
                <a:pPr eaLnBrk="0" hangingPunct="0"/>
                <a:endParaRPr lang="en-US"/>
              </a:p>
            </p:txBody>
          </p:sp>
          <p:sp>
            <p:nvSpPr>
              <p:cNvPr id="47723" name="Freeform 1947"/>
              <p:cNvSpPr>
                <a:spLocks noEditPoints="1"/>
              </p:cNvSpPr>
              <p:nvPr/>
            </p:nvSpPr>
            <p:spPr bwMode="auto">
              <a:xfrm>
                <a:off x="2979" y="2804"/>
                <a:ext cx="103" cy="77"/>
              </a:xfrm>
              <a:custGeom>
                <a:avLst/>
                <a:gdLst>
                  <a:gd name="T0" fmla="*/ 0 w 103"/>
                  <a:gd name="T1" fmla="*/ 0 h 77"/>
                  <a:gd name="T2" fmla="*/ 103 w 103"/>
                  <a:gd name="T3" fmla="*/ 0 h 77"/>
                  <a:gd name="T4" fmla="*/ 103 w 103"/>
                  <a:gd name="T5" fmla="*/ 77 h 77"/>
                  <a:gd name="T6" fmla="*/ 0 w 103"/>
                  <a:gd name="T7" fmla="*/ 77 h 77"/>
                  <a:gd name="T8" fmla="*/ 0 w 103"/>
                  <a:gd name="T9" fmla="*/ 0 h 77"/>
                  <a:gd name="T10" fmla="*/ 2 w 103"/>
                  <a:gd name="T11" fmla="*/ 1 h 77"/>
                  <a:gd name="T12" fmla="*/ 103 w 103"/>
                  <a:gd name="T13" fmla="*/ 1 h 77"/>
                  <a:gd name="T14" fmla="*/ 103 w 103"/>
                  <a:gd name="T15" fmla="*/ 77 h 77"/>
                  <a:gd name="T16" fmla="*/ 2 w 103"/>
                  <a:gd name="T17" fmla="*/ 77 h 77"/>
                  <a:gd name="T18" fmla="*/ 2 w 103"/>
                  <a:gd name="T19" fmla="*/ 1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3"/>
                  <a:gd name="T31" fmla="*/ 0 h 77"/>
                  <a:gd name="T32" fmla="*/ 103 w 103"/>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3" h="77">
                    <a:moveTo>
                      <a:pt x="0" y="0"/>
                    </a:moveTo>
                    <a:lnTo>
                      <a:pt x="103" y="0"/>
                    </a:lnTo>
                    <a:lnTo>
                      <a:pt x="103" y="77"/>
                    </a:lnTo>
                    <a:lnTo>
                      <a:pt x="0" y="77"/>
                    </a:lnTo>
                    <a:lnTo>
                      <a:pt x="0" y="0"/>
                    </a:lnTo>
                    <a:close/>
                    <a:moveTo>
                      <a:pt x="2" y="1"/>
                    </a:moveTo>
                    <a:lnTo>
                      <a:pt x="103" y="1"/>
                    </a:lnTo>
                    <a:lnTo>
                      <a:pt x="103" y="77"/>
                    </a:lnTo>
                    <a:lnTo>
                      <a:pt x="2" y="77"/>
                    </a:lnTo>
                    <a:lnTo>
                      <a:pt x="2" y="1"/>
                    </a:lnTo>
                    <a:close/>
                  </a:path>
                </a:pathLst>
              </a:custGeom>
              <a:solidFill>
                <a:srgbClr val="B6B6B6"/>
              </a:solidFill>
              <a:ln w="9525">
                <a:noFill/>
                <a:round/>
                <a:headEnd/>
                <a:tailEnd/>
              </a:ln>
            </p:spPr>
            <p:txBody>
              <a:bodyPr/>
              <a:lstStyle/>
              <a:p>
                <a:pPr eaLnBrk="0" hangingPunct="0"/>
                <a:endParaRPr lang="en-US"/>
              </a:p>
            </p:txBody>
          </p:sp>
          <p:sp>
            <p:nvSpPr>
              <p:cNvPr id="47724" name="Freeform 1948"/>
              <p:cNvSpPr>
                <a:spLocks noEditPoints="1"/>
              </p:cNvSpPr>
              <p:nvPr/>
            </p:nvSpPr>
            <p:spPr bwMode="auto">
              <a:xfrm>
                <a:off x="2981" y="2805"/>
                <a:ext cx="101" cy="76"/>
              </a:xfrm>
              <a:custGeom>
                <a:avLst/>
                <a:gdLst>
                  <a:gd name="T0" fmla="*/ 0 w 101"/>
                  <a:gd name="T1" fmla="*/ 0 h 76"/>
                  <a:gd name="T2" fmla="*/ 101 w 101"/>
                  <a:gd name="T3" fmla="*/ 0 h 76"/>
                  <a:gd name="T4" fmla="*/ 101 w 101"/>
                  <a:gd name="T5" fmla="*/ 76 h 76"/>
                  <a:gd name="T6" fmla="*/ 0 w 101"/>
                  <a:gd name="T7" fmla="*/ 76 h 76"/>
                  <a:gd name="T8" fmla="*/ 0 w 101"/>
                  <a:gd name="T9" fmla="*/ 0 h 76"/>
                  <a:gd name="T10" fmla="*/ 2 w 101"/>
                  <a:gd name="T11" fmla="*/ 2 h 76"/>
                  <a:gd name="T12" fmla="*/ 101 w 101"/>
                  <a:gd name="T13" fmla="*/ 2 h 76"/>
                  <a:gd name="T14" fmla="*/ 101 w 101"/>
                  <a:gd name="T15" fmla="*/ 76 h 76"/>
                  <a:gd name="T16" fmla="*/ 2 w 101"/>
                  <a:gd name="T17" fmla="*/ 76 h 76"/>
                  <a:gd name="T18" fmla="*/ 2 w 101"/>
                  <a:gd name="T19" fmla="*/ 2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76"/>
                  <a:gd name="T32" fmla="*/ 101 w 101"/>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76">
                    <a:moveTo>
                      <a:pt x="0" y="0"/>
                    </a:moveTo>
                    <a:lnTo>
                      <a:pt x="101" y="0"/>
                    </a:lnTo>
                    <a:lnTo>
                      <a:pt x="101" y="76"/>
                    </a:lnTo>
                    <a:lnTo>
                      <a:pt x="0" y="76"/>
                    </a:lnTo>
                    <a:lnTo>
                      <a:pt x="0" y="0"/>
                    </a:lnTo>
                    <a:close/>
                    <a:moveTo>
                      <a:pt x="2" y="2"/>
                    </a:moveTo>
                    <a:lnTo>
                      <a:pt x="101" y="2"/>
                    </a:lnTo>
                    <a:lnTo>
                      <a:pt x="101" y="76"/>
                    </a:lnTo>
                    <a:lnTo>
                      <a:pt x="2" y="76"/>
                    </a:lnTo>
                    <a:lnTo>
                      <a:pt x="2" y="2"/>
                    </a:lnTo>
                    <a:close/>
                  </a:path>
                </a:pathLst>
              </a:custGeom>
              <a:solidFill>
                <a:srgbClr val="B7B7B7"/>
              </a:solidFill>
              <a:ln w="9525">
                <a:noFill/>
                <a:round/>
                <a:headEnd/>
                <a:tailEnd/>
              </a:ln>
            </p:spPr>
            <p:txBody>
              <a:bodyPr/>
              <a:lstStyle/>
              <a:p>
                <a:pPr eaLnBrk="0" hangingPunct="0"/>
                <a:endParaRPr lang="en-US"/>
              </a:p>
            </p:txBody>
          </p:sp>
          <p:sp>
            <p:nvSpPr>
              <p:cNvPr id="47725" name="Freeform 1949"/>
              <p:cNvSpPr>
                <a:spLocks noEditPoints="1"/>
              </p:cNvSpPr>
              <p:nvPr/>
            </p:nvSpPr>
            <p:spPr bwMode="auto">
              <a:xfrm>
                <a:off x="2983" y="2807"/>
                <a:ext cx="99" cy="74"/>
              </a:xfrm>
              <a:custGeom>
                <a:avLst/>
                <a:gdLst>
                  <a:gd name="T0" fmla="*/ 0 w 99"/>
                  <a:gd name="T1" fmla="*/ 0 h 74"/>
                  <a:gd name="T2" fmla="*/ 99 w 99"/>
                  <a:gd name="T3" fmla="*/ 0 h 74"/>
                  <a:gd name="T4" fmla="*/ 99 w 99"/>
                  <a:gd name="T5" fmla="*/ 74 h 74"/>
                  <a:gd name="T6" fmla="*/ 0 w 99"/>
                  <a:gd name="T7" fmla="*/ 74 h 74"/>
                  <a:gd name="T8" fmla="*/ 0 w 99"/>
                  <a:gd name="T9" fmla="*/ 0 h 74"/>
                  <a:gd name="T10" fmla="*/ 2 w 99"/>
                  <a:gd name="T11" fmla="*/ 1 h 74"/>
                  <a:gd name="T12" fmla="*/ 99 w 99"/>
                  <a:gd name="T13" fmla="*/ 1 h 74"/>
                  <a:gd name="T14" fmla="*/ 99 w 99"/>
                  <a:gd name="T15" fmla="*/ 74 h 74"/>
                  <a:gd name="T16" fmla="*/ 2 w 99"/>
                  <a:gd name="T17" fmla="*/ 74 h 74"/>
                  <a:gd name="T18" fmla="*/ 2 w 99"/>
                  <a:gd name="T19" fmla="*/ 1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74"/>
                  <a:gd name="T32" fmla="*/ 99 w 99"/>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74">
                    <a:moveTo>
                      <a:pt x="0" y="0"/>
                    </a:moveTo>
                    <a:lnTo>
                      <a:pt x="99" y="0"/>
                    </a:lnTo>
                    <a:lnTo>
                      <a:pt x="99" y="74"/>
                    </a:lnTo>
                    <a:lnTo>
                      <a:pt x="0" y="74"/>
                    </a:lnTo>
                    <a:lnTo>
                      <a:pt x="0" y="0"/>
                    </a:lnTo>
                    <a:close/>
                    <a:moveTo>
                      <a:pt x="2" y="1"/>
                    </a:moveTo>
                    <a:lnTo>
                      <a:pt x="99" y="1"/>
                    </a:lnTo>
                    <a:lnTo>
                      <a:pt x="99" y="74"/>
                    </a:lnTo>
                    <a:lnTo>
                      <a:pt x="2" y="74"/>
                    </a:lnTo>
                    <a:lnTo>
                      <a:pt x="2" y="1"/>
                    </a:lnTo>
                    <a:close/>
                  </a:path>
                </a:pathLst>
              </a:custGeom>
              <a:solidFill>
                <a:srgbClr val="B9B9B9"/>
              </a:solidFill>
              <a:ln w="9525">
                <a:noFill/>
                <a:round/>
                <a:headEnd/>
                <a:tailEnd/>
              </a:ln>
            </p:spPr>
            <p:txBody>
              <a:bodyPr/>
              <a:lstStyle/>
              <a:p>
                <a:pPr eaLnBrk="0" hangingPunct="0"/>
                <a:endParaRPr lang="en-US"/>
              </a:p>
            </p:txBody>
          </p:sp>
          <p:sp>
            <p:nvSpPr>
              <p:cNvPr id="47726" name="Freeform 1950"/>
              <p:cNvSpPr>
                <a:spLocks noEditPoints="1"/>
              </p:cNvSpPr>
              <p:nvPr/>
            </p:nvSpPr>
            <p:spPr bwMode="auto">
              <a:xfrm>
                <a:off x="2985" y="2808"/>
                <a:ext cx="97" cy="73"/>
              </a:xfrm>
              <a:custGeom>
                <a:avLst/>
                <a:gdLst>
                  <a:gd name="T0" fmla="*/ 0 w 97"/>
                  <a:gd name="T1" fmla="*/ 0 h 73"/>
                  <a:gd name="T2" fmla="*/ 97 w 97"/>
                  <a:gd name="T3" fmla="*/ 0 h 73"/>
                  <a:gd name="T4" fmla="*/ 97 w 97"/>
                  <a:gd name="T5" fmla="*/ 73 h 73"/>
                  <a:gd name="T6" fmla="*/ 0 w 97"/>
                  <a:gd name="T7" fmla="*/ 73 h 73"/>
                  <a:gd name="T8" fmla="*/ 0 w 97"/>
                  <a:gd name="T9" fmla="*/ 0 h 73"/>
                  <a:gd name="T10" fmla="*/ 2 w 97"/>
                  <a:gd name="T11" fmla="*/ 2 h 73"/>
                  <a:gd name="T12" fmla="*/ 97 w 97"/>
                  <a:gd name="T13" fmla="*/ 2 h 73"/>
                  <a:gd name="T14" fmla="*/ 97 w 97"/>
                  <a:gd name="T15" fmla="*/ 73 h 73"/>
                  <a:gd name="T16" fmla="*/ 2 w 97"/>
                  <a:gd name="T17" fmla="*/ 73 h 73"/>
                  <a:gd name="T18" fmla="*/ 2 w 97"/>
                  <a:gd name="T19" fmla="*/ 2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73"/>
                  <a:gd name="T32" fmla="*/ 97 w 97"/>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73">
                    <a:moveTo>
                      <a:pt x="0" y="0"/>
                    </a:moveTo>
                    <a:lnTo>
                      <a:pt x="97" y="0"/>
                    </a:lnTo>
                    <a:lnTo>
                      <a:pt x="97" y="73"/>
                    </a:lnTo>
                    <a:lnTo>
                      <a:pt x="0" y="73"/>
                    </a:lnTo>
                    <a:lnTo>
                      <a:pt x="0" y="0"/>
                    </a:lnTo>
                    <a:close/>
                    <a:moveTo>
                      <a:pt x="2" y="2"/>
                    </a:moveTo>
                    <a:lnTo>
                      <a:pt x="97" y="2"/>
                    </a:lnTo>
                    <a:lnTo>
                      <a:pt x="97" y="73"/>
                    </a:lnTo>
                    <a:lnTo>
                      <a:pt x="2" y="73"/>
                    </a:lnTo>
                    <a:lnTo>
                      <a:pt x="2" y="2"/>
                    </a:lnTo>
                    <a:close/>
                  </a:path>
                </a:pathLst>
              </a:custGeom>
              <a:solidFill>
                <a:srgbClr val="BABABA"/>
              </a:solidFill>
              <a:ln w="9525">
                <a:noFill/>
                <a:round/>
                <a:headEnd/>
                <a:tailEnd/>
              </a:ln>
            </p:spPr>
            <p:txBody>
              <a:bodyPr/>
              <a:lstStyle/>
              <a:p>
                <a:pPr eaLnBrk="0" hangingPunct="0"/>
                <a:endParaRPr lang="en-US"/>
              </a:p>
            </p:txBody>
          </p:sp>
          <p:sp>
            <p:nvSpPr>
              <p:cNvPr id="47727" name="Freeform 1951"/>
              <p:cNvSpPr>
                <a:spLocks noEditPoints="1"/>
              </p:cNvSpPr>
              <p:nvPr/>
            </p:nvSpPr>
            <p:spPr bwMode="auto">
              <a:xfrm>
                <a:off x="2987" y="2810"/>
                <a:ext cx="95" cy="71"/>
              </a:xfrm>
              <a:custGeom>
                <a:avLst/>
                <a:gdLst>
                  <a:gd name="T0" fmla="*/ 0 w 95"/>
                  <a:gd name="T1" fmla="*/ 0 h 71"/>
                  <a:gd name="T2" fmla="*/ 95 w 95"/>
                  <a:gd name="T3" fmla="*/ 0 h 71"/>
                  <a:gd name="T4" fmla="*/ 95 w 95"/>
                  <a:gd name="T5" fmla="*/ 71 h 71"/>
                  <a:gd name="T6" fmla="*/ 0 w 95"/>
                  <a:gd name="T7" fmla="*/ 71 h 71"/>
                  <a:gd name="T8" fmla="*/ 0 w 95"/>
                  <a:gd name="T9" fmla="*/ 0 h 71"/>
                  <a:gd name="T10" fmla="*/ 1 w 95"/>
                  <a:gd name="T11" fmla="*/ 1 h 71"/>
                  <a:gd name="T12" fmla="*/ 95 w 95"/>
                  <a:gd name="T13" fmla="*/ 1 h 71"/>
                  <a:gd name="T14" fmla="*/ 95 w 95"/>
                  <a:gd name="T15" fmla="*/ 71 h 71"/>
                  <a:gd name="T16" fmla="*/ 1 w 95"/>
                  <a:gd name="T17" fmla="*/ 71 h 71"/>
                  <a:gd name="T18" fmla="*/ 1 w 95"/>
                  <a:gd name="T19" fmla="*/ 1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71"/>
                  <a:gd name="T32" fmla="*/ 95 w 95"/>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71">
                    <a:moveTo>
                      <a:pt x="0" y="0"/>
                    </a:moveTo>
                    <a:lnTo>
                      <a:pt x="95" y="0"/>
                    </a:lnTo>
                    <a:lnTo>
                      <a:pt x="95" y="71"/>
                    </a:lnTo>
                    <a:lnTo>
                      <a:pt x="0" y="71"/>
                    </a:lnTo>
                    <a:lnTo>
                      <a:pt x="0" y="0"/>
                    </a:lnTo>
                    <a:close/>
                    <a:moveTo>
                      <a:pt x="1" y="1"/>
                    </a:moveTo>
                    <a:lnTo>
                      <a:pt x="95" y="1"/>
                    </a:lnTo>
                    <a:lnTo>
                      <a:pt x="95" y="71"/>
                    </a:lnTo>
                    <a:lnTo>
                      <a:pt x="1" y="71"/>
                    </a:lnTo>
                    <a:lnTo>
                      <a:pt x="1" y="1"/>
                    </a:lnTo>
                    <a:close/>
                  </a:path>
                </a:pathLst>
              </a:custGeom>
              <a:solidFill>
                <a:srgbClr val="BCBCBC"/>
              </a:solidFill>
              <a:ln w="9525">
                <a:noFill/>
                <a:round/>
                <a:headEnd/>
                <a:tailEnd/>
              </a:ln>
            </p:spPr>
            <p:txBody>
              <a:bodyPr/>
              <a:lstStyle/>
              <a:p>
                <a:pPr eaLnBrk="0" hangingPunct="0"/>
                <a:endParaRPr lang="en-US"/>
              </a:p>
            </p:txBody>
          </p:sp>
          <p:sp>
            <p:nvSpPr>
              <p:cNvPr id="47728" name="Freeform 1952"/>
              <p:cNvSpPr>
                <a:spLocks noEditPoints="1"/>
              </p:cNvSpPr>
              <p:nvPr/>
            </p:nvSpPr>
            <p:spPr bwMode="auto">
              <a:xfrm>
                <a:off x="2988" y="2811"/>
                <a:ext cx="94" cy="70"/>
              </a:xfrm>
              <a:custGeom>
                <a:avLst/>
                <a:gdLst>
                  <a:gd name="T0" fmla="*/ 0 w 94"/>
                  <a:gd name="T1" fmla="*/ 0 h 70"/>
                  <a:gd name="T2" fmla="*/ 94 w 94"/>
                  <a:gd name="T3" fmla="*/ 0 h 70"/>
                  <a:gd name="T4" fmla="*/ 94 w 94"/>
                  <a:gd name="T5" fmla="*/ 70 h 70"/>
                  <a:gd name="T6" fmla="*/ 0 w 94"/>
                  <a:gd name="T7" fmla="*/ 70 h 70"/>
                  <a:gd name="T8" fmla="*/ 0 w 94"/>
                  <a:gd name="T9" fmla="*/ 0 h 70"/>
                  <a:gd name="T10" fmla="*/ 2 w 94"/>
                  <a:gd name="T11" fmla="*/ 1 h 70"/>
                  <a:gd name="T12" fmla="*/ 94 w 94"/>
                  <a:gd name="T13" fmla="*/ 1 h 70"/>
                  <a:gd name="T14" fmla="*/ 94 w 94"/>
                  <a:gd name="T15" fmla="*/ 70 h 70"/>
                  <a:gd name="T16" fmla="*/ 2 w 94"/>
                  <a:gd name="T17" fmla="*/ 70 h 70"/>
                  <a:gd name="T18" fmla="*/ 2 w 94"/>
                  <a:gd name="T19" fmla="*/ 1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70"/>
                  <a:gd name="T32" fmla="*/ 94 w 94"/>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70">
                    <a:moveTo>
                      <a:pt x="0" y="0"/>
                    </a:moveTo>
                    <a:lnTo>
                      <a:pt x="94" y="0"/>
                    </a:lnTo>
                    <a:lnTo>
                      <a:pt x="94" y="70"/>
                    </a:lnTo>
                    <a:lnTo>
                      <a:pt x="0" y="70"/>
                    </a:lnTo>
                    <a:lnTo>
                      <a:pt x="0" y="0"/>
                    </a:lnTo>
                    <a:close/>
                    <a:moveTo>
                      <a:pt x="2" y="1"/>
                    </a:moveTo>
                    <a:lnTo>
                      <a:pt x="94" y="1"/>
                    </a:lnTo>
                    <a:lnTo>
                      <a:pt x="94" y="70"/>
                    </a:lnTo>
                    <a:lnTo>
                      <a:pt x="2" y="70"/>
                    </a:lnTo>
                    <a:lnTo>
                      <a:pt x="2" y="1"/>
                    </a:lnTo>
                    <a:close/>
                  </a:path>
                </a:pathLst>
              </a:custGeom>
              <a:solidFill>
                <a:srgbClr val="BEBEBE"/>
              </a:solidFill>
              <a:ln w="9525">
                <a:noFill/>
                <a:round/>
                <a:headEnd/>
                <a:tailEnd/>
              </a:ln>
            </p:spPr>
            <p:txBody>
              <a:bodyPr/>
              <a:lstStyle/>
              <a:p>
                <a:pPr eaLnBrk="0" hangingPunct="0"/>
                <a:endParaRPr lang="en-US"/>
              </a:p>
            </p:txBody>
          </p:sp>
          <p:sp>
            <p:nvSpPr>
              <p:cNvPr id="47729" name="Freeform 1953"/>
              <p:cNvSpPr>
                <a:spLocks noEditPoints="1"/>
              </p:cNvSpPr>
              <p:nvPr/>
            </p:nvSpPr>
            <p:spPr bwMode="auto">
              <a:xfrm>
                <a:off x="2990" y="2812"/>
                <a:ext cx="92" cy="69"/>
              </a:xfrm>
              <a:custGeom>
                <a:avLst/>
                <a:gdLst>
                  <a:gd name="T0" fmla="*/ 0 w 92"/>
                  <a:gd name="T1" fmla="*/ 0 h 69"/>
                  <a:gd name="T2" fmla="*/ 92 w 92"/>
                  <a:gd name="T3" fmla="*/ 0 h 69"/>
                  <a:gd name="T4" fmla="*/ 92 w 92"/>
                  <a:gd name="T5" fmla="*/ 69 h 69"/>
                  <a:gd name="T6" fmla="*/ 0 w 92"/>
                  <a:gd name="T7" fmla="*/ 69 h 69"/>
                  <a:gd name="T8" fmla="*/ 0 w 92"/>
                  <a:gd name="T9" fmla="*/ 0 h 69"/>
                  <a:gd name="T10" fmla="*/ 3 w 92"/>
                  <a:gd name="T11" fmla="*/ 2 h 69"/>
                  <a:gd name="T12" fmla="*/ 92 w 92"/>
                  <a:gd name="T13" fmla="*/ 2 h 69"/>
                  <a:gd name="T14" fmla="*/ 92 w 92"/>
                  <a:gd name="T15" fmla="*/ 69 h 69"/>
                  <a:gd name="T16" fmla="*/ 3 w 92"/>
                  <a:gd name="T17" fmla="*/ 69 h 69"/>
                  <a:gd name="T18" fmla="*/ 3 w 92"/>
                  <a:gd name="T19" fmla="*/ 2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69"/>
                  <a:gd name="T32" fmla="*/ 92 w 92"/>
                  <a:gd name="T33" fmla="*/ 69 h 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69">
                    <a:moveTo>
                      <a:pt x="0" y="0"/>
                    </a:moveTo>
                    <a:lnTo>
                      <a:pt x="92" y="0"/>
                    </a:lnTo>
                    <a:lnTo>
                      <a:pt x="92" y="69"/>
                    </a:lnTo>
                    <a:lnTo>
                      <a:pt x="0" y="69"/>
                    </a:lnTo>
                    <a:lnTo>
                      <a:pt x="0" y="0"/>
                    </a:lnTo>
                    <a:close/>
                    <a:moveTo>
                      <a:pt x="3" y="2"/>
                    </a:moveTo>
                    <a:lnTo>
                      <a:pt x="92" y="2"/>
                    </a:lnTo>
                    <a:lnTo>
                      <a:pt x="92" y="69"/>
                    </a:lnTo>
                    <a:lnTo>
                      <a:pt x="3" y="69"/>
                    </a:lnTo>
                    <a:lnTo>
                      <a:pt x="3" y="2"/>
                    </a:lnTo>
                    <a:close/>
                  </a:path>
                </a:pathLst>
              </a:custGeom>
              <a:solidFill>
                <a:srgbClr val="BFBFBF"/>
              </a:solidFill>
              <a:ln w="9525">
                <a:noFill/>
                <a:round/>
                <a:headEnd/>
                <a:tailEnd/>
              </a:ln>
            </p:spPr>
            <p:txBody>
              <a:bodyPr/>
              <a:lstStyle/>
              <a:p>
                <a:pPr eaLnBrk="0" hangingPunct="0"/>
                <a:endParaRPr lang="en-US"/>
              </a:p>
            </p:txBody>
          </p:sp>
          <p:sp>
            <p:nvSpPr>
              <p:cNvPr id="47730" name="Freeform 1954"/>
              <p:cNvSpPr>
                <a:spLocks noEditPoints="1"/>
              </p:cNvSpPr>
              <p:nvPr/>
            </p:nvSpPr>
            <p:spPr bwMode="auto">
              <a:xfrm>
                <a:off x="2993" y="2814"/>
                <a:ext cx="89" cy="67"/>
              </a:xfrm>
              <a:custGeom>
                <a:avLst/>
                <a:gdLst>
                  <a:gd name="T0" fmla="*/ 0 w 89"/>
                  <a:gd name="T1" fmla="*/ 0 h 67"/>
                  <a:gd name="T2" fmla="*/ 89 w 89"/>
                  <a:gd name="T3" fmla="*/ 0 h 67"/>
                  <a:gd name="T4" fmla="*/ 89 w 89"/>
                  <a:gd name="T5" fmla="*/ 67 h 67"/>
                  <a:gd name="T6" fmla="*/ 0 w 89"/>
                  <a:gd name="T7" fmla="*/ 67 h 67"/>
                  <a:gd name="T8" fmla="*/ 0 w 89"/>
                  <a:gd name="T9" fmla="*/ 0 h 67"/>
                  <a:gd name="T10" fmla="*/ 2 w 89"/>
                  <a:gd name="T11" fmla="*/ 1 h 67"/>
                  <a:gd name="T12" fmla="*/ 89 w 89"/>
                  <a:gd name="T13" fmla="*/ 1 h 67"/>
                  <a:gd name="T14" fmla="*/ 89 w 89"/>
                  <a:gd name="T15" fmla="*/ 67 h 67"/>
                  <a:gd name="T16" fmla="*/ 2 w 89"/>
                  <a:gd name="T17" fmla="*/ 67 h 67"/>
                  <a:gd name="T18" fmla="*/ 2 w 89"/>
                  <a:gd name="T19" fmla="*/ 1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
                  <a:gd name="T31" fmla="*/ 0 h 67"/>
                  <a:gd name="T32" fmla="*/ 89 w 89"/>
                  <a:gd name="T33" fmla="*/ 67 h 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 h="67">
                    <a:moveTo>
                      <a:pt x="0" y="0"/>
                    </a:moveTo>
                    <a:lnTo>
                      <a:pt x="89" y="0"/>
                    </a:lnTo>
                    <a:lnTo>
                      <a:pt x="89" y="67"/>
                    </a:lnTo>
                    <a:lnTo>
                      <a:pt x="0" y="67"/>
                    </a:lnTo>
                    <a:lnTo>
                      <a:pt x="0" y="0"/>
                    </a:lnTo>
                    <a:close/>
                    <a:moveTo>
                      <a:pt x="2" y="1"/>
                    </a:moveTo>
                    <a:lnTo>
                      <a:pt x="89" y="1"/>
                    </a:lnTo>
                    <a:lnTo>
                      <a:pt x="89" y="67"/>
                    </a:lnTo>
                    <a:lnTo>
                      <a:pt x="2" y="67"/>
                    </a:lnTo>
                    <a:lnTo>
                      <a:pt x="2" y="1"/>
                    </a:lnTo>
                    <a:close/>
                  </a:path>
                </a:pathLst>
              </a:custGeom>
              <a:solidFill>
                <a:srgbClr val="C1C1C1"/>
              </a:solidFill>
              <a:ln w="9525">
                <a:noFill/>
                <a:round/>
                <a:headEnd/>
                <a:tailEnd/>
              </a:ln>
            </p:spPr>
            <p:txBody>
              <a:bodyPr/>
              <a:lstStyle/>
              <a:p>
                <a:pPr eaLnBrk="0" hangingPunct="0"/>
                <a:endParaRPr lang="en-US"/>
              </a:p>
            </p:txBody>
          </p:sp>
          <p:sp>
            <p:nvSpPr>
              <p:cNvPr id="47731" name="Freeform 1955"/>
              <p:cNvSpPr>
                <a:spLocks noEditPoints="1"/>
              </p:cNvSpPr>
              <p:nvPr/>
            </p:nvSpPr>
            <p:spPr bwMode="auto">
              <a:xfrm>
                <a:off x="2995" y="2815"/>
                <a:ext cx="87" cy="66"/>
              </a:xfrm>
              <a:custGeom>
                <a:avLst/>
                <a:gdLst>
                  <a:gd name="T0" fmla="*/ 0 w 87"/>
                  <a:gd name="T1" fmla="*/ 0 h 66"/>
                  <a:gd name="T2" fmla="*/ 87 w 87"/>
                  <a:gd name="T3" fmla="*/ 0 h 66"/>
                  <a:gd name="T4" fmla="*/ 87 w 87"/>
                  <a:gd name="T5" fmla="*/ 66 h 66"/>
                  <a:gd name="T6" fmla="*/ 0 w 87"/>
                  <a:gd name="T7" fmla="*/ 66 h 66"/>
                  <a:gd name="T8" fmla="*/ 0 w 87"/>
                  <a:gd name="T9" fmla="*/ 0 h 66"/>
                  <a:gd name="T10" fmla="*/ 2 w 87"/>
                  <a:gd name="T11" fmla="*/ 2 h 66"/>
                  <a:gd name="T12" fmla="*/ 87 w 87"/>
                  <a:gd name="T13" fmla="*/ 2 h 66"/>
                  <a:gd name="T14" fmla="*/ 87 w 87"/>
                  <a:gd name="T15" fmla="*/ 66 h 66"/>
                  <a:gd name="T16" fmla="*/ 2 w 87"/>
                  <a:gd name="T17" fmla="*/ 66 h 66"/>
                  <a:gd name="T18" fmla="*/ 2 w 87"/>
                  <a:gd name="T19" fmla="*/ 2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66"/>
                  <a:gd name="T32" fmla="*/ 87 w 87"/>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66">
                    <a:moveTo>
                      <a:pt x="0" y="0"/>
                    </a:moveTo>
                    <a:lnTo>
                      <a:pt x="87" y="0"/>
                    </a:lnTo>
                    <a:lnTo>
                      <a:pt x="87" y="66"/>
                    </a:lnTo>
                    <a:lnTo>
                      <a:pt x="0" y="66"/>
                    </a:lnTo>
                    <a:lnTo>
                      <a:pt x="0" y="0"/>
                    </a:lnTo>
                    <a:close/>
                    <a:moveTo>
                      <a:pt x="2" y="2"/>
                    </a:moveTo>
                    <a:lnTo>
                      <a:pt x="87" y="2"/>
                    </a:lnTo>
                    <a:lnTo>
                      <a:pt x="87" y="66"/>
                    </a:lnTo>
                    <a:lnTo>
                      <a:pt x="2" y="66"/>
                    </a:lnTo>
                    <a:lnTo>
                      <a:pt x="2" y="2"/>
                    </a:lnTo>
                    <a:close/>
                  </a:path>
                </a:pathLst>
              </a:custGeom>
              <a:solidFill>
                <a:srgbClr val="C3C3C3"/>
              </a:solidFill>
              <a:ln w="9525">
                <a:noFill/>
                <a:round/>
                <a:headEnd/>
                <a:tailEnd/>
              </a:ln>
            </p:spPr>
            <p:txBody>
              <a:bodyPr/>
              <a:lstStyle/>
              <a:p>
                <a:pPr eaLnBrk="0" hangingPunct="0"/>
                <a:endParaRPr lang="en-US"/>
              </a:p>
            </p:txBody>
          </p:sp>
          <p:sp>
            <p:nvSpPr>
              <p:cNvPr id="47732" name="Freeform 1956"/>
              <p:cNvSpPr>
                <a:spLocks noEditPoints="1"/>
              </p:cNvSpPr>
              <p:nvPr/>
            </p:nvSpPr>
            <p:spPr bwMode="auto">
              <a:xfrm>
                <a:off x="2997" y="2817"/>
                <a:ext cx="85" cy="64"/>
              </a:xfrm>
              <a:custGeom>
                <a:avLst/>
                <a:gdLst>
                  <a:gd name="T0" fmla="*/ 0 w 85"/>
                  <a:gd name="T1" fmla="*/ 0 h 64"/>
                  <a:gd name="T2" fmla="*/ 85 w 85"/>
                  <a:gd name="T3" fmla="*/ 0 h 64"/>
                  <a:gd name="T4" fmla="*/ 85 w 85"/>
                  <a:gd name="T5" fmla="*/ 64 h 64"/>
                  <a:gd name="T6" fmla="*/ 0 w 85"/>
                  <a:gd name="T7" fmla="*/ 64 h 64"/>
                  <a:gd name="T8" fmla="*/ 0 w 85"/>
                  <a:gd name="T9" fmla="*/ 0 h 64"/>
                  <a:gd name="T10" fmla="*/ 1 w 85"/>
                  <a:gd name="T11" fmla="*/ 1 h 64"/>
                  <a:gd name="T12" fmla="*/ 85 w 85"/>
                  <a:gd name="T13" fmla="*/ 1 h 64"/>
                  <a:gd name="T14" fmla="*/ 85 w 85"/>
                  <a:gd name="T15" fmla="*/ 64 h 64"/>
                  <a:gd name="T16" fmla="*/ 1 w 85"/>
                  <a:gd name="T17" fmla="*/ 64 h 64"/>
                  <a:gd name="T18" fmla="*/ 1 w 85"/>
                  <a:gd name="T19" fmla="*/ 1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64"/>
                  <a:gd name="T32" fmla="*/ 85 w 85"/>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64">
                    <a:moveTo>
                      <a:pt x="0" y="0"/>
                    </a:moveTo>
                    <a:lnTo>
                      <a:pt x="85" y="0"/>
                    </a:lnTo>
                    <a:lnTo>
                      <a:pt x="85" y="64"/>
                    </a:lnTo>
                    <a:lnTo>
                      <a:pt x="0" y="64"/>
                    </a:lnTo>
                    <a:lnTo>
                      <a:pt x="0" y="0"/>
                    </a:lnTo>
                    <a:close/>
                    <a:moveTo>
                      <a:pt x="1" y="1"/>
                    </a:moveTo>
                    <a:lnTo>
                      <a:pt x="85" y="1"/>
                    </a:lnTo>
                    <a:lnTo>
                      <a:pt x="85" y="64"/>
                    </a:lnTo>
                    <a:lnTo>
                      <a:pt x="1" y="64"/>
                    </a:lnTo>
                    <a:lnTo>
                      <a:pt x="1" y="1"/>
                    </a:lnTo>
                    <a:close/>
                  </a:path>
                </a:pathLst>
              </a:custGeom>
              <a:solidFill>
                <a:srgbClr val="C5C5C5"/>
              </a:solidFill>
              <a:ln w="9525">
                <a:noFill/>
                <a:round/>
                <a:headEnd/>
                <a:tailEnd/>
              </a:ln>
            </p:spPr>
            <p:txBody>
              <a:bodyPr/>
              <a:lstStyle/>
              <a:p>
                <a:pPr eaLnBrk="0" hangingPunct="0"/>
                <a:endParaRPr lang="en-US"/>
              </a:p>
            </p:txBody>
          </p:sp>
          <p:sp>
            <p:nvSpPr>
              <p:cNvPr id="47733" name="Freeform 1957"/>
              <p:cNvSpPr>
                <a:spLocks noEditPoints="1"/>
              </p:cNvSpPr>
              <p:nvPr/>
            </p:nvSpPr>
            <p:spPr bwMode="auto">
              <a:xfrm>
                <a:off x="2998" y="2818"/>
                <a:ext cx="84" cy="63"/>
              </a:xfrm>
              <a:custGeom>
                <a:avLst/>
                <a:gdLst>
                  <a:gd name="T0" fmla="*/ 0 w 84"/>
                  <a:gd name="T1" fmla="*/ 0 h 63"/>
                  <a:gd name="T2" fmla="*/ 84 w 84"/>
                  <a:gd name="T3" fmla="*/ 0 h 63"/>
                  <a:gd name="T4" fmla="*/ 84 w 84"/>
                  <a:gd name="T5" fmla="*/ 63 h 63"/>
                  <a:gd name="T6" fmla="*/ 0 w 84"/>
                  <a:gd name="T7" fmla="*/ 63 h 63"/>
                  <a:gd name="T8" fmla="*/ 0 w 84"/>
                  <a:gd name="T9" fmla="*/ 0 h 63"/>
                  <a:gd name="T10" fmla="*/ 2 w 84"/>
                  <a:gd name="T11" fmla="*/ 2 h 63"/>
                  <a:gd name="T12" fmla="*/ 84 w 84"/>
                  <a:gd name="T13" fmla="*/ 2 h 63"/>
                  <a:gd name="T14" fmla="*/ 84 w 84"/>
                  <a:gd name="T15" fmla="*/ 63 h 63"/>
                  <a:gd name="T16" fmla="*/ 2 w 84"/>
                  <a:gd name="T17" fmla="*/ 63 h 63"/>
                  <a:gd name="T18" fmla="*/ 2 w 84"/>
                  <a:gd name="T19" fmla="*/ 2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
                  <a:gd name="T31" fmla="*/ 0 h 63"/>
                  <a:gd name="T32" fmla="*/ 84 w 84"/>
                  <a:gd name="T33" fmla="*/ 63 h 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 h="63">
                    <a:moveTo>
                      <a:pt x="0" y="0"/>
                    </a:moveTo>
                    <a:lnTo>
                      <a:pt x="84" y="0"/>
                    </a:lnTo>
                    <a:lnTo>
                      <a:pt x="84" y="63"/>
                    </a:lnTo>
                    <a:lnTo>
                      <a:pt x="0" y="63"/>
                    </a:lnTo>
                    <a:lnTo>
                      <a:pt x="0" y="0"/>
                    </a:lnTo>
                    <a:close/>
                    <a:moveTo>
                      <a:pt x="2" y="2"/>
                    </a:moveTo>
                    <a:lnTo>
                      <a:pt x="84" y="2"/>
                    </a:lnTo>
                    <a:lnTo>
                      <a:pt x="84" y="63"/>
                    </a:lnTo>
                    <a:lnTo>
                      <a:pt x="2" y="63"/>
                    </a:lnTo>
                    <a:lnTo>
                      <a:pt x="2" y="2"/>
                    </a:lnTo>
                    <a:close/>
                  </a:path>
                </a:pathLst>
              </a:custGeom>
              <a:solidFill>
                <a:srgbClr val="C7C7C7"/>
              </a:solidFill>
              <a:ln w="9525">
                <a:noFill/>
                <a:round/>
                <a:headEnd/>
                <a:tailEnd/>
              </a:ln>
            </p:spPr>
            <p:txBody>
              <a:bodyPr/>
              <a:lstStyle/>
              <a:p>
                <a:pPr eaLnBrk="0" hangingPunct="0"/>
                <a:endParaRPr lang="en-US"/>
              </a:p>
            </p:txBody>
          </p:sp>
          <p:sp>
            <p:nvSpPr>
              <p:cNvPr id="47734" name="Freeform 1958"/>
              <p:cNvSpPr>
                <a:spLocks noEditPoints="1"/>
              </p:cNvSpPr>
              <p:nvPr/>
            </p:nvSpPr>
            <p:spPr bwMode="auto">
              <a:xfrm>
                <a:off x="3000" y="2820"/>
                <a:ext cx="82" cy="61"/>
              </a:xfrm>
              <a:custGeom>
                <a:avLst/>
                <a:gdLst>
                  <a:gd name="T0" fmla="*/ 0 w 82"/>
                  <a:gd name="T1" fmla="*/ 0 h 61"/>
                  <a:gd name="T2" fmla="*/ 82 w 82"/>
                  <a:gd name="T3" fmla="*/ 0 h 61"/>
                  <a:gd name="T4" fmla="*/ 82 w 82"/>
                  <a:gd name="T5" fmla="*/ 61 h 61"/>
                  <a:gd name="T6" fmla="*/ 0 w 82"/>
                  <a:gd name="T7" fmla="*/ 61 h 61"/>
                  <a:gd name="T8" fmla="*/ 0 w 82"/>
                  <a:gd name="T9" fmla="*/ 0 h 61"/>
                  <a:gd name="T10" fmla="*/ 2 w 82"/>
                  <a:gd name="T11" fmla="*/ 1 h 61"/>
                  <a:gd name="T12" fmla="*/ 82 w 82"/>
                  <a:gd name="T13" fmla="*/ 1 h 61"/>
                  <a:gd name="T14" fmla="*/ 82 w 82"/>
                  <a:gd name="T15" fmla="*/ 61 h 61"/>
                  <a:gd name="T16" fmla="*/ 2 w 82"/>
                  <a:gd name="T17" fmla="*/ 61 h 61"/>
                  <a:gd name="T18" fmla="*/ 2 w 82"/>
                  <a:gd name="T19" fmla="*/ 1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61"/>
                  <a:gd name="T32" fmla="*/ 82 w 82"/>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61">
                    <a:moveTo>
                      <a:pt x="0" y="0"/>
                    </a:moveTo>
                    <a:lnTo>
                      <a:pt x="82" y="0"/>
                    </a:lnTo>
                    <a:lnTo>
                      <a:pt x="82" y="61"/>
                    </a:lnTo>
                    <a:lnTo>
                      <a:pt x="0" y="61"/>
                    </a:lnTo>
                    <a:lnTo>
                      <a:pt x="0" y="0"/>
                    </a:lnTo>
                    <a:close/>
                    <a:moveTo>
                      <a:pt x="2" y="1"/>
                    </a:moveTo>
                    <a:lnTo>
                      <a:pt x="82" y="1"/>
                    </a:lnTo>
                    <a:lnTo>
                      <a:pt x="82" y="61"/>
                    </a:lnTo>
                    <a:lnTo>
                      <a:pt x="2" y="61"/>
                    </a:lnTo>
                    <a:lnTo>
                      <a:pt x="2" y="1"/>
                    </a:lnTo>
                    <a:close/>
                  </a:path>
                </a:pathLst>
              </a:custGeom>
              <a:solidFill>
                <a:srgbClr val="C8C8C8"/>
              </a:solidFill>
              <a:ln w="9525">
                <a:noFill/>
                <a:round/>
                <a:headEnd/>
                <a:tailEnd/>
              </a:ln>
            </p:spPr>
            <p:txBody>
              <a:bodyPr/>
              <a:lstStyle/>
              <a:p>
                <a:pPr eaLnBrk="0" hangingPunct="0"/>
                <a:endParaRPr lang="en-US"/>
              </a:p>
            </p:txBody>
          </p:sp>
          <p:sp>
            <p:nvSpPr>
              <p:cNvPr id="47735" name="Freeform 1959"/>
              <p:cNvSpPr>
                <a:spLocks noEditPoints="1"/>
              </p:cNvSpPr>
              <p:nvPr/>
            </p:nvSpPr>
            <p:spPr bwMode="auto">
              <a:xfrm>
                <a:off x="3002" y="2821"/>
                <a:ext cx="80" cy="60"/>
              </a:xfrm>
              <a:custGeom>
                <a:avLst/>
                <a:gdLst>
                  <a:gd name="T0" fmla="*/ 0 w 80"/>
                  <a:gd name="T1" fmla="*/ 0 h 60"/>
                  <a:gd name="T2" fmla="*/ 80 w 80"/>
                  <a:gd name="T3" fmla="*/ 0 h 60"/>
                  <a:gd name="T4" fmla="*/ 80 w 80"/>
                  <a:gd name="T5" fmla="*/ 60 h 60"/>
                  <a:gd name="T6" fmla="*/ 0 w 80"/>
                  <a:gd name="T7" fmla="*/ 60 h 60"/>
                  <a:gd name="T8" fmla="*/ 0 w 80"/>
                  <a:gd name="T9" fmla="*/ 0 h 60"/>
                  <a:gd name="T10" fmla="*/ 2 w 80"/>
                  <a:gd name="T11" fmla="*/ 2 h 60"/>
                  <a:gd name="T12" fmla="*/ 80 w 80"/>
                  <a:gd name="T13" fmla="*/ 2 h 60"/>
                  <a:gd name="T14" fmla="*/ 80 w 80"/>
                  <a:gd name="T15" fmla="*/ 60 h 60"/>
                  <a:gd name="T16" fmla="*/ 2 w 80"/>
                  <a:gd name="T17" fmla="*/ 60 h 60"/>
                  <a:gd name="T18" fmla="*/ 2 w 80"/>
                  <a:gd name="T19" fmla="*/ 2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60"/>
                  <a:gd name="T32" fmla="*/ 80 w 80"/>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60">
                    <a:moveTo>
                      <a:pt x="0" y="0"/>
                    </a:moveTo>
                    <a:lnTo>
                      <a:pt x="80" y="0"/>
                    </a:lnTo>
                    <a:lnTo>
                      <a:pt x="80" y="60"/>
                    </a:lnTo>
                    <a:lnTo>
                      <a:pt x="0" y="60"/>
                    </a:lnTo>
                    <a:lnTo>
                      <a:pt x="0" y="0"/>
                    </a:lnTo>
                    <a:close/>
                    <a:moveTo>
                      <a:pt x="2" y="2"/>
                    </a:moveTo>
                    <a:lnTo>
                      <a:pt x="80" y="2"/>
                    </a:lnTo>
                    <a:lnTo>
                      <a:pt x="80" y="60"/>
                    </a:lnTo>
                    <a:lnTo>
                      <a:pt x="2" y="60"/>
                    </a:lnTo>
                    <a:lnTo>
                      <a:pt x="2" y="2"/>
                    </a:lnTo>
                    <a:close/>
                  </a:path>
                </a:pathLst>
              </a:custGeom>
              <a:solidFill>
                <a:srgbClr val="CACACA"/>
              </a:solidFill>
              <a:ln w="9525">
                <a:noFill/>
                <a:round/>
                <a:headEnd/>
                <a:tailEnd/>
              </a:ln>
            </p:spPr>
            <p:txBody>
              <a:bodyPr/>
              <a:lstStyle/>
              <a:p>
                <a:pPr eaLnBrk="0" hangingPunct="0"/>
                <a:endParaRPr lang="en-US"/>
              </a:p>
            </p:txBody>
          </p:sp>
          <p:sp>
            <p:nvSpPr>
              <p:cNvPr id="47736" name="Freeform 1960"/>
              <p:cNvSpPr>
                <a:spLocks noEditPoints="1"/>
              </p:cNvSpPr>
              <p:nvPr/>
            </p:nvSpPr>
            <p:spPr bwMode="auto">
              <a:xfrm>
                <a:off x="3004" y="2823"/>
                <a:ext cx="78" cy="58"/>
              </a:xfrm>
              <a:custGeom>
                <a:avLst/>
                <a:gdLst>
                  <a:gd name="T0" fmla="*/ 0 w 78"/>
                  <a:gd name="T1" fmla="*/ 0 h 58"/>
                  <a:gd name="T2" fmla="*/ 78 w 78"/>
                  <a:gd name="T3" fmla="*/ 0 h 58"/>
                  <a:gd name="T4" fmla="*/ 78 w 78"/>
                  <a:gd name="T5" fmla="*/ 58 h 58"/>
                  <a:gd name="T6" fmla="*/ 0 w 78"/>
                  <a:gd name="T7" fmla="*/ 58 h 58"/>
                  <a:gd name="T8" fmla="*/ 0 w 78"/>
                  <a:gd name="T9" fmla="*/ 0 h 58"/>
                  <a:gd name="T10" fmla="*/ 2 w 78"/>
                  <a:gd name="T11" fmla="*/ 1 h 58"/>
                  <a:gd name="T12" fmla="*/ 78 w 78"/>
                  <a:gd name="T13" fmla="*/ 1 h 58"/>
                  <a:gd name="T14" fmla="*/ 78 w 78"/>
                  <a:gd name="T15" fmla="*/ 58 h 58"/>
                  <a:gd name="T16" fmla="*/ 2 w 78"/>
                  <a:gd name="T17" fmla="*/ 58 h 58"/>
                  <a:gd name="T18" fmla="*/ 2 w 78"/>
                  <a:gd name="T19" fmla="*/ 1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58"/>
                  <a:gd name="T32" fmla="*/ 78 w 78"/>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58">
                    <a:moveTo>
                      <a:pt x="0" y="0"/>
                    </a:moveTo>
                    <a:lnTo>
                      <a:pt x="78" y="0"/>
                    </a:lnTo>
                    <a:lnTo>
                      <a:pt x="78" y="58"/>
                    </a:lnTo>
                    <a:lnTo>
                      <a:pt x="0" y="58"/>
                    </a:lnTo>
                    <a:lnTo>
                      <a:pt x="0" y="0"/>
                    </a:lnTo>
                    <a:close/>
                    <a:moveTo>
                      <a:pt x="2" y="1"/>
                    </a:moveTo>
                    <a:lnTo>
                      <a:pt x="78" y="1"/>
                    </a:lnTo>
                    <a:lnTo>
                      <a:pt x="78" y="58"/>
                    </a:lnTo>
                    <a:lnTo>
                      <a:pt x="2" y="58"/>
                    </a:lnTo>
                    <a:lnTo>
                      <a:pt x="2" y="1"/>
                    </a:lnTo>
                    <a:close/>
                  </a:path>
                </a:pathLst>
              </a:custGeom>
              <a:solidFill>
                <a:srgbClr val="CCCCCC"/>
              </a:solidFill>
              <a:ln w="9525">
                <a:noFill/>
                <a:round/>
                <a:headEnd/>
                <a:tailEnd/>
              </a:ln>
            </p:spPr>
            <p:txBody>
              <a:bodyPr/>
              <a:lstStyle/>
              <a:p>
                <a:pPr eaLnBrk="0" hangingPunct="0"/>
                <a:endParaRPr lang="en-US"/>
              </a:p>
            </p:txBody>
          </p:sp>
          <p:sp>
            <p:nvSpPr>
              <p:cNvPr id="47737" name="Freeform 1961"/>
              <p:cNvSpPr>
                <a:spLocks noEditPoints="1"/>
              </p:cNvSpPr>
              <p:nvPr/>
            </p:nvSpPr>
            <p:spPr bwMode="auto">
              <a:xfrm>
                <a:off x="3006" y="2824"/>
                <a:ext cx="76" cy="57"/>
              </a:xfrm>
              <a:custGeom>
                <a:avLst/>
                <a:gdLst>
                  <a:gd name="T0" fmla="*/ 0 w 76"/>
                  <a:gd name="T1" fmla="*/ 0 h 57"/>
                  <a:gd name="T2" fmla="*/ 76 w 76"/>
                  <a:gd name="T3" fmla="*/ 0 h 57"/>
                  <a:gd name="T4" fmla="*/ 76 w 76"/>
                  <a:gd name="T5" fmla="*/ 57 h 57"/>
                  <a:gd name="T6" fmla="*/ 0 w 76"/>
                  <a:gd name="T7" fmla="*/ 57 h 57"/>
                  <a:gd name="T8" fmla="*/ 0 w 76"/>
                  <a:gd name="T9" fmla="*/ 0 h 57"/>
                  <a:gd name="T10" fmla="*/ 2 w 76"/>
                  <a:gd name="T11" fmla="*/ 1 h 57"/>
                  <a:gd name="T12" fmla="*/ 76 w 76"/>
                  <a:gd name="T13" fmla="*/ 1 h 57"/>
                  <a:gd name="T14" fmla="*/ 76 w 76"/>
                  <a:gd name="T15" fmla="*/ 57 h 57"/>
                  <a:gd name="T16" fmla="*/ 2 w 76"/>
                  <a:gd name="T17" fmla="*/ 57 h 57"/>
                  <a:gd name="T18" fmla="*/ 2 w 76"/>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57"/>
                  <a:gd name="T32" fmla="*/ 76 w 7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57">
                    <a:moveTo>
                      <a:pt x="0" y="0"/>
                    </a:moveTo>
                    <a:lnTo>
                      <a:pt x="76" y="0"/>
                    </a:lnTo>
                    <a:lnTo>
                      <a:pt x="76" y="57"/>
                    </a:lnTo>
                    <a:lnTo>
                      <a:pt x="0" y="57"/>
                    </a:lnTo>
                    <a:lnTo>
                      <a:pt x="0" y="0"/>
                    </a:lnTo>
                    <a:close/>
                    <a:moveTo>
                      <a:pt x="2" y="1"/>
                    </a:moveTo>
                    <a:lnTo>
                      <a:pt x="76" y="1"/>
                    </a:lnTo>
                    <a:lnTo>
                      <a:pt x="76" y="57"/>
                    </a:lnTo>
                    <a:lnTo>
                      <a:pt x="2" y="57"/>
                    </a:lnTo>
                    <a:lnTo>
                      <a:pt x="2" y="1"/>
                    </a:lnTo>
                    <a:close/>
                  </a:path>
                </a:pathLst>
              </a:custGeom>
              <a:solidFill>
                <a:srgbClr val="CDCDCD"/>
              </a:solidFill>
              <a:ln w="9525">
                <a:noFill/>
                <a:round/>
                <a:headEnd/>
                <a:tailEnd/>
              </a:ln>
            </p:spPr>
            <p:txBody>
              <a:bodyPr/>
              <a:lstStyle/>
              <a:p>
                <a:pPr eaLnBrk="0" hangingPunct="0"/>
                <a:endParaRPr lang="en-US"/>
              </a:p>
            </p:txBody>
          </p:sp>
          <p:sp>
            <p:nvSpPr>
              <p:cNvPr id="47738" name="Freeform 1962"/>
              <p:cNvSpPr>
                <a:spLocks noEditPoints="1"/>
              </p:cNvSpPr>
              <p:nvPr/>
            </p:nvSpPr>
            <p:spPr bwMode="auto">
              <a:xfrm>
                <a:off x="3008" y="2825"/>
                <a:ext cx="74" cy="56"/>
              </a:xfrm>
              <a:custGeom>
                <a:avLst/>
                <a:gdLst>
                  <a:gd name="T0" fmla="*/ 0 w 74"/>
                  <a:gd name="T1" fmla="*/ 0 h 56"/>
                  <a:gd name="T2" fmla="*/ 74 w 74"/>
                  <a:gd name="T3" fmla="*/ 0 h 56"/>
                  <a:gd name="T4" fmla="*/ 74 w 74"/>
                  <a:gd name="T5" fmla="*/ 56 h 56"/>
                  <a:gd name="T6" fmla="*/ 0 w 74"/>
                  <a:gd name="T7" fmla="*/ 56 h 56"/>
                  <a:gd name="T8" fmla="*/ 0 w 74"/>
                  <a:gd name="T9" fmla="*/ 0 h 56"/>
                  <a:gd name="T10" fmla="*/ 2 w 74"/>
                  <a:gd name="T11" fmla="*/ 2 h 56"/>
                  <a:gd name="T12" fmla="*/ 74 w 74"/>
                  <a:gd name="T13" fmla="*/ 2 h 56"/>
                  <a:gd name="T14" fmla="*/ 74 w 74"/>
                  <a:gd name="T15" fmla="*/ 56 h 56"/>
                  <a:gd name="T16" fmla="*/ 2 w 74"/>
                  <a:gd name="T17" fmla="*/ 56 h 56"/>
                  <a:gd name="T18" fmla="*/ 2 w 74"/>
                  <a:gd name="T19" fmla="*/ 2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
                  <a:gd name="T31" fmla="*/ 0 h 56"/>
                  <a:gd name="T32" fmla="*/ 74 w 74"/>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 h="56">
                    <a:moveTo>
                      <a:pt x="0" y="0"/>
                    </a:moveTo>
                    <a:lnTo>
                      <a:pt x="74" y="0"/>
                    </a:lnTo>
                    <a:lnTo>
                      <a:pt x="74" y="56"/>
                    </a:lnTo>
                    <a:lnTo>
                      <a:pt x="0" y="56"/>
                    </a:lnTo>
                    <a:lnTo>
                      <a:pt x="0" y="0"/>
                    </a:lnTo>
                    <a:close/>
                    <a:moveTo>
                      <a:pt x="2" y="2"/>
                    </a:moveTo>
                    <a:lnTo>
                      <a:pt x="74" y="2"/>
                    </a:lnTo>
                    <a:lnTo>
                      <a:pt x="74" y="56"/>
                    </a:lnTo>
                    <a:lnTo>
                      <a:pt x="2" y="56"/>
                    </a:lnTo>
                    <a:lnTo>
                      <a:pt x="2" y="2"/>
                    </a:lnTo>
                    <a:close/>
                  </a:path>
                </a:pathLst>
              </a:custGeom>
              <a:solidFill>
                <a:srgbClr val="CFCFCF"/>
              </a:solidFill>
              <a:ln w="9525">
                <a:noFill/>
                <a:round/>
                <a:headEnd/>
                <a:tailEnd/>
              </a:ln>
            </p:spPr>
            <p:txBody>
              <a:bodyPr/>
              <a:lstStyle/>
              <a:p>
                <a:pPr eaLnBrk="0" hangingPunct="0"/>
                <a:endParaRPr lang="en-US"/>
              </a:p>
            </p:txBody>
          </p:sp>
          <p:sp>
            <p:nvSpPr>
              <p:cNvPr id="47739" name="Freeform 1963"/>
              <p:cNvSpPr>
                <a:spLocks noEditPoints="1"/>
              </p:cNvSpPr>
              <p:nvPr/>
            </p:nvSpPr>
            <p:spPr bwMode="auto">
              <a:xfrm>
                <a:off x="3010" y="2827"/>
                <a:ext cx="72" cy="54"/>
              </a:xfrm>
              <a:custGeom>
                <a:avLst/>
                <a:gdLst>
                  <a:gd name="T0" fmla="*/ 0 w 72"/>
                  <a:gd name="T1" fmla="*/ 0 h 54"/>
                  <a:gd name="T2" fmla="*/ 72 w 72"/>
                  <a:gd name="T3" fmla="*/ 0 h 54"/>
                  <a:gd name="T4" fmla="*/ 72 w 72"/>
                  <a:gd name="T5" fmla="*/ 54 h 54"/>
                  <a:gd name="T6" fmla="*/ 0 w 72"/>
                  <a:gd name="T7" fmla="*/ 54 h 54"/>
                  <a:gd name="T8" fmla="*/ 0 w 72"/>
                  <a:gd name="T9" fmla="*/ 0 h 54"/>
                  <a:gd name="T10" fmla="*/ 2 w 72"/>
                  <a:gd name="T11" fmla="*/ 1 h 54"/>
                  <a:gd name="T12" fmla="*/ 72 w 72"/>
                  <a:gd name="T13" fmla="*/ 1 h 54"/>
                  <a:gd name="T14" fmla="*/ 72 w 72"/>
                  <a:gd name="T15" fmla="*/ 54 h 54"/>
                  <a:gd name="T16" fmla="*/ 2 w 72"/>
                  <a:gd name="T17" fmla="*/ 54 h 54"/>
                  <a:gd name="T18" fmla="*/ 2 w 72"/>
                  <a:gd name="T19" fmla="*/ 1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54"/>
                  <a:gd name="T32" fmla="*/ 72 w 72"/>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54">
                    <a:moveTo>
                      <a:pt x="0" y="0"/>
                    </a:moveTo>
                    <a:lnTo>
                      <a:pt x="72" y="0"/>
                    </a:lnTo>
                    <a:lnTo>
                      <a:pt x="72" y="54"/>
                    </a:lnTo>
                    <a:lnTo>
                      <a:pt x="0" y="54"/>
                    </a:lnTo>
                    <a:lnTo>
                      <a:pt x="0" y="0"/>
                    </a:lnTo>
                    <a:close/>
                    <a:moveTo>
                      <a:pt x="2" y="1"/>
                    </a:moveTo>
                    <a:lnTo>
                      <a:pt x="72" y="1"/>
                    </a:lnTo>
                    <a:lnTo>
                      <a:pt x="72" y="54"/>
                    </a:lnTo>
                    <a:lnTo>
                      <a:pt x="2" y="54"/>
                    </a:lnTo>
                    <a:lnTo>
                      <a:pt x="2" y="1"/>
                    </a:lnTo>
                    <a:close/>
                  </a:path>
                </a:pathLst>
              </a:custGeom>
              <a:solidFill>
                <a:srgbClr val="D0D0D0"/>
              </a:solidFill>
              <a:ln w="9525">
                <a:noFill/>
                <a:round/>
                <a:headEnd/>
                <a:tailEnd/>
              </a:ln>
            </p:spPr>
            <p:txBody>
              <a:bodyPr/>
              <a:lstStyle/>
              <a:p>
                <a:pPr eaLnBrk="0" hangingPunct="0"/>
                <a:endParaRPr lang="en-US"/>
              </a:p>
            </p:txBody>
          </p:sp>
          <p:sp>
            <p:nvSpPr>
              <p:cNvPr id="47740" name="Freeform 1964"/>
              <p:cNvSpPr>
                <a:spLocks noEditPoints="1"/>
              </p:cNvSpPr>
              <p:nvPr/>
            </p:nvSpPr>
            <p:spPr bwMode="auto">
              <a:xfrm>
                <a:off x="3012" y="2828"/>
                <a:ext cx="70" cy="53"/>
              </a:xfrm>
              <a:custGeom>
                <a:avLst/>
                <a:gdLst>
                  <a:gd name="T0" fmla="*/ 0 w 70"/>
                  <a:gd name="T1" fmla="*/ 0 h 53"/>
                  <a:gd name="T2" fmla="*/ 70 w 70"/>
                  <a:gd name="T3" fmla="*/ 0 h 53"/>
                  <a:gd name="T4" fmla="*/ 70 w 70"/>
                  <a:gd name="T5" fmla="*/ 53 h 53"/>
                  <a:gd name="T6" fmla="*/ 0 w 70"/>
                  <a:gd name="T7" fmla="*/ 53 h 53"/>
                  <a:gd name="T8" fmla="*/ 0 w 70"/>
                  <a:gd name="T9" fmla="*/ 0 h 53"/>
                  <a:gd name="T10" fmla="*/ 2 w 70"/>
                  <a:gd name="T11" fmla="*/ 2 h 53"/>
                  <a:gd name="T12" fmla="*/ 70 w 70"/>
                  <a:gd name="T13" fmla="*/ 2 h 53"/>
                  <a:gd name="T14" fmla="*/ 70 w 70"/>
                  <a:gd name="T15" fmla="*/ 53 h 53"/>
                  <a:gd name="T16" fmla="*/ 2 w 70"/>
                  <a:gd name="T17" fmla="*/ 53 h 53"/>
                  <a:gd name="T18" fmla="*/ 2 w 70"/>
                  <a:gd name="T19" fmla="*/ 2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53"/>
                  <a:gd name="T32" fmla="*/ 70 w 70"/>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53">
                    <a:moveTo>
                      <a:pt x="0" y="0"/>
                    </a:moveTo>
                    <a:lnTo>
                      <a:pt x="70" y="0"/>
                    </a:lnTo>
                    <a:lnTo>
                      <a:pt x="70" y="53"/>
                    </a:lnTo>
                    <a:lnTo>
                      <a:pt x="0" y="53"/>
                    </a:lnTo>
                    <a:lnTo>
                      <a:pt x="0" y="0"/>
                    </a:lnTo>
                    <a:close/>
                    <a:moveTo>
                      <a:pt x="2" y="2"/>
                    </a:moveTo>
                    <a:lnTo>
                      <a:pt x="70" y="2"/>
                    </a:lnTo>
                    <a:lnTo>
                      <a:pt x="70" y="53"/>
                    </a:lnTo>
                    <a:lnTo>
                      <a:pt x="2" y="53"/>
                    </a:lnTo>
                    <a:lnTo>
                      <a:pt x="2" y="2"/>
                    </a:lnTo>
                    <a:close/>
                  </a:path>
                </a:pathLst>
              </a:custGeom>
              <a:solidFill>
                <a:srgbClr val="D1D1D1"/>
              </a:solidFill>
              <a:ln w="9525">
                <a:noFill/>
                <a:round/>
                <a:headEnd/>
                <a:tailEnd/>
              </a:ln>
            </p:spPr>
            <p:txBody>
              <a:bodyPr/>
              <a:lstStyle/>
              <a:p>
                <a:pPr eaLnBrk="0" hangingPunct="0"/>
                <a:endParaRPr lang="en-US"/>
              </a:p>
            </p:txBody>
          </p:sp>
          <p:sp>
            <p:nvSpPr>
              <p:cNvPr id="47741" name="Freeform 1965"/>
              <p:cNvSpPr>
                <a:spLocks noEditPoints="1"/>
              </p:cNvSpPr>
              <p:nvPr/>
            </p:nvSpPr>
            <p:spPr bwMode="auto">
              <a:xfrm>
                <a:off x="3014" y="2830"/>
                <a:ext cx="68" cy="51"/>
              </a:xfrm>
              <a:custGeom>
                <a:avLst/>
                <a:gdLst>
                  <a:gd name="T0" fmla="*/ 0 w 68"/>
                  <a:gd name="T1" fmla="*/ 0 h 51"/>
                  <a:gd name="T2" fmla="*/ 68 w 68"/>
                  <a:gd name="T3" fmla="*/ 0 h 51"/>
                  <a:gd name="T4" fmla="*/ 68 w 68"/>
                  <a:gd name="T5" fmla="*/ 51 h 51"/>
                  <a:gd name="T6" fmla="*/ 0 w 68"/>
                  <a:gd name="T7" fmla="*/ 51 h 51"/>
                  <a:gd name="T8" fmla="*/ 0 w 68"/>
                  <a:gd name="T9" fmla="*/ 0 h 51"/>
                  <a:gd name="T10" fmla="*/ 2 w 68"/>
                  <a:gd name="T11" fmla="*/ 1 h 51"/>
                  <a:gd name="T12" fmla="*/ 68 w 68"/>
                  <a:gd name="T13" fmla="*/ 1 h 51"/>
                  <a:gd name="T14" fmla="*/ 68 w 68"/>
                  <a:gd name="T15" fmla="*/ 51 h 51"/>
                  <a:gd name="T16" fmla="*/ 2 w 68"/>
                  <a:gd name="T17" fmla="*/ 51 h 51"/>
                  <a:gd name="T18" fmla="*/ 2 w 68"/>
                  <a:gd name="T19" fmla="*/ 1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51"/>
                  <a:gd name="T32" fmla="*/ 68 w 68"/>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51">
                    <a:moveTo>
                      <a:pt x="0" y="0"/>
                    </a:moveTo>
                    <a:lnTo>
                      <a:pt x="68" y="0"/>
                    </a:lnTo>
                    <a:lnTo>
                      <a:pt x="68" y="51"/>
                    </a:lnTo>
                    <a:lnTo>
                      <a:pt x="0" y="51"/>
                    </a:lnTo>
                    <a:lnTo>
                      <a:pt x="0" y="0"/>
                    </a:lnTo>
                    <a:close/>
                    <a:moveTo>
                      <a:pt x="2" y="1"/>
                    </a:moveTo>
                    <a:lnTo>
                      <a:pt x="68" y="1"/>
                    </a:lnTo>
                    <a:lnTo>
                      <a:pt x="68" y="51"/>
                    </a:lnTo>
                    <a:lnTo>
                      <a:pt x="2" y="51"/>
                    </a:lnTo>
                    <a:lnTo>
                      <a:pt x="2" y="1"/>
                    </a:lnTo>
                    <a:close/>
                  </a:path>
                </a:pathLst>
              </a:custGeom>
              <a:solidFill>
                <a:srgbClr val="D3D3D3"/>
              </a:solidFill>
              <a:ln w="9525">
                <a:noFill/>
                <a:round/>
                <a:headEnd/>
                <a:tailEnd/>
              </a:ln>
            </p:spPr>
            <p:txBody>
              <a:bodyPr/>
              <a:lstStyle/>
              <a:p>
                <a:pPr eaLnBrk="0" hangingPunct="0"/>
                <a:endParaRPr lang="en-US"/>
              </a:p>
            </p:txBody>
          </p:sp>
          <p:sp>
            <p:nvSpPr>
              <p:cNvPr id="47742" name="Freeform 1966"/>
              <p:cNvSpPr>
                <a:spLocks noEditPoints="1"/>
              </p:cNvSpPr>
              <p:nvPr/>
            </p:nvSpPr>
            <p:spPr bwMode="auto">
              <a:xfrm>
                <a:off x="3016" y="2831"/>
                <a:ext cx="66" cy="50"/>
              </a:xfrm>
              <a:custGeom>
                <a:avLst/>
                <a:gdLst>
                  <a:gd name="T0" fmla="*/ 0 w 66"/>
                  <a:gd name="T1" fmla="*/ 0 h 50"/>
                  <a:gd name="T2" fmla="*/ 66 w 66"/>
                  <a:gd name="T3" fmla="*/ 0 h 50"/>
                  <a:gd name="T4" fmla="*/ 66 w 66"/>
                  <a:gd name="T5" fmla="*/ 50 h 50"/>
                  <a:gd name="T6" fmla="*/ 0 w 66"/>
                  <a:gd name="T7" fmla="*/ 50 h 50"/>
                  <a:gd name="T8" fmla="*/ 0 w 66"/>
                  <a:gd name="T9" fmla="*/ 0 h 50"/>
                  <a:gd name="T10" fmla="*/ 2 w 66"/>
                  <a:gd name="T11" fmla="*/ 2 h 50"/>
                  <a:gd name="T12" fmla="*/ 66 w 66"/>
                  <a:gd name="T13" fmla="*/ 2 h 50"/>
                  <a:gd name="T14" fmla="*/ 66 w 66"/>
                  <a:gd name="T15" fmla="*/ 50 h 50"/>
                  <a:gd name="T16" fmla="*/ 2 w 66"/>
                  <a:gd name="T17" fmla="*/ 50 h 50"/>
                  <a:gd name="T18" fmla="*/ 2 w 66"/>
                  <a:gd name="T19" fmla="*/ 2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50"/>
                  <a:gd name="T32" fmla="*/ 66 w 66"/>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50">
                    <a:moveTo>
                      <a:pt x="0" y="0"/>
                    </a:moveTo>
                    <a:lnTo>
                      <a:pt x="66" y="0"/>
                    </a:lnTo>
                    <a:lnTo>
                      <a:pt x="66" y="50"/>
                    </a:lnTo>
                    <a:lnTo>
                      <a:pt x="0" y="50"/>
                    </a:lnTo>
                    <a:lnTo>
                      <a:pt x="0" y="0"/>
                    </a:lnTo>
                    <a:close/>
                    <a:moveTo>
                      <a:pt x="2" y="2"/>
                    </a:moveTo>
                    <a:lnTo>
                      <a:pt x="66" y="2"/>
                    </a:lnTo>
                    <a:lnTo>
                      <a:pt x="66" y="50"/>
                    </a:lnTo>
                    <a:lnTo>
                      <a:pt x="2" y="50"/>
                    </a:lnTo>
                    <a:lnTo>
                      <a:pt x="2" y="2"/>
                    </a:lnTo>
                    <a:close/>
                  </a:path>
                </a:pathLst>
              </a:custGeom>
              <a:solidFill>
                <a:srgbClr val="D4D4D4"/>
              </a:solidFill>
              <a:ln w="9525">
                <a:noFill/>
                <a:round/>
                <a:headEnd/>
                <a:tailEnd/>
              </a:ln>
            </p:spPr>
            <p:txBody>
              <a:bodyPr/>
              <a:lstStyle/>
              <a:p>
                <a:pPr eaLnBrk="0" hangingPunct="0"/>
                <a:endParaRPr lang="en-US"/>
              </a:p>
            </p:txBody>
          </p:sp>
          <p:sp>
            <p:nvSpPr>
              <p:cNvPr id="47743" name="Freeform 1967"/>
              <p:cNvSpPr>
                <a:spLocks noEditPoints="1"/>
              </p:cNvSpPr>
              <p:nvPr/>
            </p:nvSpPr>
            <p:spPr bwMode="auto">
              <a:xfrm>
                <a:off x="3018" y="2833"/>
                <a:ext cx="64" cy="48"/>
              </a:xfrm>
              <a:custGeom>
                <a:avLst/>
                <a:gdLst>
                  <a:gd name="T0" fmla="*/ 0 w 64"/>
                  <a:gd name="T1" fmla="*/ 0 h 48"/>
                  <a:gd name="T2" fmla="*/ 64 w 64"/>
                  <a:gd name="T3" fmla="*/ 0 h 48"/>
                  <a:gd name="T4" fmla="*/ 64 w 64"/>
                  <a:gd name="T5" fmla="*/ 48 h 48"/>
                  <a:gd name="T6" fmla="*/ 0 w 64"/>
                  <a:gd name="T7" fmla="*/ 48 h 48"/>
                  <a:gd name="T8" fmla="*/ 0 w 64"/>
                  <a:gd name="T9" fmla="*/ 0 h 48"/>
                  <a:gd name="T10" fmla="*/ 2 w 64"/>
                  <a:gd name="T11" fmla="*/ 1 h 48"/>
                  <a:gd name="T12" fmla="*/ 64 w 64"/>
                  <a:gd name="T13" fmla="*/ 1 h 48"/>
                  <a:gd name="T14" fmla="*/ 64 w 64"/>
                  <a:gd name="T15" fmla="*/ 48 h 48"/>
                  <a:gd name="T16" fmla="*/ 2 w 64"/>
                  <a:gd name="T17" fmla="*/ 48 h 48"/>
                  <a:gd name="T18" fmla="*/ 2 w 64"/>
                  <a:gd name="T19" fmla="*/ 1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48"/>
                  <a:gd name="T32" fmla="*/ 64 w 64"/>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48">
                    <a:moveTo>
                      <a:pt x="0" y="0"/>
                    </a:moveTo>
                    <a:lnTo>
                      <a:pt x="64" y="0"/>
                    </a:lnTo>
                    <a:lnTo>
                      <a:pt x="64" y="48"/>
                    </a:lnTo>
                    <a:lnTo>
                      <a:pt x="0" y="48"/>
                    </a:lnTo>
                    <a:lnTo>
                      <a:pt x="0" y="0"/>
                    </a:lnTo>
                    <a:close/>
                    <a:moveTo>
                      <a:pt x="2" y="1"/>
                    </a:moveTo>
                    <a:lnTo>
                      <a:pt x="64" y="1"/>
                    </a:lnTo>
                    <a:lnTo>
                      <a:pt x="64" y="48"/>
                    </a:lnTo>
                    <a:lnTo>
                      <a:pt x="2" y="48"/>
                    </a:lnTo>
                    <a:lnTo>
                      <a:pt x="2" y="1"/>
                    </a:lnTo>
                    <a:close/>
                  </a:path>
                </a:pathLst>
              </a:custGeom>
              <a:solidFill>
                <a:srgbClr val="D5D5D5"/>
              </a:solidFill>
              <a:ln w="9525">
                <a:noFill/>
                <a:round/>
                <a:headEnd/>
                <a:tailEnd/>
              </a:ln>
            </p:spPr>
            <p:txBody>
              <a:bodyPr/>
              <a:lstStyle/>
              <a:p>
                <a:pPr eaLnBrk="0" hangingPunct="0"/>
                <a:endParaRPr lang="en-US"/>
              </a:p>
            </p:txBody>
          </p:sp>
          <p:sp>
            <p:nvSpPr>
              <p:cNvPr id="47744" name="Freeform 1968"/>
              <p:cNvSpPr>
                <a:spLocks noEditPoints="1"/>
              </p:cNvSpPr>
              <p:nvPr/>
            </p:nvSpPr>
            <p:spPr bwMode="auto">
              <a:xfrm>
                <a:off x="3020" y="2834"/>
                <a:ext cx="62" cy="47"/>
              </a:xfrm>
              <a:custGeom>
                <a:avLst/>
                <a:gdLst>
                  <a:gd name="T0" fmla="*/ 0 w 62"/>
                  <a:gd name="T1" fmla="*/ 0 h 47"/>
                  <a:gd name="T2" fmla="*/ 62 w 62"/>
                  <a:gd name="T3" fmla="*/ 0 h 47"/>
                  <a:gd name="T4" fmla="*/ 62 w 62"/>
                  <a:gd name="T5" fmla="*/ 47 h 47"/>
                  <a:gd name="T6" fmla="*/ 0 w 62"/>
                  <a:gd name="T7" fmla="*/ 47 h 47"/>
                  <a:gd name="T8" fmla="*/ 0 w 62"/>
                  <a:gd name="T9" fmla="*/ 0 h 47"/>
                  <a:gd name="T10" fmla="*/ 2 w 62"/>
                  <a:gd name="T11" fmla="*/ 2 h 47"/>
                  <a:gd name="T12" fmla="*/ 62 w 62"/>
                  <a:gd name="T13" fmla="*/ 2 h 47"/>
                  <a:gd name="T14" fmla="*/ 62 w 62"/>
                  <a:gd name="T15" fmla="*/ 47 h 47"/>
                  <a:gd name="T16" fmla="*/ 2 w 62"/>
                  <a:gd name="T17" fmla="*/ 47 h 47"/>
                  <a:gd name="T18" fmla="*/ 2 w 62"/>
                  <a:gd name="T19" fmla="*/ 2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47"/>
                  <a:gd name="T32" fmla="*/ 62 w 62"/>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47">
                    <a:moveTo>
                      <a:pt x="0" y="0"/>
                    </a:moveTo>
                    <a:lnTo>
                      <a:pt x="62" y="0"/>
                    </a:lnTo>
                    <a:lnTo>
                      <a:pt x="62" y="47"/>
                    </a:lnTo>
                    <a:lnTo>
                      <a:pt x="0" y="47"/>
                    </a:lnTo>
                    <a:lnTo>
                      <a:pt x="0" y="0"/>
                    </a:lnTo>
                    <a:close/>
                    <a:moveTo>
                      <a:pt x="2" y="2"/>
                    </a:moveTo>
                    <a:lnTo>
                      <a:pt x="62" y="2"/>
                    </a:lnTo>
                    <a:lnTo>
                      <a:pt x="62" y="47"/>
                    </a:lnTo>
                    <a:lnTo>
                      <a:pt x="2" y="47"/>
                    </a:lnTo>
                    <a:lnTo>
                      <a:pt x="2" y="2"/>
                    </a:lnTo>
                    <a:close/>
                  </a:path>
                </a:pathLst>
              </a:custGeom>
              <a:solidFill>
                <a:srgbClr val="D6D6D6"/>
              </a:solidFill>
              <a:ln w="9525">
                <a:noFill/>
                <a:round/>
                <a:headEnd/>
                <a:tailEnd/>
              </a:ln>
            </p:spPr>
            <p:txBody>
              <a:bodyPr/>
              <a:lstStyle/>
              <a:p>
                <a:pPr eaLnBrk="0" hangingPunct="0"/>
                <a:endParaRPr lang="en-US"/>
              </a:p>
            </p:txBody>
          </p:sp>
          <p:sp>
            <p:nvSpPr>
              <p:cNvPr id="47745" name="Freeform 1969"/>
              <p:cNvSpPr>
                <a:spLocks noEditPoints="1"/>
              </p:cNvSpPr>
              <p:nvPr/>
            </p:nvSpPr>
            <p:spPr bwMode="auto">
              <a:xfrm>
                <a:off x="3022" y="2836"/>
                <a:ext cx="60" cy="45"/>
              </a:xfrm>
              <a:custGeom>
                <a:avLst/>
                <a:gdLst>
                  <a:gd name="T0" fmla="*/ 0 w 60"/>
                  <a:gd name="T1" fmla="*/ 0 h 45"/>
                  <a:gd name="T2" fmla="*/ 60 w 60"/>
                  <a:gd name="T3" fmla="*/ 0 h 45"/>
                  <a:gd name="T4" fmla="*/ 60 w 60"/>
                  <a:gd name="T5" fmla="*/ 45 h 45"/>
                  <a:gd name="T6" fmla="*/ 0 w 60"/>
                  <a:gd name="T7" fmla="*/ 45 h 45"/>
                  <a:gd name="T8" fmla="*/ 0 w 60"/>
                  <a:gd name="T9" fmla="*/ 0 h 45"/>
                  <a:gd name="T10" fmla="*/ 2 w 60"/>
                  <a:gd name="T11" fmla="*/ 1 h 45"/>
                  <a:gd name="T12" fmla="*/ 60 w 60"/>
                  <a:gd name="T13" fmla="*/ 1 h 45"/>
                  <a:gd name="T14" fmla="*/ 60 w 60"/>
                  <a:gd name="T15" fmla="*/ 45 h 45"/>
                  <a:gd name="T16" fmla="*/ 2 w 60"/>
                  <a:gd name="T17" fmla="*/ 45 h 45"/>
                  <a:gd name="T18" fmla="*/ 2 w 60"/>
                  <a:gd name="T19" fmla="*/ 1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45"/>
                  <a:gd name="T32" fmla="*/ 60 w 60"/>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45">
                    <a:moveTo>
                      <a:pt x="0" y="0"/>
                    </a:moveTo>
                    <a:lnTo>
                      <a:pt x="60" y="0"/>
                    </a:lnTo>
                    <a:lnTo>
                      <a:pt x="60" y="45"/>
                    </a:lnTo>
                    <a:lnTo>
                      <a:pt x="0" y="45"/>
                    </a:lnTo>
                    <a:lnTo>
                      <a:pt x="0" y="0"/>
                    </a:lnTo>
                    <a:close/>
                    <a:moveTo>
                      <a:pt x="2" y="1"/>
                    </a:moveTo>
                    <a:lnTo>
                      <a:pt x="60" y="1"/>
                    </a:lnTo>
                    <a:lnTo>
                      <a:pt x="60" y="45"/>
                    </a:lnTo>
                    <a:lnTo>
                      <a:pt x="2" y="45"/>
                    </a:lnTo>
                    <a:lnTo>
                      <a:pt x="2" y="1"/>
                    </a:lnTo>
                    <a:close/>
                  </a:path>
                </a:pathLst>
              </a:custGeom>
              <a:solidFill>
                <a:srgbClr val="D7D7D7"/>
              </a:solidFill>
              <a:ln w="9525">
                <a:noFill/>
                <a:round/>
                <a:headEnd/>
                <a:tailEnd/>
              </a:ln>
            </p:spPr>
            <p:txBody>
              <a:bodyPr/>
              <a:lstStyle/>
              <a:p>
                <a:pPr eaLnBrk="0" hangingPunct="0"/>
                <a:endParaRPr lang="en-US"/>
              </a:p>
            </p:txBody>
          </p:sp>
          <p:sp>
            <p:nvSpPr>
              <p:cNvPr id="47746" name="Freeform 1970"/>
              <p:cNvSpPr>
                <a:spLocks noEditPoints="1"/>
              </p:cNvSpPr>
              <p:nvPr/>
            </p:nvSpPr>
            <p:spPr bwMode="auto">
              <a:xfrm>
                <a:off x="3024" y="2837"/>
                <a:ext cx="58" cy="44"/>
              </a:xfrm>
              <a:custGeom>
                <a:avLst/>
                <a:gdLst>
                  <a:gd name="T0" fmla="*/ 0 w 58"/>
                  <a:gd name="T1" fmla="*/ 0 h 44"/>
                  <a:gd name="T2" fmla="*/ 58 w 58"/>
                  <a:gd name="T3" fmla="*/ 0 h 44"/>
                  <a:gd name="T4" fmla="*/ 58 w 58"/>
                  <a:gd name="T5" fmla="*/ 44 h 44"/>
                  <a:gd name="T6" fmla="*/ 0 w 58"/>
                  <a:gd name="T7" fmla="*/ 44 h 44"/>
                  <a:gd name="T8" fmla="*/ 0 w 58"/>
                  <a:gd name="T9" fmla="*/ 0 h 44"/>
                  <a:gd name="T10" fmla="*/ 2 w 58"/>
                  <a:gd name="T11" fmla="*/ 1 h 44"/>
                  <a:gd name="T12" fmla="*/ 58 w 58"/>
                  <a:gd name="T13" fmla="*/ 1 h 44"/>
                  <a:gd name="T14" fmla="*/ 58 w 58"/>
                  <a:gd name="T15" fmla="*/ 44 h 44"/>
                  <a:gd name="T16" fmla="*/ 2 w 58"/>
                  <a:gd name="T17" fmla="*/ 44 h 44"/>
                  <a:gd name="T18" fmla="*/ 2 w 58"/>
                  <a:gd name="T19" fmla="*/ 1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44"/>
                  <a:gd name="T32" fmla="*/ 58 w 58"/>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44">
                    <a:moveTo>
                      <a:pt x="0" y="0"/>
                    </a:moveTo>
                    <a:lnTo>
                      <a:pt x="58" y="0"/>
                    </a:lnTo>
                    <a:lnTo>
                      <a:pt x="58" y="44"/>
                    </a:lnTo>
                    <a:lnTo>
                      <a:pt x="0" y="44"/>
                    </a:lnTo>
                    <a:lnTo>
                      <a:pt x="0" y="0"/>
                    </a:lnTo>
                    <a:close/>
                    <a:moveTo>
                      <a:pt x="2" y="1"/>
                    </a:moveTo>
                    <a:lnTo>
                      <a:pt x="58" y="1"/>
                    </a:lnTo>
                    <a:lnTo>
                      <a:pt x="58" y="44"/>
                    </a:lnTo>
                    <a:lnTo>
                      <a:pt x="2" y="44"/>
                    </a:lnTo>
                    <a:lnTo>
                      <a:pt x="2" y="1"/>
                    </a:lnTo>
                    <a:close/>
                  </a:path>
                </a:pathLst>
              </a:custGeom>
              <a:solidFill>
                <a:srgbClr val="D8D8D8"/>
              </a:solidFill>
              <a:ln w="9525">
                <a:noFill/>
                <a:round/>
                <a:headEnd/>
                <a:tailEnd/>
              </a:ln>
            </p:spPr>
            <p:txBody>
              <a:bodyPr/>
              <a:lstStyle/>
              <a:p>
                <a:pPr eaLnBrk="0" hangingPunct="0"/>
                <a:endParaRPr lang="en-US"/>
              </a:p>
            </p:txBody>
          </p:sp>
          <p:sp>
            <p:nvSpPr>
              <p:cNvPr id="47747" name="Freeform 1971"/>
              <p:cNvSpPr>
                <a:spLocks noEditPoints="1"/>
              </p:cNvSpPr>
              <p:nvPr/>
            </p:nvSpPr>
            <p:spPr bwMode="auto">
              <a:xfrm>
                <a:off x="3026" y="2838"/>
                <a:ext cx="56" cy="43"/>
              </a:xfrm>
              <a:custGeom>
                <a:avLst/>
                <a:gdLst>
                  <a:gd name="T0" fmla="*/ 0 w 56"/>
                  <a:gd name="T1" fmla="*/ 0 h 43"/>
                  <a:gd name="T2" fmla="*/ 56 w 56"/>
                  <a:gd name="T3" fmla="*/ 0 h 43"/>
                  <a:gd name="T4" fmla="*/ 56 w 56"/>
                  <a:gd name="T5" fmla="*/ 43 h 43"/>
                  <a:gd name="T6" fmla="*/ 0 w 56"/>
                  <a:gd name="T7" fmla="*/ 43 h 43"/>
                  <a:gd name="T8" fmla="*/ 0 w 56"/>
                  <a:gd name="T9" fmla="*/ 0 h 43"/>
                  <a:gd name="T10" fmla="*/ 2 w 56"/>
                  <a:gd name="T11" fmla="*/ 2 h 43"/>
                  <a:gd name="T12" fmla="*/ 56 w 56"/>
                  <a:gd name="T13" fmla="*/ 2 h 43"/>
                  <a:gd name="T14" fmla="*/ 56 w 56"/>
                  <a:gd name="T15" fmla="*/ 43 h 43"/>
                  <a:gd name="T16" fmla="*/ 2 w 56"/>
                  <a:gd name="T17" fmla="*/ 43 h 43"/>
                  <a:gd name="T18" fmla="*/ 2 w 56"/>
                  <a:gd name="T19" fmla="*/ 2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43"/>
                  <a:gd name="T32" fmla="*/ 56 w 56"/>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43">
                    <a:moveTo>
                      <a:pt x="0" y="0"/>
                    </a:moveTo>
                    <a:lnTo>
                      <a:pt x="56" y="0"/>
                    </a:lnTo>
                    <a:lnTo>
                      <a:pt x="56" y="43"/>
                    </a:lnTo>
                    <a:lnTo>
                      <a:pt x="0" y="43"/>
                    </a:lnTo>
                    <a:lnTo>
                      <a:pt x="0" y="0"/>
                    </a:lnTo>
                    <a:close/>
                    <a:moveTo>
                      <a:pt x="2" y="2"/>
                    </a:moveTo>
                    <a:lnTo>
                      <a:pt x="56" y="2"/>
                    </a:lnTo>
                    <a:lnTo>
                      <a:pt x="56" y="43"/>
                    </a:lnTo>
                    <a:lnTo>
                      <a:pt x="2" y="43"/>
                    </a:lnTo>
                    <a:lnTo>
                      <a:pt x="2" y="2"/>
                    </a:lnTo>
                    <a:close/>
                  </a:path>
                </a:pathLst>
              </a:custGeom>
              <a:solidFill>
                <a:srgbClr val="D9D9D9"/>
              </a:solidFill>
              <a:ln w="9525">
                <a:noFill/>
                <a:round/>
                <a:headEnd/>
                <a:tailEnd/>
              </a:ln>
            </p:spPr>
            <p:txBody>
              <a:bodyPr/>
              <a:lstStyle/>
              <a:p>
                <a:pPr eaLnBrk="0" hangingPunct="0"/>
                <a:endParaRPr lang="en-US"/>
              </a:p>
            </p:txBody>
          </p:sp>
          <p:sp>
            <p:nvSpPr>
              <p:cNvPr id="47748" name="Freeform 1972"/>
              <p:cNvSpPr>
                <a:spLocks noEditPoints="1"/>
              </p:cNvSpPr>
              <p:nvPr/>
            </p:nvSpPr>
            <p:spPr bwMode="auto">
              <a:xfrm>
                <a:off x="3028" y="2840"/>
                <a:ext cx="54" cy="41"/>
              </a:xfrm>
              <a:custGeom>
                <a:avLst/>
                <a:gdLst>
                  <a:gd name="T0" fmla="*/ 0 w 54"/>
                  <a:gd name="T1" fmla="*/ 0 h 41"/>
                  <a:gd name="T2" fmla="*/ 54 w 54"/>
                  <a:gd name="T3" fmla="*/ 0 h 41"/>
                  <a:gd name="T4" fmla="*/ 54 w 54"/>
                  <a:gd name="T5" fmla="*/ 41 h 41"/>
                  <a:gd name="T6" fmla="*/ 0 w 54"/>
                  <a:gd name="T7" fmla="*/ 41 h 41"/>
                  <a:gd name="T8" fmla="*/ 0 w 54"/>
                  <a:gd name="T9" fmla="*/ 0 h 41"/>
                  <a:gd name="T10" fmla="*/ 1 w 54"/>
                  <a:gd name="T11" fmla="*/ 2 h 41"/>
                  <a:gd name="T12" fmla="*/ 54 w 54"/>
                  <a:gd name="T13" fmla="*/ 2 h 41"/>
                  <a:gd name="T14" fmla="*/ 54 w 54"/>
                  <a:gd name="T15" fmla="*/ 41 h 41"/>
                  <a:gd name="T16" fmla="*/ 1 w 54"/>
                  <a:gd name="T17" fmla="*/ 41 h 41"/>
                  <a:gd name="T18" fmla="*/ 1 w 54"/>
                  <a:gd name="T19" fmla="*/ 2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41"/>
                  <a:gd name="T32" fmla="*/ 54 w 54"/>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41">
                    <a:moveTo>
                      <a:pt x="0" y="0"/>
                    </a:moveTo>
                    <a:lnTo>
                      <a:pt x="54" y="0"/>
                    </a:lnTo>
                    <a:lnTo>
                      <a:pt x="54" y="41"/>
                    </a:lnTo>
                    <a:lnTo>
                      <a:pt x="0" y="41"/>
                    </a:lnTo>
                    <a:lnTo>
                      <a:pt x="0" y="0"/>
                    </a:lnTo>
                    <a:close/>
                    <a:moveTo>
                      <a:pt x="1" y="2"/>
                    </a:moveTo>
                    <a:lnTo>
                      <a:pt x="54" y="2"/>
                    </a:lnTo>
                    <a:lnTo>
                      <a:pt x="54" y="41"/>
                    </a:lnTo>
                    <a:lnTo>
                      <a:pt x="1" y="41"/>
                    </a:lnTo>
                    <a:lnTo>
                      <a:pt x="1" y="2"/>
                    </a:lnTo>
                    <a:close/>
                  </a:path>
                </a:pathLst>
              </a:custGeom>
              <a:solidFill>
                <a:srgbClr val="DADADA"/>
              </a:solidFill>
              <a:ln w="9525">
                <a:noFill/>
                <a:round/>
                <a:headEnd/>
                <a:tailEnd/>
              </a:ln>
            </p:spPr>
            <p:txBody>
              <a:bodyPr/>
              <a:lstStyle/>
              <a:p>
                <a:pPr eaLnBrk="0" hangingPunct="0"/>
                <a:endParaRPr lang="en-US"/>
              </a:p>
            </p:txBody>
          </p:sp>
          <p:sp>
            <p:nvSpPr>
              <p:cNvPr id="47749" name="Freeform 1973"/>
              <p:cNvSpPr>
                <a:spLocks noEditPoints="1"/>
              </p:cNvSpPr>
              <p:nvPr/>
            </p:nvSpPr>
            <p:spPr bwMode="auto">
              <a:xfrm>
                <a:off x="3029" y="2842"/>
                <a:ext cx="53" cy="39"/>
              </a:xfrm>
              <a:custGeom>
                <a:avLst/>
                <a:gdLst>
                  <a:gd name="T0" fmla="*/ 0 w 53"/>
                  <a:gd name="T1" fmla="*/ 0 h 39"/>
                  <a:gd name="T2" fmla="*/ 53 w 53"/>
                  <a:gd name="T3" fmla="*/ 0 h 39"/>
                  <a:gd name="T4" fmla="*/ 53 w 53"/>
                  <a:gd name="T5" fmla="*/ 39 h 39"/>
                  <a:gd name="T6" fmla="*/ 0 w 53"/>
                  <a:gd name="T7" fmla="*/ 39 h 39"/>
                  <a:gd name="T8" fmla="*/ 0 w 53"/>
                  <a:gd name="T9" fmla="*/ 0 h 39"/>
                  <a:gd name="T10" fmla="*/ 2 w 53"/>
                  <a:gd name="T11" fmla="*/ 1 h 39"/>
                  <a:gd name="T12" fmla="*/ 53 w 53"/>
                  <a:gd name="T13" fmla="*/ 1 h 39"/>
                  <a:gd name="T14" fmla="*/ 53 w 53"/>
                  <a:gd name="T15" fmla="*/ 39 h 39"/>
                  <a:gd name="T16" fmla="*/ 2 w 53"/>
                  <a:gd name="T17" fmla="*/ 39 h 39"/>
                  <a:gd name="T18" fmla="*/ 2 w 53"/>
                  <a:gd name="T19" fmla="*/ 1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39"/>
                  <a:gd name="T32" fmla="*/ 53 w 53"/>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39">
                    <a:moveTo>
                      <a:pt x="0" y="0"/>
                    </a:moveTo>
                    <a:lnTo>
                      <a:pt x="53" y="0"/>
                    </a:lnTo>
                    <a:lnTo>
                      <a:pt x="53" y="39"/>
                    </a:lnTo>
                    <a:lnTo>
                      <a:pt x="0" y="39"/>
                    </a:lnTo>
                    <a:lnTo>
                      <a:pt x="0" y="0"/>
                    </a:lnTo>
                    <a:close/>
                    <a:moveTo>
                      <a:pt x="2" y="1"/>
                    </a:moveTo>
                    <a:lnTo>
                      <a:pt x="53" y="1"/>
                    </a:lnTo>
                    <a:lnTo>
                      <a:pt x="53" y="39"/>
                    </a:lnTo>
                    <a:lnTo>
                      <a:pt x="2" y="39"/>
                    </a:lnTo>
                    <a:lnTo>
                      <a:pt x="2" y="1"/>
                    </a:lnTo>
                    <a:close/>
                  </a:path>
                </a:pathLst>
              </a:custGeom>
              <a:solidFill>
                <a:srgbClr val="DBDBDB"/>
              </a:solidFill>
              <a:ln w="9525">
                <a:noFill/>
                <a:round/>
                <a:headEnd/>
                <a:tailEnd/>
              </a:ln>
            </p:spPr>
            <p:txBody>
              <a:bodyPr/>
              <a:lstStyle/>
              <a:p>
                <a:pPr eaLnBrk="0" hangingPunct="0"/>
                <a:endParaRPr lang="en-US"/>
              </a:p>
            </p:txBody>
          </p:sp>
          <p:sp>
            <p:nvSpPr>
              <p:cNvPr id="47750" name="Freeform 1974"/>
              <p:cNvSpPr>
                <a:spLocks noEditPoints="1"/>
              </p:cNvSpPr>
              <p:nvPr/>
            </p:nvSpPr>
            <p:spPr bwMode="auto">
              <a:xfrm>
                <a:off x="3031" y="2843"/>
                <a:ext cx="51" cy="38"/>
              </a:xfrm>
              <a:custGeom>
                <a:avLst/>
                <a:gdLst>
                  <a:gd name="T0" fmla="*/ 0 w 51"/>
                  <a:gd name="T1" fmla="*/ 0 h 38"/>
                  <a:gd name="T2" fmla="*/ 51 w 51"/>
                  <a:gd name="T3" fmla="*/ 0 h 38"/>
                  <a:gd name="T4" fmla="*/ 51 w 51"/>
                  <a:gd name="T5" fmla="*/ 38 h 38"/>
                  <a:gd name="T6" fmla="*/ 0 w 51"/>
                  <a:gd name="T7" fmla="*/ 38 h 38"/>
                  <a:gd name="T8" fmla="*/ 0 w 51"/>
                  <a:gd name="T9" fmla="*/ 0 h 38"/>
                  <a:gd name="T10" fmla="*/ 2 w 51"/>
                  <a:gd name="T11" fmla="*/ 1 h 38"/>
                  <a:gd name="T12" fmla="*/ 51 w 51"/>
                  <a:gd name="T13" fmla="*/ 1 h 38"/>
                  <a:gd name="T14" fmla="*/ 51 w 51"/>
                  <a:gd name="T15" fmla="*/ 38 h 38"/>
                  <a:gd name="T16" fmla="*/ 2 w 51"/>
                  <a:gd name="T17" fmla="*/ 38 h 38"/>
                  <a:gd name="T18" fmla="*/ 2 w 51"/>
                  <a:gd name="T19" fmla="*/ 1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38"/>
                  <a:gd name="T32" fmla="*/ 51 w 51"/>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38">
                    <a:moveTo>
                      <a:pt x="0" y="0"/>
                    </a:moveTo>
                    <a:lnTo>
                      <a:pt x="51" y="0"/>
                    </a:lnTo>
                    <a:lnTo>
                      <a:pt x="51" y="38"/>
                    </a:lnTo>
                    <a:lnTo>
                      <a:pt x="0" y="38"/>
                    </a:lnTo>
                    <a:lnTo>
                      <a:pt x="0" y="0"/>
                    </a:lnTo>
                    <a:close/>
                    <a:moveTo>
                      <a:pt x="2" y="1"/>
                    </a:moveTo>
                    <a:lnTo>
                      <a:pt x="51" y="1"/>
                    </a:lnTo>
                    <a:lnTo>
                      <a:pt x="51" y="38"/>
                    </a:lnTo>
                    <a:lnTo>
                      <a:pt x="2" y="38"/>
                    </a:lnTo>
                    <a:lnTo>
                      <a:pt x="2" y="1"/>
                    </a:lnTo>
                    <a:close/>
                  </a:path>
                </a:pathLst>
              </a:custGeom>
              <a:solidFill>
                <a:srgbClr val="DCDCDC"/>
              </a:solidFill>
              <a:ln w="9525">
                <a:noFill/>
                <a:round/>
                <a:headEnd/>
                <a:tailEnd/>
              </a:ln>
            </p:spPr>
            <p:txBody>
              <a:bodyPr/>
              <a:lstStyle/>
              <a:p>
                <a:pPr eaLnBrk="0" hangingPunct="0"/>
                <a:endParaRPr lang="en-US"/>
              </a:p>
            </p:txBody>
          </p:sp>
          <p:sp>
            <p:nvSpPr>
              <p:cNvPr id="47751" name="Freeform 1975"/>
              <p:cNvSpPr>
                <a:spLocks noEditPoints="1"/>
              </p:cNvSpPr>
              <p:nvPr/>
            </p:nvSpPr>
            <p:spPr bwMode="auto">
              <a:xfrm>
                <a:off x="3033" y="2844"/>
                <a:ext cx="49" cy="37"/>
              </a:xfrm>
              <a:custGeom>
                <a:avLst/>
                <a:gdLst>
                  <a:gd name="T0" fmla="*/ 0 w 49"/>
                  <a:gd name="T1" fmla="*/ 0 h 37"/>
                  <a:gd name="T2" fmla="*/ 49 w 49"/>
                  <a:gd name="T3" fmla="*/ 0 h 37"/>
                  <a:gd name="T4" fmla="*/ 49 w 49"/>
                  <a:gd name="T5" fmla="*/ 37 h 37"/>
                  <a:gd name="T6" fmla="*/ 0 w 49"/>
                  <a:gd name="T7" fmla="*/ 37 h 37"/>
                  <a:gd name="T8" fmla="*/ 0 w 49"/>
                  <a:gd name="T9" fmla="*/ 0 h 37"/>
                  <a:gd name="T10" fmla="*/ 2 w 49"/>
                  <a:gd name="T11" fmla="*/ 2 h 37"/>
                  <a:gd name="T12" fmla="*/ 49 w 49"/>
                  <a:gd name="T13" fmla="*/ 2 h 37"/>
                  <a:gd name="T14" fmla="*/ 49 w 49"/>
                  <a:gd name="T15" fmla="*/ 37 h 37"/>
                  <a:gd name="T16" fmla="*/ 2 w 49"/>
                  <a:gd name="T17" fmla="*/ 37 h 37"/>
                  <a:gd name="T18" fmla="*/ 2 w 49"/>
                  <a:gd name="T19" fmla="*/ 2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37"/>
                  <a:gd name="T32" fmla="*/ 49 w 49"/>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37">
                    <a:moveTo>
                      <a:pt x="0" y="0"/>
                    </a:moveTo>
                    <a:lnTo>
                      <a:pt x="49" y="0"/>
                    </a:lnTo>
                    <a:lnTo>
                      <a:pt x="49" y="37"/>
                    </a:lnTo>
                    <a:lnTo>
                      <a:pt x="0" y="37"/>
                    </a:lnTo>
                    <a:lnTo>
                      <a:pt x="0" y="0"/>
                    </a:lnTo>
                    <a:close/>
                    <a:moveTo>
                      <a:pt x="2" y="2"/>
                    </a:moveTo>
                    <a:lnTo>
                      <a:pt x="49" y="2"/>
                    </a:lnTo>
                    <a:lnTo>
                      <a:pt x="49" y="37"/>
                    </a:lnTo>
                    <a:lnTo>
                      <a:pt x="2" y="37"/>
                    </a:lnTo>
                    <a:lnTo>
                      <a:pt x="2" y="2"/>
                    </a:lnTo>
                    <a:close/>
                  </a:path>
                </a:pathLst>
              </a:custGeom>
              <a:solidFill>
                <a:srgbClr val="DCDCDC"/>
              </a:solidFill>
              <a:ln w="9525">
                <a:noFill/>
                <a:round/>
                <a:headEnd/>
                <a:tailEnd/>
              </a:ln>
            </p:spPr>
            <p:txBody>
              <a:bodyPr/>
              <a:lstStyle/>
              <a:p>
                <a:pPr eaLnBrk="0" hangingPunct="0"/>
                <a:endParaRPr lang="en-US"/>
              </a:p>
            </p:txBody>
          </p:sp>
          <p:sp>
            <p:nvSpPr>
              <p:cNvPr id="47752" name="Freeform 1976"/>
              <p:cNvSpPr>
                <a:spLocks noEditPoints="1"/>
              </p:cNvSpPr>
              <p:nvPr/>
            </p:nvSpPr>
            <p:spPr bwMode="auto">
              <a:xfrm>
                <a:off x="3035" y="2846"/>
                <a:ext cx="47" cy="35"/>
              </a:xfrm>
              <a:custGeom>
                <a:avLst/>
                <a:gdLst>
                  <a:gd name="T0" fmla="*/ 0 w 47"/>
                  <a:gd name="T1" fmla="*/ 0 h 35"/>
                  <a:gd name="T2" fmla="*/ 47 w 47"/>
                  <a:gd name="T3" fmla="*/ 0 h 35"/>
                  <a:gd name="T4" fmla="*/ 47 w 47"/>
                  <a:gd name="T5" fmla="*/ 35 h 35"/>
                  <a:gd name="T6" fmla="*/ 0 w 47"/>
                  <a:gd name="T7" fmla="*/ 35 h 35"/>
                  <a:gd name="T8" fmla="*/ 0 w 47"/>
                  <a:gd name="T9" fmla="*/ 0 h 35"/>
                  <a:gd name="T10" fmla="*/ 2 w 47"/>
                  <a:gd name="T11" fmla="*/ 1 h 35"/>
                  <a:gd name="T12" fmla="*/ 47 w 47"/>
                  <a:gd name="T13" fmla="*/ 1 h 35"/>
                  <a:gd name="T14" fmla="*/ 47 w 47"/>
                  <a:gd name="T15" fmla="*/ 35 h 35"/>
                  <a:gd name="T16" fmla="*/ 2 w 47"/>
                  <a:gd name="T17" fmla="*/ 35 h 35"/>
                  <a:gd name="T18" fmla="*/ 2 w 47"/>
                  <a:gd name="T19" fmla="*/ 1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35"/>
                  <a:gd name="T32" fmla="*/ 47 w 47"/>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35">
                    <a:moveTo>
                      <a:pt x="0" y="0"/>
                    </a:moveTo>
                    <a:lnTo>
                      <a:pt x="47" y="0"/>
                    </a:lnTo>
                    <a:lnTo>
                      <a:pt x="47" y="35"/>
                    </a:lnTo>
                    <a:lnTo>
                      <a:pt x="0" y="35"/>
                    </a:lnTo>
                    <a:lnTo>
                      <a:pt x="0" y="0"/>
                    </a:lnTo>
                    <a:close/>
                    <a:moveTo>
                      <a:pt x="2" y="1"/>
                    </a:moveTo>
                    <a:lnTo>
                      <a:pt x="47" y="1"/>
                    </a:lnTo>
                    <a:lnTo>
                      <a:pt x="47" y="35"/>
                    </a:lnTo>
                    <a:lnTo>
                      <a:pt x="2" y="35"/>
                    </a:lnTo>
                    <a:lnTo>
                      <a:pt x="2" y="1"/>
                    </a:lnTo>
                    <a:close/>
                  </a:path>
                </a:pathLst>
              </a:custGeom>
              <a:solidFill>
                <a:srgbClr val="DDDDDD"/>
              </a:solidFill>
              <a:ln w="9525">
                <a:noFill/>
                <a:round/>
                <a:headEnd/>
                <a:tailEnd/>
              </a:ln>
            </p:spPr>
            <p:txBody>
              <a:bodyPr/>
              <a:lstStyle/>
              <a:p>
                <a:pPr eaLnBrk="0" hangingPunct="0"/>
                <a:endParaRPr lang="en-US"/>
              </a:p>
            </p:txBody>
          </p:sp>
          <p:sp>
            <p:nvSpPr>
              <p:cNvPr id="47753" name="Freeform 1977"/>
              <p:cNvSpPr>
                <a:spLocks noEditPoints="1"/>
              </p:cNvSpPr>
              <p:nvPr/>
            </p:nvSpPr>
            <p:spPr bwMode="auto">
              <a:xfrm>
                <a:off x="3037" y="2847"/>
                <a:ext cx="45" cy="34"/>
              </a:xfrm>
              <a:custGeom>
                <a:avLst/>
                <a:gdLst>
                  <a:gd name="T0" fmla="*/ 0 w 45"/>
                  <a:gd name="T1" fmla="*/ 0 h 34"/>
                  <a:gd name="T2" fmla="*/ 45 w 45"/>
                  <a:gd name="T3" fmla="*/ 0 h 34"/>
                  <a:gd name="T4" fmla="*/ 45 w 45"/>
                  <a:gd name="T5" fmla="*/ 34 h 34"/>
                  <a:gd name="T6" fmla="*/ 0 w 45"/>
                  <a:gd name="T7" fmla="*/ 34 h 34"/>
                  <a:gd name="T8" fmla="*/ 0 w 45"/>
                  <a:gd name="T9" fmla="*/ 0 h 34"/>
                  <a:gd name="T10" fmla="*/ 2 w 45"/>
                  <a:gd name="T11" fmla="*/ 2 h 34"/>
                  <a:gd name="T12" fmla="*/ 45 w 45"/>
                  <a:gd name="T13" fmla="*/ 2 h 34"/>
                  <a:gd name="T14" fmla="*/ 45 w 45"/>
                  <a:gd name="T15" fmla="*/ 34 h 34"/>
                  <a:gd name="T16" fmla="*/ 2 w 45"/>
                  <a:gd name="T17" fmla="*/ 34 h 34"/>
                  <a:gd name="T18" fmla="*/ 2 w 45"/>
                  <a:gd name="T19" fmla="*/ 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34"/>
                  <a:gd name="T32" fmla="*/ 45 w 4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34">
                    <a:moveTo>
                      <a:pt x="0" y="0"/>
                    </a:moveTo>
                    <a:lnTo>
                      <a:pt x="45" y="0"/>
                    </a:lnTo>
                    <a:lnTo>
                      <a:pt x="45" y="34"/>
                    </a:lnTo>
                    <a:lnTo>
                      <a:pt x="0" y="34"/>
                    </a:lnTo>
                    <a:lnTo>
                      <a:pt x="0" y="0"/>
                    </a:lnTo>
                    <a:close/>
                    <a:moveTo>
                      <a:pt x="2" y="2"/>
                    </a:moveTo>
                    <a:lnTo>
                      <a:pt x="45" y="2"/>
                    </a:lnTo>
                    <a:lnTo>
                      <a:pt x="45" y="34"/>
                    </a:lnTo>
                    <a:lnTo>
                      <a:pt x="2" y="34"/>
                    </a:lnTo>
                    <a:lnTo>
                      <a:pt x="2" y="2"/>
                    </a:lnTo>
                    <a:close/>
                  </a:path>
                </a:pathLst>
              </a:custGeom>
              <a:solidFill>
                <a:srgbClr val="DEDEDE"/>
              </a:solidFill>
              <a:ln w="9525">
                <a:noFill/>
                <a:round/>
                <a:headEnd/>
                <a:tailEnd/>
              </a:ln>
            </p:spPr>
            <p:txBody>
              <a:bodyPr/>
              <a:lstStyle/>
              <a:p>
                <a:pPr eaLnBrk="0" hangingPunct="0"/>
                <a:endParaRPr lang="en-US"/>
              </a:p>
            </p:txBody>
          </p:sp>
          <p:sp>
            <p:nvSpPr>
              <p:cNvPr id="47754" name="Freeform 1978"/>
              <p:cNvSpPr>
                <a:spLocks noEditPoints="1"/>
              </p:cNvSpPr>
              <p:nvPr/>
            </p:nvSpPr>
            <p:spPr bwMode="auto">
              <a:xfrm>
                <a:off x="3039" y="2849"/>
                <a:ext cx="43" cy="32"/>
              </a:xfrm>
              <a:custGeom>
                <a:avLst/>
                <a:gdLst>
                  <a:gd name="T0" fmla="*/ 0 w 43"/>
                  <a:gd name="T1" fmla="*/ 0 h 32"/>
                  <a:gd name="T2" fmla="*/ 43 w 43"/>
                  <a:gd name="T3" fmla="*/ 0 h 32"/>
                  <a:gd name="T4" fmla="*/ 43 w 43"/>
                  <a:gd name="T5" fmla="*/ 32 h 32"/>
                  <a:gd name="T6" fmla="*/ 0 w 43"/>
                  <a:gd name="T7" fmla="*/ 32 h 32"/>
                  <a:gd name="T8" fmla="*/ 0 w 43"/>
                  <a:gd name="T9" fmla="*/ 0 h 32"/>
                  <a:gd name="T10" fmla="*/ 2 w 43"/>
                  <a:gd name="T11" fmla="*/ 1 h 32"/>
                  <a:gd name="T12" fmla="*/ 43 w 43"/>
                  <a:gd name="T13" fmla="*/ 1 h 32"/>
                  <a:gd name="T14" fmla="*/ 43 w 43"/>
                  <a:gd name="T15" fmla="*/ 32 h 32"/>
                  <a:gd name="T16" fmla="*/ 2 w 43"/>
                  <a:gd name="T17" fmla="*/ 32 h 32"/>
                  <a:gd name="T18" fmla="*/ 2 w 43"/>
                  <a:gd name="T19" fmla="*/ 1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32"/>
                  <a:gd name="T32" fmla="*/ 43 w 43"/>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32">
                    <a:moveTo>
                      <a:pt x="0" y="0"/>
                    </a:moveTo>
                    <a:lnTo>
                      <a:pt x="43" y="0"/>
                    </a:lnTo>
                    <a:lnTo>
                      <a:pt x="43" y="32"/>
                    </a:lnTo>
                    <a:lnTo>
                      <a:pt x="0" y="32"/>
                    </a:lnTo>
                    <a:lnTo>
                      <a:pt x="0" y="0"/>
                    </a:lnTo>
                    <a:close/>
                    <a:moveTo>
                      <a:pt x="2" y="1"/>
                    </a:moveTo>
                    <a:lnTo>
                      <a:pt x="43" y="1"/>
                    </a:lnTo>
                    <a:lnTo>
                      <a:pt x="43" y="32"/>
                    </a:lnTo>
                    <a:lnTo>
                      <a:pt x="2" y="32"/>
                    </a:lnTo>
                    <a:lnTo>
                      <a:pt x="2" y="1"/>
                    </a:lnTo>
                    <a:close/>
                  </a:path>
                </a:pathLst>
              </a:custGeom>
              <a:solidFill>
                <a:srgbClr val="DFDFDF"/>
              </a:solidFill>
              <a:ln w="9525">
                <a:noFill/>
                <a:round/>
                <a:headEnd/>
                <a:tailEnd/>
              </a:ln>
            </p:spPr>
            <p:txBody>
              <a:bodyPr/>
              <a:lstStyle/>
              <a:p>
                <a:pPr eaLnBrk="0" hangingPunct="0"/>
                <a:endParaRPr lang="en-US"/>
              </a:p>
            </p:txBody>
          </p:sp>
          <p:sp>
            <p:nvSpPr>
              <p:cNvPr id="47755" name="Freeform 1979"/>
              <p:cNvSpPr>
                <a:spLocks noEditPoints="1"/>
              </p:cNvSpPr>
              <p:nvPr/>
            </p:nvSpPr>
            <p:spPr bwMode="auto">
              <a:xfrm>
                <a:off x="3041" y="2850"/>
                <a:ext cx="41" cy="31"/>
              </a:xfrm>
              <a:custGeom>
                <a:avLst/>
                <a:gdLst>
                  <a:gd name="T0" fmla="*/ 0 w 41"/>
                  <a:gd name="T1" fmla="*/ 0 h 31"/>
                  <a:gd name="T2" fmla="*/ 41 w 41"/>
                  <a:gd name="T3" fmla="*/ 0 h 31"/>
                  <a:gd name="T4" fmla="*/ 41 w 41"/>
                  <a:gd name="T5" fmla="*/ 31 h 31"/>
                  <a:gd name="T6" fmla="*/ 0 w 41"/>
                  <a:gd name="T7" fmla="*/ 31 h 31"/>
                  <a:gd name="T8" fmla="*/ 0 w 41"/>
                  <a:gd name="T9" fmla="*/ 0 h 31"/>
                  <a:gd name="T10" fmla="*/ 2 w 41"/>
                  <a:gd name="T11" fmla="*/ 2 h 31"/>
                  <a:gd name="T12" fmla="*/ 41 w 41"/>
                  <a:gd name="T13" fmla="*/ 2 h 31"/>
                  <a:gd name="T14" fmla="*/ 41 w 41"/>
                  <a:gd name="T15" fmla="*/ 31 h 31"/>
                  <a:gd name="T16" fmla="*/ 2 w 41"/>
                  <a:gd name="T17" fmla="*/ 31 h 31"/>
                  <a:gd name="T18" fmla="*/ 2 w 41"/>
                  <a:gd name="T19" fmla="*/ 2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31"/>
                  <a:gd name="T32" fmla="*/ 41 w 41"/>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31">
                    <a:moveTo>
                      <a:pt x="0" y="0"/>
                    </a:moveTo>
                    <a:lnTo>
                      <a:pt x="41" y="0"/>
                    </a:lnTo>
                    <a:lnTo>
                      <a:pt x="41" y="31"/>
                    </a:lnTo>
                    <a:lnTo>
                      <a:pt x="0" y="31"/>
                    </a:lnTo>
                    <a:lnTo>
                      <a:pt x="0" y="0"/>
                    </a:lnTo>
                    <a:close/>
                    <a:moveTo>
                      <a:pt x="2" y="2"/>
                    </a:moveTo>
                    <a:lnTo>
                      <a:pt x="41" y="2"/>
                    </a:lnTo>
                    <a:lnTo>
                      <a:pt x="41" y="31"/>
                    </a:lnTo>
                    <a:lnTo>
                      <a:pt x="2" y="31"/>
                    </a:lnTo>
                    <a:lnTo>
                      <a:pt x="2" y="2"/>
                    </a:lnTo>
                    <a:close/>
                  </a:path>
                </a:pathLst>
              </a:custGeom>
              <a:solidFill>
                <a:srgbClr val="DFDFDF"/>
              </a:solidFill>
              <a:ln w="9525">
                <a:noFill/>
                <a:round/>
                <a:headEnd/>
                <a:tailEnd/>
              </a:ln>
            </p:spPr>
            <p:txBody>
              <a:bodyPr/>
              <a:lstStyle/>
              <a:p>
                <a:pPr eaLnBrk="0" hangingPunct="0"/>
                <a:endParaRPr lang="en-US"/>
              </a:p>
            </p:txBody>
          </p:sp>
          <p:sp>
            <p:nvSpPr>
              <p:cNvPr id="47756" name="Freeform 1980"/>
              <p:cNvSpPr>
                <a:spLocks noEditPoints="1"/>
              </p:cNvSpPr>
              <p:nvPr/>
            </p:nvSpPr>
            <p:spPr bwMode="auto">
              <a:xfrm>
                <a:off x="3043" y="2852"/>
                <a:ext cx="39" cy="29"/>
              </a:xfrm>
              <a:custGeom>
                <a:avLst/>
                <a:gdLst>
                  <a:gd name="T0" fmla="*/ 0 w 39"/>
                  <a:gd name="T1" fmla="*/ 0 h 29"/>
                  <a:gd name="T2" fmla="*/ 39 w 39"/>
                  <a:gd name="T3" fmla="*/ 0 h 29"/>
                  <a:gd name="T4" fmla="*/ 39 w 39"/>
                  <a:gd name="T5" fmla="*/ 29 h 29"/>
                  <a:gd name="T6" fmla="*/ 0 w 39"/>
                  <a:gd name="T7" fmla="*/ 29 h 29"/>
                  <a:gd name="T8" fmla="*/ 0 w 39"/>
                  <a:gd name="T9" fmla="*/ 0 h 29"/>
                  <a:gd name="T10" fmla="*/ 2 w 39"/>
                  <a:gd name="T11" fmla="*/ 1 h 29"/>
                  <a:gd name="T12" fmla="*/ 39 w 39"/>
                  <a:gd name="T13" fmla="*/ 1 h 29"/>
                  <a:gd name="T14" fmla="*/ 39 w 39"/>
                  <a:gd name="T15" fmla="*/ 29 h 29"/>
                  <a:gd name="T16" fmla="*/ 2 w 39"/>
                  <a:gd name="T17" fmla="*/ 29 h 29"/>
                  <a:gd name="T18" fmla="*/ 2 w 39"/>
                  <a:gd name="T19" fmla="*/ 1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29"/>
                  <a:gd name="T32" fmla="*/ 39 w 39"/>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29">
                    <a:moveTo>
                      <a:pt x="0" y="0"/>
                    </a:moveTo>
                    <a:lnTo>
                      <a:pt x="39" y="0"/>
                    </a:lnTo>
                    <a:lnTo>
                      <a:pt x="39" y="29"/>
                    </a:lnTo>
                    <a:lnTo>
                      <a:pt x="0" y="29"/>
                    </a:lnTo>
                    <a:lnTo>
                      <a:pt x="0" y="0"/>
                    </a:lnTo>
                    <a:close/>
                    <a:moveTo>
                      <a:pt x="2" y="1"/>
                    </a:moveTo>
                    <a:lnTo>
                      <a:pt x="39" y="1"/>
                    </a:lnTo>
                    <a:lnTo>
                      <a:pt x="39" y="29"/>
                    </a:lnTo>
                    <a:lnTo>
                      <a:pt x="2" y="29"/>
                    </a:lnTo>
                    <a:lnTo>
                      <a:pt x="2" y="1"/>
                    </a:lnTo>
                    <a:close/>
                  </a:path>
                </a:pathLst>
              </a:custGeom>
              <a:solidFill>
                <a:srgbClr val="E0E0E0"/>
              </a:solidFill>
              <a:ln w="9525">
                <a:noFill/>
                <a:round/>
                <a:headEnd/>
                <a:tailEnd/>
              </a:ln>
            </p:spPr>
            <p:txBody>
              <a:bodyPr/>
              <a:lstStyle/>
              <a:p>
                <a:pPr eaLnBrk="0" hangingPunct="0"/>
                <a:endParaRPr lang="en-US"/>
              </a:p>
            </p:txBody>
          </p:sp>
          <p:sp>
            <p:nvSpPr>
              <p:cNvPr id="47757" name="Freeform 1981"/>
              <p:cNvSpPr>
                <a:spLocks noEditPoints="1"/>
              </p:cNvSpPr>
              <p:nvPr/>
            </p:nvSpPr>
            <p:spPr bwMode="auto">
              <a:xfrm>
                <a:off x="3045" y="2853"/>
                <a:ext cx="37" cy="28"/>
              </a:xfrm>
              <a:custGeom>
                <a:avLst/>
                <a:gdLst>
                  <a:gd name="T0" fmla="*/ 0 w 37"/>
                  <a:gd name="T1" fmla="*/ 0 h 28"/>
                  <a:gd name="T2" fmla="*/ 37 w 37"/>
                  <a:gd name="T3" fmla="*/ 0 h 28"/>
                  <a:gd name="T4" fmla="*/ 37 w 37"/>
                  <a:gd name="T5" fmla="*/ 28 h 28"/>
                  <a:gd name="T6" fmla="*/ 0 w 37"/>
                  <a:gd name="T7" fmla="*/ 28 h 28"/>
                  <a:gd name="T8" fmla="*/ 0 w 37"/>
                  <a:gd name="T9" fmla="*/ 0 h 28"/>
                  <a:gd name="T10" fmla="*/ 2 w 37"/>
                  <a:gd name="T11" fmla="*/ 2 h 28"/>
                  <a:gd name="T12" fmla="*/ 37 w 37"/>
                  <a:gd name="T13" fmla="*/ 2 h 28"/>
                  <a:gd name="T14" fmla="*/ 37 w 37"/>
                  <a:gd name="T15" fmla="*/ 28 h 28"/>
                  <a:gd name="T16" fmla="*/ 2 w 37"/>
                  <a:gd name="T17" fmla="*/ 28 h 28"/>
                  <a:gd name="T18" fmla="*/ 2 w 37"/>
                  <a:gd name="T19" fmla="*/ 2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28"/>
                  <a:gd name="T32" fmla="*/ 37 w 37"/>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28">
                    <a:moveTo>
                      <a:pt x="0" y="0"/>
                    </a:moveTo>
                    <a:lnTo>
                      <a:pt x="37" y="0"/>
                    </a:lnTo>
                    <a:lnTo>
                      <a:pt x="37" y="28"/>
                    </a:lnTo>
                    <a:lnTo>
                      <a:pt x="0" y="28"/>
                    </a:lnTo>
                    <a:lnTo>
                      <a:pt x="0" y="0"/>
                    </a:lnTo>
                    <a:close/>
                    <a:moveTo>
                      <a:pt x="2" y="2"/>
                    </a:moveTo>
                    <a:lnTo>
                      <a:pt x="37" y="2"/>
                    </a:lnTo>
                    <a:lnTo>
                      <a:pt x="37" y="28"/>
                    </a:lnTo>
                    <a:lnTo>
                      <a:pt x="2" y="28"/>
                    </a:lnTo>
                    <a:lnTo>
                      <a:pt x="2" y="2"/>
                    </a:lnTo>
                    <a:close/>
                  </a:path>
                </a:pathLst>
              </a:custGeom>
              <a:solidFill>
                <a:srgbClr val="E1E1E1"/>
              </a:solidFill>
              <a:ln w="9525">
                <a:noFill/>
                <a:round/>
                <a:headEnd/>
                <a:tailEnd/>
              </a:ln>
            </p:spPr>
            <p:txBody>
              <a:bodyPr/>
              <a:lstStyle/>
              <a:p>
                <a:pPr eaLnBrk="0" hangingPunct="0"/>
                <a:endParaRPr lang="en-US"/>
              </a:p>
            </p:txBody>
          </p:sp>
          <p:sp>
            <p:nvSpPr>
              <p:cNvPr id="47758" name="Freeform 1982"/>
              <p:cNvSpPr>
                <a:spLocks noEditPoints="1"/>
              </p:cNvSpPr>
              <p:nvPr/>
            </p:nvSpPr>
            <p:spPr bwMode="auto">
              <a:xfrm>
                <a:off x="3047" y="2855"/>
                <a:ext cx="35" cy="26"/>
              </a:xfrm>
              <a:custGeom>
                <a:avLst/>
                <a:gdLst>
                  <a:gd name="T0" fmla="*/ 0 w 35"/>
                  <a:gd name="T1" fmla="*/ 0 h 26"/>
                  <a:gd name="T2" fmla="*/ 35 w 35"/>
                  <a:gd name="T3" fmla="*/ 0 h 26"/>
                  <a:gd name="T4" fmla="*/ 35 w 35"/>
                  <a:gd name="T5" fmla="*/ 26 h 26"/>
                  <a:gd name="T6" fmla="*/ 0 w 35"/>
                  <a:gd name="T7" fmla="*/ 26 h 26"/>
                  <a:gd name="T8" fmla="*/ 0 w 35"/>
                  <a:gd name="T9" fmla="*/ 0 h 26"/>
                  <a:gd name="T10" fmla="*/ 2 w 35"/>
                  <a:gd name="T11" fmla="*/ 1 h 26"/>
                  <a:gd name="T12" fmla="*/ 35 w 35"/>
                  <a:gd name="T13" fmla="*/ 1 h 26"/>
                  <a:gd name="T14" fmla="*/ 35 w 35"/>
                  <a:gd name="T15" fmla="*/ 26 h 26"/>
                  <a:gd name="T16" fmla="*/ 2 w 35"/>
                  <a:gd name="T17" fmla="*/ 26 h 26"/>
                  <a:gd name="T18" fmla="*/ 2 w 35"/>
                  <a:gd name="T19" fmla="*/ 1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26"/>
                  <a:gd name="T32" fmla="*/ 35 w 35"/>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26">
                    <a:moveTo>
                      <a:pt x="0" y="0"/>
                    </a:moveTo>
                    <a:lnTo>
                      <a:pt x="35" y="0"/>
                    </a:lnTo>
                    <a:lnTo>
                      <a:pt x="35" y="26"/>
                    </a:lnTo>
                    <a:lnTo>
                      <a:pt x="0" y="26"/>
                    </a:lnTo>
                    <a:lnTo>
                      <a:pt x="0" y="0"/>
                    </a:lnTo>
                    <a:close/>
                    <a:moveTo>
                      <a:pt x="2" y="1"/>
                    </a:moveTo>
                    <a:lnTo>
                      <a:pt x="35" y="1"/>
                    </a:lnTo>
                    <a:lnTo>
                      <a:pt x="35" y="26"/>
                    </a:lnTo>
                    <a:lnTo>
                      <a:pt x="2" y="26"/>
                    </a:lnTo>
                    <a:lnTo>
                      <a:pt x="2" y="1"/>
                    </a:lnTo>
                    <a:close/>
                  </a:path>
                </a:pathLst>
              </a:custGeom>
              <a:solidFill>
                <a:srgbClr val="E1E1E1"/>
              </a:solidFill>
              <a:ln w="9525">
                <a:noFill/>
                <a:round/>
                <a:headEnd/>
                <a:tailEnd/>
              </a:ln>
            </p:spPr>
            <p:txBody>
              <a:bodyPr/>
              <a:lstStyle/>
              <a:p>
                <a:pPr eaLnBrk="0" hangingPunct="0"/>
                <a:endParaRPr lang="en-US"/>
              </a:p>
            </p:txBody>
          </p:sp>
          <p:sp>
            <p:nvSpPr>
              <p:cNvPr id="47759" name="Freeform 1983"/>
              <p:cNvSpPr>
                <a:spLocks noEditPoints="1"/>
              </p:cNvSpPr>
              <p:nvPr/>
            </p:nvSpPr>
            <p:spPr bwMode="auto">
              <a:xfrm>
                <a:off x="3049" y="2856"/>
                <a:ext cx="33" cy="25"/>
              </a:xfrm>
              <a:custGeom>
                <a:avLst/>
                <a:gdLst>
                  <a:gd name="T0" fmla="*/ 0 w 33"/>
                  <a:gd name="T1" fmla="*/ 0 h 25"/>
                  <a:gd name="T2" fmla="*/ 33 w 33"/>
                  <a:gd name="T3" fmla="*/ 0 h 25"/>
                  <a:gd name="T4" fmla="*/ 33 w 33"/>
                  <a:gd name="T5" fmla="*/ 25 h 25"/>
                  <a:gd name="T6" fmla="*/ 0 w 33"/>
                  <a:gd name="T7" fmla="*/ 25 h 25"/>
                  <a:gd name="T8" fmla="*/ 0 w 33"/>
                  <a:gd name="T9" fmla="*/ 0 h 25"/>
                  <a:gd name="T10" fmla="*/ 2 w 33"/>
                  <a:gd name="T11" fmla="*/ 1 h 25"/>
                  <a:gd name="T12" fmla="*/ 33 w 33"/>
                  <a:gd name="T13" fmla="*/ 1 h 25"/>
                  <a:gd name="T14" fmla="*/ 33 w 33"/>
                  <a:gd name="T15" fmla="*/ 25 h 25"/>
                  <a:gd name="T16" fmla="*/ 2 w 33"/>
                  <a:gd name="T17" fmla="*/ 25 h 25"/>
                  <a:gd name="T18" fmla="*/ 2 w 33"/>
                  <a:gd name="T19" fmla="*/ 1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25"/>
                  <a:gd name="T32" fmla="*/ 33 w 33"/>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25">
                    <a:moveTo>
                      <a:pt x="0" y="0"/>
                    </a:moveTo>
                    <a:lnTo>
                      <a:pt x="33" y="0"/>
                    </a:lnTo>
                    <a:lnTo>
                      <a:pt x="33" y="25"/>
                    </a:lnTo>
                    <a:lnTo>
                      <a:pt x="0" y="25"/>
                    </a:lnTo>
                    <a:lnTo>
                      <a:pt x="0" y="0"/>
                    </a:lnTo>
                    <a:close/>
                    <a:moveTo>
                      <a:pt x="2" y="1"/>
                    </a:moveTo>
                    <a:lnTo>
                      <a:pt x="33" y="1"/>
                    </a:lnTo>
                    <a:lnTo>
                      <a:pt x="33" y="25"/>
                    </a:lnTo>
                    <a:lnTo>
                      <a:pt x="2" y="25"/>
                    </a:lnTo>
                    <a:lnTo>
                      <a:pt x="2" y="1"/>
                    </a:lnTo>
                    <a:close/>
                  </a:path>
                </a:pathLst>
              </a:custGeom>
              <a:solidFill>
                <a:srgbClr val="E2E2E2"/>
              </a:solidFill>
              <a:ln w="9525">
                <a:noFill/>
                <a:round/>
                <a:headEnd/>
                <a:tailEnd/>
              </a:ln>
            </p:spPr>
            <p:txBody>
              <a:bodyPr/>
              <a:lstStyle/>
              <a:p>
                <a:pPr eaLnBrk="0" hangingPunct="0"/>
                <a:endParaRPr lang="en-US"/>
              </a:p>
            </p:txBody>
          </p:sp>
          <p:sp>
            <p:nvSpPr>
              <p:cNvPr id="47760" name="Freeform 1984"/>
              <p:cNvSpPr>
                <a:spLocks noEditPoints="1"/>
              </p:cNvSpPr>
              <p:nvPr/>
            </p:nvSpPr>
            <p:spPr bwMode="auto">
              <a:xfrm>
                <a:off x="3051" y="2857"/>
                <a:ext cx="31" cy="24"/>
              </a:xfrm>
              <a:custGeom>
                <a:avLst/>
                <a:gdLst>
                  <a:gd name="T0" fmla="*/ 0 w 31"/>
                  <a:gd name="T1" fmla="*/ 0 h 24"/>
                  <a:gd name="T2" fmla="*/ 31 w 31"/>
                  <a:gd name="T3" fmla="*/ 0 h 24"/>
                  <a:gd name="T4" fmla="*/ 31 w 31"/>
                  <a:gd name="T5" fmla="*/ 24 h 24"/>
                  <a:gd name="T6" fmla="*/ 0 w 31"/>
                  <a:gd name="T7" fmla="*/ 24 h 24"/>
                  <a:gd name="T8" fmla="*/ 0 w 31"/>
                  <a:gd name="T9" fmla="*/ 0 h 24"/>
                  <a:gd name="T10" fmla="*/ 2 w 31"/>
                  <a:gd name="T11" fmla="*/ 2 h 24"/>
                  <a:gd name="T12" fmla="*/ 31 w 31"/>
                  <a:gd name="T13" fmla="*/ 2 h 24"/>
                  <a:gd name="T14" fmla="*/ 31 w 31"/>
                  <a:gd name="T15" fmla="*/ 24 h 24"/>
                  <a:gd name="T16" fmla="*/ 2 w 31"/>
                  <a:gd name="T17" fmla="*/ 24 h 24"/>
                  <a:gd name="T18" fmla="*/ 2 w 31"/>
                  <a:gd name="T19" fmla="*/ 2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24"/>
                  <a:gd name="T32" fmla="*/ 31 w 31"/>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24">
                    <a:moveTo>
                      <a:pt x="0" y="0"/>
                    </a:moveTo>
                    <a:lnTo>
                      <a:pt x="31" y="0"/>
                    </a:lnTo>
                    <a:lnTo>
                      <a:pt x="31" y="24"/>
                    </a:lnTo>
                    <a:lnTo>
                      <a:pt x="0" y="24"/>
                    </a:lnTo>
                    <a:lnTo>
                      <a:pt x="0" y="0"/>
                    </a:lnTo>
                    <a:close/>
                    <a:moveTo>
                      <a:pt x="2" y="2"/>
                    </a:moveTo>
                    <a:lnTo>
                      <a:pt x="31" y="2"/>
                    </a:lnTo>
                    <a:lnTo>
                      <a:pt x="31" y="24"/>
                    </a:lnTo>
                    <a:lnTo>
                      <a:pt x="2" y="24"/>
                    </a:lnTo>
                    <a:lnTo>
                      <a:pt x="2" y="2"/>
                    </a:lnTo>
                    <a:close/>
                  </a:path>
                </a:pathLst>
              </a:custGeom>
              <a:solidFill>
                <a:srgbClr val="E3E3E3"/>
              </a:solidFill>
              <a:ln w="9525">
                <a:noFill/>
                <a:round/>
                <a:headEnd/>
                <a:tailEnd/>
              </a:ln>
            </p:spPr>
            <p:txBody>
              <a:bodyPr/>
              <a:lstStyle/>
              <a:p>
                <a:pPr eaLnBrk="0" hangingPunct="0"/>
                <a:endParaRPr lang="en-US"/>
              </a:p>
            </p:txBody>
          </p:sp>
          <p:sp>
            <p:nvSpPr>
              <p:cNvPr id="47761" name="Freeform 1985"/>
              <p:cNvSpPr>
                <a:spLocks noEditPoints="1"/>
              </p:cNvSpPr>
              <p:nvPr/>
            </p:nvSpPr>
            <p:spPr bwMode="auto">
              <a:xfrm>
                <a:off x="3053" y="2859"/>
                <a:ext cx="29" cy="22"/>
              </a:xfrm>
              <a:custGeom>
                <a:avLst/>
                <a:gdLst>
                  <a:gd name="T0" fmla="*/ 0 w 29"/>
                  <a:gd name="T1" fmla="*/ 0 h 22"/>
                  <a:gd name="T2" fmla="*/ 29 w 29"/>
                  <a:gd name="T3" fmla="*/ 0 h 22"/>
                  <a:gd name="T4" fmla="*/ 29 w 29"/>
                  <a:gd name="T5" fmla="*/ 22 h 22"/>
                  <a:gd name="T6" fmla="*/ 0 w 29"/>
                  <a:gd name="T7" fmla="*/ 22 h 22"/>
                  <a:gd name="T8" fmla="*/ 0 w 29"/>
                  <a:gd name="T9" fmla="*/ 0 h 22"/>
                  <a:gd name="T10" fmla="*/ 2 w 29"/>
                  <a:gd name="T11" fmla="*/ 1 h 22"/>
                  <a:gd name="T12" fmla="*/ 29 w 29"/>
                  <a:gd name="T13" fmla="*/ 1 h 22"/>
                  <a:gd name="T14" fmla="*/ 29 w 29"/>
                  <a:gd name="T15" fmla="*/ 22 h 22"/>
                  <a:gd name="T16" fmla="*/ 2 w 29"/>
                  <a:gd name="T17" fmla="*/ 22 h 22"/>
                  <a:gd name="T18" fmla="*/ 2 w 29"/>
                  <a:gd name="T19" fmla="*/ 1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2"/>
                  <a:gd name="T32" fmla="*/ 29 w 29"/>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2">
                    <a:moveTo>
                      <a:pt x="0" y="0"/>
                    </a:moveTo>
                    <a:lnTo>
                      <a:pt x="29" y="0"/>
                    </a:lnTo>
                    <a:lnTo>
                      <a:pt x="29" y="22"/>
                    </a:lnTo>
                    <a:lnTo>
                      <a:pt x="0" y="22"/>
                    </a:lnTo>
                    <a:lnTo>
                      <a:pt x="0" y="0"/>
                    </a:lnTo>
                    <a:close/>
                    <a:moveTo>
                      <a:pt x="2" y="1"/>
                    </a:moveTo>
                    <a:lnTo>
                      <a:pt x="29" y="1"/>
                    </a:lnTo>
                    <a:lnTo>
                      <a:pt x="29" y="22"/>
                    </a:lnTo>
                    <a:lnTo>
                      <a:pt x="2" y="22"/>
                    </a:lnTo>
                    <a:lnTo>
                      <a:pt x="2" y="1"/>
                    </a:lnTo>
                    <a:close/>
                  </a:path>
                </a:pathLst>
              </a:custGeom>
              <a:solidFill>
                <a:srgbClr val="E3E3E3"/>
              </a:solidFill>
              <a:ln w="9525">
                <a:noFill/>
                <a:round/>
                <a:headEnd/>
                <a:tailEnd/>
              </a:ln>
            </p:spPr>
            <p:txBody>
              <a:bodyPr/>
              <a:lstStyle/>
              <a:p>
                <a:pPr eaLnBrk="0" hangingPunct="0"/>
                <a:endParaRPr lang="en-US"/>
              </a:p>
            </p:txBody>
          </p:sp>
          <p:sp>
            <p:nvSpPr>
              <p:cNvPr id="47762" name="Freeform 1986"/>
              <p:cNvSpPr>
                <a:spLocks noEditPoints="1"/>
              </p:cNvSpPr>
              <p:nvPr/>
            </p:nvSpPr>
            <p:spPr bwMode="auto">
              <a:xfrm>
                <a:off x="3055" y="2860"/>
                <a:ext cx="27" cy="21"/>
              </a:xfrm>
              <a:custGeom>
                <a:avLst/>
                <a:gdLst>
                  <a:gd name="T0" fmla="*/ 0 w 27"/>
                  <a:gd name="T1" fmla="*/ 0 h 21"/>
                  <a:gd name="T2" fmla="*/ 27 w 27"/>
                  <a:gd name="T3" fmla="*/ 0 h 21"/>
                  <a:gd name="T4" fmla="*/ 27 w 27"/>
                  <a:gd name="T5" fmla="*/ 21 h 21"/>
                  <a:gd name="T6" fmla="*/ 0 w 27"/>
                  <a:gd name="T7" fmla="*/ 21 h 21"/>
                  <a:gd name="T8" fmla="*/ 0 w 27"/>
                  <a:gd name="T9" fmla="*/ 0 h 21"/>
                  <a:gd name="T10" fmla="*/ 2 w 27"/>
                  <a:gd name="T11" fmla="*/ 2 h 21"/>
                  <a:gd name="T12" fmla="*/ 27 w 27"/>
                  <a:gd name="T13" fmla="*/ 2 h 21"/>
                  <a:gd name="T14" fmla="*/ 27 w 27"/>
                  <a:gd name="T15" fmla="*/ 21 h 21"/>
                  <a:gd name="T16" fmla="*/ 2 w 27"/>
                  <a:gd name="T17" fmla="*/ 21 h 21"/>
                  <a:gd name="T18" fmla="*/ 2 w 27"/>
                  <a:gd name="T19" fmla="*/ 2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21"/>
                  <a:gd name="T32" fmla="*/ 27 w 2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21">
                    <a:moveTo>
                      <a:pt x="0" y="0"/>
                    </a:moveTo>
                    <a:lnTo>
                      <a:pt x="27" y="0"/>
                    </a:lnTo>
                    <a:lnTo>
                      <a:pt x="27" y="21"/>
                    </a:lnTo>
                    <a:lnTo>
                      <a:pt x="0" y="21"/>
                    </a:lnTo>
                    <a:lnTo>
                      <a:pt x="0" y="0"/>
                    </a:lnTo>
                    <a:close/>
                    <a:moveTo>
                      <a:pt x="2" y="2"/>
                    </a:moveTo>
                    <a:lnTo>
                      <a:pt x="27" y="2"/>
                    </a:lnTo>
                    <a:lnTo>
                      <a:pt x="27" y="21"/>
                    </a:lnTo>
                    <a:lnTo>
                      <a:pt x="2" y="21"/>
                    </a:lnTo>
                    <a:lnTo>
                      <a:pt x="2" y="2"/>
                    </a:lnTo>
                    <a:close/>
                  </a:path>
                </a:pathLst>
              </a:custGeom>
              <a:solidFill>
                <a:srgbClr val="E4E4E4"/>
              </a:solidFill>
              <a:ln w="9525">
                <a:noFill/>
                <a:round/>
                <a:headEnd/>
                <a:tailEnd/>
              </a:ln>
            </p:spPr>
            <p:txBody>
              <a:bodyPr/>
              <a:lstStyle/>
              <a:p>
                <a:pPr eaLnBrk="0" hangingPunct="0"/>
                <a:endParaRPr lang="en-US"/>
              </a:p>
            </p:txBody>
          </p:sp>
          <p:sp>
            <p:nvSpPr>
              <p:cNvPr id="47763" name="Freeform 1987"/>
              <p:cNvSpPr>
                <a:spLocks noEditPoints="1"/>
              </p:cNvSpPr>
              <p:nvPr/>
            </p:nvSpPr>
            <p:spPr bwMode="auto">
              <a:xfrm>
                <a:off x="3057" y="2862"/>
                <a:ext cx="25" cy="19"/>
              </a:xfrm>
              <a:custGeom>
                <a:avLst/>
                <a:gdLst>
                  <a:gd name="T0" fmla="*/ 0 w 25"/>
                  <a:gd name="T1" fmla="*/ 0 h 19"/>
                  <a:gd name="T2" fmla="*/ 25 w 25"/>
                  <a:gd name="T3" fmla="*/ 0 h 19"/>
                  <a:gd name="T4" fmla="*/ 25 w 25"/>
                  <a:gd name="T5" fmla="*/ 19 h 19"/>
                  <a:gd name="T6" fmla="*/ 0 w 25"/>
                  <a:gd name="T7" fmla="*/ 19 h 19"/>
                  <a:gd name="T8" fmla="*/ 0 w 25"/>
                  <a:gd name="T9" fmla="*/ 0 h 19"/>
                  <a:gd name="T10" fmla="*/ 2 w 25"/>
                  <a:gd name="T11" fmla="*/ 1 h 19"/>
                  <a:gd name="T12" fmla="*/ 25 w 25"/>
                  <a:gd name="T13" fmla="*/ 1 h 19"/>
                  <a:gd name="T14" fmla="*/ 25 w 25"/>
                  <a:gd name="T15" fmla="*/ 19 h 19"/>
                  <a:gd name="T16" fmla="*/ 2 w 25"/>
                  <a:gd name="T17" fmla="*/ 19 h 19"/>
                  <a:gd name="T18" fmla="*/ 2 w 25"/>
                  <a:gd name="T19" fmla="*/ 1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19"/>
                  <a:gd name="T32" fmla="*/ 25 w 25"/>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19">
                    <a:moveTo>
                      <a:pt x="0" y="0"/>
                    </a:moveTo>
                    <a:lnTo>
                      <a:pt x="25" y="0"/>
                    </a:lnTo>
                    <a:lnTo>
                      <a:pt x="25" y="19"/>
                    </a:lnTo>
                    <a:lnTo>
                      <a:pt x="0" y="19"/>
                    </a:lnTo>
                    <a:lnTo>
                      <a:pt x="0" y="0"/>
                    </a:lnTo>
                    <a:close/>
                    <a:moveTo>
                      <a:pt x="2" y="1"/>
                    </a:moveTo>
                    <a:lnTo>
                      <a:pt x="25" y="1"/>
                    </a:lnTo>
                    <a:lnTo>
                      <a:pt x="25" y="19"/>
                    </a:lnTo>
                    <a:lnTo>
                      <a:pt x="2" y="19"/>
                    </a:lnTo>
                    <a:lnTo>
                      <a:pt x="2" y="1"/>
                    </a:lnTo>
                    <a:close/>
                  </a:path>
                </a:pathLst>
              </a:custGeom>
              <a:solidFill>
                <a:srgbClr val="E4E4E4"/>
              </a:solidFill>
              <a:ln w="9525">
                <a:noFill/>
                <a:round/>
                <a:headEnd/>
                <a:tailEnd/>
              </a:ln>
            </p:spPr>
            <p:txBody>
              <a:bodyPr/>
              <a:lstStyle/>
              <a:p>
                <a:pPr eaLnBrk="0" hangingPunct="0"/>
                <a:endParaRPr lang="en-US"/>
              </a:p>
            </p:txBody>
          </p:sp>
          <p:sp>
            <p:nvSpPr>
              <p:cNvPr id="47764" name="Freeform 1988"/>
              <p:cNvSpPr>
                <a:spLocks noEditPoints="1"/>
              </p:cNvSpPr>
              <p:nvPr/>
            </p:nvSpPr>
            <p:spPr bwMode="auto">
              <a:xfrm>
                <a:off x="3059" y="2863"/>
                <a:ext cx="23" cy="18"/>
              </a:xfrm>
              <a:custGeom>
                <a:avLst/>
                <a:gdLst>
                  <a:gd name="T0" fmla="*/ 0 w 23"/>
                  <a:gd name="T1" fmla="*/ 0 h 18"/>
                  <a:gd name="T2" fmla="*/ 23 w 23"/>
                  <a:gd name="T3" fmla="*/ 0 h 18"/>
                  <a:gd name="T4" fmla="*/ 23 w 23"/>
                  <a:gd name="T5" fmla="*/ 18 h 18"/>
                  <a:gd name="T6" fmla="*/ 0 w 23"/>
                  <a:gd name="T7" fmla="*/ 18 h 18"/>
                  <a:gd name="T8" fmla="*/ 0 w 23"/>
                  <a:gd name="T9" fmla="*/ 0 h 18"/>
                  <a:gd name="T10" fmla="*/ 1 w 23"/>
                  <a:gd name="T11" fmla="*/ 2 h 18"/>
                  <a:gd name="T12" fmla="*/ 23 w 23"/>
                  <a:gd name="T13" fmla="*/ 2 h 18"/>
                  <a:gd name="T14" fmla="*/ 23 w 23"/>
                  <a:gd name="T15" fmla="*/ 18 h 18"/>
                  <a:gd name="T16" fmla="*/ 1 w 23"/>
                  <a:gd name="T17" fmla="*/ 18 h 18"/>
                  <a:gd name="T18" fmla="*/ 1 w 23"/>
                  <a:gd name="T19" fmla="*/ 2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18"/>
                  <a:gd name="T32" fmla="*/ 23 w 23"/>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18">
                    <a:moveTo>
                      <a:pt x="0" y="0"/>
                    </a:moveTo>
                    <a:lnTo>
                      <a:pt x="23" y="0"/>
                    </a:lnTo>
                    <a:lnTo>
                      <a:pt x="23" y="18"/>
                    </a:lnTo>
                    <a:lnTo>
                      <a:pt x="0" y="18"/>
                    </a:lnTo>
                    <a:lnTo>
                      <a:pt x="0" y="0"/>
                    </a:lnTo>
                    <a:close/>
                    <a:moveTo>
                      <a:pt x="1" y="2"/>
                    </a:moveTo>
                    <a:lnTo>
                      <a:pt x="23" y="2"/>
                    </a:lnTo>
                    <a:lnTo>
                      <a:pt x="23" y="18"/>
                    </a:lnTo>
                    <a:lnTo>
                      <a:pt x="1" y="18"/>
                    </a:lnTo>
                    <a:lnTo>
                      <a:pt x="1" y="2"/>
                    </a:lnTo>
                    <a:close/>
                  </a:path>
                </a:pathLst>
              </a:custGeom>
              <a:solidFill>
                <a:srgbClr val="E5E5E5"/>
              </a:solidFill>
              <a:ln w="9525">
                <a:noFill/>
                <a:round/>
                <a:headEnd/>
                <a:tailEnd/>
              </a:ln>
            </p:spPr>
            <p:txBody>
              <a:bodyPr/>
              <a:lstStyle/>
              <a:p>
                <a:pPr eaLnBrk="0" hangingPunct="0"/>
                <a:endParaRPr lang="en-US"/>
              </a:p>
            </p:txBody>
          </p:sp>
          <p:sp>
            <p:nvSpPr>
              <p:cNvPr id="47765" name="Freeform 1989"/>
              <p:cNvSpPr>
                <a:spLocks noEditPoints="1"/>
              </p:cNvSpPr>
              <p:nvPr/>
            </p:nvSpPr>
            <p:spPr bwMode="auto">
              <a:xfrm>
                <a:off x="3060" y="2865"/>
                <a:ext cx="22" cy="16"/>
              </a:xfrm>
              <a:custGeom>
                <a:avLst/>
                <a:gdLst>
                  <a:gd name="T0" fmla="*/ 0 w 22"/>
                  <a:gd name="T1" fmla="*/ 0 h 16"/>
                  <a:gd name="T2" fmla="*/ 22 w 22"/>
                  <a:gd name="T3" fmla="*/ 0 h 16"/>
                  <a:gd name="T4" fmla="*/ 22 w 22"/>
                  <a:gd name="T5" fmla="*/ 16 h 16"/>
                  <a:gd name="T6" fmla="*/ 0 w 22"/>
                  <a:gd name="T7" fmla="*/ 16 h 16"/>
                  <a:gd name="T8" fmla="*/ 0 w 22"/>
                  <a:gd name="T9" fmla="*/ 0 h 16"/>
                  <a:gd name="T10" fmla="*/ 2 w 22"/>
                  <a:gd name="T11" fmla="*/ 1 h 16"/>
                  <a:gd name="T12" fmla="*/ 22 w 22"/>
                  <a:gd name="T13" fmla="*/ 1 h 16"/>
                  <a:gd name="T14" fmla="*/ 22 w 22"/>
                  <a:gd name="T15" fmla="*/ 16 h 16"/>
                  <a:gd name="T16" fmla="*/ 2 w 22"/>
                  <a:gd name="T17" fmla="*/ 16 h 16"/>
                  <a:gd name="T18" fmla="*/ 2 w 22"/>
                  <a:gd name="T19" fmla="*/ 1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6"/>
                  <a:gd name="T32" fmla="*/ 22 w 22"/>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6">
                    <a:moveTo>
                      <a:pt x="0" y="0"/>
                    </a:moveTo>
                    <a:lnTo>
                      <a:pt x="22" y="0"/>
                    </a:lnTo>
                    <a:lnTo>
                      <a:pt x="22" y="16"/>
                    </a:lnTo>
                    <a:lnTo>
                      <a:pt x="0" y="16"/>
                    </a:lnTo>
                    <a:lnTo>
                      <a:pt x="0" y="0"/>
                    </a:lnTo>
                    <a:close/>
                    <a:moveTo>
                      <a:pt x="2" y="1"/>
                    </a:moveTo>
                    <a:lnTo>
                      <a:pt x="22" y="1"/>
                    </a:lnTo>
                    <a:lnTo>
                      <a:pt x="22" y="16"/>
                    </a:lnTo>
                    <a:lnTo>
                      <a:pt x="2" y="16"/>
                    </a:lnTo>
                    <a:lnTo>
                      <a:pt x="2" y="1"/>
                    </a:lnTo>
                    <a:close/>
                  </a:path>
                </a:pathLst>
              </a:custGeom>
              <a:solidFill>
                <a:srgbClr val="E5E5E5"/>
              </a:solidFill>
              <a:ln w="9525">
                <a:noFill/>
                <a:round/>
                <a:headEnd/>
                <a:tailEnd/>
              </a:ln>
            </p:spPr>
            <p:txBody>
              <a:bodyPr/>
              <a:lstStyle/>
              <a:p>
                <a:pPr eaLnBrk="0" hangingPunct="0"/>
                <a:endParaRPr lang="en-US"/>
              </a:p>
            </p:txBody>
          </p:sp>
          <p:sp>
            <p:nvSpPr>
              <p:cNvPr id="47766" name="Freeform 1990"/>
              <p:cNvSpPr>
                <a:spLocks noEditPoints="1"/>
              </p:cNvSpPr>
              <p:nvPr/>
            </p:nvSpPr>
            <p:spPr bwMode="auto">
              <a:xfrm>
                <a:off x="3062" y="2866"/>
                <a:ext cx="20" cy="15"/>
              </a:xfrm>
              <a:custGeom>
                <a:avLst/>
                <a:gdLst>
                  <a:gd name="T0" fmla="*/ 0 w 20"/>
                  <a:gd name="T1" fmla="*/ 0 h 15"/>
                  <a:gd name="T2" fmla="*/ 20 w 20"/>
                  <a:gd name="T3" fmla="*/ 0 h 15"/>
                  <a:gd name="T4" fmla="*/ 20 w 20"/>
                  <a:gd name="T5" fmla="*/ 15 h 15"/>
                  <a:gd name="T6" fmla="*/ 0 w 20"/>
                  <a:gd name="T7" fmla="*/ 15 h 15"/>
                  <a:gd name="T8" fmla="*/ 0 w 20"/>
                  <a:gd name="T9" fmla="*/ 0 h 15"/>
                  <a:gd name="T10" fmla="*/ 2 w 20"/>
                  <a:gd name="T11" fmla="*/ 2 h 15"/>
                  <a:gd name="T12" fmla="*/ 20 w 20"/>
                  <a:gd name="T13" fmla="*/ 2 h 15"/>
                  <a:gd name="T14" fmla="*/ 20 w 20"/>
                  <a:gd name="T15" fmla="*/ 15 h 15"/>
                  <a:gd name="T16" fmla="*/ 2 w 20"/>
                  <a:gd name="T17" fmla="*/ 15 h 15"/>
                  <a:gd name="T18" fmla="*/ 2 w 20"/>
                  <a:gd name="T19" fmla="*/ 2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5"/>
                  <a:gd name="T32" fmla="*/ 20 w 20"/>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5">
                    <a:moveTo>
                      <a:pt x="0" y="0"/>
                    </a:moveTo>
                    <a:lnTo>
                      <a:pt x="20" y="0"/>
                    </a:lnTo>
                    <a:lnTo>
                      <a:pt x="20" y="15"/>
                    </a:lnTo>
                    <a:lnTo>
                      <a:pt x="0" y="15"/>
                    </a:lnTo>
                    <a:lnTo>
                      <a:pt x="0" y="0"/>
                    </a:lnTo>
                    <a:close/>
                    <a:moveTo>
                      <a:pt x="2" y="2"/>
                    </a:moveTo>
                    <a:lnTo>
                      <a:pt x="20" y="2"/>
                    </a:lnTo>
                    <a:lnTo>
                      <a:pt x="20" y="15"/>
                    </a:lnTo>
                    <a:lnTo>
                      <a:pt x="2" y="15"/>
                    </a:lnTo>
                    <a:lnTo>
                      <a:pt x="2" y="2"/>
                    </a:lnTo>
                    <a:close/>
                  </a:path>
                </a:pathLst>
              </a:custGeom>
              <a:solidFill>
                <a:srgbClr val="E6E6E6"/>
              </a:solidFill>
              <a:ln w="9525">
                <a:noFill/>
                <a:round/>
                <a:headEnd/>
                <a:tailEnd/>
              </a:ln>
            </p:spPr>
            <p:txBody>
              <a:bodyPr/>
              <a:lstStyle/>
              <a:p>
                <a:pPr eaLnBrk="0" hangingPunct="0"/>
                <a:endParaRPr lang="en-US"/>
              </a:p>
            </p:txBody>
          </p:sp>
          <p:sp>
            <p:nvSpPr>
              <p:cNvPr id="47767" name="Freeform 1991"/>
              <p:cNvSpPr>
                <a:spLocks noEditPoints="1"/>
              </p:cNvSpPr>
              <p:nvPr/>
            </p:nvSpPr>
            <p:spPr bwMode="auto">
              <a:xfrm>
                <a:off x="3064" y="2868"/>
                <a:ext cx="18" cy="13"/>
              </a:xfrm>
              <a:custGeom>
                <a:avLst/>
                <a:gdLst>
                  <a:gd name="T0" fmla="*/ 0 w 18"/>
                  <a:gd name="T1" fmla="*/ 0 h 13"/>
                  <a:gd name="T2" fmla="*/ 18 w 18"/>
                  <a:gd name="T3" fmla="*/ 0 h 13"/>
                  <a:gd name="T4" fmla="*/ 18 w 18"/>
                  <a:gd name="T5" fmla="*/ 13 h 13"/>
                  <a:gd name="T6" fmla="*/ 0 w 18"/>
                  <a:gd name="T7" fmla="*/ 13 h 13"/>
                  <a:gd name="T8" fmla="*/ 0 w 18"/>
                  <a:gd name="T9" fmla="*/ 0 h 13"/>
                  <a:gd name="T10" fmla="*/ 2 w 18"/>
                  <a:gd name="T11" fmla="*/ 1 h 13"/>
                  <a:gd name="T12" fmla="*/ 18 w 18"/>
                  <a:gd name="T13" fmla="*/ 1 h 13"/>
                  <a:gd name="T14" fmla="*/ 18 w 18"/>
                  <a:gd name="T15" fmla="*/ 13 h 13"/>
                  <a:gd name="T16" fmla="*/ 2 w 18"/>
                  <a:gd name="T17" fmla="*/ 13 h 13"/>
                  <a:gd name="T18" fmla="*/ 2 w 18"/>
                  <a:gd name="T19" fmla="*/ 1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3"/>
                  <a:gd name="T32" fmla="*/ 18 w 18"/>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3">
                    <a:moveTo>
                      <a:pt x="0" y="0"/>
                    </a:moveTo>
                    <a:lnTo>
                      <a:pt x="18" y="0"/>
                    </a:lnTo>
                    <a:lnTo>
                      <a:pt x="18" y="13"/>
                    </a:lnTo>
                    <a:lnTo>
                      <a:pt x="0" y="13"/>
                    </a:lnTo>
                    <a:lnTo>
                      <a:pt x="0" y="0"/>
                    </a:lnTo>
                    <a:close/>
                    <a:moveTo>
                      <a:pt x="2" y="1"/>
                    </a:moveTo>
                    <a:lnTo>
                      <a:pt x="18" y="1"/>
                    </a:lnTo>
                    <a:lnTo>
                      <a:pt x="18" y="13"/>
                    </a:lnTo>
                    <a:lnTo>
                      <a:pt x="2" y="13"/>
                    </a:lnTo>
                    <a:lnTo>
                      <a:pt x="2" y="1"/>
                    </a:lnTo>
                    <a:close/>
                  </a:path>
                </a:pathLst>
              </a:custGeom>
              <a:solidFill>
                <a:srgbClr val="E6E6E6"/>
              </a:solidFill>
              <a:ln w="9525">
                <a:noFill/>
                <a:round/>
                <a:headEnd/>
                <a:tailEnd/>
              </a:ln>
            </p:spPr>
            <p:txBody>
              <a:bodyPr/>
              <a:lstStyle/>
              <a:p>
                <a:pPr eaLnBrk="0" hangingPunct="0"/>
                <a:endParaRPr lang="en-US"/>
              </a:p>
            </p:txBody>
          </p:sp>
          <p:sp>
            <p:nvSpPr>
              <p:cNvPr id="47768" name="Freeform 1992"/>
              <p:cNvSpPr>
                <a:spLocks noEditPoints="1"/>
              </p:cNvSpPr>
              <p:nvPr/>
            </p:nvSpPr>
            <p:spPr bwMode="auto">
              <a:xfrm>
                <a:off x="3066" y="2869"/>
                <a:ext cx="16" cy="12"/>
              </a:xfrm>
              <a:custGeom>
                <a:avLst/>
                <a:gdLst>
                  <a:gd name="T0" fmla="*/ 0 w 16"/>
                  <a:gd name="T1" fmla="*/ 0 h 12"/>
                  <a:gd name="T2" fmla="*/ 16 w 16"/>
                  <a:gd name="T3" fmla="*/ 0 h 12"/>
                  <a:gd name="T4" fmla="*/ 16 w 16"/>
                  <a:gd name="T5" fmla="*/ 12 h 12"/>
                  <a:gd name="T6" fmla="*/ 0 w 16"/>
                  <a:gd name="T7" fmla="*/ 12 h 12"/>
                  <a:gd name="T8" fmla="*/ 0 w 16"/>
                  <a:gd name="T9" fmla="*/ 0 h 12"/>
                  <a:gd name="T10" fmla="*/ 3 w 16"/>
                  <a:gd name="T11" fmla="*/ 1 h 12"/>
                  <a:gd name="T12" fmla="*/ 16 w 16"/>
                  <a:gd name="T13" fmla="*/ 1 h 12"/>
                  <a:gd name="T14" fmla="*/ 16 w 16"/>
                  <a:gd name="T15" fmla="*/ 12 h 12"/>
                  <a:gd name="T16" fmla="*/ 3 w 16"/>
                  <a:gd name="T17" fmla="*/ 12 h 12"/>
                  <a:gd name="T18" fmla="*/ 3 w 16"/>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2"/>
                  <a:gd name="T32" fmla="*/ 16 w 16"/>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2">
                    <a:moveTo>
                      <a:pt x="0" y="0"/>
                    </a:moveTo>
                    <a:lnTo>
                      <a:pt x="16" y="0"/>
                    </a:lnTo>
                    <a:lnTo>
                      <a:pt x="16" y="12"/>
                    </a:lnTo>
                    <a:lnTo>
                      <a:pt x="0" y="12"/>
                    </a:lnTo>
                    <a:lnTo>
                      <a:pt x="0" y="0"/>
                    </a:lnTo>
                    <a:close/>
                    <a:moveTo>
                      <a:pt x="3" y="1"/>
                    </a:moveTo>
                    <a:lnTo>
                      <a:pt x="16" y="1"/>
                    </a:lnTo>
                    <a:lnTo>
                      <a:pt x="16" y="12"/>
                    </a:lnTo>
                    <a:lnTo>
                      <a:pt x="3" y="12"/>
                    </a:lnTo>
                    <a:lnTo>
                      <a:pt x="3" y="1"/>
                    </a:lnTo>
                    <a:close/>
                  </a:path>
                </a:pathLst>
              </a:custGeom>
              <a:solidFill>
                <a:srgbClr val="E6E6E6"/>
              </a:solidFill>
              <a:ln w="9525">
                <a:noFill/>
                <a:round/>
                <a:headEnd/>
                <a:tailEnd/>
              </a:ln>
            </p:spPr>
            <p:txBody>
              <a:bodyPr/>
              <a:lstStyle/>
              <a:p>
                <a:pPr eaLnBrk="0" hangingPunct="0"/>
                <a:endParaRPr lang="en-US"/>
              </a:p>
            </p:txBody>
          </p:sp>
          <p:sp>
            <p:nvSpPr>
              <p:cNvPr id="47769" name="Freeform 1993"/>
              <p:cNvSpPr>
                <a:spLocks noEditPoints="1"/>
              </p:cNvSpPr>
              <p:nvPr/>
            </p:nvSpPr>
            <p:spPr bwMode="auto">
              <a:xfrm>
                <a:off x="3069" y="2870"/>
                <a:ext cx="13" cy="11"/>
              </a:xfrm>
              <a:custGeom>
                <a:avLst/>
                <a:gdLst>
                  <a:gd name="T0" fmla="*/ 0 w 13"/>
                  <a:gd name="T1" fmla="*/ 0 h 11"/>
                  <a:gd name="T2" fmla="*/ 13 w 13"/>
                  <a:gd name="T3" fmla="*/ 0 h 11"/>
                  <a:gd name="T4" fmla="*/ 13 w 13"/>
                  <a:gd name="T5" fmla="*/ 11 h 11"/>
                  <a:gd name="T6" fmla="*/ 0 w 13"/>
                  <a:gd name="T7" fmla="*/ 11 h 11"/>
                  <a:gd name="T8" fmla="*/ 0 w 13"/>
                  <a:gd name="T9" fmla="*/ 0 h 11"/>
                  <a:gd name="T10" fmla="*/ 1 w 13"/>
                  <a:gd name="T11" fmla="*/ 2 h 11"/>
                  <a:gd name="T12" fmla="*/ 13 w 13"/>
                  <a:gd name="T13" fmla="*/ 2 h 11"/>
                  <a:gd name="T14" fmla="*/ 13 w 13"/>
                  <a:gd name="T15" fmla="*/ 11 h 11"/>
                  <a:gd name="T16" fmla="*/ 1 w 13"/>
                  <a:gd name="T17" fmla="*/ 11 h 11"/>
                  <a:gd name="T18" fmla="*/ 1 w 13"/>
                  <a:gd name="T19" fmla="*/ 2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1"/>
                  <a:gd name="T32" fmla="*/ 13 w 13"/>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1">
                    <a:moveTo>
                      <a:pt x="0" y="0"/>
                    </a:moveTo>
                    <a:lnTo>
                      <a:pt x="13" y="0"/>
                    </a:lnTo>
                    <a:lnTo>
                      <a:pt x="13" y="11"/>
                    </a:lnTo>
                    <a:lnTo>
                      <a:pt x="0" y="11"/>
                    </a:lnTo>
                    <a:lnTo>
                      <a:pt x="0" y="0"/>
                    </a:lnTo>
                    <a:close/>
                    <a:moveTo>
                      <a:pt x="1" y="2"/>
                    </a:moveTo>
                    <a:lnTo>
                      <a:pt x="13" y="2"/>
                    </a:lnTo>
                    <a:lnTo>
                      <a:pt x="13" y="11"/>
                    </a:lnTo>
                    <a:lnTo>
                      <a:pt x="1" y="11"/>
                    </a:lnTo>
                    <a:lnTo>
                      <a:pt x="1" y="2"/>
                    </a:lnTo>
                    <a:close/>
                  </a:path>
                </a:pathLst>
              </a:custGeom>
              <a:solidFill>
                <a:srgbClr val="E6E6E6"/>
              </a:solidFill>
              <a:ln w="9525">
                <a:noFill/>
                <a:round/>
                <a:headEnd/>
                <a:tailEnd/>
              </a:ln>
            </p:spPr>
            <p:txBody>
              <a:bodyPr/>
              <a:lstStyle/>
              <a:p>
                <a:pPr eaLnBrk="0" hangingPunct="0"/>
                <a:endParaRPr lang="en-US"/>
              </a:p>
            </p:txBody>
          </p:sp>
          <p:sp>
            <p:nvSpPr>
              <p:cNvPr id="47770" name="Freeform 1994"/>
              <p:cNvSpPr>
                <a:spLocks noEditPoints="1"/>
              </p:cNvSpPr>
              <p:nvPr/>
            </p:nvSpPr>
            <p:spPr bwMode="auto">
              <a:xfrm>
                <a:off x="3070" y="2872"/>
                <a:ext cx="12" cy="9"/>
              </a:xfrm>
              <a:custGeom>
                <a:avLst/>
                <a:gdLst>
                  <a:gd name="T0" fmla="*/ 0 w 12"/>
                  <a:gd name="T1" fmla="*/ 0 h 9"/>
                  <a:gd name="T2" fmla="*/ 12 w 12"/>
                  <a:gd name="T3" fmla="*/ 0 h 9"/>
                  <a:gd name="T4" fmla="*/ 12 w 12"/>
                  <a:gd name="T5" fmla="*/ 9 h 9"/>
                  <a:gd name="T6" fmla="*/ 0 w 12"/>
                  <a:gd name="T7" fmla="*/ 9 h 9"/>
                  <a:gd name="T8" fmla="*/ 0 w 12"/>
                  <a:gd name="T9" fmla="*/ 0 h 9"/>
                  <a:gd name="T10" fmla="*/ 2 w 12"/>
                  <a:gd name="T11" fmla="*/ 1 h 9"/>
                  <a:gd name="T12" fmla="*/ 12 w 12"/>
                  <a:gd name="T13" fmla="*/ 1 h 9"/>
                  <a:gd name="T14" fmla="*/ 12 w 12"/>
                  <a:gd name="T15" fmla="*/ 9 h 9"/>
                  <a:gd name="T16" fmla="*/ 2 w 12"/>
                  <a:gd name="T17" fmla="*/ 9 h 9"/>
                  <a:gd name="T18" fmla="*/ 2 w 12"/>
                  <a:gd name="T19" fmla="*/ 1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9"/>
                  <a:gd name="T32" fmla="*/ 12 w 12"/>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9">
                    <a:moveTo>
                      <a:pt x="0" y="0"/>
                    </a:moveTo>
                    <a:lnTo>
                      <a:pt x="12" y="0"/>
                    </a:lnTo>
                    <a:lnTo>
                      <a:pt x="12" y="9"/>
                    </a:lnTo>
                    <a:lnTo>
                      <a:pt x="0" y="9"/>
                    </a:lnTo>
                    <a:lnTo>
                      <a:pt x="0" y="0"/>
                    </a:lnTo>
                    <a:close/>
                    <a:moveTo>
                      <a:pt x="2" y="1"/>
                    </a:moveTo>
                    <a:lnTo>
                      <a:pt x="12" y="1"/>
                    </a:lnTo>
                    <a:lnTo>
                      <a:pt x="12" y="9"/>
                    </a:lnTo>
                    <a:lnTo>
                      <a:pt x="2" y="9"/>
                    </a:lnTo>
                    <a:lnTo>
                      <a:pt x="2" y="1"/>
                    </a:lnTo>
                    <a:close/>
                  </a:path>
                </a:pathLst>
              </a:custGeom>
              <a:solidFill>
                <a:srgbClr val="E6E6E6"/>
              </a:solidFill>
              <a:ln w="9525">
                <a:noFill/>
                <a:round/>
                <a:headEnd/>
                <a:tailEnd/>
              </a:ln>
            </p:spPr>
            <p:txBody>
              <a:bodyPr/>
              <a:lstStyle/>
              <a:p>
                <a:pPr eaLnBrk="0" hangingPunct="0"/>
                <a:endParaRPr lang="en-US"/>
              </a:p>
            </p:txBody>
          </p:sp>
          <p:sp>
            <p:nvSpPr>
              <p:cNvPr id="47771" name="Freeform 1995"/>
              <p:cNvSpPr>
                <a:spLocks noEditPoints="1"/>
              </p:cNvSpPr>
              <p:nvPr/>
            </p:nvSpPr>
            <p:spPr bwMode="auto">
              <a:xfrm>
                <a:off x="3072" y="2873"/>
                <a:ext cx="10" cy="8"/>
              </a:xfrm>
              <a:custGeom>
                <a:avLst/>
                <a:gdLst>
                  <a:gd name="T0" fmla="*/ 0 w 10"/>
                  <a:gd name="T1" fmla="*/ 0 h 8"/>
                  <a:gd name="T2" fmla="*/ 10 w 10"/>
                  <a:gd name="T3" fmla="*/ 0 h 8"/>
                  <a:gd name="T4" fmla="*/ 10 w 10"/>
                  <a:gd name="T5" fmla="*/ 8 h 8"/>
                  <a:gd name="T6" fmla="*/ 0 w 10"/>
                  <a:gd name="T7" fmla="*/ 8 h 8"/>
                  <a:gd name="T8" fmla="*/ 0 w 10"/>
                  <a:gd name="T9" fmla="*/ 0 h 8"/>
                  <a:gd name="T10" fmla="*/ 2 w 10"/>
                  <a:gd name="T11" fmla="*/ 2 h 8"/>
                  <a:gd name="T12" fmla="*/ 10 w 10"/>
                  <a:gd name="T13" fmla="*/ 2 h 8"/>
                  <a:gd name="T14" fmla="*/ 10 w 10"/>
                  <a:gd name="T15" fmla="*/ 8 h 8"/>
                  <a:gd name="T16" fmla="*/ 2 w 10"/>
                  <a:gd name="T17" fmla="*/ 8 h 8"/>
                  <a:gd name="T18" fmla="*/ 2 w 10"/>
                  <a:gd name="T19" fmla="*/ 2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
                  <a:gd name="T32" fmla="*/ 10 w 1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
                    <a:moveTo>
                      <a:pt x="0" y="0"/>
                    </a:moveTo>
                    <a:lnTo>
                      <a:pt x="10" y="0"/>
                    </a:lnTo>
                    <a:lnTo>
                      <a:pt x="10" y="8"/>
                    </a:lnTo>
                    <a:lnTo>
                      <a:pt x="0" y="8"/>
                    </a:lnTo>
                    <a:lnTo>
                      <a:pt x="0" y="0"/>
                    </a:lnTo>
                    <a:close/>
                    <a:moveTo>
                      <a:pt x="2" y="2"/>
                    </a:moveTo>
                    <a:lnTo>
                      <a:pt x="10" y="2"/>
                    </a:lnTo>
                    <a:lnTo>
                      <a:pt x="10" y="8"/>
                    </a:lnTo>
                    <a:lnTo>
                      <a:pt x="2" y="8"/>
                    </a:lnTo>
                    <a:lnTo>
                      <a:pt x="2" y="2"/>
                    </a:lnTo>
                    <a:close/>
                  </a:path>
                </a:pathLst>
              </a:custGeom>
              <a:solidFill>
                <a:srgbClr val="E6E6E6"/>
              </a:solidFill>
              <a:ln w="9525">
                <a:noFill/>
                <a:round/>
                <a:headEnd/>
                <a:tailEnd/>
              </a:ln>
            </p:spPr>
            <p:txBody>
              <a:bodyPr/>
              <a:lstStyle/>
              <a:p>
                <a:pPr eaLnBrk="0" hangingPunct="0"/>
                <a:endParaRPr lang="en-US"/>
              </a:p>
            </p:txBody>
          </p:sp>
          <p:sp>
            <p:nvSpPr>
              <p:cNvPr id="47772" name="Freeform 1996"/>
              <p:cNvSpPr>
                <a:spLocks noEditPoints="1"/>
              </p:cNvSpPr>
              <p:nvPr/>
            </p:nvSpPr>
            <p:spPr bwMode="auto">
              <a:xfrm>
                <a:off x="3074" y="2875"/>
                <a:ext cx="8" cy="6"/>
              </a:xfrm>
              <a:custGeom>
                <a:avLst/>
                <a:gdLst>
                  <a:gd name="T0" fmla="*/ 0 w 8"/>
                  <a:gd name="T1" fmla="*/ 0 h 6"/>
                  <a:gd name="T2" fmla="*/ 8 w 8"/>
                  <a:gd name="T3" fmla="*/ 0 h 6"/>
                  <a:gd name="T4" fmla="*/ 8 w 8"/>
                  <a:gd name="T5" fmla="*/ 6 h 6"/>
                  <a:gd name="T6" fmla="*/ 0 w 8"/>
                  <a:gd name="T7" fmla="*/ 6 h 6"/>
                  <a:gd name="T8" fmla="*/ 0 w 8"/>
                  <a:gd name="T9" fmla="*/ 0 h 6"/>
                  <a:gd name="T10" fmla="*/ 2 w 8"/>
                  <a:gd name="T11" fmla="*/ 1 h 6"/>
                  <a:gd name="T12" fmla="*/ 8 w 8"/>
                  <a:gd name="T13" fmla="*/ 1 h 6"/>
                  <a:gd name="T14" fmla="*/ 8 w 8"/>
                  <a:gd name="T15" fmla="*/ 6 h 6"/>
                  <a:gd name="T16" fmla="*/ 2 w 8"/>
                  <a:gd name="T17" fmla="*/ 6 h 6"/>
                  <a:gd name="T18" fmla="*/ 2 w 8"/>
                  <a:gd name="T19" fmla="*/ 1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6"/>
                  <a:gd name="T32" fmla="*/ 8 w 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6">
                    <a:moveTo>
                      <a:pt x="0" y="0"/>
                    </a:moveTo>
                    <a:lnTo>
                      <a:pt x="8" y="0"/>
                    </a:lnTo>
                    <a:lnTo>
                      <a:pt x="8" y="6"/>
                    </a:lnTo>
                    <a:lnTo>
                      <a:pt x="0" y="6"/>
                    </a:lnTo>
                    <a:lnTo>
                      <a:pt x="0" y="0"/>
                    </a:lnTo>
                    <a:close/>
                    <a:moveTo>
                      <a:pt x="2" y="1"/>
                    </a:moveTo>
                    <a:lnTo>
                      <a:pt x="8" y="1"/>
                    </a:lnTo>
                    <a:lnTo>
                      <a:pt x="8" y="6"/>
                    </a:lnTo>
                    <a:lnTo>
                      <a:pt x="2" y="6"/>
                    </a:lnTo>
                    <a:lnTo>
                      <a:pt x="2" y="1"/>
                    </a:lnTo>
                    <a:close/>
                  </a:path>
                </a:pathLst>
              </a:custGeom>
              <a:solidFill>
                <a:srgbClr val="E6E6E6"/>
              </a:solidFill>
              <a:ln w="9525">
                <a:noFill/>
                <a:round/>
                <a:headEnd/>
                <a:tailEnd/>
              </a:ln>
            </p:spPr>
            <p:txBody>
              <a:bodyPr/>
              <a:lstStyle/>
              <a:p>
                <a:pPr eaLnBrk="0" hangingPunct="0"/>
                <a:endParaRPr lang="en-US"/>
              </a:p>
            </p:txBody>
          </p:sp>
          <p:sp>
            <p:nvSpPr>
              <p:cNvPr id="47773" name="Freeform 1997"/>
              <p:cNvSpPr>
                <a:spLocks noEditPoints="1"/>
              </p:cNvSpPr>
              <p:nvPr/>
            </p:nvSpPr>
            <p:spPr bwMode="auto">
              <a:xfrm>
                <a:off x="3076" y="2876"/>
                <a:ext cx="6" cy="5"/>
              </a:xfrm>
              <a:custGeom>
                <a:avLst/>
                <a:gdLst>
                  <a:gd name="T0" fmla="*/ 0 w 6"/>
                  <a:gd name="T1" fmla="*/ 0 h 5"/>
                  <a:gd name="T2" fmla="*/ 6 w 6"/>
                  <a:gd name="T3" fmla="*/ 0 h 5"/>
                  <a:gd name="T4" fmla="*/ 6 w 6"/>
                  <a:gd name="T5" fmla="*/ 5 h 5"/>
                  <a:gd name="T6" fmla="*/ 0 w 6"/>
                  <a:gd name="T7" fmla="*/ 5 h 5"/>
                  <a:gd name="T8" fmla="*/ 0 w 6"/>
                  <a:gd name="T9" fmla="*/ 0 h 5"/>
                  <a:gd name="T10" fmla="*/ 2 w 6"/>
                  <a:gd name="T11" fmla="*/ 2 h 5"/>
                  <a:gd name="T12" fmla="*/ 6 w 6"/>
                  <a:gd name="T13" fmla="*/ 2 h 5"/>
                  <a:gd name="T14" fmla="*/ 6 w 6"/>
                  <a:gd name="T15" fmla="*/ 5 h 5"/>
                  <a:gd name="T16" fmla="*/ 2 w 6"/>
                  <a:gd name="T17" fmla="*/ 5 h 5"/>
                  <a:gd name="T18" fmla="*/ 2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0" y="0"/>
                    </a:moveTo>
                    <a:lnTo>
                      <a:pt x="6" y="0"/>
                    </a:lnTo>
                    <a:lnTo>
                      <a:pt x="6" y="5"/>
                    </a:lnTo>
                    <a:lnTo>
                      <a:pt x="0" y="5"/>
                    </a:lnTo>
                    <a:lnTo>
                      <a:pt x="0" y="0"/>
                    </a:lnTo>
                    <a:close/>
                    <a:moveTo>
                      <a:pt x="2" y="2"/>
                    </a:moveTo>
                    <a:lnTo>
                      <a:pt x="6" y="2"/>
                    </a:lnTo>
                    <a:lnTo>
                      <a:pt x="6" y="5"/>
                    </a:lnTo>
                    <a:lnTo>
                      <a:pt x="2" y="5"/>
                    </a:lnTo>
                    <a:lnTo>
                      <a:pt x="2" y="2"/>
                    </a:lnTo>
                    <a:close/>
                  </a:path>
                </a:pathLst>
              </a:custGeom>
              <a:solidFill>
                <a:srgbClr val="E6E6E6"/>
              </a:solidFill>
              <a:ln w="9525">
                <a:noFill/>
                <a:round/>
                <a:headEnd/>
                <a:tailEnd/>
              </a:ln>
            </p:spPr>
            <p:txBody>
              <a:bodyPr/>
              <a:lstStyle/>
              <a:p>
                <a:pPr eaLnBrk="0" hangingPunct="0"/>
                <a:endParaRPr lang="en-US"/>
              </a:p>
            </p:txBody>
          </p:sp>
          <p:sp>
            <p:nvSpPr>
              <p:cNvPr id="47774" name="Freeform 1998"/>
              <p:cNvSpPr>
                <a:spLocks noEditPoints="1"/>
              </p:cNvSpPr>
              <p:nvPr/>
            </p:nvSpPr>
            <p:spPr bwMode="auto">
              <a:xfrm>
                <a:off x="3078" y="2878"/>
                <a:ext cx="4" cy="3"/>
              </a:xfrm>
              <a:custGeom>
                <a:avLst/>
                <a:gdLst>
                  <a:gd name="T0" fmla="*/ 0 w 4"/>
                  <a:gd name="T1" fmla="*/ 0 h 3"/>
                  <a:gd name="T2" fmla="*/ 4 w 4"/>
                  <a:gd name="T3" fmla="*/ 0 h 3"/>
                  <a:gd name="T4" fmla="*/ 4 w 4"/>
                  <a:gd name="T5" fmla="*/ 3 h 3"/>
                  <a:gd name="T6" fmla="*/ 0 w 4"/>
                  <a:gd name="T7" fmla="*/ 3 h 3"/>
                  <a:gd name="T8" fmla="*/ 0 w 4"/>
                  <a:gd name="T9" fmla="*/ 0 h 3"/>
                  <a:gd name="T10" fmla="*/ 2 w 4"/>
                  <a:gd name="T11" fmla="*/ 1 h 3"/>
                  <a:gd name="T12" fmla="*/ 4 w 4"/>
                  <a:gd name="T13" fmla="*/ 1 h 3"/>
                  <a:gd name="T14" fmla="*/ 4 w 4"/>
                  <a:gd name="T15" fmla="*/ 3 h 3"/>
                  <a:gd name="T16" fmla="*/ 2 w 4"/>
                  <a:gd name="T17" fmla="*/ 3 h 3"/>
                  <a:gd name="T18" fmla="*/ 2 w 4"/>
                  <a:gd name="T19" fmla="*/ 1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3"/>
                  <a:gd name="T32" fmla="*/ 4 w 4"/>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3">
                    <a:moveTo>
                      <a:pt x="0" y="0"/>
                    </a:moveTo>
                    <a:lnTo>
                      <a:pt x="4" y="0"/>
                    </a:lnTo>
                    <a:lnTo>
                      <a:pt x="4" y="3"/>
                    </a:lnTo>
                    <a:lnTo>
                      <a:pt x="0" y="3"/>
                    </a:lnTo>
                    <a:lnTo>
                      <a:pt x="0" y="0"/>
                    </a:lnTo>
                    <a:close/>
                    <a:moveTo>
                      <a:pt x="2" y="1"/>
                    </a:moveTo>
                    <a:lnTo>
                      <a:pt x="4" y="1"/>
                    </a:lnTo>
                    <a:lnTo>
                      <a:pt x="4" y="3"/>
                    </a:lnTo>
                    <a:lnTo>
                      <a:pt x="2" y="3"/>
                    </a:lnTo>
                    <a:lnTo>
                      <a:pt x="2" y="1"/>
                    </a:lnTo>
                    <a:close/>
                  </a:path>
                </a:pathLst>
              </a:custGeom>
              <a:solidFill>
                <a:srgbClr val="E6E6E6"/>
              </a:solidFill>
              <a:ln w="9525">
                <a:noFill/>
                <a:round/>
                <a:headEnd/>
                <a:tailEnd/>
              </a:ln>
            </p:spPr>
            <p:txBody>
              <a:bodyPr/>
              <a:lstStyle/>
              <a:p>
                <a:pPr eaLnBrk="0" hangingPunct="0"/>
                <a:endParaRPr lang="en-US"/>
              </a:p>
            </p:txBody>
          </p:sp>
          <p:sp>
            <p:nvSpPr>
              <p:cNvPr id="47775" name="Freeform 1999"/>
              <p:cNvSpPr>
                <a:spLocks noEditPoints="1"/>
              </p:cNvSpPr>
              <p:nvPr/>
            </p:nvSpPr>
            <p:spPr bwMode="auto">
              <a:xfrm>
                <a:off x="3080" y="2879"/>
                <a:ext cx="2" cy="2"/>
              </a:xfrm>
              <a:custGeom>
                <a:avLst/>
                <a:gdLst>
                  <a:gd name="T0" fmla="*/ 0 w 2"/>
                  <a:gd name="T1" fmla="*/ 0 h 2"/>
                  <a:gd name="T2" fmla="*/ 2 w 2"/>
                  <a:gd name="T3" fmla="*/ 0 h 2"/>
                  <a:gd name="T4" fmla="*/ 2 w 2"/>
                  <a:gd name="T5" fmla="*/ 2 h 2"/>
                  <a:gd name="T6" fmla="*/ 0 w 2"/>
                  <a:gd name="T7" fmla="*/ 2 h 2"/>
                  <a:gd name="T8" fmla="*/ 0 w 2"/>
                  <a:gd name="T9" fmla="*/ 0 h 2"/>
                  <a:gd name="T10" fmla="*/ 2 w 2"/>
                  <a:gd name="T11" fmla="*/ 2 h 2"/>
                  <a:gd name="T12" fmla="*/ 2 w 2"/>
                  <a:gd name="T13" fmla="*/ 2 h 2"/>
                  <a:gd name="T14" fmla="*/ 2 w 2"/>
                  <a:gd name="T15" fmla="*/ 2 h 2"/>
                  <a:gd name="T16" fmla="*/ 2 w 2"/>
                  <a:gd name="T17" fmla="*/ 2 h 2"/>
                  <a:gd name="T18" fmla="*/ 2 w 2"/>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2"/>
                  <a:gd name="T32" fmla="*/ 2 w 2"/>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2">
                    <a:moveTo>
                      <a:pt x="0" y="0"/>
                    </a:moveTo>
                    <a:lnTo>
                      <a:pt x="2" y="0"/>
                    </a:lnTo>
                    <a:lnTo>
                      <a:pt x="2" y="2"/>
                    </a:lnTo>
                    <a:lnTo>
                      <a:pt x="0" y="2"/>
                    </a:lnTo>
                    <a:lnTo>
                      <a:pt x="0" y="0"/>
                    </a:lnTo>
                    <a:close/>
                    <a:moveTo>
                      <a:pt x="2" y="2"/>
                    </a:moveTo>
                    <a:lnTo>
                      <a:pt x="2" y="2"/>
                    </a:lnTo>
                    <a:close/>
                  </a:path>
                </a:pathLst>
              </a:custGeom>
              <a:solidFill>
                <a:srgbClr val="E6E6E6"/>
              </a:solidFill>
              <a:ln w="9525">
                <a:noFill/>
                <a:round/>
                <a:headEnd/>
                <a:tailEnd/>
              </a:ln>
            </p:spPr>
            <p:txBody>
              <a:bodyPr/>
              <a:lstStyle/>
              <a:p>
                <a:pPr eaLnBrk="0" hangingPunct="0"/>
                <a:endParaRPr lang="en-US"/>
              </a:p>
            </p:txBody>
          </p:sp>
          <p:sp>
            <p:nvSpPr>
              <p:cNvPr id="47776" name="Line 2000"/>
              <p:cNvSpPr>
                <a:spLocks noChangeShapeType="1"/>
              </p:cNvSpPr>
              <p:nvPr/>
            </p:nvSpPr>
            <p:spPr bwMode="auto">
              <a:xfrm>
                <a:off x="2967" y="2895"/>
                <a:ext cx="1" cy="9"/>
              </a:xfrm>
              <a:prstGeom prst="line">
                <a:avLst/>
              </a:prstGeom>
              <a:noFill/>
              <a:ln w="1588">
                <a:solidFill>
                  <a:srgbClr val="000000"/>
                </a:solidFill>
                <a:round/>
                <a:headEnd/>
                <a:tailEnd/>
              </a:ln>
            </p:spPr>
            <p:txBody>
              <a:bodyPr/>
              <a:lstStyle/>
              <a:p>
                <a:endParaRPr lang="en-US"/>
              </a:p>
            </p:txBody>
          </p:sp>
          <p:sp>
            <p:nvSpPr>
              <p:cNvPr id="47777" name="Line 2001"/>
              <p:cNvSpPr>
                <a:spLocks noChangeShapeType="1"/>
              </p:cNvSpPr>
              <p:nvPr/>
            </p:nvSpPr>
            <p:spPr bwMode="auto">
              <a:xfrm>
                <a:off x="2944" y="2895"/>
                <a:ext cx="1" cy="9"/>
              </a:xfrm>
              <a:prstGeom prst="line">
                <a:avLst/>
              </a:prstGeom>
              <a:noFill/>
              <a:ln w="1588">
                <a:solidFill>
                  <a:srgbClr val="000000"/>
                </a:solidFill>
                <a:round/>
                <a:headEnd/>
                <a:tailEnd/>
              </a:ln>
            </p:spPr>
            <p:txBody>
              <a:bodyPr/>
              <a:lstStyle/>
              <a:p>
                <a:endParaRPr lang="en-US"/>
              </a:p>
            </p:txBody>
          </p:sp>
          <p:sp>
            <p:nvSpPr>
              <p:cNvPr id="47778" name="Line 2002"/>
              <p:cNvSpPr>
                <a:spLocks noChangeShapeType="1"/>
              </p:cNvSpPr>
              <p:nvPr/>
            </p:nvSpPr>
            <p:spPr bwMode="auto">
              <a:xfrm>
                <a:off x="2917" y="2895"/>
                <a:ext cx="182" cy="1"/>
              </a:xfrm>
              <a:prstGeom prst="line">
                <a:avLst/>
              </a:prstGeom>
              <a:noFill/>
              <a:ln w="1588">
                <a:solidFill>
                  <a:srgbClr val="000000"/>
                </a:solidFill>
                <a:round/>
                <a:headEnd/>
                <a:tailEnd/>
              </a:ln>
            </p:spPr>
            <p:txBody>
              <a:bodyPr/>
              <a:lstStyle/>
              <a:p>
                <a:endParaRPr lang="en-US"/>
              </a:p>
            </p:txBody>
          </p:sp>
          <p:sp>
            <p:nvSpPr>
              <p:cNvPr id="47779" name="Freeform 2003"/>
              <p:cNvSpPr>
                <a:spLocks noEditPoints="1"/>
              </p:cNvSpPr>
              <p:nvPr/>
            </p:nvSpPr>
            <p:spPr bwMode="auto">
              <a:xfrm>
                <a:off x="3056" y="2929"/>
                <a:ext cx="22" cy="8"/>
              </a:xfrm>
              <a:custGeom>
                <a:avLst/>
                <a:gdLst>
                  <a:gd name="T0" fmla="*/ 0 w 22"/>
                  <a:gd name="T1" fmla="*/ 0 h 8"/>
                  <a:gd name="T2" fmla="*/ 22 w 22"/>
                  <a:gd name="T3" fmla="*/ 0 h 8"/>
                  <a:gd name="T4" fmla="*/ 22 w 22"/>
                  <a:gd name="T5" fmla="*/ 8 h 8"/>
                  <a:gd name="T6" fmla="*/ 0 w 22"/>
                  <a:gd name="T7" fmla="*/ 8 h 8"/>
                  <a:gd name="T8" fmla="*/ 0 w 22"/>
                  <a:gd name="T9" fmla="*/ 0 h 8"/>
                  <a:gd name="T10" fmla="*/ 0 w 22"/>
                  <a:gd name="T11" fmla="*/ 0 h 8"/>
                  <a:gd name="T12" fmla="*/ 22 w 22"/>
                  <a:gd name="T13" fmla="*/ 0 h 8"/>
                  <a:gd name="T14" fmla="*/ 22 w 22"/>
                  <a:gd name="T15" fmla="*/ 7 h 8"/>
                  <a:gd name="T16" fmla="*/ 0 w 22"/>
                  <a:gd name="T17" fmla="*/ 7 h 8"/>
                  <a:gd name="T18" fmla="*/ 0 w 22"/>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8"/>
                  <a:gd name="T32" fmla="*/ 22 w 2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8">
                    <a:moveTo>
                      <a:pt x="0" y="0"/>
                    </a:moveTo>
                    <a:lnTo>
                      <a:pt x="22" y="0"/>
                    </a:lnTo>
                    <a:lnTo>
                      <a:pt x="22" y="8"/>
                    </a:lnTo>
                    <a:lnTo>
                      <a:pt x="0" y="8"/>
                    </a:lnTo>
                    <a:lnTo>
                      <a:pt x="0" y="0"/>
                    </a:lnTo>
                    <a:close/>
                    <a:moveTo>
                      <a:pt x="0" y="0"/>
                    </a:moveTo>
                    <a:lnTo>
                      <a:pt x="22" y="0"/>
                    </a:lnTo>
                    <a:lnTo>
                      <a:pt x="22" y="7"/>
                    </a:lnTo>
                    <a:lnTo>
                      <a:pt x="0" y="7"/>
                    </a:lnTo>
                    <a:lnTo>
                      <a:pt x="0" y="0"/>
                    </a:lnTo>
                    <a:close/>
                  </a:path>
                </a:pathLst>
              </a:custGeom>
              <a:solidFill>
                <a:srgbClr val="E6E6E6"/>
              </a:solidFill>
              <a:ln w="9525">
                <a:noFill/>
                <a:round/>
                <a:headEnd/>
                <a:tailEnd/>
              </a:ln>
            </p:spPr>
            <p:txBody>
              <a:bodyPr/>
              <a:lstStyle/>
              <a:p>
                <a:pPr eaLnBrk="0" hangingPunct="0"/>
                <a:endParaRPr lang="en-US"/>
              </a:p>
            </p:txBody>
          </p:sp>
          <p:sp>
            <p:nvSpPr>
              <p:cNvPr id="47780" name="Freeform 2004"/>
              <p:cNvSpPr>
                <a:spLocks noEditPoints="1"/>
              </p:cNvSpPr>
              <p:nvPr/>
            </p:nvSpPr>
            <p:spPr bwMode="auto">
              <a:xfrm>
                <a:off x="3056" y="2929"/>
                <a:ext cx="22" cy="7"/>
              </a:xfrm>
              <a:custGeom>
                <a:avLst/>
                <a:gdLst>
                  <a:gd name="T0" fmla="*/ 0 w 22"/>
                  <a:gd name="T1" fmla="*/ 0 h 7"/>
                  <a:gd name="T2" fmla="*/ 22 w 22"/>
                  <a:gd name="T3" fmla="*/ 0 h 7"/>
                  <a:gd name="T4" fmla="*/ 22 w 22"/>
                  <a:gd name="T5" fmla="*/ 7 h 7"/>
                  <a:gd name="T6" fmla="*/ 0 w 22"/>
                  <a:gd name="T7" fmla="*/ 7 h 7"/>
                  <a:gd name="T8" fmla="*/ 0 w 22"/>
                  <a:gd name="T9" fmla="*/ 0 h 7"/>
                  <a:gd name="T10" fmla="*/ 0 w 22"/>
                  <a:gd name="T11" fmla="*/ 0 h 7"/>
                  <a:gd name="T12" fmla="*/ 22 w 22"/>
                  <a:gd name="T13" fmla="*/ 0 h 7"/>
                  <a:gd name="T14" fmla="*/ 22 w 22"/>
                  <a:gd name="T15" fmla="*/ 7 h 7"/>
                  <a:gd name="T16" fmla="*/ 0 w 22"/>
                  <a:gd name="T17" fmla="*/ 7 h 7"/>
                  <a:gd name="T18" fmla="*/ 0 w 22"/>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7"/>
                  <a:gd name="T32" fmla="*/ 22 w 22"/>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7">
                    <a:moveTo>
                      <a:pt x="0" y="0"/>
                    </a:moveTo>
                    <a:lnTo>
                      <a:pt x="22" y="0"/>
                    </a:lnTo>
                    <a:lnTo>
                      <a:pt x="22" y="7"/>
                    </a:lnTo>
                    <a:lnTo>
                      <a:pt x="0" y="7"/>
                    </a:lnTo>
                    <a:lnTo>
                      <a:pt x="0" y="0"/>
                    </a:lnTo>
                    <a:close/>
                    <a:moveTo>
                      <a:pt x="0" y="0"/>
                    </a:moveTo>
                    <a:lnTo>
                      <a:pt x="22" y="0"/>
                    </a:lnTo>
                    <a:lnTo>
                      <a:pt x="22" y="7"/>
                    </a:lnTo>
                    <a:lnTo>
                      <a:pt x="0" y="7"/>
                    </a:lnTo>
                    <a:lnTo>
                      <a:pt x="0" y="0"/>
                    </a:lnTo>
                    <a:close/>
                  </a:path>
                </a:pathLst>
              </a:custGeom>
              <a:solidFill>
                <a:srgbClr val="DFDFDF"/>
              </a:solidFill>
              <a:ln w="9525">
                <a:noFill/>
                <a:round/>
                <a:headEnd/>
                <a:tailEnd/>
              </a:ln>
            </p:spPr>
            <p:txBody>
              <a:bodyPr/>
              <a:lstStyle/>
              <a:p>
                <a:pPr eaLnBrk="0" hangingPunct="0"/>
                <a:endParaRPr lang="en-US"/>
              </a:p>
            </p:txBody>
          </p:sp>
          <p:sp>
            <p:nvSpPr>
              <p:cNvPr id="47781" name="Freeform 2005"/>
              <p:cNvSpPr>
                <a:spLocks noEditPoints="1"/>
              </p:cNvSpPr>
              <p:nvPr/>
            </p:nvSpPr>
            <p:spPr bwMode="auto">
              <a:xfrm>
                <a:off x="3056" y="2929"/>
                <a:ext cx="22" cy="7"/>
              </a:xfrm>
              <a:custGeom>
                <a:avLst/>
                <a:gdLst>
                  <a:gd name="T0" fmla="*/ 0 w 22"/>
                  <a:gd name="T1" fmla="*/ 0 h 7"/>
                  <a:gd name="T2" fmla="*/ 22 w 22"/>
                  <a:gd name="T3" fmla="*/ 0 h 7"/>
                  <a:gd name="T4" fmla="*/ 22 w 22"/>
                  <a:gd name="T5" fmla="*/ 7 h 7"/>
                  <a:gd name="T6" fmla="*/ 0 w 22"/>
                  <a:gd name="T7" fmla="*/ 7 h 7"/>
                  <a:gd name="T8" fmla="*/ 0 w 22"/>
                  <a:gd name="T9" fmla="*/ 0 h 7"/>
                  <a:gd name="T10" fmla="*/ 0 w 22"/>
                  <a:gd name="T11" fmla="*/ 0 h 7"/>
                  <a:gd name="T12" fmla="*/ 22 w 22"/>
                  <a:gd name="T13" fmla="*/ 0 h 7"/>
                  <a:gd name="T14" fmla="*/ 22 w 22"/>
                  <a:gd name="T15" fmla="*/ 6 h 7"/>
                  <a:gd name="T16" fmla="*/ 0 w 22"/>
                  <a:gd name="T17" fmla="*/ 6 h 7"/>
                  <a:gd name="T18" fmla="*/ 0 w 22"/>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7"/>
                  <a:gd name="T32" fmla="*/ 22 w 22"/>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7">
                    <a:moveTo>
                      <a:pt x="0" y="0"/>
                    </a:moveTo>
                    <a:lnTo>
                      <a:pt x="22" y="0"/>
                    </a:lnTo>
                    <a:lnTo>
                      <a:pt x="22" y="7"/>
                    </a:lnTo>
                    <a:lnTo>
                      <a:pt x="0" y="7"/>
                    </a:lnTo>
                    <a:lnTo>
                      <a:pt x="0" y="0"/>
                    </a:lnTo>
                    <a:close/>
                    <a:moveTo>
                      <a:pt x="0" y="0"/>
                    </a:moveTo>
                    <a:lnTo>
                      <a:pt x="22" y="0"/>
                    </a:lnTo>
                    <a:lnTo>
                      <a:pt x="22" y="6"/>
                    </a:lnTo>
                    <a:lnTo>
                      <a:pt x="0" y="6"/>
                    </a:lnTo>
                    <a:lnTo>
                      <a:pt x="0" y="0"/>
                    </a:lnTo>
                    <a:close/>
                  </a:path>
                </a:pathLst>
              </a:custGeom>
              <a:solidFill>
                <a:srgbClr val="D9D9D9"/>
              </a:solidFill>
              <a:ln w="9525">
                <a:noFill/>
                <a:round/>
                <a:headEnd/>
                <a:tailEnd/>
              </a:ln>
            </p:spPr>
            <p:txBody>
              <a:bodyPr/>
              <a:lstStyle/>
              <a:p>
                <a:pPr eaLnBrk="0" hangingPunct="0"/>
                <a:endParaRPr lang="en-US"/>
              </a:p>
            </p:txBody>
          </p:sp>
          <p:sp>
            <p:nvSpPr>
              <p:cNvPr id="47782" name="Freeform 2006"/>
              <p:cNvSpPr>
                <a:spLocks noEditPoints="1"/>
              </p:cNvSpPr>
              <p:nvPr/>
            </p:nvSpPr>
            <p:spPr bwMode="auto">
              <a:xfrm>
                <a:off x="3056" y="2929"/>
                <a:ext cx="22" cy="6"/>
              </a:xfrm>
              <a:custGeom>
                <a:avLst/>
                <a:gdLst>
                  <a:gd name="T0" fmla="*/ 0 w 22"/>
                  <a:gd name="T1" fmla="*/ 0 h 6"/>
                  <a:gd name="T2" fmla="*/ 22 w 22"/>
                  <a:gd name="T3" fmla="*/ 0 h 6"/>
                  <a:gd name="T4" fmla="*/ 22 w 22"/>
                  <a:gd name="T5" fmla="*/ 6 h 6"/>
                  <a:gd name="T6" fmla="*/ 0 w 22"/>
                  <a:gd name="T7" fmla="*/ 6 h 6"/>
                  <a:gd name="T8" fmla="*/ 0 w 22"/>
                  <a:gd name="T9" fmla="*/ 0 h 6"/>
                  <a:gd name="T10" fmla="*/ 0 w 22"/>
                  <a:gd name="T11" fmla="*/ 0 h 6"/>
                  <a:gd name="T12" fmla="*/ 22 w 22"/>
                  <a:gd name="T13" fmla="*/ 0 h 6"/>
                  <a:gd name="T14" fmla="*/ 22 w 22"/>
                  <a:gd name="T15" fmla="*/ 5 h 6"/>
                  <a:gd name="T16" fmla="*/ 0 w 22"/>
                  <a:gd name="T17" fmla="*/ 5 h 6"/>
                  <a:gd name="T18" fmla="*/ 0 w 22"/>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6"/>
                  <a:gd name="T32" fmla="*/ 22 w 22"/>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6">
                    <a:moveTo>
                      <a:pt x="0" y="0"/>
                    </a:moveTo>
                    <a:lnTo>
                      <a:pt x="22" y="0"/>
                    </a:lnTo>
                    <a:lnTo>
                      <a:pt x="22" y="6"/>
                    </a:lnTo>
                    <a:lnTo>
                      <a:pt x="0" y="6"/>
                    </a:lnTo>
                    <a:lnTo>
                      <a:pt x="0" y="0"/>
                    </a:lnTo>
                    <a:close/>
                    <a:moveTo>
                      <a:pt x="0" y="0"/>
                    </a:moveTo>
                    <a:lnTo>
                      <a:pt x="22" y="0"/>
                    </a:lnTo>
                    <a:lnTo>
                      <a:pt x="22" y="5"/>
                    </a:lnTo>
                    <a:lnTo>
                      <a:pt x="0" y="5"/>
                    </a:lnTo>
                    <a:lnTo>
                      <a:pt x="0" y="0"/>
                    </a:lnTo>
                    <a:close/>
                  </a:path>
                </a:pathLst>
              </a:custGeom>
              <a:solidFill>
                <a:srgbClr val="D2D2D2"/>
              </a:solidFill>
              <a:ln w="9525">
                <a:noFill/>
                <a:round/>
                <a:headEnd/>
                <a:tailEnd/>
              </a:ln>
            </p:spPr>
            <p:txBody>
              <a:bodyPr/>
              <a:lstStyle/>
              <a:p>
                <a:pPr eaLnBrk="0" hangingPunct="0"/>
                <a:endParaRPr lang="en-US"/>
              </a:p>
            </p:txBody>
          </p:sp>
          <p:sp>
            <p:nvSpPr>
              <p:cNvPr id="47783" name="Freeform 2007"/>
              <p:cNvSpPr>
                <a:spLocks noEditPoints="1"/>
              </p:cNvSpPr>
              <p:nvPr/>
            </p:nvSpPr>
            <p:spPr bwMode="auto">
              <a:xfrm>
                <a:off x="3056" y="2929"/>
                <a:ext cx="22" cy="5"/>
              </a:xfrm>
              <a:custGeom>
                <a:avLst/>
                <a:gdLst>
                  <a:gd name="T0" fmla="*/ 0 w 22"/>
                  <a:gd name="T1" fmla="*/ 0 h 5"/>
                  <a:gd name="T2" fmla="*/ 22 w 22"/>
                  <a:gd name="T3" fmla="*/ 0 h 5"/>
                  <a:gd name="T4" fmla="*/ 22 w 22"/>
                  <a:gd name="T5" fmla="*/ 5 h 5"/>
                  <a:gd name="T6" fmla="*/ 0 w 22"/>
                  <a:gd name="T7" fmla="*/ 5 h 5"/>
                  <a:gd name="T8" fmla="*/ 0 w 22"/>
                  <a:gd name="T9" fmla="*/ 0 h 5"/>
                  <a:gd name="T10" fmla="*/ 0 w 22"/>
                  <a:gd name="T11" fmla="*/ 0 h 5"/>
                  <a:gd name="T12" fmla="*/ 22 w 22"/>
                  <a:gd name="T13" fmla="*/ 0 h 5"/>
                  <a:gd name="T14" fmla="*/ 22 w 22"/>
                  <a:gd name="T15" fmla="*/ 5 h 5"/>
                  <a:gd name="T16" fmla="*/ 0 w 22"/>
                  <a:gd name="T17" fmla="*/ 5 h 5"/>
                  <a:gd name="T18" fmla="*/ 0 w 22"/>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5"/>
                  <a:gd name="T32" fmla="*/ 22 w 22"/>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5">
                    <a:moveTo>
                      <a:pt x="0" y="0"/>
                    </a:moveTo>
                    <a:lnTo>
                      <a:pt x="22" y="0"/>
                    </a:lnTo>
                    <a:lnTo>
                      <a:pt x="22" y="5"/>
                    </a:lnTo>
                    <a:lnTo>
                      <a:pt x="0" y="5"/>
                    </a:lnTo>
                    <a:lnTo>
                      <a:pt x="0" y="0"/>
                    </a:lnTo>
                    <a:close/>
                    <a:moveTo>
                      <a:pt x="0" y="0"/>
                    </a:moveTo>
                    <a:lnTo>
                      <a:pt x="22" y="0"/>
                    </a:lnTo>
                    <a:lnTo>
                      <a:pt x="22" y="5"/>
                    </a:lnTo>
                    <a:lnTo>
                      <a:pt x="0" y="5"/>
                    </a:lnTo>
                    <a:lnTo>
                      <a:pt x="0" y="0"/>
                    </a:lnTo>
                    <a:close/>
                  </a:path>
                </a:pathLst>
              </a:custGeom>
              <a:solidFill>
                <a:srgbClr val="CCCCCC"/>
              </a:solidFill>
              <a:ln w="9525">
                <a:noFill/>
                <a:round/>
                <a:headEnd/>
                <a:tailEnd/>
              </a:ln>
            </p:spPr>
            <p:txBody>
              <a:bodyPr/>
              <a:lstStyle/>
              <a:p>
                <a:pPr eaLnBrk="0" hangingPunct="0"/>
                <a:endParaRPr lang="en-US"/>
              </a:p>
            </p:txBody>
          </p:sp>
          <p:sp>
            <p:nvSpPr>
              <p:cNvPr id="47784" name="Freeform 2008"/>
              <p:cNvSpPr>
                <a:spLocks noEditPoints="1"/>
              </p:cNvSpPr>
              <p:nvPr/>
            </p:nvSpPr>
            <p:spPr bwMode="auto">
              <a:xfrm>
                <a:off x="3056" y="2929"/>
                <a:ext cx="22" cy="5"/>
              </a:xfrm>
              <a:custGeom>
                <a:avLst/>
                <a:gdLst>
                  <a:gd name="T0" fmla="*/ 0 w 22"/>
                  <a:gd name="T1" fmla="*/ 0 h 5"/>
                  <a:gd name="T2" fmla="*/ 22 w 22"/>
                  <a:gd name="T3" fmla="*/ 0 h 5"/>
                  <a:gd name="T4" fmla="*/ 22 w 22"/>
                  <a:gd name="T5" fmla="*/ 5 h 5"/>
                  <a:gd name="T6" fmla="*/ 0 w 22"/>
                  <a:gd name="T7" fmla="*/ 5 h 5"/>
                  <a:gd name="T8" fmla="*/ 0 w 22"/>
                  <a:gd name="T9" fmla="*/ 0 h 5"/>
                  <a:gd name="T10" fmla="*/ 0 w 22"/>
                  <a:gd name="T11" fmla="*/ 0 h 5"/>
                  <a:gd name="T12" fmla="*/ 22 w 22"/>
                  <a:gd name="T13" fmla="*/ 0 h 5"/>
                  <a:gd name="T14" fmla="*/ 22 w 22"/>
                  <a:gd name="T15" fmla="*/ 4 h 5"/>
                  <a:gd name="T16" fmla="*/ 0 w 22"/>
                  <a:gd name="T17" fmla="*/ 4 h 5"/>
                  <a:gd name="T18" fmla="*/ 0 w 22"/>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5"/>
                  <a:gd name="T32" fmla="*/ 22 w 22"/>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5">
                    <a:moveTo>
                      <a:pt x="0" y="0"/>
                    </a:moveTo>
                    <a:lnTo>
                      <a:pt x="22" y="0"/>
                    </a:lnTo>
                    <a:lnTo>
                      <a:pt x="22" y="5"/>
                    </a:lnTo>
                    <a:lnTo>
                      <a:pt x="0" y="5"/>
                    </a:lnTo>
                    <a:lnTo>
                      <a:pt x="0" y="0"/>
                    </a:lnTo>
                    <a:close/>
                    <a:moveTo>
                      <a:pt x="0" y="0"/>
                    </a:moveTo>
                    <a:lnTo>
                      <a:pt x="22" y="0"/>
                    </a:lnTo>
                    <a:lnTo>
                      <a:pt x="22" y="4"/>
                    </a:lnTo>
                    <a:lnTo>
                      <a:pt x="0" y="4"/>
                    </a:lnTo>
                    <a:lnTo>
                      <a:pt x="0" y="0"/>
                    </a:lnTo>
                    <a:close/>
                  </a:path>
                </a:pathLst>
              </a:custGeom>
              <a:solidFill>
                <a:srgbClr val="C6C6C6"/>
              </a:solidFill>
              <a:ln w="9525">
                <a:noFill/>
                <a:round/>
                <a:headEnd/>
                <a:tailEnd/>
              </a:ln>
            </p:spPr>
            <p:txBody>
              <a:bodyPr/>
              <a:lstStyle/>
              <a:p>
                <a:pPr eaLnBrk="0" hangingPunct="0"/>
                <a:endParaRPr lang="en-US"/>
              </a:p>
            </p:txBody>
          </p:sp>
          <p:sp>
            <p:nvSpPr>
              <p:cNvPr id="47785" name="Freeform 2009"/>
              <p:cNvSpPr>
                <a:spLocks noEditPoints="1"/>
              </p:cNvSpPr>
              <p:nvPr/>
            </p:nvSpPr>
            <p:spPr bwMode="auto">
              <a:xfrm>
                <a:off x="3056" y="2929"/>
                <a:ext cx="22" cy="4"/>
              </a:xfrm>
              <a:custGeom>
                <a:avLst/>
                <a:gdLst>
                  <a:gd name="T0" fmla="*/ 0 w 22"/>
                  <a:gd name="T1" fmla="*/ 0 h 4"/>
                  <a:gd name="T2" fmla="*/ 22 w 22"/>
                  <a:gd name="T3" fmla="*/ 0 h 4"/>
                  <a:gd name="T4" fmla="*/ 22 w 22"/>
                  <a:gd name="T5" fmla="*/ 4 h 4"/>
                  <a:gd name="T6" fmla="*/ 0 w 22"/>
                  <a:gd name="T7" fmla="*/ 4 h 4"/>
                  <a:gd name="T8" fmla="*/ 0 w 22"/>
                  <a:gd name="T9" fmla="*/ 0 h 4"/>
                  <a:gd name="T10" fmla="*/ 0 w 22"/>
                  <a:gd name="T11" fmla="*/ 0 h 4"/>
                  <a:gd name="T12" fmla="*/ 22 w 22"/>
                  <a:gd name="T13" fmla="*/ 0 h 4"/>
                  <a:gd name="T14" fmla="*/ 22 w 22"/>
                  <a:gd name="T15" fmla="*/ 3 h 4"/>
                  <a:gd name="T16" fmla="*/ 0 w 22"/>
                  <a:gd name="T17" fmla="*/ 3 h 4"/>
                  <a:gd name="T18" fmla="*/ 0 w 2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
                  <a:gd name="T32" fmla="*/ 22 w 22"/>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
                    <a:moveTo>
                      <a:pt x="0" y="0"/>
                    </a:moveTo>
                    <a:lnTo>
                      <a:pt x="22" y="0"/>
                    </a:lnTo>
                    <a:lnTo>
                      <a:pt x="22" y="4"/>
                    </a:lnTo>
                    <a:lnTo>
                      <a:pt x="0" y="4"/>
                    </a:lnTo>
                    <a:lnTo>
                      <a:pt x="0" y="0"/>
                    </a:lnTo>
                    <a:close/>
                    <a:moveTo>
                      <a:pt x="0" y="0"/>
                    </a:moveTo>
                    <a:lnTo>
                      <a:pt x="22" y="0"/>
                    </a:lnTo>
                    <a:lnTo>
                      <a:pt x="22" y="3"/>
                    </a:lnTo>
                    <a:lnTo>
                      <a:pt x="0" y="3"/>
                    </a:lnTo>
                    <a:lnTo>
                      <a:pt x="0" y="0"/>
                    </a:lnTo>
                    <a:close/>
                  </a:path>
                </a:pathLst>
              </a:custGeom>
              <a:solidFill>
                <a:srgbClr val="BFBFBF"/>
              </a:solidFill>
              <a:ln w="9525">
                <a:noFill/>
                <a:round/>
                <a:headEnd/>
                <a:tailEnd/>
              </a:ln>
            </p:spPr>
            <p:txBody>
              <a:bodyPr/>
              <a:lstStyle/>
              <a:p>
                <a:pPr eaLnBrk="0" hangingPunct="0"/>
                <a:endParaRPr lang="en-US"/>
              </a:p>
            </p:txBody>
          </p:sp>
          <p:sp>
            <p:nvSpPr>
              <p:cNvPr id="47786" name="Freeform 2010"/>
              <p:cNvSpPr>
                <a:spLocks noEditPoints="1"/>
              </p:cNvSpPr>
              <p:nvPr/>
            </p:nvSpPr>
            <p:spPr bwMode="auto">
              <a:xfrm>
                <a:off x="3056" y="2929"/>
                <a:ext cx="22" cy="3"/>
              </a:xfrm>
              <a:custGeom>
                <a:avLst/>
                <a:gdLst>
                  <a:gd name="T0" fmla="*/ 0 w 22"/>
                  <a:gd name="T1" fmla="*/ 0 h 3"/>
                  <a:gd name="T2" fmla="*/ 22 w 22"/>
                  <a:gd name="T3" fmla="*/ 0 h 3"/>
                  <a:gd name="T4" fmla="*/ 22 w 22"/>
                  <a:gd name="T5" fmla="*/ 3 h 3"/>
                  <a:gd name="T6" fmla="*/ 0 w 22"/>
                  <a:gd name="T7" fmla="*/ 3 h 3"/>
                  <a:gd name="T8" fmla="*/ 0 w 22"/>
                  <a:gd name="T9" fmla="*/ 0 h 3"/>
                  <a:gd name="T10" fmla="*/ 0 w 22"/>
                  <a:gd name="T11" fmla="*/ 0 h 3"/>
                  <a:gd name="T12" fmla="*/ 22 w 22"/>
                  <a:gd name="T13" fmla="*/ 0 h 3"/>
                  <a:gd name="T14" fmla="*/ 22 w 22"/>
                  <a:gd name="T15" fmla="*/ 2 h 3"/>
                  <a:gd name="T16" fmla="*/ 0 w 22"/>
                  <a:gd name="T17" fmla="*/ 2 h 3"/>
                  <a:gd name="T18" fmla="*/ 0 w 22"/>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3"/>
                  <a:gd name="T32" fmla="*/ 22 w 2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3">
                    <a:moveTo>
                      <a:pt x="0" y="0"/>
                    </a:moveTo>
                    <a:lnTo>
                      <a:pt x="22" y="0"/>
                    </a:lnTo>
                    <a:lnTo>
                      <a:pt x="22" y="3"/>
                    </a:lnTo>
                    <a:lnTo>
                      <a:pt x="0" y="3"/>
                    </a:lnTo>
                    <a:lnTo>
                      <a:pt x="0" y="0"/>
                    </a:lnTo>
                    <a:close/>
                    <a:moveTo>
                      <a:pt x="0" y="0"/>
                    </a:moveTo>
                    <a:lnTo>
                      <a:pt x="22" y="0"/>
                    </a:lnTo>
                    <a:lnTo>
                      <a:pt x="22" y="2"/>
                    </a:lnTo>
                    <a:lnTo>
                      <a:pt x="0" y="2"/>
                    </a:lnTo>
                    <a:lnTo>
                      <a:pt x="0" y="0"/>
                    </a:lnTo>
                    <a:close/>
                  </a:path>
                </a:pathLst>
              </a:custGeom>
              <a:solidFill>
                <a:srgbClr val="B9B9B9"/>
              </a:solidFill>
              <a:ln w="9525">
                <a:noFill/>
                <a:round/>
                <a:headEnd/>
                <a:tailEnd/>
              </a:ln>
            </p:spPr>
            <p:txBody>
              <a:bodyPr/>
              <a:lstStyle/>
              <a:p>
                <a:pPr eaLnBrk="0" hangingPunct="0"/>
                <a:endParaRPr lang="en-US"/>
              </a:p>
            </p:txBody>
          </p:sp>
          <p:sp>
            <p:nvSpPr>
              <p:cNvPr id="47787" name="Freeform 2011"/>
              <p:cNvSpPr>
                <a:spLocks noEditPoints="1"/>
              </p:cNvSpPr>
              <p:nvPr/>
            </p:nvSpPr>
            <p:spPr bwMode="auto">
              <a:xfrm>
                <a:off x="3056" y="2929"/>
                <a:ext cx="22" cy="2"/>
              </a:xfrm>
              <a:custGeom>
                <a:avLst/>
                <a:gdLst>
                  <a:gd name="T0" fmla="*/ 0 w 22"/>
                  <a:gd name="T1" fmla="*/ 0 h 2"/>
                  <a:gd name="T2" fmla="*/ 22 w 22"/>
                  <a:gd name="T3" fmla="*/ 0 h 2"/>
                  <a:gd name="T4" fmla="*/ 22 w 22"/>
                  <a:gd name="T5" fmla="*/ 2 h 2"/>
                  <a:gd name="T6" fmla="*/ 0 w 22"/>
                  <a:gd name="T7" fmla="*/ 2 h 2"/>
                  <a:gd name="T8" fmla="*/ 0 w 22"/>
                  <a:gd name="T9" fmla="*/ 0 h 2"/>
                  <a:gd name="T10" fmla="*/ 0 w 22"/>
                  <a:gd name="T11" fmla="*/ 0 h 2"/>
                  <a:gd name="T12" fmla="*/ 22 w 22"/>
                  <a:gd name="T13" fmla="*/ 0 h 2"/>
                  <a:gd name="T14" fmla="*/ 22 w 22"/>
                  <a:gd name="T15" fmla="*/ 1 h 2"/>
                  <a:gd name="T16" fmla="*/ 0 w 22"/>
                  <a:gd name="T17" fmla="*/ 1 h 2"/>
                  <a:gd name="T18" fmla="*/ 0 w 22"/>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
                  <a:gd name="T32" fmla="*/ 22 w 22"/>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
                    <a:moveTo>
                      <a:pt x="0" y="0"/>
                    </a:moveTo>
                    <a:lnTo>
                      <a:pt x="22" y="0"/>
                    </a:lnTo>
                    <a:lnTo>
                      <a:pt x="22" y="2"/>
                    </a:lnTo>
                    <a:lnTo>
                      <a:pt x="0" y="2"/>
                    </a:lnTo>
                    <a:lnTo>
                      <a:pt x="0" y="0"/>
                    </a:lnTo>
                    <a:close/>
                    <a:moveTo>
                      <a:pt x="0" y="0"/>
                    </a:moveTo>
                    <a:lnTo>
                      <a:pt x="22" y="0"/>
                    </a:lnTo>
                    <a:lnTo>
                      <a:pt x="22" y="1"/>
                    </a:lnTo>
                    <a:lnTo>
                      <a:pt x="0" y="1"/>
                    </a:lnTo>
                    <a:lnTo>
                      <a:pt x="0" y="0"/>
                    </a:lnTo>
                    <a:close/>
                  </a:path>
                </a:pathLst>
              </a:custGeom>
              <a:solidFill>
                <a:srgbClr val="B3B3B3"/>
              </a:solidFill>
              <a:ln w="9525">
                <a:noFill/>
                <a:round/>
                <a:headEnd/>
                <a:tailEnd/>
              </a:ln>
            </p:spPr>
            <p:txBody>
              <a:bodyPr/>
              <a:lstStyle/>
              <a:p>
                <a:pPr eaLnBrk="0" hangingPunct="0"/>
                <a:endParaRPr lang="en-US"/>
              </a:p>
            </p:txBody>
          </p:sp>
          <p:sp>
            <p:nvSpPr>
              <p:cNvPr id="47788" name="Freeform 2012"/>
              <p:cNvSpPr>
                <a:spLocks noEditPoints="1"/>
              </p:cNvSpPr>
              <p:nvPr/>
            </p:nvSpPr>
            <p:spPr bwMode="auto">
              <a:xfrm>
                <a:off x="3056" y="2929"/>
                <a:ext cx="22" cy="1"/>
              </a:xfrm>
              <a:custGeom>
                <a:avLst/>
                <a:gdLst>
                  <a:gd name="T0" fmla="*/ 0 w 22"/>
                  <a:gd name="T1" fmla="*/ 0 h 1"/>
                  <a:gd name="T2" fmla="*/ 22 w 22"/>
                  <a:gd name="T3" fmla="*/ 0 h 1"/>
                  <a:gd name="T4" fmla="*/ 22 w 22"/>
                  <a:gd name="T5" fmla="*/ 1 h 1"/>
                  <a:gd name="T6" fmla="*/ 0 w 22"/>
                  <a:gd name="T7" fmla="*/ 1 h 1"/>
                  <a:gd name="T8" fmla="*/ 0 w 22"/>
                  <a:gd name="T9" fmla="*/ 0 h 1"/>
                  <a:gd name="T10" fmla="*/ 0 w 22"/>
                  <a:gd name="T11" fmla="*/ 0 h 1"/>
                  <a:gd name="T12" fmla="*/ 22 w 22"/>
                  <a:gd name="T13" fmla="*/ 0 h 1"/>
                  <a:gd name="T14" fmla="*/ 22 w 22"/>
                  <a:gd name="T15" fmla="*/ 1 h 1"/>
                  <a:gd name="T16" fmla="*/ 0 w 22"/>
                  <a:gd name="T17" fmla="*/ 1 h 1"/>
                  <a:gd name="T18" fmla="*/ 0 w 2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
                  <a:gd name="T32" fmla="*/ 22 w 22"/>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
                    <a:moveTo>
                      <a:pt x="0" y="0"/>
                    </a:moveTo>
                    <a:lnTo>
                      <a:pt x="22" y="0"/>
                    </a:lnTo>
                    <a:lnTo>
                      <a:pt x="22" y="1"/>
                    </a:lnTo>
                    <a:lnTo>
                      <a:pt x="0" y="1"/>
                    </a:lnTo>
                    <a:lnTo>
                      <a:pt x="0" y="0"/>
                    </a:lnTo>
                    <a:close/>
                    <a:moveTo>
                      <a:pt x="0" y="0"/>
                    </a:moveTo>
                    <a:lnTo>
                      <a:pt x="22" y="0"/>
                    </a:lnTo>
                    <a:lnTo>
                      <a:pt x="22" y="1"/>
                    </a:lnTo>
                    <a:lnTo>
                      <a:pt x="0" y="1"/>
                    </a:lnTo>
                    <a:lnTo>
                      <a:pt x="0" y="0"/>
                    </a:lnTo>
                    <a:close/>
                  </a:path>
                </a:pathLst>
              </a:custGeom>
              <a:solidFill>
                <a:srgbClr val="ADADAD"/>
              </a:solidFill>
              <a:ln w="9525">
                <a:noFill/>
                <a:round/>
                <a:headEnd/>
                <a:tailEnd/>
              </a:ln>
            </p:spPr>
            <p:txBody>
              <a:bodyPr/>
              <a:lstStyle/>
              <a:p>
                <a:pPr eaLnBrk="0" hangingPunct="0"/>
                <a:endParaRPr lang="en-US"/>
              </a:p>
            </p:txBody>
          </p:sp>
          <p:sp>
            <p:nvSpPr>
              <p:cNvPr id="47789" name="Freeform 2013"/>
              <p:cNvSpPr>
                <a:spLocks noEditPoints="1"/>
              </p:cNvSpPr>
              <p:nvPr/>
            </p:nvSpPr>
            <p:spPr bwMode="auto">
              <a:xfrm>
                <a:off x="3056" y="2929"/>
                <a:ext cx="22" cy="1"/>
              </a:xfrm>
              <a:custGeom>
                <a:avLst/>
                <a:gdLst>
                  <a:gd name="T0" fmla="*/ 0 w 22"/>
                  <a:gd name="T1" fmla="*/ 0 h 1"/>
                  <a:gd name="T2" fmla="*/ 22 w 22"/>
                  <a:gd name="T3" fmla="*/ 0 h 1"/>
                  <a:gd name="T4" fmla="*/ 22 w 22"/>
                  <a:gd name="T5" fmla="*/ 1 h 1"/>
                  <a:gd name="T6" fmla="*/ 0 w 22"/>
                  <a:gd name="T7" fmla="*/ 1 h 1"/>
                  <a:gd name="T8" fmla="*/ 0 w 22"/>
                  <a:gd name="T9" fmla="*/ 0 h 1"/>
                  <a:gd name="T10" fmla="*/ 0 w 22"/>
                  <a:gd name="T11" fmla="*/ 0 h 1"/>
                  <a:gd name="T12" fmla="*/ 22 w 22"/>
                  <a:gd name="T13" fmla="*/ 0 h 1"/>
                  <a:gd name="T14" fmla="*/ 22 w 22"/>
                  <a:gd name="T15" fmla="*/ 0 h 1"/>
                  <a:gd name="T16" fmla="*/ 0 w 22"/>
                  <a:gd name="T17" fmla="*/ 0 h 1"/>
                  <a:gd name="T18" fmla="*/ 0 w 2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
                  <a:gd name="T32" fmla="*/ 22 w 22"/>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
                    <a:moveTo>
                      <a:pt x="0" y="0"/>
                    </a:moveTo>
                    <a:lnTo>
                      <a:pt x="22" y="0"/>
                    </a:lnTo>
                    <a:lnTo>
                      <a:pt x="22" y="1"/>
                    </a:lnTo>
                    <a:lnTo>
                      <a:pt x="0" y="1"/>
                    </a:lnTo>
                    <a:lnTo>
                      <a:pt x="0" y="0"/>
                    </a:lnTo>
                    <a:close/>
                    <a:moveTo>
                      <a:pt x="0" y="0"/>
                    </a:moveTo>
                    <a:lnTo>
                      <a:pt x="22" y="0"/>
                    </a:lnTo>
                    <a:lnTo>
                      <a:pt x="0" y="0"/>
                    </a:lnTo>
                    <a:close/>
                  </a:path>
                </a:pathLst>
              </a:custGeom>
              <a:solidFill>
                <a:srgbClr val="9A9A9A"/>
              </a:solidFill>
              <a:ln w="9525">
                <a:noFill/>
                <a:round/>
                <a:headEnd/>
                <a:tailEnd/>
              </a:ln>
            </p:spPr>
            <p:txBody>
              <a:bodyPr/>
              <a:lstStyle/>
              <a:p>
                <a:pPr eaLnBrk="0" hangingPunct="0"/>
                <a:endParaRPr lang="en-US"/>
              </a:p>
            </p:txBody>
          </p:sp>
          <p:sp>
            <p:nvSpPr>
              <p:cNvPr id="47790" name="Rectangle 2014"/>
              <p:cNvSpPr>
                <a:spLocks noChangeArrowheads="1"/>
              </p:cNvSpPr>
              <p:nvPr/>
            </p:nvSpPr>
            <p:spPr bwMode="auto">
              <a:xfrm>
                <a:off x="3035" y="2932"/>
                <a:ext cx="52" cy="3"/>
              </a:xfrm>
              <a:prstGeom prst="rect">
                <a:avLst/>
              </a:prstGeom>
              <a:solidFill>
                <a:srgbClr val="000000"/>
              </a:solidFill>
              <a:ln w="9525">
                <a:noFill/>
                <a:miter lim="800000"/>
                <a:headEnd/>
                <a:tailEnd/>
              </a:ln>
            </p:spPr>
            <p:txBody>
              <a:bodyPr/>
              <a:lstStyle/>
              <a:p>
                <a:pPr eaLnBrk="0" hangingPunct="0"/>
                <a:endParaRPr lang="en-US"/>
              </a:p>
            </p:txBody>
          </p:sp>
          <p:sp>
            <p:nvSpPr>
              <p:cNvPr id="47791" name="Freeform 2015"/>
              <p:cNvSpPr>
                <a:spLocks noEditPoints="1"/>
              </p:cNvSpPr>
              <p:nvPr/>
            </p:nvSpPr>
            <p:spPr bwMode="auto">
              <a:xfrm>
                <a:off x="2894" y="2923"/>
                <a:ext cx="29" cy="15"/>
              </a:xfrm>
              <a:custGeom>
                <a:avLst/>
                <a:gdLst>
                  <a:gd name="T0" fmla="*/ 0 w 29"/>
                  <a:gd name="T1" fmla="*/ 0 h 15"/>
                  <a:gd name="T2" fmla="*/ 29 w 29"/>
                  <a:gd name="T3" fmla="*/ 0 h 15"/>
                  <a:gd name="T4" fmla="*/ 29 w 29"/>
                  <a:gd name="T5" fmla="*/ 15 h 15"/>
                  <a:gd name="T6" fmla="*/ 0 w 29"/>
                  <a:gd name="T7" fmla="*/ 15 h 15"/>
                  <a:gd name="T8" fmla="*/ 0 w 29"/>
                  <a:gd name="T9" fmla="*/ 0 h 15"/>
                  <a:gd name="T10" fmla="*/ 1 w 29"/>
                  <a:gd name="T11" fmla="*/ 0 h 15"/>
                  <a:gd name="T12" fmla="*/ 28 w 29"/>
                  <a:gd name="T13" fmla="*/ 0 h 15"/>
                  <a:gd name="T14" fmla="*/ 28 w 29"/>
                  <a:gd name="T15" fmla="*/ 15 h 15"/>
                  <a:gd name="T16" fmla="*/ 1 w 29"/>
                  <a:gd name="T17" fmla="*/ 15 h 15"/>
                  <a:gd name="T18" fmla="*/ 1 w 29"/>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15"/>
                  <a:gd name="T32" fmla="*/ 29 w 29"/>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15">
                    <a:moveTo>
                      <a:pt x="0" y="0"/>
                    </a:moveTo>
                    <a:lnTo>
                      <a:pt x="29" y="0"/>
                    </a:lnTo>
                    <a:lnTo>
                      <a:pt x="29" y="15"/>
                    </a:lnTo>
                    <a:lnTo>
                      <a:pt x="0" y="15"/>
                    </a:lnTo>
                    <a:lnTo>
                      <a:pt x="0" y="0"/>
                    </a:lnTo>
                    <a:close/>
                    <a:moveTo>
                      <a:pt x="1" y="0"/>
                    </a:moveTo>
                    <a:lnTo>
                      <a:pt x="28" y="0"/>
                    </a:lnTo>
                    <a:lnTo>
                      <a:pt x="28" y="15"/>
                    </a:lnTo>
                    <a:lnTo>
                      <a:pt x="1" y="15"/>
                    </a:lnTo>
                    <a:lnTo>
                      <a:pt x="1" y="0"/>
                    </a:lnTo>
                    <a:close/>
                  </a:path>
                </a:pathLst>
              </a:custGeom>
              <a:solidFill>
                <a:srgbClr val="C0C0C0"/>
              </a:solidFill>
              <a:ln w="9525">
                <a:noFill/>
                <a:round/>
                <a:headEnd/>
                <a:tailEnd/>
              </a:ln>
            </p:spPr>
            <p:txBody>
              <a:bodyPr/>
              <a:lstStyle/>
              <a:p>
                <a:pPr eaLnBrk="0" hangingPunct="0"/>
                <a:endParaRPr lang="en-US"/>
              </a:p>
            </p:txBody>
          </p:sp>
        </p:grpSp>
        <p:sp>
          <p:nvSpPr>
            <p:cNvPr id="47443" name="Freeform 2016"/>
            <p:cNvSpPr>
              <a:spLocks noEditPoints="1"/>
            </p:cNvSpPr>
            <p:nvPr/>
          </p:nvSpPr>
          <p:spPr bwMode="auto">
            <a:xfrm>
              <a:off x="2727" y="2563"/>
              <a:ext cx="27" cy="15"/>
            </a:xfrm>
            <a:custGeom>
              <a:avLst/>
              <a:gdLst>
                <a:gd name="T0" fmla="*/ 0 w 27"/>
                <a:gd name="T1" fmla="*/ 0 h 15"/>
                <a:gd name="T2" fmla="*/ 27 w 27"/>
                <a:gd name="T3" fmla="*/ 0 h 15"/>
                <a:gd name="T4" fmla="*/ 27 w 27"/>
                <a:gd name="T5" fmla="*/ 15 h 15"/>
                <a:gd name="T6" fmla="*/ 0 w 27"/>
                <a:gd name="T7" fmla="*/ 15 h 15"/>
                <a:gd name="T8" fmla="*/ 0 w 27"/>
                <a:gd name="T9" fmla="*/ 0 h 15"/>
                <a:gd name="T10" fmla="*/ 1 w 27"/>
                <a:gd name="T11" fmla="*/ 0 h 15"/>
                <a:gd name="T12" fmla="*/ 26 w 27"/>
                <a:gd name="T13" fmla="*/ 0 h 15"/>
                <a:gd name="T14" fmla="*/ 26 w 27"/>
                <a:gd name="T15" fmla="*/ 15 h 15"/>
                <a:gd name="T16" fmla="*/ 1 w 27"/>
                <a:gd name="T17" fmla="*/ 15 h 15"/>
                <a:gd name="T18" fmla="*/ 1 w 27"/>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15"/>
                <a:gd name="T32" fmla="*/ 27 w 27"/>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15">
                  <a:moveTo>
                    <a:pt x="0" y="0"/>
                  </a:moveTo>
                  <a:lnTo>
                    <a:pt x="27" y="0"/>
                  </a:lnTo>
                  <a:lnTo>
                    <a:pt x="27" y="15"/>
                  </a:lnTo>
                  <a:lnTo>
                    <a:pt x="0" y="15"/>
                  </a:lnTo>
                  <a:lnTo>
                    <a:pt x="0" y="0"/>
                  </a:lnTo>
                  <a:close/>
                  <a:moveTo>
                    <a:pt x="1" y="0"/>
                  </a:moveTo>
                  <a:lnTo>
                    <a:pt x="26" y="0"/>
                  </a:lnTo>
                  <a:lnTo>
                    <a:pt x="26" y="15"/>
                  </a:lnTo>
                  <a:lnTo>
                    <a:pt x="1" y="15"/>
                  </a:lnTo>
                  <a:lnTo>
                    <a:pt x="1" y="0"/>
                  </a:lnTo>
                  <a:close/>
                </a:path>
              </a:pathLst>
            </a:custGeom>
            <a:solidFill>
              <a:srgbClr val="C3B5B5"/>
            </a:solidFill>
            <a:ln w="9525">
              <a:noFill/>
              <a:round/>
              <a:headEnd/>
              <a:tailEnd/>
            </a:ln>
          </p:spPr>
          <p:txBody>
            <a:bodyPr/>
            <a:lstStyle/>
            <a:p>
              <a:pPr eaLnBrk="0" hangingPunct="0"/>
              <a:endParaRPr lang="en-US"/>
            </a:p>
          </p:txBody>
        </p:sp>
        <p:sp>
          <p:nvSpPr>
            <p:cNvPr id="47444" name="Freeform 2017"/>
            <p:cNvSpPr>
              <a:spLocks noEditPoints="1"/>
            </p:cNvSpPr>
            <p:nvPr/>
          </p:nvSpPr>
          <p:spPr bwMode="auto">
            <a:xfrm>
              <a:off x="2728" y="2563"/>
              <a:ext cx="25" cy="15"/>
            </a:xfrm>
            <a:custGeom>
              <a:avLst/>
              <a:gdLst>
                <a:gd name="T0" fmla="*/ 0 w 25"/>
                <a:gd name="T1" fmla="*/ 0 h 15"/>
                <a:gd name="T2" fmla="*/ 25 w 25"/>
                <a:gd name="T3" fmla="*/ 0 h 15"/>
                <a:gd name="T4" fmla="*/ 25 w 25"/>
                <a:gd name="T5" fmla="*/ 15 h 15"/>
                <a:gd name="T6" fmla="*/ 0 w 25"/>
                <a:gd name="T7" fmla="*/ 15 h 15"/>
                <a:gd name="T8" fmla="*/ 0 w 25"/>
                <a:gd name="T9" fmla="*/ 0 h 15"/>
                <a:gd name="T10" fmla="*/ 1 w 25"/>
                <a:gd name="T11" fmla="*/ 0 h 15"/>
                <a:gd name="T12" fmla="*/ 25 w 25"/>
                <a:gd name="T13" fmla="*/ 0 h 15"/>
                <a:gd name="T14" fmla="*/ 25 w 25"/>
                <a:gd name="T15" fmla="*/ 15 h 15"/>
                <a:gd name="T16" fmla="*/ 1 w 25"/>
                <a:gd name="T17" fmla="*/ 15 h 15"/>
                <a:gd name="T18" fmla="*/ 1 w 25"/>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15"/>
                <a:gd name="T32" fmla="*/ 25 w 25"/>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15">
                  <a:moveTo>
                    <a:pt x="0" y="0"/>
                  </a:moveTo>
                  <a:lnTo>
                    <a:pt x="25" y="0"/>
                  </a:lnTo>
                  <a:lnTo>
                    <a:pt x="25" y="15"/>
                  </a:lnTo>
                  <a:lnTo>
                    <a:pt x="0" y="15"/>
                  </a:lnTo>
                  <a:lnTo>
                    <a:pt x="0" y="0"/>
                  </a:lnTo>
                  <a:close/>
                  <a:moveTo>
                    <a:pt x="1" y="0"/>
                  </a:moveTo>
                  <a:lnTo>
                    <a:pt x="25" y="0"/>
                  </a:lnTo>
                  <a:lnTo>
                    <a:pt x="25" y="15"/>
                  </a:lnTo>
                  <a:lnTo>
                    <a:pt x="1" y="15"/>
                  </a:lnTo>
                  <a:lnTo>
                    <a:pt x="1" y="0"/>
                  </a:lnTo>
                  <a:close/>
                </a:path>
              </a:pathLst>
            </a:custGeom>
            <a:solidFill>
              <a:srgbClr val="C7AAAA"/>
            </a:solidFill>
            <a:ln w="9525">
              <a:noFill/>
              <a:round/>
              <a:headEnd/>
              <a:tailEnd/>
            </a:ln>
          </p:spPr>
          <p:txBody>
            <a:bodyPr/>
            <a:lstStyle/>
            <a:p>
              <a:pPr eaLnBrk="0" hangingPunct="0"/>
              <a:endParaRPr lang="en-US"/>
            </a:p>
          </p:txBody>
        </p:sp>
        <p:sp>
          <p:nvSpPr>
            <p:cNvPr id="47445" name="Freeform 2018"/>
            <p:cNvSpPr>
              <a:spLocks noEditPoints="1"/>
            </p:cNvSpPr>
            <p:nvPr/>
          </p:nvSpPr>
          <p:spPr bwMode="auto">
            <a:xfrm>
              <a:off x="2729" y="2563"/>
              <a:ext cx="24" cy="15"/>
            </a:xfrm>
            <a:custGeom>
              <a:avLst/>
              <a:gdLst>
                <a:gd name="T0" fmla="*/ 0 w 24"/>
                <a:gd name="T1" fmla="*/ 0 h 15"/>
                <a:gd name="T2" fmla="*/ 24 w 24"/>
                <a:gd name="T3" fmla="*/ 0 h 15"/>
                <a:gd name="T4" fmla="*/ 24 w 24"/>
                <a:gd name="T5" fmla="*/ 15 h 15"/>
                <a:gd name="T6" fmla="*/ 0 w 24"/>
                <a:gd name="T7" fmla="*/ 15 h 15"/>
                <a:gd name="T8" fmla="*/ 0 w 24"/>
                <a:gd name="T9" fmla="*/ 0 h 15"/>
                <a:gd name="T10" fmla="*/ 1 w 24"/>
                <a:gd name="T11" fmla="*/ 0 h 15"/>
                <a:gd name="T12" fmla="*/ 23 w 24"/>
                <a:gd name="T13" fmla="*/ 0 h 15"/>
                <a:gd name="T14" fmla="*/ 23 w 24"/>
                <a:gd name="T15" fmla="*/ 15 h 15"/>
                <a:gd name="T16" fmla="*/ 1 w 24"/>
                <a:gd name="T17" fmla="*/ 15 h 15"/>
                <a:gd name="T18" fmla="*/ 1 w 24"/>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15"/>
                <a:gd name="T32" fmla="*/ 24 w 24"/>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15">
                  <a:moveTo>
                    <a:pt x="0" y="0"/>
                  </a:moveTo>
                  <a:lnTo>
                    <a:pt x="24" y="0"/>
                  </a:lnTo>
                  <a:lnTo>
                    <a:pt x="24" y="15"/>
                  </a:lnTo>
                  <a:lnTo>
                    <a:pt x="0" y="15"/>
                  </a:lnTo>
                  <a:lnTo>
                    <a:pt x="0" y="0"/>
                  </a:lnTo>
                  <a:close/>
                  <a:moveTo>
                    <a:pt x="1" y="0"/>
                  </a:moveTo>
                  <a:lnTo>
                    <a:pt x="23" y="0"/>
                  </a:lnTo>
                  <a:lnTo>
                    <a:pt x="23" y="15"/>
                  </a:lnTo>
                  <a:lnTo>
                    <a:pt x="1" y="15"/>
                  </a:lnTo>
                  <a:lnTo>
                    <a:pt x="1" y="0"/>
                  </a:lnTo>
                  <a:close/>
                </a:path>
              </a:pathLst>
            </a:custGeom>
            <a:solidFill>
              <a:srgbClr val="CB9D9D"/>
            </a:solidFill>
            <a:ln w="9525">
              <a:noFill/>
              <a:round/>
              <a:headEnd/>
              <a:tailEnd/>
            </a:ln>
          </p:spPr>
          <p:txBody>
            <a:bodyPr/>
            <a:lstStyle/>
            <a:p>
              <a:pPr eaLnBrk="0" hangingPunct="0"/>
              <a:endParaRPr lang="en-US"/>
            </a:p>
          </p:txBody>
        </p:sp>
        <p:sp>
          <p:nvSpPr>
            <p:cNvPr id="47446" name="Freeform 2019"/>
            <p:cNvSpPr>
              <a:spLocks noEditPoints="1"/>
            </p:cNvSpPr>
            <p:nvPr/>
          </p:nvSpPr>
          <p:spPr bwMode="auto">
            <a:xfrm>
              <a:off x="2730" y="2563"/>
              <a:ext cx="22" cy="15"/>
            </a:xfrm>
            <a:custGeom>
              <a:avLst/>
              <a:gdLst>
                <a:gd name="T0" fmla="*/ 0 w 22"/>
                <a:gd name="T1" fmla="*/ 0 h 15"/>
                <a:gd name="T2" fmla="*/ 22 w 22"/>
                <a:gd name="T3" fmla="*/ 0 h 15"/>
                <a:gd name="T4" fmla="*/ 22 w 22"/>
                <a:gd name="T5" fmla="*/ 15 h 15"/>
                <a:gd name="T6" fmla="*/ 0 w 22"/>
                <a:gd name="T7" fmla="*/ 15 h 15"/>
                <a:gd name="T8" fmla="*/ 0 w 22"/>
                <a:gd name="T9" fmla="*/ 0 h 15"/>
                <a:gd name="T10" fmla="*/ 0 w 22"/>
                <a:gd name="T11" fmla="*/ 0 h 15"/>
                <a:gd name="T12" fmla="*/ 21 w 22"/>
                <a:gd name="T13" fmla="*/ 0 h 15"/>
                <a:gd name="T14" fmla="*/ 21 w 22"/>
                <a:gd name="T15" fmla="*/ 15 h 15"/>
                <a:gd name="T16" fmla="*/ 0 w 22"/>
                <a:gd name="T17" fmla="*/ 15 h 15"/>
                <a:gd name="T18" fmla="*/ 0 w 22"/>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5"/>
                <a:gd name="T32" fmla="*/ 22 w 22"/>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5">
                  <a:moveTo>
                    <a:pt x="0" y="0"/>
                  </a:moveTo>
                  <a:lnTo>
                    <a:pt x="22" y="0"/>
                  </a:lnTo>
                  <a:lnTo>
                    <a:pt x="22" y="15"/>
                  </a:lnTo>
                  <a:lnTo>
                    <a:pt x="0" y="15"/>
                  </a:lnTo>
                  <a:lnTo>
                    <a:pt x="0" y="0"/>
                  </a:lnTo>
                  <a:close/>
                  <a:moveTo>
                    <a:pt x="0" y="0"/>
                  </a:moveTo>
                  <a:lnTo>
                    <a:pt x="21" y="0"/>
                  </a:lnTo>
                  <a:lnTo>
                    <a:pt x="21" y="15"/>
                  </a:lnTo>
                  <a:lnTo>
                    <a:pt x="0" y="15"/>
                  </a:lnTo>
                  <a:lnTo>
                    <a:pt x="0" y="0"/>
                  </a:lnTo>
                  <a:close/>
                </a:path>
              </a:pathLst>
            </a:custGeom>
            <a:solidFill>
              <a:srgbClr val="CF9090"/>
            </a:solidFill>
            <a:ln w="9525">
              <a:noFill/>
              <a:round/>
              <a:headEnd/>
              <a:tailEnd/>
            </a:ln>
          </p:spPr>
          <p:txBody>
            <a:bodyPr/>
            <a:lstStyle/>
            <a:p>
              <a:pPr eaLnBrk="0" hangingPunct="0"/>
              <a:endParaRPr lang="en-US"/>
            </a:p>
          </p:txBody>
        </p:sp>
        <p:sp>
          <p:nvSpPr>
            <p:cNvPr id="47447" name="Freeform 2020"/>
            <p:cNvSpPr>
              <a:spLocks noEditPoints="1"/>
            </p:cNvSpPr>
            <p:nvPr/>
          </p:nvSpPr>
          <p:spPr bwMode="auto">
            <a:xfrm>
              <a:off x="2730" y="2563"/>
              <a:ext cx="21" cy="15"/>
            </a:xfrm>
            <a:custGeom>
              <a:avLst/>
              <a:gdLst>
                <a:gd name="T0" fmla="*/ 0 w 21"/>
                <a:gd name="T1" fmla="*/ 0 h 15"/>
                <a:gd name="T2" fmla="*/ 21 w 21"/>
                <a:gd name="T3" fmla="*/ 0 h 15"/>
                <a:gd name="T4" fmla="*/ 21 w 21"/>
                <a:gd name="T5" fmla="*/ 15 h 15"/>
                <a:gd name="T6" fmla="*/ 0 w 21"/>
                <a:gd name="T7" fmla="*/ 15 h 15"/>
                <a:gd name="T8" fmla="*/ 0 w 21"/>
                <a:gd name="T9" fmla="*/ 0 h 15"/>
                <a:gd name="T10" fmla="*/ 1 w 21"/>
                <a:gd name="T11" fmla="*/ 0 h 15"/>
                <a:gd name="T12" fmla="*/ 20 w 21"/>
                <a:gd name="T13" fmla="*/ 0 h 15"/>
                <a:gd name="T14" fmla="*/ 20 w 21"/>
                <a:gd name="T15" fmla="*/ 15 h 15"/>
                <a:gd name="T16" fmla="*/ 1 w 21"/>
                <a:gd name="T17" fmla="*/ 15 h 15"/>
                <a:gd name="T18" fmla="*/ 1 w 21"/>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5"/>
                <a:gd name="T32" fmla="*/ 21 w 21"/>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5">
                  <a:moveTo>
                    <a:pt x="0" y="0"/>
                  </a:moveTo>
                  <a:lnTo>
                    <a:pt x="21" y="0"/>
                  </a:lnTo>
                  <a:lnTo>
                    <a:pt x="21" y="15"/>
                  </a:lnTo>
                  <a:lnTo>
                    <a:pt x="0" y="15"/>
                  </a:lnTo>
                  <a:lnTo>
                    <a:pt x="0" y="0"/>
                  </a:lnTo>
                  <a:close/>
                  <a:moveTo>
                    <a:pt x="1" y="0"/>
                  </a:moveTo>
                  <a:lnTo>
                    <a:pt x="20" y="0"/>
                  </a:lnTo>
                  <a:lnTo>
                    <a:pt x="20" y="15"/>
                  </a:lnTo>
                  <a:lnTo>
                    <a:pt x="1" y="15"/>
                  </a:lnTo>
                  <a:lnTo>
                    <a:pt x="1" y="0"/>
                  </a:lnTo>
                  <a:close/>
                </a:path>
              </a:pathLst>
            </a:custGeom>
            <a:solidFill>
              <a:srgbClr val="D48282"/>
            </a:solidFill>
            <a:ln w="9525">
              <a:noFill/>
              <a:round/>
              <a:headEnd/>
              <a:tailEnd/>
            </a:ln>
          </p:spPr>
          <p:txBody>
            <a:bodyPr/>
            <a:lstStyle/>
            <a:p>
              <a:pPr eaLnBrk="0" hangingPunct="0"/>
              <a:endParaRPr lang="en-US"/>
            </a:p>
          </p:txBody>
        </p:sp>
        <p:sp>
          <p:nvSpPr>
            <p:cNvPr id="47448" name="Freeform 2021"/>
            <p:cNvSpPr>
              <a:spLocks noEditPoints="1"/>
            </p:cNvSpPr>
            <p:nvPr/>
          </p:nvSpPr>
          <p:spPr bwMode="auto">
            <a:xfrm>
              <a:off x="2731" y="2563"/>
              <a:ext cx="19" cy="15"/>
            </a:xfrm>
            <a:custGeom>
              <a:avLst/>
              <a:gdLst>
                <a:gd name="T0" fmla="*/ 0 w 19"/>
                <a:gd name="T1" fmla="*/ 0 h 15"/>
                <a:gd name="T2" fmla="*/ 19 w 19"/>
                <a:gd name="T3" fmla="*/ 0 h 15"/>
                <a:gd name="T4" fmla="*/ 19 w 19"/>
                <a:gd name="T5" fmla="*/ 15 h 15"/>
                <a:gd name="T6" fmla="*/ 0 w 19"/>
                <a:gd name="T7" fmla="*/ 15 h 15"/>
                <a:gd name="T8" fmla="*/ 0 w 19"/>
                <a:gd name="T9" fmla="*/ 0 h 15"/>
                <a:gd name="T10" fmla="*/ 1 w 19"/>
                <a:gd name="T11" fmla="*/ 0 h 15"/>
                <a:gd name="T12" fmla="*/ 18 w 19"/>
                <a:gd name="T13" fmla="*/ 0 h 15"/>
                <a:gd name="T14" fmla="*/ 18 w 19"/>
                <a:gd name="T15" fmla="*/ 15 h 15"/>
                <a:gd name="T16" fmla="*/ 1 w 19"/>
                <a:gd name="T17" fmla="*/ 15 h 15"/>
                <a:gd name="T18" fmla="*/ 1 w 19"/>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5"/>
                <a:gd name="T32" fmla="*/ 19 w 19"/>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5">
                  <a:moveTo>
                    <a:pt x="0" y="0"/>
                  </a:moveTo>
                  <a:lnTo>
                    <a:pt x="19" y="0"/>
                  </a:lnTo>
                  <a:lnTo>
                    <a:pt x="19" y="15"/>
                  </a:lnTo>
                  <a:lnTo>
                    <a:pt x="0" y="15"/>
                  </a:lnTo>
                  <a:lnTo>
                    <a:pt x="0" y="0"/>
                  </a:lnTo>
                  <a:close/>
                  <a:moveTo>
                    <a:pt x="1" y="0"/>
                  </a:moveTo>
                  <a:lnTo>
                    <a:pt x="18" y="0"/>
                  </a:lnTo>
                  <a:lnTo>
                    <a:pt x="18" y="15"/>
                  </a:lnTo>
                  <a:lnTo>
                    <a:pt x="1" y="15"/>
                  </a:lnTo>
                  <a:lnTo>
                    <a:pt x="1" y="0"/>
                  </a:lnTo>
                  <a:close/>
                </a:path>
              </a:pathLst>
            </a:custGeom>
            <a:solidFill>
              <a:srgbClr val="D97373"/>
            </a:solidFill>
            <a:ln w="9525">
              <a:noFill/>
              <a:round/>
              <a:headEnd/>
              <a:tailEnd/>
            </a:ln>
          </p:spPr>
          <p:txBody>
            <a:bodyPr/>
            <a:lstStyle/>
            <a:p>
              <a:pPr eaLnBrk="0" hangingPunct="0"/>
              <a:endParaRPr lang="en-US"/>
            </a:p>
          </p:txBody>
        </p:sp>
        <p:sp>
          <p:nvSpPr>
            <p:cNvPr id="47449" name="Freeform 2022"/>
            <p:cNvSpPr>
              <a:spLocks noEditPoints="1"/>
            </p:cNvSpPr>
            <p:nvPr/>
          </p:nvSpPr>
          <p:spPr bwMode="auto">
            <a:xfrm>
              <a:off x="2732" y="2563"/>
              <a:ext cx="17" cy="15"/>
            </a:xfrm>
            <a:custGeom>
              <a:avLst/>
              <a:gdLst>
                <a:gd name="T0" fmla="*/ 0 w 17"/>
                <a:gd name="T1" fmla="*/ 0 h 15"/>
                <a:gd name="T2" fmla="*/ 17 w 17"/>
                <a:gd name="T3" fmla="*/ 0 h 15"/>
                <a:gd name="T4" fmla="*/ 17 w 17"/>
                <a:gd name="T5" fmla="*/ 15 h 15"/>
                <a:gd name="T6" fmla="*/ 0 w 17"/>
                <a:gd name="T7" fmla="*/ 15 h 15"/>
                <a:gd name="T8" fmla="*/ 0 w 17"/>
                <a:gd name="T9" fmla="*/ 0 h 15"/>
                <a:gd name="T10" fmla="*/ 1 w 17"/>
                <a:gd name="T11" fmla="*/ 0 h 15"/>
                <a:gd name="T12" fmla="*/ 17 w 17"/>
                <a:gd name="T13" fmla="*/ 0 h 15"/>
                <a:gd name="T14" fmla="*/ 17 w 17"/>
                <a:gd name="T15" fmla="*/ 15 h 15"/>
                <a:gd name="T16" fmla="*/ 1 w 17"/>
                <a:gd name="T17" fmla="*/ 15 h 15"/>
                <a:gd name="T18" fmla="*/ 1 w 17"/>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5"/>
                <a:gd name="T32" fmla="*/ 17 w 17"/>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5">
                  <a:moveTo>
                    <a:pt x="0" y="0"/>
                  </a:moveTo>
                  <a:lnTo>
                    <a:pt x="17" y="0"/>
                  </a:lnTo>
                  <a:lnTo>
                    <a:pt x="17" y="15"/>
                  </a:lnTo>
                  <a:lnTo>
                    <a:pt x="0" y="15"/>
                  </a:lnTo>
                  <a:lnTo>
                    <a:pt x="0" y="0"/>
                  </a:lnTo>
                  <a:close/>
                  <a:moveTo>
                    <a:pt x="1" y="0"/>
                  </a:moveTo>
                  <a:lnTo>
                    <a:pt x="17" y="0"/>
                  </a:lnTo>
                  <a:lnTo>
                    <a:pt x="17" y="15"/>
                  </a:lnTo>
                  <a:lnTo>
                    <a:pt x="1" y="15"/>
                  </a:lnTo>
                  <a:lnTo>
                    <a:pt x="1" y="0"/>
                  </a:lnTo>
                  <a:close/>
                </a:path>
              </a:pathLst>
            </a:custGeom>
            <a:solidFill>
              <a:srgbClr val="DE6363"/>
            </a:solidFill>
            <a:ln w="9525">
              <a:noFill/>
              <a:round/>
              <a:headEnd/>
              <a:tailEnd/>
            </a:ln>
          </p:spPr>
          <p:txBody>
            <a:bodyPr/>
            <a:lstStyle/>
            <a:p>
              <a:pPr eaLnBrk="0" hangingPunct="0"/>
              <a:endParaRPr lang="en-US"/>
            </a:p>
          </p:txBody>
        </p:sp>
        <p:sp>
          <p:nvSpPr>
            <p:cNvPr id="47450" name="Freeform 2023"/>
            <p:cNvSpPr>
              <a:spLocks noEditPoints="1"/>
            </p:cNvSpPr>
            <p:nvPr/>
          </p:nvSpPr>
          <p:spPr bwMode="auto">
            <a:xfrm>
              <a:off x="2733" y="2563"/>
              <a:ext cx="16" cy="15"/>
            </a:xfrm>
            <a:custGeom>
              <a:avLst/>
              <a:gdLst>
                <a:gd name="T0" fmla="*/ 0 w 16"/>
                <a:gd name="T1" fmla="*/ 0 h 15"/>
                <a:gd name="T2" fmla="*/ 16 w 16"/>
                <a:gd name="T3" fmla="*/ 0 h 15"/>
                <a:gd name="T4" fmla="*/ 16 w 16"/>
                <a:gd name="T5" fmla="*/ 15 h 15"/>
                <a:gd name="T6" fmla="*/ 0 w 16"/>
                <a:gd name="T7" fmla="*/ 15 h 15"/>
                <a:gd name="T8" fmla="*/ 0 w 16"/>
                <a:gd name="T9" fmla="*/ 0 h 15"/>
                <a:gd name="T10" fmla="*/ 1 w 16"/>
                <a:gd name="T11" fmla="*/ 0 h 15"/>
                <a:gd name="T12" fmla="*/ 15 w 16"/>
                <a:gd name="T13" fmla="*/ 0 h 15"/>
                <a:gd name="T14" fmla="*/ 15 w 16"/>
                <a:gd name="T15" fmla="*/ 15 h 15"/>
                <a:gd name="T16" fmla="*/ 1 w 16"/>
                <a:gd name="T17" fmla="*/ 15 h 15"/>
                <a:gd name="T18" fmla="*/ 1 w 16"/>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5"/>
                <a:gd name="T32" fmla="*/ 16 w 16"/>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5">
                  <a:moveTo>
                    <a:pt x="0" y="0"/>
                  </a:moveTo>
                  <a:lnTo>
                    <a:pt x="16" y="0"/>
                  </a:lnTo>
                  <a:lnTo>
                    <a:pt x="16" y="15"/>
                  </a:lnTo>
                  <a:lnTo>
                    <a:pt x="0" y="15"/>
                  </a:lnTo>
                  <a:lnTo>
                    <a:pt x="0" y="0"/>
                  </a:lnTo>
                  <a:close/>
                  <a:moveTo>
                    <a:pt x="1" y="0"/>
                  </a:moveTo>
                  <a:lnTo>
                    <a:pt x="15" y="0"/>
                  </a:lnTo>
                  <a:lnTo>
                    <a:pt x="15" y="15"/>
                  </a:lnTo>
                  <a:lnTo>
                    <a:pt x="1" y="15"/>
                  </a:lnTo>
                  <a:lnTo>
                    <a:pt x="1" y="0"/>
                  </a:lnTo>
                  <a:close/>
                </a:path>
              </a:pathLst>
            </a:custGeom>
            <a:solidFill>
              <a:srgbClr val="E45050"/>
            </a:solidFill>
            <a:ln w="9525">
              <a:noFill/>
              <a:round/>
              <a:headEnd/>
              <a:tailEnd/>
            </a:ln>
          </p:spPr>
          <p:txBody>
            <a:bodyPr/>
            <a:lstStyle/>
            <a:p>
              <a:pPr eaLnBrk="0" hangingPunct="0"/>
              <a:endParaRPr lang="en-US"/>
            </a:p>
          </p:txBody>
        </p:sp>
        <p:sp>
          <p:nvSpPr>
            <p:cNvPr id="47451" name="Freeform 2024"/>
            <p:cNvSpPr>
              <a:spLocks noEditPoints="1"/>
            </p:cNvSpPr>
            <p:nvPr/>
          </p:nvSpPr>
          <p:spPr bwMode="auto">
            <a:xfrm>
              <a:off x="2734" y="2563"/>
              <a:ext cx="14" cy="15"/>
            </a:xfrm>
            <a:custGeom>
              <a:avLst/>
              <a:gdLst>
                <a:gd name="T0" fmla="*/ 0 w 14"/>
                <a:gd name="T1" fmla="*/ 0 h 15"/>
                <a:gd name="T2" fmla="*/ 14 w 14"/>
                <a:gd name="T3" fmla="*/ 0 h 15"/>
                <a:gd name="T4" fmla="*/ 14 w 14"/>
                <a:gd name="T5" fmla="*/ 15 h 15"/>
                <a:gd name="T6" fmla="*/ 0 w 14"/>
                <a:gd name="T7" fmla="*/ 15 h 15"/>
                <a:gd name="T8" fmla="*/ 0 w 14"/>
                <a:gd name="T9" fmla="*/ 0 h 15"/>
                <a:gd name="T10" fmla="*/ 0 w 14"/>
                <a:gd name="T11" fmla="*/ 0 h 15"/>
                <a:gd name="T12" fmla="*/ 13 w 14"/>
                <a:gd name="T13" fmla="*/ 0 h 15"/>
                <a:gd name="T14" fmla="*/ 13 w 14"/>
                <a:gd name="T15" fmla="*/ 15 h 15"/>
                <a:gd name="T16" fmla="*/ 0 w 14"/>
                <a:gd name="T17" fmla="*/ 15 h 15"/>
                <a:gd name="T18" fmla="*/ 0 w 14"/>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5"/>
                <a:gd name="T32" fmla="*/ 14 w 14"/>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5">
                  <a:moveTo>
                    <a:pt x="0" y="0"/>
                  </a:moveTo>
                  <a:lnTo>
                    <a:pt x="14" y="0"/>
                  </a:lnTo>
                  <a:lnTo>
                    <a:pt x="14" y="15"/>
                  </a:lnTo>
                  <a:lnTo>
                    <a:pt x="0" y="15"/>
                  </a:lnTo>
                  <a:lnTo>
                    <a:pt x="0" y="0"/>
                  </a:lnTo>
                  <a:close/>
                  <a:moveTo>
                    <a:pt x="0" y="0"/>
                  </a:moveTo>
                  <a:lnTo>
                    <a:pt x="13" y="0"/>
                  </a:lnTo>
                  <a:lnTo>
                    <a:pt x="13" y="15"/>
                  </a:lnTo>
                  <a:lnTo>
                    <a:pt x="0" y="15"/>
                  </a:lnTo>
                  <a:lnTo>
                    <a:pt x="0" y="0"/>
                  </a:lnTo>
                  <a:close/>
                </a:path>
              </a:pathLst>
            </a:custGeom>
            <a:solidFill>
              <a:srgbClr val="EA3F3F"/>
            </a:solidFill>
            <a:ln w="9525">
              <a:noFill/>
              <a:round/>
              <a:headEnd/>
              <a:tailEnd/>
            </a:ln>
          </p:spPr>
          <p:txBody>
            <a:bodyPr/>
            <a:lstStyle/>
            <a:p>
              <a:pPr eaLnBrk="0" hangingPunct="0"/>
              <a:endParaRPr lang="en-US"/>
            </a:p>
          </p:txBody>
        </p:sp>
        <p:sp>
          <p:nvSpPr>
            <p:cNvPr id="47452" name="Freeform 2025"/>
            <p:cNvSpPr>
              <a:spLocks noEditPoints="1"/>
            </p:cNvSpPr>
            <p:nvPr/>
          </p:nvSpPr>
          <p:spPr bwMode="auto">
            <a:xfrm>
              <a:off x="2734" y="2563"/>
              <a:ext cx="13" cy="15"/>
            </a:xfrm>
            <a:custGeom>
              <a:avLst/>
              <a:gdLst>
                <a:gd name="T0" fmla="*/ 0 w 13"/>
                <a:gd name="T1" fmla="*/ 0 h 15"/>
                <a:gd name="T2" fmla="*/ 13 w 13"/>
                <a:gd name="T3" fmla="*/ 0 h 15"/>
                <a:gd name="T4" fmla="*/ 13 w 13"/>
                <a:gd name="T5" fmla="*/ 15 h 15"/>
                <a:gd name="T6" fmla="*/ 0 w 13"/>
                <a:gd name="T7" fmla="*/ 15 h 15"/>
                <a:gd name="T8" fmla="*/ 0 w 13"/>
                <a:gd name="T9" fmla="*/ 0 h 15"/>
                <a:gd name="T10" fmla="*/ 1 w 13"/>
                <a:gd name="T11" fmla="*/ 0 h 15"/>
                <a:gd name="T12" fmla="*/ 12 w 13"/>
                <a:gd name="T13" fmla="*/ 0 h 15"/>
                <a:gd name="T14" fmla="*/ 12 w 13"/>
                <a:gd name="T15" fmla="*/ 15 h 15"/>
                <a:gd name="T16" fmla="*/ 1 w 13"/>
                <a:gd name="T17" fmla="*/ 15 h 15"/>
                <a:gd name="T18" fmla="*/ 1 w 13"/>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5"/>
                <a:gd name="T32" fmla="*/ 13 w 13"/>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5">
                  <a:moveTo>
                    <a:pt x="0" y="0"/>
                  </a:moveTo>
                  <a:lnTo>
                    <a:pt x="13" y="0"/>
                  </a:lnTo>
                  <a:lnTo>
                    <a:pt x="13" y="15"/>
                  </a:lnTo>
                  <a:lnTo>
                    <a:pt x="0" y="15"/>
                  </a:lnTo>
                  <a:lnTo>
                    <a:pt x="0" y="0"/>
                  </a:lnTo>
                  <a:close/>
                  <a:moveTo>
                    <a:pt x="1" y="0"/>
                  </a:moveTo>
                  <a:lnTo>
                    <a:pt x="12" y="0"/>
                  </a:lnTo>
                  <a:lnTo>
                    <a:pt x="12" y="15"/>
                  </a:lnTo>
                  <a:lnTo>
                    <a:pt x="1" y="15"/>
                  </a:lnTo>
                  <a:lnTo>
                    <a:pt x="1" y="0"/>
                  </a:lnTo>
                  <a:close/>
                </a:path>
              </a:pathLst>
            </a:custGeom>
            <a:solidFill>
              <a:srgbClr val="EE3131"/>
            </a:solidFill>
            <a:ln w="9525">
              <a:noFill/>
              <a:round/>
              <a:headEnd/>
              <a:tailEnd/>
            </a:ln>
          </p:spPr>
          <p:txBody>
            <a:bodyPr/>
            <a:lstStyle/>
            <a:p>
              <a:pPr eaLnBrk="0" hangingPunct="0"/>
              <a:endParaRPr lang="en-US"/>
            </a:p>
          </p:txBody>
        </p:sp>
        <p:sp>
          <p:nvSpPr>
            <p:cNvPr id="47453" name="Freeform 2026"/>
            <p:cNvSpPr>
              <a:spLocks noEditPoints="1"/>
            </p:cNvSpPr>
            <p:nvPr/>
          </p:nvSpPr>
          <p:spPr bwMode="auto">
            <a:xfrm>
              <a:off x="2735" y="2563"/>
              <a:ext cx="11" cy="15"/>
            </a:xfrm>
            <a:custGeom>
              <a:avLst/>
              <a:gdLst>
                <a:gd name="T0" fmla="*/ 0 w 11"/>
                <a:gd name="T1" fmla="*/ 0 h 15"/>
                <a:gd name="T2" fmla="*/ 11 w 11"/>
                <a:gd name="T3" fmla="*/ 0 h 15"/>
                <a:gd name="T4" fmla="*/ 11 w 11"/>
                <a:gd name="T5" fmla="*/ 15 h 15"/>
                <a:gd name="T6" fmla="*/ 0 w 11"/>
                <a:gd name="T7" fmla="*/ 15 h 15"/>
                <a:gd name="T8" fmla="*/ 0 w 11"/>
                <a:gd name="T9" fmla="*/ 0 h 15"/>
                <a:gd name="T10" fmla="*/ 1 w 11"/>
                <a:gd name="T11" fmla="*/ 0 h 15"/>
                <a:gd name="T12" fmla="*/ 10 w 11"/>
                <a:gd name="T13" fmla="*/ 0 h 15"/>
                <a:gd name="T14" fmla="*/ 10 w 11"/>
                <a:gd name="T15" fmla="*/ 15 h 15"/>
                <a:gd name="T16" fmla="*/ 1 w 11"/>
                <a:gd name="T17" fmla="*/ 15 h 15"/>
                <a:gd name="T18" fmla="*/ 1 w 11"/>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5"/>
                <a:gd name="T32" fmla="*/ 11 w 11"/>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5">
                  <a:moveTo>
                    <a:pt x="0" y="0"/>
                  </a:moveTo>
                  <a:lnTo>
                    <a:pt x="11" y="0"/>
                  </a:lnTo>
                  <a:lnTo>
                    <a:pt x="11" y="15"/>
                  </a:lnTo>
                  <a:lnTo>
                    <a:pt x="0" y="15"/>
                  </a:lnTo>
                  <a:lnTo>
                    <a:pt x="0" y="0"/>
                  </a:lnTo>
                  <a:close/>
                  <a:moveTo>
                    <a:pt x="1" y="0"/>
                  </a:moveTo>
                  <a:lnTo>
                    <a:pt x="10" y="0"/>
                  </a:lnTo>
                  <a:lnTo>
                    <a:pt x="10" y="15"/>
                  </a:lnTo>
                  <a:lnTo>
                    <a:pt x="1" y="15"/>
                  </a:lnTo>
                  <a:lnTo>
                    <a:pt x="1" y="0"/>
                  </a:lnTo>
                  <a:close/>
                </a:path>
              </a:pathLst>
            </a:custGeom>
            <a:solidFill>
              <a:srgbClr val="F22525"/>
            </a:solidFill>
            <a:ln w="9525">
              <a:noFill/>
              <a:round/>
              <a:headEnd/>
              <a:tailEnd/>
            </a:ln>
          </p:spPr>
          <p:txBody>
            <a:bodyPr/>
            <a:lstStyle/>
            <a:p>
              <a:pPr eaLnBrk="0" hangingPunct="0"/>
              <a:endParaRPr lang="en-US"/>
            </a:p>
          </p:txBody>
        </p:sp>
        <p:sp>
          <p:nvSpPr>
            <p:cNvPr id="47454" name="Freeform 2027"/>
            <p:cNvSpPr>
              <a:spLocks noEditPoints="1"/>
            </p:cNvSpPr>
            <p:nvPr/>
          </p:nvSpPr>
          <p:spPr bwMode="auto">
            <a:xfrm>
              <a:off x="2736" y="2563"/>
              <a:ext cx="9" cy="15"/>
            </a:xfrm>
            <a:custGeom>
              <a:avLst/>
              <a:gdLst>
                <a:gd name="T0" fmla="*/ 0 w 9"/>
                <a:gd name="T1" fmla="*/ 0 h 15"/>
                <a:gd name="T2" fmla="*/ 9 w 9"/>
                <a:gd name="T3" fmla="*/ 0 h 15"/>
                <a:gd name="T4" fmla="*/ 9 w 9"/>
                <a:gd name="T5" fmla="*/ 15 h 15"/>
                <a:gd name="T6" fmla="*/ 0 w 9"/>
                <a:gd name="T7" fmla="*/ 15 h 15"/>
                <a:gd name="T8" fmla="*/ 0 w 9"/>
                <a:gd name="T9" fmla="*/ 0 h 15"/>
                <a:gd name="T10" fmla="*/ 1 w 9"/>
                <a:gd name="T11" fmla="*/ 0 h 15"/>
                <a:gd name="T12" fmla="*/ 8 w 9"/>
                <a:gd name="T13" fmla="*/ 0 h 15"/>
                <a:gd name="T14" fmla="*/ 8 w 9"/>
                <a:gd name="T15" fmla="*/ 15 h 15"/>
                <a:gd name="T16" fmla="*/ 1 w 9"/>
                <a:gd name="T17" fmla="*/ 15 h 15"/>
                <a:gd name="T18" fmla="*/ 1 w 9"/>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5"/>
                <a:gd name="T32" fmla="*/ 9 w 9"/>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5">
                  <a:moveTo>
                    <a:pt x="0" y="0"/>
                  </a:moveTo>
                  <a:lnTo>
                    <a:pt x="9" y="0"/>
                  </a:lnTo>
                  <a:lnTo>
                    <a:pt x="9" y="15"/>
                  </a:lnTo>
                  <a:lnTo>
                    <a:pt x="0" y="15"/>
                  </a:lnTo>
                  <a:lnTo>
                    <a:pt x="0" y="0"/>
                  </a:lnTo>
                  <a:close/>
                  <a:moveTo>
                    <a:pt x="1" y="0"/>
                  </a:moveTo>
                  <a:lnTo>
                    <a:pt x="8" y="0"/>
                  </a:lnTo>
                  <a:lnTo>
                    <a:pt x="8" y="15"/>
                  </a:lnTo>
                  <a:lnTo>
                    <a:pt x="1" y="15"/>
                  </a:lnTo>
                  <a:lnTo>
                    <a:pt x="1" y="0"/>
                  </a:lnTo>
                  <a:close/>
                </a:path>
              </a:pathLst>
            </a:custGeom>
            <a:solidFill>
              <a:srgbClr val="F51C1C"/>
            </a:solidFill>
            <a:ln w="9525">
              <a:noFill/>
              <a:round/>
              <a:headEnd/>
              <a:tailEnd/>
            </a:ln>
          </p:spPr>
          <p:txBody>
            <a:bodyPr/>
            <a:lstStyle/>
            <a:p>
              <a:pPr eaLnBrk="0" hangingPunct="0"/>
              <a:endParaRPr lang="en-US"/>
            </a:p>
          </p:txBody>
        </p:sp>
        <p:sp>
          <p:nvSpPr>
            <p:cNvPr id="47455" name="Freeform 2028"/>
            <p:cNvSpPr>
              <a:spLocks noEditPoints="1"/>
            </p:cNvSpPr>
            <p:nvPr/>
          </p:nvSpPr>
          <p:spPr bwMode="auto">
            <a:xfrm>
              <a:off x="2737" y="2563"/>
              <a:ext cx="7" cy="15"/>
            </a:xfrm>
            <a:custGeom>
              <a:avLst/>
              <a:gdLst>
                <a:gd name="T0" fmla="*/ 0 w 7"/>
                <a:gd name="T1" fmla="*/ 0 h 15"/>
                <a:gd name="T2" fmla="*/ 7 w 7"/>
                <a:gd name="T3" fmla="*/ 0 h 15"/>
                <a:gd name="T4" fmla="*/ 7 w 7"/>
                <a:gd name="T5" fmla="*/ 15 h 15"/>
                <a:gd name="T6" fmla="*/ 0 w 7"/>
                <a:gd name="T7" fmla="*/ 15 h 15"/>
                <a:gd name="T8" fmla="*/ 0 w 7"/>
                <a:gd name="T9" fmla="*/ 0 h 15"/>
                <a:gd name="T10" fmla="*/ 1 w 7"/>
                <a:gd name="T11" fmla="*/ 0 h 15"/>
                <a:gd name="T12" fmla="*/ 7 w 7"/>
                <a:gd name="T13" fmla="*/ 0 h 15"/>
                <a:gd name="T14" fmla="*/ 7 w 7"/>
                <a:gd name="T15" fmla="*/ 15 h 15"/>
                <a:gd name="T16" fmla="*/ 1 w 7"/>
                <a:gd name="T17" fmla="*/ 15 h 15"/>
                <a:gd name="T18" fmla="*/ 1 w 7"/>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5"/>
                <a:gd name="T32" fmla="*/ 7 w 7"/>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5">
                  <a:moveTo>
                    <a:pt x="0" y="0"/>
                  </a:moveTo>
                  <a:lnTo>
                    <a:pt x="7" y="0"/>
                  </a:lnTo>
                  <a:lnTo>
                    <a:pt x="7" y="15"/>
                  </a:lnTo>
                  <a:lnTo>
                    <a:pt x="0" y="15"/>
                  </a:lnTo>
                  <a:lnTo>
                    <a:pt x="0" y="0"/>
                  </a:lnTo>
                  <a:close/>
                  <a:moveTo>
                    <a:pt x="1" y="0"/>
                  </a:moveTo>
                  <a:lnTo>
                    <a:pt x="7" y="0"/>
                  </a:lnTo>
                  <a:lnTo>
                    <a:pt x="7" y="15"/>
                  </a:lnTo>
                  <a:lnTo>
                    <a:pt x="1" y="15"/>
                  </a:lnTo>
                  <a:lnTo>
                    <a:pt x="1" y="0"/>
                  </a:lnTo>
                  <a:close/>
                </a:path>
              </a:pathLst>
            </a:custGeom>
            <a:solidFill>
              <a:srgbClr val="F81313"/>
            </a:solidFill>
            <a:ln w="9525">
              <a:noFill/>
              <a:round/>
              <a:headEnd/>
              <a:tailEnd/>
            </a:ln>
          </p:spPr>
          <p:txBody>
            <a:bodyPr/>
            <a:lstStyle/>
            <a:p>
              <a:pPr eaLnBrk="0" hangingPunct="0"/>
              <a:endParaRPr lang="en-US"/>
            </a:p>
          </p:txBody>
        </p:sp>
        <p:sp>
          <p:nvSpPr>
            <p:cNvPr id="47456" name="Freeform 2029"/>
            <p:cNvSpPr>
              <a:spLocks noEditPoints="1"/>
            </p:cNvSpPr>
            <p:nvPr/>
          </p:nvSpPr>
          <p:spPr bwMode="auto">
            <a:xfrm>
              <a:off x="2738" y="2563"/>
              <a:ext cx="6" cy="15"/>
            </a:xfrm>
            <a:custGeom>
              <a:avLst/>
              <a:gdLst>
                <a:gd name="T0" fmla="*/ 0 w 6"/>
                <a:gd name="T1" fmla="*/ 0 h 15"/>
                <a:gd name="T2" fmla="*/ 6 w 6"/>
                <a:gd name="T3" fmla="*/ 0 h 15"/>
                <a:gd name="T4" fmla="*/ 6 w 6"/>
                <a:gd name="T5" fmla="*/ 15 h 15"/>
                <a:gd name="T6" fmla="*/ 0 w 6"/>
                <a:gd name="T7" fmla="*/ 15 h 15"/>
                <a:gd name="T8" fmla="*/ 0 w 6"/>
                <a:gd name="T9" fmla="*/ 0 h 15"/>
                <a:gd name="T10" fmla="*/ 0 w 6"/>
                <a:gd name="T11" fmla="*/ 0 h 15"/>
                <a:gd name="T12" fmla="*/ 5 w 6"/>
                <a:gd name="T13" fmla="*/ 0 h 15"/>
                <a:gd name="T14" fmla="*/ 5 w 6"/>
                <a:gd name="T15" fmla="*/ 15 h 15"/>
                <a:gd name="T16" fmla="*/ 0 w 6"/>
                <a:gd name="T17" fmla="*/ 15 h 15"/>
                <a:gd name="T18" fmla="*/ 0 w 6"/>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5"/>
                <a:gd name="T32" fmla="*/ 6 w 6"/>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5">
                  <a:moveTo>
                    <a:pt x="0" y="0"/>
                  </a:moveTo>
                  <a:lnTo>
                    <a:pt x="6" y="0"/>
                  </a:lnTo>
                  <a:lnTo>
                    <a:pt x="6" y="15"/>
                  </a:lnTo>
                  <a:lnTo>
                    <a:pt x="0" y="15"/>
                  </a:lnTo>
                  <a:lnTo>
                    <a:pt x="0" y="0"/>
                  </a:lnTo>
                  <a:close/>
                  <a:moveTo>
                    <a:pt x="0" y="0"/>
                  </a:moveTo>
                  <a:lnTo>
                    <a:pt x="5" y="0"/>
                  </a:lnTo>
                  <a:lnTo>
                    <a:pt x="5" y="15"/>
                  </a:lnTo>
                  <a:lnTo>
                    <a:pt x="0" y="15"/>
                  </a:lnTo>
                  <a:lnTo>
                    <a:pt x="0" y="0"/>
                  </a:lnTo>
                  <a:close/>
                </a:path>
              </a:pathLst>
            </a:custGeom>
            <a:solidFill>
              <a:srgbClr val="FA0C0C"/>
            </a:solidFill>
            <a:ln w="9525">
              <a:noFill/>
              <a:round/>
              <a:headEnd/>
              <a:tailEnd/>
            </a:ln>
          </p:spPr>
          <p:txBody>
            <a:bodyPr/>
            <a:lstStyle/>
            <a:p>
              <a:pPr eaLnBrk="0" hangingPunct="0"/>
              <a:endParaRPr lang="en-US"/>
            </a:p>
          </p:txBody>
        </p:sp>
        <p:sp>
          <p:nvSpPr>
            <p:cNvPr id="47457" name="Freeform 2030"/>
            <p:cNvSpPr>
              <a:spLocks noEditPoints="1"/>
            </p:cNvSpPr>
            <p:nvPr/>
          </p:nvSpPr>
          <p:spPr bwMode="auto">
            <a:xfrm>
              <a:off x="2738" y="2563"/>
              <a:ext cx="5" cy="15"/>
            </a:xfrm>
            <a:custGeom>
              <a:avLst/>
              <a:gdLst>
                <a:gd name="T0" fmla="*/ 0 w 5"/>
                <a:gd name="T1" fmla="*/ 0 h 15"/>
                <a:gd name="T2" fmla="*/ 5 w 5"/>
                <a:gd name="T3" fmla="*/ 0 h 15"/>
                <a:gd name="T4" fmla="*/ 5 w 5"/>
                <a:gd name="T5" fmla="*/ 15 h 15"/>
                <a:gd name="T6" fmla="*/ 0 w 5"/>
                <a:gd name="T7" fmla="*/ 15 h 15"/>
                <a:gd name="T8" fmla="*/ 0 w 5"/>
                <a:gd name="T9" fmla="*/ 0 h 15"/>
                <a:gd name="T10" fmla="*/ 1 w 5"/>
                <a:gd name="T11" fmla="*/ 0 h 15"/>
                <a:gd name="T12" fmla="*/ 4 w 5"/>
                <a:gd name="T13" fmla="*/ 0 h 15"/>
                <a:gd name="T14" fmla="*/ 4 w 5"/>
                <a:gd name="T15" fmla="*/ 15 h 15"/>
                <a:gd name="T16" fmla="*/ 1 w 5"/>
                <a:gd name="T17" fmla="*/ 15 h 15"/>
                <a:gd name="T18" fmla="*/ 1 w 5"/>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5"/>
                <a:gd name="T32" fmla="*/ 5 w 5"/>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5">
                  <a:moveTo>
                    <a:pt x="0" y="0"/>
                  </a:moveTo>
                  <a:lnTo>
                    <a:pt x="5" y="0"/>
                  </a:lnTo>
                  <a:lnTo>
                    <a:pt x="5" y="15"/>
                  </a:lnTo>
                  <a:lnTo>
                    <a:pt x="0" y="15"/>
                  </a:lnTo>
                  <a:lnTo>
                    <a:pt x="0" y="0"/>
                  </a:lnTo>
                  <a:close/>
                  <a:moveTo>
                    <a:pt x="1" y="0"/>
                  </a:moveTo>
                  <a:lnTo>
                    <a:pt x="4" y="0"/>
                  </a:lnTo>
                  <a:lnTo>
                    <a:pt x="4" y="15"/>
                  </a:lnTo>
                  <a:lnTo>
                    <a:pt x="1" y="15"/>
                  </a:lnTo>
                  <a:lnTo>
                    <a:pt x="1" y="0"/>
                  </a:lnTo>
                  <a:close/>
                </a:path>
              </a:pathLst>
            </a:custGeom>
            <a:solidFill>
              <a:srgbClr val="FC0606"/>
            </a:solidFill>
            <a:ln w="9525">
              <a:noFill/>
              <a:round/>
              <a:headEnd/>
              <a:tailEnd/>
            </a:ln>
          </p:spPr>
          <p:txBody>
            <a:bodyPr/>
            <a:lstStyle/>
            <a:p>
              <a:pPr eaLnBrk="0" hangingPunct="0"/>
              <a:endParaRPr lang="en-US"/>
            </a:p>
          </p:txBody>
        </p:sp>
        <p:sp>
          <p:nvSpPr>
            <p:cNvPr id="47458" name="Freeform 2031"/>
            <p:cNvSpPr>
              <a:spLocks noEditPoints="1"/>
            </p:cNvSpPr>
            <p:nvPr/>
          </p:nvSpPr>
          <p:spPr bwMode="auto">
            <a:xfrm>
              <a:off x="2739" y="2563"/>
              <a:ext cx="3" cy="15"/>
            </a:xfrm>
            <a:custGeom>
              <a:avLst/>
              <a:gdLst>
                <a:gd name="T0" fmla="*/ 0 w 3"/>
                <a:gd name="T1" fmla="*/ 0 h 15"/>
                <a:gd name="T2" fmla="*/ 3 w 3"/>
                <a:gd name="T3" fmla="*/ 0 h 15"/>
                <a:gd name="T4" fmla="*/ 3 w 3"/>
                <a:gd name="T5" fmla="*/ 15 h 15"/>
                <a:gd name="T6" fmla="*/ 0 w 3"/>
                <a:gd name="T7" fmla="*/ 15 h 15"/>
                <a:gd name="T8" fmla="*/ 0 w 3"/>
                <a:gd name="T9" fmla="*/ 0 h 15"/>
                <a:gd name="T10" fmla="*/ 1 w 3"/>
                <a:gd name="T11" fmla="*/ 0 h 15"/>
                <a:gd name="T12" fmla="*/ 2 w 3"/>
                <a:gd name="T13" fmla="*/ 0 h 15"/>
                <a:gd name="T14" fmla="*/ 2 w 3"/>
                <a:gd name="T15" fmla="*/ 15 h 15"/>
                <a:gd name="T16" fmla="*/ 1 w 3"/>
                <a:gd name="T17" fmla="*/ 15 h 15"/>
                <a:gd name="T18" fmla="*/ 1 w 3"/>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15"/>
                <a:gd name="T32" fmla="*/ 3 w 3"/>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15">
                  <a:moveTo>
                    <a:pt x="0" y="0"/>
                  </a:moveTo>
                  <a:lnTo>
                    <a:pt x="3" y="0"/>
                  </a:lnTo>
                  <a:lnTo>
                    <a:pt x="3" y="15"/>
                  </a:lnTo>
                  <a:lnTo>
                    <a:pt x="0" y="15"/>
                  </a:lnTo>
                  <a:lnTo>
                    <a:pt x="0" y="0"/>
                  </a:lnTo>
                  <a:close/>
                  <a:moveTo>
                    <a:pt x="1" y="0"/>
                  </a:moveTo>
                  <a:lnTo>
                    <a:pt x="2" y="0"/>
                  </a:lnTo>
                  <a:lnTo>
                    <a:pt x="2" y="15"/>
                  </a:lnTo>
                  <a:lnTo>
                    <a:pt x="1" y="15"/>
                  </a:lnTo>
                  <a:lnTo>
                    <a:pt x="1" y="0"/>
                  </a:lnTo>
                  <a:close/>
                </a:path>
              </a:pathLst>
            </a:custGeom>
            <a:solidFill>
              <a:srgbClr val="FE0000"/>
            </a:solidFill>
            <a:ln w="9525">
              <a:noFill/>
              <a:round/>
              <a:headEnd/>
              <a:tailEnd/>
            </a:ln>
          </p:spPr>
          <p:txBody>
            <a:bodyPr/>
            <a:lstStyle/>
            <a:p>
              <a:pPr eaLnBrk="0" hangingPunct="0"/>
              <a:endParaRPr lang="en-US"/>
            </a:p>
          </p:txBody>
        </p:sp>
        <p:sp>
          <p:nvSpPr>
            <p:cNvPr id="47459" name="Freeform 2032"/>
            <p:cNvSpPr>
              <a:spLocks noEditPoints="1"/>
            </p:cNvSpPr>
            <p:nvPr/>
          </p:nvSpPr>
          <p:spPr bwMode="auto">
            <a:xfrm>
              <a:off x="2740" y="2563"/>
              <a:ext cx="1" cy="15"/>
            </a:xfrm>
            <a:custGeom>
              <a:avLst/>
              <a:gdLst>
                <a:gd name="T0" fmla="*/ 0 w 1"/>
                <a:gd name="T1" fmla="*/ 0 h 15"/>
                <a:gd name="T2" fmla="*/ 1 w 1"/>
                <a:gd name="T3" fmla="*/ 0 h 15"/>
                <a:gd name="T4" fmla="*/ 1 w 1"/>
                <a:gd name="T5" fmla="*/ 15 h 15"/>
                <a:gd name="T6" fmla="*/ 0 w 1"/>
                <a:gd name="T7" fmla="*/ 15 h 15"/>
                <a:gd name="T8" fmla="*/ 0 w 1"/>
                <a:gd name="T9" fmla="*/ 0 h 15"/>
                <a:gd name="T10" fmla="*/ 0 w 1"/>
                <a:gd name="T11" fmla="*/ 0 h 15"/>
                <a:gd name="T12" fmla="*/ 0 w 1"/>
                <a:gd name="T13" fmla="*/ 0 h 15"/>
                <a:gd name="T14" fmla="*/ 0 w 1"/>
                <a:gd name="T15" fmla="*/ 15 h 15"/>
                <a:gd name="T16" fmla="*/ 0 w 1"/>
                <a:gd name="T17" fmla="*/ 15 h 15"/>
                <a:gd name="T18" fmla="*/ 0 w 1"/>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15"/>
                <a:gd name="T32" fmla="*/ 1 w 1"/>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15">
                  <a:moveTo>
                    <a:pt x="0" y="0"/>
                  </a:moveTo>
                  <a:lnTo>
                    <a:pt x="1" y="0"/>
                  </a:lnTo>
                  <a:lnTo>
                    <a:pt x="1" y="15"/>
                  </a:lnTo>
                  <a:lnTo>
                    <a:pt x="0" y="15"/>
                  </a:lnTo>
                  <a:lnTo>
                    <a:pt x="0" y="0"/>
                  </a:lnTo>
                  <a:close/>
                  <a:moveTo>
                    <a:pt x="0" y="0"/>
                  </a:moveTo>
                  <a:lnTo>
                    <a:pt x="0" y="0"/>
                  </a:lnTo>
                  <a:lnTo>
                    <a:pt x="0" y="15"/>
                  </a:lnTo>
                  <a:lnTo>
                    <a:pt x="0" y="0"/>
                  </a:lnTo>
                  <a:close/>
                </a:path>
              </a:pathLst>
            </a:custGeom>
            <a:solidFill>
              <a:srgbClr val="FF0000"/>
            </a:solidFill>
            <a:ln w="9525">
              <a:noFill/>
              <a:round/>
              <a:headEnd/>
              <a:tailEnd/>
            </a:ln>
          </p:spPr>
          <p:txBody>
            <a:bodyPr/>
            <a:lstStyle/>
            <a:p>
              <a:pPr eaLnBrk="0" hangingPunct="0"/>
              <a:endParaRPr lang="en-US"/>
            </a:p>
          </p:txBody>
        </p:sp>
        <p:sp>
          <p:nvSpPr>
            <p:cNvPr id="47460" name="Freeform 2033"/>
            <p:cNvSpPr>
              <a:spLocks/>
            </p:cNvSpPr>
            <p:nvPr/>
          </p:nvSpPr>
          <p:spPr bwMode="auto">
            <a:xfrm>
              <a:off x="2719" y="2366"/>
              <a:ext cx="273" cy="273"/>
            </a:xfrm>
            <a:custGeom>
              <a:avLst/>
              <a:gdLst>
                <a:gd name="T0" fmla="*/ 0 w 273"/>
                <a:gd name="T1" fmla="*/ 273 h 273"/>
                <a:gd name="T2" fmla="*/ 0 w 273"/>
                <a:gd name="T3" fmla="*/ 189 h 273"/>
                <a:gd name="T4" fmla="*/ 28 w 273"/>
                <a:gd name="T5" fmla="*/ 161 h 273"/>
                <a:gd name="T6" fmla="*/ 30 w 273"/>
                <a:gd name="T7" fmla="*/ 161 h 273"/>
                <a:gd name="T8" fmla="*/ 30 w 273"/>
                <a:gd name="T9" fmla="*/ 30 h 273"/>
                <a:gd name="T10" fmla="*/ 61 w 273"/>
                <a:gd name="T11" fmla="*/ 0 h 273"/>
                <a:gd name="T12" fmla="*/ 243 w 273"/>
                <a:gd name="T13" fmla="*/ 0 h 273"/>
                <a:gd name="T14" fmla="*/ 243 w 273"/>
                <a:gd name="T15" fmla="*/ 91 h 273"/>
                <a:gd name="T16" fmla="*/ 235 w 273"/>
                <a:gd name="T17" fmla="*/ 114 h 273"/>
                <a:gd name="T18" fmla="*/ 235 w 273"/>
                <a:gd name="T19" fmla="*/ 155 h 273"/>
                <a:gd name="T20" fmla="*/ 231 w 273"/>
                <a:gd name="T21" fmla="*/ 159 h 273"/>
                <a:gd name="T22" fmla="*/ 273 w 273"/>
                <a:gd name="T23" fmla="*/ 159 h 273"/>
                <a:gd name="T24" fmla="*/ 273 w 273"/>
                <a:gd name="T25" fmla="*/ 243 h 273"/>
                <a:gd name="T26" fmla="*/ 243 w 273"/>
                <a:gd name="T27" fmla="*/ 273 h 273"/>
                <a:gd name="T28" fmla="*/ 0 w 273"/>
                <a:gd name="T29" fmla="*/ 273 h 2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
                <a:gd name="T46" fmla="*/ 0 h 273"/>
                <a:gd name="T47" fmla="*/ 273 w 273"/>
                <a:gd name="T48" fmla="*/ 273 h 2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 h="273">
                  <a:moveTo>
                    <a:pt x="0" y="273"/>
                  </a:moveTo>
                  <a:lnTo>
                    <a:pt x="0" y="189"/>
                  </a:lnTo>
                  <a:lnTo>
                    <a:pt x="28" y="161"/>
                  </a:lnTo>
                  <a:lnTo>
                    <a:pt x="30" y="161"/>
                  </a:lnTo>
                  <a:lnTo>
                    <a:pt x="30" y="30"/>
                  </a:lnTo>
                  <a:lnTo>
                    <a:pt x="61" y="0"/>
                  </a:lnTo>
                  <a:lnTo>
                    <a:pt x="243" y="0"/>
                  </a:lnTo>
                  <a:lnTo>
                    <a:pt x="243" y="91"/>
                  </a:lnTo>
                  <a:lnTo>
                    <a:pt x="235" y="114"/>
                  </a:lnTo>
                  <a:lnTo>
                    <a:pt x="235" y="155"/>
                  </a:lnTo>
                  <a:lnTo>
                    <a:pt x="231" y="159"/>
                  </a:lnTo>
                  <a:lnTo>
                    <a:pt x="273" y="159"/>
                  </a:lnTo>
                  <a:lnTo>
                    <a:pt x="273" y="243"/>
                  </a:lnTo>
                  <a:lnTo>
                    <a:pt x="243" y="273"/>
                  </a:lnTo>
                  <a:lnTo>
                    <a:pt x="0" y="273"/>
                  </a:lnTo>
                </a:path>
              </a:pathLst>
            </a:custGeom>
            <a:noFill/>
            <a:ln w="7938">
              <a:solidFill>
                <a:srgbClr val="000000"/>
              </a:solidFill>
              <a:round/>
              <a:headEnd/>
              <a:tailEnd/>
            </a:ln>
          </p:spPr>
          <p:txBody>
            <a:bodyPr/>
            <a:lstStyle/>
            <a:p>
              <a:pPr eaLnBrk="0" hangingPunct="0"/>
              <a:endParaRPr lang="en-US"/>
            </a:p>
          </p:txBody>
        </p:sp>
        <p:sp>
          <p:nvSpPr>
            <p:cNvPr id="47461" name="Rectangle 2034"/>
            <p:cNvSpPr>
              <a:spLocks noChangeArrowheads="1"/>
            </p:cNvSpPr>
            <p:nvPr/>
          </p:nvSpPr>
          <p:spPr bwMode="auto">
            <a:xfrm>
              <a:off x="2642" y="2647"/>
              <a:ext cx="502" cy="203"/>
            </a:xfrm>
            <a:prstGeom prst="rect">
              <a:avLst/>
            </a:prstGeom>
            <a:solidFill>
              <a:srgbClr val="FFFFFF"/>
            </a:solidFill>
            <a:ln w="9525">
              <a:noFill/>
              <a:miter lim="800000"/>
              <a:headEnd/>
              <a:tailEnd/>
            </a:ln>
          </p:spPr>
          <p:txBody>
            <a:bodyPr/>
            <a:lstStyle/>
            <a:p>
              <a:pPr eaLnBrk="0" hangingPunct="0"/>
              <a:endParaRPr lang="en-US"/>
            </a:p>
          </p:txBody>
        </p:sp>
        <p:sp>
          <p:nvSpPr>
            <p:cNvPr id="47462" name="Rectangle 2035"/>
            <p:cNvSpPr>
              <a:spLocks noChangeArrowheads="1"/>
            </p:cNvSpPr>
            <p:nvPr/>
          </p:nvSpPr>
          <p:spPr bwMode="auto">
            <a:xfrm>
              <a:off x="2647" y="2643"/>
              <a:ext cx="484" cy="211"/>
            </a:xfrm>
            <a:prstGeom prst="rect">
              <a:avLst/>
            </a:prstGeom>
            <a:noFill/>
            <a:ln w="9525">
              <a:noFill/>
              <a:miter lim="800000"/>
              <a:headEnd/>
              <a:tailEnd/>
            </a:ln>
          </p:spPr>
          <p:txBody>
            <a:bodyPr wrap="none" lIns="0" tIns="0" rIns="0" bIns="0">
              <a:spAutoFit/>
            </a:bodyPr>
            <a:lstStyle/>
            <a:p>
              <a:pPr algn="ctr" eaLnBrk="0" hangingPunct="0"/>
              <a:r>
                <a:rPr lang="en-US" sz="500" b="1">
                  <a:solidFill>
                    <a:srgbClr val="FF0000"/>
                  </a:solidFill>
                </a:rPr>
                <a:t>AuthZ</a:t>
              </a:r>
              <a:br>
                <a:rPr lang="en-US" sz="500" b="1">
                  <a:solidFill>
                    <a:srgbClr val="FF0000"/>
                  </a:solidFill>
                </a:rPr>
              </a:br>
              <a:r>
                <a:rPr lang="en-US" sz="500" b="1">
                  <a:solidFill>
                    <a:srgbClr val="FF0000"/>
                  </a:solidFill>
                </a:rPr>
                <a:t>Federation</a:t>
              </a:r>
              <a:endParaRPr lang="en-US" sz="700" i="1">
                <a:solidFill>
                  <a:srgbClr val="FF0000"/>
                </a:solidFill>
              </a:endParaRPr>
            </a:p>
          </p:txBody>
        </p:sp>
        <p:sp>
          <p:nvSpPr>
            <p:cNvPr id="47463" name="Rectangle 2036"/>
            <p:cNvSpPr>
              <a:spLocks noChangeArrowheads="1"/>
            </p:cNvSpPr>
            <p:nvPr/>
          </p:nvSpPr>
          <p:spPr bwMode="auto">
            <a:xfrm>
              <a:off x="2703" y="2742"/>
              <a:ext cx="332" cy="106"/>
            </a:xfrm>
            <a:prstGeom prst="rect">
              <a:avLst/>
            </a:prstGeom>
            <a:noFill/>
            <a:ln w="9525">
              <a:noFill/>
              <a:miter lim="800000"/>
              <a:headEnd/>
              <a:tailEnd/>
            </a:ln>
          </p:spPr>
          <p:txBody>
            <a:bodyPr wrap="none" lIns="0" tIns="0" rIns="0" bIns="0">
              <a:spAutoFit/>
            </a:bodyPr>
            <a:lstStyle/>
            <a:p>
              <a:pPr algn="ctr" eaLnBrk="0" hangingPunct="0"/>
              <a:r>
                <a:rPr lang="en-US" sz="500" b="1">
                  <a:solidFill>
                    <a:srgbClr val="FF0000"/>
                  </a:solidFill>
                </a:rPr>
                <a:t>Service</a:t>
              </a:r>
              <a:endParaRPr lang="en-US" sz="700" i="1">
                <a:solidFill>
                  <a:srgbClr val="FF0000"/>
                </a:solidFill>
              </a:endParaRPr>
            </a:p>
          </p:txBody>
        </p:sp>
        <p:sp>
          <p:nvSpPr>
            <p:cNvPr id="47464" name="Rectangle 2037"/>
            <p:cNvSpPr>
              <a:spLocks noChangeArrowheads="1"/>
            </p:cNvSpPr>
            <p:nvPr/>
          </p:nvSpPr>
          <p:spPr bwMode="auto">
            <a:xfrm>
              <a:off x="2461" y="3171"/>
              <a:ext cx="758" cy="349"/>
            </a:xfrm>
            <a:prstGeom prst="rect">
              <a:avLst/>
            </a:prstGeom>
            <a:solidFill>
              <a:srgbClr val="FFFFFF"/>
            </a:solidFill>
            <a:ln w="9525">
              <a:noFill/>
              <a:miter lim="800000"/>
              <a:headEnd/>
              <a:tailEnd/>
            </a:ln>
          </p:spPr>
          <p:txBody>
            <a:bodyPr/>
            <a:lstStyle/>
            <a:p>
              <a:pPr eaLnBrk="0" hangingPunct="0"/>
              <a:endParaRPr lang="en-US"/>
            </a:p>
          </p:txBody>
        </p:sp>
        <p:sp>
          <p:nvSpPr>
            <p:cNvPr id="47465" name="Line 2038"/>
            <p:cNvSpPr>
              <a:spLocks noChangeShapeType="1"/>
            </p:cNvSpPr>
            <p:nvPr/>
          </p:nvSpPr>
          <p:spPr bwMode="auto">
            <a:xfrm>
              <a:off x="2461" y="3520"/>
              <a:ext cx="16" cy="1"/>
            </a:xfrm>
            <a:prstGeom prst="line">
              <a:avLst/>
            </a:prstGeom>
            <a:noFill/>
            <a:ln w="12700">
              <a:solidFill>
                <a:srgbClr val="000000"/>
              </a:solidFill>
              <a:round/>
              <a:headEnd/>
              <a:tailEnd/>
            </a:ln>
          </p:spPr>
          <p:txBody>
            <a:bodyPr/>
            <a:lstStyle/>
            <a:p>
              <a:endParaRPr lang="en-US"/>
            </a:p>
          </p:txBody>
        </p:sp>
        <p:sp>
          <p:nvSpPr>
            <p:cNvPr id="47466" name="Line 2039"/>
            <p:cNvSpPr>
              <a:spLocks noChangeShapeType="1"/>
            </p:cNvSpPr>
            <p:nvPr/>
          </p:nvSpPr>
          <p:spPr bwMode="auto">
            <a:xfrm>
              <a:off x="2493" y="3520"/>
              <a:ext cx="17" cy="1"/>
            </a:xfrm>
            <a:prstGeom prst="line">
              <a:avLst/>
            </a:prstGeom>
            <a:noFill/>
            <a:ln w="12700">
              <a:solidFill>
                <a:srgbClr val="000000"/>
              </a:solidFill>
              <a:round/>
              <a:headEnd/>
              <a:tailEnd/>
            </a:ln>
          </p:spPr>
          <p:txBody>
            <a:bodyPr/>
            <a:lstStyle/>
            <a:p>
              <a:endParaRPr lang="en-US"/>
            </a:p>
          </p:txBody>
        </p:sp>
        <p:sp>
          <p:nvSpPr>
            <p:cNvPr id="47467" name="Line 2040"/>
            <p:cNvSpPr>
              <a:spLocks noChangeShapeType="1"/>
            </p:cNvSpPr>
            <p:nvPr/>
          </p:nvSpPr>
          <p:spPr bwMode="auto">
            <a:xfrm>
              <a:off x="2526" y="3520"/>
              <a:ext cx="16" cy="1"/>
            </a:xfrm>
            <a:prstGeom prst="line">
              <a:avLst/>
            </a:prstGeom>
            <a:noFill/>
            <a:ln w="12700">
              <a:solidFill>
                <a:srgbClr val="000000"/>
              </a:solidFill>
              <a:round/>
              <a:headEnd/>
              <a:tailEnd/>
            </a:ln>
          </p:spPr>
          <p:txBody>
            <a:bodyPr/>
            <a:lstStyle/>
            <a:p>
              <a:endParaRPr lang="en-US"/>
            </a:p>
          </p:txBody>
        </p:sp>
        <p:sp>
          <p:nvSpPr>
            <p:cNvPr id="47468" name="Line 2041"/>
            <p:cNvSpPr>
              <a:spLocks noChangeShapeType="1"/>
            </p:cNvSpPr>
            <p:nvPr/>
          </p:nvSpPr>
          <p:spPr bwMode="auto">
            <a:xfrm>
              <a:off x="2558" y="3520"/>
              <a:ext cx="16" cy="1"/>
            </a:xfrm>
            <a:prstGeom prst="line">
              <a:avLst/>
            </a:prstGeom>
            <a:noFill/>
            <a:ln w="12700">
              <a:solidFill>
                <a:srgbClr val="000000"/>
              </a:solidFill>
              <a:round/>
              <a:headEnd/>
              <a:tailEnd/>
            </a:ln>
          </p:spPr>
          <p:txBody>
            <a:bodyPr/>
            <a:lstStyle/>
            <a:p>
              <a:endParaRPr lang="en-US"/>
            </a:p>
          </p:txBody>
        </p:sp>
        <p:sp>
          <p:nvSpPr>
            <p:cNvPr id="47469" name="Line 2042"/>
            <p:cNvSpPr>
              <a:spLocks noChangeShapeType="1"/>
            </p:cNvSpPr>
            <p:nvPr/>
          </p:nvSpPr>
          <p:spPr bwMode="auto">
            <a:xfrm>
              <a:off x="2590" y="3520"/>
              <a:ext cx="17" cy="1"/>
            </a:xfrm>
            <a:prstGeom prst="line">
              <a:avLst/>
            </a:prstGeom>
            <a:noFill/>
            <a:ln w="12700">
              <a:solidFill>
                <a:srgbClr val="000000"/>
              </a:solidFill>
              <a:round/>
              <a:headEnd/>
              <a:tailEnd/>
            </a:ln>
          </p:spPr>
          <p:txBody>
            <a:bodyPr/>
            <a:lstStyle/>
            <a:p>
              <a:endParaRPr lang="en-US"/>
            </a:p>
          </p:txBody>
        </p:sp>
        <p:sp>
          <p:nvSpPr>
            <p:cNvPr id="47470" name="Line 2043"/>
            <p:cNvSpPr>
              <a:spLocks noChangeShapeType="1"/>
            </p:cNvSpPr>
            <p:nvPr/>
          </p:nvSpPr>
          <p:spPr bwMode="auto">
            <a:xfrm>
              <a:off x="2623" y="3520"/>
              <a:ext cx="16" cy="1"/>
            </a:xfrm>
            <a:prstGeom prst="line">
              <a:avLst/>
            </a:prstGeom>
            <a:noFill/>
            <a:ln w="12700">
              <a:solidFill>
                <a:srgbClr val="000000"/>
              </a:solidFill>
              <a:round/>
              <a:headEnd/>
              <a:tailEnd/>
            </a:ln>
          </p:spPr>
          <p:txBody>
            <a:bodyPr/>
            <a:lstStyle/>
            <a:p>
              <a:endParaRPr lang="en-US"/>
            </a:p>
          </p:txBody>
        </p:sp>
        <p:sp>
          <p:nvSpPr>
            <p:cNvPr id="47471" name="Line 2044"/>
            <p:cNvSpPr>
              <a:spLocks noChangeShapeType="1"/>
            </p:cNvSpPr>
            <p:nvPr/>
          </p:nvSpPr>
          <p:spPr bwMode="auto">
            <a:xfrm>
              <a:off x="2655" y="3520"/>
              <a:ext cx="16" cy="1"/>
            </a:xfrm>
            <a:prstGeom prst="line">
              <a:avLst/>
            </a:prstGeom>
            <a:noFill/>
            <a:ln w="12700">
              <a:solidFill>
                <a:srgbClr val="000000"/>
              </a:solidFill>
              <a:round/>
              <a:headEnd/>
              <a:tailEnd/>
            </a:ln>
          </p:spPr>
          <p:txBody>
            <a:bodyPr/>
            <a:lstStyle/>
            <a:p>
              <a:endParaRPr lang="en-US"/>
            </a:p>
          </p:txBody>
        </p:sp>
        <p:sp>
          <p:nvSpPr>
            <p:cNvPr id="47472" name="Line 2045"/>
            <p:cNvSpPr>
              <a:spLocks noChangeShapeType="1"/>
            </p:cNvSpPr>
            <p:nvPr/>
          </p:nvSpPr>
          <p:spPr bwMode="auto">
            <a:xfrm>
              <a:off x="2687" y="3520"/>
              <a:ext cx="17" cy="1"/>
            </a:xfrm>
            <a:prstGeom prst="line">
              <a:avLst/>
            </a:prstGeom>
            <a:noFill/>
            <a:ln w="12700">
              <a:solidFill>
                <a:srgbClr val="000000"/>
              </a:solidFill>
              <a:round/>
              <a:headEnd/>
              <a:tailEnd/>
            </a:ln>
          </p:spPr>
          <p:txBody>
            <a:bodyPr/>
            <a:lstStyle/>
            <a:p>
              <a:endParaRPr lang="en-US"/>
            </a:p>
          </p:txBody>
        </p:sp>
        <p:sp>
          <p:nvSpPr>
            <p:cNvPr id="47473" name="Line 2046"/>
            <p:cNvSpPr>
              <a:spLocks noChangeShapeType="1"/>
            </p:cNvSpPr>
            <p:nvPr/>
          </p:nvSpPr>
          <p:spPr bwMode="auto">
            <a:xfrm>
              <a:off x="2720" y="3520"/>
              <a:ext cx="16" cy="1"/>
            </a:xfrm>
            <a:prstGeom prst="line">
              <a:avLst/>
            </a:prstGeom>
            <a:noFill/>
            <a:ln w="12700">
              <a:solidFill>
                <a:srgbClr val="000000"/>
              </a:solidFill>
              <a:round/>
              <a:headEnd/>
              <a:tailEnd/>
            </a:ln>
          </p:spPr>
          <p:txBody>
            <a:bodyPr/>
            <a:lstStyle/>
            <a:p>
              <a:endParaRPr lang="en-US"/>
            </a:p>
          </p:txBody>
        </p:sp>
        <p:sp>
          <p:nvSpPr>
            <p:cNvPr id="47474" name="Line 2047"/>
            <p:cNvSpPr>
              <a:spLocks noChangeShapeType="1"/>
            </p:cNvSpPr>
            <p:nvPr/>
          </p:nvSpPr>
          <p:spPr bwMode="auto">
            <a:xfrm>
              <a:off x="2752" y="3520"/>
              <a:ext cx="16" cy="1"/>
            </a:xfrm>
            <a:prstGeom prst="line">
              <a:avLst/>
            </a:prstGeom>
            <a:noFill/>
            <a:ln w="12700">
              <a:solidFill>
                <a:srgbClr val="000000"/>
              </a:solidFill>
              <a:round/>
              <a:headEnd/>
              <a:tailEnd/>
            </a:ln>
          </p:spPr>
          <p:txBody>
            <a:bodyPr/>
            <a:lstStyle/>
            <a:p>
              <a:endParaRPr lang="en-US"/>
            </a:p>
          </p:txBody>
        </p:sp>
        <p:sp>
          <p:nvSpPr>
            <p:cNvPr id="47475" name="Line 2048"/>
            <p:cNvSpPr>
              <a:spLocks noChangeShapeType="1"/>
            </p:cNvSpPr>
            <p:nvPr/>
          </p:nvSpPr>
          <p:spPr bwMode="auto">
            <a:xfrm>
              <a:off x="2784" y="3520"/>
              <a:ext cx="17" cy="1"/>
            </a:xfrm>
            <a:prstGeom prst="line">
              <a:avLst/>
            </a:prstGeom>
            <a:noFill/>
            <a:ln w="12700">
              <a:solidFill>
                <a:srgbClr val="000000"/>
              </a:solidFill>
              <a:round/>
              <a:headEnd/>
              <a:tailEnd/>
            </a:ln>
          </p:spPr>
          <p:txBody>
            <a:bodyPr/>
            <a:lstStyle/>
            <a:p>
              <a:endParaRPr lang="en-US"/>
            </a:p>
          </p:txBody>
        </p:sp>
        <p:sp>
          <p:nvSpPr>
            <p:cNvPr id="47476" name="Line 2049"/>
            <p:cNvSpPr>
              <a:spLocks noChangeShapeType="1"/>
            </p:cNvSpPr>
            <p:nvPr/>
          </p:nvSpPr>
          <p:spPr bwMode="auto">
            <a:xfrm>
              <a:off x="2817" y="3520"/>
              <a:ext cx="16" cy="1"/>
            </a:xfrm>
            <a:prstGeom prst="line">
              <a:avLst/>
            </a:prstGeom>
            <a:noFill/>
            <a:ln w="12700">
              <a:solidFill>
                <a:srgbClr val="000000"/>
              </a:solidFill>
              <a:round/>
              <a:headEnd/>
              <a:tailEnd/>
            </a:ln>
          </p:spPr>
          <p:txBody>
            <a:bodyPr/>
            <a:lstStyle/>
            <a:p>
              <a:endParaRPr lang="en-US"/>
            </a:p>
          </p:txBody>
        </p:sp>
        <p:sp>
          <p:nvSpPr>
            <p:cNvPr id="47477" name="Line 2050"/>
            <p:cNvSpPr>
              <a:spLocks noChangeShapeType="1"/>
            </p:cNvSpPr>
            <p:nvPr/>
          </p:nvSpPr>
          <p:spPr bwMode="auto">
            <a:xfrm>
              <a:off x="2849" y="3520"/>
              <a:ext cx="16" cy="1"/>
            </a:xfrm>
            <a:prstGeom prst="line">
              <a:avLst/>
            </a:prstGeom>
            <a:noFill/>
            <a:ln w="12700">
              <a:solidFill>
                <a:srgbClr val="000000"/>
              </a:solidFill>
              <a:round/>
              <a:headEnd/>
              <a:tailEnd/>
            </a:ln>
          </p:spPr>
          <p:txBody>
            <a:bodyPr/>
            <a:lstStyle/>
            <a:p>
              <a:endParaRPr lang="en-US"/>
            </a:p>
          </p:txBody>
        </p:sp>
        <p:sp>
          <p:nvSpPr>
            <p:cNvPr id="47478" name="Line 2051"/>
            <p:cNvSpPr>
              <a:spLocks noChangeShapeType="1"/>
            </p:cNvSpPr>
            <p:nvPr/>
          </p:nvSpPr>
          <p:spPr bwMode="auto">
            <a:xfrm>
              <a:off x="2882" y="3520"/>
              <a:ext cx="16" cy="1"/>
            </a:xfrm>
            <a:prstGeom prst="line">
              <a:avLst/>
            </a:prstGeom>
            <a:noFill/>
            <a:ln w="12700">
              <a:solidFill>
                <a:srgbClr val="000000"/>
              </a:solidFill>
              <a:round/>
              <a:headEnd/>
              <a:tailEnd/>
            </a:ln>
          </p:spPr>
          <p:txBody>
            <a:bodyPr/>
            <a:lstStyle/>
            <a:p>
              <a:endParaRPr lang="en-US"/>
            </a:p>
          </p:txBody>
        </p:sp>
        <p:sp>
          <p:nvSpPr>
            <p:cNvPr id="47479" name="Line 2052"/>
            <p:cNvSpPr>
              <a:spLocks noChangeShapeType="1"/>
            </p:cNvSpPr>
            <p:nvPr/>
          </p:nvSpPr>
          <p:spPr bwMode="auto">
            <a:xfrm>
              <a:off x="2914" y="3520"/>
              <a:ext cx="16" cy="1"/>
            </a:xfrm>
            <a:prstGeom prst="line">
              <a:avLst/>
            </a:prstGeom>
            <a:noFill/>
            <a:ln w="12700">
              <a:solidFill>
                <a:srgbClr val="000000"/>
              </a:solidFill>
              <a:round/>
              <a:headEnd/>
              <a:tailEnd/>
            </a:ln>
          </p:spPr>
          <p:txBody>
            <a:bodyPr/>
            <a:lstStyle/>
            <a:p>
              <a:endParaRPr lang="en-US"/>
            </a:p>
          </p:txBody>
        </p:sp>
        <p:sp>
          <p:nvSpPr>
            <p:cNvPr id="47480" name="Line 2053"/>
            <p:cNvSpPr>
              <a:spLocks noChangeShapeType="1"/>
            </p:cNvSpPr>
            <p:nvPr/>
          </p:nvSpPr>
          <p:spPr bwMode="auto">
            <a:xfrm>
              <a:off x="2946" y="3520"/>
              <a:ext cx="16" cy="1"/>
            </a:xfrm>
            <a:prstGeom prst="line">
              <a:avLst/>
            </a:prstGeom>
            <a:noFill/>
            <a:ln w="12700">
              <a:solidFill>
                <a:srgbClr val="000000"/>
              </a:solidFill>
              <a:round/>
              <a:headEnd/>
              <a:tailEnd/>
            </a:ln>
          </p:spPr>
          <p:txBody>
            <a:bodyPr/>
            <a:lstStyle/>
            <a:p>
              <a:endParaRPr lang="en-US"/>
            </a:p>
          </p:txBody>
        </p:sp>
        <p:sp>
          <p:nvSpPr>
            <p:cNvPr id="47481" name="Line 2054"/>
            <p:cNvSpPr>
              <a:spLocks noChangeShapeType="1"/>
            </p:cNvSpPr>
            <p:nvPr/>
          </p:nvSpPr>
          <p:spPr bwMode="auto">
            <a:xfrm>
              <a:off x="2979" y="3520"/>
              <a:ext cx="16" cy="1"/>
            </a:xfrm>
            <a:prstGeom prst="line">
              <a:avLst/>
            </a:prstGeom>
            <a:noFill/>
            <a:ln w="12700">
              <a:solidFill>
                <a:srgbClr val="000000"/>
              </a:solidFill>
              <a:round/>
              <a:headEnd/>
              <a:tailEnd/>
            </a:ln>
          </p:spPr>
          <p:txBody>
            <a:bodyPr/>
            <a:lstStyle/>
            <a:p>
              <a:endParaRPr lang="en-US"/>
            </a:p>
          </p:txBody>
        </p:sp>
        <p:sp>
          <p:nvSpPr>
            <p:cNvPr id="47482" name="Line 2055"/>
            <p:cNvSpPr>
              <a:spLocks noChangeShapeType="1"/>
            </p:cNvSpPr>
            <p:nvPr/>
          </p:nvSpPr>
          <p:spPr bwMode="auto">
            <a:xfrm>
              <a:off x="3011" y="3520"/>
              <a:ext cx="16" cy="1"/>
            </a:xfrm>
            <a:prstGeom prst="line">
              <a:avLst/>
            </a:prstGeom>
            <a:noFill/>
            <a:ln w="12700">
              <a:solidFill>
                <a:srgbClr val="000000"/>
              </a:solidFill>
              <a:round/>
              <a:headEnd/>
              <a:tailEnd/>
            </a:ln>
          </p:spPr>
          <p:txBody>
            <a:bodyPr/>
            <a:lstStyle/>
            <a:p>
              <a:endParaRPr lang="en-US"/>
            </a:p>
          </p:txBody>
        </p:sp>
        <p:sp>
          <p:nvSpPr>
            <p:cNvPr id="47483" name="Line 2056"/>
            <p:cNvSpPr>
              <a:spLocks noChangeShapeType="1"/>
            </p:cNvSpPr>
            <p:nvPr/>
          </p:nvSpPr>
          <p:spPr bwMode="auto">
            <a:xfrm>
              <a:off x="3043" y="3520"/>
              <a:ext cx="16" cy="1"/>
            </a:xfrm>
            <a:prstGeom prst="line">
              <a:avLst/>
            </a:prstGeom>
            <a:noFill/>
            <a:ln w="12700">
              <a:solidFill>
                <a:srgbClr val="000000"/>
              </a:solidFill>
              <a:round/>
              <a:headEnd/>
              <a:tailEnd/>
            </a:ln>
          </p:spPr>
          <p:txBody>
            <a:bodyPr/>
            <a:lstStyle/>
            <a:p>
              <a:endParaRPr lang="en-US"/>
            </a:p>
          </p:txBody>
        </p:sp>
        <p:sp>
          <p:nvSpPr>
            <p:cNvPr id="47484" name="Line 2057"/>
            <p:cNvSpPr>
              <a:spLocks noChangeShapeType="1"/>
            </p:cNvSpPr>
            <p:nvPr/>
          </p:nvSpPr>
          <p:spPr bwMode="auto">
            <a:xfrm>
              <a:off x="3076" y="3520"/>
              <a:ext cx="16" cy="1"/>
            </a:xfrm>
            <a:prstGeom prst="line">
              <a:avLst/>
            </a:prstGeom>
            <a:noFill/>
            <a:ln w="12700">
              <a:solidFill>
                <a:srgbClr val="000000"/>
              </a:solidFill>
              <a:round/>
              <a:headEnd/>
              <a:tailEnd/>
            </a:ln>
          </p:spPr>
          <p:txBody>
            <a:bodyPr/>
            <a:lstStyle/>
            <a:p>
              <a:endParaRPr lang="en-US"/>
            </a:p>
          </p:txBody>
        </p:sp>
        <p:sp>
          <p:nvSpPr>
            <p:cNvPr id="47485" name="Line 2058"/>
            <p:cNvSpPr>
              <a:spLocks noChangeShapeType="1"/>
            </p:cNvSpPr>
            <p:nvPr/>
          </p:nvSpPr>
          <p:spPr bwMode="auto">
            <a:xfrm>
              <a:off x="3108" y="3520"/>
              <a:ext cx="16" cy="1"/>
            </a:xfrm>
            <a:prstGeom prst="line">
              <a:avLst/>
            </a:prstGeom>
            <a:noFill/>
            <a:ln w="12700">
              <a:solidFill>
                <a:srgbClr val="000000"/>
              </a:solidFill>
              <a:round/>
              <a:headEnd/>
              <a:tailEnd/>
            </a:ln>
          </p:spPr>
          <p:txBody>
            <a:bodyPr/>
            <a:lstStyle/>
            <a:p>
              <a:endParaRPr lang="en-US"/>
            </a:p>
          </p:txBody>
        </p:sp>
        <p:sp>
          <p:nvSpPr>
            <p:cNvPr id="47486" name="Line 2059"/>
            <p:cNvSpPr>
              <a:spLocks noChangeShapeType="1"/>
            </p:cNvSpPr>
            <p:nvPr/>
          </p:nvSpPr>
          <p:spPr bwMode="auto">
            <a:xfrm>
              <a:off x="3140" y="3520"/>
              <a:ext cx="16" cy="1"/>
            </a:xfrm>
            <a:prstGeom prst="line">
              <a:avLst/>
            </a:prstGeom>
            <a:noFill/>
            <a:ln w="12700">
              <a:solidFill>
                <a:srgbClr val="000000"/>
              </a:solidFill>
              <a:round/>
              <a:headEnd/>
              <a:tailEnd/>
            </a:ln>
          </p:spPr>
          <p:txBody>
            <a:bodyPr/>
            <a:lstStyle/>
            <a:p>
              <a:endParaRPr lang="en-US"/>
            </a:p>
          </p:txBody>
        </p:sp>
        <p:sp>
          <p:nvSpPr>
            <p:cNvPr id="47487" name="Line 2060"/>
            <p:cNvSpPr>
              <a:spLocks noChangeShapeType="1"/>
            </p:cNvSpPr>
            <p:nvPr/>
          </p:nvSpPr>
          <p:spPr bwMode="auto">
            <a:xfrm>
              <a:off x="3173" y="3520"/>
              <a:ext cx="16" cy="1"/>
            </a:xfrm>
            <a:prstGeom prst="line">
              <a:avLst/>
            </a:prstGeom>
            <a:noFill/>
            <a:ln w="12700">
              <a:solidFill>
                <a:srgbClr val="000000"/>
              </a:solidFill>
              <a:round/>
              <a:headEnd/>
              <a:tailEnd/>
            </a:ln>
          </p:spPr>
          <p:txBody>
            <a:bodyPr/>
            <a:lstStyle/>
            <a:p>
              <a:endParaRPr lang="en-US"/>
            </a:p>
          </p:txBody>
        </p:sp>
        <p:sp>
          <p:nvSpPr>
            <p:cNvPr id="47488" name="Freeform 2061"/>
            <p:cNvSpPr>
              <a:spLocks/>
            </p:cNvSpPr>
            <p:nvPr/>
          </p:nvSpPr>
          <p:spPr bwMode="auto">
            <a:xfrm>
              <a:off x="3205" y="3518"/>
              <a:ext cx="14" cy="2"/>
            </a:xfrm>
            <a:custGeom>
              <a:avLst/>
              <a:gdLst>
                <a:gd name="T0" fmla="*/ 0 w 35"/>
                <a:gd name="T1" fmla="*/ 1 h 5"/>
                <a:gd name="T2" fmla="*/ 6 w 35"/>
                <a:gd name="T3" fmla="*/ 1 h 5"/>
                <a:gd name="T4" fmla="*/ 6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0" y="5"/>
                  </a:moveTo>
                  <a:lnTo>
                    <a:pt x="35" y="5"/>
                  </a:lnTo>
                  <a:lnTo>
                    <a:pt x="35" y="0"/>
                  </a:lnTo>
                </a:path>
              </a:pathLst>
            </a:custGeom>
            <a:noFill/>
            <a:ln w="12700">
              <a:solidFill>
                <a:srgbClr val="000000"/>
              </a:solidFill>
              <a:round/>
              <a:headEnd/>
              <a:tailEnd/>
            </a:ln>
          </p:spPr>
          <p:txBody>
            <a:bodyPr/>
            <a:lstStyle/>
            <a:p>
              <a:pPr eaLnBrk="0" hangingPunct="0"/>
              <a:endParaRPr lang="en-US"/>
            </a:p>
          </p:txBody>
        </p:sp>
        <p:sp>
          <p:nvSpPr>
            <p:cNvPr id="47489" name="Line 2062"/>
            <p:cNvSpPr>
              <a:spLocks noChangeShapeType="1"/>
            </p:cNvSpPr>
            <p:nvPr/>
          </p:nvSpPr>
          <p:spPr bwMode="auto">
            <a:xfrm flipV="1">
              <a:off x="3219" y="3486"/>
              <a:ext cx="1" cy="16"/>
            </a:xfrm>
            <a:prstGeom prst="line">
              <a:avLst/>
            </a:prstGeom>
            <a:noFill/>
            <a:ln w="12700">
              <a:solidFill>
                <a:srgbClr val="000000"/>
              </a:solidFill>
              <a:round/>
              <a:headEnd/>
              <a:tailEnd/>
            </a:ln>
          </p:spPr>
          <p:txBody>
            <a:bodyPr/>
            <a:lstStyle/>
            <a:p>
              <a:endParaRPr lang="en-US"/>
            </a:p>
          </p:txBody>
        </p:sp>
        <p:sp>
          <p:nvSpPr>
            <p:cNvPr id="47490" name="Line 2063"/>
            <p:cNvSpPr>
              <a:spLocks noChangeShapeType="1"/>
            </p:cNvSpPr>
            <p:nvPr/>
          </p:nvSpPr>
          <p:spPr bwMode="auto">
            <a:xfrm flipV="1">
              <a:off x="3219" y="3453"/>
              <a:ext cx="1" cy="16"/>
            </a:xfrm>
            <a:prstGeom prst="line">
              <a:avLst/>
            </a:prstGeom>
            <a:noFill/>
            <a:ln w="12700">
              <a:solidFill>
                <a:srgbClr val="000000"/>
              </a:solidFill>
              <a:round/>
              <a:headEnd/>
              <a:tailEnd/>
            </a:ln>
          </p:spPr>
          <p:txBody>
            <a:bodyPr/>
            <a:lstStyle/>
            <a:p>
              <a:endParaRPr lang="en-US"/>
            </a:p>
          </p:txBody>
        </p:sp>
        <p:sp>
          <p:nvSpPr>
            <p:cNvPr id="47491" name="Line 2064"/>
            <p:cNvSpPr>
              <a:spLocks noChangeShapeType="1"/>
            </p:cNvSpPr>
            <p:nvPr/>
          </p:nvSpPr>
          <p:spPr bwMode="auto">
            <a:xfrm flipV="1">
              <a:off x="3219" y="3421"/>
              <a:ext cx="1" cy="16"/>
            </a:xfrm>
            <a:prstGeom prst="line">
              <a:avLst/>
            </a:prstGeom>
            <a:noFill/>
            <a:ln w="12700">
              <a:solidFill>
                <a:srgbClr val="000000"/>
              </a:solidFill>
              <a:round/>
              <a:headEnd/>
              <a:tailEnd/>
            </a:ln>
          </p:spPr>
          <p:txBody>
            <a:bodyPr/>
            <a:lstStyle/>
            <a:p>
              <a:endParaRPr lang="en-US"/>
            </a:p>
          </p:txBody>
        </p:sp>
        <p:sp>
          <p:nvSpPr>
            <p:cNvPr id="47492" name="Line 2065"/>
            <p:cNvSpPr>
              <a:spLocks noChangeShapeType="1"/>
            </p:cNvSpPr>
            <p:nvPr/>
          </p:nvSpPr>
          <p:spPr bwMode="auto">
            <a:xfrm flipV="1">
              <a:off x="3219" y="3388"/>
              <a:ext cx="1" cy="17"/>
            </a:xfrm>
            <a:prstGeom prst="line">
              <a:avLst/>
            </a:prstGeom>
            <a:noFill/>
            <a:ln w="12700">
              <a:solidFill>
                <a:srgbClr val="000000"/>
              </a:solidFill>
              <a:round/>
              <a:headEnd/>
              <a:tailEnd/>
            </a:ln>
          </p:spPr>
          <p:txBody>
            <a:bodyPr/>
            <a:lstStyle/>
            <a:p>
              <a:endParaRPr lang="en-US"/>
            </a:p>
          </p:txBody>
        </p:sp>
        <p:sp>
          <p:nvSpPr>
            <p:cNvPr id="47493" name="Line 2066"/>
            <p:cNvSpPr>
              <a:spLocks noChangeShapeType="1"/>
            </p:cNvSpPr>
            <p:nvPr/>
          </p:nvSpPr>
          <p:spPr bwMode="auto">
            <a:xfrm flipV="1">
              <a:off x="3219" y="3356"/>
              <a:ext cx="1" cy="16"/>
            </a:xfrm>
            <a:prstGeom prst="line">
              <a:avLst/>
            </a:prstGeom>
            <a:noFill/>
            <a:ln w="12700">
              <a:solidFill>
                <a:srgbClr val="000000"/>
              </a:solidFill>
              <a:round/>
              <a:headEnd/>
              <a:tailEnd/>
            </a:ln>
          </p:spPr>
          <p:txBody>
            <a:bodyPr/>
            <a:lstStyle/>
            <a:p>
              <a:endParaRPr lang="en-US"/>
            </a:p>
          </p:txBody>
        </p:sp>
        <p:sp>
          <p:nvSpPr>
            <p:cNvPr id="47494" name="Line 2067"/>
            <p:cNvSpPr>
              <a:spLocks noChangeShapeType="1"/>
            </p:cNvSpPr>
            <p:nvPr/>
          </p:nvSpPr>
          <p:spPr bwMode="auto">
            <a:xfrm flipV="1">
              <a:off x="3219" y="3324"/>
              <a:ext cx="1" cy="16"/>
            </a:xfrm>
            <a:prstGeom prst="line">
              <a:avLst/>
            </a:prstGeom>
            <a:noFill/>
            <a:ln w="12700">
              <a:solidFill>
                <a:srgbClr val="000000"/>
              </a:solidFill>
              <a:round/>
              <a:headEnd/>
              <a:tailEnd/>
            </a:ln>
          </p:spPr>
          <p:txBody>
            <a:bodyPr/>
            <a:lstStyle/>
            <a:p>
              <a:endParaRPr lang="en-US"/>
            </a:p>
          </p:txBody>
        </p:sp>
        <p:sp>
          <p:nvSpPr>
            <p:cNvPr id="47495" name="Line 2068"/>
            <p:cNvSpPr>
              <a:spLocks noChangeShapeType="1"/>
            </p:cNvSpPr>
            <p:nvPr/>
          </p:nvSpPr>
          <p:spPr bwMode="auto">
            <a:xfrm flipV="1">
              <a:off x="3219" y="3291"/>
              <a:ext cx="1" cy="16"/>
            </a:xfrm>
            <a:prstGeom prst="line">
              <a:avLst/>
            </a:prstGeom>
            <a:noFill/>
            <a:ln w="12700">
              <a:solidFill>
                <a:srgbClr val="000000"/>
              </a:solidFill>
              <a:round/>
              <a:headEnd/>
              <a:tailEnd/>
            </a:ln>
          </p:spPr>
          <p:txBody>
            <a:bodyPr/>
            <a:lstStyle/>
            <a:p>
              <a:endParaRPr lang="en-US"/>
            </a:p>
          </p:txBody>
        </p:sp>
        <p:sp>
          <p:nvSpPr>
            <p:cNvPr id="47496" name="Line 2069"/>
            <p:cNvSpPr>
              <a:spLocks noChangeShapeType="1"/>
            </p:cNvSpPr>
            <p:nvPr/>
          </p:nvSpPr>
          <p:spPr bwMode="auto">
            <a:xfrm flipV="1">
              <a:off x="3219" y="3259"/>
              <a:ext cx="1" cy="16"/>
            </a:xfrm>
            <a:prstGeom prst="line">
              <a:avLst/>
            </a:prstGeom>
            <a:noFill/>
            <a:ln w="12700">
              <a:solidFill>
                <a:srgbClr val="000000"/>
              </a:solidFill>
              <a:round/>
              <a:headEnd/>
              <a:tailEnd/>
            </a:ln>
          </p:spPr>
          <p:txBody>
            <a:bodyPr/>
            <a:lstStyle/>
            <a:p>
              <a:endParaRPr lang="en-US"/>
            </a:p>
          </p:txBody>
        </p:sp>
        <p:sp>
          <p:nvSpPr>
            <p:cNvPr id="47497" name="Line 2070"/>
            <p:cNvSpPr>
              <a:spLocks noChangeShapeType="1"/>
            </p:cNvSpPr>
            <p:nvPr/>
          </p:nvSpPr>
          <p:spPr bwMode="auto">
            <a:xfrm flipV="1">
              <a:off x="3219" y="3226"/>
              <a:ext cx="1" cy="17"/>
            </a:xfrm>
            <a:prstGeom prst="line">
              <a:avLst/>
            </a:prstGeom>
            <a:noFill/>
            <a:ln w="12700">
              <a:solidFill>
                <a:srgbClr val="000000"/>
              </a:solidFill>
              <a:round/>
              <a:headEnd/>
              <a:tailEnd/>
            </a:ln>
          </p:spPr>
          <p:txBody>
            <a:bodyPr/>
            <a:lstStyle/>
            <a:p>
              <a:endParaRPr lang="en-US"/>
            </a:p>
          </p:txBody>
        </p:sp>
        <p:sp>
          <p:nvSpPr>
            <p:cNvPr id="47498" name="Line 2071"/>
            <p:cNvSpPr>
              <a:spLocks noChangeShapeType="1"/>
            </p:cNvSpPr>
            <p:nvPr/>
          </p:nvSpPr>
          <p:spPr bwMode="auto">
            <a:xfrm flipV="1">
              <a:off x="3219" y="3194"/>
              <a:ext cx="1" cy="16"/>
            </a:xfrm>
            <a:prstGeom prst="line">
              <a:avLst/>
            </a:prstGeom>
            <a:noFill/>
            <a:ln w="12700">
              <a:solidFill>
                <a:srgbClr val="000000"/>
              </a:solidFill>
              <a:round/>
              <a:headEnd/>
              <a:tailEnd/>
            </a:ln>
          </p:spPr>
          <p:txBody>
            <a:bodyPr/>
            <a:lstStyle/>
            <a:p>
              <a:endParaRPr lang="en-US"/>
            </a:p>
          </p:txBody>
        </p:sp>
        <p:sp>
          <p:nvSpPr>
            <p:cNvPr id="47499" name="Freeform 2072"/>
            <p:cNvSpPr>
              <a:spLocks/>
            </p:cNvSpPr>
            <p:nvPr/>
          </p:nvSpPr>
          <p:spPr bwMode="auto">
            <a:xfrm>
              <a:off x="3210" y="3171"/>
              <a:ext cx="9" cy="7"/>
            </a:xfrm>
            <a:custGeom>
              <a:avLst/>
              <a:gdLst>
                <a:gd name="T0" fmla="*/ 4 w 22"/>
                <a:gd name="T1" fmla="*/ 3 h 18"/>
                <a:gd name="T2" fmla="*/ 4 w 22"/>
                <a:gd name="T3" fmla="*/ 0 h 18"/>
                <a:gd name="T4" fmla="*/ 0 w 22"/>
                <a:gd name="T5" fmla="*/ 0 h 18"/>
                <a:gd name="T6" fmla="*/ 0 60000 65536"/>
                <a:gd name="T7" fmla="*/ 0 60000 65536"/>
                <a:gd name="T8" fmla="*/ 0 60000 65536"/>
                <a:gd name="T9" fmla="*/ 0 w 22"/>
                <a:gd name="T10" fmla="*/ 0 h 18"/>
                <a:gd name="T11" fmla="*/ 22 w 22"/>
                <a:gd name="T12" fmla="*/ 18 h 18"/>
              </a:gdLst>
              <a:ahLst/>
              <a:cxnLst>
                <a:cxn ang="T6">
                  <a:pos x="T0" y="T1"/>
                </a:cxn>
                <a:cxn ang="T7">
                  <a:pos x="T2" y="T3"/>
                </a:cxn>
                <a:cxn ang="T8">
                  <a:pos x="T4" y="T5"/>
                </a:cxn>
              </a:cxnLst>
              <a:rect l="T9" t="T10" r="T11" b="T12"/>
              <a:pathLst>
                <a:path w="22" h="18">
                  <a:moveTo>
                    <a:pt x="22" y="18"/>
                  </a:moveTo>
                  <a:lnTo>
                    <a:pt x="22" y="0"/>
                  </a:lnTo>
                  <a:lnTo>
                    <a:pt x="0" y="0"/>
                  </a:lnTo>
                </a:path>
              </a:pathLst>
            </a:custGeom>
            <a:noFill/>
            <a:ln w="12700">
              <a:solidFill>
                <a:srgbClr val="000000"/>
              </a:solidFill>
              <a:round/>
              <a:headEnd/>
              <a:tailEnd/>
            </a:ln>
          </p:spPr>
          <p:txBody>
            <a:bodyPr/>
            <a:lstStyle/>
            <a:p>
              <a:pPr eaLnBrk="0" hangingPunct="0"/>
              <a:endParaRPr lang="en-US"/>
            </a:p>
          </p:txBody>
        </p:sp>
        <p:sp>
          <p:nvSpPr>
            <p:cNvPr id="47500" name="Line 2073"/>
            <p:cNvSpPr>
              <a:spLocks noChangeShapeType="1"/>
            </p:cNvSpPr>
            <p:nvPr/>
          </p:nvSpPr>
          <p:spPr bwMode="auto">
            <a:xfrm flipH="1">
              <a:off x="3178" y="3171"/>
              <a:ext cx="16" cy="1"/>
            </a:xfrm>
            <a:prstGeom prst="line">
              <a:avLst/>
            </a:prstGeom>
            <a:noFill/>
            <a:ln w="12700">
              <a:solidFill>
                <a:srgbClr val="000000"/>
              </a:solidFill>
              <a:round/>
              <a:headEnd/>
              <a:tailEnd/>
            </a:ln>
          </p:spPr>
          <p:txBody>
            <a:bodyPr/>
            <a:lstStyle/>
            <a:p>
              <a:endParaRPr lang="en-US"/>
            </a:p>
          </p:txBody>
        </p:sp>
        <p:sp>
          <p:nvSpPr>
            <p:cNvPr id="47501" name="Line 2074"/>
            <p:cNvSpPr>
              <a:spLocks noChangeShapeType="1"/>
            </p:cNvSpPr>
            <p:nvPr/>
          </p:nvSpPr>
          <p:spPr bwMode="auto">
            <a:xfrm flipH="1">
              <a:off x="3145" y="3171"/>
              <a:ext cx="17" cy="1"/>
            </a:xfrm>
            <a:prstGeom prst="line">
              <a:avLst/>
            </a:prstGeom>
            <a:noFill/>
            <a:ln w="12700">
              <a:solidFill>
                <a:srgbClr val="000000"/>
              </a:solidFill>
              <a:round/>
              <a:headEnd/>
              <a:tailEnd/>
            </a:ln>
          </p:spPr>
          <p:txBody>
            <a:bodyPr/>
            <a:lstStyle/>
            <a:p>
              <a:endParaRPr lang="en-US"/>
            </a:p>
          </p:txBody>
        </p:sp>
        <p:sp>
          <p:nvSpPr>
            <p:cNvPr id="47502" name="Line 2075"/>
            <p:cNvSpPr>
              <a:spLocks noChangeShapeType="1"/>
            </p:cNvSpPr>
            <p:nvPr/>
          </p:nvSpPr>
          <p:spPr bwMode="auto">
            <a:xfrm flipH="1">
              <a:off x="3113" y="3171"/>
              <a:ext cx="16" cy="1"/>
            </a:xfrm>
            <a:prstGeom prst="line">
              <a:avLst/>
            </a:prstGeom>
            <a:noFill/>
            <a:ln w="12700">
              <a:solidFill>
                <a:srgbClr val="000000"/>
              </a:solidFill>
              <a:round/>
              <a:headEnd/>
              <a:tailEnd/>
            </a:ln>
          </p:spPr>
          <p:txBody>
            <a:bodyPr/>
            <a:lstStyle/>
            <a:p>
              <a:endParaRPr lang="en-US"/>
            </a:p>
          </p:txBody>
        </p:sp>
        <p:sp>
          <p:nvSpPr>
            <p:cNvPr id="47503" name="Line 2076"/>
            <p:cNvSpPr>
              <a:spLocks noChangeShapeType="1"/>
            </p:cNvSpPr>
            <p:nvPr/>
          </p:nvSpPr>
          <p:spPr bwMode="auto">
            <a:xfrm flipH="1">
              <a:off x="3081" y="3171"/>
              <a:ext cx="16" cy="1"/>
            </a:xfrm>
            <a:prstGeom prst="line">
              <a:avLst/>
            </a:prstGeom>
            <a:noFill/>
            <a:ln w="12700">
              <a:solidFill>
                <a:srgbClr val="000000"/>
              </a:solidFill>
              <a:round/>
              <a:headEnd/>
              <a:tailEnd/>
            </a:ln>
          </p:spPr>
          <p:txBody>
            <a:bodyPr/>
            <a:lstStyle/>
            <a:p>
              <a:endParaRPr lang="en-US"/>
            </a:p>
          </p:txBody>
        </p:sp>
        <p:sp>
          <p:nvSpPr>
            <p:cNvPr id="47504" name="Line 2077"/>
            <p:cNvSpPr>
              <a:spLocks noChangeShapeType="1"/>
            </p:cNvSpPr>
            <p:nvPr/>
          </p:nvSpPr>
          <p:spPr bwMode="auto">
            <a:xfrm flipH="1">
              <a:off x="3048" y="3171"/>
              <a:ext cx="17" cy="1"/>
            </a:xfrm>
            <a:prstGeom prst="line">
              <a:avLst/>
            </a:prstGeom>
            <a:noFill/>
            <a:ln w="12700">
              <a:solidFill>
                <a:srgbClr val="000000"/>
              </a:solidFill>
              <a:round/>
              <a:headEnd/>
              <a:tailEnd/>
            </a:ln>
          </p:spPr>
          <p:txBody>
            <a:bodyPr/>
            <a:lstStyle/>
            <a:p>
              <a:endParaRPr lang="en-US"/>
            </a:p>
          </p:txBody>
        </p:sp>
        <p:sp>
          <p:nvSpPr>
            <p:cNvPr id="47505" name="Line 2078"/>
            <p:cNvSpPr>
              <a:spLocks noChangeShapeType="1"/>
            </p:cNvSpPr>
            <p:nvPr/>
          </p:nvSpPr>
          <p:spPr bwMode="auto">
            <a:xfrm flipH="1">
              <a:off x="3016" y="3171"/>
              <a:ext cx="16" cy="1"/>
            </a:xfrm>
            <a:prstGeom prst="line">
              <a:avLst/>
            </a:prstGeom>
            <a:noFill/>
            <a:ln w="12700">
              <a:solidFill>
                <a:srgbClr val="000000"/>
              </a:solidFill>
              <a:round/>
              <a:headEnd/>
              <a:tailEnd/>
            </a:ln>
          </p:spPr>
          <p:txBody>
            <a:bodyPr/>
            <a:lstStyle/>
            <a:p>
              <a:endParaRPr lang="en-US"/>
            </a:p>
          </p:txBody>
        </p:sp>
        <p:sp>
          <p:nvSpPr>
            <p:cNvPr id="47506" name="Line 2079"/>
            <p:cNvSpPr>
              <a:spLocks noChangeShapeType="1"/>
            </p:cNvSpPr>
            <p:nvPr/>
          </p:nvSpPr>
          <p:spPr bwMode="auto">
            <a:xfrm flipH="1">
              <a:off x="2984" y="3171"/>
              <a:ext cx="16" cy="1"/>
            </a:xfrm>
            <a:prstGeom prst="line">
              <a:avLst/>
            </a:prstGeom>
            <a:noFill/>
            <a:ln w="12700">
              <a:solidFill>
                <a:srgbClr val="000000"/>
              </a:solidFill>
              <a:round/>
              <a:headEnd/>
              <a:tailEnd/>
            </a:ln>
          </p:spPr>
          <p:txBody>
            <a:bodyPr/>
            <a:lstStyle/>
            <a:p>
              <a:endParaRPr lang="en-US"/>
            </a:p>
          </p:txBody>
        </p:sp>
        <p:sp>
          <p:nvSpPr>
            <p:cNvPr id="47507" name="Line 2080"/>
            <p:cNvSpPr>
              <a:spLocks noChangeShapeType="1"/>
            </p:cNvSpPr>
            <p:nvPr/>
          </p:nvSpPr>
          <p:spPr bwMode="auto">
            <a:xfrm flipH="1">
              <a:off x="2951" y="3171"/>
              <a:ext cx="17" cy="1"/>
            </a:xfrm>
            <a:prstGeom prst="line">
              <a:avLst/>
            </a:prstGeom>
            <a:noFill/>
            <a:ln w="12700">
              <a:solidFill>
                <a:srgbClr val="000000"/>
              </a:solidFill>
              <a:round/>
              <a:headEnd/>
              <a:tailEnd/>
            </a:ln>
          </p:spPr>
          <p:txBody>
            <a:bodyPr/>
            <a:lstStyle/>
            <a:p>
              <a:endParaRPr lang="en-US"/>
            </a:p>
          </p:txBody>
        </p:sp>
        <p:sp>
          <p:nvSpPr>
            <p:cNvPr id="47508" name="Line 2081"/>
            <p:cNvSpPr>
              <a:spLocks noChangeShapeType="1"/>
            </p:cNvSpPr>
            <p:nvPr/>
          </p:nvSpPr>
          <p:spPr bwMode="auto">
            <a:xfrm flipH="1">
              <a:off x="2919" y="3171"/>
              <a:ext cx="16" cy="1"/>
            </a:xfrm>
            <a:prstGeom prst="line">
              <a:avLst/>
            </a:prstGeom>
            <a:noFill/>
            <a:ln w="12700">
              <a:solidFill>
                <a:srgbClr val="000000"/>
              </a:solidFill>
              <a:round/>
              <a:headEnd/>
              <a:tailEnd/>
            </a:ln>
          </p:spPr>
          <p:txBody>
            <a:bodyPr/>
            <a:lstStyle/>
            <a:p>
              <a:endParaRPr lang="en-US"/>
            </a:p>
          </p:txBody>
        </p:sp>
        <p:sp>
          <p:nvSpPr>
            <p:cNvPr id="47509" name="Line 2082"/>
            <p:cNvSpPr>
              <a:spLocks noChangeShapeType="1"/>
            </p:cNvSpPr>
            <p:nvPr/>
          </p:nvSpPr>
          <p:spPr bwMode="auto">
            <a:xfrm flipH="1">
              <a:off x="2887" y="3171"/>
              <a:ext cx="16" cy="1"/>
            </a:xfrm>
            <a:prstGeom prst="line">
              <a:avLst/>
            </a:prstGeom>
            <a:noFill/>
            <a:ln w="12700">
              <a:solidFill>
                <a:srgbClr val="000000"/>
              </a:solidFill>
              <a:round/>
              <a:headEnd/>
              <a:tailEnd/>
            </a:ln>
          </p:spPr>
          <p:txBody>
            <a:bodyPr/>
            <a:lstStyle/>
            <a:p>
              <a:endParaRPr lang="en-US"/>
            </a:p>
          </p:txBody>
        </p:sp>
        <p:sp>
          <p:nvSpPr>
            <p:cNvPr id="47510" name="Line 2083"/>
            <p:cNvSpPr>
              <a:spLocks noChangeShapeType="1"/>
            </p:cNvSpPr>
            <p:nvPr/>
          </p:nvSpPr>
          <p:spPr bwMode="auto">
            <a:xfrm flipH="1">
              <a:off x="2854" y="3171"/>
              <a:ext cx="17" cy="1"/>
            </a:xfrm>
            <a:prstGeom prst="line">
              <a:avLst/>
            </a:prstGeom>
            <a:noFill/>
            <a:ln w="12700">
              <a:solidFill>
                <a:srgbClr val="000000"/>
              </a:solidFill>
              <a:round/>
              <a:headEnd/>
              <a:tailEnd/>
            </a:ln>
          </p:spPr>
          <p:txBody>
            <a:bodyPr/>
            <a:lstStyle/>
            <a:p>
              <a:endParaRPr lang="en-US"/>
            </a:p>
          </p:txBody>
        </p:sp>
        <p:sp>
          <p:nvSpPr>
            <p:cNvPr id="47511" name="Line 2084"/>
            <p:cNvSpPr>
              <a:spLocks noChangeShapeType="1"/>
            </p:cNvSpPr>
            <p:nvPr/>
          </p:nvSpPr>
          <p:spPr bwMode="auto">
            <a:xfrm flipH="1">
              <a:off x="2822" y="3171"/>
              <a:ext cx="16" cy="1"/>
            </a:xfrm>
            <a:prstGeom prst="line">
              <a:avLst/>
            </a:prstGeom>
            <a:noFill/>
            <a:ln w="12700">
              <a:solidFill>
                <a:srgbClr val="000000"/>
              </a:solidFill>
              <a:round/>
              <a:headEnd/>
              <a:tailEnd/>
            </a:ln>
          </p:spPr>
          <p:txBody>
            <a:bodyPr/>
            <a:lstStyle/>
            <a:p>
              <a:endParaRPr lang="en-US"/>
            </a:p>
          </p:txBody>
        </p:sp>
        <p:sp>
          <p:nvSpPr>
            <p:cNvPr id="47512" name="Line 2085"/>
            <p:cNvSpPr>
              <a:spLocks noChangeShapeType="1"/>
            </p:cNvSpPr>
            <p:nvPr/>
          </p:nvSpPr>
          <p:spPr bwMode="auto">
            <a:xfrm flipH="1">
              <a:off x="2790" y="3171"/>
              <a:ext cx="16" cy="1"/>
            </a:xfrm>
            <a:prstGeom prst="line">
              <a:avLst/>
            </a:prstGeom>
            <a:noFill/>
            <a:ln w="12700">
              <a:solidFill>
                <a:srgbClr val="000000"/>
              </a:solidFill>
              <a:round/>
              <a:headEnd/>
              <a:tailEnd/>
            </a:ln>
          </p:spPr>
          <p:txBody>
            <a:bodyPr/>
            <a:lstStyle/>
            <a:p>
              <a:endParaRPr lang="en-US"/>
            </a:p>
          </p:txBody>
        </p:sp>
        <p:sp>
          <p:nvSpPr>
            <p:cNvPr id="47513" name="Line 2086"/>
            <p:cNvSpPr>
              <a:spLocks noChangeShapeType="1"/>
            </p:cNvSpPr>
            <p:nvPr/>
          </p:nvSpPr>
          <p:spPr bwMode="auto">
            <a:xfrm flipH="1">
              <a:off x="2757" y="3171"/>
              <a:ext cx="17" cy="1"/>
            </a:xfrm>
            <a:prstGeom prst="line">
              <a:avLst/>
            </a:prstGeom>
            <a:noFill/>
            <a:ln w="12700">
              <a:solidFill>
                <a:srgbClr val="000000"/>
              </a:solidFill>
              <a:round/>
              <a:headEnd/>
              <a:tailEnd/>
            </a:ln>
          </p:spPr>
          <p:txBody>
            <a:bodyPr/>
            <a:lstStyle/>
            <a:p>
              <a:endParaRPr lang="en-US"/>
            </a:p>
          </p:txBody>
        </p:sp>
        <p:sp>
          <p:nvSpPr>
            <p:cNvPr id="47514" name="Line 2087"/>
            <p:cNvSpPr>
              <a:spLocks noChangeShapeType="1"/>
            </p:cNvSpPr>
            <p:nvPr/>
          </p:nvSpPr>
          <p:spPr bwMode="auto">
            <a:xfrm flipH="1">
              <a:off x="2725" y="3171"/>
              <a:ext cx="16" cy="1"/>
            </a:xfrm>
            <a:prstGeom prst="line">
              <a:avLst/>
            </a:prstGeom>
            <a:noFill/>
            <a:ln w="12700">
              <a:solidFill>
                <a:srgbClr val="000000"/>
              </a:solidFill>
              <a:round/>
              <a:headEnd/>
              <a:tailEnd/>
            </a:ln>
          </p:spPr>
          <p:txBody>
            <a:bodyPr/>
            <a:lstStyle/>
            <a:p>
              <a:endParaRPr lang="en-US"/>
            </a:p>
          </p:txBody>
        </p:sp>
        <p:sp>
          <p:nvSpPr>
            <p:cNvPr id="47515" name="Line 2088"/>
            <p:cNvSpPr>
              <a:spLocks noChangeShapeType="1"/>
            </p:cNvSpPr>
            <p:nvPr/>
          </p:nvSpPr>
          <p:spPr bwMode="auto">
            <a:xfrm flipH="1">
              <a:off x="2693" y="3171"/>
              <a:ext cx="16" cy="1"/>
            </a:xfrm>
            <a:prstGeom prst="line">
              <a:avLst/>
            </a:prstGeom>
            <a:noFill/>
            <a:ln w="12700">
              <a:solidFill>
                <a:srgbClr val="000000"/>
              </a:solidFill>
              <a:round/>
              <a:headEnd/>
              <a:tailEnd/>
            </a:ln>
          </p:spPr>
          <p:txBody>
            <a:bodyPr/>
            <a:lstStyle/>
            <a:p>
              <a:endParaRPr lang="en-US"/>
            </a:p>
          </p:txBody>
        </p:sp>
        <p:sp>
          <p:nvSpPr>
            <p:cNvPr id="47516" name="Line 2089"/>
            <p:cNvSpPr>
              <a:spLocks noChangeShapeType="1"/>
            </p:cNvSpPr>
            <p:nvPr/>
          </p:nvSpPr>
          <p:spPr bwMode="auto">
            <a:xfrm flipH="1">
              <a:off x="2660" y="3171"/>
              <a:ext cx="17" cy="1"/>
            </a:xfrm>
            <a:prstGeom prst="line">
              <a:avLst/>
            </a:prstGeom>
            <a:noFill/>
            <a:ln w="12700">
              <a:solidFill>
                <a:srgbClr val="000000"/>
              </a:solidFill>
              <a:round/>
              <a:headEnd/>
              <a:tailEnd/>
            </a:ln>
          </p:spPr>
          <p:txBody>
            <a:bodyPr/>
            <a:lstStyle/>
            <a:p>
              <a:endParaRPr lang="en-US"/>
            </a:p>
          </p:txBody>
        </p:sp>
        <p:sp>
          <p:nvSpPr>
            <p:cNvPr id="47517" name="Line 2090"/>
            <p:cNvSpPr>
              <a:spLocks noChangeShapeType="1"/>
            </p:cNvSpPr>
            <p:nvPr/>
          </p:nvSpPr>
          <p:spPr bwMode="auto">
            <a:xfrm flipH="1">
              <a:off x="2628" y="3171"/>
              <a:ext cx="16" cy="1"/>
            </a:xfrm>
            <a:prstGeom prst="line">
              <a:avLst/>
            </a:prstGeom>
            <a:noFill/>
            <a:ln w="12700">
              <a:solidFill>
                <a:srgbClr val="000000"/>
              </a:solidFill>
              <a:round/>
              <a:headEnd/>
              <a:tailEnd/>
            </a:ln>
          </p:spPr>
          <p:txBody>
            <a:bodyPr/>
            <a:lstStyle/>
            <a:p>
              <a:endParaRPr lang="en-US"/>
            </a:p>
          </p:txBody>
        </p:sp>
        <p:sp>
          <p:nvSpPr>
            <p:cNvPr id="47518" name="Line 2091"/>
            <p:cNvSpPr>
              <a:spLocks noChangeShapeType="1"/>
            </p:cNvSpPr>
            <p:nvPr/>
          </p:nvSpPr>
          <p:spPr bwMode="auto">
            <a:xfrm flipH="1">
              <a:off x="2596" y="3171"/>
              <a:ext cx="16" cy="1"/>
            </a:xfrm>
            <a:prstGeom prst="line">
              <a:avLst/>
            </a:prstGeom>
            <a:noFill/>
            <a:ln w="12700">
              <a:solidFill>
                <a:srgbClr val="000000"/>
              </a:solidFill>
              <a:round/>
              <a:headEnd/>
              <a:tailEnd/>
            </a:ln>
          </p:spPr>
          <p:txBody>
            <a:bodyPr/>
            <a:lstStyle/>
            <a:p>
              <a:endParaRPr lang="en-US"/>
            </a:p>
          </p:txBody>
        </p:sp>
        <p:sp>
          <p:nvSpPr>
            <p:cNvPr id="47519" name="Line 2092"/>
            <p:cNvSpPr>
              <a:spLocks noChangeShapeType="1"/>
            </p:cNvSpPr>
            <p:nvPr/>
          </p:nvSpPr>
          <p:spPr bwMode="auto">
            <a:xfrm flipH="1">
              <a:off x="2563" y="3171"/>
              <a:ext cx="17" cy="1"/>
            </a:xfrm>
            <a:prstGeom prst="line">
              <a:avLst/>
            </a:prstGeom>
            <a:noFill/>
            <a:ln w="12700">
              <a:solidFill>
                <a:srgbClr val="000000"/>
              </a:solidFill>
              <a:round/>
              <a:headEnd/>
              <a:tailEnd/>
            </a:ln>
          </p:spPr>
          <p:txBody>
            <a:bodyPr/>
            <a:lstStyle/>
            <a:p>
              <a:endParaRPr lang="en-US"/>
            </a:p>
          </p:txBody>
        </p:sp>
        <p:sp>
          <p:nvSpPr>
            <p:cNvPr id="47520" name="Line 2093"/>
            <p:cNvSpPr>
              <a:spLocks noChangeShapeType="1"/>
            </p:cNvSpPr>
            <p:nvPr/>
          </p:nvSpPr>
          <p:spPr bwMode="auto">
            <a:xfrm flipH="1">
              <a:off x="2531" y="3171"/>
              <a:ext cx="16" cy="1"/>
            </a:xfrm>
            <a:prstGeom prst="line">
              <a:avLst/>
            </a:prstGeom>
            <a:noFill/>
            <a:ln w="12700">
              <a:solidFill>
                <a:srgbClr val="000000"/>
              </a:solidFill>
              <a:round/>
              <a:headEnd/>
              <a:tailEnd/>
            </a:ln>
          </p:spPr>
          <p:txBody>
            <a:bodyPr/>
            <a:lstStyle/>
            <a:p>
              <a:endParaRPr lang="en-US"/>
            </a:p>
          </p:txBody>
        </p:sp>
        <p:sp>
          <p:nvSpPr>
            <p:cNvPr id="47521" name="Line 2094"/>
            <p:cNvSpPr>
              <a:spLocks noChangeShapeType="1"/>
            </p:cNvSpPr>
            <p:nvPr/>
          </p:nvSpPr>
          <p:spPr bwMode="auto">
            <a:xfrm flipH="1">
              <a:off x="2499" y="3171"/>
              <a:ext cx="16" cy="1"/>
            </a:xfrm>
            <a:prstGeom prst="line">
              <a:avLst/>
            </a:prstGeom>
            <a:noFill/>
            <a:ln w="12700">
              <a:solidFill>
                <a:srgbClr val="000000"/>
              </a:solidFill>
              <a:round/>
              <a:headEnd/>
              <a:tailEnd/>
            </a:ln>
          </p:spPr>
          <p:txBody>
            <a:bodyPr/>
            <a:lstStyle/>
            <a:p>
              <a:endParaRPr lang="en-US"/>
            </a:p>
          </p:txBody>
        </p:sp>
        <p:sp>
          <p:nvSpPr>
            <p:cNvPr id="47522" name="Line 2095"/>
            <p:cNvSpPr>
              <a:spLocks noChangeShapeType="1"/>
            </p:cNvSpPr>
            <p:nvPr/>
          </p:nvSpPr>
          <p:spPr bwMode="auto">
            <a:xfrm flipH="1">
              <a:off x="2466" y="3171"/>
              <a:ext cx="17" cy="1"/>
            </a:xfrm>
            <a:prstGeom prst="line">
              <a:avLst/>
            </a:prstGeom>
            <a:noFill/>
            <a:ln w="12700">
              <a:solidFill>
                <a:srgbClr val="000000"/>
              </a:solidFill>
              <a:round/>
              <a:headEnd/>
              <a:tailEnd/>
            </a:ln>
          </p:spPr>
          <p:txBody>
            <a:bodyPr/>
            <a:lstStyle/>
            <a:p>
              <a:endParaRPr lang="en-US"/>
            </a:p>
          </p:txBody>
        </p:sp>
        <p:sp>
          <p:nvSpPr>
            <p:cNvPr id="47523" name="Line 2096"/>
            <p:cNvSpPr>
              <a:spLocks noChangeShapeType="1"/>
            </p:cNvSpPr>
            <p:nvPr/>
          </p:nvSpPr>
          <p:spPr bwMode="auto">
            <a:xfrm>
              <a:off x="2461" y="3181"/>
              <a:ext cx="1" cy="17"/>
            </a:xfrm>
            <a:prstGeom prst="line">
              <a:avLst/>
            </a:prstGeom>
            <a:noFill/>
            <a:ln w="12700">
              <a:solidFill>
                <a:srgbClr val="000000"/>
              </a:solidFill>
              <a:round/>
              <a:headEnd/>
              <a:tailEnd/>
            </a:ln>
          </p:spPr>
          <p:txBody>
            <a:bodyPr/>
            <a:lstStyle/>
            <a:p>
              <a:endParaRPr lang="en-US"/>
            </a:p>
          </p:txBody>
        </p:sp>
        <p:sp>
          <p:nvSpPr>
            <p:cNvPr id="47524" name="Line 2097"/>
            <p:cNvSpPr>
              <a:spLocks noChangeShapeType="1"/>
            </p:cNvSpPr>
            <p:nvPr/>
          </p:nvSpPr>
          <p:spPr bwMode="auto">
            <a:xfrm>
              <a:off x="2461" y="3214"/>
              <a:ext cx="1" cy="16"/>
            </a:xfrm>
            <a:prstGeom prst="line">
              <a:avLst/>
            </a:prstGeom>
            <a:noFill/>
            <a:ln w="12700">
              <a:solidFill>
                <a:srgbClr val="000000"/>
              </a:solidFill>
              <a:round/>
              <a:headEnd/>
              <a:tailEnd/>
            </a:ln>
          </p:spPr>
          <p:txBody>
            <a:bodyPr/>
            <a:lstStyle/>
            <a:p>
              <a:endParaRPr lang="en-US"/>
            </a:p>
          </p:txBody>
        </p:sp>
        <p:sp>
          <p:nvSpPr>
            <p:cNvPr id="47525" name="Line 2098"/>
            <p:cNvSpPr>
              <a:spLocks noChangeShapeType="1"/>
            </p:cNvSpPr>
            <p:nvPr/>
          </p:nvSpPr>
          <p:spPr bwMode="auto">
            <a:xfrm>
              <a:off x="2461" y="3246"/>
              <a:ext cx="1" cy="16"/>
            </a:xfrm>
            <a:prstGeom prst="line">
              <a:avLst/>
            </a:prstGeom>
            <a:noFill/>
            <a:ln w="12700">
              <a:solidFill>
                <a:srgbClr val="000000"/>
              </a:solidFill>
              <a:round/>
              <a:headEnd/>
              <a:tailEnd/>
            </a:ln>
          </p:spPr>
          <p:txBody>
            <a:bodyPr/>
            <a:lstStyle/>
            <a:p>
              <a:endParaRPr lang="en-US"/>
            </a:p>
          </p:txBody>
        </p:sp>
        <p:sp>
          <p:nvSpPr>
            <p:cNvPr id="47526" name="Line 2099"/>
            <p:cNvSpPr>
              <a:spLocks noChangeShapeType="1"/>
            </p:cNvSpPr>
            <p:nvPr/>
          </p:nvSpPr>
          <p:spPr bwMode="auto">
            <a:xfrm>
              <a:off x="2461" y="3279"/>
              <a:ext cx="1" cy="16"/>
            </a:xfrm>
            <a:prstGeom prst="line">
              <a:avLst/>
            </a:prstGeom>
            <a:noFill/>
            <a:ln w="12700">
              <a:solidFill>
                <a:srgbClr val="000000"/>
              </a:solidFill>
              <a:round/>
              <a:headEnd/>
              <a:tailEnd/>
            </a:ln>
          </p:spPr>
          <p:txBody>
            <a:bodyPr/>
            <a:lstStyle/>
            <a:p>
              <a:endParaRPr lang="en-US"/>
            </a:p>
          </p:txBody>
        </p:sp>
        <p:sp>
          <p:nvSpPr>
            <p:cNvPr id="47527" name="Line 2100"/>
            <p:cNvSpPr>
              <a:spLocks noChangeShapeType="1"/>
            </p:cNvSpPr>
            <p:nvPr/>
          </p:nvSpPr>
          <p:spPr bwMode="auto">
            <a:xfrm>
              <a:off x="2461" y="3311"/>
              <a:ext cx="1" cy="16"/>
            </a:xfrm>
            <a:prstGeom prst="line">
              <a:avLst/>
            </a:prstGeom>
            <a:noFill/>
            <a:ln w="12700">
              <a:solidFill>
                <a:srgbClr val="000000"/>
              </a:solidFill>
              <a:round/>
              <a:headEnd/>
              <a:tailEnd/>
            </a:ln>
          </p:spPr>
          <p:txBody>
            <a:bodyPr/>
            <a:lstStyle/>
            <a:p>
              <a:endParaRPr lang="en-US"/>
            </a:p>
          </p:txBody>
        </p:sp>
        <p:sp>
          <p:nvSpPr>
            <p:cNvPr id="47528" name="Line 2101"/>
            <p:cNvSpPr>
              <a:spLocks noChangeShapeType="1"/>
            </p:cNvSpPr>
            <p:nvPr/>
          </p:nvSpPr>
          <p:spPr bwMode="auto">
            <a:xfrm>
              <a:off x="2461" y="3343"/>
              <a:ext cx="1" cy="17"/>
            </a:xfrm>
            <a:prstGeom prst="line">
              <a:avLst/>
            </a:prstGeom>
            <a:noFill/>
            <a:ln w="12700">
              <a:solidFill>
                <a:srgbClr val="000000"/>
              </a:solidFill>
              <a:round/>
              <a:headEnd/>
              <a:tailEnd/>
            </a:ln>
          </p:spPr>
          <p:txBody>
            <a:bodyPr/>
            <a:lstStyle/>
            <a:p>
              <a:endParaRPr lang="en-US"/>
            </a:p>
          </p:txBody>
        </p:sp>
        <p:sp>
          <p:nvSpPr>
            <p:cNvPr id="47529" name="Line 2102"/>
            <p:cNvSpPr>
              <a:spLocks noChangeShapeType="1"/>
            </p:cNvSpPr>
            <p:nvPr/>
          </p:nvSpPr>
          <p:spPr bwMode="auto">
            <a:xfrm>
              <a:off x="2461" y="3376"/>
              <a:ext cx="1" cy="16"/>
            </a:xfrm>
            <a:prstGeom prst="line">
              <a:avLst/>
            </a:prstGeom>
            <a:noFill/>
            <a:ln w="12700">
              <a:solidFill>
                <a:srgbClr val="000000"/>
              </a:solidFill>
              <a:round/>
              <a:headEnd/>
              <a:tailEnd/>
            </a:ln>
          </p:spPr>
          <p:txBody>
            <a:bodyPr/>
            <a:lstStyle/>
            <a:p>
              <a:endParaRPr lang="en-US"/>
            </a:p>
          </p:txBody>
        </p:sp>
        <p:sp>
          <p:nvSpPr>
            <p:cNvPr id="47530" name="Line 2103"/>
            <p:cNvSpPr>
              <a:spLocks noChangeShapeType="1"/>
            </p:cNvSpPr>
            <p:nvPr/>
          </p:nvSpPr>
          <p:spPr bwMode="auto">
            <a:xfrm>
              <a:off x="2461" y="3408"/>
              <a:ext cx="1" cy="16"/>
            </a:xfrm>
            <a:prstGeom prst="line">
              <a:avLst/>
            </a:prstGeom>
            <a:noFill/>
            <a:ln w="12700">
              <a:solidFill>
                <a:srgbClr val="000000"/>
              </a:solidFill>
              <a:round/>
              <a:headEnd/>
              <a:tailEnd/>
            </a:ln>
          </p:spPr>
          <p:txBody>
            <a:bodyPr/>
            <a:lstStyle/>
            <a:p>
              <a:endParaRPr lang="en-US"/>
            </a:p>
          </p:txBody>
        </p:sp>
        <p:sp>
          <p:nvSpPr>
            <p:cNvPr id="47531" name="Line 2104"/>
            <p:cNvSpPr>
              <a:spLocks noChangeShapeType="1"/>
            </p:cNvSpPr>
            <p:nvPr/>
          </p:nvSpPr>
          <p:spPr bwMode="auto">
            <a:xfrm>
              <a:off x="2461" y="3441"/>
              <a:ext cx="1" cy="16"/>
            </a:xfrm>
            <a:prstGeom prst="line">
              <a:avLst/>
            </a:prstGeom>
            <a:noFill/>
            <a:ln w="12700">
              <a:solidFill>
                <a:srgbClr val="000000"/>
              </a:solidFill>
              <a:round/>
              <a:headEnd/>
              <a:tailEnd/>
            </a:ln>
          </p:spPr>
          <p:txBody>
            <a:bodyPr/>
            <a:lstStyle/>
            <a:p>
              <a:endParaRPr lang="en-US"/>
            </a:p>
          </p:txBody>
        </p:sp>
        <p:sp>
          <p:nvSpPr>
            <p:cNvPr id="47532" name="Line 2105"/>
            <p:cNvSpPr>
              <a:spLocks noChangeShapeType="1"/>
            </p:cNvSpPr>
            <p:nvPr/>
          </p:nvSpPr>
          <p:spPr bwMode="auto">
            <a:xfrm>
              <a:off x="2461" y="3473"/>
              <a:ext cx="1" cy="16"/>
            </a:xfrm>
            <a:prstGeom prst="line">
              <a:avLst/>
            </a:prstGeom>
            <a:noFill/>
            <a:ln w="12700">
              <a:solidFill>
                <a:srgbClr val="000000"/>
              </a:solidFill>
              <a:round/>
              <a:headEnd/>
              <a:tailEnd/>
            </a:ln>
          </p:spPr>
          <p:txBody>
            <a:bodyPr/>
            <a:lstStyle/>
            <a:p>
              <a:endParaRPr lang="en-US"/>
            </a:p>
          </p:txBody>
        </p:sp>
        <p:sp>
          <p:nvSpPr>
            <p:cNvPr id="47533" name="Line 2106"/>
            <p:cNvSpPr>
              <a:spLocks noChangeShapeType="1"/>
            </p:cNvSpPr>
            <p:nvPr/>
          </p:nvSpPr>
          <p:spPr bwMode="auto">
            <a:xfrm>
              <a:off x="2461" y="3505"/>
              <a:ext cx="1" cy="15"/>
            </a:xfrm>
            <a:prstGeom prst="line">
              <a:avLst/>
            </a:prstGeom>
            <a:noFill/>
            <a:ln w="12700">
              <a:solidFill>
                <a:srgbClr val="000000"/>
              </a:solidFill>
              <a:round/>
              <a:headEnd/>
              <a:tailEnd/>
            </a:ln>
          </p:spPr>
          <p:txBody>
            <a:bodyPr/>
            <a:lstStyle/>
            <a:p>
              <a:endParaRPr lang="en-US"/>
            </a:p>
          </p:txBody>
        </p:sp>
        <p:sp>
          <p:nvSpPr>
            <p:cNvPr id="47534" name="Rectangle 2107"/>
            <p:cNvSpPr>
              <a:spLocks noChangeArrowheads="1"/>
            </p:cNvSpPr>
            <p:nvPr/>
          </p:nvSpPr>
          <p:spPr bwMode="auto">
            <a:xfrm>
              <a:off x="2661" y="3167"/>
              <a:ext cx="362" cy="127"/>
            </a:xfrm>
            <a:prstGeom prst="rect">
              <a:avLst/>
            </a:prstGeom>
            <a:noFill/>
            <a:ln w="9525">
              <a:noFill/>
              <a:miter lim="800000"/>
              <a:headEnd/>
              <a:tailEnd/>
            </a:ln>
          </p:spPr>
          <p:txBody>
            <a:bodyPr wrap="none" lIns="0" tIns="0" rIns="0" bIns="0">
              <a:spAutoFit/>
            </a:bodyPr>
            <a:lstStyle/>
            <a:p>
              <a:pPr algn="ctr" eaLnBrk="0" hangingPunct="0"/>
              <a:r>
                <a:rPr lang="en-US" sz="600" b="1">
                  <a:solidFill>
                    <a:srgbClr val="FF0000"/>
                  </a:solidFill>
                </a:rPr>
                <a:t>Virtual</a:t>
              </a:r>
              <a:endParaRPr lang="en-US" sz="700" i="1">
                <a:solidFill>
                  <a:srgbClr val="FF0000"/>
                </a:solidFill>
              </a:endParaRPr>
            </a:p>
          </p:txBody>
        </p:sp>
        <p:sp>
          <p:nvSpPr>
            <p:cNvPr id="47535" name="Rectangle 2108"/>
            <p:cNvSpPr>
              <a:spLocks noChangeArrowheads="1"/>
            </p:cNvSpPr>
            <p:nvPr/>
          </p:nvSpPr>
          <p:spPr bwMode="auto">
            <a:xfrm>
              <a:off x="2497" y="3281"/>
              <a:ext cx="694" cy="127"/>
            </a:xfrm>
            <a:prstGeom prst="rect">
              <a:avLst/>
            </a:prstGeom>
            <a:noFill/>
            <a:ln w="9525">
              <a:noFill/>
              <a:miter lim="800000"/>
              <a:headEnd/>
              <a:tailEnd/>
            </a:ln>
          </p:spPr>
          <p:txBody>
            <a:bodyPr wrap="none" lIns="0" tIns="0" rIns="0" bIns="0">
              <a:spAutoFit/>
            </a:bodyPr>
            <a:lstStyle/>
            <a:p>
              <a:pPr algn="ctr" eaLnBrk="0" hangingPunct="0"/>
              <a:r>
                <a:rPr lang="en-US" sz="600" b="1">
                  <a:solidFill>
                    <a:srgbClr val="FF0000"/>
                  </a:solidFill>
                </a:rPr>
                <a:t>Organization</a:t>
              </a:r>
              <a:endParaRPr lang="en-US" sz="700" i="1">
                <a:solidFill>
                  <a:srgbClr val="FF0000"/>
                </a:solidFill>
              </a:endParaRPr>
            </a:p>
          </p:txBody>
        </p:sp>
        <p:sp>
          <p:nvSpPr>
            <p:cNvPr id="47536" name="Rectangle 2109"/>
            <p:cNvSpPr>
              <a:spLocks noChangeArrowheads="1"/>
            </p:cNvSpPr>
            <p:nvPr/>
          </p:nvSpPr>
          <p:spPr bwMode="auto">
            <a:xfrm>
              <a:off x="2635" y="3395"/>
              <a:ext cx="412" cy="128"/>
            </a:xfrm>
            <a:prstGeom prst="rect">
              <a:avLst/>
            </a:prstGeom>
            <a:noFill/>
            <a:ln w="9525">
              <a:noFill/>
              <a:miter lim="800000"/>
              <a:headEnd/>
              <a:tailEnd/>
            </a:ln>
          </p:spPr>
          <p:txBody>
            <a:bodyPr wrap="none" lIns="0" tIns="0" rIns="0" bIns="0">
              <a:spAutoFit/>
            </a:bodyPr>
            <a:lstStyle/>
            <a:p>
              <a:pPr algn="ctr" eaLnBrk="0" hangingPunct="0"/>
              <a:r>
                <a:rPr lang="en-US" sz="600" b="1">
                  <a:solidFill>
                    <a:srgbClr val="FF0000"/>
                  </a:solidFill>
                </a:rPr>
                <a:t>Domain</a:t>
              </a:r>
              <a:endParaRPr lang="en-US" sz="700" i="1">
                <a:solidFill>
                  <a:srgbClr val="FF0000"/>
                </a:solidFill>
              </a:endParaRPr>
            </a:p>
          </p:txBody>
        </p:sp>
        <p:grpSp>
          <p:nvGrpSpPr>
            <p:cNvPr id="47537" name="Group 2110"/>
            <p:cNvGrpSpPr>
              <a:grpSpLocks/>
            </p:cNvGrpSpPr>
            <p:nvPr/>
          </p:nvGrpSpPr>
          <p:grpSpPr bwMode="auto">
            <a:xfrm>
              <a:off x="2558" y="3702"/>
              <a:ext cx="552" cy="566"/>
              <a:chOff x="172" y="1117"/>
              <a:chExt cx="552" cy="566"/>
            </a:xfrm>
          </p:grpSpPr>
          <p:sp>
            <p:nvSpPr>
              <p:cNvPr id="47540" name="Freeform 2111"/>
              <p:cNvSpPr>
                <a:spLocks noEditPoints="1"/>
              </p:cNvSpPr>
              <p:nvPr/>
            </p:nvSpPr>
            <p:spPr bwMode="auto">
              <a:xfrm>
                <a:off x="249" y="1117"/>
                <a:ext cx="303" cy="243"/>
              </a:xfrm>
              <a:custGeom>
                <a:avLst/>
                <a:gdLst>
                  <a:gd name="T0" fmla="*/ 0 w 303"/>
                  <a:gd name="T1" fmla="*/ 243 h 243"/>
                  <a:gd name="T2" fmla="*/ 0 w 303"/>
                  <a:gd name="T3" fmla="*/ 238 h 243"/>
                  <a:gd name="T4" fmla="*/ 30 w 303"/>
                  <a:gd name="T5" fmla="*/ 223 h 243"/>
                  <a:gd name="T6" fmla="*/ 30 w 303"/>
                  <a:gd name="T7" fmla="*/ 0 h 243"/>
                  <a:gd name="T8" fmla="*/ 111 w 303"/>
                  <a:gd name="T9" fmla="*/ 0 h 243"/>
                  <a:gd name="T10" fmla="*/ 111 w 303"/>
                  <a:gd name="T11" fmla="*/ 223 h 243"/>
                  <a:gd name="T12" fmla="*/ 144 w 303"/>
                  <a:gd name="T13" fmla="*/ 238 h 243"/>
                  <a:gd name="T14" fmla="*/ 144 w 303"/>
                  <a:gd name="T15" fmla="*/ 243 h 243"/>
                  <a:gd name="T16" fmla="*/ 0 w 303"/>
                  <a:gd name="T17" fmla="*/ 243 h 243"/>
                  <a:gd name="T18" fmla="*/ 121 w 303"/>
                  <a:gd name="T19" fmla="*/ 209 h 243"/>
                  <a:gd name="T20" fmla="*/ 150 w 303"/>
                  <a:gd name="T21" fmla="*/ 209 h 243"/>
                  <a:gd name="T22" fmla="*/ 181 w 303"/>
                  <a:gd name="T23" fmla="*/ 218 h 243"/>
                  <a:gd name="T24" fmla="*/ 181 w 303"/>
                  <a:gd name="T25" fmla="*/ 235 h 243"/>
                  <a:gd name="T26" fmla="*/ 150 w 303"/>
                  <a:gd name="T27" fmla="*/ 235 h 243"/>
                  <a:gd name="T28" fmla="*/ 150 w 303"/>
                  <a:gd name="T29" fmla="*/ 243 h 243"/>
                  <a:gd name="T30" fmla="*/ 275 w 303"/>
                  <a:gd name="T31" fmla="*/ 243 h 243"/>
                  <a:gd name="T32" fmla="*/ 275 w 303"/>
                  <a:gd name="T33" fmla="*/ 235 h 243"/>
                  <a:gd name="T34" fmla="*/ 243 w 303"/>
                  <a:gd name="T35" fmla="*/ 235 h 243"/>
                  <a:gd name="T36" fmla="*/ 243 w 303"/>
                  <a:gd name="T37" fmla="*/ 218 h 243"/>
                  <a:gd name="T38" fmla="*/ 275 w 303"/>
                  <a:gd name="T39" fmla="*/ 209 h 243"/>
                  <a:gd name="T40" fmla="*/ 303 w 303"/>
                  <a:gd name="T41" fmla="*/ 209 h 243"/>
                  <a:gd name="T42" fmla="*/ 303 w 303"/>
                  <a:gd name="T43" fmla="*/ 61 h 243"/>
                  <a:gd name="T44" fmla="*/ 121 w 303"/>
                  <a:gd name="T45" fmla="*/ 61 h 243"/>
                  <a:gd name="T46" fmla="*/ 121 w 303"/>
                  <a:gd name="T47" fmla="*/ 209 h 24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3"/>
                  <a:gd name="T73" fmla="*/ 0 h 243"/>
                  <a:gd name="T74" fmla="*/ 303 w 303"/>
                  <a:gd name="T75" fmla="*/ 243 h 24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3" h="243">
                    <a:moveTo>
                      <a:pt x="0" y="243"/>
                    </a:moveTo>
                    <a:lnTo>
                      <a:pt x="0" y="238"/>
                    </a:lnTo>
                    <a:lnTo>
                      <a:pt x="30" y="223"/>
                    </a:lnTo>
                    <a:lnTo>
                      <a:pt x="30" y="0"/>
                    </a:lnTo>
                    <a:lnTo>
                      <a:pt x="111" y="0"/>
                    </a:lnTo>
                    <a:lnTo>
                      <a:pt x="111" y="223"/>
                    </a:lnTo>
                    <a:lnTo>
                      <a:pt x="144" y="238"/>
                    </a:lnTo>
                    <a:lnTo>
                      <a:pt x="144" y="243"/>
                    </a:lnTo>
                    <a:lnTo>
                      <a:pt x="0" y="243"/>
                    </a:lnTo>
                    <a:close/>
                    <a:moveTo>
                      <a:pt x="121" y="209"/>
                    </a:moveTo>
                    <a:lnTo>
                      <a:pt x="150" y="209"/>
                    </a:lnTo>
                    <a:lnTo>
                      <a:pt x="181" y="218"/>
                    </a:lnTo>
                    <a:lnTo>
                      <a:pt x="181" y="235"/>
                    </a:lnTo>
                    <a:lnTo>
                      <a:pt x="150" y="235"/>
                    </a:lnTo>
                    <a:lnTo>
                      <a:pt x="150" y="243"/>
                    </a:lnTo>
                    <a:lnTo>
                      <a:pt x="275" y="243"/>
                    </a:lnTo>
                    <a:lnTo>
                      <a:pt x="275" y="235"/>
                    </a:lnTo>
                    <a:lnTo>
                      <a:pt x="243" y="235"/>
                    </a:lnTo>
                    <a:lnTo>
                      <a:pt x="243" y="218"/>
                    </a:lnTo>
                    <a:lnTo>
                      <a:pt x="275" y="209"/>
                    </a:lnTo>
                    <a:lnTo>
                      <a:pt x="303" y="209"/>
                    </a:lnTo>
                    <a:lnTo>
                      <a:pt x="303" y="61"/>
                    </a:lnTo>
                    <a:lnTo>
                      <a:pt x="121" y="61"/>
                    </a:lnTo>
                    <a:lnTo>
                      <a:pt x="121" y="209"/>
                    </a:lnTo>
                    <a:close/>
                  </a:path>
                </a:pathLst>
              </a:custGeom>
              <a:solidFill>
                <a:srgbClr val="FFFFFF"/>
              </a:solidFill>
              <a:ln w="9525">
                <a:noFill/>
                <a:round/>
                <a:headEnd/>
                <a:tailEnd/>
              </a:ln>
            </p:spPr>
            <p:txBody>
              <a:bodyPr/>
              <a:lstStyle/>
              <a:p>
                <a:pPr eaLnBrk="0" hangingPunct="0"/>
                <a:endParaRPr lang="en-US"/>
              </a:p>
            </p:txBody>
          </p:sp>
          <p:sp>
            <p:nvSpPr>
              <p:cNvPr id="47541" name="Line 2112"/>
              <p:cNvSpPr>
                <a:spLocks noChangeShapeType="1"/>
              </p:cNvSpPr>
              <p:nvPr/>
            </p:nvSpPr>
            <p:spPr bwMode="auto">
              <a:xfrm>
                <a:off x="279" y="1340"/>
                <a:ext cx="1" cy="20"/>
              </a:xfrm>
              <a:prstGeom prst="line">
                <a:avLst/>
              </a:prstGeom>
              <a:noFill/>
              <a:ln w="7938">
                <a:solidFill>
                  <a:srgbClr val="000000"/>
                </a:solidFill>
                <a:round/>
                <a:headEnd/>
                <a:tailEnd/>
              </a:ln>
            </p:spPr>
            <p:txBody>
              <a:bodyPr/>
              <a:lstStyle/>
              <a:p>
                <a:endParaRPr lang="en-US"/>
              </a:p>
            </p:txBody>
          </p:sp>
          <p:sp>
            <p:nvSpPr>
              <p:cNvPr id="47542" name="Line 2113"/>
              <p:cNvSpPr>
                <a:spLocks noChangeShapeType="1"/>
              </p:cNvSpPr>
              <p:nvPr/>
            </p:nvSpPr>
            <p:spPr bwMode="auto">
              <a:xfrm>
                <a:off x="360" y="1340"/>
                <a:ext cx="1" cy="20"/>
              </a:xfrm>
              <a:prstGeom prst="line">
                <a:avLst/>
              </a:prstGeom>
              <a:noFill/>
              <a:ln w="7938">
                <a:solidFill>
                  <a:srgbClr val="000000"/>
                </a:solidFill>
                <a:round/>
                <a:headEnd/>
                <a:tailEnd/>
              </a:ln>
            </p:spPr>
            <p:txBody>
              <a:bodyPr/>
              <a:lstStyle/>
              <a:p>
                <a:endParaRPr lang="en-US"/>
              </a:p>
            </p:txBody>
          </p:sp>
          <p:sp>
            <p:nvSpPr>
              <p:cNvPr id="47543" name="Line 2114"/>
              <p:cNvSpPr>
                <a:spLocks noChangeShapeType="1"/>
              </p:cNvSpPr>
              <p:nvPr/>
            </p:nvSpPr>
            <p:spPr bwMode="auto">
              <a:xfrm>
                <a:off x="305" y="1193"/>
                <a:ext cx="30" cy="1"/>
              </a:xfrm>
              <a:prstGeom prst="line">
                <a:avLst/>
              </a:prstGeom>
              <a:noFill/>
              <a:ln w="7938">
                <a:solidFill>
                  <a:srgbClr val="000000"/>
                </a:solidFill>
                <a:round/>
                <a:headEnd/>
                <a:tailEnd/>
              </a:ln>
            </p:spPr>
            <p:txBody>
              <a:bodyPr/>
              <a:lstStyle/>
              <a:p>
                <a:endParaRPr lang="en-US"/>
              </a:p>
            </p:txBody>
          </p:sp>
          <p:sp>
            <p:nvSpPr>
              <p:cNvPr id="47544" name="Line 2115"/>
              <p:cNvSpPr>
                <a:spLocks noChangeShapeType="1"/>
              </p:cNvSpPr>
              <p:nvPr/>
            </p:nvSpPr>
            <p:spPr bwMode="auto">
              <a:xfrm>
                <a:off x="299" y="1168"/>
                <a:ext cx="41" cy="1"/>
              </a:xfrm>
              <a:prstGeom prst="line">
                <a:avLst/>
              </a:prstGeom>
              <a:noFill/>
              <a:ln w="7938">
                <a:solidFill>
                  <a:srgbClr val="000000"/>
                </a:solidFill>
                <a:round/>
                <a:headEnd/>
                <a:tailEnd/>
              </a:ln>
            </p:spPr>
            <p:txBody>
              <a:bodyPr/>
              <a:lstStyle/>
              <a:p>
                <a:endParaRPr lang="en-US"/>
              </a:p>
            </p:txBody>
          </p:sp>
          <p:sp>
            <p:nvSpPr>
              <p:cNvPr id="47545" name="Rectangle 2116"/>
              <p:cNvSpPr>
                <a:spLocks noChangeArrowheads="1"/>
              </p:cNvSpPr>
              <p:nvPr/>
            </p:nvSpPr>
            <p:spPr bwMode="auto">
              <a:xfrm>
                <a:off x="289" y="1127"/>
                <a:ext cx="61" cy="142"/>
              </a:xfrm>
              <a:prstGeom prst="rect">
                <a:avLst/>
              </a:prstGeom>
              <a:noFill/>
              <a:ln w="7938">
                <a:solidFill>
                  <a:srgbClr val="000000"/>
                </a:solidFill>
                <a:miter lim="800000"/>
                <a:headEnd/>
                <a:tailEnd/>
              </a:ln>
            </p:spPr>
            <p:txBody>
              <a:bodyPr/>
              <a:lstStyle/>
              <a:p>
                <a:pPr eaLnBrk="0" hangingPunct="0"/>
                <a:endParaRPr lang="en-US"/>
              </a:p>
            </p:txBody>
          </p:sp>
          <p:sp>
            <p:nvSpPr>
              <p:cNvPr id="47546" name="Freeform 2117"/>
              <p:cNvSpPr>
                <a:spLocks/>
              </p:cNvSpPr>
              <p:nvPr/>
            </p:nvSpPr>
            <p:spPr bwMode="auto">
              <a:xfrm>
                <a:off x="249" y="1117"/>
                <a:ext cx="144" cy="243"/>
              </a:xfrm>
              <a:custGeom>
                <a:avLst/>
                <a:gdLst>
                  <a:gd name="T0" fmla="*/ 0 w 144"/>
                  <a:gd name="T1" fmla="*/ 243 h 243"/>
                  <a:gd name="T2" fmla="*/ 0 w 144"/>
                  <a:gd name="T3" fmla="*/ 238 h 243"/>
                  <a:gd name="T4" fmla="*/ 30 w 144"/>
                  <a:gd name="T5" fmla="*/ 223 h 243"/>
                  <a:gd name="T6" fmla="*/ 30 w 144"/>
                  <a:gd name="T7" fmla="*/ 0 h 243"/>
                  <a:gd name="T8" fmla="*/ 111 w 144"/>
                  <a:gd name="T9" fmla="*/ 0 h 243"/>
                  <a:gd name="T10" fmla="*/ 111 w 144"/>
                  <a:gd name="T11" fmla="*/ 223 h 243"/>
                  <a:gd name="T12" fmla="*/ 144 w 144"/>
                  <a:gd name="T13" fmla="*/ 238 h 243"/>
                  <a:gd name="T14" fmla="*/ 144 w 144"/>
                  <a:gd name="T15" fmla="*/ 243 h 243"/>
                  <a:gd name="T16" fmla="*/ 0 w 144"/>
                  <a:gd name="T17" fmla="*/ 243 h 2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
                  <a:gd name="T28" fmla="*/ 0 h 243"/>
                  <a:gd name="T29" fmla="*/ 144 w 144"/>
                  <a:gd name="T30" fmla="*/ 243 h 2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 h="243">
                    <a:moveTo>
                      <a:pt x="0" y="243"/>
                    </a:moveTo>
                    <a:lnTo>
                      <a:pt x="0" y="238"/>
                    </a:lnTo>
                    <a:lnTo>
                      <a:pt x="30" y="223"/>
                    </a:lnTo>
                    <a:lnTo>
                      <a:pt x="30" y="0"/>
                    </a:lnTo>
                    <a:lnTo>
                      <a:pt x="111" y="0"/>
                    </a:lnTo>
                    <a:lnTo>
                      <a:pt x="111" y="223"/>
                    </a:lnTo>
                    <a:lnTo>
                      <a:pt x="144" y="238"/>
                    </a:lnTo>
                    <a:lnTo>
                      <a:pt x="144" y="243"/>
                    </a:lnTo>
                    <a:lnTo>
                      <a:pt x="0" y="243"/>
                    </a:lnTo>
                  </a:path>
                </a:pathLst>
              </a:custGeom>
              <a:noFill/>
              <a:ln w="7938">
                <a:solidFill>
                  <a:srgbClr val="000000"/>
                </a:solidFill>
                <a:round/>
                <a:headEnd/>
                <a:tailEnd/>
              </a:ln>
            </p:spPr>
            <p:txBody>
              <a:bodyPr/>
              <a:lstStyle/>
              <a:p>
                <a:pPr eaLnBrk="0" hangingPunct="0"/>
                <a:endParaRPr lang="en-US"/>
              </a:p>
            </p:txBody>
          </p:sp>
          <p:sp>
            <p:nvSpPr>
              <p:cNvPr id="47547" name="Freeform 2118"/>
              <p:cNvSpPr>
                <a:spLocks/>
              </p:cNvSpPr>
              <p:nvPr/>
            </p:nvSpPr>
            <p:spPr bwMode="auto">
              <a:xfrm>
                <a:off x="370" y="1178"/>
                <a:ext cx="182" cy="182"/>
              </a:xfrm>
              <a:custGeom>
                <a:avLst/>
                <a:gdLst>
                  <a:gd name="T0" fmla="*/ 0 w 182"/>
                  <a:gd name="T1" fmla="*/ 148 h 182"/>
                  <a:gd name="T2" fmla="*/ 29 w 182"/>
                  <a:gd name="T3" fmla="*/ 148 h 182"/>
                  <a:gd name="T4" fmla="*/ 60 w 182"/>
                  <a:gd name="T5" fmla="*/ 157 h 182"/>
                  <a:gd name="T6" fmla="*/ 60 w 182"/>
                  <a:gd name="T7" fmla="*/ 174 h 182"/>
                  <a:gd name="T8" fmla="*/ 29 w 182"/>
                  <a:gd name="T9" fmla="*/ 174 h 182"/>
                  <a:gd name="T10" fmla="*/ 29 w 182"/>
                  <a:gd name="T11" fmla="*/ 182 h 182"/>
                  <a:gd name="T12" fmla="*/ 154 w 182"/>
                  <a:gd name="T13" fmla="*/ 182 h 182"/>
                  <a:gd name="T14" fmla="*/ 154 w 182"/>
                  <a:gd name="T15" fmla="*/ 174 h 182"/>
                  <a:gd name="T16" fmla="*/ 122 w 182"/>
                  <a:gd name="T17" fmla="*/ 174 h 182"/>
                  <a:gd name="T18" fmla="*/ 122 w 182"/>
                  <a:gd name="T19" fmla="*/ 157 h 182"/>
                  <a:gd name="T20" fmla="*/ 154 w 182"/>
                  <a:gd name="T21" fmla="*/ 148 h 182"/>
                  <a:gd name="T22" fmla="*/ 182 w 182"/>
                  <a:gd name="T23" fmla="*/ 148 h 182"/>
                  <a:gd name="T24" fmla="*/ 182 w 182"/>
                  <a:gd name="T25" fmla="*/ 0 h 182"/>
                  <a:gd name="T26" fmla="*/ 0 w 182"/>
                  <a:gd name="T27" fmla="*/ 0 h 182"/>
                  <a:gd name="T28" fmla="*/ 0 w 182"/>
                  <a:gd name="T29" fmla="*/ 148 h 1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2"/>
                  <a:gd name="T46" fmla="*/ 0 h 182"/>
                  <a:gd name="T47" fmla="*/ 182 w 182"/>
                  <a:gd name="T48" fmla="*/ 182 h 1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2" h="182">
                    <a:moveTo>
                      <a:pt x="0" y="148"/>
                    </a:moveTo>
                    <a:lnTo>
                      <a:pt x="29" y="148"/>
                    </a:lnTo>
                    <a:lnTo>
                      <a:pt x="60" y="157"/>
                    </a:lnTo>
                    <a:lnTo>
                      <a:pt x="60" y="174"/>
                    </a:lnTo>
                    <a:lnTo>
                      <a:pt x="29" y="174"/>
                    </a:lnTo>
                    <a:lnTo>
                      <a:pt x="29" y="182"/>
                    </a:lnTo>
                    <a:lnTo>
                      <a:pt x="154" y="182"/>
                    </a:lnTo>
                    <a:lnTo>
                      <a:pt x="154" y="174"/>
                    </a:lnTo>
                    <a:lnTo>
                      <a:pt x="122" y="174"/>
                    </a:lnTo>
                    <a:lnTo>
                      <a:pt x="122" y="157"/>
                    </a:lnTo>
                    <a:lnTo>
                      <a:pt x="154" y="148"/>
                    </a:lnTo>
                    <a:lnTo>
                      <a:pt x="182" y="148"/>
                    </a:lnTo>
                    <a:lnTo>
                      <a:pt x="182" y="0"/>
                    </a:lnTo>
                    <a:lnTo>
                      <a:pt x="0" y="0"/>
                    </a:lnTo>
                    <a:lnTo>
                      <a:pt x="0" y="148"/>
                    </a:lnTo>
                  </a:path>
                </a:pathLst>
              </a:custGeom>
              <a:noFill/>
              <a:ln w="7938">
                <a:solidFill>
                  <a:srgbClr val="000000"/>
                </a:solidFill>
                <a:round/>
                <a:headEnd/>
                <a:tailEnd/>
              </a:ln>
            </p:spPr>
            <p:txBody>
              <a:bodyPr/>
              <a:lstStyle/>
              <a:p>
                <a:pPr eaLnBrk="0" hangingPunct="0"/>
                <a:endParaRPr lang="en-US"/>
              </a:p>
            </p:txBody>
          </p:sp>
          <p:sp>
            <p:nvSpPr>
              <p:cNvPr id="47548" name="Line 2119"/>
              <p:cNvSpPr>
                <a:spLocks noChangeShapeType="1"/>
              </p:cNvSpPr>
              <p:nvPr/>
            </p:nvSpPr>
            <p:spPr bwMode="auto">
              <a:xfrm>
                <a:off x="430" y="1352"/>
                <a:ext cx="62" cy="1"/>
              </a:xfrm>
              <a:prstGeom prst="line">
                <a:avLst/>
              </a:prstGeom>
              <a:noFill/>
              <a:ln w="7938">
                <a:solidFill>
                  <a:srgbClr val="000000"/>
                </a:solidFill>
                <a:round/>
                <a:headEnd/>
                <a:tailEnd/>
              </a:ln>
            </p:spPr>
            <p:txBody>
              <a:bodyPr/>
              <a:lstStyle/>
              <a:p>
                <a:endParaRPr lang="en-US"/>
              </a:p>
            </p:txBody>
          </p:sp>
          <p:sp>
            <p:nvSpPr>
              <p:cNvPr id="47549" name="Line 2120"/>
              <p:cNvSpPr>
                <a:spLocks noChangeShapeType="1"/>
              </p:cNvSpPr>
              <p:nvPr/>
            </p:nvSpPr>
            <p:spPr bwMode="auto">
              <a:xfrm>
                <a:off x="430" y="1335"/>
                <a:ext cx="62" cy="1"/>
              </a:xfrm>
              <a:prstGeom prst="line">
                <a:avLst/>
              </a:prstGeom>
              <a:noFill/>
              <a:ln w="7938">
                <a:solidFill>
                  <a:srgbClr val="000000"/>
                </a:solidFill>
                <a:round/>
                <a:headEnd/>
                <a:tailEnd/>
              </a:ln>
            </p:spPr>
            <p:txBody>
              <a:bodyPr/>
              <a:lstStyle/>
              <a:p>
                <a:endParaRPr lang="en-US"/>
              </a:p>
            </p:txBody>
          </p:sp>
          <p:sp>
            <p:nvSpPr>
              <p:cNvPr id="47550" name="Line 2121"/>
              <p:cNvSpPr>
                <a:spLocks noChangeShapeType="1"/>
              </p:cNvSpPr>
              <p:nvPr/>
            </p:nvSpPr>
            <p:spPr bwMode="auto">
              <a:xfrm>
                <a:off x="399" y="1326"/>
                <a:ext cx="125" cy="1"/>
              </a:xfrm>
              <a:prstGeom prst="line">
                <a:avLst/>
              </a:prstGeom>
              <a:noFill/>
              <a:ln w="7938">
                <a:solidFill>
                  <a:srgbClr val="000000"/>
                </a:solidFill>
                <a:round/>
                <a:headEnd/>
                <a:tailEnd/>
              </a:ln>
            </p:spPr>
            <p:txBody>
              <a:bodyPr/>
              <a:lstStyle/>
              <a:p>
                <a:endParaRPr lang="en-US"/>
              </a:p>
            </p:txBody>
          </p:sp>
          <p:sp>
            <p:nvSpPr>
              <p:cNvPr id="47551" name="Freeform 2122"/>
              <p:cNvSpPr>
                <a:spLocks noEditPoints="1"/>
              </p:cNvSpPr>
              <p:nvPr/>
            </p:nvSpPr>
            <p:spPr bwMode="auto">
              <a:xfrm>
                <a:off x="287" y="1279"/>
                <a:ext cx="66" cy="66"/>
              </a:xfrm>
              <a:custGeom>
                <a:avLst/>
                <a:gdLst>
                  <a:gd name="T0" fmla="*/ 5 w 66"/>
                  <a:gd name="T1" fmla="*/ 41 h 66"/>
                  <a:gd name="T2" fmla="*/ 0 w 66"/>
                  <a:gd name="T3" fmla="*/ 0 h 66"/>
                  <a:gd name="T4" fmla="*/ 10 w 66"/>
                  <a:gd name="T5" fmla="*/ 41 h 66"/>
                  <a:gd name="T6" fmla="*/ 15 w 66"/>
                  <a:gd name="T7" fmla="*/ 0 h 66"/>
                  <a:gd name="T8" fmla="*/ 10 w 66"/>
                  <a:gd name="T9" fmla="*/ 41 h 66"/>
                  <a:gd name="T10" fmla="*/ 25 w 66"/>
                  <a:gd name="T11" fmla="*/ 41 h 66"/>
                  <a:gd name="T12" fmla="*/ 20 w 66"/>
                  <a:gd name="T13" fmla="*/ 0 h 66"/>
                  <a:gd name="T14" fmla="*/ 30 w 66"/>
                  <a:gd name="T15" fmla="*/ 41 h 66"/>
                  <a:gd name="T16" fmla="*/ 35 w 66"/>
                  <a:gd name="T17" fmla="*/ 0 h 66"/>
                  <a:gd name="T18" fmla="*/ 30 w 66"/>
                  <a:gd name="T19" fmla="*/ 41 h 66"/>
                  <a:gd name="T20" fmla="*/ 45 w 66"/>
                  <a:gd name="T21" fmla="*/ 41 h 66"/>
                  <a:gd name="T22" fmla="*/ 40 w 66"/>
                  <a:gd name="T23" fmla="*/ 0 h 66"/>
                  <a:gd name="T24" fmla="*/ 50 w 66"/>
                  <a:gd name="T25" fmla="*/ 41 h 66"/>
                  <a:gd name="T26" fmla="*/ 56 w 66"/>
                  <a:gd name="T27" fmla="*/ 0 h 66"/>
                  <a:gd name="T28" fmla="*/ 50 w 66"/>
                  <a:gd name="T29" fmla="*/ 41 h 66"/>
                  <a:gd name="T30" fmla="*/ 66 w 66"/>
                  <a:gd name="T31" fmla="*/ 41 h 66"/>
                  <a:gd name="T32" fmla="*/ 60 w 66"/>
                  <a:gd name="T33" fmla="*/ 0 h 66"/>
                  <a:gd name="T34" fmla="*/ 60 w 66"/>
                  <a:gd name="T35" fmla="*/ 66 h 66"/>
                  <a:gd name="T36" fmla="*/ 66 w 66"/>
                  <a:gd name="T37" fmla="*/ 46 h 66"/>
                  <a:gd name="T38" fmla="*/ 60 w 66"/>
                  <a:gd name="T39" fmla="*/ 66 h 66"/>
                  <a:gd name="T40" fmla="*/ 56 w 66"/>
                  <a:gd name="T41" fmla="*/ 66 h 66"/>
                  <a:gd name="T42" fmla="*/ 50 w 66"/>
                  <a:gd name="T43" fmla="*/ 46 h 66"/>
                  <a:gd name="T44" fmla="*/ 40 w 66"/>
                  <a:gd name="T45" fmla="*/ 66 h 66"/>
                  <a:gd name="T46" fmla="*/ 45 w 66"/>
                  <a:gd name="T47" fmla="*/ 46 h 66"/>
                  <a:gd name="T48" fmla="*/ 40 w 66"/>
                  <a:gd name="T49" fmla="*/ 66 h 66"/>
                  <a:gd name="T50" fmla="*/ 35 w 66"/>
                  <a:gd name="T51" fmla="*/ 66 h 66"/>
                  <a:gd name="T52" fmla="*/ 30 w 66"/>
                  <a:gd name="T53" fmla="*/ 46 h 66"/>
                  <a:gd name="T54" fmla="*/ 20 w 66"/>
                  <a:gd name="T55" fmla="*/ 66 h 66"/>
                  <a:gd name="T56" fmla="*/ 25 w 66"/>
                  <a:gd name="T57" fmla="*/ 46 h 66"/>
                  <a:gd name="T58" fmla="*/ 20 w 66"/>
                  <a:gd name="T59" fmla="*/ 66 h 66"/>
                  <a:gd name="T60" fmla="*/ 15 w 66"/>
                  <a:gd name="T61" fmla="*/ 66 h 66"/>
                  <a:gd name="T62" fmla="*/ 10 w 66"/>
                  <a:gd name="T63" fmla="*/ 46 h 66"/>
                  <a:gd name="T64" fmla="*/ 0 w 66"/>
                  <a:gd name="T65" fmla="*/ 66 h 66"/>
                  <a:gd name="T66" fmla="*/ 5 w 66"/>
                  <a:gd name="T67" fmla="*/ 46 h 66"/>
                  <a:gd name="T68" fmla="*/ 0 w 66"/>
                  <a:gd name="T69" fmla="*/ 66 h 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
                  <a:gd name="T106" fmla="*/ 0 h 66"/>
                  <a:gd name="T107" fmla="*/ 66 w 66"/>
                  <a:gd name="T108" fmla="*/ 66 h 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 h="66">
                    <a:moveTo>
                      <a:pt x="0" y="41"/>
                    </a:moveTo>
                    <a:lnTo>
                      <a:pt x="5" y="41"/>
                    </a:lnTo>
                    <a:lnTo>
                      <a:pt x="5" y="0"/>
                    </a:lnTo>
                    <a:lnTo>
                      <a:pt x="0" y="0"/>
                    </a:lnTo>
                    <a:lnTo>
                      <a:pt x="0" y="41"/>
                    </a:lnTo>
                    <a:close/>
                    <a:moveTo>
                      <a:pt x="10" y="41"/>
                    </a:moveTo>
                    <a:lnTo>
                      <a:pt x="15" y="41"/>
                    </a:lnTo>
                    <a:lnTo>
                      <a:pt x="15" y="0"/>
                    </a:lnTo>
                    <a:lnTo>
                      <a:pt x="10" y="0"/>
                    </a:lnTo>
                    <a:lnTo>
                      <a:pt x="10" y="41"/>
                    </a:lnTo>
                    <a:close/>
                    <a:moveTo>
                      <a:pt x="20" y="41"/>
                    </a:moveTo>
                    <a:lnTo>
                      <a:pt x="25" y="41"/>
                    </a:lnTo>
                    <a:lnTo>
                      <a:pt x="25" y="0"/>
                    </a:lnTo>
                    <a:lnTo>
                      <a:pt x="20" y="0"/>
                    </a:lnTo>
                    <a:lnTo>
                      <a:pt x="20" y="41"/>
                    </a:lnTo>
                    <a:close/>
                    <a:moveTo>
                      <a:pt x="30" y="41"/>
                    </a:moveTo>
                    <a:lnTo>
                      <a:pt x="35" y="41"/>
                    </a:lnTo>
                    <a:lnTo>
                      <a:pt x="35" y="0"/>
                    </a:lnTo>
                    <a:lnTo>
                      <a:pt x="30" y="0"/>
                    </a:lnTo>
                    <a:lnTo>
                      <a:pt x="30" y="41"/>
                    </a:lnTo>
                    <a:close/>
                    <a:moveTo>
                      <a:pt x="40" y="41"/>
                    </a:moveTo>
                    <a:lnTo>
                      <a:pt x="45" y="41"/>
                    </a:lnTo>
                    <a:lnTo>
                      <a:pt x="45" y="0"/>
                    </a:lnTo>
                    <a:lnTo>
                      <a:pt x="40" y="0"/>
                    </a:lnTo>
                    <a:lnTo>
                      <a:pt x="40" y="41"/>
                    </a:lnTo>
                    <a:close/>
                    <a:moveTo>
                      <a:pt x="50" y="41"/>
                    </a:moveTo>
                    <a:lnTo>
                      <a:pt x="56" y="41"/>
                    </a:lnTo>
                    <a:lnTo>
                      <a:pt x="56" y="0"/>
                    </a:lnTo>
                    <a:lnTo>
                      <a:pt x="50" y="0"/>
                    </a:lnTo>
                    <a:lnTo>
                      <a:pt x="50" y="41"/>
                    </a:lnTo>
                    <a:close/>
                    <a:moveTo>
                      <a:pt x="60" y="41"/>
                    </a:moveTo>
                    <a:lnTo>
                      <a:pt x="66" y="41"/>
                    </a:lnTo>
                    <a:lnTo>
                      <a:pt x="66" y="0"/>
                    </a:lnTo>
                    <a:lnTo>
                      <a:pt x="60" y="0"/>
                    </a:lnTo>
                    <a:lnTo>
                      <a:pt x="60" y="41"/>
                    </a:lnTo>
                    <a:close/>
                    <a:moveTo>
                      <a:pt x="60" y="66"/>
                    </a:moveTo>
                    <a:lnTo>
                      <a:pt x="66" y="66"/>
                    </a:lnTo>
                    <a:lnTo>
                      <a:pt x="66" y="46"/>
                    </a:lnTo>
                    <a:lnTo>
                      <a:pt x="60" y="46"/>
                    </a:lnTo>
                    <a:lnTo>
                      <a:pt x="60" y="66"/>
                    </a:lnTo>
                    <a:close/>
                    <a:moveTo>
                      <a:pt x="50" y="66"/>
                    </a:moveTo>
                    <a:lnTo>
                      <a:pt x="56" y="66"/>
                    </a:lnTo>
                    <a:lnTo>
                      <a:pt x="56" y="46"/>
                    </a:lnTo>
                    <a:lnTo>
                      <a:pt x="50" y="46"/>
                    </a:lnTo>
                    <a:lnTo>
                      <a:pt x="50" y="66"/>
                    </a:lnTo>
                    <a:close/>
                    <a:moveTo>
                      <a:pt x="40" y="66"/>
                    </a:moveTo>
                    <a:lnTo>
                      <a:pt x="45" y="66"/>
                    </a:lnTo>
                    <a:lnTo>
                      <a:pt x="45" y="46"/>
                    </a:lnTo>
                    <a:lnTo>
                      <a:pt x="40" y="46"/>
                    </a:lnTo>
                    <a:lnTo>
                      <a:pt x="40" y="66"/>
                    </a:lnTo>
                    <a:close/>
                    <a:moveTo>
                      <a:pt x="30" y="66"/>
                    </a:moveTo>
                    <a:lnTo>
                      <a:pt x="35" y="66"/>
                    </a:lnTo>
                    <a:lnTo>
                      <a:pt x="35" y="46"/>
                    </a:lnTo>
                    <a:lnTo>
                      <a:pt x="30" y="46"/>
                    </a:lnTo>
                    <a:lnTo>
                      <a:pt x="30" y="66"/>
                    </a:lnTo>
                    <a:close/>
                    <a:moveTo>
                      <a:pt x="20" y="66"/>
                    </a:moveTo>
                    <a:lnTo>
                      <a:pt x="25" y="66"/>
                    </a:lnTo>
                    <a:lnTo>
                      <a:pt x="25" y="46"/>
                    </a:lnTo>
                    <a:lnTo>
                      <a:pt x="20" y="46"/>
                    </a:lnTo>
                    <a:lnTo>
                      <a:pt x="20" y="66"/>
                    </a:lnTo>
                    <a:close/>
                    <a:moveTo>
                      <a:pt x="10" y="66"/>
                    </a:moveTo>
                    <a:lnTo>
                      <a:pt x="15" y="66"/>
                    </a:lnTo>
                    <a:lnTo>
                      <a:pt x="15" y="46"/>
                    </a:lnTo>
                    <a:lnTo>
                      <a:pt x="10" y="46"/>
                    </a:lnTo>
                    <a:lnTo>
                      <a:pt x="10" y="66"/>
                    </a:lnTo>
                    <a:close/>
                    <a:moveTo>
                      <a:pt x="0" y="66"/>
                    </a:moveTo>
                    <a:lnTo>
                      <a:pt x="5" y="66"/>
                    </a:lnTo>
                    <a:lnTo>
                      <a:pt x="5" y="46"/>
                    </a:lnTo>
                    <a:lnTo>
                      <a:pt x="0" y="46"/>
                    </a:lnTo>
                    <a:lnTo>
                      <a:pt x="0" y="66"/>
                    </a:lnTo>
                    <a:close/>
                  </a:path>
                </a:pathLst>
              </a:custGeom>
              <a:solidFill>
                <a:srgbClr val="FFFFFF"/>
              </a:solidFill>
              <a:ln w="9525">
                <a:noFill/>
                <a:round/>
                <a:headEnd/>
                <a:tailEnd/>
              </a:ln>
            </p:spPr>
            <p:txBody>
              <a:bodyPr/>
              <a:lstStyle/>
              <a:p>
                <a:pPr eaLnBrk="0" hangingPunct="0"/>
                <a:endParaRPr lang="en-US"/>
              </a:p>
            </p:txBody>
          </p:sp>
          <p:sp>
            <p:nvSpPr>
              <p:cNvPr id="47552" name="Rectangle 2123"/>
              <p:cNvSpPr>
                <a:spLocks noChangeArrowheads="1"/>
              </p:cNvSpPr>
              <p:nvPr/>
            </p:nvSpPr>
            <p:spPr bwMode="auto">
              <a:xfrm>
                <a:off x="294" y="1133"/>
                <a:ext cx="51" cy="20"/>
              </a:xfrm>
              <a:prstGeom prst="rect">
                <a:avLst/>
              </a:prstGeom>
              <a:noFill/>
              <a:ln w="3175">
                <a:solidFill>
                  <a:srgbClr val="000000"/>
                </a:solidFill>
                <a:miter lim="800000"/>
                <a:headEnd/>
                <a:tailEnd/>
              </a:ln>
            </p:spPr>
            <p:txBody>
              <a:bodyPr/>
              <a:lstStyle/>
              <a:p>
                <a:pPr eaLnBrk="0" hangingPunct="0"/>
                <a:endParaRPr lang="en-US"/>
              </a:p>
            </p:txBody>
          </p:sp>
          <p:sp>
            <p:nvSpPr>
              <p:cNvPr id="47553" name="Freeform 2124"/>
              <p:cNvSpPr>
                <a:spLocks/>
              </p:cNvSpPr>
              <p:nvPr/>
            </p:nvSpPr>
            <p:spPr bwMode="auto">
              <a:xfrm>
                <a:off x="294" y="1133"/>
                <a:ext cx="51" cy="4"/>
              </a:xfrm>
              <a:custGeom>
                <a:avLst/>
                <a:gdLst>
                  <a:gd name="T0" fmla="*/ 0 w 51"/>
                  <a:gd name="T1" fmla="*/ 0 h 4"/>
                  <a:gd name="T2" fmla="*/ 5 w 51"/>
                  <a:gd name="T3" fmla="*/ 4 h 4"/>
                  <a:gd name="T4" fmla="*/ 46 w 51"/>
                  <a:gd name="T5" fmla="*/ 4 h 4"/>
                  <a:gd name="T6" fmla="*/ 51 w 51"/>
                  <a:gd name="T7" fmla="*/ 0 h 4"/>
                  <a:gd name="T8" fmla="*/ 0 60000 65536"/>
                  <a:gd name="T9" fmla="*/ 0 60000 65536"/>
                  <a:gd name="T10" fmla="*/ 0 60000 65536"/>
                  <a:gd name="T11" fmla="*/ 0 60000 65536"/>
                  <a:gd name="T12" fmla="*/ 0 w 51"/>
                  <a:gd name="T13" fmla="*/ 0 h 4"/>
                  <a:gd name="T14" fmla="*/ 51 w 51"/>
                  <a:gd name="T15" fmla="*/ 4 h 4"/>
                </a:gdLst>
                <a:ahLst/>
                <a:cxnLst>
                  <a:cxn ang="T8">
                    <a:pos x="T0" y="T1"/>
                  </a:cxn>
                  <a:cxn ang="T9">
                    <a:pos x="T2" y="T3"/>
                  </a:cxn>
                  <a:cxn ang="T10">
                    <a:pos x="T4" y="T5"/>
                  </a:cxn>
                  <a:cxn ang="T11">
                    <a:pos x="T6" y="T7"/>
                  </a:cxn>
                </a:cxnLst>
                <a:rect l="T12" t="T13" r="T14" b="T15"/>
                <a:pathLst>
                  <a:path w="51" h="4">
                    <a:moveTo>
                      <a:pt x="0" y="0"/>
                    </a:moveTo>
                    <a:lnTo>
                      <a:pt x="5" y="4"/>
                    </a:lnTo>
                    <a:lnTo>
                      <a:pt x="46" y="4"/>
                    </a:lnTo>
                    <a:lnTo>
                      <a:pt x="51" y="0"/>
                    </a:lnTo>
                  </a:path>
                </a:pathLst>
              </a:custGeom>
              <a:noFill/>
              <a:ln w="3175">
                <a:solidFill>
                  <a:srgbClr val="000000"/>
                </a:solidFill>
                <a:round/>
                <a:headEnd/>
                <a:tailEnd/>
              </a:ln>
            </p:spPr>
            <p:txBody>
              <a:bodyPr/>
              <a:lstStyle/>
              <a:p>
                <a:pPr eaLnBrk="0" hangingPunct="0"/>
                <a:endParaRPr lang="en-US"/>
              </a:p>
            </p:txBody>
          </p:sp>
          <p:sp>
            <p:nvSpPr>
              <p:cNvPr id="47554" name="Rectangle 2125"/>
              <p:cNvSpPr>
                <a:spLocks noChangeArrowheads="1"/>
              </p:cNvSpPr>
              <p:nvPr/>
            </p:nvSpPr>
            <p:spPr bwMode="auto">
              <a:xfrm>
                <a:off x="294" y="1158"/>
                <a:ext cx="51" cy="20"/>
              </a:xfrm>
              <a:prstGeom prst="rect">
                <a:avLst/>
              </a:prstGeom>
              <a:noFill/>
              <a:ln w="3175">
                <a:solidFill>
                  <a:srgbClr val="000000"/>
                </a:solidFill>
                <a:miter lim="800000"/>
                <a:headEnd/>
                <a:tailEnd/>
              </a:ln>
            </p:spPr>
            <p:txBody>
              <a:bodyPr/>
              <a:lstStyle/>
              <a:p>
                <a:pPr eaLnBrk="0" hangingPunct="0"/>
                <a:endParaRPr lang="en-US"/>
              </a:p>
            </p:txBody>
          </p:sp>
          <p:sp>
            <p:nvSpPr>
              <p:cNvPr id="47555" name="Rectangle 2126"/>
              <p:cNvSpPr>
                <a:spLocks noChangeArrowheads="1"/>
              </p:cNvSpPr>
              <p:nvPr/>
            </p:nvSpPr>
            <p:spPr bwMode="auto">
              <a:xfrm>
                <a:off x="294" y="1183"/>
                <a:ext cx="51" cy="20"/>
              </a:xfrm>
              <a:prstGeom prst="rect">
                <a:avLst/>
              </a:prstGeom>
              <a:noFill/>
              <a:ln w="3175">
                <a:solidFill>
                  <a:srgbClr val="000000"/>
                </a:solidFill>
                <a:miter lim="800000"/>
                <a:headEnd/>
                <a:tailEnd/>
              </a:ln>
            </p:spPr>
            <p:txBody>
              <a:bodyPr/>
              <a:lstStyle/>
              <a:p>
                <a:pPr eaLnBrk="0" hangingPunct="0"/>
                <a:endParaRPr lang="en-US"/>
              </a:p>
            </p:txBody>
          </p:sp>
          <p:sp>
            <p:nvSpPr>
              <p:cNvPr id="47556" name="Rectangle 2127"/>
              <p:cNvSpPr>
                <a:spLocks noChangeArrowheads="1"/>
              </p:cNvSpPr>
              <p:nvPr/>
            </p:nvSpPr>
            <p:spPr bwMode="auto">
              <a:xfrm>
                <a:off x="294" y="1208"/>
                <a:ext cx="51" cy="21"/>
              </a:xfrm>
              <a:prstGeom prst="rect">
                <a:avLst/>
              </a:prstGeom>
              <a:noFill/>
              <a:ln w="3175">
                <a:solidFill>
                  <a:srgbClr val="000000"/>
                </a:solidFill>
                <a:miter lim="800000"/>
                <a:headEnd/>
                <a:tailEnd/>
              </a:ln>
            </p:spPr>
            <p:txBody>
              <a:bodyPr/>
              <a:lstStyle/>
              <a:p>
                <a:pPr eaLnBrk="0" hangingPunct="0"/>
                <a:endParaRPr lang="en-US"/>
              </a:p>
            </p:txBody>
          </p:sp>
          <p:sp>
            <p:nvSpPr>
              <p:cNvPr id="47557" name="Rectangle 2128"/>
              <p:cNvSpPr>
                <a:spLocks noChangeArrowheads="1"/>
              </p:cNvSpPr>
              <p:nvPr/>
            </p:nvSpPr>
            <p:spPr bwMode="auto">
              <a:xfrm>
                <a:off x="294" y="1234"/>
                <a:ext cx="51" cy="20"/>
              </a:xfrm>
              <a:prstGeom prst="rect">
                <a:avLst/>
              </a:prstGeom>
              <a:noFill/>
              <a:ln w="3175">
                <a:solidFill>
                  <a:srgbClr val="000000"/>
                </a:solidFill>
                <a:miter lim="800000"/>
                <a:headEnd/>
                <a:tailEnd/>
              </a:ln>
            </p:spPr>
            <p:txBody>
              <a:bodyPr/>
              <a:lstStyle/>
              <a:p>
                <a:pPr eaLnBrk="0" hangingPunct="0"/>
                <a:endParaRPr lang="en-US"/>
              </a:p>
            </p:txBody>
          </p:sp>
          <p:sp>
            <p:nvSpPr>
              <p:cNvPr id="47558" name="Rectangle 2129"/>
              <p:cNvSpPr>
                <a:spLocks noChangeArrowheads="1"/>
              </p:cNvSpPr>
              <p:nvPr/>
            </p:nvSpPr>
            <p:spPr bwMode="auto">
              <a:xfrm>
                <a:off x="287" y="1279"/>
                <a:ext cx="5" cy="41"/>
              </a:xfrm>
              <a:prstGeom prst="rect">
                <a:avLst/>
              </a:prstGeom>
              <a:noFill/>
              <a:ln w="3175">
                <a:solidFill>
                  <a:srgbClr val="000000"/>
                </a:solidFill>
                <a:miter lim="800000"/>
                <a:headEnd/>
                <a:tailEnd/>
              </a:ln>
            </p:spPr>
            <p:txBody>
              <a:bodyPr/>
              <a:lstStyle/>
              <a:p>
                <a:pPr eaLnBrk="0" hangingPunct="0"/>
                <a:endParaRPr lang="en-US"/>
              </a:p>
            </p:txBody>
          </p:sp>
          <p:sp>
            <p:nvSpPr>
              <p:cNvPr id="47559" name="Rectangle 2130"/>
              <p:cNvSpPr>
                <a:spLocks noChangeArrowheads="1"/>
              </p:cNvSpPr>
              <p:nvPr/>
            </p:nvSpPr>
            <p:spPr bwMode="auto">
              <a:xfrm>
                <a:off x="297" y="1279"/>
                <a:ext cx="5" cy="41"/>
              </a:xfrm>
              <a:prstGeom prst="rect">
                <a:avLst/>
              </a:prstGeom>
              <a:noFill/>
              <a:ln w="3175">
                <a:solidFill>
                  <a:srgbClr val="000000"/>
                </a:solidFill>
                <a:miter lim="800000"/>
                <a:headEnd/>
                <a:tailEnd/>
              </a:ln>
            </p:spPr>
            <p:txBody>
              <a:bodyPr/>
              <a:lstStyle/>
              <a:p>
                <a:pPr eaLnBrk="0" hangingPunct="0"/>
                <a:endParaRPr lang="en-US"/>
              </a:p>
            </p:txBody>
          </p:sp>
          <p:sp>
            <p:nvSpPr>
              <p:cNvPr id="47560" name="Rectangle 2131"/>
              <p:cNvSpPr>
                <a:spLocks noChangeArrowheads="1"/>
              </p:cNvSpPr>
              <p:nvPr/>
            </p:nvSpPr>
            <p:spPr bwMode="auto">
              <a:xfrm>
                <a:off x="307" y="1279"/>
                <a:ext cx="5" cy="41"/>
              </a:xfrm>
              <a:prstGeom prst="rect">
                <a:avLst/>
              </a:prstGeom>
              <a:noFill/>
              <a:ln w="3175">
                <a:solidFill>
                  <a:srgbClr val="000000"/>
                </a:solidFill>
                <a:miter lim="800000"/>
                <a:headEnd/>
                <a:tailEnd/>
              </a:ln>
            </p:spPr>
            <p:txBody>
              <a:bodyPr/>
              <a:lstStyle/>
              <a:p>
                <a:pPr eaLnBrk="0" hangingPunct="0"/>
                <a:endParaRPr lang="en-US"/>
              </a:p>
            </p:txBody>
          </p:sp>
          <p:sp>
            <p:nvSpPr>
              <p:cNvPr id="47561" name="Rectangle 2132"/>
              <p:cNvSpPr>
                <a:spLocks noChangeArrowheads="1"/>
              </p:cNvSpPr>
              <p:nvPr/>
            </p:nvSpPr>
            <p:spPr bwMode="auto">
              <a:xfrm>
                <a:off x="317" y="1279"/>
                <a:ext cx="5" cy="41"/>
              </a:xfrm>
              <a:prstGeom prst="rect">
                <a:avLst/>
              </a:prstGeom>
              <a:noFill/>
              <a:ln w="3175">
                <a:solidFill>
                  <a:srgbClr val="000000"/>
                </a:solidFill>
                <a:miter lim="800000"/>
                <a:headEnd/>
                <a:tailEnd/>
              </a:ln>
            </p:spPr>
            <p:txBody>
              <a:bodyPr/>
              <a:lstStyle/>
              <a:p>
                <a:pPr eaLnBrk="0" hangingPunct="0"/>
                <a:endParaRPr lang="en-US"/>
              </a:p>
            </p:txBody>
          </p:sp>
          <p:sp>
            <p:nvSpPr>
              <p:cNvPr id="47562" name="Rectangle 2133"/>
              <p:cNvSpPr>
                <a:spLocks noChangeArrowheads="1"/>
              </p:cNvSpPr>
              <p:nvPr/>
            </p:nvSpPr>
            <p:spPr bwMode="auto">
              <a:xfrm>
                <a:off x="327" y="1279"/>
                <a:ext cx="5" cy="41"/>
              </a:xfrm>
              <a:prstGeom prst="rect">
                <a:avLst/>
              </a:prstGeom>
              <a:noFill/>
              <a:ln w="3175">
                <a:solidFill>
                  <a:srgbClr val="000000"/>
                </a:solidFill>
                <a:miter lim="800000"/>
                <a:headEnd/>
                <a:tailEnd/>
              </a:ln>
            </p:spPr>
            <p:txBody>
              <a:bodyPr/>
              <a:lstStyle/>
              <a:p>
                <a:pPr eaLnBrk="0" hangingPunct="0"/>
                <a:endParaRPr lang="en-US"/>
              </a:p>
            </p:txBody>
          </p:sp>
          <p:sp>
            <p:nvSpPr>
              <p:cNvPr id="47563" name="Rectangle 2134"/>
              <p:cNvSpPr>
                <a:spLocks noChangeArrowheads="1"/>
              </p:cNvSpPr>
              <p:nvPr/>
            </p:nvSpPr>
            <p:spPr bwMode="auto">
              <a:xfrm>
                <a:off x="337" y="1279"/>
                <a:ext cx="6" cy="41"/>
              </a:xfrm>
              <a:prstGeom prst="rect">
                <a:avLst/>
              </a:prstGeom>
              <a:noFill/>
              <a:ln w="3175">
                <a:solidFill>
                  <a:srgbClr val="000000"/>
                </a:solidFill>
                <a:miter lim="800000"/>
                <a:headEnd/>
                <a:tailEnd/>
              </a:ln>
            </p:spPr>
            <p:txBody>
              <a:bodyPr/>
              <a:lstStyle/>
              <a:p>
                <a:pPr eaLnBrk="0" hangingPunct="0"/>
                <a:endParaRPr lang="en-US"/>
              </a:p>
            </p:txBody>
          </p:sp>
          <p:sp>
            <p:nvSpPr>
              <p:cNvPr id="47564" name="Rectangle 2135"/>
              <p:cNvSpPr>
                <a:spLocks noChangeArrowheads="1"/>
              </p:cNvSpPr>
              <p:nvPr/>
            </p:nvSpPr>
            <p:spPr bwMode="auto">
              <a:xfrm>
                <a:off x="347" y="1279"/>
                <a:ext cx="6" cy="41"/>
              </a:xfrm>
              <a:prstGeom prst="rect">
                <a:avLst/>
              </a:prstGeom>
              <a:noFill/>
              <a:ln w="3175">
                <a:solidFill>
                  <a:srgbClr val="000000"/>
                </a:solidFill>
                <a:miter lim="800000"/>
                <a:headEnd/>
                <a:tailEnd/>
              </a:ln>
            </p:spPr>
            <p:txBody>
              <a:bodyPr/>
              <a:lstStyle/>
              <a:p>
                <a:pPr eaLnBrk="0" hangingPunct="0"/>
                <a:endParaRPr lang="en-US"/>
              </a:p>
            </p:txBody>
          </p:sp>
          <p:sp>
            <p:nvSpPr>
              <p:cNvPr id="47565" name="Rectangle 2136"/>
              <p:cNvSpPr>
                <a:spLocks noChangeArrowheads="1"/>
              </p:cNvSpPr>
              <p:nvPr/>
            </p:nvSpPr>
            <p:spPr bwMode="auto">
              <a:xfrm>
                <a:off x="347" y="1325"/>
                <a:ext cx="6" cy="20"/>
              </a:xfrm>
              <a:prstGeom prst="rect">
                <a:avLst/>
              </a:prstGeom>
              <a:noFill/>
              <a:ln w="3175">
                <a:solidFill>
                  <a:srgbClr val="000000"/>
                </a:solidFill>
                <a:miter lim="800000"/>
                <a:headEnd/>
                <a:tailEnd/>
              </a:ln>
            </p:spPr>
            <p:txBody>
              <a:bodyPr/>
              <a:lstStyle/>
              <a:p>
                <a:pPr eaLnBrk="0" hangingPunct="0"/>
                <a:endParaRPr lang="en-US"/>
              </a:p>
            </p:txBody>
          </p:sp>
          <p:sp>
            <p:nvSpPr>
              <p:cNvPr id="47566" name="Rectangle 2137"/>
              <p:cNvSpPr>
                <a:spLocks noChangeArrowheads="1"/>
              </p:cNvSpPr>
              <p:nvPr/>
            </p:nvSpPr>
            <p:spPr bwMode="auto">
              <a:xfrm>
                <a:off x="337" y="1325"/>
                <a:ext cx="6" cy="20"/>
              </a:xfrm>
              <a:prstGeom prst="rect">
                <a:avLst/>
              </a:prstGeom>
              <a:noFill/>
              <a:ln w="3175">
                <a:solidFill>
                  <a:srgbClr val="000000"/>
                </a:solidFill>
                <a:miter lim="800000"/>
                <a:headEnd/>
                <a:tailEnd/>
              </a:ln>
            </p:spPr>
            <p:txBody>
              <a:bodyPr/>
              <a:lstStyle/>
              <a:p>
                <a:pPr eaLnBrk="0" hangingPunct="0"/>
                <a:endParaRPr lang="en-US"/>
              </a:p>
            </p:txBody>
          </p:sp>
          <p:sp>
            <p:nvSpPr>
              <p:cNvPr id="47567" name="Rectangle 2138"/>
              <p:cNvSpPr>
                <a:spLocks noChangeArrowheads="1"/>
              </p:cNvSpPr>
              <p:nvPr/>
            </p:nvSpPr>
            <p:spPr bwMode="auto">
              <a:xfrm>
                <a:off x="327" y="1325"/>
                <a:ext cx="5" cy="20"/>
              </a:xfrm>
              <a:prstGeom prst="rect">
                <a:avLst/>
              </a:prstGeom>
              <a:noFill/>
              <a:ln w="3175">
                <a:solidFill>
                  <a:srgbClr val="000000"/>
                </a:solidFill>
                <a:miter lim="800000"/>
                <a:headEnd/>
                <a:tailEnd/>
              </a:ln>
            </p:spPr>
            <p:txBody>
              <a:bodyPr/>
              <a:lstStyle/>
              <a:p>
                <a:pPr eaLnBrk="0" hangingPunct="0"/>
                <a:endParaRPr lang="en-US"/>
              </a:p>
            </p:txBody>
          </p:sp>
          <p:sp>
            <p:nvSpPr>
              <p:cNvPr id="47568" name="Rectangle 2139"/>
              <p:cNvSpPr>
                <a:spLocks noChangeArrowheads="1"/>
              </p:cNvSpPr>
              <p:nvPr/>
            </p:nvSpPr>
            <p:spPr bwMode="auto">
              <a:xfrm>
                <a:off x="317" y="1325"/>
                <a:ext cx="5" cy="20"/>
              </a:xfrm>
              <a:prstGeom prst="rect">
                <a:avLst/>
              </a:prstGeom>
              <a:noFill/>
              <a:ln w="3175">
                <a:solidFill>
                  <a:srgbClr val="000000"/>
                </a:solidFill>
                <a:miter lim="800000"/>
                <a:headEnd/>
                <a:tailEnd/>
              </a:ln>
            </p:spPr>
            <p:txBody>
              <a:bodyPr/>
              <a:lstStyle/>
              <a:p>
                <a:pPr eaLnBrk="0" hangingPunct="0"/>
                <a:endParaRPr lang="en-US"/>
              </a:p>
            </p:txBody>
          </p:sp>
          <p:sp>
            <p:nvSpPr>
              <p:cNvPr id="47569" name="Rectangle 2140"/>
              <p:cNvSpPr>
                <a:spLocks noChangeArrowheads="1"/>
              </p:cNvSpPr>
              <p:nvPr/>
            </p:nvSpPr>
            <p:spPr bwMode="auto">
              <a:xfrm>
                <a:off x="307" y="1325"/>
                <a:ext cx="5" cy="20"/>
              </a:xfrm>
              <a:prstGeom prst="rect">
                <a:avLst/>
              </a:prstGeom>
              <a:noFill/>
              <a:ln w="3175">
                <a:solidFill>
                  <a:srgbClr val="000000"/>
                </a:solidFill>
                <a:miter lim="800000"/>
                <a:headEnd/>
                <a:tailEnd/>
              </a:ln>
            </p:spPr>
            <p:txBody>
              <a:bodyPr/>
              <a:lstStyle/>
              <a:p>
                <a:pPr eaLnBrk="0" hangingPunct="0"/>
                <a:endParaRPr lang="en-US"/>
              </a:p>
            </p:txBody>
          </p:sp>
          <p:sp>
            <p:nvSpPr>
              <p:cNvPr id="47570" name="Rectangle 2141"/>
              <p:cNvSpPr>
                <a:spLocks noChangeArrowheads="1"/>
              </p:cNvSpPr>
              <p:nvPr/>
            </p:nvSpPr>
            <p:spPr bwMode="auto">
              <a:xfrm>
                <a:off x="297" y="1325"/>
                <a:ext cx="5" cy="20"/>
              </a:xfrm>
              <a:prstGeom prst="rect">
                <a:avLst/>
              </a:prstGeom>
              <a:noFill/>
              <a:ln w="3175">
                <a:solidFill>
                  <a:srgbClr val="000000"/>
                </a:solidFill>
                <a:miter lim="800000"/>
                <a:headEnd/>
                <a:tailEnd/>
              </a:ln>
            </p:spPr>
            <p:txBody>
              <a:bodyPr/>
              <a:lstStyle/>
              <a:p>
                <a:pPr eaLnBrk="0" hangingPunct="0"/>
                <a:endParaRPr lang="en-US"/>
              </a:p>
            </p:txBody>
          </p:sp>
          <p:sp>
            <p:nvSpPr>
              <p:cNvPr id="47571" name="Rectangle 2142"/>
              <p:cNvSpPr>
                <a:spLocks noChangeArrowheads="1"/>
              </p:cNvSpPr>
              <p:nvPr/>
            </p:nvSpPr>
            <p:spPr bwMode="auto">
              <a:xfrm>
                <a:off x="287" y="1325"/>
                <a:ext cx="5" cy="20"/>
              </a:xfrm>
              <a:prstGeom prst="rect">
                <a:avLst/>
              </a:prstGeom>
              <a:noFill/>
              <a:ln w="3175">
                <a:solidFill>
                  <a:srgbClr val="000000"/>
                </a:solidFill>
                <a:miter lim="800000"/>
                <a:headEnd/>
                <a:tailEnd/>
              </a:ln>
            </p:spPr>
            <p:txBody>
              <a:bodyPr/>
              <a:lstStyle/>
              <a:p>
                <a:pPr eaLnBrk="0" hangingPunct="0"/>
                <a:endParaRPr lang="en-US"/>
              </a:p>
            </p:txBody>
          </p:sp>
          <p:sp>
            <p:nvSpPr>
              <p:cNvPr id="47572" name="Line 2143"/>
              <p:cNvSpPr>
                <a:spLocks noChangeShapeType="1"/>
              </p:cNvSpPr>
              <p:nvPr/>
            </p:nvSpPr>
            <p:spPr bwMode="auto">
              <a:xfrm flipV="1">
                <a:off x="294" y="1137"/>
                <a:ext cx="5" cy="16"/>
              </a:xfrm>
              <a:prstGeom prst="line">
                <a:avLst/>
              </a:prstGeom>
              <a:noFill/>
              <a:ln w="3175">
                <a:solidFill>
                  <a:srgbClr val="000000"/>
                </a:solidFill>
                <a:round/>
                <a:headEnd/>
                <a:tailEnd/>
              </a:ln>
            </p:spPr>
            <p:txBody>
              <a:bodyPr/>
              <a:lstStyle/>
              <a:p>
                <a:endParaRPr lang="en-US"/>
              </a:p>
            </p:txBody>
          </p:sp>
          <p:sp>
            <p:nvSpPr>
              <p:cNvPr id="47573" name="Line 2144"/>
              <p:cNvSpPr>
                <a:spLocks noChangeShapeType="1"/>
              </p:cNvSpPr>
              <p:nvPr/>
            </p:nvSpPr>
            <p:spPr bwMode="auto">
              <a:xfrm>
                <a:off x="340" y="1137"/>
                <a:ext cx="5" cy="16"/>
              </a:xfrm>
              <a:prstGeom prst="line">
                <a:avLst/>
              </a:prstGeom>
              <a:noFill/>
              <a:ln w="3175">
                <a:solidFill>
                  <a:srgbClr val="000000"/>
                </a:solidFill>
                <a:round/>
                <a:headEnd/>
                <a:tailEnd/>
              </a:ln>
            </p:spPr>
            <p:txBody>
              <a:bodyPr/>
              <a:lstStyle/>
              <a:p>
                <a:endParaRPr lang="en-US"/>
              </a:p>
            </p:txBody>
          </p:sp>
          <p:sp>
            <p:nvSpPr>
              <p:cNvPr id="47574" name="Line 2145"/>
              <p:cNvSpPr>
                <a:spLocks noChangeShapeType="1"/>
              </p:cNvSpPr>
              <p:nvPr/>
            </p:nvSpPr>
            <p:spPr bwMode="auto">
              <a:xfrm>
                <a:off x="297" y="1226"/>
                <a:ext cx="33" cy="1"/>
              </a:xfrm>
              <a:prstGeom prst="line">
                <a:avLst/>
              </a:prstGeom>
              <a:noFill/>
              <a:ln w="3175">
                <a:solidFill>
                  <a:srgbClr val="000000"/>
                </a:solidFill>
                <a:round/>
                <a:headEnd/>
                <a:tailEnd/>
              </a:ln>
            </p:spPr>
            <p:txBody>
              <a:bodyPr/>
              <a:lstStyle/>
              <a:p>
                <a:endParaRPr lang="en-US"/>
              </a:p>
            </p:txBody>
          </p:sp>
          <p:sp>
            <p:nvSpPr>
              <p:cNvPr id="47575" name="Line 2146"/>
              <p:cNvSpPr>
                <a:spLocks noChangeShapeType="1"/>
              </p:cNvSpPr>
              <p:nvPr/>
            </p:nvSpPr>
            <p:spPr bwMode="auto">
              <a:xfrm>
                <a:off x="297" y="1222"/>
                <a:ext cx="33" cy="1"/>
              </a:xfrm>
              <a:prstGeom prst="line">
                <a:avLst/>
              </a:prstGeom>
              <a:noFill/>
              <a:ln w="3175">
                <a:solidFill>
                  <a:srgbClr val="000000"/>
                </a:solidFill>
                <a:round/>
                <a:headEnd/>
                <a:tailEnd/>
              </a:ln>
            </p:spPr>
            <p:txBody>
              <a:bodyPr/>
              <a:lstStyle/>
              <a:p>
                <a:endParaRPr lang="en-US"/>
              </a:p>
            </p:txBody>
          </p:sp>
          <p:sp>
            <p:nvSpPr>
              <p:cNvPr id="47576" name="Line 2147"/>
              <p:cNvSpPr>
                <a:spLocks noChangeShapeType="1"/>
              </p:cNvSpPr>
              <p:nvPr/>
            </p:nvSpPr>
            <p:spPr bwMode="auto">
              <a:xfrm>
                <a:off x="297" y="1218"/>
                <a:ext cx="33" cy="1"/>
              </a:xfrm>
              <a:prstGeom prst="line">
                <a:avLst/>
              </a:prstGeom>
              <a:noFill/>
              <a:ln w="3175">
                <a:solidFill>
                  <a:srgbClr val="000000"/>
                </a:solidFill>
                <a:round/>
                <a:headEnd/>
                <a:tailEnd/>
              </a:ln>
            </p:spPr>
            <p:txBody>
              <a:bodyPr/>
              <a:lstStyle/>
              <a:p>
                <a:endParaRPr lang="en-US"/>
              </a:p>
            </p:txBody>
          </p:sp>
          <p:sp>
            <p:nvSpPr>
              <p:cNvPr id="47577" name="Line 2148"/>
              <p:cNvSpPr>
                <a:spLocks noChangeShapeType="1"/>
              </p:cNvSpPr>
              <p:nvPr/>
            </p:nvSpPr>
            <p:spPr bwMode="auto">
              <a:xfrm>
                <a:off x="297" y="1215"/>
                <a:ext cx="33" cy="1"/>
              </a:xfrm>
              <a:prstGeom prst="line">
                <a:avLst/>
              </a:prstGeom>
              <a:noFill/>
              <a:ln w="3175">
                <a:solidFill>
                  <a:srgbClr val="000000"/>
                </a:solidFill>
                <a:round/>
                <a:headEnd/>
                <a:tailEnd/>
              </a:ln>
            </p:spPr>
            <p:txBody>
              <a:bodyPr/>
              <a:lstStyle/>
              <a:p>
                <a:endParaRPr lang="en-US"/>
              </a:p>
            </p:txBody>
          </p:sp>
          <p:sp>
            <p:nvSpPr>
              <p:cNvPr id="47578" name="Line 2149"/>
              <p:cNvSpPr>
                <a:spLocks noChangeShapeType="1"/>
              </p:cNvSpPr>
              <p:nvPr/>
            </p:nvSpPr>
            <p:spPr bwMode="auto">
              <a:xfrm>
                <a:off x="297" y="1211"/>
                <a:ext cx="33" cy="1"/>
              </a:xfrm>
              <a:prstGeom prst="line">
                <a:avLst/>
              </a:prstGeom>
              <a:noFill/>
              <a:ln w="3175">
                <a:solidFill>
                  <a:srgbClr val="000000"/>
                </a:solidFill>
                <a:round/>
                <a:headEnd/>
                <a:tailEnd/>
              </a:ln>
            </p:spPr>
            <p:txBody>
              <a:bodyPr/>
              <a:lstStyle/>
              <a:p>
                <a:endParaRPr lang="en-US"/>
              </a:p>
            </p:txBody>
          </p:sp>
          <p:sp>
            <p:nvSpPr>
              <p:cNvPr id="47579" name="Rectangle 2150"/>
              <p:cNvSpPr>
                <a:spLocks noChangeArrowheads="1"/>
              </p:cNvSpPr>
              <p:nvPr/>
            </p:nvSpPr>
            <p:spPr bwMode="auto">
              <a:xfrm>
                <a:off x="319" y="1163"/>
                <a:ext cx="16" cy="10"/>
              </a:xfrm>
              <a:prstGeom prst="rect">
                <a:avLst/>
              </a:prstGeom>
              <a:noFill/>
              <a:ln w="3175">
                <a:solidFill>
                  <a:srgbClr val="000000"/>
                </a:solidFill>
                <a:miter lim="800000"/>
                <a:headEnd/>
                <a:tailEnd/>
              </a:ln>
            </p:spPr>
            <p:txBody>
              <a:bodyPr/>
              <a:lstStyle/>
              <a:p>
                <a:pPr eaLnBrk="0" hangingPunct="0"/>
                <a:endParaRPr lang="en-US"/>
              </a:p>
            </p:txBody>
          </p:sp>
          <p:sp>
            <p:nvSpPr>
              <p:cNvPr id="47580" name="Rectangle 2151"/>
              <p:cNvSpPr>
                <a:spLocks noChangeArrowheads="1"/>
              </p:cNvSpPr>
              <p:nvPr/>
            </p:nvSpPr>
            <p:spPr bwMode="auto">
              <a:xfrm>
                <a:off x="334" y="1197"/>
                <a:ext cx="7" cy="3"/>
              </a:xfrm>
              <a:prstGeom prst="rect">
                <a:avLst/>
              </a:prstGeom>
              <a:noFill/>
              <a:ln w="3175">
                <a:solidFill>
                  <a:srgbClr val="000000"/>
                </a:solidFill>
                <a:miter lim="800000"/>
                <a:headEnd/>
                <a:tailEnd/>
              </a:ln>
            </p:spPr>
            <p:txBody>
              <a:bodyPr/>
              <a:lstStyle/>
              <a:p>
                <a:pPr eaLnBrk="0" hangingPunct="0"/>
                <a:endParaRPr lang="en-US"/>
              </a:p>
            </p:txBody>
          </p:sp>
          <p:sp>
            <p:nvSpPr>
              <p:cNvPr id="47581" name="Rectangle 2152"/>
              <p:cNvSpPr>
                <a:spLocks noChangeArrowheads="1"/>
              </p:cNvSpPr>
              <p:nvPr/>
            </p:nvSpPr>
            <p:spPr bwMode="auto">
              <a:xfrm>
                <a:off x="334" y="1211"/>
                <a:ext cx="7" cy="3"/>
              </a:xfrm>
              <a:prstGeom prst="rect">
                <a:avLst/>
              </a:prstGeom>
              <a:noFill/>
              <a:ln w="3175">
                <a:solidFill>
                  <a:srgbClr val="000000"/>
                </a:solidFill>
                <a:miter lim="800000"/>
                <a:headEnd/>
                <a:tailEnd/>
              </a:ln>
            </p:spPr>
            <p:txBody>
              <a:bodyPr/>
              <a:lstStyle/>
              <a:p>
                <a:pPr eaLnBrk="0" hangingPunct="0"/>
                <a:endParaRPr lang="en-US"/>
              </a:p>
            </p:txBody>
          </p:sp>
          <p:sp>
            <p:nvSpPr>
              <p:cNvPr id="47582" name="Rectangle 2153"/>
              <p:cNvSpPr>
                <a:spLocks noChangeArrowheads="1"/>
              </p:cNvSpPr>
              <p:nvPr/>
            </p:nvSpPr>
            <p:spPr bwMode="auto">
              <a:xfrm>
                <a:off x="334" y="1216"/>
                <a:ext cx="7" cy="3"/>
              </a:xfrm>
              <a:prstGeom prst="rect">
                <a:avLst/>
              </a:prstGeom>
              <a:noFill/>
              <a:ln w="3175">
                <a:solidFill>
                  <a:srgbClr val="000000"/>
                </a:solidFill>
                <a:miter lim="800000"/>
                <a:headEnd/>
                <a:tailEnd/>
              </a:ln>
            </p:spPr>
            <p:txBody>
              <a:bodyPr/>
              <a:lstStyle/>
              <a:p>
                <a:pPr eaLnBrk="0" hangingPunct="0"/>
                <a:endParaRPr lang="en-US"/>
              </a:p>
            </p:txBody>
          </p:sp>
          <p:sp>
            <p:nvSpPr>
              <p:cNvPr id="47583" name="Freeform 2154"/>
              <p:cNvSpPr>
                <a:spLocks noEditPoints="1"/>
              </p:cNvSpPr>
              <p:nvPr/>
            </p:nvSpPr>
            <p:spPr bwMode="auto">
              <a:xfrm>
                <a:off x="312" y="1191"/>
                <a:ext cx="234" cy="129"/>
              </a:xfrm>
              <a:custGeom>
                <a:avLst/>
                <a:gdLst>
                  <a:gd name="T0" fmla="*/ 0 w 234"/>
                  <a:gd name="T1" fmla="*/ 5 h 129"/>
                  <a:gd name="T2" fmla="*/ 15 w 234"/>
                  <a:gd name="T3" fmla="*/ 5 h 129"/>
                  <a:gd name="T4" fmla="*/ 15 w 234"/>
                  <a:gd name="T5" fmla="*/ 0 h 129"/>
                  <a:gd name="T6" fmla="*/ 0 w 234"/>
                  <a:gd name="T7" fmla="*/ 0 h 129"/>
                  <a:gd name="T8" fmla="*/ 0 w 234"/>
                  <a:gd name="T9" fmla="*/ 5 h 129"/>
                  <a:gd name="T10" fmla="*/ 226 w 234"/>
                  <a:gd name="T11" fmla="*/ 129 h 129"/>
                  <a:gd name="T12" fmla="*/ 234 w 234"/>
                  <a:gd name="T13" fmla="*/ 129 h 129"/>
                  <a:gd name="T14" fmla="*/ 234 w 234"/>
                  <a:gd name="T15" fmla="*/ 127 h 129"/>
                  <a:gd name="T16" fmla="*/ 226 w 234"/>
                  <a:gd name="T17" fmla="*/ 127 h 129"/>
                  <a:gd name="T18" fmla="*/ 226 w 234"/>
                  <a:gd name="T19" fmla="*/ 129 h 129"/>
                  <a:gd name="T20" fmla="*/ 87 w 234"/>
                  <a:gd name="T21" fmla="*/ 101 h 129"/>
                  <a:gd name="T22" fmla="*/ 87 w 234"/>
                  <a:gd name="T23" fmla="*/ 16 h 129"/>
                  <a:gd name="T24" fmla="*/ 212 w 234"/>
                  <a:gd name="T25" fmla="*/ 16 h 129"/>
                  <a:gd name="T26" fmla="*/ 212 w 234"/>
                  <a:gd name="T27" fmla="*/ 101 h 129"/>
                  <a:gd name="T28" fmla="*/ 87 w 234"/>
                  <a:gd name="T29" fmla="*/ 101 h 129"/>
                  <a:gd name="T30" fmla="*/ 81 w 234"/>
                  <a:gd name="T31" fmla="*/ 107 h 129"/>
                  <a:gd name="T32" fmla="*/ 217 w 234"/>
                  <a:gd name="T33" fmla="*/ 107 h 129"/>
                  <a:gd name="T34" fmla="*/ 217 w 234"/>
                  <a:gd name="T35" fmla="*/ 10 h 129"/>
                  <a:gd name="T36" fmla="*/ 223 w 234"/>
                  <a:gd name="T37" fmla="*/ 10 h 129"/>
                  <a:gd name="T38" fmla="*/ 223 w 234"/>
                  <a:gd name="T39" fmla="*/ 4 h 129"/>
                  <a:gd name="T40" fmla="*/ 75 w 234"/>
                  <a:gd name="T41" fmla="*/ 4 h 129"/>
                  <a:gd name="T42" fmla="*/ 75 w 234"/>
                  <a:gd name="T43" fmla="*/ 112 h 129"/>
                  <a:gd name="T44" fmla="*/ 81 w 234"/>
                  <a:gd name="T45" fmla="*/ 112 h 129"/>
                  <a:gd name="T46" fmla="*/ 81 w 234"/>
                  <a:gd name="T47" fmla="*/ 107 h 1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4"/>
                  <a:gd name="T73" fmla="*/ 0 h 129"/>
                  <a:gd name="T74" fmla="*/ 234 w 234"/>
                  <a:gd name="T75" fmla="*/ 129 h 1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4" h="129">
                    <a:moveTo>
                      <a:pt x="0" y="5"/>
                    </a:moveTo>
                    <a:lnTo>
                      <a:pt x="15" y="5"/>
                    </a:lnTo>
                    <a:lnTo>
                      <a:pt x="15" y="0"/>
                    </a:lnTo>
                    <a:lnTo>
                      <a:pt x="0" y="0"/>
                    </a:lnTo>
                    <a:lnTo>
                      <a:pt x="0" y="5"/>
                    </a:lnTo>
                    <a:close/>
                    <a:moveTo>
                      <a:pt x="226" y="129"/>
                    </a:moveTo>
                    <a:lnTo>
                      <a:pt x="234" y="129"/>
                    </a:lnTo>
                    <a:lnTo>
                      <a:pt x="234" y="127"/>
                    </a:lnTo>
                    <a:lnTo>
                      <a:pt x="226" y="127"/>
                    </a:lnTo>
                    <a:lnTo>
                      <a:pt x="226" y="129"/>
                    </a:lnTo>
                    <a:close/>
                    <a:moveTo>
                      <a:pt x="87" y="101"/>
                    </a:moveTo>
                    <a:lnTo>
                      <a:pt x="87" y="16"/>
                    </a:lnTo>
                    <a:lnTo>
                      <a:pt x="212" y="16"/>
                    </a:lnTo>
                    <a:lnTo>
                      <a:pt x="212" y="101"/>
                    </a:lnTo>
                    <a:lnTo>
                      <a:pt x="87" y="101"/>
                    </a:lnTo>
                    <a:close/>
                    <a:moveTo>
                      <a:pt x="81" y="107"/>
                    </a:moveTo>
                    <a:lnTo>
                      <a:pt x="217" y="107"/>
                    </a:lnTo>
                    <a:lnTo>
                      <a:pt x="217" y="10"/>
                    </a:lnTo>
                    <a:lnTo>
                      <a:pt x="223" y="10"/>
                    </a:lnTo>
                    <a:lnTo>
                      <a:pt x="223" y="4"/>
                    </a:lnTo>
                    <a:lnTo>
                      <a:pt x="75" y="4"/>
                    </a:lnTo>
                    <a:lnTo>
                      <a:pt x="75" y="112"/>
                    </a:lnTo>
                    <a:lnTo>
                      <a:pt x="81" y="112"/>
                    </a:lnTo>
                    <a:lnTo>
                      <a:pt x="81" y="107"/>
                    </a:lnTo>
                    <a:close/>
                  </a:path>
                </a:pathLst>
              </a:custGeom>
              <a:solidFill>
                <a:srgbClr val="000000"/>
              </a:solidFill>
              <a:ln w="9525">
                <a:noFill/>
                <a:round/>
                <a:headEnd/>
                <a:tailEnd/>
              </a:ln>
            </p:spPr>
            <p:txBody>
              <a:bodyPr/>
              <a:lstStyle/>
              <a:p>
                <a:pPr eaLnBrk="0" hangingPunct="0"/>
                <a:endParaRPr lang="en-US"/>
              </a:p>
            </p:txBody>
          </p:sp>
          <p:sp>
            <p:nvSpPr>
              <p:cNvPr id="47584" name="Rectangle 2155"/>
              <p:cNvSpPr>
                <a:spLocks noChangeArrowheads="1"/>
              </p:cNvSpPr>
              <p:nvPr/>
            </p:nvSpPr>
            <p:spPr bwMode="auto">
              <a:xfrm>
                <a:off x="312" y="1191"/>
                <a:ext cx="15" cy="5"/>
              </a:xfrm>
              <a:prstGeom prst="rect">
                <a:avLst/>
              </a:prstGeom>
              <a:noFill/>
              <a:ln w="3175">
                <a:solidFill>
                  <a:srgbClr val="000000"/>
                </a:solidFill>
                <a:miter lim="800000"/>
                <a:headEnd/>
                <a:tailEnd/>
              </a:ln>
            </p:spPr>
            <p:txBody>
              <a:bodyPr/>
              <a:lstStyle/>
              <a:p>
                <a:pPr eaLnBrk="0" hangingPunct="0"/>
                <a:endParaRPr lang="en-US"/>
              </a:p>
            </p:txBody>
          </p:sp>
          <p:sp>
            <p:nvSpPr>
              <p:cNvPr id="47585" name="Rectangle 2156"/>
              <p:cNvSpPr>
                <a:spLocks noChangeArrowheads="1"/>
              </p:cNvSpPr>
              <p:nvPr/>
            </p:nvSpPr>
            <p:spPr bwMode="auto">
              <a:xfrm>
                <a:off x="538" y="1318"/>
                <a:ext cx="8" cy="2"/>
              </a:xfrm>
              <a:prstGeom prst="rect">
                <a:avLst/>
              </a:prstGeom>
              <a:noFill/>
              <a:ln w="3175">
                <a:solidFill>
                  <a:srgbClr val="000000"/>
                </a:solidFill>
                <a:miter lim="800000"/>
                <a:headEnd/>
                <a:tailEnd/>
              </a:ln>
            </p:spPr>
            <p:txBody>
              <a:bodyPr/>
              <a:lstStyle/>
              <a:p>
                <a:pPr eaLnBrk="0" hangingPunct="0"/>
                <a:endParaRPr lang="en-US"/>
              </a:p>
            </p:txBody>
          </p:sp>
          <p:sp>
            <p:nvSpPr>
              <p:cNvPr id="47586" name="Rectangle 2157"/>
              <p:cNvSpPr>
                <a:spLocks noChangeArrowheads="1"/>
              </p:cNvSpPr>
              <p:nvPr/>
            </p:nvSpPr>
            <p:spPr bwMode="auto">
              <a:xfrm>
                <a:off x="399" y="1207"/>
                <a:ext cx="125" cy="85"/>
              </a:xfrm>
              <a:prstGeom prst="rect">
                <a:avLst/>
              </a:prstGeom>
              <a:noFill/>
              <a:ln w="3175">
                <a:solidFill>
                  <a:srgbClr val="000000"/>
                </a:solidFill>
                <a:miter lim="800000"/>
                <a:headEnd/>
                <a:tailEnd/>
              </a:ln>
            </p:spPr>
            <p:txBody>
              <a:bodyPr/>
              <a:lstStyle/>
              <a:p>
                <a:pPr eaLnBrk="0" hangingPunct="0"/>
                <a:endParaRPr lang="en-US"/>
              </a:p>
            </p:txBody>
          </p:sp>
          <p:sp>
            <p:nvSpPr>
              <p:cNvPr id="47587" name="Freeform 2158"/>
              <p:cNvSpPr>
                <a:spLocks/>
              </p:cNvSpPr>
              <p:nvPr/>
            </p:nvSpPr>
            <p:spPr bwMode="auto">
              <a:xfrm>
                <a:off x="387" y="1195"/>
                <a:ext cx="148" cy="108"/>
              </a:xfrm>
              <a:custGeom>
                <a:avLst/>
                <a:gdLst>
                  <a:gd name="T0" fmla="*/ 6 w 148"/>
                  <a:gd name="T1" fmla="*/ 103 h 108"/>
                  <a:gd name="T2" fmla="*/ 142 w 148"/>
                  <a:gd name="T3" fmla="*/ 103 h 108"/>
                  <a:gd name="T4" fmla="*/ 142 w 148"/>
                  <a:gd name="T5" fmla="*/ 6 h 108"/>
                  <a:gd name="T6" fmla="*/ 148 w 148"/>
                  <a:gd name="T7" fmla="*/ 6 h 108"/>
                  <a:gd name="T8" fmla="*/ 148 w 148"/>
                  <a:gd name="T9" fmla="*/ 0 h 108"/>
                  <a:gd name="T10" fmla="*/ 0 w 148"/>
                  <a:gd name="T11" fmla="*/ 0 h 108"/>
                  <a:gd name="T12" fmla="*/ 0 w 148"/>
                  <a:gd name="T13" fmla="*/ 108 h 108"/>
                  <a:gd name="T14" fmla="*/ 6 w 148"/>
                  <a:gd name="T15" fmla="*/ 108 h 108"/>
                  <a:gd name="T16" fmla="*/ 6 w 148"/>
                  <a:gd name="T17" fmla="*/ 103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108"/>
                  <a:gd name="T29" fmla="*/ 148 w 148"/>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108">
                    <a:moveTo>
                      <a:pt x="6" y="103"/>
                    </a:moveTo>
                    <a:lnTo>
                      <a:pt x="142" y="103"/>
                    </a:lnTo>
                    <a:lnTo>
                      <a:pt x="142" y="6"/>
                    </a:lnTo>
                    <a:lnTo>
                      <a:pt x="148" y="6"/>
                    </a:lnTo>
                    <a:lnTo>
                      <a:pt x="148" y="0"/>
                    </a:lnTo>
                    <a:lnTo>
                      <a:pt x="0" y="0"/>
                    </a:lnTo>
                    <a:lnTo>
                      <a:pt x="0" y="108"/>
                    </a:lnTo>
                    <a:lnTo>
                      <a:pt x="6" y="108"/>
                    </a:lnTo>
                    <a:lnTo>
                      <a:pt x="6" y="103"/>
                    </a:lnTo>
                  </a:path>
                </a:pathLst>
              </a:custGeom>
              <a:noFill/>
              <a:ln w="3175">
                <a:solidFill>
                  <a:srgbClr val="000000"/>
                </a:solidFill>
                <a:round/>
                <a:headEnd/>
                <a:tailEnd/>
              </a:ln>
            </p:spPr>
            <p:txBody>
              <a:bodyPr/>
              <a:lstStyle/>
              <a:p>
                <a:pPr eaLnBrk="0" hangingPunct="0"/>
                <a:endParaRPr lang="en-US"/>
              </a:p>
            </p:txBody>
          </p:sp>
          <p:sp>
            <p:nvSpPr>
              <p:cNvPr id="47588" name="Freeform 2159"/>
              <p:cNvSpPr>
                <a:spLocks/>
              </p:cNvSpPr>
              <p:nvPr/>
            </p:nvSpPr>
            <p:spPr bwMode="auto">
              <a:xfrm>
                <a:off x="370" y="1318"/>
                <a:ext cx="91" cy="8"/>
              </a:xfrm>
              <a:custGeom>
                <a:avLst/>
                <a:gdLst>
                  <a:gd name="T0" fmla="*/ 0 w 91"/>
                  <a:gd name="T1" fmla="*/ 0 h 8"/>
                  <a:gd name="T2" fmla="*/ 91 w 91"/>
                  <a:gd name="T3" fmla="*/ 0 h 8"/>
                  <a:gd name="T4" fmla="*/ 91 w 91"/>
                  <a:gd name="T5" fmla="*/ 8 h 8"/>
                  <a:gd name="T6" fmla="*/ 0 60000 65536"/>
                  <a:gd name="T7" fmla="*/ 0 60000 65536"/>
                  <a:gd name="T8" fmla="*/ 0 60000 65536"/>
                  <a:gd name="T9" fmla="*/ 0 w 91"/>
                  <a:gd name="T10" fmla="*/ 0 h 8"/>
                  <a:gd name="T11" fmla="*/ 91 w 91"/>
                  <a:gd name="T12" fmla="*/ 8 h 8"/>
                </a:gdLst>
                <a:ahLst/>
                <a:cxnLst>
                  <a:cxn ang="T6">
                    <a:pos x="T0" y="T1"/>
                  </a:cxn>
                  <a:cxn ang="T7">
                    <a:pos x="T2" y="T3"/>
                  </a:cxn>
                  <a:cxn ang="T8">
                    <a:pos x="T4" y="T5"/>
                  </a:cxn>
                </a:cxnLst>
                <a:rect l="T9" t="T10" r="T11" b="T12"/>
                <a:pathLst>
                  <a:path w="91" h="8">
                    <a:moveTo>
                      <a:pt x="0" y="0"/>
                    </a:moveTo>
                    <a:lnTo>
                      <a:pt x="91" y="0"/>
                    </a:lnTo>
                    <a:lnTo>
                      <a:pt x="91" y="8"/>
                    </a:lnTo>
                  </a:path>
                </a:pathLst>
              </a:custGeom>
              <a:noFill/>
              <a:ln w="3175">
                <a:solidFill>
                  <a:srgbClr val="000000"/>
                </a:solidFill>
                <a:round/>
                <a:headEnd/>
                <a:tailEnd/>
              </a:ln>
            </p:spPr>
            <p:txBody>
              <a:bodyPr/>
              <a:lstStyle/>
              <a:p>
                <a:pPr eaLnBrk="0" hangingPunct="0"/>
                <a:endParaRPr lang="en-US"/>
              </a:p>
            </p:txBody>
          </p:sp>
          <p:sp>
            <p:nvSpPr>
              <p:cNvPr id="47589" name="Line 2160"/>
              <p:cNvSpPr>
                <a:spLocks noChangeShapeType="1"/>
              </p:cNvSpPr>
              <p:nvPr/>
            </p:nvSpPr>
            <p:spPr bwMode="auto">
              <a:xfrm flipV="1">
                <a:off x="416" y="1318"/>
                <a:ext cx="1" cy="8"/>
              </a:xfrm>
              <a:prstGeom prst="line">
                <a:avLst/>
              </a:prstGeom>
              <a:noFill/>
              <a:ln w="3175">
                <a:solidFill>
                  <a:srgbClr val="000000"/>
                </a:solidFill>
                <a:round/>
                <a:headEnd/>
                <a:tailEnd/>
              </a:ln>
            </p:spPr>
            <p:txBody>
              <a:bodyPr/>
              <a:lstStyle/>
              <a:p>
                <a:endParaRPr lang="en-US"/>
              </a:p>
            </p:txBody>
          </p:sp>
          <p:sp>
            <p:nvSpPr>
              <p:cNvPr id="47590" name="Rectangle 2161"/>
              <p:cNvSpPr>
                <a:spLocks noChangeArrowheads="1"/>
              </p:cNvSpPr>
              <p:nvPr/>
            </p:nvSpPr>
            <p:spPr bwMode="auto">
              <a:xfrm>
                <a:off x="172" y="1366"/>
                <a:ext cx="552" cy="317"/>
              </a:xfrm>
              <a:prstGeom prst="rect">
                <a:avLst/>
              </a:prstGeom>
              <a:noFill/>
              <a:ln w="9525">
                <a:noFill/>
                <a:miter lim="800000"/>
                <a:headEnd/>
                <a:tailEnd/>
              </a:ln>
            </p:spPr>
            <p:txBody>
              <a:bodyPr wrap="none" lIns="0" tIns="0" rIns="0" bIns="0">
                <a:spAutoFit/>
              </a:bodyPr>
              <a:lstStyle/>
              <a:p>
                <a:pPr algn="ctr" eaLnBrk="0" hangingPunct="0"/>
                <a:r>
                  <a:rPr lang="en-US" sz="500" b="1">
                    <a:solidFill>
                      <a:srgbClr val="000000"/>
                    </a:solidFill>
                  </a:rPr>
                  <a:t>Federated</a:t>
                </a:r>
                <a:br>
                  <a:rPr lang="en-US" sz="500" b="1">
                    <a:solidFill>
                      <a:srgbClr val="000000"/>
                    </a:solidFill>
                  </a:rPr>
                </a:br>
                <a:r>
                  <a:rPr lang="en-US" sz="500" b="1">
                    <a:solidFill>
                      <a:srgbClr val="000000"/>
                    </a:solidFill>
                  </a:rPr>
                  <a:t>Certification</a:t>
                </a:r>
                <a:br>
                  <a:rPr lang="en-US" sz="500" b="1">
                    <a:solidFill>
                      <a:srgbClr val="000000"/>
                    </a:solidFill>
                  </a:rPr>
                </a:br>
                <a:r>
                  <a:rPr lang="en-US" sz="500" b="1">
                    <a:solidFill>
                      <a:srgbClr val="000000"/>
                    </a:solidFill>
                  </a:rPr>
                  <a:t>Authorities</a:t>
                </a:r>
                <a:endParaRPr lang="en-US" sz="700" i="1">
                  <a:solidFill>
                    <a:schemeClr val="tx2"/>
                  </a:solidFill>
                </a:endParaRPr>
              </a:p>
            </p:txBody>
          </p:sp>
          <p:sp>
            <p:nvSpPr>
              <p:cNvPr id="47591" name="Line 2162"/>
              <p:cNvSpPr>
                <a:spLocks noChangeShapeType="1"/>
              </p:cNvSpPr>
              <p:nvPr/>
            </p:nvSpPr>
            <p:spPr bwMode="auto">
              <a:xfrm flipH="1">
                <a:off x="601" y="1122"/>
                <a:ext cx="2" cy="1"/>
              </a:xfrm>
              <a:prstGeom prst="line">
                <a:avLst/>
              </a:prstGeom>
              <a:noFill/>
              <a:ln w="23813">
                <a:solidFill>
                  <a:srgbClr val="000000"/>
                </a:solidFill>
                <a:round/>
                <a:headEnd/>
                <a:tailEnd/>
              </a:ln>
            </p:spPr>
            <p:txBody>
              <a:bodyPr/>
              <a:lstStyle/>
              <a:p>
                <a:endParaRPr lang="en-US"/>
              </a:p>
            </p:txBody>
          </p:sp>
        </p:grpSp>
        <p:sp>
          <p:nvSpPr>
            <p:cNvPr id="47538" name="Line 2163"/>
            <p:cNvSpPr>
              <a:spLocks noChangeShapeType="1"/>
            </p:cNvSpPr>
            <p:nvPr/>
          </p:nvSpPr>
          <p:spPr bwMode="auto">
            <a:xfrm flipV="1">
              <a:off x="3016" y="3249"/>
              <a:ext cx="454" cy="589"/>
            </a:xfrm>
            <a:prstGeom prst="line">
              <a:avLst/>
            </a:prstGeom>
            <a:noFill/>
            <a:ln w="28575">
              <a:solidFill>
                <a:schemeClr val="tx1"/>
              </a:solidFill>
              <a:prstDash val="dash"/>
              <a:round/>
              <a:headEnd/>
              <a:tailEnd type="triangle" w="med" len="med"/>
            </a:ln>
          </p:spPr>
          <p:txBody>
            <a:bodyPr/>
            <a:lstStyle/>
            <a:p>
              <a:endParaRPr lang="en-US"/>
            </a:p>
          </p:txBody>
        </p:sp>
        <p:sp>
          <p:nvSpPr>
            <p:cNvPr id="47539" name="Line 2164"/>
            <p:cNvSpPr>
              <a:spLocks noChangeShapeType="1"/>
            </p:cNvSpPr>
            <p:nvPr/>
          </p:nvSpPr>
          <p:spPr bwMode="auto">
            <a:xfrm flipH="1" flipV="1">
              <a:off x="2245" y="3249"/>
              <a:ext cx="363" cy="635"/>
            </a:xfrm>
            <a:prstGeom prst="line">
              <a:avLst/>
            </a:prstGeom>
            <a:noFill/>
            <a:ln w="28575">
              <a:solidFill>
                <a:schemeClr val="tx1"/>
              </a:solidFill>
              <a:prstDash val="dash"/>
              <a:round/>
              <a:headEnd/>
              <a:tailEnd type="triangle" w="med" len="me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Organizing people</a:t>
            </a:r>
            <a:endParaRPr lang="en-US" dirty="0"/>
          </a:p>
        </p:txBody>
      </p:sp>
      <p:pic>
        <p:nvPicPr>
          <p:cNvPr id="86018" name="Picture 2" descr="C:\Users\davidg\Desktop\Picture1.png"/>
          <p:cNvPicPr>
            <a:picLocks noChangeAspect="1" noChangeArrowheads="1"/>
          </p:cNvPicPr>
          <p:nvPr/>
        </p:nvPicPr>
        <p:blipFill>
          <a:blip r:embed="rId2"/>
          <a:srcRect/>
          <a:stretch>
            <a:fillRect/>
          </a:stretch>
        </p:blipFill>
        <p:spPr bwMode="auto">
          <a:xfrm>
            <a:off x="428628" y="2428868"/>
            <a:ext cx="8429652" cy="2981334"/>
          </a:xfrm>
          <a:prstGeom prst="rect">
            <a:avLst/>
          </a:prstGeom>
          <a:noFill/>
        </p:spPr>
      </p:pic>
      <p:sp>
        <p:nvSpPr>
          <p:cNvPr id="5" name="Text Box 5"/>
          <p:cNvSpPr txBox="1">
            <a:spLocks noChangeArrowheads="1"/>
          </p:cNvSpPr>
          <p:nvPr/>
        </p:nvSpPr>
        <p:spPr bwMode="auto">
          <a:xfrm>
            <a:off x="0" y="6597650"/>
            <a:ext cx="9144000" cy="244475"/>
          </a:xfrm>
          <a:prstGeom prst="rect">
            <a:avLst/>
          </a:prstGeom>
          <a:noFill/>
          <a:ln w="9525">
            <a:noFill/>
            <a:miter lim="800000"/>
            <a:headEnd/>
            <a:tailEnd/>
          </a:ln>
        </p:spPr>
        <p:txBody>
          <a:bodyPr>
            <a:spAutoFit/>
          </a:bodyPr>
          <a:lstStyle/>
          <a:p>
            <a:pPr>
              <a:spcBef>
                <a:spcPct val="50000"/>
              </a:spcBef>
            </a:pPr>
            <a:r>
              <a:rPr lang="en-GB" sz="1000" dirty="0" smtClean="0">
                <a:solidFill>
                  <a:srgbClr val="800000"/>
                </a:solidFill>
              </a:rPr>
              <a:t>Graphic: Open Grid Forum OGSA Working Group, GFD.30</a:t>
            </a:r>
            <a:endParaRPr lang="en-GB" sz="1000" dirty="0">
              <a:solidFill>
                <a:srgbClr val="800000"/>
              </a:solidFill>
            </a:endParaRPr>
          </a:p>
        </p:txBody>
      </p:sp>
      <p:sp>
        <p:nvSpPr>
          <p:cNvPr id="6" name="TextBox 5"/>
          <p:cNvSpPr txBox="1"/>
          <p:nvPr/>
        </p:nvSpPr>
        <p:spPr>
          <a:xfrm>
            <a:off x="1285852" y="1571612"/>
            <a:ext cx="6858048" cy="369332"/>
          </a:xfrm>
          <a:prstGeom prst="rect">
            <a:avLst/>
          </a:prstGeom>
          <a:noFill/>
        </p:spPr>
        <p:txBody>
          <a:bodyPr wrap="square" rtlCol="0">
            <a:spAutoFit/>
          </a:bodyPr>
          <a:lstStyle/>
          <a:p>
            <a:pPr algn="ctr"/>
            <a:r>
              <a:rPr lang="en-US" b="1" dirty="0" smtClean="0">
                <a:solidFill>
                  <a:srgbClr val="C00000"/>
                </a:solidFill>
              </a:rPr>
              <a:t>‘Identity is not enough’</a:t>
            </a:r>
            <a:endParaRPr lang="en-US" b="1" dirty="0">
              <a:solidFill>
                <a:srgbClr val="C00000"/>
              </a:solidFill>
            </a:endParaRPr>
          </a:p>
        </p:txBody>
      </p:sp>
      <p:sp>
        <p:nvSpPr>
          <p:cNvPr id="7" name="TextBox 6"/>
          <p:cNvSpPr txBox="1"/>
          <p:nvPr/>
        </p:nvSpPr>
        <p:spPr>
          <a:xfrm>
            <a:off x="571472" y="5643578"/>
            <a:ext cx="8358246" cy="646331"/>
          </a:xfrm>
          <a:prstGeom prst="rect">
            <a:avLst/>
          </a:prstGeom>
          <a:noFill/>
        </p:spPr>
        <p:txBody>
          <a:bodyPr wrap="square" rtlCol="0">
            <a:spAutoFit/>
          </a:bodyPr>
          <a:lstStyle/>
          <a:p>
            <a:pPr algn="ctr"/>
            <a:r>
              <a:rPr lang="en-US" dirty="0" smtClean="0"/>
              <a:t>‘virtual’ organization roles are independent of home organization roles</a:t>
            </a:r>
            <a:endParaRPr lang="en-US" b="1" dirty="0" smtClean="0"/>
          </a:p>
          <a:p>
            <a:pPr algn="ctr"/>
            <a:r>
              <a:rPr lang="en-US" dirty="0" smtClean="0"/>
              <a:t>and</a:t>
            </a:r>
            <a:r>
              <a:rPr lang="en-US" b="1" dirty="0" smtClean="0"/>
              <a:t> authority for the VO roles rests with the VO</a:t>
            </a:r>
            <a:endParaRPr lang="en-US" b="1"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2"/>
          <p:cNvSpPr>
            <a:spLocks noGrp="1" noChangeArrowheads="1"/>
          </p:cNvSpPr>
          <p:nvPr>
            <p:ph type="title"/>
          </p:nvPr>
        </p:nvSpPr>
        <p:spPr>
          <a:xfrm>
            <a:off x="685800" y="609600"/>
            <a:ext cx="7772400" cy="676275"/>
          </a:xfrm>
        </p:spPr>
        <p:txBody>
          <a:bodyPr/>
          <a:lstStyle/>
          <a:p>
            <a:pPr eaLnBrk="1" hangingPunct="1"/>
            <a:r>
              <a:rPr lang="en-GB" i="1" smtClean="0"/>
              <a:t>Authentication </a:t>
            </a:r>
            <a:r>
              <a:rPr lang="en-GB" smtClean="0"/>
              <a:t>vs. </a:t>
            </a:r>
            <a:r>
              <a:rPr lang="en-GB" i="1" smtClean="0"/>
              <a:t>Authorization</a:t>
            </a:r>
          </a:p>
        </p:txBody>
      </p:sp>
      <p:sp>
        <p:nvSpPr>
          <p:cNvPr id="51206" name="Rectangle 3"/>
          <p:cNvSpPr>
            <a:spLocks noGrp="1" noChangeArrowheads="1"/>
          </p:cNvSpPr>
          <p:nvPr>
            <p:ph type="body" idx="1"/>
          </p:nvPr>
        </p:nvSpPr>
        <p:spPr>
          <a:xfrm>
            <a:off x="685800" y="1357299"/>
            <a:ext cx="7772400" cy="4738702"/>
          </a:xfrm>
        </p:spPr>
        <p:txBody>
          <a:bodyPr/>
          <a:lstStyle/>
          <a:p>
            <a:pPr eaLnBrk="1" hangingPunct="1">
              <a:buFontTx/>
              <a:buNone/>
            </a:pPr>
            <a:r>
              <a:rPr lang="en-GB" sz="2000" dirty="0" smtClean="0"/>
              <a:t>For user-centric delegation and VO-based grids</a:t>
            </a:r>
          </a:p>
          <a:p>
            <a:pPr eaLnBrk="1" hangingPunct="1"/>
            <a:r>
              <a:rPr lang="en-GB" sz="2000" b="1" dirty="0" smtClean="0">
                <a:solidFill>
                  <a:srgbClr val="990000"/>
                </a:solidFill>
              </a:rPr>
              <a:t>Single</a:t>
            </a:r>
            <a:r>
              <a:rPr lang="en-GB" sz="2000" dirty="0" smtClean="0">
                <a:solidFill>
                  <a:srgbClr val="990000"/>
                </a:solidFill>
              </a:rPr>
              <a:t> Authentication token</a:t>
            </a:r>
            <a:r>
              <a:rPr lang="en-GB" sz="2000" dirty="0" smtClean="0"/>
              <a:t> (“passport”) </a:t>
            </a:r>
          </a:p>
          <a:p>
            <a:pPr lvl="1" eaLnBrk="1" hangingPunct="1"/>
            <a:r>
              <a:rPr lang="en-GB" sz="1800" dirty="0" smtClean="0"/>
              <a:t>issued by a party trusted by all, </a:t>
            </a:r>
          </a:p>
          <a:p>
            <a:pPr lvl="1" eaLnBrk="1" hangingPunct="1"/>
            <a:r>
              <a:rPr lang="en-GB" sz="1800" dirty="0" smtClean="0"/>
              <a:t>recognised by many resource providers, users, and VOs</a:t>
            </a:r>
          </a:p>
          <a:p>
            <a:pPr lvl="1" eaLnBrk="1" hangingPunct="1"/>
            <a:r>
              <a:rPr lang="en-GB" sz="1800" dirty="0" smtClean="0"/>
              <a:t>satisfy traceability and persistency requirement</a:t>
            </a:r>
          </a:p>
          <a:p>
            <a:pPr lvl="1" eaLnBrk="1" hangingPunct="1"/>
            <a:r>
              <a:rPr lang="en-GB" sz="1800" dirty="0" smtClean="0"/>
              <a:t>in itself does not grant any access, but provides </a:t>
            </a:r>
            <a:br>
              <a:rPr lang="en-GB" sz="1800" dirty="0" smtClean="0"/>
            </a:br>
            <a:r>
              <a:rPr lang="en-GB" sz="1800" dirty="0" smtClean="0"/>
              <a:t>a unique binding between an identifier and the subject</a:t>
            </a:r>
          </a:p>
          <a:p>
            <a:pPr lvl="1" eaLnBrk="1" hangingPunct="1">
              <a:buFontTx/>
              <a:buNone/>
            </a:pPr>
            <a:endParaRPr lang="en-GB" sz="1800" dirty="0" smtClean="0"/>
          </a:p>
          <a:p>
            <a:pPr eaLnBrk="1" hangingPunct="1"/>
            <a:r>
              <a:rPr lang="en-GB" sz="2000" dirty="0" smtClean="0">
                <a:solidFill>
                  <a:srgbClr val="990000"/>
                </a:solidFill>
              </a:rPr>
              <a:t>Per-VO (per ‘UHO’) Authorisations </a:t>
            </a:r>
            <a:r>
              <a:rPr lang="en-GB" sz="2000" dirty="0" smtClean="0"/>
              <a:t>(“visa”) attributes</a:t>
            </a:r>
          </a:p>
          <a:p>
            <a:pPr lvl="1" eaLnBrk="1" hangingPunct="1"/>
            <a:r>
              <a:rPr lang="en-GB" sz="1800" dirty="0" smtClean="0"/>
              <a:t>granted to a person/service via a virtual organisation</a:t>
            </a:r>
          </a:p>
          <a:p>
            <a:pPr lvl="1" eaLnBrk="1" hangingPunct="1"/>
            <a:r>
              <a:rPr lang="en-GB" sz="1800" dirty="0" smtClean="0"/>
              <a:t>based on the ‘passport’ name</a:t>
            </a:r>
          </a:p>
          <a:p>
            <a:pPr lvl="1" eaLnBrk="1" hangingPunct="1"/>
            <a:r>
              <a:rPr lang="en-GB" sz="1800" dirty="0" smtClean="0"/>
              <a:t>embedded in the single-sign-on token (proxy)</a:t>
            </a:r>
          </a:p>
          <a:p>
            <a:pPr lvl="1" eaLnBrk="1" hangingPunct="1"/>
            <a:r>
              <a:rPr lang="en-GB" sz="1800" dirty="0" smtClean="0"/>
              <a:t>acknowledged by the resource owners </a:t>
            </a:r>
          </a:p>
          <a:p>
            <a:pPr lvl="1" eaLnBrk="1" hangingPunct="1"/>
            <a:r>
              <a:rPr lang="en-GB" sz="1800" dirty="0" smtClean="0"/>
              <a:t>providers can obtain lists of authorised users per VO,</a:t>
            </a:r>
            <a:br>
              <a:rPr lang="en-GB" sz="1800" dirty="0" smtClean="0"/>
            </a:br>
            <a:r>
              <a:rPr lang="en-GB" sz="1800" dirty="0" smtClean="0"/>
              <a:t>but can still ban individual users</a:t>
            </a:r>
          </a:p>
          <a:p>
            <a:pPr lvl="1" eaLnBrk="1" hangingPunct="1"/>
            <a:endParaRPr lang="en-GB" sz="1800" dirty="0" smtClean="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hangingPunct="1">
              <a:defRPr/>
            </a:pPr>
            <a:r>
              <a:rPr lang="en-US" dirty="0" smtClean="0"/>
              <a:t>Identity and authentication</a:t>
            </a:r>
            <a:endParaRPr lang="en-US" dirty="0" smtClean="0"/>
          </a:p>
        </p:txBody>
      </p:sp>
      <p:sp>
        <p:nvSpPr>
          <p:cNvPr id="38915" name="Text Placeholder 4"/>
          <p:cNvSpPr>
            <a:spLocks noGrp="1"/>
          </p:cNvSpPr>
          <p:nvPr>
            <p:ph type="body" idx="1"/>
          </p:nvPr>
        </p:nvSpPr>
        <p:spPr/>
        <p:txBody>
          <a:bodyPr/>
          <a:lstStyle/>
          <a:p>
            <a:pPr eaLnBrk="1" hangingPunct="1"/>
            <a:r>
              <a:rPr lang="en-US" dirty="0" smtClean="0"/>
              <a:t>Federated PKI: the IGTF policy bridge</a:t>
            </a:r>
          </a:p>
          <a:p>
            <a:pPr eaLnBrk="1" hangingPunct="1"/>
            <a:r>
              <a:rPr lang="en-US" dirty="0" smtClean="0"/>
              <a:t>Home-organization based federations</a:t>
            </a:r>
          </a:p>
          <a:p>
            <a:pPr eaLnBrk="1" hangingPunct="1"/>
            <a:r>
              <a:rPr lang="en-US" dirty="0" smtClean="0"/>
              <a:t>User centric identity</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85800" y="609600"/>
            <a:ext cx="7772400" cy="676275"/>
          </a:xfrm>
        </p:spPr>
        <p:txBody>
          <a:bodyPr/>
          <a:lstStyle/>
          <a:p>
            <a:r>
              <a:rPr lang="en-US" dirty="0" smtClean="0"/>
              <a:t>Security Trust Mechanisms</a:t>
            </a:r>
          </a:p>
        </p:txBody>
      </p:sp>
      <p:pic>
        <p:nvPicPr>
          <p:cNvPr id="81922" name="Picture 2" descr="H:\Home\davidg\UvA\Onderwijs\SNE2008\Aa480562.ch1_brokauthkerb_f01(en-us,MSDN.10).gif"/>
          <p:cNvPicPr>
            <a:picLocks noChangeAspect="1" noChangeArrowheads="1"/>
          </p:cNvPicPr>
          <p:nvPr/>
        </p:nvPicPr>
        <p:blipFill>
          <a:blip r:embed="rId2"/>
          <a:srcRect/>
          <a:stretch>
            <a:fillRect/>
          </a:stretch>
        </p:blipFill>
        <p:spPr bwMode="auto">
          <a:xfrm>
            <a:off x="571500" y="1785938"/>
            <a:ext cx="2857500" cy="2874962"/>
          </a:xfrm>
          <a:prstGeom prst="rect">
            <a:avLst/>
          </a:prstGeom>
        </p:spPr>
        <p:style>
          <a:lnRef idx="1">
            <a:schemeClr val="accent3"/>
          </a:lnRef>
          <a:fillRef idx="3">
            <a:schemeClr val="accent3"/>
          </a:fillRef>
          <a:effectRef idx="2">
            <a:schemeClr val="accent3"/>
          </a:effectRef>
          <a:fontRef idx="minor">
            <a:schemeClr val="lt1"/>
          </a:fontRef>
        </p:style>
      </p:pic>
      <p:pic>
        <p:nvPicPr>
          <p:cNvPr id="43012" name="Picture 3" descr="H:\Home\davidg\UvA\Onderwijs\SNE2008\Kerberos_logo_100px.gif"/>
          <p:cNvPicPr>
            <a:picLocks noChangeAspect="1" noChangeArrowheads="1"/>
          </p:cNvPicPr>
          <p:nvPr/>
        </p:nvPicPr>
        <p:blipFill>
          <a:blip r:embed="rId3"/>
          <a:srcRect/>
          <a:stretch>
            <a:fillRect/>
          </a:stretch>
        </p:blipFill>
        <p:spPr bwMode="auto">
          <a:xfrm>
            <a:off x="641350" y="1928813"/>
            <a:ext cx="739775" cy="747712"/>
          </a:xfrm>
          <a:prstGeom prst="rect">
            <a:avLst/>
          </a:prstGeom>
          <a:noFill/>
          <a:ln w="9525">
            <a:noFill/>
            <a:miter lim="800000"/>
            <a:headEnd/>
            <a:tailEnd/>
          </a:ln>
        </p:spPr>
      </p:pic>
      <p:pic>
        <p:nvPicPr>
          <p:cNvPr id="81925" name="Picture 5" descr="H:\Home\davidg\UvA\Onderwijs\SNE2008\CAarchitecture.gif"/>
          <p:cNvPicPr>
            <a:picLocks noChangeAspect="1" noChangeArrowheads="1"/>
          </p:cNvPicPr>
          <p:nvPr/>
        </p:nvPicPr>
        <p:blipFill>
          <a:blip r:embed="rId4"/>
          <a:srcRect/>
          <a:stretch>
            <a:fillRect/>
          </a:stretch>
        </p:blipFill>
        <p:spPr bwMode="auto">
          <a:xfrm>
            <a:off x="3929063" y="3000375"/>
            <a:ext cx="3319462" cy="3543300"/>
          </a:xfrm>
          <a:prstGeom prst="rect">
            <a:avLst/>
          </a:prstGeom>
        </p:spPr>
        <p:style>
          <a:lnRef idx="1">
            <a:schemeClr val="accent3"/>
          </a:lnRef>
          <a:fillRef idx="3">
            <a:schemeClr val="accent3"/>
          </a:fillRef>
          <a:effectRef idx="2">
            <a:schemeClr val="accent3"/>
          </a:effectRef>
          <a:fontRef idx="minor">
            <a:schemeClr val="lt1"/>
          </a:fontRef>
        </p:style>
      </p:pic>
      <p:pic>
        <p:nvPicPr>
          <p:cNvPr id="81926" name="Picture 6"/>
          <p:cNvPicPr>
            <a:picLocks noChangeAspect="1" noChangeArrowheads="1"/>
          </p:cNvPicPr>
          <p:nvPr/>
        </p:nvPicPr>
        <p:blipFill>
          <a:blip r:embed="rId5"/>
          <a:srcRect/>
          <a:stretch>
            <a:fillRect/>
          </a:stretch>
        </p:blipFill>
        <p:spPr bwMode="auto">
          <a:xfrm>
            <a:off x="6215063" y="785813"/>
            <a:ext cx="2371725" cy="1847850"/>
          </a:xfrm>
          <a:prstGeom prst="rect">
            <a:avLst/>
          </a:prstGeom>
          <a:ln>
            <a:headEnd/>
            <a:tailEnd/>
          </a:ln>
        </p:spPr>
        <p:style>
          <a:lnRef idx="1">
            <a:schemeClr val="accent3"/>
          </a:lnRef>
          <a:fillRef idx="3">
            <a:schemeClr val="accent3"/>
          </a:fillRef>
          <a:effectRef idx="2">
            <a:schemeClr val="accent3"/>
          </a:effectRef>
          <a:fontRef idx="minor">
            <a:schemeClr val="lt1"/>
          </a:fontRef>
        </p:style>
      </p:pic>
      <p:sp>
        <p:nvSpPr>
          <p:cNvPr id="43015" name="TextBox 9"/>
          <p:cNvSpPr txBox="1">
            <a:spLocks noChangeArrowheads="1"/>
          </p:cNvSpPr>
          <p:nvPr/>
        </p:nvSpPr>
        <p:spPr bwMode="auto">
          <a:xfrm>
            <a:off x="214282" y="5715016"/>
            <a:ext cx="3643308" cy="646331"/>
          </a:xfrm>
          <a:prstGeom prst="rect">
            <a:avLst/>
          </a:prstGeom>
          <a:noFill/>
          <a:ln w="9525">
            <a:noFill/>
            <a:miter lim="800000"/>
            <a:headEnd/>
            <a:tailEnd/>
          </a:ln>
        </p:spPr>
        <p:txBody>
          <a:bodyPr wrap="square">
            <a:spAutoFit/>
          </a:bodyPr>
          <a:lstStyle/>
          <a:p>
            <a:pPr algn="ctr" eaLnBrk="0" hangingPunct="0"/>
            <a:r>
              <a:rPr lang="en-US" dirty="0" smtClean="0"/>
              <a:t>Intra-organizational security vs. global grids</a:t>
            </a:r>
            <a:endParaRPr lang="en-US" dirty="0"/>
          </a:p>
        </p:txBody>
      </p:sp>
      <p:sp>
        <p:nvSpPr>
          <p:cNvPr id="8" name="TextBox 7"/>
          <p:cNvSpPr txBox="1"/>
          <p:nvPr/>
        </p:nvSpPr>
        <p:spPr>
          <a:xfrm>
            <a:off x="8143900" y="5715016"/>
            <a:ext cx="785818" cy="707886"/>
          </a:xfrm>
          <a:prstGeom prst="rect">
            <a:avLst/>
          </a:prstGeom>
          <a:noFill/>
        </p:spPr>
        <p:txBody>
          <a:bodyPr wrap="square" rtlCol="0">
            <a:spAutoFit/>
          </a:bodyPr>
          <a:lstStyle/>
          <a:p>
            <a:r>
              <a:rPr lang="en-US" sz="4000" b="1" dirty="0" smtClean="0"/>
              <a:t>...</a:t>
            </a:r>
            <a:endParaRPr lang="en-US" b="1" dirty="0"/>
          </a:p>
        </p:txBody>
      </p:sp>
      <p:sp>
        <p:nvSpPr>
          <p:cNvPr id="9" name="TextBox 9"/>
          <p:cNvSpPr txBox="1">
            <a:spLocks noChangeArrowheads="1"/>
          </p:cNvSpPr>
          <p:nvPr/>
        </p:nvSpPr>
        <p:spPr bwMode="auto">
          <a:xfrm>
            <a:off x="2500298" y="1214422"/>
            <a:ext cx="3643308" cy="646331"/>
          </a:xfrm>
          <a:prstGeom prst="rect">
            <a:avLst/>
          </a:prstGeom>
          <a:noFill/>
          <a:ln w="9525">
            <a:noFill/>
            <a:miter lim="800000"/>
            <a:headEnd/>
            <a:tailEnd/>
          </a:ln>
        </p:spPr>
        <p:txBody>
          <a:bodyPr wrap="square">
            <a:spAutoFit/>
          </a:bodyPr>
          <a:lstStyle/>
          <a:p>
            <a:pPr algn="ctr" eaLnBrk="0" hangingPunct="0"/>
            <a:r>
              <a:rPr lang="en-US" dirty="0" smtClean="0"/>
              <a:t>Making the order of the problem manageable …</a:t>
            </a:r>
            <a:endParaRPr lang="en-US"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hangingPunct="1">
              <a:defRPr/>
            </a:pPr>
            <a:r>
              <a:rPr lang="en-US" dirty="0" smtClean="0"/>
              <a:t>Grid Computing and Infrastructures</a:t>
            </a:r>
          </a:p>
        </p:txBody>
      </p:sp>
      <p:sp>
        <p:nvSpPr>
          <p:cNvPr id="38915" name="Text Placeholder 4"/>
          <p:cNvSpPr>
            <a:spLocks noGrp="1"/>
          </p:cNvSpPr>
          <p:nvPr>
            <p:ph type="body" idx="1"/>
          </p:nvPr>
        </p:nvSpPr>
        <p:spPr>
          <a:xfrm>
            <a:off x="722313" y="857233"/>
            <a:ext cx="8135968" cy="3549668"/>
          </a:xfrm>
        </p:spPr>
        <p:txBody>
          <a:bodyPr/>
          <a:lstStyle/>
          <a:p>
            <a:pPr eaLnBrk="1" hangingPunct="1"/>
            <a:r>
              <a:rPr lang="en-US" b="1" dirty="0" smtClean="0"/>
              <a:t>The case for grid</a:t>
            </a:r>
            <a:r>
              <a:rPr lang="en-US" dirty="0" smtClean="0"/>
              <a:t>: applications</a:t>
            </a:r>
          </a:p>
          <a:p>
            <a:pPr eaLnBrk="1" hangingPunct="1"/>
            <a:r>
              <a:rPr lang="en-US" b="1" dirty="0" smtClean="0"/>
              <a:t>Security models </a:t>
            </a:r>
            <a:r>
              <a:rPr lang="en-US" dirty="0" smtClean="0"/>
              <a:t>for </a:t>
            </a:r>
            <a:r>
              <a:rPr lang="en-US" dirty="0" err="1" smtClean="0"/>
              <a:t>authN</a:t>
            </a:r>
            <a:r>
              <a:rPr lang="en-US" dirty="0" smtClean="0"/>
              <a:t> and </a:t>
            </a:r>
            <a:r>
              <a:rPr lang="en-US" dirty="0" err="1" smtClean="0"/>
              <a:t>authZ</a:t>
            </a:r>
            <a:r>
              <a:rPr lang="en-US" dirty="0" smtClean="0"/>
              <a:t>: PKI, federations and VOs</a:t>
            </a:r>
          </a:p>
          <a:p>
            <a:pPr eaLnBrk="1" hangingPunct="1"/>
            <a:r>
              <a:rPr lang="en-US" b="1" dirty="0" smtClean="0"/>
              <a:t>The Grid</a:t>
            </a:r>
            <a:r>
              <a:rPr lang="en-US" dirty="0" smtClean="0"/>
              <a:t>: the protocols, the information system and its anomalies</a:t>
            </a:r>
          </a:p>
          <a:p>
            <a:pPr eaLnBrk="1" hangingPunct="1"/>
            <a:r>
              <a:rPr lang="en-US" b="1" dirty="0" smtClean="0"/>
              <a:t>At the site</a:t>
            </a:r>
            <a:r>
              <a:rPr lang="en-US" dirty="0" smtClean="0"/>
              <a:t>: cluster architectures and networks</a:t>
            </a:r>
          </a:p>
          <a:p>
            <a:pPr eaLnBrk="1" hangingPunct="1"/>
            <a:r>
              <a:rPr lang="en-US" b="1" dirty="0" smtClean="0"/>
              <a:t>Scaling up </a:t>
            </a:r>
            <a:r>
              <a:rPr lang="en-US" dirty="0" smtClean="0"/>
              <a:t>the infrastructure: power, systems management</a:t>
            </a:r>
          </a:p>
          <a:p>
            <a:pPr eaLnBrk="1" hangingPunct="1"/>
            <a:r>
              <a:rPr lang="en-US" b="1" dirty="0" smtClean="0"/>
              <a:t>Monitoring</a:t>
            </a:r>
            <a:r>
              <a:rPr lang="en-US" dirty="0" smtClean="0"/>
              <a:t>: things that break, keeping an eye on things</a:t>
            </a:r>
          </a:p>
          <a:p>
            <a:pPr eaLnBrk="1" hangingPunct="1"/>
            <a:r>
              <a:rPr lang="en-US" b="1" dirty="0" smtClean="0"/>
              <a:t>Operational Security</a:t>
            </a:r>
            <a:r>
              <a:rPr lang="en-US" dirty="0" smtClean="0"/>
              <a:t>: ‘interesting’ users, policies, and the SSCs</a:t>
            </a:r>
          </a:p>
          <a:p>
            <a:pPr eaLnBrk="1" hangingPunct="1"/>
            <a:r>
              <a:rPr lang="en-US" b="1" dirty="0" smtClean="0"/>
              <a:t>Putting it together for growth</a:t>
            </a:r>
            <a:r>
              <a:rPr lang="en-US" dirty="0" smtClean="0"/>
              <a:t>: layering, growth, and grid models </a:t>
            </a:r>
          </a:p>
          <a:p>
            <a:pPr eaLnBrk="1" hangingPunct="1"/>
            <a:r>
              <a:rPr lang="en-US" b="1" dirty="0" smtClean="0"/>
              <a:t>Sustainable infrastructure</a:t>
            </a:r>
            <a:r>
              <a:rPr lang="en-US" dirty="0" smtClean="0"/>
              <a:t>: standards and EGI</a:t>
            </a:r>
          </a:p>
          <a:p>
            <a:pPr eaLnBrk="1" hangingPunct="1"/>
            <a:r>
              <a:rPr lang="en-US" b="1" dirty="0" smtClean="0"/>
              <a:t>What Next?</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685800" y="609600"/>
            <a:ext cx="7772400" cy="676275"/>
          </a:xfrm>
        </p:spPr>
        <p:txBody>
          <a:bodyPr/>
          <a:lstStyle/>
          <a:p>
            <a:r>
              <a:rPr lang="en-US" dirty="0" smtClean="0"/>
              <a:t>Direct (username-password) </a:t>
            </a:r>
            <a:r>
              <a:rPr lang="en-US" dirty="0" err="1" smtClean="0"/>
              <a:t>authN</a:t>
            </a:r>
            <a:endParaRPr lang="en-US" dirty="0" smtClean="0"/>
          </a:p>
        </p:txBody>
      </p:sp>
      <p:sp>
        <p:nvSpPr>
          <p:cNvPr id="45059" name="Content Placeholder 2"/>
          <p:cNvSpPr>
            <a:spLocks noGrp="1"/>
          </p:cNvSpPr>
          <p:nvPr>
            <p:ph idx="1"/>
          </p:nvPr>
        </p:nvSpPr>
        <p:spPr>
          <a:xfrm>
            <a:off x="685800" y="1571625"/>
            <a:ext cx="7772400" cy="4524375"/>
          </a:xfrm>
        </p:spPr>
        <p:txBody>
          <a:bodyPr/>
          <a:lstStyle/>
          <a:p>
            <a:r>
              <a:rPr lang="en-US" dirty="0" smtClean="0"/>
              <a:t>Dedicated to each site where you want access</a:t>
            </a:r>
          </a:p>
          <a:p>
            <a:endParaRPr lang="en-US" dirty="0" smtClean="0"/>
          </a:p>
          <a:p>
            <a:r>
              <a:rPr lang="en-US" dirty="0" smtClean="0"/>
              <a:t>Usually strongly linked to authorization</a:t>
            </a:r>
          </a:p>
          <a:p>
            <a:pPr lvl="1"/>
            <a:r>
              <a:rPr lang="en-US" dirty="0" smtClean="0"/>
              <a:t>different accounts for different roles</a:t>
            </a:r>
          </a:p>
          <a:p>
            <a:pPr lvl="1"/>
            <a:endParaRPr lang="en-US" dirty="0" smtClean="0"/>
          </a:p>
          <a:p>
            <a:r>
              <a:rPr lang="en-US" dirty="0" smtClean="0"/>
              <a:t>In a multi-organizational problem is </a:t>
            </a:r>
            <a:br>
              <a:rPr lang="en-US" dirty="0" smtClean="0"/>
            </a:br>
            <a:r>
              <a:rPr lang="en-US" dirty="0" smtClean="0"/>
              <a:t/>
            </a:r>
            <a:br>
              <a:rPr lang="en-US" dirty="0" smtClean="0"/>
            </a:br>
            <a:r>
              <a:rPr lang="en-US" dirty="0" smtClean="0"/>
              <a:t>		</a:t>
            </a:r>
            <a:r>
              <a:rPr lang="en-US" b="1" dirty="0" smtClean="0">
                <a:latin typeface="Vladimir Script" pitchFamily="66" charset="0"/>
              </a:rPr>
              <a:t>O</a:t>
            </a:r>
            <a:r>
              <a:rPr lang="en-US" dirty="0" smtClean="0"/>
              <a:t>(</a:t>
            </a:r>
            <a:r>
              <a:rPr lang="en-US" dirty="0" err="1" smtClean="0"/>
              <a:t>n</a:t>
            </a:r>
            <a:r>
              <a:rPr lang="en-US" baseline="-25000" dirty="0" err="1" smtClean="0"/>
              <a:t>sites</a:t>
            </a:r>
            <a:r>
              <a:rPr lang="en-US" dirty="0" smtClean="0"/>
              <a:t>) * </a:t>
            </a:r>
            <a:r>
              <a:rPr lang="en-US" b="1" dirty="0" smtClean="0">
                <a:latin typeface="Vladimir Script" pitchFamily="66" charset="0"/>
              </a:rPr>
              <a:t>O</a:t>
            </a:r>
            <a:r>
              <a:rPr lang="en-US" dirty="0" smtClean="0"/>
              <a:t>(</a:t>
            </a:r>
            <a:r>
              <a:rPr lang="en-US" dirty="0" err="1" smtClean="0"/>
              <a:t>n</a:t>
            </a:r>
            <a:r>
              <a:rPr lang="en-US" baseline="-25000" dirty="0" err="1" smtClean="0"/>
              <a:t>users</a:t>
            </a:r>
            <a:r>
              <a:rPr lang="en-US" dirty="0" smtClean="0"/>
              <a:t>)</a:t>
            </a:r>
          </a:p>
          <a:p>
            <a:endParaRPr lang="en-US" dirty="0" smtClean="0"/>
          </a:p>
        </p:txBody>
      </p:sp>
      <p:sp>
        <p:nvSpPr>
          <p:cNvPr id="4" name="TextBox 3"/>
          <p:cNvSpPr txBox="1"/>
          <p:nvPr/>
        </p:nvSpPr>
        <p:spPr>
          <a:xfrm>
            <a:off x="214282" y="6072206"/>
            <a:ext cx="7143800" cy="369332"/>
          </a:xfrm>
          <a:prstGeom prst="rect">
            <a:avLst/>
          </a:prstGeom>
          <a:noFill/>
        </p:spPr>
        <p:txBody>
          <a:bodyPr wrap="square" rtlCol="0">
            <a:spAutoFit/>
          </a:bodyPr>
          <a:lstStyle/>
          <a:p>
            <a:r>
              <a:rPr lang="en-US" i="1" dirty="0" smtClean="0"/>
              <a:t>Federation technologies (see later) help in some respects</a:t>
            </a:r>
            <a:endParaRPr lang="en-US" i="1" dirty="0"/>
          </a:p>
        </p:txBody>
      </p:sp>
      <p:pic>
        <p:nvPicPr>
          <p:cNvPr id="5" name="Picture 6"/>
          <p:cNvPicPr>
            <a:picLocks noChangeAspect="1" noChangeArrowheads="1"/>
          </p:cNvPicPr>
          <p:nvPr/>
        </p:nvPicPr>
        <p:blipFill>
          <a:blip r:embed="rId2"/>
          <a:srcRect/>
          <a:stretch>
            <a:fillRect/>
          </a:stretch>
        </p:blipFill>
        <p:spPr bwMode="auto">
          <a:xfrm>
            <a:off x="7500958" y="5572140"/>
            <a:ext cx="1371593" cy="1068631"/>
          </a:xfrm>
          <a:prstGeom prst="rect">
            <a:avLst/>
          </a:prstGeom>
          <a:ln>
            <a:headEnd/>
            <a:tailEnd/>
          </a:ln>
        </p:spPr>
        <p:style>
          <a:lnRef idx="1">
            <a:schemeClr val="accent3"/>
          </a:lnRef>
          <a:fillRef idx="3">
            <a:schemeClr val="accent3"/>
          </a:fillRef>
          <a:effectRef idx="2">
            <a:schemeClr val="accent3"/>
          </a:effectRef>
          <a:fontRef idx="minor">
            <a:schemeClr val="lt1"/>
          </a:fontRef>
        </p:style>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85800" y="609600"/>
            <a:ext cx="7772400" cy="676275"/>
          </a:xfrm>
        </p:spPr>
        <p:txBody>
          <a:bodyPr/>
          <a:lstStyle/>
          <a:p>
            <a:r>
              <a:rPr lang="en-US" smtClean="0"/>
              <a:t>Kerberos</a:t>
            </a:r>
          </a:p>
        </p:txBody>
      </p:sp>
      <p:sp>
        <p:nvSpPr>
          <p:cNvPr id="44035" name="Content Placeholder 2"/>
          <p:cNvSpPr>
            <a:spLocks noGrp="1"/>
          </p:cNvSpPr>
          <p:nvPr>
            <p:ph idx="1"/>
          </p:nvPr>
        </p:nvSpPr>
        <p:spPr>
          <a:xfrm>
            <a:off x="685800" y="1571625"/>
            <a:ext cx="7772400" cy="4524375"/>
          </a:xfrm>
        </p:spPr>
        <p:txBody>
          <a:bodyPr/>
          <a:lstStyle/>
          <a:p>
            <a:r>
              <a:rPr lang="en-US" dirty="0" smtClean="0"/>
              <a:t>Common trust domain around a KDC</a:t>
            </a:r>
          </a:p>
          <a:p>
            <a:r>
              <a:rPr lang="en-US" dirty="0" smtClean="0"/>
              <a:t>Based on service tickets, derived from a TGT</a:t>
            </a:r>
          </a:p>
          <a:p>
            <a:pPr lvl="1"/>
            <a:r>
              <a:rPr lang="en-US" dirty="0" smtClean="0"/>
              <a:t>Encrypted with the service key from the target service</a:t>
            </a:r>
          </a:p>
          <a:p>
            <a:pPr lvl="1"/>
            <a:r>
              <a:rPr lang="en-US" dirty="0" smtClean="0"/>
              <a:t>Whether you talk to the ‘right’ server is implicit in it’s ability to decode your service ticket</a:t>
            </a:r>
          </a:p>
          <a:p>
            <a:r>
              <a:rPr lang="en-US" dirty="0" smtClean="0"/>
              <a:t>Cross-domain trust by recognizing KDC tickets</a:t>
            </a:r>
          </a:p>
          <a:p>
            <a:pPr lvl="1"/>
            <a:r>
              <a:rPr lang="en-US" dirty="0" smtClean="0"/>
              <a:t>interesting in presence of symmetric crypto</a:t>
            </a:r>
          </a:p>
          <a:p>
            <a:pPr lvl="1"/>
            <a:r>
              <a:rPr lang="en-US" dirty="0" smtClean="0"/>
              <a:t>but usually, alignment mismatch between </a:t>
            </a:r>
            <a:br>
              <a:rPr lang="en-US" dirty="0" smtClean="0"/>
            </a:br>
            <a:r>
              <a:rPr lang="en-US" dirty="0" smtClean="0"/>
              <a:t>	organizations is the limiting factor</a:t>
            </a:r>
          </a:p>
          <a:p>
            <a:pPr lvl="1"/>
            <a:endParaRPr lang="en-US" dirty="0" smtClean="0"/>
          </a:p>
          <a:p>
            <a:pPr lvl="1"/>
            <a:r>
              <a:rPr lang="en-US" dirty="0" smtClean="0"/>
              <a:t>For multi-domain gets to be </a:t>
            </a:r>
            <a:r>
              <a:rPr lang="en-US" b="1" dirty="0" smtClean="0">
                <a:latin typeface="Vladimir Script" pitchFamily="66" charset="0"/>
              </a:rPr>
              <a:t>O</a:t>
            </a:r>
            <a:r>
              <a:rPr lang="en-US" dirty="0" smtClean="0"/>
              <a:t>(n</a:t>
            </a:r>
            <a:r>
              <a:rPr lang="en-US" baseline="30000" dirty="0" smtClean="0"/>
              <a:t>2</a:t>
            </a:r>
            <a:r>
              <a:rPr lang="en-US" dirty="0" smtClean="0"/>
              <a:t>) for </a:t>
            </a:r>
            <a:r>
              <a:rPr lang="en-US" i="1" dirty="0" smtClean="0"/>
              <a:t>n</a:t>
            </a:r>
            <a:r>
              <a:rPr lang="en-US" dirty="0" smtClean="0"/>
              <a:t> sites</a:t>
            </a:r>
          </a:p>
          <a:p>
            <a:endParaRPr lang="en-US" dirty="0" smtClean="0"/>
          </a:p>
        </p:txBody>
      </p:sp>
      <p:pic>
        <p:nvPicPr>
          <p:cNvPr id="4" name="Picture 2" descr="H:\Home\davidg\UvA\Onderwijs\SNE2008\Aa480562.ch1_brokauthkerb_f01(en-us,MSDN.10).gif"/>
          <p:cNvPicPr>
            <a:picLocks noChangeAspect="1" noChangeArrowheads="1"/>
          </p:cNvPicPr>
          <p:nvPr/>
        </p:nvPicPr>
        <p:blipFill>
          <a:blip r:embed="rId2"/>
          <a:srcRect/>
          <a:stretch>
            <a:fillRect/>
          </a:stretch>
        </p:blipFill>
        <p:spPr bwMode="auto">
          <a:xfrm>
            <a:off x="7215188" y="4929188"/>
            <a:ext cx="1714500" cy="1724025"/>
          </a:xfrm>
          <a:prstGeom prst="rect">
            <a:avLst/>
          </a:prstGeom>
        </p:spPr>
        <p:style>
          <a:lnRef idx="1">
            <a:schemeClr val="accent3"/>
          </a:lnRef>
          <a:fillRef idx="3">
            <a:schemeClr val="accent3"/>
          </a:fillRef>
          <a:effectRef idx="2">
            <a:schemeClr val="accent3"/>
          </a:effectRef>
          <a:fontRef idx="minor">
            <a:schemeClr val="lt1"/>
          </a:fontRef>
        </p:style>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PKI</a:t>
            </a:r>
            <a:endParaRPr lang="en-US" dirty="0"/>
          </a:p>
        </p:txBody>
      </p:sp>
      <p:sp>
        <p:nvSpPr>
          <p:cNvPr id="3" name="Content Placeholder 2"/>
          <p:cNvSpPr>
            <a:spLocks noGrp="1"/>
          </p:cNvSpPr>
          <p:nvPr>
            <p:ph idx="1"/>
          </p:nvPr>
        </p:nvSpPr>
        <p:spPr/>
        <p:txBody>
          <a:bodyPr/>
          <a:lstStyle/>
          <a:p>
            <a:r>
              <a:rPr lang="en-US" dirty="0" smtClean="0"/>
              <a:t>Relying parties (sites and users) all </a:t>
            </a:r>
            <a:r>
              <a:rPr lang="en-US" dirty="0" err="1" smtClean="0"/>
              <a:t>recognise</a:t>
            </a:r>
            <a:r>
              <a:rPr lang="en-US" dirty="0" smtClean="0"/>
              <a:t> a trusted third party (CA)</a:t>
            </a:r>
          </a:p>
          <a:p>
            <a:endParaRPr lang="en-US" dirty="0" smtClean="0"/>
          </a:p>
          <a:p>
            <a:r>
              <a:rPr lang="en-US" dirty="0" smtClean="0"/>
              <a:t>Problem is now </a:t>
            </a:r>
            <a:r>
              <a:rPr lang="en-US" b="1" dirty="0" smtClean="0">
                <a:latin typeface="Vladimir Script" pitchFamily="66" charset="0"/>
              </a:rPr>
              <a:t>O</a:t>
            </a:r>
            <a:r>
              <a:rPr lang="en-US" dirty="0" smtClean="0"/>
              <a:t>(</a:t>
            </a:r>
            <a:r>
              <a:rPr lang="en-US" dirty="0" err="1" smtClean="0"/>
              <a:t>n</a:t>
            </a:r>
            <a:r>
              <a:rPr lang="en-US" baseline="-25000" dirty="0" err="1" smtClean="0"/>
              <a:t>CA</a:t>
            </a:r>
            <a:r>
              <a:rPr lang="en-US" dirty="0" smtClean="0"/>
              <a:t>)</a:t>
            </a:r>
            <a:br>
              <a:rPr lang="en-US" dirty="0" smtClean="0"/>
            </a:br>
            <a:r>
              <a:rPr lang="en-US" dirty="0" smtClean="0"/>
              <a:t/>
            </a:r>
            <a:br>
              <a:rPr lang="en-US" dirty="0" smtClean="0"/>
            </a:br>
            <a:r>
              <a:rPr lang="en-US" sz="2000" dirty="0" smtClean="0"/>
              <a:t>	and </a:t>
            </a:r>
            <a:r>
              <a:rPr lang="en-US" sz="2000" dirty="0" err="1" smtClean="0"/>
              <a:t>n</a:t>
            </a:r>
            <a:r>
              <a:rPr lang="en-US" sz="2000" baseline="-25000" dirty="0" err="1" smtClean="0"/>
              <a:t>CA</a:t>
            </a:r>
            <a:r>
              <a:rPr lang="en-US" sz="2000" dirty="0" smtClean="0"/>
              <a:t> is hopefully &lt;&lt; </a:t>
            </a:r>
            <a:r>
              <a:rPr lang="en-US" sz="2000" dirty="0" err="1" smtClean="0"/>
              <a:t>n</a:t>
            </a:r>
            <a:r>
              <a:rPr lang="en-US" sz="2000" baseline="-25000" dirty="0" err="1" smtClean="0"/>
              <a:t>sites</a:t>
            </a:r>
            <a:endParaRPr lang="en-US" sz="2000" baseline="-25000" dirty="0" smtClean="0"/>
          </a:p>
          <a:p>
            <a:endParaRPr lang="en-US" dirty="0" smtClean="0"/>
          </a:p>
          <a:p>
            <a:r>
              <a:rPr lang="en-US" dirty="0" smtClean="0"/>
              <a:t>But there will be more than one CA as well …</a:t>
            </a:r>
            <a:endParaRPr lang="en-US" baseline="-25000" dirty="0" smtClean="0"/>
          </a:p>
        </p:txBody>
      </p:sp>
      <p:pic>
        <p:nvPicPr>
          <p:cNvPr id="4" name="Picture 5" descr="H:\Home\davidg\UvA\Onderwijs\SNE2008\CAarchitecture.gif"/>
          <p:cNvPicPr>
            <a:picLocks noChangeAspect="1" noChangeArrowheads="1"/>
          </p:cNvPicPr>
          <p:nvPr/>
        </p:nvPicPr>
        <p:blipFill>
          <a:blip r:embed="rId2"/>
          <a:srcRect/>
          <a:stretch>
            <a:fillRect/>
          </a:stretch>
        </p:blipFill>
        <p:spPr bwMode="auto">
          <a:xfrm>
            <a:off x="7858148" y="5500702"/>
            <a:ext cx="1110936" cy="1185849"/>
          </a:xfrm>
          <a:prstGeom prst="rect">
            <a:avLst/>
          </a:prstGeom>
        </p:spPr>
        <p:style>
          <a:lnRef idx="1">
            <a:schemeClr val="accent3"/>
          </a:lnRef>
          <a:fillRef idx="3">
            <a:schemeClr val="accent3"/>
          </a:fillRef>
          <a:effectRef idx="2">
            <a:schemeClr val="accent3"/>
          </a:effectRef>
          <a:fontRef idx="minor">
            <a:schemeClr val="lt1"/>
          </a:fontRef>
        </p:style>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2"/>
          <p:cNvSpPr>
            <a:spLocks noGrp="1" noChangeArrowheads="1"/>
          </p:cNvSpPr>
          <p:nvPr>
            <p:ph type="title"/>
          </p:nvPr>
        </p:nvSpPr>
        <p:spPr/>
        <p:txBody>
          <a:bodyPr/>
          <a:lstStyle/>
          <a:p>
            <a:pPr eaLnBrk="1" hangingPunct="1"/>
            <a:r>
              <a:rPr lang="en-GB" smtClean="0"/>
              <a:t>Federated PKI for authentication</a:t>
            </a:r>
          </a:p>
        </p:txBody>
      </p:sp>
      <p:sp>
        <p:nvSpPr>
          <p:cNvPr id="36870" name="Rectangle 3"/>
          <p:cNvSpPr>
            <a:spLocks noGrp="1" noChangeArrowheads="1"/>
          </p:cNvSpPr>
          <p:nvPr>
            <p:ph type="body" idx="1"/>
          </p:nvPr>
        </p:nvSpPr>
        <p:spPr>
          <a:xfrm>
            <a:off x="228600" y="3724299"/>
            <a:ext cx="8763000" cy="2860675"/>
          </a:xfrm>
        </p:spPr>
        <p:txBody>
          <a:bodyPr/>
          <a:lstStyle/>
          <a:p>
            <a:pPr eaLnBrk="1" hangingPunct="1">
              <a:lnSpc>
                <a:spcPct val="90000"/>
              </a:lnSpc>
            </a:pPr>
            <a:r>
              <a:rPr lang="en-GB" sz="2000" dirty="0" smtClean="0">
                <a:solidFill>
                  <a:srgbClr val="990000"/>
                </a:solidFill>
              </a:rPr>
              <a:t>A Federation of many independent CAs (a ‘policy bridge’)</a:t>
            </a:r>
          </a:p>
          <a:p>
            <a:pPr lvl="1" eaLnBrk="1" hangingPunct="1">
              <a:lnSpc>
                <a:spcPct val="90000"/>
              </a:lnSpc>
            </a:pPr>
            <a:r>
              <a:rPr lang="en-GB" sz="1800" dirty="0" smtClean="0"/>
              <a:t>common minimum requirements</a:t>
            </a:r>
          </a:p>
          <a:p>
            <a:pPr lvl="1" eaLnBrk="1" hangingPunct="1">
              <a:lnSpc>
                <a:spcPct val="90000"/>
              </a:lnSpc>
            </a:pPr>
            <a:r>
              <a:rPr lang="en-GB" sz="1800" dirty="0" smtClean="0"/>
              <a:t>trust domain as required by users and </a:t>
            </a:r>
            <a:r>
              <a:rPr lang="en-GB" sz="1800" b="1" dirty="0" smtClean="0"/>
              <a:t>relying parties</a:t>
            </a:r>
          </a:p>
          <a:p>
            <a:pPr lvl="1" eaLnBrk="1" hangingPunct="1">
              <a:lnSpc>
                <a:spcPct val="90000"/>
              </a:lnSpc>
            </a:pPr>
            <a:r>
              <a:rPr lang="en-GB" sz="1800" dirty="0" smtClean="0"/>
              <a:t>well-defined and peer-reviewed acceptance process</a:t>
            </a:r>
          </a:p>
          <a:p>
            <a:pPr eaLnBrk="1" hangingPunct="1">
              <a:lnSpc>
                <a:spcPct val="90000"/>
              </a:lnSpc>
            </a:pPr>
            <a:r>
              <a:rPr lang="en-GB" sz="2000" dirty="0" smtClean="0">
                <a:solidFill>
                  <a:srgbClr val="A50021"/>
                </a:solidFill>
              </a:rPr>
              <a:t>User has a single identity</a:t>
            </a:r>
          </a:p>
          <a:p>
            <a:pPr lvl="1" eaLnBrk="1" hangingPunct="1">
              <a:lnSpc>
                <a:spcPct val="90000"/>
              </a:lnSpc>
            </a:pPr>
            <a:r>
              <a:rPr lang="en-GB" sz="1800" dirty="0" smtClean="0"/>
              <a:t>from a local CA close by</a:t>
            </a:r>
          </a:p>
          <a:p>
            <a:pPr lvl="1" eaLnBrk="1" hangingPunct="1">
              <a:lnSpc>
                <a:spcPct val="90000"/>
              </a:lnSpc>
            </a:pPr>
            <a:r>
              <a:rPr lang="en-GB" sz="1800" dirty="0" smtClean="0"/>
              <a:t>works across VOs, with single sign-on via impersonation ‘proxies’ (RFC3820)</a:t>
            </a:r>
          </a:p>
          <a:p>
            <a:pPr lvl="1" eaLnBrk="1" hangingPunct="1">
              <a:lnSpc>
                <a:spcPct val="90000"/>
              </a:lnSpc>
            </a:pPr>
            <a:r>
              <a:rPr lang="en-GB" sz="1800" dirty="0" smtClean="0"/>
              <a:t>certificate itself also usable outside the grid</a:t>
            </a:r>
          </a:p>
        </p:txBody>
      </p:sp>
      <p:sp>
        <p:nvSpPr>
          <p:cNvPr id="36871" name="AutoShape 4"/>
          <p:cNvSpPr>
            <a:spLocks noChangeArrowheads="1"/>
          </p:cNvSpPr>
          <p:nvPr/>
        </p:nvSpPr>
        <p:spPr bwMode="auto">
          <a:xfrm>
            <a:off x="438150" y="1260499"/>
            <a:ext cx="4440238" cy="2368550"/>
          </a:xfrm>
          <a:prstGeom prst="cloudCallout">
            <a:avLst>
              <a:gd name="adj1" fmla="val 4810"/>
              <a:gd name="adj2" fmla="val 0"/>
            </a:avLst>
          </a:prstGeom>
          <a:solidFill>
            <a:srgbClr val="66FF99"/>
          </a:solidFill>
          <a:ln w="9525">
            <a:noFill/>
            <a:round/>
            <a:headEnd/>
            <a:tailEnd/>
          </a:ln>
        </p:spPr>
        <p:txBody>
          <a:bodyPr/>
          <a:lstStyle/>
          <a:p>
            <a:pPr algn="ctr"/>
            <a:endParaRPr lang="en-GB" sz="2000">
              <a:latin typeface="Verdana" pitchFamily="34" charset="0"/>
            </a:endParaRPr>
          </a:p>
        </p:txBody>
      </p:sp>
      <p:sp>
        <p:nvSpPr>
          <p:cNvPr id="36872" name="AutoShape 5"/>
          <p:cNvSpPr>
            <a:spLocks noChangeArrowheads="1"/>
          </p:cNvSpPr>
          <p:nvPr/>
        </p:nvSpPr>
        <p:spPr bwMode="auto">
          <a:xfrm>
            <a:off x="1139825" y="1784374"/>
            <a:ext cx="1103313" cy="538163"/>
          </a:xfrm>
          <a:prstGeom prst="roundRect">
            <a:avLst>
              <a:gd name="adj" fmla="val 16667"/>
            </a:avLst>
          </a:prstGeom>
          <a:solidFill>
            <a:schemeClr val="accent1"/>
          </a:solidFill>
          <a:ln w="9525" algn="ctr">
            <a:noFill/>
            <a:round/>
            <a:headEnd/>
            <a:tailEnd/>
          </a:ln>
        </p:spPr>
        <p:txBody>
          <a:bodyPr wrap="none" anchor="ctr"/>
          <a:lstStyle/>
          <a:p>
            <a:pPr algn="ctr"/>
            <a:r>
              <a:rPr lang="en-GB" sz="2000">
                <a:latin typeface="Verdana" pitchFamily="34" charset="0"/>
              </a:rPr>
              <a:t>CA 1</a:t>
            </a:r>
          </a:p>
        </p:txBody>
      </p:sp>
      <p:sp>
        <p:nvSpPr>
          <p:cNvPr id="36873" name="AutoShape 6"/>
          <p:cNvSpPr>
            <a:spLocks noChangeArrowheads="1"/>
          </p:cNvSpPr>
          <p:nvPr/>
        </p:nvSpPr>
        <p:spPr bwMode="auto">
          <a:xfrm>
            <a:off x="2597150" y="1601812"/>
            <a:ext cx="1103313" cy="538162"/>
          </a:xfrm>
          <a:prstGeom prst="roundRect">
            <a:avLst>
              <a:gd name="adj" fmla="val 16667"/>
            </a:avLst>
          </a:prstGeom>
          <a:solidFill>
            <a:schemeClr val="accent1"/>
          </a:solidFill>
          <a:ln w="9525" algn="ctr">
            <a:noFill/>
            <a:round/>
            <a:headEnd/>
            <a:tailEnd/>
          </a:ln>
        </p:spPr>
        <p:txBody>
          <a:bodyPr wrap="none" anchor="ctr"/>
          <a:lstStyle/>
          <a:p>
            <a:pPr algn="ctr"/>
            <a:r>
              <a:rPr lang="en-GB" sz="2000">
                <a:latin typeface="Verdana" pitchFamily="34" charset="0"/>
              </a:rPr>
              <a:t>CA 2</a:t>
            </a:r>
          </a:p>
        </p:txBody>
      </p:sp>
      <p:sp>
        <p:nvSpPr>
          <p:cNvPr id="36874" name="AutoShape 7"/>
          <p:cNvSpPr>
            <a:spLocks noChangeArrowheads="1"/>
          </p:cNvSpPr>
          <p:nvPr/>
        </p:nvSpPr>
        <p:spPr bwMode="auto">
          <a:xfrm>
            <a:off x="1646238" y="2654324"/>
            <a:ext cx="1103312" cy="538163"/>
          </a:xfrm>
          <a:prstGeom prst="roundRect">
            <a:avLst>
              <a:gd name="adj" fmla="val 16667"/>
            </a:avLst>
          </a:prstGeom>
          <a:solidFill>
            <a:schemeClr val="accent1"/>
          </a:solidFill>
          <a:ln w="9525" algn="ctr">
            <a:noFill/>
            <a:round/>
            <a:headEnd/>
            <a:tailEnd/>
          </a:ln>
        </p:spPr>
        <p:txBody>
          <a:bodyPr wrap="none" anchor="ctr"/>
          <a:lstStyle/>
          <a:p>
            <a:pPr algn="ctr"/>
            <a:r>
              <a:rPr lang="en-GB" sz="2000">
                <a:latin typeface="Verdana" pitchFamily="34" charset="0"/>
              </a:rPr>
              <a:t>CA 3</a:t>
            </a:r>
          </a:p>
        </p:txBody>
      </p:sp>
      <p:sp>
        <p:nvSpPr>
          <p:cNvPr id="36875" name="AutoShape 8"/>
          <p:cNvSpPr>
            <a:spLocks noChangeArrowheads="1"/>
          </p:cNvSpPr>
          <p:nvPr/>
        </p:nvSpPr>
        <p:spPr bwMode="auto">
          <a:xfrm>
            <a:off x="3248025" y="2254274"/>
            <a:ext cx="1103313" cy="538163"/>
          </a:xfrm>
          <a:prstGeom prst="roundRect">
            <a:avLst>
              <a:gd name="adj" fmla="val 16667"/>
            </a:avLst>
          </a:prstGeom>
          <a:solidFill>
            <a:schemeClr val="accent1"/>
          </a:solidFill>
          <a:ln w="9525" algn="ctr">
            <a:noFill/>
            <a:round/>
            <a:headEnd/>
            <a:tailEnd/>
          </a:ln>
        </p:spPr>
        <p:txBody>
          <a:bodyPr wrap="none" anchor="ctr"/>
          <a:lstStyle/>
          <a:p>
            <a:pPr algn="ctr"/>
            <a:r>
              <a:rPr lang="en-GB" sz="2000">
                <a:latin typeface="Verdana" pitchFamily="34" charset="0"/>
              </a:rPr>
              <a:t>CA </a:t>
            </a:r>
            <a:r>
              <a:rPr lang="en-GB" sz="2000" i="1">
                <a:latin typeface="Verdana" pitchFamily="34" charset="0"/>
              </a:rPr>
              <a:t>n</a:t>
            </a:r>
          </a:p>
        </p:txBody>
      </p:sp>
      <p:grpSp>
        <p:nvGrpSpPr>
          <p:cNvPr id="2" name="Group 9"/>
          <p:cNvGrpSpPr>
            <a:grpSpLocks/>
          </p:cNvGrpSpPr>
          <p:nvPr/>
        </p:nvGrpSpPr>
        <p:grpSpPr bwMode="auto">
          <a:xfrm>
            <a:off x="4498975" y="2017737"/>
            <a:ext cx="1817688" cy="1430337"/>
            <a:chOff x="4299" y="1408"/>
            <a:chExt cx="1145" cy="901"/>
          </a:xfrm>
        </p:grpSpPr>
        <p:sp>
          <p:nvSpPr>
            <p:cNvPr id="36884" name="Rectangle 10"/>
            <p:cNvSpPr>
              <a:spLocks noChangeArrowheads="1"/>
            </p:cNvSpPr>
            <p:nvPr/>
          </p:nvSpPr>
          <p:spPr bwMode="auto">
            <a:xfrm>
              <a:off x="4301" y="1408"/>
              <a:ext cx="1143" cy="212"/>
            </a:xfrm>
            <a:prstGeom prst="rect">
              <a:avLst/>
            </a:prstGeom>
            <a:solidFill>
              <a:schemeClr val="hlink"/>
            </a:solidFill>
            <a:ln w="12700" algn="ctr">
              <a:solidFill>
                <a:schemeClr val="tx1"/>
              </a:solidFill>
              <a:prstDash val="dash"/>
              <a:miter lim="800000"/>
              <a:headEnd/>
              <a:tailEnd/>
            </a:ln>
          </p:spPr>
          <p:txBody>
            <a:bodyPr wrap="none" anchor="ctr"/>
            <a:lstStyle/>
            <a:p>
              <a:pPr algn="ctr"/>
              <a:r>
                <a:rPr lang="en-GB" sz="2000">
                  <a:latin typeface="Verdana" pitchFamily="34" charset="0"/>
                </a:rPr>
                <a:t>charter</a:t>
              </a:r>
            </a:p>
          </p:txBody>
        </p:sp>
        <p:sp>
          <p:nvSpPr>
            <p:cNvPr id="36885" name="Rectangle 11"/>
            <p:cNvSpPr>
              <a:spLocks noChangeArrowheads="1"/>
            </p:cNvSpPr>
            <p:nvPr/>
          </p:nvSpPr>
          <p:spPr bwMode="auto">
            <a:xfrm>
              <a:off x="4299" y="1672"/>
              <a:ext cx="1143" cy="212"/>
            </a:xfrm>
            <a:prstGeom prst="rect">
              <a:avLst/>
            </a:prstGeom>
            <a:solidFill>
              <a:schemeClr val="hlink"/>
            </a:solidFill>
            <a:ln w="12700" algn="ctr">
              <a:solidFill>
                <a:schemeClr val="tx1"/>
              </a:solidFill>
              <a:prstDash val="dash"/>
              <a:miter lim="800000"/>
              <a:headEnd/>
              <a:tailEnd/>
            </a:ln>
          </p:spPr>
          <p:txBody>
            <a:bodyPr wrap="none" anchor="ctr"/>
            <a:lstStyle/>
            <a:p>
              <a:pPr algn="ctr"/>
              <a:r>
                <a:rPr lang="en-GB" sz="2000">
                  <a:latin typeface="Verdana" pitchFamily="34" charset="0"/>
                </a:rPr>
                <a:t>guidelines</a:t>
              </a:r>
            </a:p>
          </p:txBody>
        </p:sp>
        <p:sp>
          <p:nvSpPr>
            <p:cNvPr id="36886" name="Rectangle 12"/>
            <p:cNvSpPr>
              <a:spLocks noChangeArrowheads="1"/>
            </p:cNvSpPr>
            <p:nvPr/>
          </p:nvSpPr>
          <p:spPr bwMode="auto">
            <a:xfrm>
              <a:off x="4299" y="1936"/>
              <a:ext cx="1143" cy="373"/>
            </a:xfrm>
            <a:prstGeom prst="rect">
              <a:avLst/>
            </a:prstGeom>
            <a:solidFill>
              <a:schemeClr val="hlink"/>
            </a:solidFill>
            <a:ln w="12700" algn="ctr">
              <a:solidFill>
                <a:schemeClr val="tx1"/>
              </a:solidFill>
              <a:prstDash val="dash"/>
              <a:miter lim="800000"/>
              <a:headEnd/>
              <a:tailEnd/>
            </a:ln>
          </p:spPr>
          <p:txBody>
            <a:bodyPr wrap="none" anchor="ctr"/>
            <a:lstStyle/>
            <a:p>
              <a:pPr algn="ctr"/>
              <a:r>
                <a:rPr lang="en-GB" sz="2000">
                  <a:latin typeface="Verdana" pitchFamily="34" charset="0"/>
                </a:rPr>
                <a:t>acceptance</a:t>
              </a:r>
            </a:p>
            <a:p>
              <a:pPr algn="ctr"/>
              <a:r>
                <a:rPr lang="en-GB" sz="2000">
                  <a:latin typeface="Verdana" pitchFamily="34" charset="0"/>
                </a:rPr>
                <a:t>process</a:t>
              </a:r>
            </a:p>
          </p:txBody>
        </p:sp>
      </p:grpSp>
      <p:sp>
        <p:nvSpPr>
          <p:cNvPr id="36877" name="AutoShape 13"/>
          <p:cNvSpPr>
            <a:spLocks noChangeArrowheads="1"/>
          </p:cNvSpPr>
          <p:nvPr/>
        </p:nvSpPr>
        <p:spPr bwMode="auto">
          <a:xfrm>
            <a:off x="6938963" y="2862287"/>
            <a:ext cx="1223962" cy="752475"/>
          </a:xfrm>
          <a:prstGeom prst="roundRect">
            <a:avLst>
              <a:gd name="adj" fmla="val 16667"/>
            </a:avLst>
          </a:prstGeom>
          <a:solidFill>
            <a:schemeClr val="folHlink"/>
          </a:solidFill>
          <a:ln w="9525" algn="ctr">
            <a:noFill/>
            <a:round/>
            <a:headEnd/>
            <a:tailEnd/>
          </a:ln>
        </p:spPr>
        <p:txBody>
          <a:bodyPr wrap="none" anchor="ctr"/>
          <a:lstStyle/>
          <a:p>
            <a:pPr algn="ctr"/>
            <a:r>
              <a:rPr lang="en-GB" sz="2000">
                <a:latin typeface="Verdana" pitchFamily="34" charset="0"/>
              </a:rPr>
              <a:t>relying </a:t>
            </a:r>
            <a:br>
              <a:rPr lang="en-GB" sz="2000">
                <a:latin typeface="Verdana" pitchFamily="34" charset="0"/>
              </a:rPr>
            </a:br>
            <a:r>
              <a:rPr lang="en-GB" sz="2000">
                <a:latin typeface="Verdana" pitchFamily="34" charset="0"/>
              </a:rPr>
              <a:t>party 1</a:t>
            </a:r>
          </a:p>
        </p:txBody>
      </p:sp>
      <p:sp>
        <p:nvSpPr>
          <p:cNvPr id="36878" name="AutoShape 14"/>
          <p:cNvSpPr>
            <a:spLocks noChangeArrowheads="1"/>
          </p:cNvSpPr>
          <p:nvPr/>
        </p:nvSpPr>
        <p:spPr bwMode="auto">
          <a:xfrm>
            <a:off x="7546975" y="1925662"/>
            <a:ext cx="1223963" cy="752475"/>
          </a:xfrm>
          <a:prstGeom prst="roundRect">
            <a:avLst>
              <a:gd name="adj" fmla="val 16667"/>
            </a:avLst>
          </a:prstGeom>
          <a:solidFill>
            <a:schemeClr val="folHlink"/>
          </a:solidFill>
          <a:ln w="9525" algn="ctr">
            <a:noFill/>
            <a:round/>
            <a:headEnd/>
            <a:tailEnd/>
          </a:ln>
        </p:spPr>
        <p:txBody>
          <a:bodyPr wrap="none" anchor="ctr"/>
          <a:lstStyle/>
          <a:p>
            <a:pPr algn="ctr"/>
            <a:r>
              <a:rPr lang="en-GB" sz="2000">
                <a:latin typeface="Verdana" pitchFamily="34" charset="0"/>
              </a:rPr>
              <a:t>relying </a:t>
            </a:r>
            <a:br>
              <a:rPr lang="en-GB" sz="2000">
                <a:latin typeface="Verdana" pitchFamily="34" charset="0"/>
              </a:rPr>
            </a:br>
            <a:r>
              <a:rPr lang="en-GB" sz="2000">
                <a:latin typeface="Verdana" pitchFamily="34" charset="0"/>
              </a:rPr>
              <a:t>party </a:t>
            </a:r>
            <a:r>
              <a:rPr lang="en-GB" sz="2000" i="1">
                <a:latin typeface="Verdana" pitchFamily="34" charset="0"/>
              </a:rPr>
              <a:t>n</a:t>
            </a:r>
          </a:p>
        </p:txBody>
      </p:sp>
      <p:sp>
        <p:nvSpPr>
          <p:cNvPr id="36879" name="Line 15"/>
          <p:cNvSpPr>
            <a:spLocks noChangeShapeType="1"/>
          </p:cNvSpPr>
          <p:nvPr/>
        </p:nvSpPr>
        <p:spPr bwMode="auto">
          <a:xfrm flipH="1" flipV="1">
            <a:off x="6507163" y="2686074"/>
            <a:ext cx="431800" cy="754063"/>
          </a:xfrm>
          <a:prstGeom prst="line">
            <a:avLst/>
          </a:prstGeom>
          <a:noFill/>
          <a:ln w="12700">
            <a:solidFill>
              <a:srgbClr val="000066"/>
            </a:solidFill>
            <a:round/>
            <a:headEnd/>
            <a:tailEnd type="triangle" w="med" len="med"/>
          </a:ln>
        </p:spPr>
        <p:txBody>
          <a:bodyPr/>
          <a:lstStyle/>
          <a:p>
            <a:endParaRPr lang="en-US"/>
          </a:p>
        </p:txBody>
      </p:sp>
      <p:sp>
        <p:nvSpPr>
          <p:cNvPr id="36880" name="AutoShape 16"/>
          <p:cNvSpPr>
            <a:spLocks/>
          </p:cNvSpPr>
          <p:nvPr/>
        </p:nvSpPr>
        <p:spPr bwMode="auto">
          <a:xfrm>
            <a:off x="6319838" y="1987574"/>
            <a:ext cx="161925" cy="1450975"/>
          </a:xfrm>
          <a:prstGeom prst="rightBrace">
            <a:avLst>
              <a:gd name="adj1" fmla="val 74673"/>
              <a:gd name="adj2" fmla="val 50000"/>
            </a:avLst>
          </a:prstGeom>
          <a:noFill/>
          <a:ln w="9525">
            <a:solidFill>
              <a:schemeClr val="tx1"/>
            </a:solidFill>
            <a:round/>
            <a:headEnd/>
            <a:tailEnd/>
          </a:ln>
        </p:spPr>
        <p:txBody>
          <a:bodyPr wrap="none" anchor="ctr"/>
          <a:lstStyle/>
          <a:p>
            <a:endParaRPr lang="en-US"/>
          </a:p>
        </p:txBody>
      </p:sp>
      <p:sp>
        <p:nvSpPr>
          <p:cNvPr id="36881" name="Line 17"/>
          <p:cNvSpPr>
            <a:spLocks noChangeShapeType="1"/>
          </p:cNvSpPr>
          <p:nvPr/>
        </p:nvSpPr>
        <p:spPr bwMode="auto">
          <a:xfrm flipH="1">
            <a:off x="6494463" y="2255862"/>
            <a:ext cx="1036637" cy="430212"/>
          </a:xfrm>
          <a:prstGeom prst="line">
            <a:avLst/>
          </a:prstGeom>
          <a:noFill/>
          <a:ln w="12700">
            <a:solidFill>
              <a:srgbClr val="000066"/>
            </a:solidFill>
            <a:round/>
            <a:headEnd/>
            <a:tailEnd type="triangle" w="med" len="med"/>
          </a:ln>
        </p:spPr>
        <p:txBody>
          <a:bodyPr/>
          <a:lstStyle/>
          <a:p>
            <a:endParaRPr lang="en-US"/>
          </a:p>
        </p:txBody>
      </p:sp>
      <p:pic>
        <p:nvPicPr>
          <p:cNvPr id="36882" name="Picture 19" descr="eugridpma-color"/>
          <p:cNvPicPr>
            <a:picLocks noChangeAspect="1" noChangeArrowheads="1"/>
          </p:cNvPicPr>
          <p:nvPr/>
        </p:nvPicPr>
        <p:blipFill>
          <a:blip r:embed="rId3"/>
          <a:srcRect/>
          <a:stretch>
            <a:fillRect/>
          </a:stretch>
        </p:blipFill>
        <p:spPr bwMode="auto">
          <a:xfrm>
            <a:off x="7524750" y="1096987"/>
            <a:ext cx="1339850" cy="574675"/>
          </a:xfrm>
          <a:prstGeom prst="rect">
            <a:avLst/>
          </a:prstGeom>
          <a:noFill/>
          <a:ln w="9525">
            <a:noFill/>
            <a:miter lim="800000"/>
            <a:headEnd/>
            <a:tailEnd/>
          </a:ln>
        </p:spPr>
      </p:pic>
      <p:sp>
        <p:nvSpPr>
          <p:cNvPr id="36883" name="Text Box 20"/>
          <p:cNvSpPr txBox="1">
            <a:spLocks noChangeArrowheads="1"/>
          </p:cNvSpPr>
          <p:nvPr/>
        </p:nvSpPr>
        <p:spPr bwMode="auto">
          <a:xfrm>
            <a:off x="34925" y="6583387"/>
            <a:ext cx="6064250" cy="274637"/>
          </a:xfrm>
          <a:prstGeom prst="rect">
            <a:avLst/>
          </a:prstGeom>
          <a:noFill/>
          <a:ln w="9525">
            <a:noFill/>
            <a:miter lim="800000"/>
            <a:headEnd/>
            <a:tailEnd/>
          </a:ln>
        </p:spPr>
        <p:txBody>
          <a:bodyPr wrap="none">
            <a:spAutoFit/>
          </a:bodyPr>
          <a:lstStyle/>
          <a:p>
            <a:r>
              <a:rPr lang="en-US" sz="1200" b="1" i="1">
                <a:solidFill>
                  <a:srgbClr val="A50021"/>
                </a:solidFill>
              </a:rPr>
              <a:t>International Grid Trust Federation and EUGridPMA, see http://www.gridpma.org/</a:t>
            </a: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5" name="Rectangle 5"/>
          <p:cNvSpPr>
            <a:spLocks noGrp="1" noChangeArrowheads="1"/>
          </p:cNvSpPr>
          <p:nvPr>
            <p:ph type="body" idx="1"/>
          </p:nvPr>
        </p:nvSpPr>
        <p:spPr>
          <a:xfrm>
            <a:off x="3714744" y="606425"/>
            <a:ext cx="5429255" cy="1222375"/>
          </a:xfrm>
        </p:spPr>
        <p:txBody>
          <a:bodyPr/>
          <a:lstStyle/>
          <a:p>
            <a:pPr marL="0" indent="0" eaLnBrk="1" hangingPunct="1">
              <a:buFontTx/>
              <a:buNone/>
            </a:pPr>
            <a:r>
              <a:rPr lang="en-GB" sz="2000" i="1" dirty="0" smtClean="0"/>
              <a:t>Federation of 3 Regional “PMAs”, that define common guidelines and accredit credential-issuing authorities</a:t>
            </a:r>
          </a:p>
        </p:txBody>
      </p:sp>
      <p:pic>
        <p:nvPicPr>
          <p:cNvPr id="37896" name="Picture 6" descr="IGTF-logo-large"/>
          <p:cNvPicPr>
            <a:picLocks noChangeAspect="1" noChangeArrowheads="1"/>
          </p:cNvPicPr>
          <p:nvPr/>
        </p:nvPicPr>
        <p:blipFill>
          <a:blip r:embed="rId2"/>
          <a:srcRect/>
          <a:stretch>
            <a:fillRect/>
          </a:stretch>
        </p:blipFill>
        <p:spPr bwMode="auto">
          <a:xfrm>
            <a:off x="196850" y="635000"/>
            <a:ext cx="2520950" cy="1166813"/>
          </a:xfrm>
          <a:prstGeom prst="rect">
            <a:avLst/>
          </a:prstGeom>
          <a:noFill/>
          <a:ln w="9525">
            <a:noFill/>
            <a:miter lim="800000"/>
            <a:headEnd/>
            <a:tailEnd/>
          </a:ln>
        </p:spPr>
      </p:pic>
      <p:pic>
        <p:nvPicPr>
          <p:cNvPr id="215041" name="Picture 1" descr="H:\Home\davidg\EUGridPMA\Presentations\map-worldstatus-20081112-transp.wmf"/>
          <p:cNvPicPr>
            <a:picLocks noChangeAspect="1" noChangeArrowheads="1"/>
          </p:cNvPicPr>
          <p:nvPr/>
        </p:nvPicPr>
        <p:blipFill>
          <a:blip r:embed="rId3"/>
          <a:srcRect/>
          <a:stretch>
            <a:fillRect/>
          </a:stretch>
        </p:blipFill>
        <p:spPr bwMode="auto">
          <a:xfrm>
            <a:off x="0" y="2143116"/>
            <a:ext cx="9144000" cy="4714884"/>
          </a:xfrm>
          <a:prstGeom prst="rect">
            <a:avLst/>
          </a:prstGeom>
          <a:noFill/>
        </p:spPr>
      </p:pic>
      <p:pic>
        <p:nvPicPr>
          <p:cNvPr id="5" name="Picture 3"/>
          <p:cNvPicPr>
            <a:picLocks noChangeAspect="1" noChangeArrowheads="1"/>
          </p:cNvPicPr>
          <p:nvPr/>
        </p:nvPicPr>
        <p:blipFill>
          <a:blip r:embed="rId4" cstate="print"/>
          <a:srcRect/>
          <a:stretch>
            <a:fillRect/>
          </a:stretch>
        </p:blipFill>
        <p:spPr bwMode="auto">
          <a:xfrm>
            <a:off x="3786182" y="6143644"/>
            <a:ext cx="1868621" cy="714356"/>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609600"/>
            <a:ext cx="7772400" cy="676275"/>
          </a:xfrm>
        </p:spPr>
        <p:txBody>
          <a:bodyPr/>
          <a:lstStyle/>
          <a:p>
            <a:r>
              <a:rPr lang="en-US" dirty="0" smtClean="0"/>
              <a:t>Federations rising </a:t>
            </a:r>
            <a:br>
              <a:rPr lang="en-US" dirty="0" smtClean="0"/>
            </a:br>
            <a:r>
              <a:rPr lang="en-US" b="0" i="1" dirty="0" smtClean="0"/>
              <a:t>hiding PKI from users</a:t>
            </a:r>
            <a:endParaRPr lang="en-US" b="0" dirty="0" smtClean="0"/>
          </a:p>
        </p:txBody>
      </p:sp>
      <p:pic>
        <p:nvPicPr>
          <p:cNvPr id="46084" name="Picture 4" descr="H:\Home\davidg\UvA\Onderwijs\SNE2008\shibboleth-webarch.png"/>
          <p:cNvPicPr>
            <a:picLocks noChangeAspect="1" noChangeArrowheads="1"/>
          </p:cNvPicPr>
          <p:nvPr/>
        </p:nvPicPr>
        <p:blipFill>
          <a:blip r:embed="rId2"/>
          <a:srcRect/>
          <a:stretch>
            <a:fillRect/>
          </a:stretch>
        </p:blipFill>
        <p:spPr bwMode="auto">
          <a:xfrm>
            <a:off x="1285852" y="1571612"/>
            <a:ext cx="6129338" cy="4794538"/>
          </a:xfrm>
          <a:prstGeom prst="rect">
            <a:avLst/>
          </a:prstGeom>
          <a:noFill/>
          <a:ln>
            <a:noFill/>
          </a:ln>
        </p:spPr>
      </p:pic>
      <p:pic>
        <p:nvPicPr>
          <p:cNvPr id="46085" name="Picture 5" descr="H:\Home\davidg\UvA\Onderwijs\SNE2008\image_shibboleth_logo_color.png"/>
          <p:cNvPicPr>
            <a:picLocks noChangeAspect="1" noChangeArrowheads="1"/>
          </p:cNvPicPr>
          <p:nvPr/>
        </p:nvPicPr>
        <p:blipFill>
          <a:blip r:embed="rId3"/>
          <a:srcRect/>
          <a:stretch>
            <a:fillRect/>
          </a:stretch>
        </p:blipFill>
        <p:spPr bwMode="auto">
          <a:xfrm>
            <a:off x="7715250" y="5000636"/>
            <a:ext cx="1428750" cy="1428750"/>
          </a:xfrm>
          <a:prstGeom prst="rect">
            <a:avLst/>
          </a:prstGeom>
          <a:noFill/>
        </p:spPr>
      </p:pic>
      <p:sp>
        <p:nvSpPr>
          <p:cNvPr id="5" name="TextBox 4"/>
          <p:cNvSpPr txBox="1"/>
          <p:nvPr/>
        </p:nvSpPr>
        <p:spPr>
          <a:xfrm>
            <a:off x="928662" y="6429396"/>
            <a:ext cx="8072494" cy="369332"/>
          </a:xfrm>
          <a:prstGeom prst="rect">
            <a:avLst/>
          </a:prstGeom>
          <a:noFill/>
        </p:spPr>
        <p:txBody>
          <a:bodyPr wrap="square" rtlCol="0">
            <a:spAutoFit/>
          </a:bodyPr>
          <a:lstStyle/>
          <a:p>
            <a:r>
              <a:rPr lang="en-US" i="1" dirty="0" smtClean="0"/>
              <a:t>Archetype: shibboleth (from Internet2 Middleware Services)</a:t>
            </a:r>
            <a:endParaRPr lang="en-US" i="1" dirty="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85800" y="609600"/>
            <a:ext cx="7772400" cy="676275"/>
          </a:xfrm>
        </p:spPr>
        <p:txBody>
          <a:bodyPr/>
          <a:lstStyle/>
          <a:p>
            <a:pPr eaLnBrk="1" hangingPunct="1"/>
            <a:r>
              <a:rPr lang="en-US" dirty="0" smtClean="0"/>
              <a:t>Federation techniques getting popular</a:t>
            </a:r>
          </a:p>
        </p:txBody>
      </p:sp>
      <p:pic>
        <p:nvPicPr>
          <p:cNvPr id="52228" name="Picture 4" descr="H:\Home\davidg\UvA\Onderwijs\SNE2008\A-Select small.png"/>
          <p:cNvPicPr>
            <a:picLocks noChangeAspect="1" noChangeArrowheads="1"/>
          </p:cNvPicPr>
          <p:nvPr/>
        </p:nvPicPr>
        <p:blipFill>
          <a:blip r:embed="rId2"/>
          <a:srcRect/>
          <a:stretch>
            <a:fillRect/>
          </a:stretch>
        </p:blipFill>
        <p:spPr bwMode="auto">
          <a:xfrm>
            <a:off x="6429388" y="5786454"/>
            <a:ext cx="2540000" cy="635000"/>
          </a:xfrm>
          <a:prstGeom prst="rect">
            <a:avLst/>
          </a:prstGeom>
          <a:noFill/>
        </p:spPr>
      </p:pic>
      <p:pic>
        <p:nvPicPr>
          <p:cNvPr id="52229" name="Picture 5" descr="H:\Home\davidg\UvA\Onderwijs\SNE2008\250px-OpenID_logo.svg.png"/>
          <p:cNvPicPr>
            <a:picLocks noChangeAspect="1" noChangeArrowheads="1"/>
          </p:cNvPicPr>
          <p:nvPr/>
        </p:nvPicPr>
        <p:blipFill>
          <a:blip r:embed="rId3"/>
          <a:srcRect/>
          <a:stretch>
            <a:fillRect/>
          </a:stretch>
        </p:blipFill>
        <p:spPr bwMode="auto">
          <a:xfrm>
            <a:off x="5000628" y="4357694"/>
            <a:ext cx="2381250" cy="895350"/>
          </a:xfrm>
          <a:prstGeom prst="rect">
            <a:avLst/>
          </a:prstGeom>
          <a:noFill/>
        </p:spPr>
      </p:pic>
      <p:grpSp>
        <p:nvGrpSpPr>
          <p:cNvPr id="12" name="Group 11"/>
          <p:cNvGrpSpPr/>
          <p:nvPr/>
        </p:nvGrpSpPr>
        <p:grpSpPr>
          <a:xfrm>
            <a:off x="857224" y="1285860"/>
            <a:ext cx="5665355" cy="3071834"/>
            <a:chOff x="1357289" y="1071546"/>
            <a:chExt cx="5665355" cy="3071834"/>
          </a:xfrm>
        </p:grpSpPr>
        <p:pic>
          <p:nvPicPr>
            <p:cNvPr id="94212" name="Picture 4"/>
            <p:cNvPicPr>
              <a:picLocks noChangeAspect="1" noChangeArrowheads="1"/>
            </p:cNvPicPr>
            <p:nvPr/>
          </p:nvPicPr>
          <p:blipFill>
            <a:blip r:embed="rId4"/>
            <a:srcRect/>
            <a:stretch>
              <a:fillRect/>
            </a:stretch>
          </p:blipFill>
          <p:spPr bwMode="auto">
            <a:xfrm>
              <a:off x="1357289" y="1071546"/>
              <a:ext cx="5665355" cy="3071834"/>
            </a:xfrm>
            <a:prstGeom prst="rect">
              <a:avLst/>
            </a:prstGeom>
            <a:noFill/>
            <a:ln w="9525">
              <a:noFill/>
              <a:miter lim="800000"/>
              <a:headEnd/>
              <a:tailEnd/>
            </a:ln>
            <a:effectLst/>
            <a:scene3d>
              <a:camera prst="orthographicFront"/>
              <a:lightRig rig="threePt" dir="t"/>
            </a:scene3d>
            <a:sp3d>
              <a:bevelT w="152400" h="50800" prst="softRound"/>
            </a:sp3d>
          </p:spPr>
        </p:pic>
        <p:pic>
          <p:nvPicPr>
            <p:cNvPr id="94213" name="Picture 5"/>
            <p:cNvPicPr>
              <a:picLocks noChangeAspect="1" noChangeArrowheads="1"/>
            </p:cNvPicPr>
            <p:nvPr/>
          </p:nvPicPr>
          <p:blipFill>
            <a:blip r:embed="rId5"/>
            <a:srcRect/>
            <a:stretch>
              <a:fillRect/>
            </a:stretch>
          </p:blipFill>
          <p:spPr bwMode="auto">
            <a:xfrm>
              <a:off x="3000364" y="2714620"/>
              <a:ext cx="3929058" cy="976113"/>
            </a:xfrm>
            <a:prstGeom prst="rect">
              <a:avLst/>
            </a:prstGeom>
            <a:noFill/>
            <a:ln w="9525">
              <a:solidFill>
                <a:srgbClr val="C00000"/>
              </a:solidFill>
              <a:miter lim="800000"/>
              <a:headEnd/>
              <a:tailEnd/>
            </a:ln>
            <a:effectLst/>
          </p:spPr>
        </p:pic>
      </p:grpSp>
      <p:grpSp>
        <p:nvGrpSpPr>
          <p:cNvPr id="10" name="Group 9"/>
          <p:cNvGrpSpPr/>
          <p:nvPr/>
        </p:nvGrpSpPr>
        <p:grpSpPr>
          <a:xfrm>
            <a:off x="214282" y="3000372"/>
            <a:ext cx="4557711" cy="2838697"/>
            <a:chOff x="0" y="2500306"/>
            <a:chExt cx="4557711" cy="2838697"/>
          </a:xfrm>
        </p:grpSpPr>
        <p:pic>
          <p:nvPicPr>
            <p:cNvPr id="94210" name="Picture 2"/>
            <p:cNvPicPr>
              <a:picLocks noChangeAspect="1" noChangeArrowheads="1"/>
            </p:cNvPicPr>
            <p:nvPr/>
          </p:nvPicPr>
          <p:blipFill>
            <a:blip r:embed="rId6"/>
            <a:srcRect/>
            <a:stretch>
              <a:fillRect/>
            </a:stretch>
          </p:blipFill>
          <p:spPr bwMode="auto">
            <a:xfrm>
              <a:off x="0" y="2500306"/>
              <a:ext cx="4557711" cy="2838697"/>
            </a:xfrm>
            <a:prstGeom prst="rect">
              <a:avLst/>
            </a:prstGeom>
            <a:noFill/>
            <a:ln w="9525">
              <a:noFill/>
              <a:miter lim="800000"/>
              <a:headEnd/>
              <a:tailEnd/>
            </a:ln>
            <a:effectLst/>
            <a:scene3d>
              <a:camera prst="orthographicFront"/>
              <a:lightRig rig="threePt" dir="t"/>
            </a:scene3d>
            <a:sp3d>
              <a:bevelT w="152400" h="50800" prst="softRound"/>
            </a:sp3d>
          </p:spPr>
        </p:pic>
        <p:pic>
          <p:nvPicPr>
            <p:cNvPr id="94211" name="Picture 3"/>
            <p:cNvPicPr>
              <a:picLocks noChangeAspect="1" noChangeArrowheads="1"/>
            </p:cNvPicPr>
            <p:nvPr/>
          </p:nvPicPr>
          <p:blipFill>
            <a:blip r:embed="rId7"/>
            <a:srcRect/>
            <a:stretch>
              <a:fillRect/>
            </a:stretch>
          </p:blipFill>
          <p:spPr bwMode="auto">
            <a:xfrm>
              <a:off x="2357422" y="3643314"/>
              <a:ext cx="2114550" cy="1019175"/>
            </a:xfrm>
            <a:prstGeom prst="rect">
              <a:avLst/>
            </a:prstGeom>
            <a:noFill/>
            <a:ln w="9525">
              <a:solidFill>
                <a:srgbClr val="C00000"/>
              </a:solidFill>
              <a:miter lim="800000"/>
              <a:headEnd/>
              <a:tailEnd/>
            </a:ln>
            <a:effectLst/>
          </p:spPr>
        </p:pic>
      </p:grpSp>
      <p:pic>
        <p:nvPicPr>
          <p:cNvPr id="13" name="Picture 5" descr="H:\Home\davidg\UvA\Onderwijs\SNE2008\image_shibboleth_logo_color.png"/>
          <p:cNvPicPr>
            <a:picLocks noChangeAspect="1" noChangeArrowheads="1"/>
          </p:cNvPicPr>
          <p:nvPr/>
        </p:nvPicPr>
        <p:blipFill>
          <a:blip r:embed="rId8"/>
          <a:srcRect/>
          <a:stretch>
            <a:fillRect/>
          </a:stretch>
        </p:blipFill>
        <p:spPr bwMode="auto">
          <a:xfrm>
            <a:off x="8072440" y="4214818"/>
            <a:ext cx="1071560" cy="1071560"/>
          </a:xfrm>
          <a:prstGeom prst="rect">
            <a:avLst/>
          </a:prstGeom>
          <a:noFill/>
        </p:spPr>
      </p:pic>
      <p:sp>
        <p:nvSpPr>
          <p:cNvPr id="14" name="TextBox 13"/>
          <p:cNvSpPr txBox="1"/>
          <p:nvPr/>
        </p:nvSpPr>
        <p:spPr>
          <a:xfrm>
            <a:off x="928662" y="6429396"/>
            <a:ext cx="8072494" cy="369332"/>
          </a:xfrm>
          <a:prstGeom prst="rect">
            <a:avLst/>
          </a:prstGeom>
          <a:noFill/>
        </p:spPr>
        <p:txBody>
          <a:bodyPr wrap="square" rtlCol="0">
            <a:spAutoFit/>
          </a:bodyPr>
          <a:lstStyle/>
          <a:p>
            <a:r>
              <a:rPr lang="en-US" i="1" dirty="0" smtClean="0"/>
              <a:t>based around web services security protocols and SAML assertions</a:t>
            </a:r>
            <a:endParaRPr lang="en-US" i="1" dirty="0"/>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Federated Authentication</a:t>
            </a:r>
            <a:endParaRPr lang="en-US" dirty="0"/>
          </a:p>
        </p:txBody>
      </p:sp>
      <p:sp>
        <p:nvSpPr>
          <p:cNvPr id="3" name="Content Placeholder 2"/>
          <p:cNvSpPr>
            <a:spLocks noGrp="1"/>
          </p:cNvSpPr>
          <p:nvPr>
            <p:ph idx="1"/>
          </p:nvPr>
        </p:nvSpPr>
        <p:spPr/>
        <p:txBody>
          <a:bodyPr/>
          <a:lstStyle/>
          <a:p>
            <a:r>
              <a:rPr lang="en-US" sz="2000" dirty="0" smtClean="0"/>
              <a:t>Users authenticate to their home organization</a:t>
            </a:r>
          </a:p>
          <a:p>
            <a:endParaRPr lang="en-US" sz="2000" dirty="0" smtClean="0"/>
          </a:p>
          <a:p>
            <a:r>
              <a:rPr lang="en-US" sz="2000" dirty="0" smtClean="0"/>
              <a:t>There they have a set of attributes</a:t>
            </a:r>
          </a:p>
          <a:p>
            <a:pPr lvl="1"/>
            <a:r>
              <a:rPr lang="en-US" sz="1800" dirty="0" smtClean="0"/>
              <a:t>With a release policy</a:t>
            </a:r>
          </a:p>
          <a:p>
            <a:pPr lvl="1"/>
            <a:r>
              <a:rPr lang="en-US" sz="1800" dirty="0" smtClean="0"/>
              <a:t>Home </a:t>
            </a:r>
            <a:r>
              <a:rPr lang="en-US" sz="1800" dirty="0" err="1" smtClean="0"/>
              <a:t>organisation</a:t>
            </a:r>
            <a:r>
              <a:rPr lang="en-US" sz="1800" dirty="0" smtClean="0"/>
              <a:t> authoritative for them</a:t>
            </a:r>
          </a:p>
          <a:p>
            <a:pPr lvl="1"/>
            <a:endParaRPr lang="en-US" sz="1800" dirty="0" smtClean="0"/>
          </a:p>
          <a:p>
            <a:r>
              <a:rPr lang="en-US" sz="2000" dirty="0" smtClean="0"/>
              <a:t>Service Providers make access decision based on the attributes related to an abstract handle</a:t>
            </a:r>
          </a:p>
          <a:p>
            <a:pPr lvl="1"/>
            <a:r>
              <a:rPr lang="en-US" sz="1800" dirty="0" smtClean="0"/>
              <a:t>User’s name (</a:t>
            </a:r>
            <a:r>
              <a:rPr lang="en-US" sz="1800" dirty="0" err="1" smtClean="0"/>
              <a:t>eduPersonPrincipalName</a:t>
            </a:r>
            <a:r>
              <a:rPr lang="en-US" sz="1800" dirty="0" smtClean="0"/>
              <a:t>) is also an attribute</a:t>
            </a:r>
            <a:endParaRPr lang="en-US" sz="1800" dirty="0"/>
          </a:p>
          <a:p>
            <a:pPr>
              <a:buNone/>
            </a:pPr>
            <a:endParaRPr lang="en-US" sz="2000" dirty="0" smtClean="0"/>
          </a:p>
          <a:p>
            <a:r>
              <a:rPr lang="en-US" sz="2000" dirty="0" smtClean="0"/>
              <a:t>Home org cannot make assertions on </a:t>
            </a:r>
            <a:r>
              <a:rPr lang="en-US" sz="2000" dirty="0" err="1" smtClean="0"/>
              <a:t>VOmembership</a:t>
            </a:r>
            <a:endParaRPr lang="en-US" sz="2000" dirty="0" smtClean="0"/>
          </a:p>
          <a:p>
            <a:pPr lvl="1"/>
            <a:r>
              <a:rPr lang="en-US" sz="1800" dirty="0" smtClean="0"/>
              <a:t>We need to move to a multi-authority world</a:t>
            </a:r>
            <a:endParaRPr lang="en-US" sz="2200" dirty="0" smtClean="0"/>
          </a:p>
          <a:p>
            <a:pPr lvl="1"/>
            <a:r>
              <a:rPr lang="en-US" sz="1800" dirty="0" smtClean="0"/>
              <a:t>But is very good for identity: translatable to a specific PKI, where certificates derive from the federated identity (SLCS/MICS CAs)</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4572000" y="1500174"/>
            <a:ext cx="4214842" cy="2071702"/>
          </a:xfrm>
          <a:prstGeom prst="rect">
            <a:avLst/>
          </a:prstGeom>
          <a:solidFill>
            <a:schemeClr val="accent2">
              <a:lumMod val="40000"/>
              <a:lumOff val="60000"/>
            </a:schemeClr>
          </a:solidFill>
          <a:ln w="9525" cap="flat" cmpd="sng" algn="ctr">
            <a:solidFill>
              <a:schemeClr val="accent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53250" name="Title 1"/>
          <p:cNvSpPr>
            <a:spLocks noGrp="1"/>
          </p:cNvSpPr>
          <p:nvPr>
            <p:ph type="title"/>
          </p:nvPr>
        </p:nvSpPr>
        <p:spPr>
          <a:xfrm>
            <a:off x="685800" y="609600"/>
            <a:ext cx="7772400" cy="676275"/>
          </a:xfrm>
        </p:spPr>
        <p:txBody>
          <a:bodyPr/>
          <a:lstStyle/>
          <a:p>
            <a:pPr eaLnBrk="1" hangingPunct="1"/>
            <a:r>
              <a:rPr lang="en-US" dirty="0" smtClean="0"/>
              <a:t>User Centric Identity?</a:t>
            </a:r>
          </a:p>
        </p:txBody>
      </p:sp>
      <p:sp>
        <p:nvSpPr>
          <p:cNvPr id="53251" name="Content Placeholder 2"/>
          <p:cNvSpPr>
            <a:spLocks noGrp="1"/>
          </p:cNvSpPr>
          <p:nvPr>
            <p:ph idx="1"/>
          </p:nvPr>
        </p:nvSpPr>
        <p:spPr>
          <a:xfrm>
            <a:off x="685800" y="1571625"/>
            <a:ext cx="7772400" cy="4524375"/>
          </a:xfrm>
        </p:spPr>
        <p:txBody>
          <a:bodyPr/>
          <a:lstStyle/>
          <a:p>
            <a:pPr eaLnBrk="1" hangingPunct="1"/>
            <a:r>
              <a:rPr lang="en-US" sz="2000" dirty="0" err="1" smtClean="0"/>
              <a:t>CardSpace</a:t>
            </a:r>
            <a:r>
              <a:rPr lang="en-US" sz="2000" dirty="0" smtClean="0"/>
              <a:t>, </a:t>
            </a:r>
            <a:br>
              <a:rPr lang="en-US" sz="2000" dirty="0" smtClean="0"/>
            </a:br>
            <a:r>
              <a:rPr lang="en-US" sz="2000" dirty="0" smtClean="0"/>
              <a:t>project Higgins,</a:t>
            </a:r>
          </a:p>
          <a:p>
            <a:pPr eaLnBrk="1" hangingPunct="1"/>
            <a:r>
              <a:rPr lang="en-US" sz="2000" dirty="0" smtClean="0"/>
              <a:t>…</a:t>
            </a:r>
          </a:p>
          <a:p>
            <a:pPr eaLnBrk="1" hangingPunct="1"/>
            <a:endParaRPr lang="en-US" sz="2000" dirty="0" smtClean="0"/>
          </a:p>
          <a:p>
            <a:pPr eaLnBrk="1" hangingPunct="1"/>
            <a:r>
              <a:rPr lang="en-US" sz="2000" dirty="0" smtClean="0"/>
              <a:t>Based on Web Services </a:t>
            </a:r>
            <a:br>
              <a:rPr lang="en-US" sz="2000" dirty="0" smtClean="0"/>
            </a:br>
            <a:r>
              <a:rPr lang="en-US" sz="2000" dirty="0" smtClean="0"/>
              <a:t>and ‘SAML’ assertions</a:t>
            </a:r>
          </a:p>
          <a:p>
            <a:pPr lvl="1" eaLnBrk="1" hangingPunct="1"/>
            <a:r>
              <a:rPr lang="en-US" sz="1800" dirty="0" smtClean="0"/>
              <a:t>Self-assertions</a:t>
            </a:r>
          </a:p>
          <a:p>
            <a:pPr lvl="1" eaLnBrk="1" hangingPunct="1"/>
            <a:r>
              <a:rPr lang="en-US" sz="1800" dirty="0" smtClean="0"/>
              <a:t>Assertions ‘filled in’ by trusted third parties, such as Visa, MC, etc.</a:t>
            </a:r>
          </a:p>
          <a:p>
            <a:pPr eaLnBrk="1" hangingPunct="1"/>
            <a:r>
              <a:rPr lang="en-US" sz="2000" dirty="0" smtClean="0"/>
              <a:t>Required assurance depends on the target system</a:t>
            </a:r>
          </a:p>
          <a:p>
            <a:pPr eaLnBrk="1" hangingPunct="1"/>
            <a:endParaRPr lang="en-US" sz="2000" dirty="0" smtClean="0"/>
          </a:p>
          <a:p>
            <a:pPr eaLnBrk="1" hangingPunct="1"/>
            <a:r>
              <a:rPr lang="en-US" sz="1800" i="1" dirty="0" err="1" smtClean="0"/>
              <a:t>Interop</a:t>
            </a:r>
            <a:r>
              <a:rPr lang="en-US" sz="1800" i="1" dirty="0" smtClean="0"/>
              <a:t> testing just starting, see, e.g.</a:t>
            </a:r>
            <a:r>
              <a:rPr lang="en-US" sz="2000" i="1" dirty="0" smtClean="0"/>
              <a:t/>
            </a:r>
            <a:br>
              <a:rPr lang="en-US" sz="2000" i="1" dirty="0" smtClean="0"/>
            </a:br>
            <a:r>
              <a:rPr lang="en-US" sz="1400" i="1" dirty="0" smtClean="0"/>
              <a:t>http://identityblog.burtongroup.com/bgidps/2007/08/recapping-the-c.html</a:t>
            </a:r>
            <a:endParaRPr lang="en-US" sz="2000" i="1" dirty="0" smtClean="0"/>
          </a:p>
          <a:p>
            <a:pPr eaLnBrk="1" hangingPunct="1"/>
            <a:r>
              <a:rPr lang="en-US" sz="1800" i="1" dirty="0" smtClean="0"/>
              <a:t>See Kim Cameron’s Identity blog</a:t>
            </a:r>
          </a:p>
        </p:txBody>
      </p:sp>
      <p:pic>
        <p:nvPicPr>
          <p:cNvPr id="229377" name="Picture 1"/>
          <p:cNvPicPr>
            <a:picLocks noChangeAspect="1" noChangeArrowheads="1"/>
          </p:cNvPicPr>
          <p:nvPr/>
        </p:nvPicPr>
        <p:blipFill>
          <a:blip r:embed="rId2"/>
          <a:srcRect l="2545" b="52270"/>
          <a:stretch>
            <a:fillRect/>
          </a:stretch>
        </p:blipFill>
        <p:spPr bwMode="auto">
          <a:xfrm>
            <a:off x="4676725" y="2214554"/>
            <a:ext cx="4010084" cy="1243188"/>
          </a:xfrm>
          <a:prstGeom prst="rect">
            <a:avLst/>
          </a:prstGeom>
          <a:noFill/>
          <a:ln w="9525">
            <a:noFill/>
            <a:miter lim="800000"/>
            <a:headEnd/>
            <a:tailEnd/>
          </a:ln>
          <a:effectLst/>
        </p:spPr>
      </p:pic>
      <p:sp>
        <p:nvSpPr>
          <p:cNvPr id="5" name="TextBox 4"/>
          <p:cNvSpPr txBox="1"/>
          <p:nvPr/>
        </p:nvSpPr>
        <p:spPr>
          <a:xfrm>
            <a:off x="4786314" y="1571612"/>
            <a:ext cx="4000528" cy="584775"/>
          </a:xfrm>
          <a:prstGeom prst="rect">
            <a:avLst/>
          </a:prstGeom>
          <a:noFill/>
        </p:spPr>
        <p:txBody>
          <a:bodyPr wrap="square" rtlCol="0">
            <a:spAutoFit/>
          </a:bodyPr>
          <a:lstStyle/>
          <a:p>
            <a:pPr algn="r"/>
            <a:r>
              <a:rPr lang="en-US" dirty="0" smtClean="0"/>
              <a:t>see, e.g., Burton Group’s blog</a:t>
            </a:r>
            <a:br>
              <a:rPr lang="en-US" dirty="0" smtClean="0"/>
            </a:br>
            <a:r>
              <a:rPr lang="en-US" sz="1400" dirty="0" smtClean="0">
                <a:solidFill>
                  <a:srgbClr val="C00000"/>
                </a:solidFill>
              </a:rPr>
              <a:t>http://identityblog.burtongroup.com/</a:t>
            </a:r>
            <a:endParaRPr lang="en-US" dirty="0">
              <a:solidFill>
                <a:srgbClr val="C00000"/>
              </a:solidFill>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Organising</a:t>
            </a:r>
            <a:r>
              <a:rPr lang="en-US" dirty="0" smtClean="0"/>
              <a:t> Communities</a:t>
            </a:r>
            <a:endParaRPr lang="en-US" dirty="0"/>
          </a:p>
        </p:txBody>
      </p:sp>
      <p:sp>
        <p:nvSpPr>
          <p:cNvPr id="5" name="Text Placeholder 4"/>
          <p:cNvSpPr>
            <a:spLocks noGrp="1"/>
          </p:cNvSpPr>
          <p:nvPr>
            <p:ph type="body" idx="1"/>
          </p:nvPr>
        </p:nvSpPr>
        <p:spPr/>
        <p:txBody>
          <a:bodyPr/>
          <a:lstStyle/>
          <a:p>
            <a:r>
              <a:rPr lang="en-US" dirty="0" smtClean="0"/>
              <a:t>Roles in communities and your home </a:t>
            </a:r>
            <a:r>
              <a:rPr lang="en-US" dirty="0" err="1" smtClean="0"/>
              <a:t>organisation</a:t>
            </a:r>
            <a:endParaRPr lang="en-US" dirty="0" smtClean="0"/>
          </a:p>
          <a:p>
            <a:r>
              <a:rPr lang="en-US" dirty="0" smtClean="0"/>
              <a:t>Delegation</a:t>
            </a:r>
            <a:endParaRPr lang="en-US"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a:srcRect/>
          <a:stretch>
            <a:fillRect/>
          </a:stretch>
        </p:blipFill>
        <p:spPr bwMode="auto">
          <a:xfrm>
            <a:off x="357158" y="571480"/>
            <a:ext cx="2463379" cy="321471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6739" name="Picture 3"/>
          <p:cNvPicPr>
            <a:picLocks noChangeAspect="1" noChangeArrowheads="1"/>
          </p:cNvPicPr>
          <p:nvPr/>
        </p:nvPicPr>
        <p:blipFill>
          <a:blip r:embed="rId3"/>
          <a:srcRect/>
          <a:stretch>
            <a:fillRect/>
          </a:stretch>
        </p:blipFill>
        <p:spPr bwMode="auto">
          <a:xfrm>
            <a:off x="3929058" y="571480"/>
            <a:ext cx="4911476" cy="196215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6740" name="Picture 4"/>
          <p:cNvPicPr>
            <a:picLocks noChangeAspect="1" noChangeArrowheads="1"/>
          </p:cNvPicPr>
          <p:nvPr/>
        </p:nvPicPr>
        <p:blipFill>
          <a:blip r:embed="rId4"/>
          <a:srcRect/>
          <a:stretch>
            <a:fillRect/>
          </a:stretch>
        </p:blipFill>
        <p:spPr bwMode="auto">
          <a:xfrm>
            <a:off x="1571604" y="857232"/>
            <a:ext cx="4529146" cy="421679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6741" name="Picture 5"/>
          <p:cNvPicPr>
            <a:picLocks noChangeAspect="1" noChangeArrowheads="1"/>
          </p:cNvPicPr>
          <p:nvPr/>
        </p:nvPicPr>
        <p:blipFill>
          <a:blip r:embed="rId5"/>
          <a:srcRect/>
          <a:stretch>
            <a:fillRect/>
          </a:stretch>
        </p:blipFill>
        <p:spPr bwMode="auto">
          <a:xfrm>
            <a:off x="571472" y="2500306"/>
            <a:ext cx="2894802" cy="38576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6742" name="Picture 6"/>
          <p:cNvPicPr>
            <a:picLocks noChangeAspect="1" noChangeArrowheads="1"/>
          </p:cNvPicPr>
          <p:nvPr/>
        </p:nvPicPr>
        <p:blipFill>
          <a:blip r:embed="rId6"/>
          <a:srcRect/>
          <a:stretch>
            <a:fillRect/>
          </a:stretch>
        </p:blipFill>
        <p:spPr bwMode="auto">
          <a:xfrm rot="183522">
            <a:off x="4071934" y="4714884"/>
            <a:ext cx="4729155" cy="184041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6743" name="Picture 7"/>
          <p:cNvPicPr>
            <a:picLocks noChangeAspect="1" noChangeArrowheads="1"/>
          </p:cNvPicPr>
          <p:nvPr/>
        </p:nvPicPr>
        <p:blipFill>
          <a:blip r:embed="rId7"/>
          <a:srcRect/>
          <a:stretch>
            <a:fillRect/>
          </a:stretch>
        </p:blipFill>
        <p:spPr bwMode="auto">
          <a:xfrm>
            <a:off x="5000628" y="2500306"/>
            <a:ext cx="3938390" cy="221457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6" descr="multi-role-voms-submission"/>
          <p:cNvPicPr>
            <a:picLocks noChangeAspect="1" noChangeArrowheads="1"/>
          </p:cNvPicPr>
          <p:nvPr/>
        </p:nvPicPr>
        <p:blipFill>
          <a:blip r:embed="rId2"/>
          <a:srcRect/>
          <a:stretch>
            <a:fillRect/>
          </a:stretch>
        </p:blipFill>
        <p:spPr bwMode="auto">
          <a:xfrm>
            <a:off x="755650" y="1003321"/>
            <a:ext cx="7762875" cy="5497513"/>
          </a:xfrm>
          <a:prstGeom prst="rect">
            <a:avLst/>
          </a:prstGeom>
          <a:noFill/>
        </p:spPr>
      </p:pic>
      <p:sp>
        <p:nvSpPr>
          <p:cNvPr id="7" name="Title 6"/>
          <p:cNvSpPr>
            <a:spLocks noGrp="1"/>
          </p:cNvSpPr>
          <p:nvPr>
            <p:ph type="title"/>
          </p:nvPr>
        </p:nvSpPr>
        <p:spPr>
          <a:xfrm>
            <a:off x="685800" y="357166"/>
            <a:ext cx="7772400" cy="676260"/>
          </a:xfrm>
        </p:spPr>
        <p:txBody>
          <a:bodyPr/>
          <a:lstStyle/>
          <a:p>
            <a:r>
              <a:rPr lang="en-US" dirty="0" smtClean="0"/>
              <a:t>Role-based access control</a:t>
            </a:r>
            <a:endParaRPr lang="en-US" dirty="0"/>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GB" dirty="0"/>
              <a:t>VOMS: </a:t>
            </a:r>
            <a:r>
              <a:rPr lang="en-GB" dirty="0" smtClean="0"/>
              <a:t>Assertions in X.509 AC or SAML</a:t>
            </a:r>
            <a:endParaRPr lang="en-GB" dirty="0"/>
          </a:p>
        </p:txBody>
      </p:sp>
      <p:sp>
        <p:nvSpPr>
          <p:cNvPr id="154627" name="Rectangle 3"/>
          <p:cNvSpPr>
            <a:spLocks noGrp="1" noChangeArrowheads="1"/>
          </p:cNvSpPr>
          <p:nvPr>
            <p:ph type="body" idx="1"/>
          </p:nvPr>
        </p:nvSpPr>
        <p:spPr/>
        <p:txBody>
          <a:bodyPr/>
          <a:lstStyle/>
          <a:p>
            <a:pPr>
              <a:buFontTx/>
              <a:buNone/>
            </a:pPr>
            <a:r>
              <a:rPr lang="en-GB" sz="2000" dirty="0"/>
              <a:t>Virtual Organisation Management System (VOMS)</a:t>
            </a:r>
          </a:p>
          <a:p>
            <a:r>
              <a:rPr lang="en-GB" sz="2000" dirty="0" smtClean="0"/>
              <a:t>push-model for signed </a:t>
            </a:r>
            <a:r>
              <a:rPr lang="en-GB" sz="2000" dirty="0"/>
              <a:t>VO membership tokens</a:t>
            </a:r>
          </a:p>
          <a:p>
            <a:pPr lvl="1"/>
            <a:r>
              <a:rPr lang="en-GB" sz="1800" dirty="0"/>
              <a:t>using the traditional X.509 ‘proxy’ certificate </a:t>
            </a:r>
            <a:r>
              <a:rPr lang="en-GB" sz="1800" dirty="0" smtClean="0"/>
              <a:t>for </a:t>
            </a:r>
            <a:r>
              <a:rPr lang="en-GB" sz="1800" dirty="0" smtClean="0"/>
              <a:t>shipping</a:t>
            </a:r>
          </a:p>
          <a:p>
            <a:pPr lvl="1"/>
            <a:r>
              <a:rPr lang="en-GB" sz="1800" dirty="0" smtClean="0"/>
              <a:t>TLS/X.509 is just so a </a:t>
            </a:r>
            <a:r>
              <a:rPr lang="en-GB" sz="1800" smtClean="0"/>
              <a:t>convenient carrier of data ...</a:t>
            </a:r>
            <a:endParaRPr lang="en-GB" sz="1800" dirty="0"/>
          </a:p>
        </p:txBody>
      </p:sp>
      <p:pic>
        <p:nvPicPr>
          <p:cNvPr id="154629" name="Picture 5" descr="VOMS-proxy-contents"/>
          <p:cNvPicPr>
            <a:picLocks noChangeAspect="1" noChangeArrowheads="1"/>
          </p:cNvPicPr>
          <p:nvPr/>
        </p:nvPicPr>
        <p:blipFill>
          <a:blip r:embed="rId2"/>
          <a:srcRect/>
          <a:stretch>
            <a:fillRect/>
          </a:stretch>
        </p:blipFill>
        <p:spPr bwMode="auto">
          <a:xfrm>
            <a:off x="755650" y="3538559"/>
            <a:ext cx="7427913" cy="3033713"/>
          </a:xfrm>
          <a:prstGeom prst="rect">
            <a:avLst/>
          </a:prstGeom>
          <a:noFill/>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Using the Grid</a:t>
            </a:r>
            <a:endParaRPr lang="en-US" dirty="0"/>
          </a:p>
        </p:txBody>
      </p:sp>
      <p:sp>
        <p:nvSpPr>
          <p:cNvPr id="5" name="Text Placeholder 4"/>
          <p:cNvSpPr>
            <a:spLocks noGrp="1"/>
          </p:cNvSpPr>
          <p:nvPr>
            <p:ph type="body" idx="1"/>
          </p:nvPr>
        </p:nvSpPr>
        <p:spPr>
          <a:xfrm>
            <a:off x="722313" y="2571745"/>
            <a:ext cx="7772400" cy="1835156"/>
          </a:xfrm>
        </p:spPr>
        <p:txBody>
          <a:bodyPr/>
          <a:lstStyle/>
          <a:p>
            <a:r>
              <a:rPr lang="en-US" dirty="0" err="1" smtClean="0"/>
              <a:t>Organisations</a:t>
            </a:r>
            <a:r>
              <a:rPr lang="en-US" dirty="0" smtClean="0"/>
              <a:t> Working Together as an Infrastructure</a:t>
            </a:r>
          </a:p>
          <a:p>
            <a:r>
              <a:rPr lang="en-US" dirty="0" smtClean="0"/>
              <a:t>Accessing resources</a:t>
            </a:r>
          </a:p>
          <a:p>
            <a:r>
              <a:rPr lang="en-US" dirty="0" smtClean="0"/>
              <a:t>Resource Brokering</a:t>
            </a:r>
          </a:p>
          <a:p>
            <a:r>
              <a:rPr lang="en-US" dirty="0" smtClean="0"/>
              <a:t>Data access</a:t>
            </a:r>
          </a:p>
          <a:p>
            <a:r>
              <a:rPr lang="en-US" dirty="0" smtClean="0"/>
              <a:t>Resource Information Systems</a:t>
            </a:r>
            <a:endParaRPr lang="en-US" dirty="0"/>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p:cNvPicPr>
            <a:picLocks noChangeAspect="1" noChangeArrowheads="1"/>
          </p:cNvPicPr>
          <p:nvPr/>
        </p:nvPicPr>
        <p:blipFill>
          <a:blip r:embed="rId3"/>
          <a:srcRect/>
          <a:stretch>
            <a:fillRect/>
          </a:stretch>
        </p:blipFill>
        <p:spPr bwMode="auto">
          <a:xfrm>
            <a:off x="0" y="446088"/>
            <a:ext cx="9144000" cy="6411912"/>
          </a:xfrm>
          <a:prstGeom prst="rect">
            <a:avLst/>
          </a:prstGeom>
          <a:noFill/>
          <a:ln w="9525">
            <a:noFill/>
            <a:miter lim="800000"/>
            <a:headEnd/>
            <a:tailEnd/>
          </a:ln>
        </p:spPr>
      </p:pic>
      <p:sp>
        <p:nvSpPr>
          <p:cNvPr id="30723" name="Text Box 6"/>
          <p:cNvSpPr txBox="1">
            <a:spLocks noChangeArrowheads="1"/>
          </p:cNvSpPr>
          <p:nvPr/>
        </p:nvSpPr>
        <p:spPr bwMode="auto">
          <a:xfrm>
            <a:off x="1500188" y="571500"/>
            <a:ext cx="4398961" cy="523220"/>
          </a:xfrm>
          <a:prstGeom prst="rect">
            <a:avLst/>
          </a:prstGeom>
          <a:noFill/>
          <a:ln w="9525">
            <a:noFill/>
            <a:miter lim="800000"/>
            <a:headEnd/>
            <a:tailEnd/>
          </a:ln>
        </p:spPr>
        <p:txBody>
          <a:bodyPr wrap="none">
            <a:spAutoFit/>
          </a:bodyPr>
          <a:lstStyle/>
          <a:p>
            <a:pPr eaLnBrk="0" hangingPunct="0"/>
            <a:r>
              <a:rPr lang="en-GB" sz="2800" i="1" dirty="0" smtClean="0">
                <a:solidFill>
                  <a:schemeClr val="bg1"/>
                </a:solidFill>
              </a:rPr>
              <a:t>Grid Usage: a snapshot</a:t>
            </a:r>
            <a:endParaRPr lang="en-GB" sz="2400" dirty="0">
              <a:solidFill>
                <a:schemeClr val="bg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a:stretch>
            <a:fillRect/>
          </a:stretch>
        </p:blipFill>
        <p:spPr bwMode="auto">
          <a:xfrm>
            <a:off x="0" y="428604"/>
            <a:ext cx="9144000" cy="5715000"/>
          </a:xfrm>
          <a:prstGeom prst="rect">
            <a:avLst/>
          </a:prstGeom>
          <a:noFill/>
          <a:ln w="9525">
            <a:noFill/>
            <a:miter lim="800000"/>
            <a:headEnd/>
            <a:tailEnd/>
          </a:ln>
        </p:spPr>
      </p:pic>
      <p:pic>
        <p:nvPicPr>
          <p:cNvPr id="275458" name="Picture 2"/>
          <p:cNvPicPr>
            <a:picLocks noChangeAspect="1" noChangeArrowheads="1"/>
          </p:cNvPicPr>
          <p:nvPr/>
        </p:nvPicPr>
        <p:blipFill>
          <a:blip r:embed="rId3"/>
          <a:srcRect/>
          <a:stretch>
            <a:fillRect/>
          </a:stretch>
        </p:blipFill>
        <p:spPr bwMode="auto">
          <a:xfrm>
            <a:off x="0" y="3813873"/>
            <a:ext cx="4572000" cy="2752725"/>
          </a:xfrm>
          <a:prstGeom prst="rect">
            <a:avLst/>
          </a:prstGeom>
          <a:noFill/>
          <a:ln w="9525">
            <a:noFill/>
            <a:miter lim="800000"/>
            <a:headEnd/>
            <a:tailEnd/>
          </a:ln>
          <a:effectLst/>
        </p:spPr>
      </p:pic>
      <p:pic>
        <p:nvPicPr>
          <p:cNvPr id="275459" name="Picture 3"/>
          <p:cNvPicPr>
            <a:picLocks noChangeAspect="1" noChangeArrowheads="1"/>
          </p:cNvPicPr>
          <p:nvPr/>
        </p:nvPicPr>
        <p:blipFill>
          <a:blip r:embed="rId4"/>
          <a:srcRect/>
          <a:stretch>
            <a:fillRect/>
          </a:stretch>
        </p:blipFill>
        <p:spPr bwMode="auto">
          <a:xfrm>
            <a:off x="4572000" y="3817635"/>
            <a:ext cx="4572032" cy="2754637"/>
          </a:xfrm>
          <a:prstGeom prst="rect">
            <a:avLst/>
          </a:prstGeom>
          <a:noFill/>
          <a:ln w="9525">
            <a:noFill/>
            <a:miter lim="800000"/>
            <a:headEnd/>
            <a:tailEnd/>
          </a:ln>
          <a:effectLst/>
        </p:spPr>
      </p:pic>
      <p:sp>
        <p:nvSpPr>
          <p:cNvPr id="6" name="Text Box 14"/>
          <p:cNvSpPr txBox="1">
            <a:spLocks noChangeArrowheads="1"/>
          </p:cNvSpPr>
          <p:nvPr/>
        </p:nvSpPr>
        <p:spPr bwMode="auto">
          <a:xfrm>
            <a:off x="-79375" y="6640513"/>
            <a:ext cx="4302781" cy="246221"/>
          </a:xfrm>
          <a:prstGeom prst="rect">
            <a:avLst/>
          </a:prstGeom>
          <a:noFill/>
          <a:ln w="9525">
            <a:noFill/>
            <a:miter lim="800000"/>
            <a:headEnd/>
            <a:tailEnd/>
          </a:ln>
        </p:spPr>
        <p:txBody>
          <a:bodyPr wrap="none">
            <a:spAutoFit/>
          </a:bodyPr>
          <a:lstStyle/>
          <a:p>
            <a:pPr eaLnBrk="0" hangingPunct="0"/>
            <a:r>
              <a:rPr lang="en-GB" sz="1000" dirty="0" smtClean="0">
                <a:solidFill>
                  <a:srgbClr val="333399"/>
                </a:solidFill>
              </a:rPr>
              <a:t>Graphs: Ian Bird, EGEE SA1, EGEE07 Conference October 2007</a:t>
            </a:r>
            <a:endParaRPr lang="en-GB" sz="1000" dirty="0">
              <a:solidFill>
                <a:srgbClr val="333399"/>
              </a:solidFill>
            </a:endParaRPr>
          </a:p>
        </p:txBody>
      </p:sp>
      <p:sp>
        <p:nvSpPr>
          <p:cNvPr id="8" name="Rounded Rectangle 7"/>
          <p:cNvSpPr/>
          <p:nvPr/>
        </p:nvSpPr>
        <p:spPr bwMode="auto">
          <a:xfrm>
            <a:off x="571472" y="2594374"/>
            <a:ext cx="8072494" cy="1191816"/>
          </a:xfrm>
          <a:prstGeom prst="roundRect">
            <a:avLst/>
          </a:prstGeom>
          <a:solidFill>
            <a:schemeClr val="tx2">
              <a:lumMod val="20000"/>
              <a:lumOff val="8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wrap="square">
            <a:spAutoFit/>
          </a:bodyPr>
          <a:lstStyle/>
          <a:p>
            <a:pPr>
              <a:lnSpc>
                <a:spcPct val="80000"/>
              </a:lnSpc>
              <a:buClr>
                <a:srgbClr val="F1AF00"/>
              </a:buClr>
              <a:defRPr/>
            </a:pPr>
            <a:r>
              <a:rPr lang="en-US" sz="1600" dirty="0"/>
              <a:t>EGEE: ~250 sites, &gt;45000 CPU</a:t>
            </a:r>
          </a:p>
          <a:p>
            <a:pPr>
              <a:lnSpc>
                <a:spcPct val="80000"/>
              </a:lnSpc>
              <a:buClr>
                <a:srgbClr val="F1AF00"/>
              </a:buClr>
              <a:defRPr/>
            </a:pPr>
            <a:endParaRPr lang="en-US" sz="1600" dirty="0"/>
          </a:p>
          <a:p>
            <a:pPr>
              <a:lnSpc>
                <a:spcPct val="80000"/>
              </a:lnSpc>
              <a:buClr>
                <a:srgbClr val="F1AF00"/>
              </a:buClr>
              <a:defRPr/>
            </a:pPr>
            <a:r>
              <a:rPr lang="en-US" sz="1600" dirty="0"/>
              <a:t>24% of the resources are contributed by groups external to the </a:t>
            </a:r>
            <a:r>
              <a:rPr lang="en-US" sz="1600" dirty="0" smtClean="0"/>
              <a:t>project</a:t>
            </a:r>
          </a:p>
          <a:p>
            <a:pPr>
              <a:lnSpc>
                <a:spcPct val="80000"/>
              </a:lnSpc>
              <a:buClr>
                <a:srgbClr val="F1AF00"/>
              </a:buClr>
              <a:defRPr/>
            </a:pPr>
            <a:endParaRPr lang="en-US" sz="1600" dirty="0" smtClean="0"/>
          </a:p>
          <a:p>
            <a:pPr>
              <a:lnSpc>
                <a:spcPct val="80000"/>
              </a:lnSpc>
              <a:buClr>
                <a:srgbClr val="F1AF00"/>
              </a:buClr>
              <a:defRPr/>
            </a:pPr>
            <a:r>
              <a:rPr lang="en-US" sz="1600" dirty="0" smtClean="0"/>
              <a:t>~&gt;20k simultaneous jobs</a:t>
            </a:r>
            <a:endParaRPr lang="en-GB" sz="1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1"/>
          <p:cNvPicPr>
            <a:picLocks noChangeAspect="1" noChangeArrowheads="1"/>
          </p:cNvPicPr>
          <p:nvPr/>
        </p:nvPicPr>
        <p:blipFill>
          <a:blip r:embed="rId3">
            <a:lum bright="70000" contrast="-70000"/>
          </a:blip>
          <a:srcRect/>
          <a:stretch>
            <a:fillRect/>
          </a:stretch>
        </p:blipFill>
        <p:spPr bwMode="auto">
          <a:xfrm>
            <a:off x="0" y="451754"/>
            <a:ext cx="9144000" cy="6406246"/>
          </a:xfrm>
          <a:prstGeom prst="rect">
            <a:avLst/>
          </a:prstGeom>
          <a:noFill/>
          <a:ln w="9525">
            <a:noFill/>
            <a:miter lim="800000"/>
            <a:headEnd/>
            <a:tailEnd/>
          </a:ln>
          <a:effectLst/>
        </p:spPr>
      </p:pic>
      <p:sp>
        <p:nvSpPr>
          <p:cNvPr id="58373" name="Rectangle 2"/>
          <p:cNvSpPr>
            <a:spLocks noGrp="1" noChangeArrowheads="1"/>
          </p:cNvSpPr>
          <p:nvPr>
            <p:ph type="title"/>
          </p:nvPr>
        </p:nvSpPr>
        <p:spPr/>
        <p:txBody>
          <a:bodyPr/>
          <a:lstStyle/>
          <a:p>
            <a:pPr eaLnBrk="1" hangingPunct="1"/>
            <a:r>
              <a:rPr lang="en-US" sz="2400" smtClean="0"/>
              <a:t>Typical grid topology for computational jobs</a:t>
            </a:r>
          </a:p>
        </p:txBody>
      </p:sp>
      <p:pic>
        <p:nvPicPr>
          <p:cNvPr id="58374" name="Picture 10" descr="User-Grid-Interaction"/>
          <p:cNvPicPr>
            <a:picLocks noChangeAspect="1" noChangeArrowheads="1"/>
          </p:cNvPicPr>
          <p:nvPr/>
        </p:nvPicPr>
        <p:blipFill>
          <a:blip r:embed="rId4"/>
          <a:srcRect/>
          <a:stretch>
            <a:fillRect/>
          </a:stretch>
        </p:blipFill>
        <p:spPr bwMode="auto">
          <a:xfrm>
            <a:off x="469900" y="1184298"/>
            <a:ext cx="8134350" cy="56022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2"/>
          <p:cNvSpPr>
            <a:spLocks noGrp="1" noChangeArrowheads="1"/>
          </p:cNvSpPr>
          <p:nvPr>
            <p:ph type="title"/>
          </p:nvPr>
        </p:nvSpPr>
        <p:spPr/>
        <p:txBody>
          <a:bodyPr/>
          <a:lstStyle/>
          <a:p>
            <a:pPr eaLnBrk="1" hangingPunct="1"/>
            <a:r>
              <a:rPr lang="en-GB" smtClean="0"/>
              <a:t>Services in a Grid</a:t>
            </a:r>
          </a:p>
        </p:txBody>
      </p:sp>
      <p:sp>
        <p:nvSpPr>
          <p:cNvPr id="57350" name="Rectangle 3"/>
          <p:cNvSpPr>
            <a:spLocks noGrp="1" noChangeArrowheads="1"/>
          </p:cNvSpPr>
          <p:nvPr>
            <p:ph type="body" idx="1"/>
          </p:nvPr>
        </p:nvSpPr>
        <p:spPr>
          <a:xfrm>
            <a:off x="228600" y="1285860"/>
            <a:ext cx="8763000" cy="5311790"/>
          </a:xfrm>
        </p:spPr>
        <p:txBody>
          <a:bodyPr/>
          <a:lstStyle/>
          <a:p>
            <a:pPr eaLnBrk="1" hangingPunct="1">
              <a:lnSpc>
                <a:spcPct val="80000"/>
              </a:lnSpc>
            </a:pPr>
            <a:r>
              <a:rPr lang="en-GB" sz="1800" dirty="0" smtClean="0">
                <a:solidFill>
                  <a:srgbClr val="A50021"/>
                </a:solidFill>
              </a:rPr>
              <a:t>Computing Element “front-end </a:t>
            </a:r>
            <a:r>
              <a:rPr lang="en-GB" sz="1800" i="1" dirty="0" smtClean="0">
                <a:solidFill>
                  <a:srgbClr val="A50021"/>
                </a:solidFill>
              </a:rPr>
              <a:t>service </a:t>
            </a:r>
            <a:r>
              <a:rPr lang="en-GB" sz="1800" dirty="0" smtClean="0">
                <a:solidFill>
                  <a:srgbClr val="A50021"/>
                </a:solidFill>
              </a:rPr>
              <a:t>for (set of) computers”</a:t>
            </a:r>
          </a:p>
          <a:p>
            <a:pPr lvl="1" eaLnBrk="1" hangingPunct="1">
              <a:lnSpc>
                <a:spcPct val="80000"/>
              </a:lnSpc>
            </a:pPr>
            <a:r>
              <a:rPr lang="en-GB" sz="1600" dirty="0" smtClean="0"/>
              <a:t>Cluster computing: </a:t>
            </a:r>
            <a:r>
              <a:rPr lang="en-GB" sz="1600" i="1" dirty="0" smtClean="0"/>
              <a:t>typically Linux with IP interconnect</a:t>
            </a:r>
            <a:br>
              <a:rPr lang="en-GB" sz="1600" i="1" dirty="0" smtClean="0"/>
            </a:br>
            <a:r>
              <a:rPr lang="en-GB" sz="1600" dirty="0" smtClean="0"/>
              <a:t>with a ‘head node’ that batches or forwards requests to the cluster</a:t>
            </a:r>
          </a:p>
          <a:p>
            <a:pPr lvl="1" eaLnBrk="1" hangingPunct="1">
              <a:lnSpc>
                <a:spcPct val="80000"/>
              </a:lnSpc>
            </a:pPr>
            <a:r>
              <a:rPr lang="en-GB" sz="1600" dirty="0" smtClean="0"/>
              <a:t>Capability computing: </a:t>
            </a:r>
            <a:r>
              <a:rPr lang="en-GB" sz="1600" i="1" dirty="0" smtClean="0"/>
              <a:t>typically shared-memory supercomputers </a:t>
            </a:r>
          </a:p>
          <a:p>
            <a:pPr lvl="1" eaLnBrk="1" hangingPunct="1">
              <a:lnSpc>
                <a:spcPct val="80000"/>
              </a:lnSpc>
            </a:pPr>
            <a:endParaRPr lang="en-GB" sz="1600" dirty="0" smtClean="0"/>
          </a:p>
          <a:p>
            <a:pPr eaLnBrk="1" hangingPunct="1">
              <a:lnSpc>
                <a:spcPct val="80000"/>
              </a:lnSpc>
            </a:pPr>
            <a:r>
              <a:rPr lang="en-GB" sz="1800" dirty="0" smtClean="0">
                <a:solidFill>
                  <a:srgbClr val="A50021"/>
                </a:solidFill>
              </a:rPr>
              <a:t>Storage “front-end </a:t>
            </a:r>
            <a:r>
              <a:rPr lang="en-GB" sz="1800" i="1" dirty="0" smtClean="0">
                <a:solidFill>
                  <a:srgbClr val="A50021"/>
                </a:solidFill>
              </a:rPr>
              <a:t>service </a:t>
            </a:r>
            <a:r>
              <a:rPr lang="en-GB" sz="1800" dirty="0" smtClean="0">
                <a:solidFill>
                  <a:srgbClr val="A50021"/>
                </a:solidFill>
              </a:rPr>
              <a:t>for disk or tape”</a:t>
            </a:r>
          </a:p>
          <a:p>
            <a:pPr lvl="1" eaLnBrk="1" hangingPunct="1">
              <a:lnSpc>
                <a:spcPct val="80000"/>
              </a:lnSpc>
            </a:pPr>
            <a:r>
              <a:rPr lang="en-GB" sz="1600" dirty="0" smtClean="0"/>
              <a:t>Both disk and tape based</a:t>
            </a:r>
          </a:p>
          <a:p>
            <a:pPr lvl="2" eaLnBrk="1" hangingPunct="1">
              <a:lnSpc>
                <a:spcPct val="80000"/>
              </a:lnSpc>
            </a:pPr>
            <a:r>
              <a:rPr lang="en-GB" sz="1400" dirty="0" smtClean="0"/>
              <a:t>Varying retention time, </a:t>
            </a:r>
            <a:r>
              <a:rPr lang="en-GB" sz="1400" dirty="0" err="1" smtClean="0"/>
              <a:t>QoS</a:t>
            </a:r>
            <a:r>
              <a:rPr lang="en-GB" sz="1400" dirty="0" smtClean="0"/>
              <a:t>, uniformity of performance</a:t>
            </a:r>
          </a:p>
          <a:p>
            <a:pPr lvl="1" eaLnBrk="1" hangingPunct="1">
              <a:lnSpc>
                <a:spcPct val="80000"/>
              </a:lnSpc>
            </a:pPr>
            <a:r>
              <a:rPr lang="en-GB" sz="1600" dirty="0" smtClean="0"/>
              <a:t>Expressing ACLs in grid terms in challenging:</a:t>
            </a:r>
          </a:p>
          <a:p>
            <a:pPr lvl="1" eaLnBrk="1" hangingPunct="1">
              <a:lnSpc>
                <a:spcPct val="80000"/>
              </a:lnSpc>
              <a:buNone/>
            </a:pPr>
            <a:r>
              <a:rPr lang="en-GB" sz="1600" i="1" dirty="0" smtClean="0"/>
              <a:t>	mapping of grid authorization to e.g. </a:t>
            </a:r>
            <a:r>
              <a:rPr lang="en-GB" sz="1400" i="1" dirty="0" smtClean="0"/>
              <a:t>POSIX</a:t>
            </a:r>
            <a:r>
              <a:rPr lang="en-GB" sz="1200" i="1" dirty="0" smtClean="0"/>
              <a:t> </a:t>
            </a:r>
            <a:r>
              <a:rPr lang="en-GB" sz="1600" i="1" dirty="0" smtClean="0"/>
              <a:t>ACLs</a:t>
            </a:r>
            <a:endParaRPr lang="en-GB" sz="1600" dirty="0" smtClean="0"/>
          </a:p>
          <a:p>
            <a:pPr lvl="1" eaLnBrk="1" hangingPunct="1">
              <a:lnSpc>
                <a:spcPct val="80000"/>
              </a:lnSpc>
            </a:pPr>
            <a:endParaRPr lang="en-GB" sz="1600" dirty="0" smtClean="0">
              <a:solidFill>
                <a:srgbClr val="A50021"/>
              </a:solidFill>
            </a:endParaRPr>
          </a:p>
          <a:p>
            <a:pPr eaLnBrk="1" hangingPunct="1">
              <a:lnSpc>
                <a:spcPct val="80000"/>
              </a:lnSpc>
            </a:pPr>
            <a:r>
              <a:rPr lang="en-GB" sz="1800" dirty="0" smtClean="0">
                <a:solidFill>
                  <a:srgbClr val="A50021"/>
                </a:solidFill>
              </a:rPr>
              <a:t>File Catalogues … naming (data) objects in the Grid</a:t>
            </a:r>
          </a:p>
          <a:p>
            <a:pPr lvl="1" eaLnBrk="1" hangingPunct="1">
              <a:lnSpc>
                <a:spcPct val="80000"/>
              </a:lnSpc>
            </a:pPr>
            <a:r>
              <a:rPr lang="en-GB" sz="1600" dirty="0" smtClean="0"/>
              <a:t>for the really courageous people: represent computing, storage and data all as ‘named objects’ in a single ‘grid name space’</a:t>
            </a:r>
          </a:p>
          <a:p>
            <a:pPr lvl="1" eaLnBrk="1" hangingPunct="1">
              <a:lnSpc>
                <a:spcPct val="80000"/>
              </a:lnSpc>
            </a:pPr>
            <a:endParaRPr lang="en-GB" sz="1600" dirty="0" smtClean="0"/>
          </a:p>
          <a:p>
            <a:pPr eaLnBrk="1" hangingPunct="1">
              <a:lnSpc>
                <a:spcPct val="80000"/>
              </a:lnSpc>
            </a:pPr>
            <a:r>
              <a:rPr lang="en-GB" sz="1800" dirty="0" smtClean="0">
                <a:solidFill>
                  <a:srgbClr val="A50021"/>
                </a:solidFill>
              </a:rPr>
              <a:t>Information System … finding out resources on the Grid</a:t>
            </a:r>
          </a:p>
          <a:p>
            <a:pPr lvl="1" eaLnBrk="1" hangingPunct="1">
              <a:lnSpc>
                <a:spcPct val="80000"/>
              </a:lnSpc>
            </a:pPr>
            <a:r>
              <a:rPr lang="en-GB" sz="1600" dirty="0" smtClean="0"/>
              <a:t>Directory-based for static information</a:t>
            </a:r>
          </a:p>
          <a:p>
            <a:pPr lvl="1" eaLnBrk="1" hangingPunct="1">
              <a:lnSpc>
                <a:spcPct val="80000"/>
              </a:lnSpc>
            </a:pPr>
            <a:r>
              <a:rPr lang="en-GB" sz="1600" dirty="0" smtClean="0"/>
              <a:t>Monitoring and bookkeeping for real-time information</a:t>
            </a:r>
          </a:p>
          <a:p>
            <a:pPr lvl="1" eaLnBrk="1" hangingPunct="1">
              <a:lnSpc>
                <a:spcPct val="80000"/>
              </a:lnSpc>
            </a:pPr>
            <a:endParaRPr lang="en-GB" sz="1800" dirty="0" smtClean="0">
              <a:solidFill>
                <a:srgbClr val="A50021"/>
              </a:solidFill>
            </a:endParaRPr>
          </a:p>
          <a:p>
            <a:pPr eaLnBrk="1" hangingPunct="1">
              <a:lnSpc>
                <a:spcPct val="80000"/>
              </a:lnSpc>
            </a:pPr>
            <a:r>
              <a:rPr lang="en-GB" sz="1800" dirty="0" smtClean="0">
                <a:solidFill>
                  <a:srgbClr val="A50021"/>
                </a:solidFill>
              </a:rPr>
              <a:t>Resource Broker …</a:t>
            </a:r>
          </a:p>
          <a:p>
            <a:pPr lvl="1" eaLnBrk="1" hangingPunct="1">
              <a:lnSpc>
                <a:spcPct val="80000"/>
              </a:lnSpc>
            </a:pPr>
            <a:r>
              <a:rPr lang="en-GB" sz="1600" dirty="0" smtClean="0"/>
              <a:t>Matching user job requirements to offers in the information system</a:t>
            </a:r>
          </a:p>
          <a:p>
            <a:pPr lvl="1" eaLnBrk="1" hangingPunct="1">
              <a:lnSpc>
                <a:spcPct val="80000"/>
              </a:lnSpc>
            </a:pPr>
            <a:r>
              <a:rPr lang="en-GB" sz="1600" dirty="0" smtClean="0"/>
              <a:t>WMS allows disconnected operation of the user interface</a:t>
            </a: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you are not there yet …</a:t>
            </a:r>
            <a:endParaRPr lang="en-US" dirty="0"/>
          </a:p>
        </p:txBody>
      </p:sp>
      <p:pic>
        <p:nvPicPr>
          <p:cNvPr id="95234" name="Picture 2"/>
          <p:cNvPicPr>
            <a:picLocks noChangeAspect="1" noChangeArrowheads="1"/>
          </p:cNvPicPr>
          <p:nvPr/>
        </p:nvPicPr>
        <p:blipFill>
          <a:blip r:embed="rId2" cstate="print"/>
          <a:srcRect/>
          <a:stretch>
            <a:fillRect/>
          </a:stretch>
        </p:blipFill>
        <p:spPr bwMode="auto">
          <a:xfrm>
            <a:off x="4929190" y="1571612"/>
            <a:ext cx="2320290" cy="451485"/>
          </a:xfrm>
          <a:prstGeom prst="rect">
            <a:avLst/>
          </a:prstGeom>
          <a:noFill/>
          <a:ln w="9525">
            <a:noFill/>
            <a:miter lim="800000"/>
            <a:headEnd/>
            <a:tailEnd/>
          </a:ln>
          <a:effectLst/>
        </p:spPr>
      </p:pic>
      <p:pic>
        <p:nvPicPr>
          <p:cNvPr id="95235" name="Picture 3"/>
          <p:cNvPicPr>
            <a:picLocks noChangeAspect="1" noChangeArrowheads="1"/>
          </p:cNvPicPr>
          <p:nvPr/>
        </p:nvPicPr>
        <p:blipFill>
          <a:blip r:embed="rId3"/>
          <a:srcRect/>
          <a:stretch>
            <a:fillRect/>
          </a:stretch>
        </p:blipFill>
        <p:spPr bwMode="auto">
          <a:xfrm>
            <a:off x="5072066" y="2214554"/>
            <a:ext cx="942975" cy="428625"/>
          </a:xfrm>
          <a:prstGeom prst="rect">
            <a:avLst/>
          </a:prstGeom>
          <a:noFill/>
          <a:ln w="9525">
            <a:noFill/>
            <a:miter lim="800000"/>
            <a:headEnd/>
            <a:tailEnd/>
          </a:ln>
          <a:effectLst/>
        </p:spPr>
      </p:pic>
      <p:pic>
        <p:nvPicPr>
          <p:cNvPr id="95237" name="Picture 5" descr="C:\Users\davidg\Desktop\Logo_Transparent_Web.gif"/>
          <p:cNvPicPr>
            <a:picLocks noChangeAspect="1" noChangeArrowheads="1"/>
          </p:cNvPicPr>
          <p:nvPr/>
        </p:nvPicPr>
        <p:blipFill>
          <a:blip r:embed="rId4"/>
          <a:srcRect/>
          <a:stretch>
            <a:fillRect/>
          </a:stretch>
        </p:blipFill>
        <p:spPr bwMode="auto">
          <a:xfrm>
            <a:off x="5000628" y="3000372"/>
            <a:ext cx="2714644" cy="686202"/>
          </a:xfrm>
          <a:prstGeom prst="rect">
            <a:avLst/>
          </a:prstGeom>
          <a:noFill/>
        </p:spPr>
      </p:pic>
      <p:pic>
        <p:nvPicPr>
          <p:cNvPr id="95238" name="Picture 6"/>
          <p:cNvPicPr>
            <a:picLocks noChangeAspect="1" noChangeArrowheads="1"/>
          </p:cNvPicPr>
          <p:nvPr/>
        </p:nvPicPr>
        <p:blipFill>
          <a:blip r:embed="rId5" cstate="print"/>
          <a:srcRect/>
          <a:stretch>
            <a:fillRect/>
          </a:stretch>
        </p:blipFill>
        <p:spPr bwMode="auto">
          <a:xfrm>
            <a:off x="5000628" y="4000504"/>
            <a:ext cx="1196365" cy="1185852"/>
          </a:xfrm>
          <a:prstGeom prst="rect">
            <a:avLst/>
          </a:prstGeom>
          <a:noFill/>
          <a:ln w="9525">
            <a:noFill/>
            <a:miter lim="800000"/>
            <a:headEnd/>
            <a:tailEnd/>
          </a:ln>
          <a:effectLst/>
        </p:spPr>
      </p:pic>
      <p:pic>
        <p:nvPicPr>
          <p:cNvPr id="95239" name="Picture 7"/>
          <p:cNvPicPr>
            <a:picLocks noChangeAspect="1" noChangeArrowheads="1"/>
          </p:cNvPicPr>
          <p:nvPr/>
        </p:nvPicPr>
        <p:blipFill>
          <a:blip r:embed="rId6"/>
          <a:srcRect/>
          <a:stretch>
            <a:fillRect/>
          </a:stretch>
        </p:blipFill>
        <p:spPr bwMode="auto">
          <a:xfrm>
            <a:off x="5143504" y="5500702"/>
            <a:ext cx="2547934" cy="625040"/>
          </a:xfrm>
          <a:prstGeom prst="rect">
            <a:avLst/>
          </a:prstGeom>
          <a:noFill/>
          <a:ln w="9525">
            <a:noFill/>
            <a:miter lim="800000"/>
            <a:headEnd/>
            <a:tailEnd/>
          </a:ln>
          <a:effectLst/>
        </p:spPr>
      </p:pic>
      <p:pic>
        <p:nvPicPr>
          <p:cNvPr id="95240" name="Picture 8" descr="C:\Program Files\Microsoft Office\MEDIA\CAGCAT10\j0292020.wmf"/>
          <p:cNvPicPr>
            <a:picLocks noChangeAspect="1" noChangeArrowheads="1"/>
          </p:cNvPicPr>
          <p:nvPr/>
        </p:nvPicPr>
        <p:blipFill>
          <a:blip r:embed="rId7"/>
          <a:srcRect/>
          <a:stretch>
            <a:fillRect/>
          </a:stretch>
        </p:blipFill>
        <p:spPr bwMode="auto">
          <a:xfrm>
            <a:off x="642910" y="3143248"/>
            <a:ext cx="1206482" cy="1144979"/>
          </a:xfrm>
          <a:prstGeom prst="rect">
            <a:avLst/>
          </a:prstGeom>
          <a:noFill/>
        </p:spPr>
      </p:pic>
      <p:cxnSp>
        <p:nvCxnSpPr>
          <p:cNvPr id="13" name="Straight Arrow Connector 12"/>
          <p:cNvCxnSpPr>
            <a:stCxn id="95240" idx="3"/>
            <a:endCxn id="15" idx="2"/>
          </p:cNvCxnSpPr>
          <p:nvPr/>
        </p:nvCxnSpPr>
        <p:spPr bwMode="auto">
          <a:xfrm flipV="1">
            <a:off x="1849392" y="3714752"/>
            <a:ext cx="655559" cy="98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Cloud 14"/>
          <p:cNvSpPr/>
          <p:nvPr/>
        </p:nvSpPr>
        <p:spPr bwMode="auto">
          <a:xfrm>
            <a:off x="2500298" y="3000372"/>
            <a:ext cx="1500198" cy="1428760"/>
          </a:xfrm>
          <a:prstGeom prst="cloud">
            <a:avLst/>
          </a:prstGeom>
          <a:solidFill>
            <a:schemeClr val="accent1"/>
          </a:solidFill>
          <a:ln w="9525" cap="flat" cmpd="sng" algn="ctr">
            <a:solidFill>
              <a:schemeClr val="tx1"/>
            </a:solidFill>
            <a:prstDash val="solid"/>
            <a:round/>
            <a:headEnd type="none" w="med" len="med"/>
            <a:tailEnd type="none" w="med" len="med"/>
          </a:ln>
          <a:effectLst>
            <a:glow rad="101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cxnSp>
        <p:nvCxnSpPr>
          <p:cNvPr id="18" name="Straight Arrow Connector 17"/>
          <p:cNvCxnSpPr/>
          <p:nvPr/>
        </p:nvCxnSpPr>
        <p:spPr bwMode="auto">
          <a:xfrm rot="5400000" flipH="1" flipV="1">
            <a:off x="3821901" y="1964521"/>
            <a:ext cx="1071570" cy="85725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flipV="1">
            <a:off x="4081458" y="2500306"/>
            <a:ext cx="776294" cy="58102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flipV="1">
            <a:off x="4214810" y="3214686"/>
            <a:ext cx="642942" cy="14287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4214810" y="3857628"/>
            <a:ext cx="714380" cy="42862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rot="16200000" flipH="1">
            <a:off x="3893339" y="4536289"/>
            <a:ext cx="1357322" cy="85725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0" name="TextBox 29"/>
          <p:cNvSpPr txBox="1"/>
          <p:nvPr/>
        </p:nvSpPr>
        <p:spPr>
          <a:xfrm>
            <a:off x="2928926" y="3143248"/>
            <a:ext cx="714380" cy="1107996"/>
          </a:xfrm>
          <a:prstGeom prst="rect">
            <a:avLst/>
          </a:prstGeom>
          <a:noFill/>
        </p:spPr>
        <p:txBody>
          <a:bodyPr wrap="square" rtlCol="0">
            <a:spAutoFit/>
          </a:bodyPr>
          <a:lstStyle/>
          <a:p>
            <a:r>
              <a:rPr lang="en-US" sz="6600" b="1" dirty="0" smtClean="0">
                <a:solidFill>
                  <a:schemeClr val="bg1"/>
                </a:solidFill>
              </a:rPr>
              <a:t>?</a:t>
            </a:r>
            <a:endParaRPr lang="en-US" sz="6600" b="1" dirty="0">
              <a:solidFill>
                <a:schemeClr val="bg1"/>
              </a:solidFill>
            </a:endParaRPr>
          </a:p>
        </p:txBody>
      </p:sp>
      <p:sp>
        <p:nvSpPr>
          <p:cNvPr id="31" name="TextBox 30"/>
          <p:cNvSpPr txBox="1"/>
          <p:nvPr/>
        </p:nvSpPr>
        <p:spPr>
          <a:xfrm>
            <a:off x="357158" y="5572140"/>
            <a:ext cx="3714776" cy="923330"/>
          </a:xfrm>
          <a:prstGeom prst="rect">
            <a:avLst/>
          </a:prstGeom>
          <a:noFill/>
        </p:spPr>
        <p:txBody>
          <a:bodyPr wrap="square" rtlCol="0">
            <a:spAutoFit/>
          </a:bodyPr>
          <a:lstStyle/>
          <a:p>
            <a:pPr>
              <a:buFont typeface="Arial" pitchFamily="34" charset="0"/>
              <a:buChar char="•"/>
            </a:pPr>
            <a:r>
              <a:rPr lang="en-US" dirty="0" smtClean="0"/>
              <a:t> Heterogeneous resources</a:t>
            </a:r>
          </a:p>
          <a:p>
            <a:pPr>
              <a:buFont typeface="Arial" pitchFamily="34" charset="0"/>
              <a:buChar char="•"/>
            </a:pPr>
            <a:r>
              <a:rPr lang="en-US" dirty="0" smtClean="0"/>
              <a:t> Unknown local environment</a:t>
            </a:r>
          </a:p>
          <a:p>
            <a:pPr>
              <a:buFont typeface="Arial" pitchFamily="34" charset="0"/>
              <a:buChar char="•"/>
            </a:pPr>
            <a:r>
              <a:rPr lang="en-US" dirty="0" smtClean="0"/>
              <a:t> Unknown access policies</a:t>
            </a:r>
            <a:endParaRPr lang="en-US" dirty="0"/>
          </a:p>
        </p:txBody>
      </p:sp>
      <p:sp>
        <p:nvSpPr>
          <p:cNvPr id="20" name="TextBox 19"/>
          <p:cNvSpPr txBox="1"/>
          <p:nvPr/>
        </p:nvSpPr>
        <p:spPr>
          <a:xfrm rot="16200000">
            <a:off x="5758512" y="3528374"/>
            <a:ext cx="4711483" cy="369332"/>
          </a:xfrm>
          <a:prstGeom prst="rect">
            <a:avLst/>
          </a:prstGeom>
          <a:noFill/>
        </p:spPr>
        <p:txBody>
          <a:bodyPr wrap="none" rtlCol="0">
            <a:spAutoFit/>
          </a:bodyPr>
          <a:lstStyle/>
          <a:p>
            <a:r>
              <a:rPr lang="en-US" dirty="0" smtClean="0"/>
              <a:t>various local batch scheduling systems</a:t>
            </a:r>
            <a:endParaRPr lang="en-US" dirty="0"/>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Rectangle 2"/>
          <p:cNvSpPr>
            <a:spLocks noGrp="1" noChangeArrowheads="1"/>
          </p:cNvSpPr>
          <p:nvPr>
            <p:ph type="title"/>
          </p:nvPr>
        </p:nvSpPr>
        <p:spPr/>
        <p:txBody>
          <a:bodyPr/>
          <a:lstStyle/>
          <a:p>
            <a:pPr eaLnBrk="1" hangingPunct="1"/>
            <a:r>
              <a:rPr lang="en-GB" smtClean="0"/>
              <a:t>A seemingly simple task</a:t>
            </a:r>
          </a:p>
        </p:txBody>
      </p:sp>
      <p:sp>
        <p:nvSpPr>
          <p:cNvPr id="63494" name="Rectangle 3"/>
          <p:cNvSpPr>
            <a:spLocks noGrp="1" noChangeArrowheads="1"/>
          </p:cNvSpPr>
          <p:nvPr>
            <p:ph type="body" idx="1"/>
          </p:nvPr>
        </p:nvSpPr>
        <p:spPr>
          <a:xfrm>
            <a:off x="685800" y="1285860"/>
            <a:ext cx="7772400" cy="4524388"/>
          </a:xfrm>
        </p:spPr>
        <p:txBody>
          <a:bodyPr/>
          <a:lstStyle/>
          <a:p>
            <a:pPr eaLnBrk="1" hangingPunct="1"/>
            <a:r>
              <a:rPr lang="en-GB" dirty="0" smtClean="0">
                <a:solidFill>
                  <a:srgbClr val="A50021"/>
                </a:solidFill>
              </a:rPr>
              <a:t>The CE seems conceptually simple</a:t>
            </a:r>
          </a:p>
          <a:p>
            <a:pPr lvl="1" eaLnBrk="1" hangingPunct="1"/>
            <a:r>
              <a:rPr lang="en-GB" dirty="0" smtClean="0"/>
              <a:t>submit a job</a:t>
            </a:r>
          </a:p>
          <a:p>
            <a:pPr lvl="1" eaLnBrk="1" hangingPunct="1"/>
            <a:r>
              <a:rPr lang="en-GB" dirty="0" smtClean="0"/>
              <a:t>wait for it to run</a:t>
            </a:r>
          </a:p>
          <a:p>
            <a:pPr lvl="1" eaLnBrk="1" hangingPunct="1"/>
            <a:r>
              <a:rPr lang="en-GB" dirty="0" smtClean="0"/>
              <a:t>retrieve the results</a:t>
            </a:r>
          </a:p>
          <a:p>
            <a:pPr lvl="1" eaLnBrk="1" hangingPunct="1"/>
            <a:r>
              <a:rPr lang="en-GB" dirty="0" smtClean="0"/>
              <a:t>or kill it prematurely …</a:t>
            </a:r>
          </a:p>
          <a:p>
            <a:pPr lvl="1" eaLnBrk="1" hangingPunct="1"/>
            <a:r>
              <a:rPr lang="en-GB" sz="1800" i="1" dirty="0" smtClean="0">
                <a:solidFill>
                  <a:srgbClr val="A50021"/>
                </a:solidFill>
              </a:rPr>
              <a:t>but: </a:t>
            </a:r>
            <a:r>
              <a:rPr lang="en-GB" sz="1800" dirty="0" smtClean="0">
                <a:solidFill>
                  <a:srgbClr val="A50021"/>
                </a:solidFill>
              </a:rPr>
              <a:t> there are a bazillion ways to implement it</a:t>
            </a:r>
          </a:p>
          <a:p>
            <a:pPr lvl="2" eaLnBrk="1" hangingPunct="1"/>
            <a:r>
              <a:rPr lang="en-GB" sz="1600" dirty="0" smtClean="0"/>
              <a:t>with implicit or explicit data staging</a:t>
            </a:r>
          </a:p>
          <a:p>
            <a:pPr lvl="2" eaLnBrk="1" hangingPunct="1"/>
            <a:r>
              <a:rPr lang="en-GB" sz="1600" dirty="0" smtClean="0"/>
              <a:t>hide the entire site structure and use forwarding nodes</a:t>
            </a:r>
          </a:p>
          <a:p>
            <a:pPr lvl="2" eaLnBrk="1" hangingPunct="1"/>
            <a:r>
              <a:rPr lang="en-GB" sz="1600" dirty="0" smtClean="0"/>
              <a:t>or even allow automatic forwarding to another site</a:t>
            </a:r>
          </a:p>
          <a:p>
            <a:pPr lvl="2" eaLnBrk="1" hangingPunct="1"/>
            <a:r>
              <a:rPr lang="en-GB" sz="1600" dirty="0" smtClean="0"/>
              <a:t>policy and prioritization</a:t>
            </a:r>
          </a:p>
          <a:p>
            <a:pPr lvl="2" eaLnBrk="1" hangingPunct="1"/>
            <a:endParaRPr lang="en-GB" sz="1800" dirty="0" smtClean="0"/>
          </a:p>
          <a:p>
            <a:pPr eaLnBrk="1" hangingPunct="1"/>
            <a:r>
              <a:rPr lang="en-GB" sz="2000" dirty="0" smtClean="0">
                <a:solidFill>
                  <a:srgbClr val="A50021"/>
                </a:solidFill>
              </a:rPr>
              <a:t>the user does not want to know the difference</a:t>
            </a:r>
          </a:p>
          <a:p>
            <a:pPr lvl="1" eaLnBrk="1" hangingPunct="1"/>
            <a:r>
              <a:rPr lang="en-GB" sz="1800" dirty="0" smtClean="0"/>
              <a:t>and an automatic resource broker needs a backend for every type</a:t>
            </a:r>
          </a:p>
          <a:p>
            <a:pPr lvl="1" eaLnBrk="1" hangingPunct="1"/>
            <a:endParaRPr lang="en-GB" sz="1800" dirty="0" smtClean="0"/>
          </a:p>
          <a:p>
            <a:pPr eaLnBrk="1" hangingPunct="1"/>
            <a:r>
              <a:rPr lang="en-GB" sz="2000" dirty="0" smtClean="0">
                <a:solidFill>
                  <a:srgbClr val="A50021"/>
                </a:solidFill>
              </a:rPr>
              <a:t>back-end is usually just a simple old batch system</a:t>
            </a: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Rectangle 49"/>
          <p:cNvSpPr>
            <a:spLocks noGrp="1" noChangeArrowheads="1"/>
          </p:cNvSpPr>
          <p:nvPr>
            <p:ph type="title"/>
          </p:nvPr>
        </p:nvSpPr>
        <p:spPr/>
        <p:txBody>
          <a:bodyPr/>
          <a:lstStyle/>
          <a:p>
            <a:pPr eaLnBrk="1" hangingPunct="1"/>
            <a:r>
              <a:rPr lang="en-GB" dirty="0" smtClean="0"/>
              <a:t>Example: GT4 WS GRAM Architecture</a:t>
            </a:r>
          </a:p>
        </p:txBody>
      </p:sp>
      <p:grpSp>
        <p:nvGrpSpPr>
          <p:cNvPr id="2" name="Group 52"/>
          <p:cNvGrpSpPr>
            <a:grpSpLocks/>
          </p:cNvGrpSpPr>
          <p:nvPr/>
        </p:nvGrpSpPr>
        <p:grpSpPr bwMode="auto">
          <a:xfrm>
            <a:off x="57151" y="1500174"/>
            <a:ext cx="8907463" cy="4997450"/>
            <a:chOff x="36" y="572"/>
            <a:chExt cx="5611" cy="3148"/>
          </a:xfrm>
        </p:grpSpPr>
        <p:sp>
          <p:nvSpPr>
            <p:cNvPr id="64520" name="Rectangle 2"/>
            <p:cNvSpPr>
              <a:spLocks noChangeArrowheads="1"/>
            </p:cNvSpPr>
            <p:nvPr/>
          </p:nvSpPr>
          <p:spPr bwMode="auto">
            <a:xfrm>
              <a:off x="885" y="860"/>
              <a:ext cx="4762" cy="2023"/>
            </a:xfrm>
            <a:prstGeom prst="rect">
              <a:avLst/>
            </a:prstGeom>
            <a:noFill/>
            <a:ln w="9525">
              <a:solidFill>
                <a:schemeClr val="tx1"/>
              </a:solidFill>
              <a:miter lim="800000"/>
              <a:headEnd/>
              <a:tailEnd/>
            </a:ln>
          </p:spPr>
          <p:txBody>
            <a:bodyPr wrap="none" anchor="ctr"/>
            <a:lstStyle/>
            <a:p>
              <a:endParaRPr lang="en-US" sz="1600"/>
            </a:p>
          </p:txBody>
        </p:sp>
        <p:sp>
          <p:nvSpPr>
            <p:cNvPr id="64521" name="Rectangle 3"/>
            <p:cNvSpPr>
              <a:spLocks noChangeArrowheads="1"/>
            </p:cNvSpPr>
            <p:nvPr/>
          </p:nvSpPr>
          <p:spPr bwMode="auto">
            <a:xfrm>
              <a:off x="3293" y="3120"/>
              <a:ext cx="1280" cy="600"/>
            </a:xfrm>
            <a:prstGeom prst="rect">
              <a:avLst/>
            </a:prstGeom>
            <a:noFill/>
            <a:ln w="9525">
              <a:solidFill>
                <a:schemeClr val="tx1"/>
              </a:solidFill>
              <a:miter lim="800000"/>
              <a:headEnd/>
              <a:tailEnd/>
            </a:ln>
          </p:spPr>
          <p:txBody>
            <a:bodyPr wrap="none" anchor="ctr"/>
            <a:lstStyle/>
            <a:p>
              <a:endParaRPr lang="en-US" sz="1600"/>
            </a:p>
          </p:txBody>
        </p:sp>
        <p:sp>
          <p:nvSpPr>
            <p:cNvPr id="64522" name="AutoShape 4"/>
            <p:cNvSpPr>
              <a:spLocks noChangeArrowheads="1"/>
            </p:cNvSpPr>
            <p:nvPr/>
          </p:nvSpPr>
          <p:spPr bwMode="auto">
            <a:xfrm>
              <a:off x="4918" y="2038"/>
              <a:ext cx="563" cy="395"/>
            </a:xfrm>
            <a:prstGeom prst="roundRect">
              <a:avLst>
                <a:gd name="adj" fmla="val 16667"/>
              </a:avLst>
            </a:prstGeom>
            <a:solidFill>
              <a:schemeClr val="bg1"/>
            </a:solidFill>
            <a:ln w="9525">
              <a:solidFill>
                <a:schemeClr val="tx1"/>
              </a:solidFill>
              <a:round/>
              <a:headEnd/>
              <a:tailEnd/>
            </a:ln>
          </p:spPr>
          <p:txBody>
            <a:bodyPr wrap="none" anchor="ctr"/>
            <a:lstStyle/>
            <a:p>
              <a:pPr algn="ctr"/>
              <a:endParaRPr lang="en-GB" sz="1600"/>
            </a:p>
          </p:txBody>
        </p:sp>
        <p:sp>
          <p:nvSpPr>
            <p:cNvPr id="64523" name="AutoShape 5"/>
            <p:cNvSpPr>
              <a:spLocks noChangeArrowheads="1"/>
            </p:cNvSpPr>
            <p:nvPr/>
          </p:nvSpPr>
          <p:spPr bwMode="auto">
            <a:xfrm>
              <a:off x="1469" y="1339"/>
              <a:ext cx="749" cy="395"/>
            </a:xfrm>
            <a:prstGeom prst="roundRect">
              <a:avLst>
                <a:gd name="adj" fmla="val 16667"/>
              </a:avLst>
            </a:prstGeom>
            <a:solidFill>
              <a:srgbClr val="DDDDDD"/>
            </a:solidFill>
            <a:ln w="9525">
              <a:solidFill>
                <a:schemeClr val="tx1"/>
              </a:solidFill>
              <a:round/>
              <a:headEnd/>
              <a:tailEnd/>
            </a:ln>
          </p:spPr>
          <p:txBody>
            <a:bodyPr wrap="none" anchor="ctr"/>
            <a:lstStyle/>
            <a:p>
              <a:pPr algn="ctr"/>
              <a:r>
                <a:rPr lang="en-US" sz="1600"/>
                <a:t>GRAM</a:t>
              </a:r>
            </a:p>
            <a:p>
              <a:pPr algn="ctr"/>
              <a:r>
                <a:rPr lang="en-US" sz="1600"/>
                <a:t>services</a:t>
              </a:r>
            </a:p>
          </p:txBody>
        </p:sp>
        <p:sp>
          <p:nvSpPr>
            <p:cNvPr id="64524" name="Rectangle 6"/>
            <p:cNvSpPr>
              <a:spLocks noChangeArrowheads="1"/>
            </p:cNvSpPr>
            <p:nvPr/>
          </p:nvSpPr>
          <p:spPr bwMode="auto">
            <a:xfrm>
              <a:off x="959" y="1121"/>
              <a:ext cx="1566" cy="1705"/>
            </a:xfrm>
            <a:prstGeom prst="rect">
              <a:avLst/>
            </a:prstGeom>
            <a:noFill/>
            <a:ln w="9525">
              <a:solidFill>
                <a:schemeClr val="tx1"/>
              </a:solidFill>
              <a:prstDash val="dash"/>
              <a:miter lim="800000"/>
              <a:headEnd/>
              <a:tailEnd/>
            </a:ln>
          </p:spPr>
          <p:txBody>
            <a:bodyPr wrap="none" anchorCtr="1"/>
            <a:lstStyle/>
            <a:p>
              <a:pPr algn="ctr"/>
              <a:r>
                <a:rPr lang="en-US" sz="1600"/>
                <a:t>GT4 Java Container</a:t>
              </a:r>
            </a:p>
          </p:txBody>
        </p:sp>
        <p:sp>
          <p:nvSpPr>
            <p:cNvPr id="64525" name="AutoShape 7"/>
            <p:cNvSpPr>
              <a:spLocks noChangeArrowheads="1"/>
            </p:cNvSpPr>
            <p:nvPr/>
          </p:nvSpPr>
          <p:spPr bwMode="auto">
            <a:xfrm>
              <a:off x="1420" y="1374"/>
              <a:ext cx="749" cy="395"/>
            </a:xfrm>
            <a:prstGeom prst="roundRect">
              <a:avLst>
                <a:gd name="adj" fmla="val 16667"/>
              </a:avLst>
            </a:prstGeom>
            <a:solidFill>
              <a:srgbClr val="DDDDDD"/>
            </a:solidFill>
            <a:ln w="9525">
              <a:solidFill>
                <a:schemeClr val="tx1"/>
              </a:solidFill>
              <a:round/>
              <a:headEnd/>
              <a:tailEnd/>
            </a:ln>
          </p:spPr>
          <p:txBody>
            <a:bodyPr wrap="none" anchor="ctr"/>
            <a:lstStyle/>
            <a:p>
              <a:pPr algn="ctr"/>
              <a:r>
                <a:rPr lang="en-US" sz="1600"/>
                <a:t>GRAM</a:t>
              </a:r>
            </a:p>
            <a:p>
              <a:pPr algn="ctr"/>
              <a:r>
                <a:rPr lang="en-US" sz="1600"/>
                <a:t>services</a:t>
              </a:r>
            </a:p>
          </p:txBody>
        </p:sp>
        <p:sp>
          <p:nvSpPr>
            <p:cNvPr id="64526" name="AutoShape 8"/>
            <p:cNvSpPr>
              <a:spLocks noChangeArrowheads="1"/>
            </p:cNvSpPr>
            <p:nvPr/>
          </p:nvSpPr>
          <p:spPr bwMode="auto">
            <a:xfrm>
              <a:off x="1021" y="1918"/>
              <a:ext cx="756" cy="302"/>
            </a:xfrm>
            <a:prstGeom prst="roundRect">
              <a:avLst>
                <a:gd name="adj" fmla="val 16667"/>
              </a:avLst>
            </a:prstGeom>
            <a:solidFill>
              <a:srgbClr val="DDDDDD"/>
            </a:solidFill>
            <a:ln w="9525">
              <a:solidFill>
                <a:schemeClr val="tx1"/>
              </a:solidFill>
              <a:round/>
              <a:headEnd/>
              <a:tailEnd/>
            </a:ln>
          </p:spPr>
          <p:txBody>
            <a:bodyPr wrap="none" anchor="ctr"/>
            <a:lstStyle/>
            <a:p>
              <a:pPr algn="ctr"/>
              <a:r>
                <a:rPr lang="en-US" sz="1600"/>
                <a:t>Delegation</a:t>
              </a:r>
            </a:p>
          </p:txBody>
        </p:sp>
        <p:sp>
          <p:nvSpPr>
            <p:cNvPr id="64527" name="AutoShape 9"/>
            <p:cNvSpPr>
              <a:spLocks noChangeArrowheads="1"/>
            </p:cNvSpPr>
            <p:nvPr/>
          </p:nvSpPr>
          <p:spPr bwMode="auto">
            <a:xfrm>
              <a:off x="1431" y="2369"/>
              <a:ext cx="727" cy="360"/>
            </a:xfrm>
            <a:prstGeom prst="roundRect">
              <a:avLst>
                <a:gd name="adj" fmla="val 16667"/>
              </a:avLst>
            </a:prstGeom>
            <a:solidFill>
              <a:srgbClr val="DDDDDD"/>
            </a:solidFill>
            <a:ln w="9525">
              <a:solidFill>
                <a:schemeClr val="tx1"/>
              </a:solidFill>
              <a:round/>
              <a:headEnd/>
              <a:tailEnd/>
            </a:ln>
          </p:spPr>
          <p:txBody>
            <a:bodyPr wrap="none" anchor="ctr"/>
            <a:lstStyle/>
            <a:p>
              <a:pPr algn="ctr"/>
              <a:r>
                <a:rPr lang="en-US" sz="1600"/>
                <a:t>RFT File</a:t>
              </a:r>
            </a:p>
            <a:p>
              <a:pPr algn="ctr"/>
              <a:r>
                <a:rPr lang="en-US" sz="1600"/>
                <a:t>Transfer</a:t>
              </a:r>
            </a:p>
          </p:txBody>
        </p:sp>
        <p:sp>
          <p:nvSpPr>
            <p:cNvPr id="64528" name="Line 10"/>
            <p:cNvSpPr>
              <a:spLocks noChangeShapeType="1"/>
            </p:cNvSpPr>
            <p:nvPr/>
          </p:nvSpPr>
          <p:spPr bwMode="auto">
            <a:xfrm>
              <a:off x="1843" y="1763"/>
              <a:ext cx="0" cy="600"/>
            </a:xfrm>
            <a:prstGeom prst="line">
              <a:avLst/>
            </a:prstGeom>
            <a:noFill/>
            <a:ln w="9525">
              <a:solidFill>
                <a:schemeClr val="tx1"/>
              </a:solidFill>
              <a:round/>
              <a:headEnd/>
              <a:tailEnd type="triangle" w="med" len="med"/>
            </a:ln>
          </p:spPr>
          <p:txBody>
            <a:bodyPr/>
            <a:lstStyle/>
            <a:p>
              <a:endParaRPr lang="en-US" sz="1600"/>
            </a:p>
          </p:txBody>
        </p:sp>
        <p:sp>
          <p:nvSpPr>
            <p:cNvPr id="64529" name="Text Box 11"/>
            <p:cNvSpPr txBox="1">
              <a:spLocks noChangeArrowheads="1"/>
            </p:cNvSpPr>
            <p:nvPr/>
          </p:nvSpPr>
          <p:spPr bwMode="auto">
            <a:xfrm>
              <a:off x="1853" y="1851"/>
              <a:ext cx="657" cy="368"/>
            </a:xfrm>
            <a:prstGeom prst="rect">
              <a:avLst/>
            </a:prstGeom>
            <a:noFill/>
            <a:ln w="9525">
              <a:noFill/>
              <a:miter lim="800000"/>
              <a:headEnd/>
              <a:tailEnd/>
            </a:ln>
          </p:spPr>
          <p:txBody>
            <a:bodyPr wrap="none">
              <a:spAutoFit/>
            </a:bodyPr>
            <a:lstStyle/>
            <a:p>
              <a:r>
                <a:rPr lang="en-US" sz="1600" i="1"/>
                <a:t>Transfer</a:t>
              </a:r>
            </a:p>
            <a:p>
              <a:r>
                <a:rPr lang="en-US" sz="1600" i="1"/>
                <a:t>request</a:t>
              </a:r>
            </a:p>
          </p:txBody>
        </p:sp>
        <p:sp>
          <p:nvSpPr>
            <p:cNvPr id="64530" name="Line 12"/>
            <p:cNvSpPr>
              <a:spLocks noChangeShapeType="1"/>
            </p:cNvSpPr>
            <p:nvPr/>
          </p:nvSpPr>
          <p:spPr bwMode="auto">
            <a:xfrm>
              <a:off x="1556" y="1779"/>
              <a:ext cx="1" cy="141"/>
            </a:xfrm>
            <a:prstGeom prst="line">
              <a:avLst/>
            </a:prstGeom>
            <a:noFill/>
            <a:ln w="9525">
              <a:solidFill>
                <a:schemeClr val="tx1"/>
              </a:solidFill>
              <a:round/>
              <a:headEnd type="triangle" w="med" len="med"/>
              <a:tailEnd/>
            </a:ln>
          </p:spPr>
          <p:txBody>
            <a:bodyPr/>
            <a:lstStyle/>
            <a:p>
              <a:endParaRPr lang="en-US" sz="1600"/>
            </a:p>
          </p:txBody>
        </p:sp>
        <p:sp>
          <p:nvSpPr>
            <p:cNvPr id="64531" name="Line 13"/>
            <p:cNvSpPr>
              <a:spLocks noChangeShapeType="1"/>
            </p:cNvSpPr>
            <p:nvPr/>
          </p:nvSpPr>
          <p:spPr bwMode="auto">
            <a:xfrm>
              <a:off x="1555" y="2226"/>
              <a:ext cx="1" cy="141"/>
            </a:xfrm>
            <a:prstGeom prst="line">
              <a:avLst/>
            </a:prstGeom>
            <a:noFill/>
            <a:ln w="9525">
              <a:solidFill>
                <a:schemeClr val="tx1"/>
              </a:solidFill>
              <a:round/>
              <a:headEnd/>
              <a:tailEnd type="triangle" w="med" len="med"/>
            </a:ln>
          </p:spPr>
          <p:txBody>
            <a:bodyPr/>
            <a:lstStyle/>
            <a:p>
              <a:endParaRPr lang="en-US" sz="1600"/>
            </a:p>
          </p:txBody>
        </p:sp>
        <p:sp>
          <p:nvSpPr>
            <p:cNvPr id="64532" name="AutoShape 14"/>
            <p:cNvSpPr>
              <a:spLocks noChangeArrowheads="1"/>
            </p:cNvSpPr>
            <p:nvPr/>
          </p:nvSpPr>
          <p:spPr bwMode="auto">
            <a:xfrm>
              <a:off x="3433" y="3222"/>
              <a:ext cx="749" cy="395"/>
            </a:xfrm>
            <a:prstGeom prst="roundRect">
              <a:avLst>
                <a:gd name="adj" fmla="val 16667"/>
              </a:avLst>
            </a:prstGeom>
            <a:solidFill>
              <a:srgbClr val="DDDDDD"/>
            </a:solidFill>
            <a:ln w="9525">
              <a:solidFill>
                <a:schemeClr val="tx1"/>
              </a:solidFill>
              <a:round/>
              <a:headEnd/>
              <a:tailEnd/>
            </a:ln>
          </p:spPr>
          <p:txBody>
            <a:bodyPr wrap="none" anchor="ctr"/>
            <a:lstStyle/>
            <a:p>
              <a:pPr algn="ctr"/>
              <a:r>
                <a:rPr lang="en-US" sz="1600"/>
                <a:t>GridFTP</a:t>
              </a:r>
            </a:p>
          </p:txBody>
        </p:sp>
        <p:sp>
          <p:nvSpPr>
            <p:cNvPr id="64533" name="AutoShape 15"/>
            <p:cNvSpPr>
              <a:spLocks noChangeArrowheads="1"/>
            </p:cNvSpPr>
            <p:nvPr/>
          </p:nvSpPr>
          <p:spPr bwMode="auto">
            <a:xfrm>
              <a:off x="4119" y="3242"/>
              <a:ext cx="291" cy="360"/>
            </a:xfrm>
            <a:prstGeom prst="can">
              <a:avLst>
                <a:gd name="adj" fmla="val 30928"/>
              </a:avLst>
            </a:prstGeom>
            <a:solidFill>
              <a:srgbClr val="DDDDDD"/>
            </a:solidFill>
            <a:ln w="9525">
              <a:solidFill>
                <a:schemeClr val="tx1"/>
              </a:solidFill>
              <a:round/>
              <a:headEnd/>
              <a:tailEnd/>
            </a:ln>
          </p:spPr>
          <p:txBody>
            <a:bodyPr wrap="none" anchor="ctr"/>
            <a:lstStyle/>
            <a:p>
              <a:endParaRPr lang="en-US" sz="1600"/>
            </a:p>
          </p:txBody>
        </p:sp>
        <p:sp>
          <p:nvSpPr>
            <p:cNvPr id="64534" name="Text Box 16"/>
            <p:cNvSpPr txBox="1">
              <a:spLocks noChangeArrowheads="1"/>
            </p:cNvSpPr>
            <p:nvPr/>
          </p:nvSpPr>
          <p:spPr bwMode="auto">
            <a:xfrm>
              <a:off x="4596" y="3118"/>
              <a:ext cx="825" cy="523"/>
            </a:xfrm>
            <a:prstGeom prst="rect">
              <a:avLst/>
            </a:prstGeom>
            <a:noFill/>
            <a:ln w="9525">
              <a:noFill/>
              <a:miter lim="800000"/>
              <a:headEnd/>
              <a:tailEnd/>
            </a:ln>
          </p:spPr>
          <p:txBody>
            <a:bodyPr wrap="none">
              <a:spAutoFit/>
            </a:bodyPr>
            <a:lstStyle/>
            <a:p>
              <a:r>
                <a:rPr lang="en-US" sz="1600"/>
                <a:t>Remote </a:t>
              </a:r>
            </a:p>
            <a:p>
              <a:r>
                <a:rPr lang="en-US" sz="1600"/>
                <a:t>storage </a:t>
              </a:r>
            </a:p>
            <a:p>
              <a:r>
                <a:rPr lang="en-US" sz="1600"/>
                <a:t>element(s)</a:t>
              </a:r>
            </a:p>
          </p:txBody>
        </p:sp>
        <p:sp>
          <p:nvSpPr>
            <p:cNvPr id="64535" name="AutoShape 17"/>
            <p:cNvSpPr>
              <a:spLocks noChangeArrowheads="1"/>
            </p:cNvSpPr>
            <p:nvPr/>
          </p:nvSpPr>
          <p:spPr bwMode="auto">
            <a:xfrm>
              <a:off x="4645" y="1452"/>
              <a:ext cx="749" cy="395"/>
            </a:xfrm>
            <a:prstGeom prst="roundRect">
              <a:avLst>
                <a:gd name="adj" fmla="val 16667"/>
              </a:avLst>
            </a:prstGeom>
            <a:noFill/>
            <a:ln w="9525">
              <a:solidFill>
                <a:schemeClr val="tx1"/>
              </a:solidFill>
              <a:round/>
              <a:headEnd/>
              <a:tailEnd/>
            </a:ln>
          </p:spPr>
          <p:txBody>
            <a:bodyPr wrap="none" anchor="ctr"/>
            <a:lstStyle/>
            <a:p>
              <a:pPr algn="ctr"/>
              <a:r>
                <a:rPr lang="en-US" sz="1600"/>
                <a:t>Local</a:t>
              </a:r>
            </a:p>
            <a:p>
              <a:pPr algn="ctr"/>
              <a:r>
                <a:rPr lang="en-US" sz="1600"/>
                <a:t>scheduler</a:t>
              </a:r>
            </a:p>
          </p:txBody>
        </p:sp>
        <p:sp>
          <p:nvSpPr>
            <p:cNvPr id="64536" name="AutoShape 18"/>
            <p:cNvSpPr>
              <a:spLocks noChangeArrowheads="1"/>
            </p:cNvSpPr>
            <p:nvPr/>
          </p:nvSpPr>
          <p:spPr bwMode="auto">
            <a:xfrm>
              <a:off x="4725" y="2163"/>
              <a:ext cx="563" cy="395"/>
            </a:xfrm>
            <a:prstGeom prst="roundRect">
              <a:avLst>
                <a:gd name="adj" fmla="val 16667"/>
              </a:avLst>
            </a:prstGeom>
            <a:solidFill>
              <a:schemeClr val="bg1"/>
            </a:solidFill>
            <a:ln w="9525">
              <a:solidFill>
                <a:schemeClr val="tx1"/>
              </a:solidFill>
              <a:round/>
              <a:headEnd/>
              <a:tailEnd/>
            </a:ln>
          </p:spPr>
          <p:txBody>
            <a:bodyPr wrap="none" anchor="ctr"/>
            <a:lstStyle/>
            <a:p>
              <a:pPr algn="ctr"/>
              <a:endParaRPr lang="en-GB" sz="1600"/>
            </a:p>
          </p:txBody>
        </p:sp>
        <p:sp>
          <p:nvSpPr>
            <p:cNvPr id="64537" name="AutoShape 19"/>
            <p:cNvSpPr>
              <a:spLocks noChangeArrowheads="1"/>
            </p:cNvSpPr>
            <p:nvPr/>
          </p:nvSpPr>
          <p:spPr bwMode="auto">
            <a:xfrm>
              <a:off x="4533" y="2272"/>
              <a:ext cx="563" cy="395"/>
            </a:xfrm>
            <a:prstGeom prst="roundRect">
              <a:avLst>
                <a:gd name="adj" fmla="val 16667"/>
              </a:avLst>
            </a:prstGeom>
            <a:solidFill>
              <a:schemeClr val="bg1"/>
            </a:solidFill>
            <a:ln w="9525">
              <a:solidFill>
                <a:schemeClr val="tx1"/>
              </a:solidFill>
              <a:round/>
              <a:headEnd/>
              <a:tailEnd/>
            </a:ln>
          </p:spPr>
          <p:txBody>
            <a:bodyPr wrap="none" anchor="ctr"/>
            <a:lstStyle/>
            <a:p>
              <a:pPr algn="ctr"/>
              <a:r>
                <a:rPr lang="en-US" sz="1600"/>
                <a:t>User</a:t>
              </a:r>
            </a:p>
            <a:p>
              <a:pPr algn="ctr"/>
              <a:r>
                <a:rPr lang="en-US" sz="1600"/>
                <a:t>job</a:t>
              </a:r>
            </a:p>
          </p:txBody>
        </p:sp>
        <p:cxnSp>
          <p:nvCxnSpPr>
            <p:cNvPr id="64538" name="AutoShape 20"/>
            <p:cNvCxnSpPr>
              <a:cxnSpLocks noChangeShapeType="1"/>
              <a:stCxn id="64535" idx="2"/>
              <a:endCxn id="64537" idx="0"/>
            </p:cNvCxnSpPr>
            <p:nvPr/>
          </p:nvCxnSpPr>
          <p:spPr bwMode="auto">
            <a:xfrm flipH="1">
              <a:off x="4815" y="1847"/>
              <a:ext cx="205" cy="425"/>
            </a:xfrm>
            <a:prstGeom prst="straightConnector1">
              <a:avLst/>
            </a:prstGeom>
            <a:noFill/>
            <a:ln w="9525">
              <a:solidFill>
                <a:schemeClr val="tx1"/>
              </a:solidFill>
              <a:round/>
              <a:headEnd/>
              <a:tailEnd type="triangle" w="med" len="med"/>
            </a:ln>
          </p:spPr>
        </p:cxnSp>
        <p:cxnSp>
          <p:nvCxnSpPr>
            <p:cNvPr id="64539" name="AutoShape 21"/>
            <p:cNvCxnSpPr>
              <a:cxnSpLocks noChangeShapeType="1"/>
              <a:stCxn id="64535" idx="2"/>
              <a:endCxn id="64522" idx="0"/>
            </p:cNvCxnSpPr>
            <p:nvPr/>
          </p:nvCxnSpPr>
          <p:spPr bwMode="auto">
            <a:xfrm>
              <a:off x="5020" y="1847"/>
              <a:ext cx="180" cy="191"/>
            </a:xfrm>
            <a:prstGeom prst="straightConnector1">
              <a:avLst/>
            </a:prstGeom>
            <a:noFill/>
            <a:ln w="9525">
              <a:solidFill>
                <a:schemeClr val="tx1"/>
              </a:solidFill>
              <a:round/>
              <a:headEnd/>
              <a:tailEnd type="triangle" w="med" len="med"/>
            </a:ln>
          </p:spPr>
        </p:cxnSp>
        <p:cxnSp>
          <p:nvCxnSpPr>
            <p:cNvPr id="64540" name="AutoShape 22"/>
            <p:cNvCxnSpPr>
              <a:cxnSpLocks noChangeShapeType="1"/>
              <a:stCxn id="64535" idx="2"/>
              <a:endCxn id="64536" idx="0"/>
            </p:cNvCxnSpPr>
            <p:nvPr/>
          </p:nvCxnSpPr>
          <p:spPr bwMode="auto">
            <a:xfrm flipH="1">
              <a:off x="5007" y="1847"/>
              <a:ext cx="13" cy="316"/>
            </a:xfrm>
            <a:prstGeom prst="straightConnector1">
              <a:avLst/>
            </a:prstGeom>
            <a:noFill/>
            <a:ln w="9525">
              <a:solidFill>
                <a:schemeClr val="tx1"/>
              </a:solidFill>
              <a:round/>
              <a:headEnd/>
              <a:tailEnd type="triangle" w="med" len="med"/>
            </a:ln>
          </p:spPr>
        </p:cxnSp>
        <p:sp>
          <p:nvSpPr>
            <p:cNvPr id="64541" name="Rectangle 23"/>
            <p:cNvSpPr>
              <a:spLocks noChangeArrowheads="1"/>
            </p:cNvSpPr>
            <p:nvPr/>
          </p:nvSpPr>
          <p:spPr bwMode="auto">
            <a:xfrm>
              <a:off x="4337" y="1380"/>
              <a:ext cx="1256" cy="1368"/>
            </a:xfrm>
            <a:prstGeom prst="rect">
              <a:avLst/>
            </a:prstGeom>
            <a:noFill/>
            <a:ln w="9525">
              <a:solidFill>
                <a:schemeClr val="tx1"/>
              </a:solidFill>
              <a:miter lim="800000"/>
              <a:headEnd/>
              <a:tailEnd/>
            </a:ln>
          </p:spPr>
          <p:txBody>
            <a:bodyPr wrap="none" anchor="ctr"/>
            <a:lstStyle/>
            <a:p>
              <a:endParaRPr lang="en-US" sz="1600"/>
            </a:p>
          </p:txBody>
        </p:sp>
        <p:sp>
          <p:nvSpPr>
            <p:cNvPr id="64542" name="Text Box 24"/>
            <p:cNvSpPr txBox="1">
              <a:spLocks noChangeArrowheads="1"/>
            </p:cNvSpPr>
            <p:nvPr/>
          </p:nvSpPr>
          <p:spPr bwMode="auto">
            <a:xfrm>
              <a:off x="4329" y="1135"/>
              <a:ext cx="1270" cy="213"/>
            </a:xfrm>
            <a:prstGeom prst="rect">
              <a:avLst/>
            </a:prstGeom>
            <a:noFill/>
            <a:ln w="9525">
              <a:noFill/>
              <a:miter lim="800000"/>
              <a:headEnd/>
              <a:tailEnd/>
            </a:ln>
          </p:spPr>
          <p:txBody>
            <a:bodyPr wrap="none">
              <a:spAutoFit/>
            </a:bodyPr>
            <a:lstStyle/>
            <a:p>
              <a:r>
                <a:rPr lang="en-US" sz="1600"/>
                <a:t>Compute element</a:t>
              </a:r>
            </a:p>
          </p:txBody>
        </p:sp>
        <p:sp>
          <p:nvSpPr>
            <p:cNvPr id="64543" name="AutoShape 25"/>
            <p:cNvSpPr>
              <a:spLocks noChangeArrowheads="1"/>
            </p:cNvSpPr>
            <p:nvPr/>
          </p:nvSpPr>
          <p:spPr bwMode="auto">
            <a:xfrm>
              <a:off x="3432" y="2205"/>
              <a:ext cx="749" cy="395"/>
            </a:xfrm>
            <a:prstGeom prst="roundRect">
              <a:avLst>
                <a:gd name="adj" fmla="val 16667"/>
              </a:avLst>
            </a:prstGeom>
            <a:solidFill>
              <a:srgbClr val="DDDDDD"/>
            </a:solidFill>
            <a:ln w="9525">
              <a:solidFill>
                <a:schemeClr val="tx1"/>
              </a:solidFill>
              <a:round/>
              <a:headEnd/>
              <a:tailEnd/>
            </a:ln>
          </p:spPr>
          <p:txBody>
            <a:bodyPr wrap="none" anchor="ctr"/>
            <a:lstStyle/>
            <a:p>
              <a:pPr algn="ctr"/>
              <a:r>
                <a:rPr lang="en-US" sz="1600"/>
                <a:t>GridFTP</a:t>
              </a:r>
            </a:p>
          </p:txBody>
        </p:sp>
        <p:sp>
          <p:nvSpPr>
            <p:cNvPr id="64544" name="AutoShape 26"/>
            <p:cNvSpPr>
              <a:spLocks noChangeArrowheads="1"/>
            </p:cNvSpPr>
            <p:nvPr/>
          </p:nvSpPr>
          <p:spPr bwMode="auto">
            <a:xfrm>
              <a:off x="4118" y="2225"/>
              <a:ext cx="291" cy="360"/>
            </a:xfrm>
            <a:prstGeom prst="can">
              <a:avLst>
                <a:gd name="adj" fmla="val 30928"/>
              </a:avLst>
            </a:prstGeom>
            <a:solidFill>
              <a:srgbClr val="DDDDDD"/>
            </a:solidFill>
            <a:ln w="9525">
              <a:solidFill>
                <a:schemeClr val="tx1"/>
              </a:solidFill>
              <a:round/>
              <a:headEnd/>
              <a:tailEnd/>
            </a:ln>
          </p:spPr>
          <p:txBody>
            <a:bodyPr wrap="none" anchor="ctr"/>
            <a:lstStyle/>
            <a:p>
              <a:endParaRPr lang="en-US" sz="1600"/>
            </a:p>
          </p:txBody>
        </p:sp>
        <p:cxnSp>
          <p:nvCxnSpPr>
            <p:cNvPr id="64545" name="AutoShape 27"/>
            <p:cNvCxnSpPr>
              <a:cxnSpLocks noChangeShapeType="1"/>
              <a:stCxn id="64525" idx="3"/>
              <a:endCxn id="64537" idx="0"/>
            </p:cNvCxnSpPr>
            <p:nvPr/>
          </p:nvCxnSpPr>
          <p:spPr bwMode="auto">
            <a:xfrm>
              <a:off x="2169" y="1572"/>
              <a:ext cx="2646" cy="700"/>
            </a:xfrm>
            <a:prstGeom prst="straightConnector1">
              <a:avLst/>
            </a:prstGeom>
            <a:noFill/>
            <a:ln w="9525">
              <a:solidFill>
                <a:schemeClr val="tx1"/>
              </a:solidFill>
              <a:round/>
              <a:headEnd/>
              <a:tailEnd type="triangle" w="med" len="med"/>
            </a:ln>
          </p:spPr>
        </p:cxnSp>
        <p:cxnSp>
          <p:nvCxnSpPr>
            <p:cNvPr id="64546" name="AutoShape 28"/>
            <p:cNvCxnSpPr>
              <a:cxnSpLocks noChangeShapeType="1"/>
              <a:stCxn id="64525" idx="3"/>
              <a:endCxn id="64535" idx="1"/>
            </p:cNvCxnSpPr>
            <p:nvPr/>
          </p:nvCxnSpPr>
          <p:spPr bwMode="auto">
            <a:xfrm>
              <a:off x="2169" y="1572"/>
              <a:ext cx="2476" cy="78"/>
            </a:xfrm>
            <a:prstGeom prst="straightConnector1">
              <a:avLst/>
            </a:prstGeom>
            <a:noFill/>
            <a:ln w="9525">
              <a:solidFill>
                <a:schemeClr val="tx1"/>
              </a:solidFill>
              <a:round/>
              <a:headEnd/>
              <a:tailEnd type="triangle" w="med" len="med"/>
            </a:ln>
          </p:spPr>
        </p:cxnSp>
        <p:sp>
          <p:nvSpPr>
            <p:cNvPr id="64547" name="AutoShape 29"/>
            <p:cNvSpPr>
              <a:spLocks noChangeArrowheads="1"/>
            </p:cNvSpPr>
            <p:nvPr/>
          </p:nvSpPr>
          <p:spPr bwMode="auto">
            <a:xfrm>
              <a:off x="3192" y="1544"/>
              <a:ext cx="1074" cy="541"/>
            </a:xfrm>
            <a:prstGeom prst="roundRect">
              <a:avLst>
                <a:gd name="adj" fmla="val 16667"/>
              </a:avLst>
            </a:prstGeom>
            <a:solidFill>
              <a:schemeClr val="bg1"/>
            </a:solidFill>
            <a:ln w="9525">
              <a:solidFill>
                <a:schemeClr val="tx1"/>
              </a:solidFill>
              <a:prstDash val="dash"/>
              <a:round/>
              <a:headEnd/>
              <a:tailEnd/>
            </a:ln>
          </p:spPr>
          <p:txBody>
            <a:bodyPr vert="eaVert" wrap="none" anchor="b"/>
            <a:lstStyle/>
            <a:p>
              <a:pPr algn="ctr"/>
              <a:r>
                <a:rPr lang="en-US" sz="1600"/>
                <a:t>sudo</a:t>
              </a:r>
            </a:p>
          </p:txBody>
        </p:sp>
        <p:sp>
          <p:nvSpPr>
            <p:cNvPr id="64548" name="AutoShape 30"/>
            <p:cNvSpPr>
              <a:spLocks noChangeArrowheads="1"/>
            </p:cNvSpPr>
            <p:nvPr/>
          </p:nvSpPr>
          <p:spPr bwMode="auto">
            <a:xfrm>
              <a:off x="3445" y="1614"/>
              <a:ext cx="749" cy="395"/>
            </a:xfrm>
            <a:prstGeom prst="roundRect">
              <a:avLst>
                <a:gd name="adj" fmla="val 16667"/>
              </a:avLst>
            </a:prstGeom>
            <a:solidFill>
              <a:srgbClr val="DDDDDD"/>
            </a:solidFill>
            <a:ln w="9525">
              <a:solidFill>
                <a:schemeClr val="tx1"/>
              </a:solidFill>
              <a:round/>
              <a:headEnd/>
              <a:tailEnd/>
            </a:ln>
          </p:spPr>
          <p:txBody>
            <a:bodyPr wrap="none" anchor="ctr"/>
            <a:lstStyle/>
            <a:p>
              <a:pPr algn="ctr"/>
              <a:r>
                <a:rPr lang="en-US" sz="1600"/>
                <a:t>GRAM</a:t>
              </a:r>
            </a:p>
            <a:p>
              <a:pPr algn="ctr"/>
              <a:r>
                <a:rPr lang="en-US" sz="1600"/>
                <a:t>adapter</a:t>
              </a:r>
            </a:p>
          </p:txBody>
        </p:sp>
        <p:cxnSp>
          <p:nvCxnSpPr>
            <p:cNvPr id="64549" name="AutoShape 31"/>
            <p:cNvCxnSpPr>
              <a:cxnSpLocks noChangeShapeType="1"/>
              <a:stCxn id="64527" idx="3"/>
              <a:endCxn id="64543" idx="1"/>
            </p:cNvCxnSpPr>
            <p:nvPr/>
          </p:nvCxnSpPr>
          <p:spPr bwMode="auto">
            <a:xfrm flipV="1">
              <a:off x="2158" y="2403"/>
              <a:ext cx="1274" cy="146"/>
            </a:xfrm>
            <a:prstGeom prst="straightConnector1">
              <a:avLst/>
            </a:prstGeom>
            <a:noFill/>
            <a:ln w="9525">
              <a:solidFill>
                <a:schemeClr val="tx1"/>
              </a:solidFill>
              <a:round/>
              <a:headEnd/>
              <a:tailEnd type="triangle" w="med" len="med"/>
            </a:ln>
          </p:spPr>
        </p:cxnSp>
        <p:sp>
          <p:nvSpPr>
            <p:cNvPr id="64550" name="Text Box 32"/>
            <p:cNvSpPr txBox="1">
              <a:spLocks noChangeArrowheads="1"/>
            </p:cNvSpPr>
            <p:nvPr/>
          </p:nvSpPr>
          <p:spPr bwMode="auto">
            <a:xfrm>
              <a:off x="2615" y="2483"/>
              <a:ext cx="565" cy="368"/>
            </a:xfrm>
            <a:prstGeom prst="rect">
              <a:avLst/>
            </a:prstGeom>
            <a:noFill/>
            <a:ln w="9525">
              <a:noFill/>
              <a:miter lim="800000"/>
              <a:headEnd/>
              <a:tailEnd/>
            </a:ln>
          </p:spPr>
          <p:txBody>
            <a:bodyPr wrap="none">
              <a:spAutoFit/>
            </a:bodyPr>
            <a:lstStyle/>
            <a:p>
              <a:r>
                <a:rPr lang="en-US" sz="1600" i="1"/>
                <a:t>FTP</a:t>
              </a:r>
            </a:p>
            <a:p>
              <a:r>
                <a:rPr lang="en-US" sz="1600" i="1"/>
                <a:t>control</a:t>
              </a:r>
            </a:p>
          </p:txBody>
        </p:sp>
        <p:sp>
          <p:nvSpPr>
            <p:cNvPr id="64551" name="Text Box 33"/>
            <p:cNvSpPr txBox="1">
              <a:spLocks noChangeArrowheads="1"/>
            </p:cNvSpPr>
            <p:nvPr/>
          </p:nvSpPr>
          <p:spPr bwMode="auto">
            <a:xfrm>
              <a:off x="2630" y="1340"/>
              <a:ext cx="1248" cy="213"/>
            </a:xfrm>
            <a:prstGeom prst="rect">
              <a:avLst/>
            </a:prstGeom>
            <a:noFill/>
            <a:ln w="9525">
              <a:noFill/>
              <a:miter lim="800000"/>
              <a:headEnd/>
              <a:tailEnd/>
            </a:ln>
          </p:spPr>
          <p:txBody>
            <a:bodyPr>
              <a:spAutoFit/>
            </a:bodyPr>
            <a:lstStyle/>
            <a:p>
              <a:pPr algn="ctr"/>
              <a:r>
                <a:rPr lang="en-US" sz="1600" i="1"/>
                <a:t>Local job control</a:t>
              </a:r>
            </a:p>
          </p:txBody>
        </p:sp>
        <p:sp>
          <p:nvSpPr>
            <p:cNvPr id="64552" name="Text Box 34"/>
            <p:cNvSpPr txBox="1">
              <a:spLocks noChangeArrowheads="1"/>
            </p:cNvSpPr>
            <p:nvPr/>
          </p:nvSpPr>
          <p:spPr bwMode="auto">
            <a:xfrm rot="863616">
              <a:off x="2499" y="1734"/>
              <a:ext cx="690" cy="213"/>
            </a:xfrm>
            <a:prstGeom prst="rect">
              <a:avLst/>
            </a:prstGeom>
            <a:noFill/>
            <a:ln w="9525">
              <a:noFill/>
              <a:miter lim="800000"/>
              <a:headEnd/>
              <a:tailEnd/>
            </a:ln>
          </p:spPr>
          <p:txBody>
            <a:bodyPr wrap="none">
              <a:spAutoFit/>
            </a:bodyPr>
            <a:lstStyle/>
            <a:p>
              <a:r>
                <a:rPr lang="en-US" sz="1600" i="1"/>
                <a:t>Delegate</a:t>
              </a:r>
            </a:p>
          </p:txBody>
        </p:sp>
        <p:cxnSp>
          <p:nvCxnSpPr>
            <p:cNvPr id="64553" name="AutoShape 35"/>
            <p:cNvCxnSpPr>
              <a:cxnSpLocks noChangeShapeType="1"/>
              <a:stCxn id="64543" idx="2"/>
              <a:endCxn id="64532" idx="0"/>
            </p:cNvCxnSpPr>
            <p:nvPr/>
          </p:nvCxnSpPr>
          <p:spPr bwMode="auto">
            <a:xfrm>
              <a:off x="3807" y="2600"/>
              <a:ext cx="1" cy="622"/>
            </a:xfrm>
            <a:prstGeom prst="straightConnector1">
              <a:avLst/>
            </a:prstGeom>
            <a:noFill/>
            <a:ln w="9525">
              <a:solidFill>
                <a:schemeClr val="tx1"/>
              </a:solidFill>
              <a:round/>
              <a:headEnd type="triangle" w="med" len="med"/>
              <a:tailEnd type="triangle" w="med" len="med"/>
            </a:ln>
          </p:spPr>
        </p:cxnSp>
        <p:cxnSp>
          <p:nvCxnSpPr>
            <p:cNvPr id="64554" name="AutoShape 36"/>
            <p:cNvCxnSpPr>
              <a:cxnSpLocks noChangeShapeType="1"/>
              <a:stCxn id="64527" idx="3"/>
              <a:endCxn id="64532" idx="1"/>
            </p:cNvCxnSpPr>
            <p:nvPr/>
          </p:nvCxnSpPr>
          <p:spPr bwMode="auto">
            <a:xfrm>
              <a:off x="2158" y="2549"/>
              <a:ext cx="1275" cy="871"/>
            </a:xfrm>
            <a:prstGeom prst="straightConnector1">
              <a:avLst/>
            </a:prstGeom>
            <a:noFill/>
            <a:ln w="9525">
              <a:solidFill>
                <a:schemeClr val="tx1"/>
              </a:solidFill>
              <a:round/>
              <a:headEnd/>
              <a:tailEnd type="triangle" w="med" len="med"/>
            </a:ln>
          </p:spPr>
        </p:cxnSp>
        <p:sp>
          <p:nvSpPr>
            <p:cNvPr id="64555" name="Text Box 37"/>
            <p:cNvSpPr txBox="1">
              <a:spLocks noChangeArrowheads="1"/>
            </p:cNvSpPr>
            <p:nvPr/>
          </p:nvSpPr>
          <p:spPr bwMode="auto">
            <a:xfrm>
              <a:off x="3792" y="2905"/>
              <a:ext cx="681" cy="213"/>
            </a:xfrm>
            <a:prstGeom prst="rect">
              <a:avLst/>
            </a:prstGeom>
            <a:noFill/>
            <a:ln w="9525">
              <a:noFill/>
              <a:miter lim="800000"/>
              <a:headEnd/>
              <a:tailEnd/>
            </a:ln>
          </p:spPr>
          <p:txBody>
            <a:bodyPr wrap="none">
              <a:spAutoFit/>
            </a:bodyPr>
            <a:lstStyle/>
            <a:p>
              <a:r>
                <a:rPr lang="en-US" sz="1600" i="1"/>
                <a:t>FTP data</a:t>
              </a:r>
            </a:p>
          </p:txBody>
        </p:sp>
        <p:sp>
          <p:nvSpPr>
            <p:cNvPr id="64556" name="Text Box 38"/>
            <p:cNvSpPr txBox="1">
              <a:spLocks noChangeArrowheads="1"/>
            </p:cNvSpPr>
            <p:nvPr/>
          </p:nvSpPr>
          <p:spPr bwMode="auto">
            <a:xfrm rot="16200000">
              <a:off x="-125" y="1878"/>
              <a:ext cx="535" cy="213"/>
            </a:xfrm>
            <a:prstGeom prst="rect">
              <a:avLst/>
            </a:prstGeom>
            <a:noFill/>
            <a:ln w="9525">
              <a:noFill/>
              <a:miter lim="800000"/>
              <a:headEnd/>
              <a:tailEnd/>
            </a:ln>
          </p:spPr>
          <p:txBody>
            <a:bodyPr wrap="none">
              <a:spAutoFit/>
            </a:bodyPr>
            <a:lstStyle/>
            <a:p>
              <a:r>
                <a:rPr lang="en-US" sz="1600" b="1"/>
                <a:t>Client</a:t>
              </a:r>
            </a:p>
          </p:txBody>
        </p:sp>
        <p:cxnSp>
          <p:nvCxnSpPr>
            <p:cNvPr id="64557" name="AutoShape 39"/>
            <p:cNvCxnSpPr>
              <a:cxnSpLocks noChangeShapeType="1"/>
              <a:stCxn id="64556" idx="2"/>
              <a:endCxn id="64525" idx="1"/>
            </p:cNvCxnSpPr>
            <p:nvPr/>
          </p:nvCxnSpPr>
          <p:spPr bwMode="auto">
            <a:xfrm flipV="1">
              <a:off x="250" y="1572"/>
              <a:ext cx="1170" cy="413"/>
            </a:xfrm>
            <a:prstGeom prst="straightConnector1">
              <a:avLst/>
            </a:prstGeom>
            <a:noFill/>
            <a:ln w="9525">
              <a:solidFill>
                <a:schemeClr val="tx1"/>
              </a:solidFill>
              <a:round/>
              <a:headEnd/>
              <a:tailEnd type="triangle" w="med" len="med"/>
            </a:ln>
          </p:spPr>
        </p:cxnSp>
        <p:cxnSp>
          <p:nvCxnSpPr>
            <p:cNvPr id="64558" name="AutoShape 40"/>
            <p:cNvCxnSpPr>
              <a:cxnSpLocks noChangeShapeType="1"/>
              <a:stCxn id="64556" idx="2"/>
              <a:endCxn id="64526" idx="1"/>
            </p:cNvCxnSpPr>
            <p:nvPr/>
          </p:nvCxnSpPr>
          <p:spPr bwMode="auto">
            <a:xfrm>
              <a:off x="250" y="1985"/>
              <a:ext cx="771" cy="85"/>
            </a:xfrm>
            <a:prstGeom prst="straightConnector1">
              <a:avLst/>
            </a:prstGeom>
            <a:noFill/>
            <a:ln w="9525">
              <a:solidFill>
                <a:schemeClr val="tx1"/>
              </a:solidFill>
              <a:round/>
              <a:headEnd/>
              <a:tailEnd type="triangle" w="med" len="med"/>
            </a:ln>
          </p:spPr>
        </p:cxnSp>
        <p:sp>
          <p:nvSpPr>
            <p:cNvPr id="64559" name="Text Box 41"/>
            <p:cNvSpPr txBox="1">
              <a:spLocks noChangeArrowheads="1"/>
            </p:cNvSpPr>
            <p:nvPr/>
          </p:nvSpPr>
          <p:spPr bwMode="auto">
            <a:xfrm rot="20349895">
              <a:off x="161" y="1517"/>
              <a:ext cx="785" cy="368"/>
            </a:xfrm>
            <a:prstGeom prst="rect">
              <a:avLst/>
            </a:prstGeom>
            <a:noFill/>
            <a:ln w="9525">
              <a:noFill/>
              <a:miter lim="800000"/>
              <a:headEnd/>
              <a:tailEnd/>
            </a:ln>
          </p:spPr>
          <p:txBody>
            <a:bodyPr>
              <a:spAutoFit/>
            </a:bodyPr>
            <a:lstStyle/>
            <a:p>
              <a:r>
                <a:rPr lang="en-US" sz="1600" i="1"/>
                <a:t>Job functions</a:t>
              </a:r>
            </a:p>
          </p:txBody>
        </p:sp>
        <p:sp>
          <p:nvSpPr>
            <p:cNvPr id="64560" name="Text Box 42"/>
            <p:cNvSpPr txBox="1">
              <a:spLocks noChangeArrowheads="1"/>
            </p:cNvSpPr>
            <p:nvPr/>
          </p:nvSpPr>
          <p:spPr bwMode="auto">
            <a:xfrm>
              <a:off x="187" y="2059"/>
              <a:ext cx="726" cy="213"/>
            </a:xfrm>
            <a:prstGeom prst="rect">
              <a:avLst/>
            </a:prstGeom>
            <a:noFill/>
            <a:ln w="9525">
              <a:noFill/>
              <a:miter lim="800000"/>
              <a:headEnd/>
              <a:tailEnd/>
            </a:ln>
          </p:spPr>
          <p:txBody>
            <a:bodyPr>
              <a:spAutoFit/>
            </a:bodyPr>
            <a:lstStyle/>
            <a:p>
              <a:r>
                <a:rPr lang="en-US" sz="1600" i="1"/>
                <a:t>Delegate</a:t>
              </a:r>
            </a:p>
          </p:txBody>
        </p:sp>
        <p:sp>
          <p:nvSpPr>
            <p:cNvPr id="64561" name="Text Box 43"/>
            <p:cNvSpPr txBox="1">
              <a:spLocks noChangeArrowheads="1"/>
            </p:cNvSpPr>
            <p:nvPr/>
          </p:nvSpPr>
          <p:spPr bwMode="auto">
            <a:xfrm>
              <a:off x="1862" y="572"/>
              <a:ext cx="2751" cy="213"/>
            </a:xfrm>
            <a:prstGeom prst="rect">
              <a:avLst/>
            </a:prstGeom>
            <a:noFill/>
            <a:ln w="9525">
              <a:noFill/>
              <a:miter lim="800000"/>
              <a:headEnd/>
              <a:tailEnd/>
            </a:ln>
          </p:spPr>
          <p:txBody>
            <a:bodyPr wrap="none">
              <a:spAutoFit/>
            </a:bodyPr>
            <a:lstStyle/>
            <a:p>
              <a:r>
                <a:rPr lang="en-US" sz="1600"/>
                <a:t>Service host(s) and compute element(s)</a:t>
              </a:r>
            </a:p>
          </p:txBody>
        </p:sp>
        <p:sp>
          <p:nvSpPr>
            <p:cNvPr id="64562" name="AutoShape 44"/>
            <p:cNvSpPr>
              <a:spLocks noChangeArrowheads="1"/>
            </p:cNvSpPr>
            <p:nvPr/>
          </p:nvSpPr>
          <p:spPr bwMode="auto">
            <a:xfrm>
              <a:off x="3398" y="956"/>
              <a:ext cx="749" cy="395"/>
            </a:xfrm>
            <a:prstGeom prst="roundRect">
              <a:avLst>
                <a:gd name="adj" fmla="val 16667"/>
              </a:avLst>
            </a:prstGeom>
            <a:solidFill>
              <a:srgbClr val="DDDDDD"/>
            </a:solidFill>
            <a:ln w="9525">
              <a:solidFill>
                <a:schemeClr val="tx1"/>
              </a:solidFill>
              <a:round/>
              <a:headEnd/>
              <a:tailEnd/>
            </a:ln>
          </p:spPr>
          <p:txBody>
            <a:bodyPr wrap="none" anchor="ctr"/>
            <a:lstStyle/>
            <a:p>
              <a:pPr algn="ctr"/>
              <a:r>
                <a:rPr lang="en-US" sz="1600"/>
                <a:t>SEG</a:t>
              </a:r>
            </a:p>
          </p:txBody>
        </p:sp>
        <p:sp>
          <p:nvSpPr>
            <p:cNvPr id="64563" name="Line 45"/>
            <p:cNvSpPr>
              <a:spLocks noChangeShapeType="1"/>
            </p:cNvSpPr>
            <p:nvPr/>
          </p:nvSpPr>
          <p:spPr bwMode="auto">
            <a:xfrm flipH="1">
              <a:off x="2246" y="1148"/>
              <a:ext cx="1152" cy="192"/>
            </a:xfrm>
            <a:prstGeom prst="line">
              <a:avLst/>
            </a:prstGeom>
            <a:noFill/>
            <a:ln w="9525">
              <a:solidFill>
                <a:schemeClr val="tx1"/>
              </a:solidFill>
              <a:round/>
              <a:headEnd/>
              <a:tailEnd type="triangle" w="med" len="med"/>
            </a:ln>
          </p:spPr>
          <p:txBody>
            <a:bodyPr/>
            <a:lstStyle/>
            <a:p>
              <a:endParaRPr lang="en-US" sz="1600"/>
            </a:p>
          </p:txBody>
        </p:sp>
        <p:sp>
          <p:nvSpPr>
            <p:cNvPr id="64564" name="AutoShape 46"/>
            <p:cNvSpPr>
              <a:spLocks noChangeArrowheads="1"/>
            </p:cNvSpPr>
            <p:nvPr/>
          </p:nvSpPr>
          <p:spPr bwMode="auto">
            <a:xfrm>
              <a:off x="4022" y="1100"/>
              <a:ext cx="291" cy="360"/>
            </a:xfrm>
            <a:prstGeom prst="can">
              <a:avLst>
                <a:gd name="adj" fmla="val 30928"/>
              </a:avLst>
            </a:prstGeom>
            <a:solidFill>
              <a:srgbClr val="DDDDDD"/>
            </a:solidFill>
            <a:ln w="9525">
              <a:solidFill>
                <a:schemeClr val="tx1"/>
              </a:solidFill>
              <a:round/>
              <a:headEnd/>
              <a:tailEnd/>
            </a:ln>
          </p:spPr>
          <p:txBody>
            <a:bodyPr wrap="none" anchor="ctr"/>
            <a:lstStyle/>
            <a:p>
              <a:endParaRPr lang="en-US" sz="1600"/>
            </a:p>
          </p:txBody>
        </p:sp>
        <p:sp>
          <p:nvSpPr>
            <p:cNvPr id="64565" name="Line 47"/>
            <p:cNvSpPr>
              <a:spLocks noChangeShapeType="1"/>
            </p:cNvSpPr>
            <p:nvPr/>
          </p:nvSpPr>
          <p:spPr bwMode="auto">
            <a:xfrm flipH="1" flipV="1">
              <a:off x="4310" y="1340"/>
              <a:ext cx="288" cy="240"/>
            </a:xfrm>
            <a:prstGeom prst="line">
              <a:avLst/>
            </a:prstGeom>
            <a:noFill/>
            <a:ln w="9525">
              <a:solidFill>
                <a:schemeClr val="tx1"/>
              </a:solidFill>
              <a:round/>
              <a:headEnd/>
              <a:tailEnd type="triangle" w="med" len="med"/>
            </a:ln>
          </p:spPr>
          <p:txBody>
            <a:bodyPr/>
            <a:lstStyle/>
            <a:p>
              <a:endParaRPr lang="en-US" sz="1600"/>
            </a:p>
          </p:txBody>
        </p:sp>
        <p:sp>
          <p:nvSpPr>
            <p:cNvPr id="64566" name="Text Box 48"/>
            <p:cNvSpPr txBox="1">
              <a:spLocks noChangeArrowheads="1"/>
            </p:cNvSpPr>
            <p:nvPr/>
          </p:nvSpPr>
          <p:spPr bwMode="auto">
            <a:xfrm>
              <a:off x="2582" y="956"/>
              <a:ext cx="810" cy="213"/>
            </a:xfrm>
            <a:prstGeom prst="rect">
              <a:avLst/>
            </a:prstGeom>
            <a:noFill/>
            <a:ln w="9525">
              <a:noFill/>
              <a:miter lim="800000"/>
              <a:headEnd/>
              <a:tailEnd/>
            </a:ln>
          </p:spPr>
          <p:txBody>
            <a:bodyPr wrap="none">
              <a:spAutoFit/>
            </a:bodyPr>
            <a:lstStyle/>
            <a:p>
              <a:pPr algn="ctr"/>
              <a:r>
                <a:rPr lang="en-US" sz="1600" i="1"/>
                <a:t>Job events</a:t>
              </a:r>
            </a:p>
          </p:txBody>
        </p:sp>
      </p:gr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28625" y="928688"/>
            <a:ext cx="8501063" cy="4525962"/>
          </a:xfrm>
        </p:spPr>
        <p:txBody>
          <a:bodyPr/>
          <a:lstStyle/>
          <a:p>
            <a:pPr eaLnBrk="1" hangingPunct="1">
              <a:defRPr/>
            </a:pPr>
            <a:r>
              <a:rPr lang="en-US" dirty="0" smtClean="0"/>
              <a:t>Name “Grid” chosen by analogy </a:t>
            </a:r>
            <a:br>
              <a:rPr lang="en-US" dirty="0" smtClean="0"/>
            </a:br>
            <a:r>
              <a:rPr lang="en-US" dirty="0" smtClean="0"/>
              <a:t>with electric power grid </a:t>
            </a:r>
            <a:br>
              <a:rPr lang="en-US" dirty="0" smtClean="0"/>
            </a:br>
            <a:r>
              <a:rPr lang="en-US" dirty="0" smtClean="0"/>
              <a:t>(Foster and </a:t>
            </a:r>
            <a:r>
              <a:rPr lang="en-US" dirty="0" err="1" smtClean="0"/>
              <a:t>Kesselman</a:t>
            </a:r>
            <a:r>
              <a:rPr lang="en-US" dirty="0" smtClean="0"/>
              <a:t> 1997)</a:t>
            </a:r>
          </a:p>
          <a:p>
            <a:pPr eaLnBrk="1" hangingPunct="1">
              <a:defRPr/>
            </a:pPr>
            <a:r>
              <a:rPr lang="en-US" dirty="0" smtClean="0"/>
              <a:t>Vision: plug-in computer for </a:t>
            </a:r>
            <a:br>
              <a:rPr lang="en-US" dirty="0" smtClean="0"/>
            </a:br>
            <a:r>
              <a:rPr lang="en-US" dirty="0" smtClean="0"/>
              <a:t>processing power just like </a:t>
            </a:r>
            <a:br>
              <a:rPr lang="en-US" dirty="0" smtClean="0"/>
            </a:br>
            <a:r>
              <a:rPr lang="en-US" dirty="0" smtClean="0"/>
              <a:t>plugging in toaster for electricity.</a:t>
            </a:r>
          </a:p>
          <a:p>
            <a:pPr eaLnBrk="1" hangingPunct="1">
              <a:buFontTx/>
              <a:buNone/>
              <a:defRPr/>
            </a:pPr>
            <a:endParaRPr lang="en-US" dirty="0" smtClean="0"/>
          </a:p>
          <a:p>
            <a:pPr eaLnBrk="1" hangingPunct="1">
              <a:buFontTx/>
              <a:buNone/>
              <a:defRPr/>
            </a:pPr>
            <a:r>
              <a:rPr lang="en-US" dirty="0" smtClean="0"/>
              <a:t>The idea has been around for decades</a:t>
            </a:r>
            <a:br>
              <a:rPr lang="en-US" dirty="0" smtClean="0"/>
            </a:br>
            <a:r>
              <a:rPr lang="en-US" sz="800" dirty="0" smtClean="0"/>
              <a:t/>
            </a:r>
            <a:br>
              <a:rPr lang="en-US" sz="800" dirty="0" smtClean="0"/>
            </a:br>
            <a:r>
              <a:rPr lang="en-US" dirty="0" smtClean="0"/>
              <a:t>‘</a:t>
            </a:r>
            <a:r>
              <a:rPr lang="en-US" i="1" dirty="0" smtClean="0"/>
              <a:t>distributed computing</a:t>
            </a:r>
            <a:r>
              <a:rPr lang="en-US" dirty="0" smtClean="0"/>
              <a:t>’,</a:t>
            </a:r>
            <a:br>
              <a:rPr lang="en-US" dirty="0" smtClean="0"/>
            </a:br>
            <a:r>
              <a:rPr lang="en-US" dirty="0" smtClean="0"/>
              <a:t>‘</a:t>
            </a:r>
            <a:r>
              <a:rPr lang="en-US" i="1" dirty="0" err="1" smtClean="0"/>
              <a:t>metacomputing</a:t>
            </a:r>
            <a:r>
              <a:rPr lang="en-US" dirty="0" smtClean="0"/>
              <a:t>’</a:t>
            </a:r>
          </a:p>
          <a:p>
            <a:pPr eaLnBrk="1" hangingPunct="1">
              <a:defRPr/>
            </a:pPr>
            <a:endParaRPr lang="en-US" sz="1800" i="1" dirty="0" smtClean="0"/>
          </a:p>
          <a:p>
            <a:pPr eaLnBrk="1" hangingPunct="1">
              <a:defRPr/>
            </a:pPr>
            <a:r>
              <a:rPr lang="en-US" sz="1800" i="1" dirty="0" smtClean="0"/>
              <a:t>and will be around: ‘Web 2.0’, ‘</a:t>
            </a:r>
            <a:r>
              <a:rPr lang="en-US" sz="1800" i="1" dirty="0" err="1" smtClean="0"/>
              <a:t>Virtualisation</a:t>
            </a:r>
            <a:r>
              <a:rPr lang="en-US" sz="1800" i="1" dirty="0" smtClean="0"/>
              <a:t>’, ‘Cloud Computing’</a:t>
            </a:r>
          </a:p>
          <a:p>
            <a:pPr eaLnBrk="1" hangingPunct="1">
              <a:defRPr/>
            </a:pPr>
            <a:endParaRPr lang="en-US" dirty="0" smtClean="0"/>
          </a:p>
        </p:txBody>
      </p:sp>
      <p:pic>
        <p:nvPicPr>
          <p:cNvPr id="7172" name="Picture 4" descr="powerline"/>
          <p:cNvPicPr>
            <a:picLocks noChangeAspect="1" noChangeArrowheads="1"/>
          </p:cNvPicPr>
          <p:nvPr/>
        </p:nvPicPr>
        <p:blipFill>
          <a:blip r:embed="rId3"/>
          <a:srcRect/>
          <a:stretch>
            <a:fillRect/>
          </a:stretch>
        </p:blipFill>
        <p:spPr bwMode="auto">
          <a:xfrm>
            <a:off x="6715140" y="1071546"/>
            <a:ext cx="2270125" cy="3173413"/>
          </a:xfrm>
          <a:prstGeom prst="rect">
            <a:avLst/>
          </a:prstGeom>
          <a:noFill/>
          <a:ln w="9525">
            <a:noFill/>
            <a:miter lim="800000"/>
            <a:headEnd/>
            <a:tailEnd/>
          </a:ln>
          <a:effectLst>
            <a:glow rad="101600">
              <a:schemeClr val="accent4">
                <a:satMod val="175000"/>
                <a:alpha val="40000"/>
              </a:schemeClr>
            </a:glow>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2"/>
          <p:cNvSpPr>
            <a:spLocks noGrp="1" noChangeArrowheads="1"/>
          </p:cNvSpPr>
          <p:nvPr>
            <p:ph type="title"/>
          </p:nvPr>
        </p:nvSpPr>
        <p:spPr/>
        <p:txBody>
          <a:bodyPr/>
          <a:lstStyle/>
          <a:p>
            <a:pPr eaLnBrk="1" hangingPunct="1"/>
            <a:r>
              <a:rPr lang="en-GB" smtClean="0"/>
              <a:t>Unicore CE Architecture</a:t>
            </a:r>
          </a:p>
        </p:txBody>
      </p:sp>
      <p:grpSp>
        <p:nvGrpSpPr>
          <p:cNvPr id="2" name="Group 3"/>
          <p:cNvGrpSpPr>
            <a:grpSpLocks/>
          </p:cNvGrpSpPr>
          <p:nvPr/>
        </p:nvGrpSpPr>
        <p:grpSpPr bwMode="auto">
          <a:xfrm>
            <a:off x="179388" y="1400199"/>
            <a:ext cx="8774112" cy="5043487"/>
            <a:chOff x="96" y="1024"/>
            <a:chExt cx="5527" cy="3177"/>
          </a:xfrm>
        </p:grpSpPr>
        <p:sp>
          <p:nvSpPr>
            <p:cNvPr id="65545" name="AutoShape 4"/>
            <p:cNvSpPr>
              <a:spLocks noChangeArrowheads="1"/>
            </p:cNvSpPr>
            <p:nvPr/>
          </p:nvSpPr>
          <p:spPr bwMode="auto">
            <a:xfrm>
              <a:off x="739" y="1760"/>
              <a:ext cx="3534" cy="2441"/>
            </a:xfrm>
            <a:prstGeom prst="roundRect">
              <a:avLst>
                <a:gd name="adj" fmla="val 16667"/>
              </a:avLst>
            </a:prstGeom>
            <a:solidFill>
              <a:srgbClr val="CCECFF"/>
            </a:solidFill>
            <a:ln w="25400">
              <a:solidFill>
                <a:srgbClr val="0099FF"/>
              </a:solidFill>
              <a:round/>
              <a:headEnd/>
              <a:tailEnd/>
            </a:ln>
          </p:spPr>
          <p:txBody>
            <a:bodyPr wrap="none" anchor="ctr"/>
            <a:lstStyle/>
            <a:p>
              <a:pPr algn="ctr"/>
              <a:endParaRPr lang="en-GB">
                <a:latin typeface="Times New Roman" pitchFamily="18" charset="0"/>
              </a:endParaRPr>
            </a:p>
          </p:txBody>
        </p:sp>
        <p:sp>
          <p:nvSpPr>
            <p:cNvPr id="65546" name="AutoShape 5"/>
            <p:cNvSpPr>
              <a:spLocks noChangeArrowheads="1"/>
            </p:cNvSpPr>
            <p:nvPr/>
          </p:nvSpPr>
          <p:spPr bwMode="auto">
            <a:xfrm>
              <a:off x="1065" y="3039"/>
              <a:ext cx="1453" cy="968"/>
            </a:xfrm>
            <a:prstGeom prst="roundRect">
              <a:avLst>
                <a:gd name="adj" fmla="val 16667"/>
              </a:avLst>
            </a:prstGeom>
            <a:solidFill>
              <a:srgbClr val="99CCFF"/>
            </a:solidFill>
            <a:ln w="9525">
              <a:solidFill>
                <a:schemeClr val="tx1"/>
              </a:solidFill>
              <a:round/>
              <a:headEnd/>
              <a:tailEnd/>
            </a:ln>
          </p:spPr>
          <p:txBody>
            <a:bodyPr wrap="none" anchor="ctr"/>
            <a:lstStyle/>
            <a:p>
              <a:endParaRPr lang="en-US"/>
            </a:p>
          </p:txBody>
        </p:sp>
        <p:sp>
          <p:nvSpPr>
            <p:cNvPr id="65547" name="AutoShape 6"/>
            <p:cNvSpPr>
              <a:spLocks noChangeArrowheads="1"/>
            </p:cNvSpPr>
            <p:nvPr/>
          </p:nvSpPr>
          <p:spPr bwMode="auto">
            <a:xfrm>
              <a:off x="1530" y="3852"/>
              <a:ext cx="164" cy="78"/>
            </a:xfrm>
            <a:prstGeom prst="flowChartMagneticDisk">
              <a:avLst/>
            </a:prstGeom>
            <a:solidFill>
              <a:schemeClr val="bg1"/>
            </a:solidFill>
            <a:ln w="9525">
              <a:solidFill>
                <a:schemeClr val="tx1"/>
              </a:solidFill>
              <a:round/>
              <a:headEnd/>
              <a:tailEnd/>
            </a:ln>
          </p:spPr>
          <p:txBody>
            <a:bodyPr wrap="none" anchor="ctr"/>
            <a:lstStyle/>
            <a:p>
              <a:endParaRPr lang="en-US"/>
            </a:p>
          </p:txBody>
        </p:sp>
        <p:sp>
          <p:nvSpPr>
            <p:cNvPr id="65548" name="AutoShape 7"/>
            <p:cNvSpPr>
              <a:spLocks noChangeArrowheads="1"/>
            </p:cNvSpPr>
            <p:nvPr/>
          </p:nvSpPr>
          <p:spPr bwMode="auto">
            <a:xfrm>
              <a:off x="1693" y="3852"/>
              <a:ext cx="164" cy="78"/>
            </a:xfrm>
            <a:prstGeom prst="flowChartMagneticDisk">
              <a:avLst/>
            </a:prstGeom>
            <a:solidFill>
              <a:schemeClr val="bg1"/>
            </a:solidFill>
            <a:ln w="9525">
              <a:solidFill>
                <a:schemeClr val="tx1"/>
              </a:solidFill>
              <a:round/>
              <a:headEnd/>
              <a:tailEnd/>
            </a:ln>
          </p:spPr>
          <p:txBody>
            <a:bodyPr wrap="none" anchor="ctr"/>
            <a:lstStyle/>
            <a:p>
              <a:endParaRPr lang="en-US"/>
            </a:p>
          </p:txBody>
        </p:sp>
        <p:sp>
          <p:nvSpPr>
            <p:cNvPr id="65549" name="AutoShape 8"/>
            <p:cNvSpPr>
              <a:spLocks noChangeArrowheads="1"/>
            </p:cNvSpPr>
            <p:nvPr/>
          </p:nvSpPr>
          <p:spPr bwMode="auto">
            <a:xfrm>
              <a:off x="1857" y="3852"/>
              <a:ext cx="166" cy="78"/>
            </a:xfrm>
            <a:prstGeom prst="flowChartMagneticDisk">
              <a:avLst/>
            </a:prstGeom>
            <a:solidFill>
              <a:schemeClr val="bg1"/>
            </a:solidFill>
            <a:ln w="9525">
              <a:solidFill>
                <a:schemeClr val="tx1"/>
              </a:solidFill>
              <a:round/>
              <a:headEnd/>
              <a:tailEnd/>
            </a:ln>
          </p:spPr>
          <p:txBody>
            <a:bodyPr wrap="none" anchor="ctr"/>
            <a:lstStyle/>
            <a:p>
              <a:endParaRPr lang="en-US"/>
            </a:p>
          </p:txBody>
        </p:sp>
        <p:sp>
          <p:nvSpPr>
            <p:cNvPr id="65550" name="Rectangle 9"/>
            <p:cNvSpPr>
              <a:spLocks noChangeArrowheads="1"/>
            </p:cNvSpPr>
            <p:nvPr/>
          </p:nvSpPr>
          <p:spPr bwMode="auto">
            <a:xfrm>
              <a:off x="1373" y="3581"/>
              <a:ext cx="884" cy="233"/>
            </a:xfrm>
            <a:prstGeom prst="rect">
              <a:avLst/>
            </a:prstGeom>
            <a:solidFill>
              <a:srgbClr val="FFFFFF"/>
            </a:solidFill>
            <a:ln w="9525">
              <a:solidFill>
                <a:schemeClr val="tx1"/>
              </a:solidFill>
              <a:miter lim="800000"/>
              <a:headEnd/>
              <a:tailEnd/>
            </a:ln>
          </p:spPr>
          <p:txBody>
            <a:bodyPr wrap="none" anchor="ctr"/>
            <a:lstStyle/>
            <a:p>
              <a:pPr algn="ctr" eaLnBrk="0" hangingPunct="0"/>
              <a:r>
                <a:rPr lang="en-US" sz="1200" b="1"/>
                <a:t>Batch Subsystem</a:t>
              </a:r>
            </a:p>
          </p:txBody>
        </p:sp>
        <p:sp>
          <p:nvSpPr>
            <p:cNvPr id="65551" name="AutoShape 10"/>
            <p:cNvSpPr>
              <a:spLocks noChangeArrowheads="1"/>
            </p:cNvSpPr>
            <p:nvPr/>
          </p:nvSpPr>
          <p:spPr bwMode="auto">
            <a:xfrm>
              <a:off x="2691" y="3039"/>
              <a:ext cx="1322" cy="968"/>
            </a:xfrm>
            <a:prstGeom prst="roundRect">
              <a:avLst>
                <a:gd name="adj" fmla="val 16667"/>
              </a:avLst>
            </a:prstGeom>
            <a:solidFill>
              <a:srgbClr val="99CCFF"/>
            </a:solidFill>
            <a:ln w="9525">
              <a:solidFill>
                <a:schemeClr val="tx1"/>
              </a:solidFill>
              <a:round/>
              <a:headEnd/>
              <a:tailEnd/>
            </a:ln>
          </p:spPr>
          <p:txBody>
            <a:bodyPr wrap="none" anchor="ctr"/>
            <a:lstStyle/>
            <a:p>
              <a:endParaRPr lang="en-US"/>
            </a:p>
          </p:txBody>
        </p:sp>
        <p:sp>
          <p:nvSpPr>
            <p:cNvPr id="65552" name="Rectangle 11"/>
            <p:cNvSpPr>
              <a:spLocks noChangeArrowheads="1"/>
            </p:cNvSpPr>
            <p:nvPr/>
          </p:nvSpPr>
          <p:spPr bwMode="auto">
            <a:xfrm>
              <a:off x="883" y="1024"/>
              <a:ext cx="2000" cy="542"/>
            </a:xfrm>
            <a:prstGeom prst="rect">
              <a:avLst/>
            </a:prstGeom>
            <a:solidFill>
              <a:srgbClr val="336699"/>
            </a:solidFill>
            <a:ln w="25400">
              <a:solidFill>
                <a:srgbClr val="0099FF"/>
              </a:solidFill>
              <a:miter lim="800000"/>
              <a:headEnd/>
              <a:tailEnd/>
            </a:ln>
          </p:spPr>
          <p:txBody>
            <a:bodyPr wrap="none" anchor="ctr"/>
            <a:lstStyle/>
            <a:p>
              <a:endParaRPr lang="en-US"/>
            </a:p>
          </p:txBody>
        </p:sp>
        <p:sp>
          <p:nvSpPr>
            <p:cNvPr id="65553" name="Text Box 12"/>
            <p:cNvSpPr txBox="1">
              <a:spLocks noChangeArrowheads="1"/>
            </p:cNvSpPr>
            <p:nvPr/>
          </p:nvSpPr>
          <p:spPr bwMode="auto">
            <a:xfrm>
              <a:off x="1166" y="1604"/>
              <a:ext cx="554" cy="173"/>
            </a:xfrm>
            <a:prstGeom prst="rect">
              <a:avLst/>
            </a:prstGeom>
            <a:noFill/>
            <a:ln w="9525">
              <a:noFill/>
              <a:miter lim="800000"/>
              <a:headEnd/>
              <a:tailEnd/>
            </a:ln>
          </p:spPr>
          <p:txBody>
            <a:bodyPr>
              <a:spAutoFit/>
            </a:bodyPr>
            <a:lstStyle/>
            <a:p>
              <a:pPr algn="ctr" eaLnBrk="0" hangingPunct="0"/>
              <a:r>
                <a:rPr lang="en-US" sz="1200" b="1">
                  <a:latin typeface="Helvetica"/>
                </a:rPr>
                <a:t>AJO/UPL</a:t>
              </a:r>
              <a:endParaRPr lang="en-US" sz="1200">
                <a:latin typeface="Helvetica"/>
              </a:endParaRPr>
            </a:p>
          </p:txBody>
        </p:sp>
        <p:sp>
          <p:nvSpPr>
            <p:cNvPr id="65554" name="Oval 13"/>
            <p:cNvSpPr>
              <a:spLocks noChangeArrowheads="1"/>
            </p:cNvSpPr>
            <p:nvPr/>
          </p:nvSpPr>
          <p:spPr bwMode="auto">
            <a:xfrm>
              <a:off x="977" y="1062"/>
              <a:ext cx="836" cy="194"/>
            </a:xfrm>
            <a:prstGeom prst="ellipse">
              <a:avLst/>
            </a:prstGeom>
            <a:solidFill>
              <a:schemeClr val="bg1"/>
            </a:solidFill>
            <a:ln w="9525">
              <a:solidFill>
                <a:schemeClr val="tx1"/>
              </a:solidFill>
              <a:round/>
              <a:headEnd/>
              <a:tailEnd/>
            </a:ln>
          </p:spPr>
          <p:txBody>
            <a:bodyPr wrap="none" anchor="ctr"/>
            <a:lstStyle/>
            <a:p>
              <a:pPr algn="ctr" eaLnBrk="0" hangingPunct="0"/>
              <a:r>
                <a:rPr lang="en-US" sz="1200" b="1">
                  <a:latin typeface="Arial Narrow" pitchFamily="34" charset="0"/>
                </a:rPr>
                <a:t>User Certificate</a:t>
              </a:r>
            </a:p>
          </p:txBody>
        </p:sp>
        <p:sp>
          <p:nvSpPr>
            <p:cNvPr id="65555" name="Rectangle 14"/>
            <p:cNvSpPr>
              <a:spLocks noChangeArrowheads="1"/>
            </p:cNvSpPr>
            <p:nvPr/>
          </p:nvSpPr>
          <p:spPr bwMode="auto">
            <a:xfrm>
              <a:off x="930" y="1334"/>
              <a:ext cx="930" cy="193"/>
            </a:xfrm>
            <a:prstGeom prst="rect">
              <a:avLst/>
            </a:prstGeom>
            <a:solidFill>
              <a:schemeClr val="bg1"/>
            </a:solidFill>
            <a:ln w="25400">
              <a:solidFill>
                <a:srgbClr val="0099FF"/>
              </a:solidFill>
              <a:miter lim="800000"/>
              <a:headEnd/>
              <a:tailEnd/>
            </a:ln>
          </p:spPr>
          <p:txBody>
            <a:bodyPr wrap="none" anchor="ctr"/>
            <a:lstStyle/>
            <a:p>
              <a:pPr algn="ctr" eaLnBrk="0" hangingPunct="0"/>
              <a:r>
                <a:rPr lang="en-US" sz="1200" b="1">
                  <a:latin typeface="Arial Narrow" pitchFamily="34" charset="0"/>
                </a:rPr>
                <a:t>Job preparation/control </a:t>
              </a:r>
            </a:p>
          </p:txBody>
        </p:sp>
        <p:sp>
          <p:nvSpPr>
            <p:cNvPr id="65556" name="Rectangle 15"/>
            <p:cNvSpPr>
              <a:spLocks noChangeArrowheads="1"/>
            </p:cNvSpPr>
            <p:nvPr/>
          </p:nvSpPr>
          <p:spPr bwMode="auto">
            <a:xfrm>
              <a:off x="1896" y="1334"/>
              <a:ext cx="939" cy="193"/>
            </a:xfrm>
            <a:prstGeom prst="rect">
              <a:avLst/>
            </a:prstGeom>
            <a:solidFill>
              <a:srgbClr val="FFFFFF"/>
            </a:solidFill>
            <a:ln w="25400">
              <a:solidFill>
                <a:srgbClr val="0099FF"/>
              </a:solidFill>
              <a:miter lim="800000"/>
              <a:headEnd/>
              <a:tailEnd/>
            </a:ln>
          </p:spPr>
          <p:txBody>
            <a:bodyPr wrap="none" anchor="ctr"/>
            <a:lstStyle/>
            <a:p>
              <a:pPr algn="ctr" eaLnBrk="0" hangingPunct="0"/>
              <a:r>
                <a:rPr lang="en-US" sz="1200" b="1"/>
                <a:t>Plugins</a:t>
              </a:r>
              <a:endParaRPr lang="en-US" sz="1200"/>
            </a:p>
          </p:txBody>
        </p:sp>
        <p:sp>
          <p:nvSpPr>
            <p:cNvPr id="65557" name="Rectangle 16"/>
            <p:cNvSpPr>
              <a:spLocks noChangeArrowheads="1"/>
            </p:cNvSpPr>
            <p:nvPr/>
          </p:nvSpPr>
          <p:spPr bwMode="auto">
            <a:xfrm>
              <a:off x="1860" y="1604"/>
              <a:ext cx="1162" cy="173"/>
            </a:xfrm>
            <a:prstGeom prst="rect">
              <a:avLst/>
            </a:prstGeom>
            <a:noFill/>
            <a:ln w="9525">
              <a:noFill/>
              <a:miter lim="800000"/>
              <a:headEnd/>
              <a:tailEnd/>
            </a:ln>
          </p:spPr>
          <p:txBody>
            <a:bodyPr>
              <a:spAutoFit/>
            </a:bodyPr>
            <a:lstStyle/>
            <a:p>
              <a:pPr eaLnBrk="0" hangingPunct="0"/>
              <a:r>
                <a:rPr lang="en-US" sz="1200" b="1">
                  <a:latin typeface="Helvetica"/>
                </a:rPr>
                <a:t>Unsafe Internet (SSL)</a:t>
              </a:r>
              <a:endParaRPr lang="en-US" sz="1200">
                <a:latin typeface="Helvetica"/>
              </a:endParaRPr>
            </a:p>
          </p:txBody>
        </p:sp>
        <p:sp>
          <p:nvSpPr>
            <p:cNvPr id="65558" name="Rectangle 17"/>
            <p:cNvSpPr>
              <a:spLocks noChangeArrowheads="1"/>
            </p:cNvSpPr>
            <p:nvPr/>
          </p:nvSpPr>
          <p:spPr bwMode="auto">
            <a:xfrm>
              <a:off x="989" y="1941"/>
              <a:ext cx="1019" cy="173"/>
            </a:xfrm>
            <a:prstGeom prst="rect">
              <a:avLst/>
            </a:prstGeom>
            <a:noFill/>
            <a:ln w="9525">
              <a:noFill/>
              <a:miter lim="800000"/>
              <a:headEnd/>
              <a:tailEnd/>
            </a:ln>
          </p:spPr>
          <p:txBody>
            <a:bodyPr>
              <a:spAutoFit/>
            </a:bodyPr>
            <a:lstStyle/>
            <a:p>
              <a:pPr eaLnBrk="0" hangingPunct="0"/>
              <a:r>
                <a:rPr lang="en-US" sz="1200" b="1"/>
                <a:t>User authentication</a:t>
              </a:r>
              <a:endParaRPr lang="en-US" sz="1200"/>
            </a:p>
          </p:txBody>
        </p:sp>
        <p:sp>
          <p:nvSpPr>
            <p:cNvPr id="65559" name="AutoShape 18"/>
            <p:cNvSpPr>
              <a:spLocks noChangeArrowheads="1"/>
            </p:cNvSpPr>
            <p:nvPr/>
          </p:nvSpPr>
          <p:spPr bwMode="auto">
            <a:xfrm>
              <a:off x="96" y="1568"/>
              <a:ext cx="720" cy="288"/>
            </a:xfrm>
            <a:prstGeom prst="roundRect">
              <a:avLst>
                <a:gd name="adj" fmla="val 16667"/>
              </a:avLst>
            </a:prstGeom>
            <a:solidFill>
              <a:srgbClr val="0099FF"/>
            </a:solidFill>
            <a:ln w="9525">
              <a:solidFill>
                <a:schemeClr val="tx1"/>
              </a:solidFill>
              <a:round/>
              <a:headEnd/>
              <a:tailEnd/>
            </a:ln>
          </p:spPr>
          <p:txBody>
            <a:bodyPr wrap="none" anchor="ctr"/>
            <a:lstStyle/>
            <a:p>
              <a:pPr algn="ctr" eaLnBrk="0" hangingPunct="0"/>
              <a:r>
                <a:rPr lang="de-DE" sz="1200" b="1">
                  <a:solidFill>
                    <a:srgbClr val="FFCC00"/>
                  </a:solidFill>
                </a:rPr>
                <a:t>UNICORE</a:t>
              </a:r>
            </a:p>
            <a:p>
              <a:pPr algn="ctr" eaLnBrk="0" hangingPunct="0"/>
              <a:r>
                <a:rPr lang="de-DE" sz="1200" b="1">
                  <a:solidFill>
                    <a:srgbClr val="FFCC00"/>
                  </a:solidFill>
                </a:rPr>
                <a:t>Site List</a:t>
              </a:r>
              <a:endParaRPr lang="en-US" sz="1200" b="1">
                <a:solidFill>
                  <a:srgbClr val="FFCC00"/>
                </a:solidFill>
              </a:endParaRPr>
            </a:p>
          </p:txBody>
        </p:sp>
        <p:sp>
          <p:nvSpPr>
            <p:cNvPr id="65560" name="Text Box 19"/>
            <p:cNvSpPr txBox="1">
              <a:spLocks noChangeArrowheads="1"/>
            </p:cNvSpPr>
            <p:nvPr/>
          </p:nvSpPr>
          <p:spPr bwMode="auto">
            <a:xfrm>
              <a:off x="1920" y="1062"/>
              <a:ext cx="1025" cy="288"/>
            </a:xfrm>
            <a:prstGeom prst="rect">
              <a:avLst/>
            </a:prstGeom>
            <a:noFill/>
            <a:ln w="9525">
              <a:noFill/>
              <a:miter lim="800000"/>
              <a:headEnd/>
              <a:tailEnd/>
            </a:ln>
          </p:spPr>
          <p:txBody>
            <a:bodyPr>
              <a:spAutoFit/>
            </a:bodyPr>
            <a:lstStyle/>
            <a:p>
              <a:pPr eaLnBrk="0" hangingPunct="0"/>
              <a:r>
                <a:rPr lang="en-US" sz="1200" b="1">
                  <a:solidFill>
                    <a:srgbClr val="FFCC00"/>
                  </a:solidFill>
                  <a:latin typeface="Verdana" pitchFamily="34" charset="0"/>
                </a:rPr>
                <a:t>UNICOREPro Client</a:t>
              </a:r>
            </a:p>
          </p:txBody>
        </p:sp>
        <p:sp>
          <p:nvSpPr>
            <p:cNvPr id="65561" name="Rectangle 20"/>
            <p:cNvSpPr>
              <a:spLocks noChangeArrowheads="1"/>
            </p:cNvSpPr>
            <p:nvPr/>
          </p:nvSpPr>
          <p:spPr bwMode="auto">
            <a:xfrm>
              <a:off x="1339" y="3194"/>
              <a:ext cx="952" cy="232"/>
            </a:xfrm>
            <a:prstGeom prst="rect">
              <a:avLst/>
            </a:prstGeom>
            <a:solidFill>
              <a:srgbClr val="FFCC66"/>
            </a:solidFill>
            <a:ln w="25400">
              <a:solidFill>
                <a:srgbClr val="0099FF"/>
              </a:solidFill>
              <a:miter lim="800000"/>
              <a:headEnd/>
              <a:tailEnd/>
            </a:ln>
          </p:spPr>
          <p:txBody>
            <a:bodyPr wrap="none" anchor="ctr"/>
            <a:lstStyle/>
            <a:p>
              <a:pPr algn="ctr" eaLnBrk="0" hangingPunct="0"/>
              <a:r>
                <a:rPr lang="en-US" sz="1200" b="1">
                  <a:latin typeface="Arial Narrow" pitchFamily="34" charset="0"/>
                </a:rPr>
                <a:t>Target System Interface</a:t>
              </a:r>
              <a:r>
                <a:rPr lang="en-US" sz="1200" b="1"/>
                <a:t> </a:t>
              </a:r>
              <a:br>
                <a:rPr lang="en-US" sz="1200" b="1"/>
              </a:br>
              <a:r>
                <a:rPr lang="en-US" sz="1200" b="1"/>
                <a:t>(TSI)</a:t>
              </a:r>
              <a:endParaRPr lang="en-US" sz="1200"/>
            </a:p>
          </p:txBody>
        </p:sp>
        <p:sp>
          <p:nvSpPr>
            <p:cNvPr id="65562" name="Rectangle 21"/>
            <p:cNvSpPr>
              <a:spLocks noChangeArrowheads="1"/>
            </p:cNvSpPr>
            <p:nvPr/>
          </p:nvSpPr>
          <p:spPr bwMode="auto">
            <a:xfrm>
              <a:off x="1123" y="3039"/>
              <a:ext cx="689" cy="154"/>
            </a:xfrm>
            <a:prstGeom prst="rect">
              <a:avLst/>
            </a:prstGeom>
            <a:noFill/>
            <a:ln w="9525">
              <a:noFill/>
              <a:miter lim="800000"/>
              <a:headEnd/>
              <a:tailEnd/>
            </a:ln>
          </p:spPr>
          <p:txBody>
            <a:bodyPr>
              <a:spAutoFit/>
            </a:bodyPr>
            <a:lstStyle/>
            <a:p>
              <a:pPr eaLnBrk="0" hangingPunct="0"/>
              <a:r>
                <a:rPr lang="en-US" sz="1000" b="1">
                  <a:latin typeface="Helvetica"/>
                </a:rPr>
                <a:t>Incarnated job</a:t>
              </a:r>
            </a:p>
          </p:txBody>
        </p:sp>
        <p:sp>
          <p:nvSpPr>
            <p:cNvPr id="65563" name="Text Box 22"/>
            <p:cNvSpPr txBox="1">
              <a:spLocks noChangeArrowheads="1"/>
            </p:cNvSpPr>
            <p:nvPr/>
          </p:nvSpPr>
          <p:spPr bwMode="auto">
            <a:xfrm>
              <a:off x="1237" y="3433"/>
              <a:ext cx="558" cy="154"/>
            </a:xfrm>
            <a:prstGeom prst="rect">
              <a:avLst/>
            </a:prstGeom>
            <a:noFill/>
            <a:ln w="9525">
              <a:noFill/>
              <a:miter lim="800000"/>
              <a:headEnd/>
              <a:tailEnd/>
            </a:ln>
          </p:spPr>
          <p:txBody>
            <a:bodyPr>
              <a:spAutoFit/>
            </a:bodyPr>
            <a:lstStyle/>
            <a:p>
              <a:pPr eaLnBrk="0" hangingPunct="0"/>
              <a:r>
                <a:rPr lang="en-US" sz="1000" b="1"/>
                <a:t>Commands</a:t>
              </a:r>
              <a:endParaRPr lang="en-US" sz="1000"/>
            </a:p>
          </p:txBody>
        </p:sp>
        <p:sp>
          <p:nvSpPr>
            <p:cNvPr id="65564" name="Text Box 23"/>
            <p:cNvSpPr txBox="1">
              <a:spLocks noChangeArrowheads="1"/>
            </p:cNvSpPr>
            <p:nvPr/>
          </p:nvSpPr>
          <p:spPr bwMode="auto">
            <a:xfrm>
              <a:off x="720" y="2425"/>
              <a:ext cx="864" cy="403"/>
            </a:xfrm>
            <a:prstGeom prst="rect">
              <a:avLst/>
            </a:prstGeom>
            <a:noFill/>
            <a:ln w="9525">
              <a:noFill/>
              <a:miter lim="800000"/>
              <a:headEnd/>
              <a:tailEnd/>
            </a:ln>
          </p:spPr>
          <p:txBody>
            <a:bodyPr>
              <a:spAutoFit/>
            </a:bodyPr>
            <a:lstStyle/>
            <a:p>
              <a:pPr eaLnBrk="0" hangingPunct="0"/>
              <a:r>
                <a:rPr lang="en-US" sz="1200" b="1">
                  <a:latin typeface="Arial Narrow" pitchFamily="34" charset="0"/>
                </a:rPr>
                <a:t>User mapping,</a:t>
              </a:r>
              <a:br>
                <a:rPr lang="en-US" sz="1200" b="1">
                  <a:latin typeface="Arial Narrow" pitchFamily="34" charset="0"/>
                </a:rPr>
              </a:br>
              <a:r>
                <a:rPr lang="en-US" sz="1200" b="1">
                  <a:latin typeface="Arial Narrow" pitchFamily="34" charset="0"/>
                </a:rPr>
                <a:t>job incarnation,</a:t>
              </a:r>
            </a:p>
            <a:p>
              <a:pPr eaLnBrk="0" hangingPunct="0"/>
              <a:r>
                <a:rPr lang="en-US" sz="1200" b="1">
                  <a:latin typeface="Arial Narrow" pitchFamily="34" charset="0"/>
                </a:rPr>
                <a:t>job scheduling</a:t>
              </a:r>
            </a:p>
          </p:txBody>
        </p:sp>
        <p:cxnSp>
          <p:nvCxnSpPr>
            <p:cNvPr id="65565" name="AutoShape 24"/>
            <p:cNvCxnSpPr>
              <a:cxnSpLocks noChangeShapeType="1"/>
              <a:stCxn id="65554" idx="4"/>
              <a:endCxn id="65555" idx="0"/>
            </p:cNvCxnSpPr>
            <p:nvPr/>
          </p:nvCxnSpPr>
          <p:spPr bwMode="auto">
            <a:xfrm>
              <a:off x="1395" y="1256"/>
              <a:ext cx="0" cy="71"/>
            </a:xfrm>
            <a:prstGeom prst="straightConnector1">
              <a:avLst/>
            </a:prstGeom>
            <a:noFill/>
            <a:ln w="9525">
              <a:solidFill>
                <a:schemeClr val="tx1"/>
              </a:solidFill>
              <a:round/>
              <a:headEnd/>
              <a:tailEnd type="triangle" w="med" len="med"/>
            </a:ln>
          </p:spPr>
        </p:cxnSp>
        <p:cxnSp>
          <p:nvCxnSpPr>
            <p:cNvPr id="65566" name="AutoShape 25"/>
            <p:cNvCxnSpPr>
              <a:cxnSpLocks noChangeShapeType="1"/>
              <a:stCxn id="65554" idx="5"/>
              <a:endCxn id="65556" idx="0"/>
            </p:cNvCxnSpPr>
            <p:nvPr/>
          </p:nvCxnSpPr>
          <p:spPr bwMode="auto">
            <a:xfrm>
              <a:off x="1691" y="1228"/>
              <a:ext cx="675" cy="98"/>
            </a:xfrm>
            <a:prstGeom prst="straightConnector1">
              <a:avLst/>
            </a:prstGeom>
            <a:noFill/>
            <a:ln w="15875">
              <a:solidFill>
                <a:schemeClr val="tx1"/>
              </a:solidFill>
              <a:round/>
              <a:headEnd/>
              <a:tailEnd type="triangle" w="med" len="med"/>
            </a:ln>
          </p:spPr>
        </p:cxnSp>
        <p:sp>
          <p:nvSpPr>
            <p:cNvPr id="65567" name="Rectangle 26"/>
            <p:cNvSpPr>
              <a:spLocks noChangeArrowheads="1"/>
            </p:cNvSpPr>
            <p:nvPr/>
          </p:nvSpPr>
          <p:spPr bwMode="auto">
            <a:xfrm>
              <a:off x="2891" y="3194"/>
              <a:ext cx="333" cy="232"/>
            </a:xfrm>
            <a:prstGeom prst="rect">
              <a:avLst/>
            </a:prstGeom>
            <a:solidFill>
              <a:srgbClr val="FFCC66"/>
            </a:solidFill>
            <a:ln w="25400">
              <a:solidFill>
                <a:srgbClr val="0099FF"/>
              </a:solidFill>
              <a:miter lim="800000"/>
              <a:headEnd/>
              <a:tailEnd/>
            </a:ln>
          </p:spPr>
          <p:txBody>
            <a:bodyPr wrap="none" anchor="ctr"/>
            <a:lstStyle/>
            <a:p>
              <a:pPr algn="ctr" eaLnBrk="0" hangingPunct="0"/>
              <a:r>
                <a:rPr lang="en-US" sz="1200" b="1"/>
                <a:t>TSI</a:t>
              </a:r>
              <a:endParaRPr lang="en-US" sz="1200"/>
            </a:p>
          </p:txBody>
        </p:sp>
        <p:sp>
          <p:nvSpPr>
            <p:cNvPr id="65568" name="AutoShape 27"/>
            <p:cNvSpPr>
              <a:spLocks noChangeArrowheads="1"/>
            </p:cNvSpPr>
            <p:nvPr/>
          </p:nvSpPr>
          <p:spPr bwMode="auto">
            <a:xfrm>
              <a:off x="1680" y="1568"/>
              <a:ext cx="188" cy="366"/>
            </a:xfrm>
            <a:prstGeom prst="upDownArrow">
              <a:avLst>
                <a:gd name="adj1" fmla="val 50000"/>
                <a:gd name="adj2" fmla="val 38936"/>
              </a:avLst>
            </a:prstGeom>
            <a:solidFill>
              <a:srgbClr val="FFCC00"/>
            </a:solidFill>
            <a:ln w="9525">
              <a:noFill/>
              <a:miter lim="800000"/>
              <a:headEnd/>
              <a:tailEnd/>
            </a:ln>
          </p:spPr>
          <p:txBody>
            <a:bodyPr wrap="none" anchor="ctr"/>
            <a:lstStyle/>
            <a:p>
              <a:endParaRPr lang="en-US"/>
            </a:p>
          </p:txBody>
        </p:sp>
        <p:sp>
          <p:nvSpPr>
            <p:cNvPr id="65569" name="AutoShape 28"/>
            <p:cNvSpPr>
              <a:spLocks noChangeArrowheads="1"/>
            </p:cNvSpPr>
            <p:nvPr/>
          </p:nvSpPr>
          <p:spPr bwMode="auto">
            <a:xfrm rot="7200000">
              <a:off x="2905" y="1962"/>
              <a:ext cx="110" cy="718"/>
            </a:xfrm>
            <a:prstGeom prst="upDownArrow">
              <a:avLst>
                <a:gd name="adj1" fmla="val 50000"/>
                <a:gd name="adj2" fmla="val 130545"/>
              </a:avLst>
            </a:prstGeom>
            <a:solidFill>
              <a:srgbClr val="0099FF"/>
            </a:solidFill>
            <a:ln w="9525">
              <a:noFill/>
              <a:miter lim="800000"/>
              <a:headEnd/>
              <a:tailEnd/>
            </a:ln>
          </p:spPr>
          <p:txBody>
            <a:bodyPr wrap="none" anchor="ctr"/>
            <a:lstStyle/>
            <a:p>
              <a:endParaRPr lang="en-US"/>
            </a:p>
          </p:txBody>
        </p:sp>
        <p:sp>
          <p:nvSpPr>
            <p:cNvPr id="65570" name="AutoShape 29"/>
            <p:cNvSpPr>
              <a:spLocks noChangeArrowheads="1"/>
            </p:cNvSpPr>
            <p:nvPr/>
          </p:nvSpPr>
          <p:spPr bwMode="auto">
            <a:xfrm>
              <a:off x="2986" y="2956"/>
              <a:ext cx="155" cy="233"/>
            </a:xfrm>
            <a:prstGeom prst="downArrow">
              <a:avLst>
                <a:gd name="adj1" fmla="val 50000"/>
                <a:gd name="adj2" fmla="val 37581"/>
              </a:avLst>
            </a:prstGeom>
            <a:solidFill>
              <a:srgbClr val="0099FF"/>
            </a:solidFill>
            <a:ln w="9525">
              <a:noFill/>
              <a:miter lim="800000"/>
              <a:headEnd/>
              <a:tailEnd/>
            </a:ln>
          </p:spPr>
          <p:txBody>
            <a:bodyPr wrap="none" anchor="ctr"/>
            <a:lstStyle/>
            <a:p>
              <a:endParaRPr lang="en-US"/>
            </a:p>
          </p:txBody>
        </p:sp>
        <p:sp>
          <p:nvSpPr>
            <p:cNvPr id="65571" name="AutoShape 30"/>
            <p:cNvSpPr>
              <a:spLocks noChangeArrowheads="1"/>
            </p:cNvSpPr>
            <p:nvPr/>
          </p:nvSpPr>
          <p:spPr bwMode="auto">
            <a:xfrm>
              <a:off x="3473" y="2922"/>
              <a:ext cx="154" cy="267"/>
            </a:xfrm>
            <a:prstGeom prst="downArrow">
              <a:avLst>
                <a:gd name="adj1" fmla="val 50000"/>
                <a:gd name="adj2" fmla="val 43344"/>
              </a:avLst>
            </a:prstGeom>
            <a:solidFill>
              <a:srgbClr val="0099FF"/>
            </a:solidFill>
            <a:ln w="9525">
              <a:noFill/>
              <a:miter lim="800000"/>
              <a:headEnd/>
              <a:tailEnd/>
            </a:ln>
          </p:spPr>
          <p:txBody>
            <a:bodyPr wrap="none" anchor="ctr"/>
            <a:lstStyle/>
            <a:p>
              <a:endParaRPr lang="en-US"/>
            </a:p>
          </p:txBody>
        </p:sp>
        <p:sp>
          <p:nvSpPr>
            <p:cNvPr id="65572" name="Rectangle 31"/>
            <p:cNvSpPr>
              <a:spLocks noChangeArrowheads="1"/>
            </p:cNvSpPr>
            <p:nvPr/>
          </p:nvSpPr>
          <p:spPr bwMode="auto">
            <a:xfrm>
              <a:off x="3026" y="2922"/>
              <a:ext cx="528" cy="64"/>
            </a:xfrm>
            <a:prstGeom prst="rect">
              <a:avLst/>
            </a:prstGeom>
            <a:solidFill>
              <a:srgbClr val="0099FF"/>
            </a:solidFill>
            <a:ln w="9525">
              <a:noFill/>
              <a:miter lim="800000"/>
              <a:headEnd/>
              <a:tailEnd/>
            </a:ln>
          </p:spPr>
          <p:txBody>
            <a:bodyPr wrap="none" anchor="ctr"/>
            <a:lstStyle/>
            <a:p>
              <a:pPr algn="ctr"/>
              <a:endParaRPr lang="en-GB">
                <a:solidFill>
                  <a:srgbClr val="0099FF"/>
                </a:solidFill>
                <a:latin typeface="Times New Roman" pitchFamily="18" charset="0"/>
              </a:endParaRPr>
            </a:p>
          </p:txBody>
        </p:sp>
        <p:cxnSp>
          <p:nvCxnSpPr>
            <p:cNvPr id="65573" name="AutoShape 32"/>
            <p:cNvCxnSpPr>
              <a:cxnSpLocks noChangeShapeType="1"/>
              <a:stCxn id="65561" idx="2"/>
              <a:endCxn id="65550" idx="0"/>
            </p:cNvCxnSpPr>
            <p:nvPr/>
          </p:nvCxnSpPr>
          <p:spPr bwMode="auto">
            <a:xfrm>
              <a:off x="1815" y="3434"/>
              <a:ext cx="0" cy="147"/>
            </a:xfrm>
            <a:prstGeom prst="straightConnector1">
              <a:avLst/>
            </a:prstGeom>
            <a:noFill/>
            <a:ln w="9525">
              <a:solidFill>
                <a:schemeClr val="tx1"/>
              </a:solidFill>
              <a:round/>
              <a:headEnd type="triangle" w="med" len="med"/>
              <a:tailEnd type="triangle" w="med" len="med"/>
            </a:ln>
          </p:spPr>
        </p:cxnSp>
        <p:sp>
          <p:nvSpPr>
            <p:cNvPr id="65574" name="Rectangle 33"/>
            <p:cNvSpPr>
              <a:spLocks noChangeArrowheads="1"/>
            </p:cNvSpPr>
            <p:nvPr/>
          </p:nvSpPr>
          <p:spPr bwMode="auto">
            <a:xfrm>
              <a:off x="3397" y="3194"/>
              <a:ext cx="325" cy="232"/>
            </a:xfrm>
            <a:prstGeom prst="rect">
              <a:avLst/>
            </a:prstGeom>
            <a:solidFill>
              <a:srgbClr val="FFCC66"/>
            </a:solidFill>
            <a:ln w="25400">
              <a:solidFill>
                <a:srgbClr val="0099FF"/>
              </a:solidFill>
              <a:miter lim="800000"/>
              <a:headEnd/>
              <a:tailEnd/>
            </a:ln>
          </p:spPr>
          <p:txBody>
            <a:bodyPr wrap="none" anchor="ctr"/>
            <a:lstStyle/>
            <a:p>
              <a:pPr algn="ctr" eaLnBrk="0" hangingPunct="0"/>
              <a:r>
                <a:rPr lang="en-US" sz="1200" b="1"/>
                <a:t>TSI</a:t>
              </a:r>
              <a:endParaRPr lang="en-US" sz="1200"/>
            </a:p>
          </p:txBody>
        </p:sp>
        <p:sp>
          <p:nvSpPr>
            <p:cNvPr id="65575" name="Rectangle 34"/>
            <p:cNvSpPr>
              <a:spLocks noChangeArrowheads="1"/>
            </p:cNvSpPr>
            <p:nvPr/>
          </p:nvSpPr>
          <p:spPr bwMode="auto">
            <a:xfrm>
              <a:off x="2832" y="3581"/>
              <a:ext cx="1008" cy="243"/>
            </a:xfrm>
            <a:prstGeom prst="rect">
              <a:avLst/>
            </a:prstGeom>
            <a:solidFill>
              <a:srgbClr val="FFFFFF"/>
            </a:solidFill>
            <a:ln w="9525">
              <a:solidFill>
                <a:schemeClr val="tx1"/>
              </a:solidFill>
              <a:miter lim="800000"/>
              <a:headEnd/>
              <a:tailEnd/>
            </a:ln>
          </p:spPr>
          <p:txBody>
            <a:bodyPr wrap="none" anchor="ctr"/>
            <a:lstStyle/>
            <a:p>
              <a:pPr algn="ctr" eaLnBrk="0" hangingPunct="0"/>
              <a:r>
                <a:rPr lang="en-US" sz="1200" b="1"/>
                <a:t>Any cluster</a:t>
              </a:r>
            </a:p>
            <a:p>
              <a:pPr algn="ctr" eaLnBrk="0" hangingPunct="0"/>
              <a:r>
                <a:rPr lang="en-US" sz="1200" b="1"/>
                <a:t>management system</a:t>
              </a:r>
            </a:p>
          </p:txBody>
        </p:sp>
        <p:sp>
          <p:nvSpPr>
            <p:cNvPr id="65576" name="AutoShape 35"/>
            <p:cNvSpPr>
              <a:spLocks noChangeArrowheads="1"/>
            </p:cNvSpPr>
            <p:nvPr/>
          </p:nvSpPr>
          <p:spPr bwMode="auto">
            <a:xfrm rot="3600000">
              <a:off x="2097" y="1960"/>
              <a:ext cx="110" cy="726"/>
            </a:xfrm>
            <a:prstGeom prst="upDownArrow">
              <a:avLst>
                <a:gd name="adj1" fmla="val 50000"/>
                <a:gd name="adj2" fmla="val 132000"/>
              </a:avLst>
            </a:prstGeom>
            <a:solidFill>
              <a:srgbClr val="0099FF"/>
            </a:solidFill>
            <a:ln w="9525">
              <a:noFill/>
              <a:miter lim="800000"/>
              <a:headEnd/>
              <a:tailEnd/>
            </a:ln>
          </p:spPr>
          <p:txBody>
            <a:bodyPr wrap="none" anchor="ctr"/>
            <a:lstStyle/>
            <a:p>
              <a:endParaRPr lang="en-US"/>
            </a:p>
          </p:txBody>
        </p:sp>
        <p:sp>
          <p:nvSpPr>
            <p:cNvPr id="65577" name="Text Box 36"/>
            <p:cNvSpPr txBox="1">
              <a:spLocks noChangeArrowheads="1"/>
            </p:cNvSpPr>
            <p:nvPr/>
          </p:nvSpPr>
          <p:spPr bwMode="auto">
            <a:xfrm>
              <a:off x="3292" y="1913"/>
              <a:ext cx="985" cy="326"/>
            </a:xfrm>
            <a:prstGeom prst="rect">
              <a:avLst/>
            </a:prstGeom>
            <a:noFill/>
            <a:ln w="9525">
              <a:noFill/>
              <a:miter lim="800000"/>
              <a:headEnd/>
              <a:tailEnd/>
            </a:ln>
          </p:spPr>
          <p:txBody>
            <a:bodyPr wrap="none">
              <a:spAutoFit/>
            </a:bodyPr>
            <a:lstStyle/>
            <a:p>
              <a:r>
                <a:rPr lang="en-US" sz="1400" b="1" u="sng">
                  <a:latin typeface="Verdana" pitchFamily="34" charset="0"/>
                </a:rPr>
                <a:t>UNICORE Site</a:t>
              </a:r>
              <a:br>
                <a:rPr lang="en-US" sz="1400" b="1" u="sng">
                  <a:latin typeface="Verdana" pitchFamily="34" charset="0"/>
                </a:rPr>
              </a:br>
              <a:r>
                <a:rPr lang="en-US" sz="1400" b="1" u="sng">
                  <a:latin typeface="Verdana" pitchFamily="34" charset="0"/>
                </a:rPr>
                <a:t>FZJ</a:t>
              </a:r>
            </a:p>
          </p:txBody>
        </p:sp>
        <p:sp>
          <p:nvSpPr>
            <p:cNvPr id="65578" name="Text Box 37"/>
            <p:cNvSpPr txBox="1">
              <a:spLocks noChangeArrowheads="1"/>
            </p:cNvSpPr>
            <p:nvPr/>
          </p:nvSpPr>
          <p:spPr bwMode="auto">
            <a:xfrm>
              <a:off x="3187" y="3145"/>
              <a:ext cx="224" cy="231"/>
            </a:xfrm>
            <a:prstGeom prst="rect">
              <a:avLst/>
            </a:prstGeom>
            <a:noFill/>
            <a:ln w="9525">
              <a:noFill/>
              <a:miter lim="800000"/>
              <a:headEnd/>
              <a:tailEnd/>
            </a:ln>
          </p:spPr>
          <p:txBody>
            <a:bodyPr wrap="none">
              <a:spAutoFit/>
            </a:bodyPr>
            <a:lstStyle/>
            <a:p>
              <a:r>
                <a:rPr lang="en-US" sz="1800" b="1">
                  <a:latin typeface="Times New Roman" pitchFamily="18" charset="0"/>
                </a:rPr>
                <a:t>...</a:t>
              </a:r>
            </a:p>
          </p:txBody>
        </p:sp>
        <p:sp>
          <p:nvSpPr>
            <p:cNvPr id="65579" name="Text Box 38"/>
            <p:cNvSpPr txBox="1">
              <a:spLocks noChangeArrowheads="1"/>
            </p:cNvSpPr>
            <p:nvPr/>
          </p:nvSpPr>
          <p:spPr bwMode="auto">
            <a:xfrm>
              <a:off x="144" y="1179"/>
              <a:ext cx="723" cy="250"/>
            </a:xfrm>
            <a:prstGeom prst="rect">
              <a:avLst/>
            </a:prstGeom>
            <a:noFill/>
            <a:ln w="9525">
              <a:noFill/>
              <a:miter lim="800000"/>
              <a:headEnd/>
              <a:tailEnd/>
            </a:ln>
          </p:spPr>
          <p:txBody>
            <a:bodyPr wrap="none">
              <a:spAutoFit/>
            </a:bodyPr>
            <a:lstStyle/>
            <a:p>
              <a:r>
                <a:rPr lang="en-US" sz="1000" b="1">
                  <a:latin typeface="Helvetica"/>
                </a:rPr>
                <a:t>Preparation and</a:t>
              </a:r>
            </a:p>
            <a:p>
              <a:r>
                <a:rPr lang="en-US" sz="1000" b="1">
                  <a:latin typeface="Helvetica"/>
                </a:rPr>
                <a:t>Control of jobs</a:t>
              </a:r>
            </a:p>
          </p:txBody>
        </p:sp>
        <p:sp>
          <p:nvSpPr>
            <p:cNvPr id="65580" name="Line 39"/>
            <p:cNvSpPr>
              <a:spLocks noChangeShapeType="1"/>
            </p:cNvSpPr>
            <p:nvPr/>
          </p:nvSpPr>
          <p:spPr bwMode="auto">
            <a:xfrm flipV="1">
              <a:off x="480" y="1406"/>
              <a:ext cx="384" cy="162"/>
            </a:xfrm>
            <a:prstGeom prst="line">
              <a:avLst/>
            </a:prstGeom>
            <a:noFill/>
            <a:ln w="19050">
              <a:solidFill>
                <a:schemeClr val="tx1"/>
              </a:solidFill>
              <a:round/>
              <a:headEnd/>
              <a:tailEnd type="triangle" w="med" len="med"/>
            </a:ln>
          </p:spPr>
          <p:txBody>
            <a:bodyPr/>
            <a:lstStyle/>
            <a:p>
              <a:endParaRPr lang="en-US"/>
            </a:p>
          </p:txBody>
        </p:sp>
        <p:sp>
          <p:nvSpPr>
            <p:cNvPr id="65581" name="Rectangle 40"/>
            <p:cNvSpPr>
              <a:spLocks noChangeArrowheads="1"/>
            </p:cNvSpPr>
            <p:nvPr/>
          </p:nvSpPr>
          <p:spPr bwMode="auto">
            <a:xfrm>
              <a:off x="1397" y="2496"/>
              <a:ext cx="952" cy="233"/>
            </a:xfrm>
            <a:prstGeom prst="rect">
              <a:avLst/>
            </a:prstGeom>
            <a:solidFill>
              <a:srgbClr val="FF9900"/>
            </a:solidFill>
            <a:ln w="25400">
              <a:solidFill>
                <a:srgbClr val="0099FF"/>
              </a:solidFill>
              <a:miter lim="800000"/>
              <a:headEnd/>
              <a:tailEnd/>
            </a:ln>
          </p:spPr>
          <p:txBody>
            <a:bodyPr wrap="none" anchor="ctr"/>
            <a:lstStyle/>
            <a:p>
              <a:pPr algn="ctr"/>
              <a:r>
                <a:rPr lang="en-US" sz="1200" b="1">
                  <a:latin typeface="Arial Narrow" pitchFamily="34" charset="0"/>
                </a:rPr>
                <a:t>Network Job Supervisor</a:t>
              </a:r>
            </a:p>
            <a:p>
              <a:pPr algn="ctr"/>
              <a:r>
                <a:rPr lang="en-US" sz="1200" b="1"/>
                <a:t>(NJS)</a:t>
              </a:r>
            </a:p>
          </p:txBody>
        </p:sp>
        <p:sp>
          <p:nvSpPr>
            <p:cNvPr id="65582" name="Text Box 41"/>
            <p:cNvSpPr txBox="1">
              <a:spLocks noChangeArrowheads="1"/>
            </p:cNvSpPr>
            <p:nvPr/>
          </p:nvSpPr>
          <p:spPr bwMode="auto">
            <a:xfrm>
              <a:off x="2268" y="2318"/>
              <a:ext cx="697" cy="288"/>
            </a:xfrm>
            <a:prstGeom prst="rect">
              <a:avLst/>
            </a:prstGeom>
            <a:noFill/>
            <a:ln w="9525">
              <a:noFill/>
              <a:miter lim="800000"/>
              <a:headEnd/>
              <a:tailEnd/>
            </a:ln>
          </p:spPr>
          <p:txBody>
            <a:bodyPr wrap="none">
              <a:spAutoFit/>
            </a:bodyPr>
            <a:lstStyle/>
            <a:p>
              <a:pPr algn="ctr"/>
              <a:r>
                <a:rPr lang="en-US" sz="1200" b="1">
                  <a:solidFill>
                    <a:srgbClr val="336699"/>
                  </a:solidFill>
                </a:rPr>
                <a:t>Safe Intranet</a:t>
              </a:r>
            </a:p>
            <a:p>
              <a:pPr algn="ctr"/>
              <a:r>
                <a:rPr lang="en-US" sz="1200" b="1">
                  <a:solidFill>
                    <a:srgbClr val="336699"/>
                  </a:solidFill>
                </a:rPr>
                <a:t>  (TCP)</a:t>
              </a:r>
            </a:p>
          </p:txBody>
        </p:sp>
        <p:sp>
          <p:nvSpPr>
            <p:cNvPr id="65583" name="AutoShape 42"/>
            <p:cNvSpPr>
              <a:spLocks noChangeArrowheads="1"/>
            </p:cNvSpPr>
            <p:nvPr/>
          </p:nvSpPr>
          <p:spPr bwMode="auto">
            <a:xfrm>
              <a:off x="3614" y="2557"/>
              <a:ext cx="260" cy="133"/>
            </a:xfrm>
            <a:prstGeom prst="leftArrow">
              <a:avLst>
                <a:gd name="adj1" fmla="val 50000"/>
                <a:gd name="adj2" fmla="val 48872"/>
              </a:avLst>
            </a:prstGeom>
            <a:solidFill>
              <a:srgbClr val="FFCC00"/>
            </a:solidFill>
            <a:ln w="9525">
              <a:noFill/>
              <a:miter lim="800000"/>
              <a:headEnd/>
              <a:tailEnd/>
            </a:ln>
          </p:spPr>
          <p:txBody>
            <a:bodyPr wrap="none" anchor="ctr"/>
            <a:lstStyle/>
            <a:p>
              <a:endParaRPr lang="en-US"/>
            </a:p>
          </p:txBody>
        </p:sp>
        <p:sp>
          <p:nvSpPr>
            <p:cNvPr id="65584" name="Rectangle 43"/>
            <p:cNvSpPr>
              <a:spLocks noChangeArrowheads="1"/>
            </p:cNvSpPr>
            <p:nvPr/>
          </p:nvSpPr>
          <p:spPr bwMode="auto">
            <a:xfrm>
              <a:off x="3847" y="2587"/>
              <a:ext cx="661" cy="70"/>
            </a:xfrm>
            <a:prstGeom prst="rect">
              <a:avLst/>
            </a:prstGeom>
            <a:solidFill>
              <a:srgbClr val="FFCC00"/>
            </a:solidFill>
            <a:ln w="9525">
              <a:noFill/>
              <a:miter lim="800000"/>
              <a:headEnd/>
              <a:tailEnd/>
            </a:ln>
          </p:spPr>
          <p:txBody>
            <a:bodyPr wrap="none" anchor="ctr"/>
            <a:lstStyle/>
            <a:p>
              <a:endParaRPr lang="en-US"/>
            </a:p>
          </p:txBody>
        </p:sp>
        <p:sp>
          <p:nvSpPr>
            <p:cNvPr id="65585" name="AutoShape 44"/>
            <p:cNvSpPr>
              <a:spLocks noChangeArrowheads="1"/>
            </p:cNvSpPr>
            <p:nvPr/>
          </p:nvSpPr>
          <p:spPr bwMode="auto">
            <a:xfrm>
              <a:off x="4341" y="2550"/>
              <a:ext cx="206" cy="133"/>
            </a:xfrm>
            <a:prstGeom prst="rightArrow">
              <a:avLst>
                <a:gd name="adj1" fmla="val 50000"/>
                <a:gd name="adj2" fmla="val 38722"/>
              </a:avLst>
            </a:prstGeom>
            <a:solidFill>
              <a:srgbClr val="FFCC00"/>
            </a:solidFill>
            <a:ln w="9525">
              <a:noFill/>
              <a:miter lim="800000"/>
              <a:headEnd/>
              <a:tailEnd/>
            </a:ln>
          </p:spPr>
          <p:txBody>
            <a:bodyPr wrap="none" anchor="ctr"/>
            <a:lstStyle/>
            <a:p>
              <a:endParaRPr lang="en-US"/>
            </a:p>
          </p:txBody>
        </p:sp>
        <p:sp>
          <p:nvSpPr>
            <p:cNvPr id="65586" name="Oval 45"/>
            <p:cNvSpPr>
              <a:spLocks noChangeArrowheads="1"/>
            </p:cNvSpPr>
            <p:nvPr/>
          </p:nvSpPr>
          <p:spPr bwMode="auto">
            <a:xfrm>
              <a:off x="1250" y="2806"/>
              <a:ext cx="325" cy="155"/>
            </a:xfrm>
            <a:prstGeom prst="ellipse">
              <a:avLst/>
            </a:prstGeom>
            <a:solidFill>
              <a:schemeClr val="bg1"/>
            </a:solidFill>
            <a:ln w="9525">
              <a:solidFill>
                <a:schemeClr val="tx1"/>
              </a:solidFill>
              <a:round/>
              <a:headEnd/>
              <a:tailEnd/>
            </a:ln>
          </p:spPr>
          <p:txBody>
            <a:bodyPr wrap="none" anchor="ctr"/>
            <a:lstStyle/>
            <a:p>
              <a:pPr algn="ctr"/>
              <a:r>
                <a:rPr lang="en-US" sz="1000" b="1">
                  <a:latin typeface="Helvetica"/>
                </a:rPr>
                <a:t>IDB</a:t>
              </a:r>
            </a:p>
          </p:txBody>
        </p:sp>
        <p:sp>
          <p:nvSpPr>
            <p:cNvPr id="65587" name="Line 46"/>
            <p:cNvSpPr>
              <a:spLocks noChangeShapeType="1"/>
            </p:cNvSpPr>
            <p:nvPr/>
          </p:nvSpPr>
          <p:spPr bwMode="auto">
            <a:xfrm rot="1800000" flipH="1">
              <a:off x="2054" y="2795"/>
              <a:ext cx="253" cy="0"/>
            </a:xfrm>
            <a:prstGeom prst="line">
              <a:avLst/>
            </a:prstGeom>
            <a:noFill/>
            <a:ln w="9525">
              <a:solidFill>
                <a:schemeClr val="tx1"/>
              </a:solidFill>
              <a:round/>
              <a:headEnd/>
              <a:tailEnd type="triangle" w="med" len="med"/>
            </a:ln>
          </p:spPr>
          <p:txBody>
            <a:bodyPr/>
            <a:lstStyle/>
            <a:p>
              <a:endParaRPr lang="en-US"/>
            </a:p>
          </p:txBody>
        </p:sp>
        <p:sp>
          <p:nvSpPr>
            <p:cNvPr id="65588" name="Line 47"/>
            <p:cNvSpPr>
              <a:spLocks noChangeShapeType="1"/>
            </p:cNvSpPr>
            <p:nvPr/>
          </p:nvSpPr>
          <p:spPr bwMode="auto">
            <a:xfrm flipV="1">
              <a:off x="1436" y="2729"/>
              <a:ext cx="186" cy="77"/>
            </a:xfrm>
            <a:prstGeom prst="line">
              <a:avLst/>
            </a:prstGeom>
            <a:noFill/>
            <a:ln w="9525">
              <a:solidFill>
                <a:schemeClr val="tx1"/>
              </a:solidFill>
              <a:round/>
              <a:headEnd/>
              <a:tailEnd type="triangle" w="med" len="med"/>
            </a:ln>
          </p:spPr>
          <p:txBody>
            <a:bodyPr/>
            <a:lstStyle/>
            <a:p>
              <a:endParaRPr lang="en-US"/>
            </a:p>
          </p:txBody>
        </p:sp>
        <p:sp>
          <p:nvSpPr>
            <p:cNvPr id="65589" name="Line 48"/>
            <p:cNvSpPr>
              <a:spLocks noChangeShapeType="1"/>
            </p:cNvSpPr>
            <p:nvPr/>
          </p:nvSpPr>
          <p:spPr bwMode="auto">
            <a:xfrm flipV="1">
              <a:off x="1436" y="2729"/>
              <a:ext cx="186" cy="77"/>
            </a:xfrm>
            <a:prstGeom prst="line">
              <a:avLst/>
            </a:prstGeom>
            <a:noFill/>
            <a:ln w="9525">
              <a:solidFill>
                <a:schemeClr val="tx1"/>
              </a:solidFill>
              <a:round/>
              <a:headEnd/>
              <a:tailEnd type="triangle" w="med" len="med"/>
            </a:ln>
          </p:spPr>
          <p:txBody>
            <a:bodyPr/>
            <a:lstStyle/>
            <a:p>
              <a:endParaRPr lang="en-US"/>
            </a:p>
          </p:txBody>
        </p:sp>
        <p:sp>
          <p:nvSpPr>
            <p:cNvPr id="65590" name="Text Box 49"/>
            <p:cNvSpPr txBox="1">
              <a:spLocks noChangeArrowheads="1"/>
            </p:cNvSpPr>
            <p:nvPr/>
          </p:nvSpPr>
          <p:spPr bwMode="auto">
            <a:xfrm>
              <a:off x="4562" y="2393"/>
              <a:ext cx="1061" cy="460"/>
            </a:xfrm>
            <a:prstGeom prst="rect">
              <a:avLst/>
            </a:prstGeom>
            <a:noFill/>
            <a:ln w="9525">
              <a:noFill/>
              <a:miter lim="800000"/>
              <a:headEnd/>
              <a:tailEnd/>
            </a:ln>
          </p:spPr>
          <p:txBody>
            <a:bodyPr>
              <a:spAutoFit/>
            </a:bodyPr>
            <a:lstStyle/>
            <a:p>
              <a:pPr eaLnBrk="0" hangingPunct="0"/>
              <a:r>
                <a:rPr lang="en-US" sz="1400" b="1"/>
                <a:t>Jobs and data transfer to other UNICORE sites</a:t>
              </a:r>
            </a:p>
          </p:txBody>
        </p:sp>
        <p:sp>
          <p:nvSpPr>
            <p:cNvPr id="65591" name="Rectangle 50"/>
            <p:cNvSpPr>
              <a:spLocks noChangeArrowheads="1"/>
            </p:cNvSpPr>
            <p:nvPr/>
          </p:nvSpPr>
          <p:spPr bwMode="auto">
            <a:xfrm>
              <a:off x="1856" y="3039"/>
              <a:ext cx="789" cy="154"/>
            </a:xfrm>
            <a:prstGeom prst="rect">
              <a:avLst/>
            </a:prstGeom>
            <a:noFill/>
            <a:ln w="9525">
              <a:noFill/>
              <a:miter lim="800000"/>
              <a:headEnd/>
              <a:tailEnd/>
            </a:ln>
          </p:spPr>
          <p:txBody>
            <a:bodyPr>
              <a:spAutoFit/>
            </a:bodyPr>
            <a:lstStyle/>
            <a:p>
              <a:pPr eaLnBrk="0" hangingPunct="0"/>
              <a:r>
                <a:rPr lang="en-US" sz="1000" b="1">
                  <a:latin typeface="Helvetica"/>
                </a:rPr>
                <a:t>Status request</a:t>
              </a:r>
            </a:p>
          </p:txBody>
        </p:sp>
        <p:sp>
          <p:nvSpPr>
            <p:cNvPr id="65592" name="Line 51"/>
            <p:cNvSpPr>
              <a:spLocks noChangeShapeType="1"/>
            </p:cNvSpPr>
            <p:nvPr/>
          </p:nvSpPr>
          <p:spPr bwMode="auto">
            <a:xfrm rot="1800000" flipH="1">
              <a:off x="3528" y="2767"/>
              <a:ext cx="186" cy="6"/>
            </a:xfrm>
            <a:prstGeom prst="line">
              <a:avLst/>
            </a:prstGeom>
            <a:noFill/>
            <a:ln w="9525">
              <a:solidFill>
                <a:schemeClr val="tx1"/>
              </a:solidFill>
              <a:round/>
              <a:headEnd/>
              <a:tailEnd type="triangle" w="med" len="med"/>
            </a:ln>
          </p:spPr>
          <p:txBody>
            <a:bodyPr/>
            <a:lstStyle/>
            <a:p>
              <a:endParaRPr lang="en-US"/>
            </a:p>
          </p:txBody>
        </p:sp>
        <p:sp>
          <p:nvSpPr>
            <p:cNvPr id="65593" name="AutoShape 52"/>
            <p:cNvSpPr>
              <a:spLocks noChangeArrowheads="1"/>
            </p:cNvSpPr>
            <p:nvPr/>
          </p:nvSpPr>
          <p:spPr bwMode="auto">
            <a:xfrm>
              <a:off x="2354" y="2577"/>
              <a:ext cx="617" cy="116"/>
            </a:xfrm>
            <a:prstGeom prst="leftRightArrow">
              <a:avLst>
                <a:gd name="adj1" fmla="val 50000"/>
                <a:gd name="adj2" fmla="val 106379"/>
              </a:avLst>
            </a:prstGeom>
            <a:solidFill>
              <a:srgbClr val="0099FF"/>
            </a:solidFill>
            <a:ln w="9525">
              <a:noFill/>
              <a:miter lim="800000"/>
              <a:headEnd/>
              <a:tailEnd/>
            </a:ln>
          </p:spPr>
          <p:txBody>
            <a:bodyPr wrap="none" anchor="ctr"/>
            <a:lstStyle/>
            <a:p>
              <a:endParaRPr lang="en-US"/>
            </a:p>
          </p:txBody>
        </p:sp>
        <p:sp>
          <p:nvSpPr>
            <p:cNvPr id="65594" name="Line 53"/>
            <p:cNvSpPr>
              <a:spLocks noChangeShapeType="1"/>
            </p:cNvSpPr>
            <p:nvPr/>
          </p:nvSpPr>
          <p:spPr bwMode="auto">
            <a:xfrm flipV="1">
              <a:off x="2643" y="2731"/>
              <a:ext cx="415" cy="155"/>
            </a:xfrm>
            <a:prstGeom prst="line">
              <a:avLst/>
            </a:prstGeom>
            <a:noFill/>
            <a:ln w="9525">
              <a:solidFill>
                <a:schemeClr val="tx1"/>
              </a:solidFill>
              <a:round/>
              <a:headEnd/>
              <a:tailEnd type="triangle" w="med" len="med"/>
            </a:ln>
          </p:spPr>
          <p:txBody>
            <a:bodyPr/>
            <a:lstStyle/>
            <a:p>
              <a:endParaRPr lang="en-US"/>
            </a:p>
          </p:txBody>
        </p:sp>
        <p:sp>
          <p:nvSpPr>
            <p:cNvPr id="65595" name="AutoShape 54"/>
            <p:cNvSpPr>
              <a:spLocks noChangeArrowheads="1"/>
            </p:cNvSpPr>
            <p:nvPr/>
          </p:nvSpPr>
          <p:spPr bwMode="auto">
            <a:xfrm>
              <a:off x="1744" y="2734"/>
              <a:ext cx="152" cy="448"/>
            </a:xfrm>
            <a:prstGeom prst="upDownArrow">
              <a:avLst>
                <a:gd name="adj1" fmla="val 50000"/>
                <a:gd name="adj2" fmla="val 58947"/>
              </a:avLst>
            </a:prstGeom>
            <a:solidFill>
              <a:srgbClr val="0099FF"/>
            </a:solidFill>
            <a:ln w="9525">
              <a:noFill/>
              <a:miter lim="800000"/>
              <a:headEnd/>
              <a:tailEnd/>
            </a:ln>
          </p:spPr>
          <p:txBody>
            <a:bodyPr wrap="none" anchor="ctr"/>
            <a:lstStyle/>
            <a:p>
              <a:endParaRPr lang="en-US"/>
            </a:p>
          </p:txBody>
        </p:sp>
        <p:sp>
          <p:nvSpPr>
            <p:cNvPr id="65596" name="AutoShape 55"/>
            <p:cNvSpPr>
              <a:spLocks noChangeArrowheads="1"/>
            </p:cNvSpPr>
            <p:nvPr/>
          </p:nvSpPr>
          <p:spPr bwMode="auto">
            <a:xfrm>
              <a:off x="3064" y="3852"/>
              <a:ext cx="164" cy="78"/>
            </a:xfrm>
            <a:prstGeom prst="flowChartMagneticDisk">
              <a:avLst/>
            </a:prstGeom>
            <a:solidFill>
              <a:schemeClr val="bg1"/>
            </a:solidFill>
            <a:ln w="9525">
              <a:solidFill>
                <a:schemeClr val="tx1"/>
              </a:solidFill>
              <a:round/>
              <a:headEnd/>
              <a:tailEnd/>
            </a:ln>
          </p:spPr>
          <p:txBody>
            <a:bodyPr wrap="none" anchor="ctr"/>
            <a:lstStyle/>
            <a:p>
              <a:endParaRPr lang="en-US"/>
            </a:p>
          </p:txBody>
        </p:sp>
        <p:sp>
          <p:nvSpPr>
            <p:cNvPr id="65597" name="AutoShape 56"/>
            <p:cNvSpPr>
              <a:spLocks noChangeArrowheads="1"/>
            </p:cNvSpPr>
            <p:nvPr/>
          </p:nvSpPr>
          <p:spPr bwMode="auto">
            <a:xfrm>
              <a:off x="3390" y="3852"/>
              <a:ext cx="165" cy="78"/>
            </a:xfrm>
            <a:prstGeom prst="flowChartMagneticDisk">
              <a:avLst/>
            </a:prstGeom>
            <a:solidFill>
              <a:schemeClr val="bg1"/>
            </a:solidFill>
            <a:ln w="9525">
              <a:solidFill>
                <a:schemeClr val="tx1"/>
              </a:solidFill>
              <a:round/>
              <a:headEnd/>
              <a:tailEnd/>
            </a:ln>
          </p:spPr>
          <p:txBody>
            <a:bodyPr wrap="none" anchor="ctr"/>
            <a:lstStyle/>
            <a:p>
              <a:endParaRPr lang="en-US"/>
            </a:p>
          </p:txBody>
        </p:sp>
        <p:sp>
          <p:nvSpPr>
            <p:cNvPr id="65598" name="AutoShape 57"/>
            <p:cNvSpPr>
              <a:spLocks noChangeArrowheads="1"/>
            </p:cNvSpPr>
            <p:nvPr/>
          </p:nvSpPr>
          <p:spPr bwMode="auto">
            <a:xfrm>
              <a:off x="3228" y="3852"/>
              <a:ext cx="164" cy="78"/>
            </a:xfrm>
            <a:prstGeom prst="flowChartMagneticDisk">
              <a:avLst/>
            </a:prstGeom>
            <a:solidFill>
              <a:schemeClr val="bg1"/>
            </a:solidFill>
            <a:ln w="9525">
              <a:solidFill>
                <a:schemeClr val="tx1"/>
              </a:solidFill>
              <a:round/>
              <a:headEnd/>
              <a:tailEnd/>
            </a:ln>
          </p:spPr>
          <p:txBody>
            <a:bodyPr wrap="none" anchor="ctr"/>
            <a:lstStyle/>
            <a:p>
              <a:endParaRPr lang="en-US"/>
            </a:p>
          </p:txBody>
        </p:sp>
        <p:sp>
          <p:nvSpPr>
            <p:cNvPr id="65599" name="Text Box 58"/>
            <p:cNvSpPr txBox="1">
              <a:spLocks noChangeArrowheads="1"/>
            </p:cNvSpPr>
            <p:nvPr/>
          </p:nvSpPr>
          <p:spPr bwMode="auto">
            <a:xfrm>
              <a:off x="2189" y="3426"/>
              <a:ext cx="422" cy="173"/>
            </a:xfrm>
            <a:prstGeom prst="rect">
              <a:avLst/>
            </a:prstGeom>
            <a:noFill/>
            <a:ln w="9525">
              <a:noFill/>
              <a:miter lim="800000"/>
              <a:headEnd/>
              <a:tailEnd/>
            </a:ln>
          </p:spPr>
          <p:txBody>
            <a:bodyPr>
              <a:spAutoFit/>
            </a:bodyPr>
            <a:lstStyle/>
            <a:p>
              <a:r>
                <a:rPr lang="en-US" sz="1200" b="1">
                  <a:latin typeface="Verdana" pitchFamily="34" charset="0"/>
                </a:rPr>
                <a:t>SV1</a:t>
              </a:r>
            </a:p>
          </p:txBody>
        </p:sp>
        <p:sp>
          <p:nvSpPr>
            <p:cNvPr id="65600" name="Text Box 59"/>
            <p:cNvSpPr txBox="1">
              <a:spLocks noChangeArrowheads="1"/>
            </p:cNvSpPr>
            <p:nvPr/>
          </p:nvSpPr>
          <p:spPr bwMode="auto">
            <a:xfrm>
              <a:off x="3600" y="3409"/>
              <a:ext cx="417" cy="173"/>
            </a:xfrm>
            <a:prstGeom prst="rect">
              <a:avLst/>
            </a:prstGeom>
            <a:noFill/>
            <a:ln w="9525">
              <a:noFill/>
              <a:miter lim="800000"/>
              <a:headEnd/>
              <a:tailEnd/>
            </a:ln>
          </p:spPr>
          <p:txBody>
            <a:bodyPr wrap="none">
              <a:spAutoFit/>
            </a:bodyPr>
            <a:lstStyle/>
            <a:p>
              <a:r>
                <a:rPr lang="en-US" sz="1200" b="1">
                  <a:latin typeface="Verdana" pitchFamily="34" charset="0"/>
                </a:rPr>
                <a:t>Blade</a:t>
              </a:r>
            </a:p>
          </p:txBody>
        </p:sp>
        <p:sp>
          <p:nvSpPr>
            <p:cNvPr id="65601" name="Text Box 60"/>
            <p:cNvSpPr txBox="1">
              <a:spLocks noChangeArrowheads="1"/>
            </p:cNvSpPr>
            <p:nvPr/>
          </p:nvSpPr>
          <p:spPr bwMode="auto">
            <a:xfrm>
              <a:off x="1843" y="3433"/>
              <a:ext cx="337" cy="154"/>
            </a:xfrm>
            <a:prstGeom prst="rect">
              <a:avLst/>
            </a:prstGeom>
            <a:noFill/>
            <a:ln w="9525">
              <a:noFill/>
              <a:miter lim="800000"/>
              <a:headEnd/>
              <a:tailEnd/>
            </a:ln>
          </p:spPr>
          <p:txBody>
            <a:bodyPr>
              <a:spAutoFit/>
            </a:bodyPr>
            <a:lstStyle/>
            <a:p>
              <a:pPr eaLnBrk="0" hangingPunct="0"/>
              <a:r>
                <a:rPr lang="en-US" sz="1000" b="1"/>
                <a:t>  files</a:t>
              </a:r>
              <a:endParaRPr lang="en-US" sz="1000"/>
            </a:p>
          </p:txBody>
        </p:sp>
        <p:sp>
          <p:nvSpPr>
            <p:cNvPr id="65602" name="AutoShape 61"/>
            <p:cNvSpPr>
              <a:spLocks noChangeArrowheads="1"/>
            </p:cNvSpPr>
            <p:nvPr/>
          </p:nvSpPr>
          <p:spPr bwMode="auto">
            <a:xfrm>
              <a:off x="3203" y="2737"/>
              <a:ext cx="154" cy="232"/>
            </a:xfrm>
            <a:prstGeom prst="upArrow">
              <a:avLst>
                <a:gd name="adj1" fmla="val 50000"/>
                <a:gd name="adj2" fmla="val 37662"/>
              </a:avLst>
            </a:prstGeom>
            <a:solidFill>
              <a:srgbClr val="0099FF"/>
            </a:solidFill>
            <a:ln w="9525">
              <a:noFill/>
              <a:miter lim="800000"/>
              <a:headEnd/>
              <a:tailEnd/>
            </a:ln>
          </p:spPr>
          <p:txBody>
            <a:bodyPr wrap="none" anchor="ctr"/>
            <a:lstStyle/>
            <a:p>
              <a:endParaRPr lang="en-US"/>
            </a:p>
          </p:txBody>
        </p:sp>
        <p:sp>
          <p:nvSpPr>
            <p:cNvPr id="65603" name="Oval 62"/>
            <p:cNvSpPr>
              <a:spLocks noChangeArrowheads="1"/>
            </p:cNvSpPr>
            <p:nvPr/>
          </p:nvSpPr>
          <p:spPr bwMode="auto">
            <a:xfrm>
              <a:off x="2271" y="2806"/>
              <a:ext cx="372" cy="155"/>
            </a:xfrm>
            <a:prstGeom prst="ellipse">
              <a:avLst/>
            </a:prstGeom>
            <a:solidFill>
              <a:schemeClr val="bg1"/>
            </a:solidFill>
            <a:ln w="28575">
              <a:solidFill>
                <a:srgbClr val="0099FF"/>
              </a:solidFill>
              <a:round/>
              <a:headEnd/>
              <a:tailEnd/>
            </a:ln>
          </p:spPr>
          <p:txBody>
            <a:bodyPr wrap="none" anchor="ctr"/>
            <a:lstStyle/>
            <a:p>
              <a:pPr algn="ctr"/>
              <a:r>
                <a:rPr lang="en-US" sz="1200" b="1">
                  <a:latin typeface="Helvetica"/>
                </a:rPr>
                <a:t>UUDB</a:t>
              </a:r>
            </a:p>
          </p:txBody>
        </p:sp>
        <p:sp>
          <p:nvSpPr>
            <p:cNvPr id="65604" name="Oval 63"/>
            <p:cNvSpPr>
              <a:spLocks noChangeArrowheads="1"/>
            </p:cNvSpPr>
            <p:nvPr/>
          </p:nvSpPr>
          <p:spPr bwMode="auto">
            <a:xfrm>
              <a:off x="3668" y="2767"/>
              <a:ext cx="326" cy="155"/>
            </a:xfrm>
            <a:prstGeom prst="ellipse">
              <a:avLst/>
            </a:prstGeom>
            <a:solidFill>
              <a:schemeClr val="bg1"/>
            </a:solidFill>
            <a:ln w="28575">
              <a:solidFill>
                <a:srgbClr val="0099FF"/>
              </a:solidFill>
              <a:round/>
              <a:headEnd/>
              <a:tailEnd/>
            </a:ln>
          </p:spPr>
          <p:txBody>
            <a:bodyPr wrap="none" anchor="ctr"/>
            <a:lstStyle/>
            <a:p>
              <a:pPr algn="ctr"/>
              <a:r>
                <a:rPr lang="en-US" sz="1200" b="1">
                  <a:latin typeface="Helvetica"/>
                </a:rPr>
                <a:t>IDB</a:t>
              </a:r>
            </a:p>
          </p:txBody>
        </p:sp>
        <p:sp>
          <p:nvSpPr>
            <p:cNvPr id="65605" name="Oval 64"/>
            <p:cNvSpPr>
              <a:spLocks noChangeArrowheads="1"/>
            </p:cNvSpPr>
            <p:nvPr/>
          </p:nvSpPr>
          <p:spPr bwMode="auto">
            <a:xfrm>
              <a:off x="1250" y="2806"/>
              <a:ext cx="325" cy="155"/>
            </a:xfrm>
            <a:prstGeom prst="ellipse">
              <a:avLst/>
            </a:prstGeom>
            <a:solidFill>
              <a:schemeClr val="bg1"/>
            </a:solidFill>
            <a:ln w="28575">
              <a:solidFill>
                <a:srgbClr val="0099FF"/>
              </a:solidFill>
              <a:round/>
              <a:headEnd/>
              <a:tailEnd/>
            </a:ln>
          </p:spPr>
          <p:txBody>
            <a:bodyPr wrap="none" anchor="ctr"/>
            <a:lstStyle/>
            <a:p>
              <a:pPr algn="ctr"/>
              <a:r>
                <a:rPr lang="en-US" sz="1200" b="1">
                  <a:latin typeface="Helvetica"/>
                </a:rPr>
                <a:t>IDB</a:t>
              </a:r>
            </a:p>
          </p:txBody>
        </p:sp>
        <p:sp>
          <p:nvSpPr>
            <p:cNvPr id="65606" name="Rectangle 65"/>
            <p:cNvSpPr>
              <a:spLocks noChangeArrowheads="1"/>
            </p:cNvSpPr>
            <p:nvPr/>
          </p:nvSpPr>
          <p:spPr bwMode="auto">
            <a:xfrm>
              <a:off x="2975" y="2496"/>
              <a:ext cx="623" cy="233"/>
            </a:xfrm>
            <a:prstGeom prst="rect">
              <a:avLst/>
            </a:prstGeom>
            <a:solidFill>
              <a:srgbClr val="FF9900"/>
            </a:solidFill>
            <a:ln w="25400">
              <a:solidFill>
                <a:srgbClr val="0099FF"/>
              </a:solidFill>
              <a:miter lim="800000"/>
              <a:headEnd/>
              <a:tailEnd/>
            </a:ln>
          </p:spPr>
          <p:txBody>
            <a:bodyPr wrap="none" anchor="ctr"/>
            <a:lstStyle/>
            <a:p>
              <a:pPr algn="ctr"/>
              <a:r>
                <a:rPr lang="en-US" sz="1200" b="1"/>
                <a:t>NJS</a:t>
              </a:r>
            </a:p>
          </p:txBody>
        </p:sp>
        <p:sp>
          <p:nvSpPr>
            <p:cNvPr id="65607" name="Rectangle 66"/>
            <p:cNvSpPr>
              <a:spLocks noChangeArrowheads="1"/>
            </p:cNvSpPr>
            <p:nvPr/>
          </p:nvSpPr>
          <p:spPr bwMode="auto">
            <a:xfrm>
              <a:off x="2088" y="1954"/>
              <a:ext cx="836" cy="193"/>
            </a:xfrm>
            <a:prstGeom prst="rect">
              <a:avLst/>
            </a:prstGeom>
            <a:solidFill>
              <a:srgbClr val="FFCC99"/>
            </a:solidFill>
            <a:ln w="25400">
              <a:solidFill>
                <a:srgbClr val="0099FF"/>
              </a:solidFill>
              <a:miter lim="800000"/>
              <a:headEnd/>
              <a:tailEnd/>
            </a:ln>
          </p:spPr>
          <p:txBody>
            <a:bodyPr wrap="none" anchor="ctr"/>
            <a:lstStyle/>
            <a:p>
              <a:pPr algn="ctr" eaLnBrk="0" hangingPunct="0"/>
              <a:r>
                <a:rPr lang="en-US" sz="1000" b="1">
                  <a:latin typeface="Helvetica"/>
                </a:rPr>
                <a:t>UNICORE Gateway</a:t>
              </a:r>
              <a:endParaRPr lang="en-US" sz="1000">
                <a:latin typeface="Helvetica"/>
              </a:endParaRPr>
            </a:p>
          </p:txBody>
        </p:sp>
        <p:grpSp>
          <p:nvGrpSpPr>
            <p:cNvPr id="3" name="Group 67"/>
            <p:cNvGrpSpPr>
              <a:grpSpLocks/>
            </p:cNvGrpSpPr>
            <p:nvPr/>
          </p:nvGrpSpPr>
          <p:grpSpPr bwMode="auto">
            <a:xfrm>
              <a:off x="960" y="1743"/>
              <a:ext cx="3600" cy="187"/>
              <a:chOff x="1391" y="1382"/>
              <a:chExt cx="1625" cy="155"/>
            </a:xfrm>
          </p:grpSpPr>
          <p:sp>
            <p:nvSpPr>
              <p:cNvPr id="65624" name="Text Box 68"/>
              <p:cNvSpPr txBox="1">
                <a:spLocks noChangeArrowheads="1"/>
              </p:cNvSpPr>
              <p:nvPr/>
            </p:nvSpPr>
            <p:spPr bwMode="auto">
              <a:xfrm>
                <a:off x="2009" y="1382"/>
                <a:ext cx="1007" cy="143"/>
              </a:xfrm>
              <a:prstGeom prst="rect">
                <a:avLst/>
              </a:prstGeom>
              <a:noFill/>
              <a:ln w="9525">
                <a:noFill/>
                <a:miter lim="800000"/>
                <a:headEnd/>
                <a:tailEnd/>
              </a:ln>
            </p:spPr>
            <p:txBody>
              <a:bodyPr>
                <a:spAutoFit/>
              </a:bodyPr>
              <a:lstStyle/>
              <a:p>
                <a:r>
                  <a:rPr lang="en-US" sz="1200" b="1">
                    <a:solidFill>
                      <a:srgbClr val="CC3300"/>
                    </a:solidFill>
                    <a:latin typeface="Helvetica"/>
                  </a:rPr>
                  <a:t>optional firewall</a:t>
                </a:r>
              </a:p>
            </p:txBody>
          </p:sp>
          <p:sp>
            <p:nvSpPr>
              <p:cNvPr id="65625" name="Line 69"/>
              <p:cNvSpPr>
                <a:spLocks noChangeShapeType="1"/>
              </p:cNvSpPr>
              <p:nvPr/>
            </p:nvSpPr>
            <p:spPr bwMode="auto">
              <a:xfrm>
                <a:off x="1391" y="1537"/>
                <a:ext cx="1287" cy="0"/>
              </a:xfrm>
              <a:prstGeom prst="line">
                <a:avLst/>
              </a:prstGeom>
              <a:noFill/>
              <a:ln w="22225">
                <a:solidFill>
                  <a:srgbClr val="CC3300"/>
                </a:solidFill>
                <a:prstDash val="sysDot"/>
                <a:round/>
                <a:headEnd/>
                <a:tailEnd/>
              </a:ln>
            </p:spPr>
            <p:txBody>
              <a:bodyPr/>
              <a:lstStyle/>
              <a:p>
                <a:endParaRPr lang="en-US"/>
              </a:p>
            </p:txBody>
          </p:sp>
        </p:grpSp>
        <p:grpSp>
          <p:nvGrpSpPr>
            <p:cNvPr id="4" name="Group 70"/>
            <p:cNvGrpSpPr>
              <a:grpSpLocks/>
            </p:cNvGrpSpPr>
            <p:nvPr/>
          </p:nvGrpSpPr>
          <p:grpSpPr bwMode="auto">
            <a:xfrm>
              <a:off x="1986" y="2175"/>
              <a:ext cx="1625" cy="173"/>
              <a:chOff x="1391" y="1382"/>
              <a:chExt cx="1625" cy="173"/>
            </a:xfrm>
          </p:grpSpPr>
          <p:sp>
            <p:nvSpPr>
              <p:cNvPr id="65622" name="Text Box 71"/>
              <p:cNvSpPr txBox="1">
                <a:spLocks noChangeArrowheads="1"/>
              </p:cNvSpPr>
              <p:nvPr/>
            </p:nvSpPr>
            <p:spPr bwMode="auto">
              <a:xfrm>
                <a:off x="2009" y="1382"/>
                <a:ext cx="1007" cy="173"/>
              </a:xfrm>
              <a:prstGeom prst="rect">
                <a:avLst/>
              </a:prstGeom>
              <a:noFill/>
              <a:ln w="9525">
                <a:noFill/>
                <a:miter lim="800000"/>
                <a:headEnd/>
                <a:tailEnd/>
              </a:ln>
            </p:spPr>
            <p:txBody>
              <a:bodyPr>
                <a:spAutoFit/>
              </a:bodyPr>
              <a:lstStyle/>
              <a:p>
                <a:r>
                  <a:rPr lang="en-US" sz="1200" b="1">
                    <a:solidFill>
                      <a:srgbClr val="CC3300"/>
                    </a:solidFill>
                    <a:latin typeface="Helvetica"/>
                  </a:rPr>
                  <a:t>optional firewall</a:t>
                </a:r>
              </a:p>
            </p:txBody>
          </p:sp>
          <p:sp>
            <p:nvSpPr>
              <p:cNvPr id="65623" name="Line 72"/>
              <p:cNvSpPr>
                <a:spLocks noChangeShapeType="1"/>
              </p:cNvSpPr>
              <p:nvPr/>
            </p:nvSpPr>
            <p:spPr bwMode="auto">
              <a:xfrm>
                <a:off x="1391" y="1537"/>
                <a:ext cx="1287" cy="0"/>
              </a:xfrm>
              <a:prstGeom prst="line">
                <a:avLst/>
              </a:prstGeom>
              <a:noFill/>
              <a:ln w="22225">
                <a:solidFill>
                  <a:srgbClr val="CC3300"/>
                </a:solidFill>
                <a:prstDash val="sysDot"/>
                <a:round/>
                <a:headEnd/>
                <a:tailEnd/>
              </a:ln>
            </p:spPr>
            <p:txBody>
              <a:bodyPr/>
              <a:lstStyle/>
              <a:p>
                <a:endParaRPr lang="en-US"/>
              </a:p>
            </p:txBody>
          </p:sp>
        </p:grpSp>
        <p:sp>
          <p:nvSpPr>
            <p:cNvPr id="65610" name="Rectangle 73"/>
            <p:cNvSpPr>
              <a:spLocks noChangeArrowheads="1"/>
            </p:cNvSpPr>
            <p:nvPr/>
          </p:nvSpPr>
          <p:spPr bwMode="auto">
            <a:xfrm>
              <a:off x="3168" y="1040"/>
              <a:ext cx="2064" cy="542"/>
            </a:xfrm>
            <a:prstGeom prst="rect">
              <a:avLst/>
            </a:prstGeom>
            <a:solidFill>
              <a:srgbClr val="336699"/>
            </a:solidFill>
            <a:ln w="25400">
              <a:solidFill>
                <a:srgbClr val="0099FF"/>
              </a:solidFill>
              <a:miter lim="800000"/>
              <a:headEnd/>
              <a:tailEnd/>
            </a:ln>
          </p:spPr>
          <p:txBody>
            <a:bodyPr wrap="none" anchor="ctr"/>
            <a:lstStyle/>
            <a:p>
              <a:endParaRPr lang="en-US"/>
            </a:p>
          </p:txBody>
        </p:sp>
        <p:sp>
          <p:nvSpPr>
            <p:cNvPr id="65611" name="Text Box 74"/>
            <p:cNvSpPr txBox="1">
              <a:spLocks noChangeArrowheads="1"/>
            </p:cNvSpPr>
            <p:nvPr/>
          </p:nvSpPr>
          <p:spPr bwMode="auto">
            <a:xfrm>
              <a:off x="3451" y="1620"/>
              <a:ext cx="554" cy="173"/>
            </a:xfrm>
            <a:prstGeom prst="rect">
              <a:avLst/>
            </a:prstGeom>
            <a:noFill/>
            <a:ln w="9525">
              <a:noFill/>
              <a:miter lim="800000"/>
              <a:headEnd/>
              <a:tailEnd/>
            </a:ln>
          </p:spPr>
          <p:txBody>
            <a:bodyPr>
              <a:spAutoFit/>
            </a:bodyPr>
            <a:lstStyle/>
            <a:p>
              <a:pPr algn="ctr" eaLnBrk="0" hangingPunct="0"/>
              <a:r>
                <a:rPr lang="en-US" sz="1200" b="1">
                  <a:latin typeface="Helvetica"/>
                </a:rPr>
                <a:t>AJO/UPL</a:t>
              </a:r>
              <a:endParaRPr lang="en-US" sz="1200">
                <a:latin typeface="Helvetica"/>
              </a:endParaRPr>
            </a:p>
          </p:txBody>
        </p:sp>
        <p:sp>
          <p:nvSpPr>
            <p:cNvPr id="65612" name="AutoShape 75"/>
            <p:cNvSpPr>
              <a:spLocks noChangeArrowheads="1"/>
            </p:cNvSpPr>
            <p:nvPr/>
          </p:nvSpPr>
          <p:spPr bwMode="auto">
            <a:xfrm>
              <a:off x="3264" y="1568"/>
              <a:ext cx="188" cy="366"/>
            </a:xfrm>
            <a:prstGeom prst="upDownArrow">
              <a:avLst>
                <a:gd name="adj1" fmla="val 50000"/>
                <a:gd name="adj2" fmla="val 38936"/>
              </a:avLst>
            </a:prstGeom>
            <a:solidFill>
              <a:srgbClr val="FFCC00"/>
            </a:solidFill>
            <a:ln w="9525">
              <a:noFill/>
              <a:miter lim="800000"/>
              <a:headEnd/>
              <a:tailEnd/>
            </a:ln>
          </p:spPr>
          <p:txBody>
            <a:bodyPr wrap="none" anchor="ctr"/>
            <a:lstStyle/>
            <a:p>
              <a:endParaRPr lang="en-US"/>
            </a:p>
          </p:txBody>
        </p:sp>
        <p:sp>
          <p:nvSpPr>
            <p:cNvPr id="65613" name="Rectangle 76"/>
            <p:cNvSpPr>
              <a:spLocks noChangeArrowheads="1"/>
            </p:cNvSpPr>
            <p:nvPr/>
          </p:nvSpPr>
          <p:spPr bwMode="auto">
            <a:xfrm>
              <a:off x="3264" y="1328"/>
              <a:ext cx="930" cy="193"/>
            </a:xfrm>
            <a:prstGeom prst="rect">
              <a:avLst/>
            </a:prstGeom>
            <a:solidFill>
              <a:schemeClr val="bg1"/>
            </a:solidFill>
            <a:ln w="25400">
              <a:solidFill>
                <a:srgbClr val="0099FF"/>
              </a:solidFill>
              <a:miter lim="800000"/>
              <a:headEnd/>
              <a:tailEnd/>
            </a:ln>
          </p:spPr>
          <p:txBody>
            <a:bodyPr wrap="none" anchor="ctr"/>
            <a:lstStyle/>
            <a:p>
              <a:pPr algn="ctr" eaLnBrk="0" hangingPunct="0"/>
              <a:r>
                <a:rPr lang="en-US" sz="1200" b="1">
                  <a:latin typeface="Arial Narrow" pitchFamily="34" charset="0"/>
                </a:rPr>
                <a:t>Runtime Interface </a:t>
              </a:r>
            </a:p>
          </p:txBody>
        </p:sp>
        <p:sp>
          <p:nvSpPr>
            <p:cNvPr id="65614" name="Text Box 77"/>
            <p:cNvSpPr txBox="1">
              <a:spLocks noChangeArrowheads="1"/>
            </p:cNvSpPr>
            <p:nvPr/>
          </p:nvSpPr>
          <p:spPr bwMode="auto">
            <a:xfrm>
              <a:off x="3264" y="1040"/>
              <a:ext cx="1025" cy="288"/>
            </a:xfrm>
            <a:prstGeom prst="rect">
              <a:avLst/>
            </a:prstGeom>
            <a:noFill/>
            <a:ln w="9525">
              <a:noFill/>
              <a:miter lim="800000"/>
              <a:headEnd/>
              <a:tailEnd/>
            </a:ln>
          </p:spPr>
          <p:txBody>
            <a:bodyPr>
              <a:spAutoFit/>
            </a:bodyPr>
            <a:lstStyle/>
            <a:p>
              <a:pPr eaLnBrk="0" hangingPunct="0"/>
              <a:r>
                <a:rPr lang="en-US" sz="1200" b="1">
                  <a:solidFill>
                    <a:srgbClr val="FFCC00"/>
                  </a:solidFill>
                  <a:latin typeface="Verdana" pitchFamily="34" charset="0"/>
                </a:rPr>
                <a:t>Arcon </a:t>
              </a:r>
            </a:p>
            <a:p>
              <a:pPr eaLnBrk="0" hangingPunct="0"/>
              <a:r>
                <a:rPr lang="en-US" sz="1200" b="1">
                  <a:solidFill>
                    <a:srgbClr val="FFCC00"/>
                  </a:solidFill>
                  <a:latin typeface="Verdana" pitchFamily="34" charset="0"/>
                </a:rPr>
                <a:t>Client Toolkit</a:t>
              </a:r>
            </a:p>
          </p:txBody>
        </p:sp>
        <p:sp>
          <p:nvSpPr>
            <p:cNvPr id="65615" name="Rectangle 78"/>
            <p:cNvSpPr>
              <a:spLocks noChangeArrowheads="1"/>
            </p:cNvSpPr>
            <p:nvPr/>
          </p:nvSpPr>
          <p:spPr bwMode="auto">
            <a:xfrm>
              <a:off x="225" y="2283"/>
              <a:ext cx="116" cy="288"/>
            </a:xfrm>
            <a:prstGeom prst="rect">
              <a:avLst/>
            </a:prstGeom>
            <a:noFill/>
            <a:ln w="9525">
              <a:noFill/>
              <a:miter lim="800000"/>
              <a:headEnd/>
              <a:tailEnd/>
            </a:ln>
          </p:spPr>
          <p:txBody>
            <a:bodyPr wrap="none">
              <a:spAutoFit/>
            </a:bodyPr>
            <a:lstStyle/>
            <a:p>
              <a:pPr eaLnBrk="0" hangingPunct="0"/>
              <a:endParaRPr lang="en-GB">
                <a:latin typeface="Times"/>
              </a:endParaRPr>
            </a:p>
          </p:txBody>
        </p:sp>
        <p:cxnSp>
          <p:nvCxnSpPr>
            <p:cNvPr id="65616" name="AutoShape 79"/>
            <p:cNvCxnSpPr>
              <a:cxnSpLocks noChangeShapeType="1"/>
              <a:stCxn id="65567" idx="2"/>
              <a:endCxn id="65575" idx="0"/>
            </p:cNvCxnSpPr>
            <p:nvPr/>
          </p:nvCxnSpPr>
          <p:spPr bwMode="auto">
            <a:xfrm>
              <a:off x="3058" y="3434"/>
              <a:ext cx="278" cy="147"/>
            </a:xfrm>
            <a:prstGeom prst="straightConnector1">
              <a:avLst/>
            </a:prstGeom>
            <a:noFill/>
            <a:ln w="9525">
              <a:solidFill>
                <a:schemeClr val="tx1"/>
              </a:solidFill>
              <a:round/>
              <a:headEnd type="triangle" w="med" len="med"/>
              <a:tailEnd type="triangle" w="med" len="med"/>
            </a:ln>
          </p:spPr>
        </p:cxnSp>
        <p:cxnSp>
          <p:nvCxnSpPr>
            <p:cNvPr id="65617" name="AutoShape 80"/>
            <p:cNvCxnSpPr>
              <a:cxnSpLocks noChangeShapeType="1"/>
              <a:stCxn id="65574" idx="2"/>
              <a:endCxn id="65575" idx="0"/>
            </p:cNvCxnSpPr>
            <p:nvPr/>
          </p:nvCxnSpPr>
          <p:spPr bwMode="auto">
            <a:xfrm flipH="1">
              <a:off x="3336" y="3434"/>
              <a:ext cx="224" cy="147"/>
            </a:xfrm>
            <a:prstGeom prst="straightConnector1">
              <a:avLst/>
            </a:prstGeom>
            <a:noFill/>
            <a:ln w="9525">
              <a:solidFill>
                <a:schemeClr val="tx1"/>
              </a:solidFill>
              <a:round/>
              <a:headEnd type="triangle" w="med" len="med"/>
              <a:tailEnd type="triangle" w="med" len="med"/>
            </a:ln>
          </p:spPr>
        </p:cxnSp>
        <p:sp>
          <p:nvSpPr>
            <p:cNvPr id="65618" name="Oval 81"/>
            <p:cNvSpPr>
              <a:spLocks noChangeArrowheads="1"/>
            </p:cNvSpPr>
            <p:nvPr/>
          </p:nvSpPr>
          <p:spPr bwMode="auto">
            <a:xfrm>
              <a:off x="4272" y="1136"/>
              <a:ext cx="836" cy="194"/>
            </a:xfrm>
            <a:prstGeom prst="ellipse">
              <a:avLst/>
            </a:prstGeom>
            <a:solidFill>
              <a:schemeClr val="bg1"/>
            </a:solidFill>
            <a:ln w="9525">
              <a:solidFill>
                <a:schemeClr val="tx1"/>
              </a:solidFill>
              <a:round/>
              <a:headEnd/>
              <a:tailEnd/>
            </a:ln>
          </p:spPr>
          <p:txBody>
            <a:bodyPr wrap="none" anchor="ctr"/>
            <a:lstStyle/>
            <a:p>
              <a:pPr algn="ctr" eaLnBrk="0" hangingPunct="0"/>
              <a:r>
                <a:rPr lang="en-US" sz="1200" b="1">
                  <a:latin typeface="Arial Narrow" pitchFamily="34" charset="0"/>
                </a:rPr>
                <a:t>User Certificate</a:t>
              </a:r>
            </a:p>
          </p:txBody>
        </p:sp>
        <p:cxnSp>
          <p:nvCxnSpPr>
            <p:cNvPr id="65619" name="AutoShape 82"/>
            <p:cNvCxnSpPr>
              <a:cxnSpLocks noChangeShapeType="1"/>
              <a:stCxn id="65618" idx="3"/>
              <a:endCxn id="65613" idx="3"/>
            </p:cNvCxnSpPr>
            <p:nvPr/>
          </p:nvCxnSpPr>
          <p:spPr bwMode="auto">
            <a:xfrm flipH="1">
              <a:off x="4202" y="1302"/>
              <a:ext cx="192" cy="123"/>
            </a:xfrm>
            <a:prstGeom prst="straightConnector1">
              <a:avLst/>
            </a:prstGeom>
            <a:noFill/>
            <a:ln w="15875">
              <a:solidFill>
                <a:schemeClr val="tx1"/>
              </a:solidFill>
              <a:round/>
              <a:headEnd/>
              <a:tailEnd type="triangle" w="med" len="med"/>
            </a:ln>
          </p:spPr>
        </p:cxnSp>
        <p:sp>
          <p:nvSpPr>
            <p:cNvPr id="65620" name="AutoShape 83"/>
            <p:cNvSpPr>
              <a:spLocks noChangeArrowheads="1"/>
            </p:cNvSpPr>
            <p:nvPr/>
          </p:nvSpPr>
          <p:spPr bwMode="auto">
            <a:xfrm>
              <a:off x="4896" y="1808"/>
              <a:ext cx="720" cy="288"/>
            </a:xfrm>
            <a:prstGeom prst="roundRect">
              <a:avLst>
                <a:gd name="adj" fmla="val 16667"/>
              </a:avLst>
            </a:prstGeom>
            <a:solidFill>
              <a:srgbClr val="0099FF"/>
            </a:solidFill>
            <a:ln w="9525">
              <a:solidFill>
                <a:schemeClr val="tx1"/>
              </a:solidFill>
              <a:round/>
              <a:headEnd/>
              <a:tailEnd/>
            </a:ln>
          </p:spPr>
          <p:txBody>
            <a:bodyPr wrap="none" anchor="ctr"/>
            <a:lstStyle/>
            <a:p>
              <a:pPr algn="ctr" eaLnBrk="0" hangingPunct="0"/>
              <a:r>
                <a:rPr lang="de-DE" sz="1200" b="1">
                  <a:solidFill>
                    <a:srgbClr val="FFCC00"/>
                  </a:solidFill>
                </a:rPr>
                <a:t>UNICORE</a:t>
              </a:r>
            </a:p>
            <a:p>
              <a:pPr algn="ctr" eaLnBrk="0" hangingPunct="0"/>
              <a:r>
                <a:rPr lang="de-DE" sz="1200" b="1">
                  <a:solidFill>
                    <a:srgbClr val="FFCC00"/>
                  </a:solidFill>
                </a:rPr>
                <a:t>Site List</a:t>
              </a:r>
              <a:endParaRPr lang="en-US" sz="1200" b="1">
                <a:solidFill>
                  <a:srgbClr val="FFCC00"/>
                </a:solidFill>
              </a:endParaRPr>
            </a:p>
          </p:txBody>
        </p:sp>
        <p:sp>
          <p:nvSpPr>
            <p:cNvPr id="65621" name="Line 84"/>
            <p:cNvSpPr>
              <a:spLocks noChangeShapeType="1"/>
            </p:cNvSpPr>
            <p:nvPr/>
          </p:nvSpPr>
          <p:spPr bwMode="auto">
            <a:xfrm flipH="1" flipV="1">
              <a:off x="5136" y="1568"/>
              <a:ext cx="144" cy="240"/>
            </a:xfrm>
            <a:prstGeom prst="line">
              <a:avLst/>
            </a:prstGeom>
            <a:noFill/>
            <a:ln w="19050">
              <a:solidFill>
                <a:schemeClr val="tx1"/>
              </a:solidFill>
              <a:round/>
              <a:headEnd/>
              <a:tailEnd type="triangle" w="med" len="med"/>
            </a:ln>
          </p:spPr>
          <p:txBody>
            <a:bodyPr/>
            <a:lstStyle/>
            <a:p>
              <a:endParaRPr lang="en-US"/>
            </a:p>
          </p:txBody>
        </p:sp>
      </p:grpSp>
      <p:sp>
        <p:nvSpPr>
          <p:cNvPr id="65543" name="Text Box 85"/>
          <p:cNvSpPr txBox="1">
            <a:spLocks noChangeArrowheads="1"/>
          </p:cNvSpPr>
          <p:nvPr/>
        </p:nvSpPr>
        <p:spPr bwMode="auto">
          <a:xfrm>
            <a:off x="0" y="6583386"/>
            <a:ext cx="9144000" cy="274638"/>
          </a:xfrm>
          <a:prstGeom prst="rect">
            <a:avLst/>
          </a:prstGeom>
          <a:noFill/>
          <a:ln w="9525">
            <a:noFill/>
            <a:miter lim="800000"/>
            <a:headEnd/>
            <a:tailEnd/>
          </a:ln>
        </p:spPr>
        <p:txBody>
          <a:bodyPr>
            <a:spAutoFit/>
          </a:bodyPr>
          <a:lstStyle/>
          <a:p>
            <a:pPr>
              <a:spcBef>
                <a:spcPct val="50000"/>
              </a:spcBef>
            </a:pPr>
            <a:r>
              <a:rPr lang="en-GB" sz="1200">
                <a:solidFill>
                  <a:srgbClr val="800000"/>
                </a:solidFill>
                <a:latin typeface="Verdana" pitchFamily="34" charset="0"/>
              </a:rPr>
              <a:t>Graphic from: Dave Snelling, Fujitsu Labs Europe, “Unicore Technology”, Grid School July 2003</a:t>
            </a:r>
          </a:p>
        </p:txBody>
      </p:sp>
      <p:pic>
        <p:nvPicPr>
          <p:cNvPr id="65544" name="Picture 86"/>
          <p:cNvPicPr>
            <a:picLocks noChangeAspect="1" noChangeArrowheads="1"/>
          </p:cNvPicPr>
          <p:nvPr/>
        </p:nvPicPr>
        <p:blipFill>
          <a:blip r:embed="rId2"/>
          <a:srcRect/>
          <a:stretch>
            <a:fillRect/>
          </a:stretch>
        </p:blipFill>
        <p:spPr bwMode="auto">
          <a:xfrm>
            <a:off x="7956550" y="966811"/>
            <a:ext cx="1108075" cy="368300"/>
          </a:xfrm>
          <a:prstGeom prst="rect">
            <a:avLst/>
          </a:prstGeom>
          <a:noFill/>
          <a:ln w="25400" algn="ctr">
            <a:noFill/>
            <a:miter lim="800000"/>
            <a:headEnd/>
            <a:tailEnd/>
          </a:ln>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Interoperability – but only basics at first</a:t>
            </a:r>
            <a:endParaRPr lang="en-US" dirty="0"/>
          </a:p>
        </p:txBody>
      </p:sp>
      <p:pic>
        <p:nvPicPr>
          <p:cNvPr id="95235" name="Picture 3"/>
          <p:cNvPicPr>
            <a:picLocks noChangeAspect="1" noChangeArrowheads="1"/>
          </p:cNvPicPr>
          <p:nvPr/>
        </p:nvPicPr>
        <p:blipFill>
          <a:blip r:embed="rId2"/>
          <a:srcRect/>
          <a:stretch>
            <a:fillRect/>
          </a:stretch>
        </p:blipFill>
        <p:spPr bwMode="auto">
          <a:xfrm>
            <a:off x="4857752" y="1428736"/>
            <a:ext cx="1428760" cy="649436"/>
          </a:xfrm>
          <a:prstGeom prst="rect">
            <a:avLst/>
          </a:prstGeom>
          <a:noFill/>
          <a:ln w="9525">
            <a:noFill/>
            <a:miter lim="800000"/>
            <a:headEnd/>
            <a:tailEnd/>
          </a:ln>
          <a:effectLst/>
        </p:spPr>
      </p:pic>
      <p:pic>
        <p:nvPicPr>
          <p:cNvPr id="95239" name="Picture 7"/>
          <p:cNvPicPr>
            <a:picLocks noChangeAspect="1" noChangeArrowheads="1"/>
          </p:cNvPicPr>
          <p:nvPr/>
        </p:nvPicPr>
        <p:blipFill>
          <a:blip r:embed="rId3"/>
          <a:srcRect/>
          <a:stretch>
            <a:fillRect/>
          </a:stretch>
        </p:blipFill>
        <p:spPr bwMode="auto">
          <a:xfrm>
            <a:off x="5143504" y="5500702"/>
            <a:ext cx="2547934" cy="625040"/>
          </a:xfrm>
          <a:prstGeom prst="rect">
            <a:avLst/>
          </a:prstGeom>
          <a:noFill/>
          <a:ln w="9525">
            <a:noFill/>
            <a:miter lim="800000"/>
            <a:headEnd/>
            <a:tailEnd/>
          </a:ln>
          <a:effectLst/>
        </p:spPr>
      </p:pic>
      <p:pic>
        <p:nvPicPr>
          <p:cNvPr id="95240" name="Picture 8" descr="C:\Program Files\Microsoft Office\MEDIA\CAGCAT10\j0292020.wmf"/>
          <p:cNvPicPr>
            <a:picLocks noChangeAspect="1" noChangeArrowheads="1"/>
          </p:cNvPicPr>
          <p:nvPr/>
        </p:nvPicPr>
        <p:blipFill>
          <a:blip r:embed="rId4"/>
          <a:srcRect/>
          <a:stretch>
            <a:fillRect/>
          </a:stretch>
        </p:blipFill>
        <p:spPr bwMode="auto">
          <a:xfrm>
            <a:off x="642910" y="3143248"/>
            <a:ext cx="1206482" cy="1144979"/>
          </a:xfrm>
          <a:prstGeom prst="rect">
            <a:avLst/>
          </a:prstGeom>
          <a:noFill/>
        </p:spPr>
      </p:pic>
      <p:cxnSp>
        <p:nvCxnSpPr>
          <p:cNvPr id="13" name="Straight Arrow Connector 12"/>
          <p:cNvCxnSpPr>
            <a:stCxn id="95240" idx="3"/>
            <a:endCxn id="15" idx="2"/>
          </p:cNvCxnSpPr>
          <p:nvPr/>
        </p:nvCxnSpPr>
        <p:spPr bwMode="auto">
          <a:xfrm flipV="1">
            <a:off x="1849392" y="3714752"/>
            <a:ext cx="655559" cy="98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Cloud 14"/>
          <p:cNvSpPr/>
          <p:nvPr/>
        </p:nvSpPr>
        <p:spPr bwMode="auto">
          <a:xfrm>
            <a:off x="2500298" y="3000372"/>
            <a:ext cx="1500198" cy="1428760"/>
          </a:xfrm>
          <a:prstGeom prst="cloud">
            <a:avLst/>
          </a:prstGeom>
          <a:solidFill>
            <a:schemeClr val="accent1"/>
          </a:solidFill>
          <a:ln w="9525" cap="flat" cmpd="sng" algn="ctr">
            <a:solidFill>
              <a:schemeClr val="tx1"/>
            </a:solidFill>
            <a:prstDash val="solid"/>
            <a:round/>
            <a:headEnd type="none" w="med" len="med"/>
            <a:tailEnd type="none" w="med" len="med"/>
          </a:ln>
          <a:effectLst>
            <a:glow rad="101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cxnSp>
        <p:nvCxnSpPr>
          <p:cNvPr id="18" name="Straight Arrow Connector 17"/>
          <p:cNvCxnSpPr/>
          <p:nvPr/>
        </p:nvCxnSpPr>
        <p:spPr bwMode="auto">
          <a:xfrm rot="5400000" flipH="1" flipV="1">
            <a:off x="3821901" y="1964521"/>
            <a:ext cx="1071570" cy="85725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flipV="1">
            <a:off x="4081458" y="2500306"/>
            <a:ext cx="776294" cy="58102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flipV="1">
            <a:off x="4214810" y="3214686"/>
            <a:ext cx="642942" cy="14287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4214810" y="3857628"/>
            <a:ext cx="714380" cy="42862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rot="16200000" flipH="1">
            <a:off x="3893339" y="4536289"/>
            <a:ext cx="1357322" cy="85725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0" name="TextBox 29"/>
          <p:cNvSpPr txBox="1"/>
          <p:nvPr/>
        </p:nvSpPr>
        <p:spPr>
          <a:xfrm>
            <a:off x="2714612" y="3286124"/>
            <a:ext cx="1643074" cy="830997"/>
          </a:xfrm>
          <a:prstGeom prst="rect">
            <a:avLst/>
          </a:prstGeom>
          <a:noFill/>
        </p:spPr>
        <p:txBody>
          <a:bodyPr wrap="square" rtlCol="0">
            <a:spAutoFit/>
          </a:bodyPr>
          <a:lstStyle/>
          <a:p>
            <a:r>
              <a:rPr lang="en-US" sz="1600" b="1" dirty="0" smtClean="0">
                <a:solidFill>
                  <a:schemeClr val="bg1"/>
                </a:solidFill>
              </a:rPr>
              <a:t>HPC-BP</a:t>
            </a:r>
          </a:p>
          <a:p>
            <a:r>
              <a:rPr lang="en-US" sz="1600" b="1" dirty="0" smtClean="0">
                <a:solidFill>
                  <a:schemeClr val="bg1"/>
                </a:solidFill>
              </a:rPr>
              <a:t>- BES</a:t>
            </a:r>
          </a:p>
          <a:p>
            <a:r>
              <a:rPr lang="en-US" sz="1600" b="1" dirty="0" smtClean="0">
                <a:solidFill>
                  <a:schemeClr val="bg1"/>
                </a:solidFill>
              </a:rPr>
              <a:t>- JSDL</a:t>
            </a:r>
            <a:endParaRPr lang="en-US" sz="1600" b="1" dirty="0">
              <a:solidFill>
                <a:schemeClr val="bg1"/>
              </a:solidFill>
            </a:endParaRPr>
          </a:p>
        </p:txBody>
      </p:sp>
      <p:sp>
        <p:nvSpPr>
          <p:cNvPr id="31" name="TextBox 30"/>
          <p:cNvSpPr txBox="1"/>
          <p:nvPr/>
        </p:nvSpPr>
        <p:spPr>
          <a:xfrm>
            <a:off x="142844" y="5791818"/>
            <a:ext cx="8001056" cy="923330"/>
          </a:xfrm>
          <a:prstGeom prst="rect">
            <a:avLst/>
          </a:prstGeom>
          <a:noFill/>
        </p:spPr>
        <p:txBody>
          <a:bodyPr wrap="square" rtlCol="0">
            <a:spAutoFit/>
          </a:bodyPr>
          <a:lstStyle/>
          <a:p>
            <a:r>
              <a:rPr lang="en-US" dirty="0" smtClean="0"/>
              <a:t>Basic Execution Service</a:t>
            </a:r>
          </a:p>
          <a:p>
            <a:pPr>
              <a:buFont typeface="Arial" pitchFamily="34" charset="0"/>
              <a:buChar char="•"/>
            </a:pPr>
            <a:r>
              <a:rPr lang="en-US" dirty="0" smtClean="0"/>
              <a:t> Job submission works, but</a:t>
            </a:r>
          </a:p>
          <a:p>
            <a:pPr>
              <a:buFont typeface="Arial" pitchFamily="34" charset="0"/>
              <a:buChar char="•"/>
            </a:pPr>
            <a:r>
              <a:rPr lang="en-US" dirty="0" smtClean="0"/>
              <a:t> security model, file staging, etc. still need to be resolved</a:t>
            </a:r>
            <a:endParaRPr lang="en-US" dirty="0"/>
          </a:p>
        </p:txBody>
      </p:sp>
      <p:pic>
        <p:nvPicPr>
          <p:cNvPr id="249859" name="Picture 3"/>
          <p:cNvPicPr>
            <a:picLocks noChangeAspect="1" noChangeArrowheads="1"/>
          </p:cNvPicPr>
          <p:nvPr/>
        </p:nvPicPr>
        <p:blipFill>
          <a:blip r:embed="rId5" cstate="print"/>
          <a:srcRect/>
          <a:stretch>
            <a:fillRect/>
          </a:stretch>
        </p:blipFill>
        <p:spPr bwMode="auto">
          <a:xfrm>
            <a:off x="5207577" y="4357694"/>
            <a:ext cx="1436125" cy="357190"/>
          </a:xfrm>
          <a:prstGeom prst="rect">
            <a:avLst/>
          </a:prstGeom>
          <a:noFill/>
          <a:ln w="9525">
            <a:noFill/>
            <a:miter lim="800000"/>
            <a:headEnd/>
            <a:tailEnd/>
          </a:ln>
          <a:effectLst/>
        </p:spPr>
      </p:pic>
      <p:pic>
        <p:nvPicPr>
          <p:cNvPr id="249860" name="Picture 4"/>
          <p:cNvPicPr>
            <a:picLocks noChangeAspect="1" noChangeArrowheads="1"/>
          </p:cNvPicPr>
          <p:nvPr/>
        </p:nvPicPr>
        <p:blipFill>
          <a:blip r:embed="rId6"/>
          <a:srcRect/>
          <a:stretch>
            <a:fillRect/>
          </a:stretch>
        </p:blipFill>
        <p:spPr bwMode="auto">
          <a:xfrm>
            <a:off x="5072066" y="4786322"/>
            <a:ext cx="1052087" cy="642942"/>
          </a:xfrm>
          <a:prstGeom prst="rect">
            <a:avLst/>
          </a:prstGeom>
          <a:noFill/>
          <a:ln w="9525">
            <a:noFill/>
            <a:miter lim="800000"/>
            <a:headEnd/>
            <a:tailEnd/>
          </a:ln>
          <a:effectLst/>
        </p:spPr>
      </p:pic>
      <p:pic>
        <p:nvPicPr>
          <p:cNvPr id="249861" name="Picture 5"/>
          <p:cNvPicPr>
            <a:picLocks noChangeAspect="1" noChangeArrowheads="1"/>
          </p:cNvPicPr>
          <p:nvPr/>
        </p:nvPicPr>
        <p:blipFill>
          <a:blip r:embed="rId7" cstate="print"/>
          <a:srcRect/>
          <a:stretch>
            <a:fillRect/>
          </a:stretch>
        </p:blipFill>
        <p:spPr bwMode="auto">
          <a:xfrm>
            <a:off x="5000628" y="2143116"/>
            <a:ext cx="755957" cy="714380"/>
          </a:xfrm>
          <a:prstGeom prst="rect">
            <a:avLst/>
          </a:prstGeom>
          <a:noFill/>
          <a:ln w="9525">
            <a:noFill/>
            <a:miter lim="800000"/>
            <a:headEnd/>
            <a:tailEnd/>
          </a:ln>
          <a:effectLst/>
        </p:spPr>
      </p:pic>
      <p:pic>
        <p:nvPicPr>
          <p:cNvPr id="22" name="Picture 6"/>
          <p:cNvPicPr>
            <a:picLocks noChangeAspect="1" noChangeArrowheads="1"/>
          </p:cNvPicPr>
          <p:nvPr/>
        </p:nvPicPr>
        <p:blipFill>
          <a:blip r:embed="rId8" cstate="print"/>
          <a:srcRect/>
          <a:stretch>
            <a:fillRect/>
          </a:stretch>
        </p:blipFill>
        <p:spPr bwMode="auto">
          <a:xfrm>
            <a:off x="5000628" y="3507343"/>
            <a:ext cx="785818" cy="778913"/>
          </a:xfrm>
          <a:prstGeom prst="rect">
            <a:avLst/>
          </a:prstGeom>
          <a:noFill/>
          <a:ln w="9525">
            <a:noFill/>
            <a:miter lim="800000"/>
            <a:headEnd/>
            <a:tailEnd/>
          </a:ln>
          <a:effectLst/>
        </p:spPr>
      </p:pic>
      <p:cxnSp>
        <p:nvCxnSpPr>
          <p:cNvPr id="24" name="Straight Arrow Connector 23"/>
          <p:cNvCxnSpPr/>
          <p:nvPr/>
        </p:nvCxnSpPr>
        <p:spPr bwMode="auto">
          <a:xfrm>
            <a:off x="4214810" y="3643314"/>
            <a:ext cx="642942" cy="7143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249858" name="Picture 2" descr="H:\Home\davidg\Template\Logos\glite_middle.jpg"/>
          <p:cNvPicPr>
            <a:picLocks noChangeAspect="1" noChangeArrowheads="1"/>
          </p:cNvPicPr>
          <p:nvPr/>
        </p:nvPicPr>
        <p:blipFill>
          <a:blip r:embed="rId9"/>
          <a:srcRect/>
          <a:stretch>
            <a:fillRect/>
          </a:stretch>
        </p:blipFill>
        <p:spPr bwMode="auto">
          <a:xfrm>
            <a:off x="4929190" y="2928934"/>
            <a:ext cx="928694" cy="613205"/>
          </a:xfrm>
          <a:prstGeom prst="rect">
            <a:avLst/>
          </a:prstGeom>
          <a:noFill/>
        </p:spPr>
      </p:pic>
      <p:sp>
        <p:nvSpPr>
          <p:cNvPr id="26" name="TextBox 25"/>
          <p:cNvSpPr txBox="1"/>
          <p:nvPr/>
        </p:nvSpPr>
        <p:spPr>
          <a:xfrm rot="16200000">
            <a:off x="5723551" y="3389875"/>
            <a:ext cx="5194499" cy="646331"/>
          </a:xfrm>
          <a:prstGeom prst="rect">
            <a:avLst/>
          </a:prstGeom>
          <a:noFill/>
        </p:spPr>
        <p:txBody>
          <a:bodyPr wrap="none" rtlCol="0">
            <a:spAutoFit/>
          </a:bodyPr>
          <a:lstStyle/>
          <a:p>
            <a:pPr algn="ctr"/>
            <a:r>
              <a:rPr lang="en-US" dirty="0" smtClean="0"/>
              <a:t>Various grid middleware interface solutions</a:t>
            </a:r>
            <a:br>
              <a:rPr lang="en-US" dirty="0" smtClean="0"/>
            </a:br>
            <a:r>
              <a:rPr lang="en-US" dirty="0" smtClean="0"/>
              <a:t>working towards common standards</a:t>
            </a:r>
            <a:endParaRPr lang="en-US" dirty="0"/>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Rectangle 2"/>
          <p:cNvSpPr>
            <a:spLocks noGrp="1" noChangeArrowheads="1"/>
          </p:cNvSpPr>
          <p:nvPr>
            <p:ph type="title"/>
          </p:nvPr>
        </p:nvSpPr>
        <p:spPr/>
        <p:txBody>
          <a:bodyPr/>
          <a:lstStyle/>
          <a:p>
            <a:pPr eaLnBrk="1" hangingPunct="1"/>
            <a:r>
              <a:rPr lang="en-GB" dirty="0" smtClean="0"/>
              <a:t>Computing: user expectations?</a:t>
            </a:r>
          </a:p>
        </p:txBody>
      </p:sp>
      <p:sp>
        <p:nvSpPr>
          <p:cNvPr id="60422" name="Rectangle 3"/>
          <p:cNvSpPr>
            <a:spLocks noGrp="1" noChangeArrowheads="1"/>
          </p:cNvSpPr>
          <p:nvPr>
            <p:ph type="body" idx="1"/>
          </p:nvPr>
        </p:nvSpPr>
        <p:spPr>
          <a:xfrm>
            <a:off x="468313" y="1214422"/>
            <a:ext cx="8229600" cy="4997450"/>
          </a:xfrm>
        </p:spPr>
        <p:txBody>
          <a:bodyPr/>
          <a:lstStyle/>
          <a:p>
            <a:pPr eaLnBrk="1" hangingPunct="1"/>
            <a:r>
              <a:rPr lang="en-GB" sz="2000" dirty="0" smtClean="0"/>
              <a:t>Different user scenarios are possible and valid</a:t>
            </a:r>
          </a:p>
          <a:p>
            <a:pPr lvl="1" eaLnBrk="1" hangingPunct="1"/>
            <a:r>
              <a:rPr lang="en-GB" sz="1800" dirty="0" smtClean="0">
                <a:solidFill>
                  <a:srgbClr val="A50021"/>
                </a:solidFill>
              </a:rPr>
              <a:t>paratrooper mode</a:t>
            </a:r>
            <a:r>
              <a:rPr lang="en-GB" sz="1800" dirty="0" smtClean="0"/>
              <a:t>: come in, take all your equipment (files, executable &amp;c) with you, do your thing and go away</a:t>
            </a:r>
          </a:p>
          <a:p>
            <a:pPr lvl="2" eaLnBrk="1" hangingPunct="1"/>
            <a:r>
              <a:rPr lang="en-GB" sz="1600" dirty="0" smtClean="0"/>
              <a:t>you’re supposed to clean up, but the system will likely do that for you if you forget. In all cases, garbage left behind is likely to be removed</a:t>
            </a:r>
          </a:p>
          <a:p>
            <a:pPr lvl="1" eaLnBrk="1" hangingPunct="1"/>
            <a:r>
              <a:rPr lang="en-GB" sz="1800" dirty="0" smtClean="0"/>
              <a:t>two-stage </a:t>
            </a:r>
            <a:r>
              <a:rPr lang="en-GB" sz="1800" dirty="0" smtClean="0">
                <a:solidFill>
                  <a:srgbClr val="A50021"/>
                </a:solidFill>
              </a:rPr>
              <a:t>‘prepare’ and ‘run’</a:t>
            </a:r>
          </a:p>
          <a:p>
            <a:pPr lvl="2" eaLnBrk="1" hangingPunct="1"/>
            <a:r>
              <a:rPr lang="en-GB" sz="1600" dirty="0" smtClean="0"/>
              <a:t>extra services to pre-install environment and later request it</a:t>
            </a:r>
          </a:p>
          <a:p>
            <a:pPr lvl="2" eaLnBrk="1" hangingPunct="1"/>
            <a:r>
              <a:rPr lang="en-GB" sz="1600" dirty="0" smtClean="0"/>
              <a:t>see later on such Community Software Area services</a:t>
            </a:r>
          </a:p>
          <a:p>
            <a:pPr lvl="1" eaLnBrk="1" hangingPunct="1"/>
            <a:r>
              <a:rPr lang="en-GB" sz="1800" dirty="0" smtClean="0">
                <a:solidFill>
                  <a:srgbClr val="A50021"/>
                </a:solidFill>
              </a:rPr>
              <a:t>don’t think</a:t>
            </a:r>
            <a:r>
              <a:rPr lang="en-GB" sz="1800" dirty="0" smtClean="0"/>
              <a:t> but just do it</a:t>
            </a:r>
          </a:p>
          <a:p>
            <a:pPr lvl="2" eaLnBrk="1" hangingPunct="1"/>
            <a:r>
              <a:rPr lang="en-GB" sz="1600" dirty="0" smtClean="0"/>
              <a:t>blindly assume the grid is like your local system</a:t>
            </a:r>
          </a:p>
          <a:p>
            <a:pPr lvl="2" eaLnBrk="1" hangingPunct="1"/>
            <a:r>
              <a:rPr lang="en-GB" sz="1600" dirty="0" smtClean="0"/>
              <a:t>expect all software to be there</a:t>
            </a:r>
          </a:p>
          <a:p>
            <a:pPr lvl="2" eaLnBrk="1" hangingPunct="1"/>
            <a:r>
              <a:rPr lang="en-GB" sz="1600" dirty="0" smtClean="0"/>
              <a:t>expect your results to be retained indefinitely</a:t>
            </a:r>
          </a:p>
          <a:p>
            <a:pPr lvl="2" eaLnBrk="1" hangingPunct="1"/>
            <a:r>
              <a:rPr lang="en-GB" sz="1600" dirty="0" smtClean="0"/>
              <a:t>… realism of this scenario is unclear for ‘production’ grids</a:t>
            </a:r>
          </a:p>
          <a:p>
            <a:pPr lvl="3" eaLnBrk="1" hangingPunct="1"/>
            <a:r>
              <a:rPr lang="en-GB" sz="1400" dirty="0" smtClean="0"/>
              <a:t>it does not scale to larger numbers of users</a:t>
            </a:r>
          </a:p>
          <a:p>
            <a:pPr lvl="3" eaLnBrk="1" hangingPunct="1"/>
            <a:r>
              <a:rPr lang="en-GB" sz="1400" dirty="0" smtClean="0"/>
              <a:t>but large user communities hold ‘power’ over the resource providers </a:t>
            </a:r>
            <a:br>
              <a:rPr lang="en-GB" sz="1400" dirty="0" smtClean="0"/>
            </a:br>
            <a:r>
              <a:rPr lang="en-GB" sz="1400" dirty="0" smtClean="0"/>
              <a:t>(or the customers run away)</a:t>
            </a: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1" name="Rectangle 2"/>
          <p:cNvSpPr>
            <a:spLocks noGrp="1" noChangeArrowheads="1"/>
          </p:cNvSpPr>
          <p:nvPr>
            <p:ph type="title"/>
          </p:nvPr>
        </p:nvSpPr>
        <p:spPr/>
        <p:txBody>
          <a:bodyPr/>
          <a:lstStyle/>
          <a:p>
            <a:pPr eaLnBrk="1" hangingPunct="1"/>
            <a:r>
              <a:rPr lang="en-GB" smtClean="0"/>
              <a:t>Using these systems</a:t>
            </a:r>
          </a:p>
        </p:txBody>
      </p:sp>
      <p:sp>
        <p:nvSpPr>
          <p:cNvPr id="75782" name="Rectangle 3"/>
          <p:cNvSpPr>
            <a:spLocks noGrp="1" noChangeArrowheads="1"/>
          </p:cNvSpPr>
          <p:nvPr>
            <p:ph type="body" idx="1"/>
          </p:nvPr>
        </p:nvSpPr>
        <p:spPr>
          <a:xfrm>
            <a:off x="685800" y="1571612"/>
            <a:ext cx="7886728" cy="4524388"/>
          </a:xfrm>
        </p:spPr>
        <p:txBody>
          <a:bodyPr/>
          <a:lstStyle/>
          <a:p>
            <a:pPr eaLnBrk="1" hangingPunct="1"/>
            <a:r>
              <a:rPr lang="en-GB" sz="1800" dirty="0" smtClean="0"/>
              <a:t>As both clusters and capability systems are both ‘expensive’ </a:t>
            </a:r>
            <a:br>
              <a:rPr lang="en-GB" sz="1800" dirty="0" smtClean="0"/>
            </a:br>
            <a:r>
              <a:rPr lang="en-GB" sz="1800" dirty="0" smtClean="0"/>
              <a:t>(i.e. not on your desktop), they are resources that </a:t>
            </a:r>
            <a:r>
              <a:rPr lang="en-GB" sz="1800" dirty="0" smtClean="0">
                <a:solidFill>
                  <a:srgbClr val="A50021"/>
                </a:solidFill>
              </a:rPr>
              <a:t>need to be </a:t>
            </a:r>
            <a:r>
              <a:rPr lang="en-GB" sz="1800" i="1" dirty="0" smtClean="0">
                <a:solidFill>
                  <a:srgbClr val="A50021"/>
                </a:solidFill>
              </a:rPr>
              <a:t>scheduled</a:t>
            </a:r>
          </a:p>
          <a:p>
            <a:pPr eaLnBrk="1" hangingPunct="1">
              <a:buNone/>
            </a:pPr>
            <a:endParaRPr lang="en-GB" sz="1800" dirty="0" smtClean="0"/>
          </a:p>
          <a:p>
            <a:pPr eaLnBrk="1" hangingPunct="1"/>
            <a:r>
              <a:rPr lang="en-GB" sz="1800" dirty="0" smtClean="0"/>
              <a:t>interface for scheduled access is a </a:t>
            </a:r>
            <a:r>
              <a:rPr lang="en-GB" sz="1800" i="1" dirty="0" smtClean="0">
                <a:solidFill>
                  <a:srgbClr val="A50021"/>
                </a:solidFill>
              </a:rPr>
              <a:t>batch queue</a:t>
            </a:r>
          </a:p>
          <a:p>
            <a:pPr lvl="1" eaLnBrk="1" hangingPunct="1"/>
            <a:r>
              <a:rPr lang="en-GB" sz="1600" dirty="0" smtClean="0"/>
              <a:t>job submit, cancel, status, suspend</a:t>
            </a:r>
          </a:p>
          <a:p>
            <a:pPr lvl="1" eaLnBrk="1" hangingPunct="1"/>
            <a:r>
              <a:rPr lang="en-GB" sz="1600" dirty="0" smtClean="0"/>
              <a:t>sometimes: checkpoint-restart in OS, e.g. on SGI IRIX</a:t>
            </a:r>
          </a:p>
          <a:p>
            <a:pPr lvl="1" eaLnBrk="1" hangingPunct="1"/>
            <a:r>
              <a:rPr lang="en-GB" sz="1600" dirty="0" smtClean="0"/>
              <a:t>allocate #processors </a:t>
            </a:r>
            <a:br>
              <a:rPr lang="en-GB" sz="1600" dirty="0" smtClean="0"/>
            </a:br>
            <a:r>
              <a:rPr lang="en-GB" sz="1600" dirty="0" smtClean="0"/>
              <a:t>(and amount of memory, these may be linked!) </a:t>
            </a:r>
            <a:br>
              <a:rPr lang="en-GB" sz="1600" dirty="0" smtClean="0"/>
            </a:br>
            <a:r>
              <a:rPr lang="en-GB" sz="1600" dirty="0" smtClean="0"/>
              <a:t>as part of the job request</a:t>
            </a:r>
          </a:p>
          <a:p>
            <a:pPr lvl="1" eaLnBrk="1" hangingPunct="1"/>
            <a:endParaRPr lang="en-GB" sz="1600" dirty="0" smtClean="0"/>
          </a:p>
          <a:p>
            <a:pPr eaLnBrk="1" hangingPunct="1"/>
            <a:r>
              <a:rPr lang="en-GB" sz="1800" dirty="0" smtClean="0"/>
              <a:t>systems usually also have </a:t>
            </a:r>
            <a:r>
              <a:rPr lang="en-GB" sz="1800" dirty="0" smtClean="0">
                <a:solidFill>
                  <a:srgbClr val="A50021"/>
                </a:solidFill>
              </a:rPr>
              <a:t>smaller interactive partition</a:t>
            </a:r>
          </a:p>
          <a:p>
            <a:pPr lvl="1" eaLnBrk="1" hangingPunct="1"/>
            <a:r>
              <a:rPr lang="en-GB" sz="1600" dirty="0" smtClean="0"/>
              <a:t>more a ‘user interface’, not intended for running production jobs …</a:t>
            </a: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2"/>
          <p:cNvSpPr>
            <a:spLocks noGrp="1" noChangeArrowheads="1"/>
          </p:cNvSpPr>
          <p:nvPr>
            <p:ph type="title"/>
          </p:nvPr>
        </p:nvSpPr>
        <p:spPr/>
        <p:txBody>
          <a:bodyPr/>
          <a:lstStyle/>
          <a:p>
            <a:pPr eaLnBrk="1" hangingPunct="1"/>
            <a:r>
              <a:rPr lang="en-GB" smtClean="0"/>
              <a:t>Fair shares and estimated response time</a:t>
            </a:r>
          </a:p>
        </p:txBody>
      </p:sp>
      <p:pic>
        <p:nvPicPr>
          <p:cNvPr id="84998" name="Picture 4"/>
          <p:cNvPicPr>
            <a:picLocks noChangeAspect="1" noChangeArrowheads="1"/>
          </p:cNvPicPr>
          <p:nvPr/>
        </p:nvPicPr>
        <p:blipFill>
          <a:blip r:embed="rId2"/>
          <a:srcRect/>
          <a:stretch>
            <a:fillRect/>
          </a:stretch>
        </p:blipFill>
        <p:spPr bwMode="auto">
          <a:xfrm>
            <a:off x="-6350" y="2000250"/>
            <a:ext cx="9144000" cy="2879725"/>
          </a:xfrm>
          <a:prstGeom prst="rect">
            <a:avLst/>
          </a:prstGeom>
          <a:noFill/>
          <a:ln w="9525">
            <a:noFill/>
            <a:miter lim="800000"/>
            <a:headEnd/>
            <a:tailEnd/>
          </a:ln>
        </p:spPr>
      </p:pic>
      <p:pic>
        <p:nvPicPr>
          <p:cNvPr id="84999" name="Picture 6"/>
          <p:cNvPicPr>
            <a:picLocks noChangeAspect="1" noChangeArrowheads="1"/>
          </p:cNvPicPr>
          <p:nvPr/>
        </p:nvPicPr>
        <p:blipFill>
          <a:blip r:embed="rId3"/>
          <a:srcRect/>
          <a:stretch>
            <a:fillRect/>
          </a:stretch>
        </p:blipFill>
        <p:spPr bwMode="auto">
          <a:xfrm>
            <a:off x="-6350" y="4376738"/>
            <a:ext cx="9144000" cy="2076450"/>
          </a:xfrm>
          <a:prstGeom prst="rect">
            <a:avLst/>
          </a:prstGeom>
          <a:noFill/>
          <a:ln w="9525">
            <a:noFill/>
            <a:miter lim="800000"/>
            <a:headEnd/>
            <a:tailEnd/>
          </a:ln>
        </p:spPr>
      </p:pic>
      <p:sp>
        <p:nvSpPr>
          <p:cNvPr id="85000" name="Line 7"/>
          <p:cNvSpPr>
            <a:spLocks noChangeShapeType="1"/>
          </p:cNvSpPr>
          <p:nvPr/>
        </p:nvSpPr>
        <p:spPr bwMode="auto">
          <a:xfrm flipV="1">
            <a:off x="6969182" y="1944547"/>
            <a:ext cx="56848" cy="4770600"/>
          </a:xfrm>
          <a:prstGeom prst="line">
            <a:avLst/>
          </a:prstGeom>
          <a:noFill/>
          <a:ln w="9525">
            <a:solidFill>
              <a:schemeClr val="tx1"/>
            </a:solidFill>
            <a:prstDash val="dash"/>
            <a:round/>
            <a:headEnd/>
            <a:tailEnd/>
          </a:ln>
        </p:spPr>
        <p:txBody>
          <a:bodyPr/>
          <a:lstStyle/>
          <a:p>
            <a:endParaRPr lang="en-US"/>
          </a:p>
        </p:txBody>
      </p:sp>
      <p:sp>
        <p:nvSpPr>
          <p:cNvPr id="85001" name="Rectangle 8"/>
          <p:cNvSpPr>
            <a:spLocks noGrp="1" noChangeArrowheads="1"/>
          </p:cNvSpPr>
          <p:nvPr>
            <p:ph type="body" idx="1"/>
          </p:nvPr>
        </p:nvSpPr>
        <p:spPr>
          <a:xfrm>
            <a:off x="228600" y="1209664"/>
            <a:ext cx="8763000" cy="719138"/>
          </a:xfrm>
        </p:spPr>
        <p:txBody>
          <a:bodyPr/>
          <a:lstStyle/>
          <a:p>
            <a:pPr marL="0" indent="0" algn="ctr" eaLnBrk="1" hangingPunct="1">
              <a:buFontTx/>
              <a:buNone/>
            </a:pPr>
            <a:r>
              <a:rPr lang="en-US" sz="1600" i="1" dirty="0" smtClean="0"/>
              <a:t>local ‘fair shares’, used to satisfy overall SLA requirements, need to be translated to an ‘estimated response time’ for the grid VOs and groups – </a:t>
            </a:r>
            <a:r>
              <a:rPr lang="en-US" sz="1600" i="1" dirty="0" smtClean="0">
                <a:solidFill>
                  <a:srgbClr val="C00000"/>
                </a:solidFill>
              </a:rPr>
              <a:t>an unsolved problem</a:t>
            </a:r>
          </a:p>
        </p:txBody>
      </p:sp>
      <p:sp>
        <p:nvSpPr>
          <p:cNvPr id="85002" name="Text Box 9"/>
          <p:cNvSpPr txBox="1">
            <a:spLocks noChangeArrowheads="1"/>
          </p:cNvSpPr>
          <p:nvPr/>
        </p:nvSpPr>
        <p:spPr bwMode="auto">
          <a:xfrm rot="-5400000">
            <a:off x="-193675" y="5170488"/>
            <a:ext cx="939800" cy="336550"/>
          </a:xfrm>
          <a:prstGeom prst="rect">
            <a:avLst/>
          </a:prstGeom>
          <a:noFill/>
          <a:ln w="9525">
            <a:noFill/>
            <a:miter lim="800000"/>
            <a:headEnd/>
            <a:tailEnd/>
          </a:ln>
        </p:spPr>
        <p:txBody>
          <a:bodyPr wrap="none">
            <a:spAutoFit/>
          </a:bodyPr>
          <a:lstStyle/>
          <a:p>
            <a:r>
              <a:rPr lang="en-GB" sz="1600"/>
              <a:t>seconds</a:t>
            </a:r>
          </a:p>
        </p:txBody>
      </p:sp>
      <p:sp>
        <p:nvSpPr>
          <p:cNvPr id="85003" name="Text Box 10"/>
          <p:cNvSpPr txBox="1">
            <a:spLocks noChangeArrowheads="1"/>
          </p:cNvSpPr>
          <p:nvPr/>
        </p:nvSpPr>
        <p:spPr bwMode="auto">
          <a:xfrm rot="-5400000">
            <a:off x="-436563" y="2911476"/>
            <a:ext cx="1425575" cy="336550"/>
          </a:xfrm>
          <a:prstGeom prst="rect">
            <a:avLst/>
          </a:prstGeom>
          <a:noFill/>
          <a:ln w="9525">
            <a:noFill/>
            <a:miter lim="800000"/>
            <a:headEnd/>
            <a:tailEnd/>
          </a:ln>
        </p:spPr>
        <p:txBody>
          <a:bodyPr wrap="none">
            <a:spAutoFit/>
          </a:bodyPr>
          <a:lstStyle/>
          <a:p>
            <a:r>
              <a:rPr lang="en-GB" sz="1600"/>
              <a:t>job slots used</a:t>
            </a:r>
          </a:p>
        </p:txBody>
      </p:sp>
      <p:sp>
        <p:nvSpPr>
          <p:cNvPr id="9" name="Rectangle 8"/>
          <p:cNvSpPr/>
          <p:nvPr/>
        </p:nvSpPr>
        <p:spPr>
          <a:xfrm>
            <a:off x="2285984" y="6488668"/>
            <a:ext cx="5249579" cy="369332"/>
          </a:xfrm>
          <a:prstGeom prst="rect">
            <a:avLst/>
          </a:prstGeom>
        </p:spPr>
        <p:txBody>
          <a:bodyPr wrap="none">
            <a:spAutoFit/>
          </a:bodyPr>
          <a:lstStyle/>
          <a:p>
            <a:r>
              <a:rPr lang="en-US" dirty="0" err="1" smtClean="0">
                <a:solidFill>
                  <a:srgbClr val="C00000"/>
                </a:solidFill>
              </a:rPr>
              <a:t>GlueCEStateEstimatedResponseTime</a:t>
            </a:r>
            <a:r>
              <a:rPr lang="en-US" dirty="0" smtClean="0">
                <a:solidFill>
                  <a:srgbClr val="C00000"/>
                </a:solidFill>
              </a:rPr>
              <a:t>(</a:t>
            </a:r>
            <a:r>
              <a:rPr lang="en-US" i="1" dirty="0" smtClean="0">
                <a:solidFill>
                  <a:srgbClr val="C00000"/>
                </a:solidFill>
              </a:rPr>
              <a:t>VO, t</a:t>
            </a:r>
            <a:r>
              <a:rPr lang="en-US" dirty="0" smtClean="0">
                <a:solidFill>
                  <a:srgbClr val="C00000"/>
                </a:solidFill>
              </a:rPr>
              <a:t>)</a:t>
            </a:r>
            <a:endParaRPr lang="en-US" dirty="0">
              <a:solidFill>
                <a:srgbClr val="C00000"/>
              </a:solidFill>
            </a:endParaRP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a:t>
            </a:r>
            <a:endParaRPr lang="en-US" dirty="0"/>
          </a:p>
        </p:txBody>
      </p:sp>
      <p:sp>
        <p:nvSpPr>
          <p:cNvPr id="3" name="Content Placeholder 2"/>
          <p:cNvSpPr>
            <a:spLocks noGrp="1"/>
          </p:cNvSpPr>
          <p:nvPr>
            <p:ph idx="1"/>
          </p:nvPr>
        </p:nvSpPr>
        <p:spPr/>
        <p:txBody>
          <a:bodyPr/>
          <a:lstStyle/>
          <a:p>
            <a:r>
              <a:rPr lang="en-US" sz="1800" dirty="0" smtClean="0">
                <a:solidFill>
                  <a:srgbClr val="C00000"/>
                </a:solidFill>
              </a:rPr>
              <a:t>More complex than computing </a:t>
            </a:r>
          </a:p>
          <a:p>
            <a:pPr lvl="1"/>
            <a:r>
              <a:rPr lang="en-US" sz="1400" dirty="0" smtClean="0"/>
              <a:t>(but will not talk about it much here …)</a:t>
            </a:r>
          </a:p>
          <a:p>
            <a:pPr lvl="1"/>
            <a:endParaRPr lang="en-US" sz="1400" dirty="0" smtClean="0">
              <a:solidFill>
                <a:srgbClr val="C00000"/>
              </a:solidFill>
            </a:endParaRPr>
          </a:p>
          <a:p>
            <a:r>
              <a:rPr lang="en-US" sz="1800" dirty="0" smtClean="0">
                <a:solidFill>
                  <a:srgbClr val="C00000"/>
                </a:solidFill>
              </a:rPr>
              <a:t>Also </a:t>
            </a:r>
            <a:r>
              <a:rPr lang="en-US" sz="1800" dirty="0" smtClean="0">
                <a:solidFill>
                  <a:srgbClr val="C00000"/>
                </a:solidFill>
              </a:rPr>
              <a:t>here: different types and back ends</a:t>
            </a:r>
          </a:p>
          <a:p>
            <a:pPr lvl="1"/>
            <a:r>
              <a:rPr lang="en-US" sz="1600" dirty="0" smtClean="0"/>
              <a:t>Simple disks: file system, GPFS, </a:t>
            </a:r>
            <a:r>
              <a:rPr lang="en-US" sz="1600" dirty="0" err="1" smtClean="0"/>
              <a:t>Lustre</a:t>
            </a:r>
            <a:r>
              <a:rPr lang="en-US" sz="1600" dirty="0" smtClean="0"/>
              <a:t>, …</a:t>
            </a:r>
          </a:p>
          <a:p>
            <a:pPr lvl="1"/>
            <a:r>
              <a:rPr lang="en-US" sz="1600" dirty="0" smtClean="0"/>
              <a:t>MSS: DMF, HPSS, </a:t>
            </a:r>
            <a:r>
              <a:rPr lang="en-US" sz="1600" dirty="0" err="1" smtClean="0"/>
              <a:t>dCache</a:t>
            </a:r>
            <a:r>
              <a:rPr lang="en-US" sz="1600" dirty="0" smtClean="0"/>
              <a:t>/</a:t>
            </a:r>
            <a:r>
              <a:rPr lang="en-US" sz="1600" dirty="0" err="1" smtClean="0"/>
              <a:t>Enstore</a:t>
            </a:r>
            <a:r>
              <a:rPr lang="en-US" sz="1600" dirty="0" smtClean="0"/>
              <a:t>, CASTOR, …</a:t>
            </a:r>
          </a:p>
          <a:p>
            <a:pPr lvl="1"/>
            <a:endParaRPr lang="en-US" sz="1600" dirty="0" smtClean="0"/>
          </a:p>
          <a:p>
            <a:pPr lvl="1"/>
            <a:endParaRPr lang="en-US" sz="1600" dirty="0" smtClean="0"/>
          </a:p>
          <a:p>
            <a:r>
              <a:rPr lang="en-US" sz="1800" dirty="0" smtClean="0">
                <a:solidFill>
                  <a:srgbClr val="C00000"/>
                </a:solidFill>
              </a:rPr>
              <a:t>Separate functions of storage</a:t>
            </a:r>
          </a:p>
          <a:p>
            <a:pPr marL="914400" lvl="1" indent="-457200">
              <a:buFont typeface="+mj-lt"/>
              <a:buAutoNum type="arabicPeriod"/>
            </a:pPr>
            <a:r>
              <a:rPr lang="en-US" sz="1600" dirty="0" smtClean="0"/>
              <a:t>Presentation: file system view, logical naming</a:t>
            </a:r>
          </a:p>
          <a:p>
            <a:pPr marL="914400" lvl="1" indent="-457200">
              <a:buFont typeface="+mj-lt"/>
              <a:buAutoNum type="arabicPeriod"/>
            </a:pPr>
            <a:r>
              <a:rPr lang="en-US" sz="1600" dirty="0" smtClean="0"/>
              <a:t>Storage resource management:</a:t>
            </a:r>
            <a:br>
              <a:rPr lang="en-US" sz="1600" dirty="0" smtClean="0"/>
            </a:br>
            <a:r>
              <a:rPr lang="en-US" sz="1600" dirty="0" smtClean="0"/>
              <a:t>relocation, pinning, routing -- SRM</a:t>
            </a:r>
          </a:p>
          <a:p>
            <a:pPr marL="914400" lvl="1" indent="-457200">
              <a:buFont typeface="+mj-lt"/>
              <a:buAutoNum type="arabicPeriod"/>
            </a:pPr>
            <a:r>
              <a:rPr lang="en-US" sz="1600" dirty="0" smtClean="0"/>
              <a:t>Transfer protocols:</a:t>
            </a:r>
            <a:br>
              <a:rPr lang="en-US" sz="1600" dirty="0" smtClean="0"/>
            </a:br>
            <a:r>
              <a:rPr lang="en-US" sz="1600" dirty="0" err="1" smtClean="0"/>
              <a:t>GridFTP</a:t>
            </a:r>
            <a:r>
              <a:rPr lang="en-US" sz="1600" dirty="0" smtClean="0"/>
              <a:t>, Byte-IO, </a:t>
            </a:r>
            <a:r>
              <a:rPr lang="en-US" sz="1600" dirty="0" err="1" smtClean="0"/>
              <a:t>gsidcap</a:t>
            </a:r>
            <a:r>
              <a:rPr lang="en-US" sz="1600" dirty="0" smtClean="0"/>
              <a:t>, </a:t>
            </a:r>
            <a:r>
              <a:rPr lang="en-US" sz="1600" dirty="0" err="1" smtClean="0"/>
              <a:t>gsirfio</a:t>
            </a:r>
            <a:endParaRPr lang="en-US" sz="1600" dirty="0" smtClean="0"/>
          </a:p>
          <a:p>
            <a:pPr marL="914400" lvl="1" indent="-457200">
              <a:buFont typeface="+mj-lt"/>
              <a:buAutoNum type="arabicPeriod"/>
            </a:pPr>
            <a:r>
              <a:rPr lang="en-US" sz="1600" dirty="0" smtClean="0"/>
              <a:t>Storage:</a:t>
            </a:r>
            <a:br>
              <a:rPr lang="en-US" sz="1600" dirty="0" smtClean="0"/>
            </a:br>
            <a:r>
              <a:rPr lang="en-US" sz="1600" dirty="0" smtClean="0"/>
              <a:t>file system, tape </a:t>
            </a:r>
            <a:r>
              <a:rPr lang="en-US" sz="1600" dirty="0" smtClean="0"/>
              <a:t>libraries</a:t>
            </a:r>
            <a:endParaRPr lang="en-US" sz="1600" dirty="0" smtClean="0"/>
          </a:p>
          <a:p>
            <a:pPr marL="914400" lvl="1" indent="-457200"/>
            <a:r>
              <a:rPr lang="en-US" sz="1600" dirty="0" smtClean="0"/>
              <a:t>Today, the grid interfaces expose all of these levels … </a:t>
            </a:r>
            <a:br>
              <a:rPr lang="en-US" sz="1600" dirty="0" smtClean="0"/>
            </a:br>
            <a:r>
              <a:rPr lang="en-US" sz="1600" dirty="0" smtClean="0"/>
              <a:t>and, e.g., NFSv4 tried to combine all of that …</a:t>
            </a:r>
          </a:p>
          <a:p>
            <a:pPr marL="914400" lvl="1" indent="-457200"/>
            <a:endParaRPr lang="en-US" sz="1600" dirty="0" smtClean="0"/>
          </a:p>
          <a:p>
            <a:pPr marL="914400" lvl="1" indent="-457200"/>
            <a:r>
              <a:rPr lang="en-US" sz="1600" dirty="0" smtClean="0"/>
              <a:t>This will see a lot of change the coming time</a:t>
            </a: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layering and interfaces</a:t>
            </a:r>
            <a:endParaRPr lang="en-US" dirty="0"/>
          </a:p>
        </p:txBody>
      </p:sp>
      <p:pic>
        <p:nvPicPr>
          <p:cNvPr id="4" name="Picture 4"/>
          <p:cNvPicPr>
            <a:picLocks noChangeAspect="1" noChangeArrowheads="1"/>
          </p:cNvPicPr>
          <p:nvPr/>
        </p:nvPicPr>
        <p:blipFill>
          <a:blip r:embed="rId2"/>
          <a:srcRect/>
          <a:stretch>
            <a:fillRect/>
          </a:stretch>
        </p:blipFill>
        <p:spPr bwMode="auto">
          <a:xfrm>
            <a:off x="1571604" y="1857364"/>
            <a:ext cx="5967413" cy="3825875"/>
          </a:xfrm>
          <a:prstGeom prst="rect">
            <a:avLst/>
          </a:prstGeom>
          <a:noFill/>
          <a:ln w="9525">
            <a:noFill/>
            <a:miter lim="800000"/>
            <a:headEnd/>
            <a:tailEnd/>
          </a:ln>
          <a:effectLst/>
        </p:spPr>
      </p:pic>
      <p:sp>
        <p:nvSpPr>
          <p:cNvPr id="5" name="Text Box 5"/>
          <p:cNvSpPr txBox="1">
            <a:spLocks noChangeArrowheads="1"/>
          </p:cNvSpPr>
          <p:nvPr/>
        </p:nvSpPr>
        <p:spPr bwMode="auto">
          <a:xfrm>
            <a:off x="-15875" y="6627813"/>
            <a:ext cx="3765550" cy="244475"/>
          </a:xfrm>
          <a:prstGeom prst="rect">
            <a:avLst/>
          </a:prstGeom>
          <a:noFill/>
          <a:ln w="9525">
            <a:noFill/>
            <a:miter lim="800000"/>
            <a:headEnd/>
            <a:tailEnd/>
          </a:ln>
          <a:effectLst/>
        </p:spPr>
        <p:txBody>
          <a:bodyPr wrap="none">
            <a:spAutoFit/>
          </a:bodyPr>
          <a:lstStyle/>
          <a:p>
            <a:r>
              <a:rPr lang="en-GB" sz="1000">
                <a:solidFill>
                  <a:srgbClr val="800000"/>
                </a:solidFill>
              </a:rPr>
              <a:t>graphic: Peter Kunszt, EGEE DJRA1.4 gLite Architecture</a:t>
            </a: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sz="2400"/>
              <a:t>How to you see the Grid?</a:t>
            </a:r>
          </a:p>
        </p:txBody>
      </p:sp>
      <p:sp>
        <p:nvSpPr>
          <p:cNvPr id="120835" name="Rectangle 3"/>
          <p:cNvSpPr>
            <a:spLocks noGrp="1" noChangeArrowheads="1"/>
          </p:cNvSpPr>
          <p:nvPr>
            <p:ph type="body" idx="1"/>
          </p:nvPr>
        </p:nvSpPr>
        <p:spPr>
          <a:xfrm>
            <a:off x="642910" y="1285860"/>
            <a:ext cx="7772400" cy="4524388"/>
          </a:xfrm>
        </p:spPr>
        <p:txBody>
          <a:bodyPr/>
          <a:lstStyle/>
          <a:p>
            <a:pPr>
              <a:buFontTx/>
              <a:buNone/>
            </a:pPr>
            <a:r>
              <a:rPr lang="en-US" sz="1800" dirty="0">
                <a:solidFill>
                  <a:srgbClr val="A50021"/>
                </a:solidFill>
              </a:rPr>
              <a:t>Broker matches the user’s request with the site</a:t>
            </a:r>
            <a:r>
              <a:rPr lang="en-US" sz="1800" dirty="0"/>
              <a:t> </a:t>
            </a:r>
          </a:p>
          <a:p>
            <a:r>
              <a:rPr lang="en-US" sz="1600" dirty="0"/>
              <a:t>‘information supermarket’ matchmaking (using Condor Matchmaking)</a:t>
            </a:r>
          </a:p>
          <a:p>
            <a:r>
              <a:rPr lang="en-US" sz="1600" dirty="0"/>
              <a:t>uses the information published by the site</a:t>
            </a:r>
          </a:p>
          <a:p>
            <a:pPr lvl="1"/>
            <a:endParaRPr lang="en-US" sz="1400" dirty="0"/>
          </a:p>
          <a:p>
            <a:pPr>
              <a:buFontTx/>
              <a:buNone/>
            </a:pPr>
            <a:r>
              <a:rPr lang="en-US" sz="1800" dirty="0">
                <a:solidFill>
                  <a:srgbClr val="A50021"/>
                </a:solidFill>
              </a:rPr>
              <a:t>Grid Information system</a:t>
            </a:r>
            <a:br>
              <a:rPr lang="en-US" sz="1800" dirty="0">
                <a:solidFill>
                  <a:srgbClr val="A50021"/>
                </a:solidFill>
              </a:rPr>
            </a:br>
            <a:r>
              <a:rPr lang="en-US" sz="1800" dirty="0"/>
              <a:t>‘</a:t>
            </a:r>
            <a:r>
              <a:rPr lang="en-US" sz="1600" i="1" dirty="0"/>
              <a:t>the only information a user ever gets about a site’</a:t>
            </a:r>
          </a:p>
          <a:p>
            <a:r>
              <a:rPr lang="en-US" sz="1600" dirty="0"/>
              <a:t>So: should be ‘reliable’, consistent* and complete*</a:t>
            </a:r>
          </a:p>
          <a:p>
            <a:r>
              <a:rPr lang="en-US" sz="1600" dirty="0"/>
              <a:t>Standard schema (GLUE) to </a:t>
            </a:r>
            <a:br>
              <a:rPr lang="en-US" sz="1600" dirty="0"/>
            </a:br>
            <a:r>
              <a:rPr lang="en-US" sz="1600" dirty="0"/>
              <a:t>describe sites, queues, storage</a:t>
            </a:r>
            <a:br>
              <a:rPr lang="en-US" sz="1600" dirty="0"/>
            </a:br>
            <a:r>
              <a:rPr lang="en-US" sz="1600" i="1" dirty="0"/>
              <a:t>(complex schema semantics)</a:t>
            </a:r>
            <a:endParaRPr lang="en-US" sz="1600" dirty="0"/>
          </a:p>
          <a:p>
            <a:r>
              <a:rPr lang="en-US" sz="1600" dirty="0"/>
              <a:t>Usually presented as </a:t>
            </a:r>
            <a:br>
              <a:rPr lang="en-US" sz="1600" dirty="0"/>
            </a:br>
            <a:r>
              <a:rPr lang="en-US" sz="1600" dirty="0"/>
              <a:t>an LDAP directory</a:t>
            </a:r>
          </a:p>
        </p:txBody>
      </p:sp>
      <p:pic>
        <p:nvPicPr>
          <p:cNvPr id="120836" name="Picture 4"/>
          <p:cNvPicPr>
            <a:picLocks noChangeAspect="1" noChangeArrowheads="1"/>
          </p:cNvPicPr>
          <p:nvPr/>
        </p:nvPicPr>
        <p:blipFill>
          <a:blip r:embed="rId3"/>
          <a:srcRect/>
          <a:stretch>
            <a:fillRect/>
          </a:stretch>
        </p:blipFill>
        <p:spPr bwMode="auto">
          <a:xfrm>
            <a:off x="4246563" y="3846513"/>
            <a:ext cx="4897437" cy="2790825"/>
          </a:xfrm>
          <a:prstGeom prst="rect">
            <a:avLst/>
          </a:prstGeom>
          <a:noFill/>
          <a:ln w="9525">
            <a:noFill/>
            <a:miter lim="800000"/>
            <a:headEnd/>
            <a:tailEnd/>
          </a:ln>
          <a:effectLst/>
        </p:spPr>
      </p:pic>
      <p:sp>
        <p:nvSpPr>
          <p:cNvPr id="120837" name="Text Box 5"/>
          <p:cNvSpPr txBox="1">
            <a:spLocks noChangeArrowheads="1"/>
          </p:cNvSpPr>
          <p:nvPr/>
        </p:nvSpPr>
        <p:spPr bwMode="auto">
          <a:xfrm>
            <a:off x="4068572" y="6596390"/>
            <a:ext cx="5075428" cy="261610"/>
          </a:xfrm>
          <a:prstGeom prst="rect">
            <a:avLst/>
          </a:prstGeom>
          <a:noFill/>
          <a:ln w="9525">
            <a:noFill/>
            <a:miter lim="800000"/>
            <a:headEnd/>
            <a:tailEnd/>
          </a:ln>
          <a:effectLst/>
        </p:spPr>
        <p:txBody>
          <a:bodyPr wrap="none">
            <a:spAutoFit/>
          </a:bodyPr>
          <a:lstStyle/>
          <a:p>
            <a:r>
              <a:rPr lang="en-US" sz="1100" b="1" dirty="0">
                <a:solidFill>
                  <a:srgbClr val="A50021"/>
                </a:solidFill>
              </a:rPr>
              <a:t>LDAP Browser </a:t>
            </a:r>
            <a:r>
              <a:rPr lang="en-US" sz="1100" b="1" dirty="0" err="1">
                <a:solidFill>
                  <a:srgbClr val="A50021"/>
                </a:solidFill>
              </a:rPr>
              <a:t>Jarek</a:t>
            </a:r>
            <a:r>
              <a:rPr lang="en-US" sz="1100" b="1" dirty="0">
                <a:solidFill>
                  <a:srgbClr val="A50021"/>
                </a:solidFill>
              </a:rPr>
              <a:t> </a:t>
            </a:r>
            <a:r>
              <a:rPr lang="en-US" sz="1100" b="1" dirty="0" err="1">
                <a:solidFill>
                  <a:srgbClr val="A50021"/>
                </a:solidFill>
              </a:rPr>
              <a:t>Gawor</a:t>
            </a:r>
            <a:r>
              <a:rPr lang="en-US" sz="1100" b="1" dirty="0">
                <a:solidFill>
                  <a:srgbClr val="A50021"/>
                </a:solidFill>
              </a:rPr>
              <a:t>: </a:t>
            </a:r>
            <a:r>
              <a:rPr lang="en-GB" sz="1100" b="1" dirty="0">
                <a:solidFill>
                  <a:srgbClr val="A50021"/>
                </a:solidFill>
              </a:rPr>
              <a:t>www.mcs.anl.gov/~gawor/ldap</a:t>
            </a:r>
            <a:r>
              <a:rPr lang="en-GB" sz="1100" dirty="0">
                <a:solidFill>
                  <a:srgbClr val="A50021"/>
                </a:solidFill>
              </a:rPr>
              <a:t> </a:t>
            </a:r>
            <a:endParaRPr lang="en-US" sz="1100" dirty="0">
              <a:solidFill>
                <a:srgbClr val="A50021"/>
              </a:solidFill>
            </a:endParaRPr>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r>
              <a:rPr lang="en-GB" sz="2400"/>
              <a:t>Information system and brokering issues</a:t>
            </a:r>
          </a:p>
        </p:txBody>
      </p:sp>
      <p:sp>
        <p:nvSpPr>
          <p:cNvPr id="222211" name="Rectangle 3"/>
          <p:cNvSpPr>
            <a:spLocks noGrp="1" noChangeArrowheads="1"/>
          </p:cNvSpPr>
          <p:nvPr>
            <p:ph type="body" idx="1"/>
          </p:nvPr>
        </p:nvSpPr>
        <p:spPr/>
        <p:txBody>
          <a:bodyPr/>
          <a:lstStyle/>
          <a:p>
            <a:pPr>
              <a:lnSpc>
                <a:spcPct val="90000"/>
              </a:lnSpc>
            </a:pPr>
            <a:r>
              <a:rPr lang="en-US" sz="1800" dirty="0" smtClean="0">
                <a:solidFill>
                  <a:srgbClr val="A50021"/>
                </a:solidFill>
              </a:rPr>
              <a:t>Without the information system, the user is ‘blind’ on the grid</a:t>
            </a:r>
          </a:p>
          <a:p>
            <a:pPr>
              <a:lnSpc>
                <a:spcPct val="90000"/>
              </a:lnSpc>
            </a:pPr>
            <a:endParaRPr lang="en-US" sz="1800" dirty="0" smtClean="0">
              <a:solidFill>
                <a:srgbClr val="A50021"/>
              </a:solidFill>
            </a:endParaRPr>
          </a:p>
          <a:p>
            <a:pPr>
              <a:lnSpc>
                <a:spcPct val="90000"/>
              </a:lnSpc>
            </a:pPr>
            <a:r>
              <a:rPr lang="en-US" sz="1800" dirty="0" smtClean="0">
                <a:solidFill>
                  <a:srgbClr val="A50021"/>
                </a:solidFill>
              </a:rPr>
              <a:t>Size </a:t>
            </a:r>
            <a:r>
              <a:rPr lang="en-US" sz="1800" dirty="0">
                <a:solidFill>
                  <a:srgbClr val="A50021"/>
                </a:solidFill>
              </a:rPr>
              <a:t>of information system scales with #sites and #details</a:t>
            </a:r>
          </a:p>
          <a:p>
            <a:pPr lvl="1">
              <a:lnSpc>
                <a:spcPct val="90000"/>
              </a:lnSpc>
            </a:pPr>
            <a:r>
              <a:rPr lang="en-US" sz="1600" dirty="0"/>
              <a:t>already 12 </a:t>
            </a:r>
            <a:r>
              <a:rPr lang="en-US" sz="1600" dirty="0" err="1"/>
              <a:t>MByte</a:t>
            </a:r>
            <a:r>
              <a:rPr lang="en-US" sz="1600" dirty="0"/>
              <a:t> of LDIF</a:t>
            </a:r>
          </a:p>
          <a:p>
            <a:pPr lvl="1">
              <a:lnSpc>
                <a:spcPct val="90000"/>
              </a:lnSpc>
            </a:pPr>
            <a:r>
              <a:rPr lang="en-US" sz="1600" dirty="0"/>
              <a:t>matching a job takes ~15 </a:t>
            </a:r>
            <a:r>
              <a:rPr lang="en-US" sz="1600" dirty="0" smtClean="0"/>
              <a:t>sec</a:t>
            </a:r>
          </a:p>
          <a:p>
            <a:pPr lvl="1">
              <a:lnSpc>
                <a:spcPct val="90000"/>
              </a:lnSpc>
            </a:pPr>
            <a:r>
              <a:rPr lang="en-US" sz="1600" dirty="0" smtClean="0"/>
              <a:t>Static and dynamic information is mixed  </a:t>
            </a:r>
            <a:r>
              <a:rPr lang="en-US" sz="1600" dirty="0" smtClean="0">
                <a:sym typeface="Wingdings" pitchFamily="2" charset="2"/>
              </a:rPr>
              <a:t> this is </a:t>
            </a:r>
            <a:r>
              <a:rPr lang="en-US" sz="1600" dirty="0" err="1" smtClean="0">
                <a:sym typeface="Wingdings" pitchFamily="2" charset="2"/>
              </a:rPr>
              <a:t>ReallyBad</a:t>
            </a:r>
            <a:r>
              <a:rPr lang="en-US" sz="1600" dirty="0" smtClean="0">
                <a:sym typeface="Wingdings" pitchFamily="2" charset="2"/>
              </a:rPr>
              <a:t>™</a:t>
            </a:r>
            <a:endParaRPr lang="en-US" sz="1600" dirty="0"/>
          </a:p>
          <a:p>
            <a:pPr>
              <a:lnSpc>
                <a:spcPct val="90000"/>
              </a:lnSpc>
            </a:pPr>
            <a:endParaRPr lang="en-US" sz="1800" dirty="0">
              <a:solidFill>
                <a:srgbClr val="A50021"/>
              </a:solidFill>
            </a:endParaRPr>
          </a:p>
          <a:p>
            <a:pPr>
              <a:lnSpc>
                <a:spcPct val="90000"/>
              </a:lnSpc>
            </a:pPr>
            <a:r>
              <a:rPr lang="en-US" sz="1800" dirty="0">
                <a:solidFill>
                  <a:srgbClr val="A50021"/>
                </a:solidFill>
              </a:rPr>
              <a:t>Scheduling policies are infinitely complex</a:t>
            </a:r>
          </a:p>
          <a:p>
            <a:pPr lvl="1">
              <a:lnSpc>
                <a:spcPct val="90000"/>
              </a:lnSpc>
            </a:pPr>
            <a:r>
              <a:rPr lang="en-US" sz="1600" dirty="0"/>
              <a:t>no static schema can likely express this information</a:t>
            </a:r>
          </a:p>
          <a:p>
            <a:pPr lvl="1">
              <a:lnSpc>
                <a:spcPct val="90000"/>
              </a:lnSpc>
            </a:pPr>
            <a:r>
              <a:rPr lang="en-US" sz="1600" dirty="0"/>
              <a:t>but negotiation processes take time at each request</a:t>
            </a:r>
            <a:br>
              <a:rPr lang="en-US" sz="1600" dirty="0"/>
            </a:br>
            <a:r>
              <a:rPr lang="en-US" sz="1600" i="1" dirty="0"/>
              <a:t>WS-Agreement is not really popular, at least not yet …</a:t>
            </a:r>
          </a:p>
          <a:p>
            <a:pPr lvl="1">
              <a:lnSpc>
                <a:spcPct val="90000"/>
              </a:lnSpc>
            </a:pPr>
            <a:endParaRPr lang="en-US" sz="1600" dirty="0"/>
          </a:p>
          <a:p>
            <a:pPr>
              <a:lnSpc>
                <a:spcPct val="90000"/>
              </a:lnSpc>
            </a:pPr>
            <a:r>
              <a:rPr lang="en-US" sz="1800" dirty="0">
                <a:solidFill>
                  <a:srgbClr val="A50021"/>
                </a:solidFill>
              </a:rPr>
              <a:t>Much information (still) needs to be set-up </a:t>
            </a:r>
            <a:r>
              <a:rPr lang="en-US" sz="1800" dirty="0" smtClean="0">
                <a:solidFill>
                  <a:srgbClr val="A50021"/>
                </a:solidFill>
              </a:rPr>
              <a:t>manually </a:t>
            </a:r>
            <a:r>
              <a:rPr lang="en-US" sz="1800" dirty="0" smtClean="0">
                <a:solidFill>
                  <a:srgbClr val="A50021"/>
                </a:solidFill>
                <a:sym typeface="Wingdings" pitchFamily="2" charset="2"/>
              </a:rPr>
              <a:t></a:t>
            </a:r>
            <a:r>
              <a:rPr lang="en-US" sz="1800" dirty="0">
                <a:solidFill>
                  <a:srgbClr val="A50021"/>
                </a:solidFill>
              </a:rPr>
              <a:t/>
            </a:r>
            <a:br>
              <a:rPr lang="en-US" sz="1800" dirty="0">
                <a:solidFill>
                  <a:srgbClr val="A50021"/>
                </a:solidFill>
              </a:rPr>
            </a:br>
            <a:r>
              <a:rPr lang="en-US" sz="1800" dirty="0">
                <a:solidFill>
                  <a:srgbClr val="A50021"/>
                </a:solidFill>
              </a:rPr>
              <a:t> 	</a:t>
            </a:r>
            <a:r>
              <a:rPr lang="en-US" sz="1600" dirty="0">
                <a:solidFill>
                  <a:srgbClr val="A50021"/>
                </a:solidFill>
              </a:rPr>
              <a:t>… </a:t>
            </a:r>
            <a:r>
              <a:rPr lang="en-US" sz="1600" i="1" dirty="0"/>
              <a:t>anything human will go </a:t>
            </a:r>
            <a:r>
              <a:rPr lang="en-US" sz="1600" i="1" dirty="0" smtClean="0"/>
              <a:t>wrong</a:t>
            </a:r>
            <a:endParaRPr lang="en-US" sz="1800" dirty="0">
              <a:solidFill>
                <a:srgbClr val="A50021"/>
              </a:solidFill>
            </a:endParaRPr>
          </a:p>
          <a:p>
            <a:pPr>
              <a:lnSpc>
                <a:spcPct val="90000"/>
              </a:lnSpc>
            </a:pPr>
            <a:endParaRPr lang="en-US" sz="1800" dirty="0">
              <a:solidFill>
                <a:srgbClr val="A50021"/>
              </a:solidFill>
            </a:endParaRPr>
          </a:p>
          <a:p>
            <a:pPr>
              <a:lnSpc>
                <a:spcPct val="90000"/>
              </a:lnSpc>
            </a:pPr>
            <a:r>
              <a:rPr lang="en-US" sz="1800" dirty="0">
                <a:solidFill>
                  <a:srgbClr val="A50021"/>
                </a:solidFill>
              </a:rPr>
              <a:t>Broker tries to make optimal decision based on this information</a:t>
            </a:r>
            <a:r>
              <a:rPr lang="en-US" sz="1800" dirty="0"/>
              <a:t/>
            </a:r>
            <a:br>
              <a:rPr lang="en-US" sz="1800" dirty="0"/>
            </a:br>
            <a:r>
              <a:rPr lang="en-US" sz="1800" i="1" dirty="0"/>
              <a:t>… but a `reasonable’ decision would have been better</a:t>
            </a:r>
            <a:endParaRPr lang="en-GB" sz="1800" i="1" dirty="0"/>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r>
              <a:rPr lang="en-GB" sz="2400"/>
              <a:t>GlueCE: a ‘resource description’ viewpoint</a:t>
            </a:r>
          </a:p>
        </p:txBody>
      </p:sp>
      <p:pic>
        <p:nvPicPr>
          <p:cNvPr id="387075" name="Picture 3"/>
          <p:cNvPicPr>
            <a:picLocks noChangeAspect="1" noChangeArrowheads="1"/>
          </p:cNvPicPr>
          <p:nvPr/>
        </p:nvPicPr>
        <p:blipFill>
          <a:blip r:embed="rId2"/>
          <a:srcRect/>
          <a:stretch>
            <a:fillRect/>
          </a:stretch>
        </p:blipFill>
        <p:spPr bwMode="auto">
          <a:xfrm>
            <a:off x="539750" y="620713"/>
            <a:ext cx="7993063" cy="5970587"/>
          </a:xfrm>
          <a:prstGeom prst="rect">
            <a:avLst/>
          </a:prstGeom>
          <a:noFill/>
          <a:ln w="19050" algn="ctr">
            <a:noFill/>
            <a:miter lim="800000"/>
            <a:headEnd/>
            <a:tailEnd/>
          </a:ln>
          <a:effectLst/>
        </p:spPr>
      </p:pic>
      <p:sp>
        <p:nvSpPr>
          <p:cNvPr id="387076" name="Text Box 4"/>
          <p:cNvSpPr txBox="1">
            <a:spLocks noChangeArrowheads="1"/>
          </p:cNvSpPr>
          <p:nvPr/>
        </p:nvSpPr>
        <p:spPr bwMode="auto">
          <a:xfrm>
            <a:off x="0" y="6583362"/>
            <a:ext cx="9144000" cy="274638"/>
          </a:xfrm>
          <a:prstGeom prst="rect">
            <a:avLst/>
          </a:prstGeom>
          <a:noFill/>
          <a:ln w="9525">
            <a:noFill/>
            <a:miter lim="800000"/>
            <a:headEnd/>
            <a:tailEnd/>
          </a:ln>
          <a:effectLst/>
        </p:spPr>
        <p:txBody>
          <a:bodyPr>
            <a:spAutoFit/>
          </a:bodyPr>
          <a:lstStyle/>
          <a:p>
            <a:pPr>
              <a:spcBef>
                <a:spcPct val="50000"/>
              </a:spcBef>
            </a:pPr>
            <a:r>
              <a:rPr lang="en-GB" sz="1200">
                <a:solidFill>
                  <a:srgbClr val="800000"/>
                </a:solidFill>
                <a:latin typeface="Verdana" pitchFamily="34" charset="0"/>
              </a:rPr>
              <a:t>From: the GLUE Information Model version 1.2, see document for details</a:t>
            </a: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85800" y="609600"/>
            <a:ext cx="7772400" cy="676275"/>
          </a:xfrm>
        </p:spPr>
        <p:txBody>
          <a:bodyPr/>
          <a:lstStyle/>
          <a:p>
            <a:r>
              <a:rPr lang="en-US" smtClean="0"/>
              <a:t>Grids in Science</a:t>
            </a:r>
          </a:p>
        </p:txBody>
      </p:sp>
      <p:sp>
        <p:nvSpPr>
          <p:cNvPr id="8195" name="Content Placeholder 2"/>
          <p:cNvSpPr>
            <a:spLocks noGrp="1"/>
          </p:cNvSpPr>
          <p:nvPr>
            <p:ph idx="1"/>
          </p:nvPr>
        </p:nvSpPr>
        <p:spPr>
          <a:xfrm>
            <a:off x="342900" y="928688"/>
            <a:ext cx="6286500" cy="1214437"/>
          </a:xfrm>
        </p:spPr>
        <p:txBody>
          <a:bodyPr/>
          <a:lstStyle/>
          <a:p>
            <a:pPr>
              <a:buFontTx/>
              <a:buNone/>
            </a:pPr>
            <a:r>
              <a:rPr lang="en-US" smtClean="0"/>
              <a:t/>
            </a:r>
            <a:br>
              <a:rPr lang="en-US" smtClean="0"/>
            </a:br>
            <a:r>
              <a:rPr lang="en-US" smtClean="0"/>
              <a:t>The Grid is ‘more of everything’ </a:t>
            </a:r>
            <a:br>
              <a:rPr lang="en-US" smtClean="0"/>
            </a:br>
            <a:r>
              <a:rPr lang="en-US" smtClean="0"/>
              <a:t>as science struggles to deal </a:t>
            </a:r>
            <a:br>
              <a:rPr lang="en-US" smtClean="0"/>
            </a:br>
            <a:r>
              <a:rPr lang="en-US" smtClean="0"/>
              <a:t>with ever increasing complexity</a:t>
            </a:r>
          </a:p>
          <a:p>
            <a:endParaRPr lang="en-US" smtClean="0"/>
          </a:p>
        </p:txBody>
      </p:sp>
      <p:pic>
        <p:nvPicPr>
          <p:cNvPr id="54274" name="Picture 2" descr="C:\Data\Images\photos-Gabby\Selectie\Datacenter\_MG_2484-small.JPG"/>
          <p:cNvPicPr>
            <a:picLocks noChangeAspect="1" noChangeArrowheads="1"/>
          </p:cNvPicPr>
          <p:nvPr/>
        </p:nvPicPr>
        <p:blipFill>
          <a:blip r:embed="rId2" cstate="print"/>
          <a:srcRect/>
          <a:stretch>
            <a:fillRect/>
          </a:stretch>
        </p:blipFill>
        <p:spPr bwMode="auto">
          <a:xfrm>
            <a:off x="6786578" y="928670"/>
            <a:ext cx="1965325" cy="3270250"/>
          </a:xfrm>
          <a:prstGeom prst="rect">
            <a:avLst/>
          </a:prstGeom>
          <a:noFill/>
          <a:effectLst>
            <a:glow rad="139700">
              <a:schemeClr val="accent4">
                <a:satMod val="175000"/>
                <a:alpha val="40000"/>
              </a:schemeClr>
            </a:glow>
          </a:effectLst>
        </p:spPr>
      </p:pic>
      <p:sp>
        <p:nvSpPr>
          <p:cNvPr id="8197" name="Rectangle 3"/>
          <p:cNvSpPr>
            <a:spLocks noChangeArrowheads="1"/>
          </p:cNvSpPr>
          <p:nvPr/>
        </p:nvSpPr>
        <p:spPr bwMode="auto">
          <a:xfrm>
            <a:off x="5511800" y="4202113"/>
            <a:ext cx="3400425" cy="369887"/>
          </a:xfrm>
          <a:prstGeom prst="rect">
            <a:avLst/>
          </a:prstGeom>
          <a:noFill/>
          <a:ln w="9525">
            <a:noFill/>
            <a:miter lim="800000"/>
            <a:headEnd/>
            <a:tailEnd/>
          </a:ln>
        </p:spPr>
        <p:txBody>
          <a:bodyPr wrap="none">
            <a:spAutoFit/>
          </a:bodyPr>
          <a:lstStyle/>
          <a:p>
            <a:pPr eaLnBrk="0" hangingPunct="0"/>
            <a:r>
              <a:rPr lang="en-US" b="1"/>
              <a:t>more than one computer</a:t>
            </a:r>
          </a:p>
        </p:txBody>
      </p:sp>
      <p:pic>
        <p:nvPicPr>
          <p:cNvPr id="54275" name="Picture 3"/>
          <p:cNvPicPr>
            <a:picLocks noChangeAspect="1" noChangeArrowheads="1"/>
          </p:cNvPicPr>
          <p:nvPr/>
        </p:nvPicPr>
        <p:blipFill>
          <a:blip r:embed="rId3" cstate="print"/>
          <a:srcRect/>
          <a:stretch>
            <a:fillRect/>
          </a:stretch>
        </p:blipFill>
        <p:spPr bwMode="auto">
          <a:xfrm>
            <a:off x="214283" y="3429000"/>
            <a:ext cx="2963084" cy="2286016"/>
          </a:xfrm>
          <a:prstGeom prst="rect">
            <a:avLst/>
          </a:prstGeom>
          <a:noFill/>
          <a:ln w="9525">
            <a:noFill/>
            <a:miter lim="800000"/>
            <a:headEnd/>
            <a:tailEnd/>
          </a:ln>
          <a:effectLst>
            <a:glow rad="139700">
              <a:schemeClr val="accent4">
                <a:satMod val="175000"/>
                <a:alpha val="40000"/>
              </a:schemeClr>
            </a:glow>
          </a:effectLst>
        </p:spPr>
      </p:pic>
      <p:sp>
        <p:nvSpPr>
          <p:cNvPr id="8199" name="Rectangle 6"/>
          <p:cNvSpPr>
            <a:spLocks noChangeArrowheads="1"/>
          </p:cNvSpPr>
          <p:nvPr/>
        </p:nvSpPr>
        <p:spPr bwMode="auto">
          <a:xfrm>
            <a:off x="101600" y="2928938"/>
            <a:ext cx="4019550" cy="369887"/>
          </a:xfrm>
          <a:prstGeom prst="rect">
            <a:avLst/>
          </a:prstGeom>
          <a:noFill/>
          <a:ln w="9525">
            <a:noFill/>
            <a:miter lim="800000"/>
            <a:headEnd/>
            <a:tailEnd/>
          </a:ln>
        </p:spPr>
        <p:txBody>
          <a:bodyPr wrap="none">
            <a:spAutoFit/>
          </a:bodyPr>
          <a:lstStyle/>
          <a:p>
            <a:pPr eaLnBrk="0" hangingPunct="0"/>
            <a:r>
              <a:rPr lang="en-US" b="1"/>
              <a:t>more than one place on earth</a:t>
            </a:r>
          </a:p>
        </p:txBody>
      </p:sp>
      <p:pic>
        <p:nvPicPr>
          <p:cNvPr id="54276" name="Picture 4"/>
          <p:cNvPicPr>
            <a:picLocks noChangeAspect="1" noChangeArrowheads="1"/>
          </p:cNvPicPr>
          <p:nvPr/>
        </p:nvPicPr>
        <p:blipFill>
          <a:blip r:embed="rId4"/>
          <a:srcRect/>
          <a:stretch>
            <a:fillRect/>
          </a:stretch>
        </p:blipFill>
        <p:spPr bwMode="auto">
          <a:xfrm>
            <a:off x="3500430" y="4857760"/>
            <a:ext cx="2325686" cy="1744265"/>
          </a:xfrm>
          <a:prstGeom prst="rect">
            <a:avLst/>
          </a:prstGeom>
          <a:noFill/>
          <a:ln w="9525">
            <a:noFill/>
            <a:miter lim="800000"/>
            <a:headEnd/>
            <a:tailEnd/>
          </a:ln>
          <a:effectLst>
            <a:softEdge rad="31750"/>
          </a:effectLst>
        </p:spPr>
      </p:pic>
      <p:sp>
        <p:nvSpPr>
          <p:cNvPr id="8201" name="Rectangle 8"/>
          <p:cNvSpPr>
            <a:spLocks noChangeArrowheads="1"/>
          </p:cNvSpPr>
          <p:nvPr/>
        </p:nvSpPr>
        <p:spPr bwMode="auto">
          <a:xfrm>
            <a:off x="187325" y="6215063"/>
            <a:ext cx="3213100" cy="369887"/>
          </a:xfrm>
          <a:prstGeom prst="rect">
            <a:avLst/>
          </a:prstGeom>
          <a:noFill/>
          <a:ln w="9525">
            <a:noFill/>
            <a:miter lim="800000"/>
            <a:headEnd/>
            <a:tailEnd/>
          </a:ln>
        </p:spPr>
        <p:txBody>
          <a:bodyPr wrap="none">
            <a:spAutoFit/>
          </a:bodyPr>
          <a:lstStyle/>
          <a:p>
            <a:pPr algn="r" eaLnBrk="0" hangingPunct="0"/>
            <a:r>
              <a:rPr lang="en-US" b="1"/>
              <a:t>more than one science!</a:t>
            </a:r>
          </a:p>
        </p:txBody>
      </p:sp>
      <p:sp>
        <p:nvSpPr>
          <p:cNvPr id="8202" name="Rectangle 9"/>
          <p:cNvSpPr>
            <a:spLocks noChangeArrowheads="1"/>
          </p:cNvSpPr>
          <p:nvPr/>
        </p:nvSpPr>
        <p:spPr bwMode="auto">
          <a:xfrm>
            <a:off x="7072313" y="6286500"/>
            <a:ext cx="1854200" cy="369888"/>
          </a:xfrm>
          <a:prstGeom prst="rect">
            <a:avLst/>
          </a:prstGeom>
          <a:noFill/>
          <a:ln w="9525">
            <a:noFill/>
            <a:miter lim="800000"/>
            <a:headEnd/>
            <a:tailEnd/>
          </a:ln>
        </p:spPr>
        <p:txBody>
          <a:bodyPr wrap="none">
            <a:spAutoFit/>
          </a:bodyPr>
          <a:lstStyle/>
          <a:p>
            <a:pPr algn="r" eaLnBrk="0" hangingPunct="0"/>
            <a:r>
              <a:rPr lang="en-US" b="1"/>
              <a:t>more than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sz="2400"/>
              <a:t>Glue Attributes Set by the Site</a:t>
            </a:r>
          </a:p>
        </p:txBody>
      </p:sp>
      <p:sp>
        <p:nvSpPr>
          <p:cNvPr id="121859" name="Rectangle 3"/>
          <p:cNvSpPr>
            <a:spLocks noGrp="1" noChangeArrowheads="1"/>
          </p:cNvSpPr>
          <p:nvPr>
            <p:ph type="body" idx="1"/>
          </p:nvPr>
        </p:nvSpPr>
        <p:spPr/>
        <p:txBody>
          <a:bodyPr/>
          <a:lstStyle/>
          <a:p>
            <a:pPr>
              <a:lnSpc>
                <a:spcPct val="90000"/>
              </a:lnSpc>
            </a:pPr>
            <a:r>
              <a:rPr lang="en-US" sz="1800" dirty="0" smtClean="0">
                <a:solidFill>
                  <a:srgbClr val="A50021"/>
                </a:solidFill>
              </a:rPr>
              <a:t>Cluster </a:t>
            </a:r>
            <a:r>
              <a:rPr lang="en-US" sz="1800" dirty="0">
                <a:solidFill>
                  <a:srgbClr val="A50021"/>
                </a:solidFill>
              </a:rPr>
              <a:t>info</a:t>
            </a:r>
          </a:p>
          <a:p>
            <a:pPr lvl="1">
              <a:lnSpc>
                <a:spcPct val="90000"/>
              </a:lnSpc>
              <a:buFontTx/>
              <a:buNone/>
            </a:pPr>
            <a:r>
              <a:rPr lang="en-US" sz="1600" b="1" dirty="0" err="1"/>
              <a:t>GlueSubClusterUniqueID</a:t>
            </a:r>
            <a:r>
              <a:rPr lang="en-US" sz="1600" b="1" dirty="0"/>
              <a:t>=gridgate.cs.tcd.ie</a:t>
            </a:r>
          </a:p>
          <a:p>
            <a:pPr lvl="2">
              <a:lnSpc>
                <a:spcPct val="90000"/>
              </a:lnSpc>
              <a:buFontTx/>
              <a:buNone/>
            </a:pPr>
            <a:r>
              <a:rPr lang="en-US" sz="1400" dirty="0" err="1" smtClean="0"/>
              <a:t>HostApplicationSoftwareRunTimeEnvironment</a:t>
            </a:r>
            <a:r>
              <a:rPr lang="en-US" sz="1400" dirty="0"/>
              <a:t>: VO-atlas-release-10.0.4</a:t>
            </a:r>
          </a:p>
          <a:p>
            <a:pPr lvl="2">
              <a:lnSpc>
                <a:spcPct val="90000"/>
              </a:lnSpc>
              <a:buFontTx/>
              <a:buNone/>
            </a:pPr>
            <a:r>
              <a:rPr lang="en-US" sz="1400" dirty="0"/>
              <a:t>HostBenchmarkSI00: 1300</a:t>
            </a:r>
          </a:p>
          <a:p>
            <a:pPr lvl="2">
              <a:lnSpc>
                <a:spcPct val="90000"/>
              </a:lnSpc>
              <a:buFontTx/>
              <a:buNone/>
            </a:pPr>
            <a:r>
              <a:rPr lang="en-US" sz="1400" dirty="0" err="1"/>
              <a:t>GlueHostNetworkAdapterInboundIP</a:t>
            </a:r>
            <a:r>
              <a:rPr lang="en-US" sz="1400" dirty="0"/>
              <a:t>: FALSE</a:t>
            </a:r>
          </a:p>
          <a:p>
            <a:pPr lvl="2">
              <a:lnSpc>
                <a:spcPct val="90000"/>
              </a:lnSpc>
              <a:buFontTx/>
              <a:buNone/>
            </a:pPr>
            <a:r>
              <a:rPr lang="en-US" sz="1400" dirty="0" err="1"/>
              <a:t>GlueHostNetworkAdapterOutboundIP</a:t>
            </a:r>
            <a:r>
              <a:rPr lang="en-US" sz="1400" dirty="0"/>
              <a:t>: TRUE</a:t>
            </a:r>
          </a:p>
          <a:p>
            <a:pPr lvl="2">
              <a:lnSpc>
                <a:spcPct val="90000"/>
              </a:lnSpc>
              <a:buFontTx/>
              <a:buNone/>
            </a:pPr>
            <a:r>
              <a:rPr lang="en-US" sz="1400" dirty="0" err="1"/>
              <a:t>GlueHostOperatingSystemName</a:t>
            </a:r>
            <a:r>
              <a:rPr lang="en-US" sz="1400" dirty="0"/>
              <a:t>: RHEL</a:t>
            </a:r>
          </a:p>
          <a:p>
            <a:pPr lvl="2">
              <a:lnSpc>
                <a:spcPct val="90000"/>
              </a:lnSpc>
              <a:buFontTx/>
              <a:buNone/>
            </a:pPr>
            <a:r>
              <a:rPr lang="en-US" sz="1400" dirty="0" err="1" smtClean="0"/>
              <a:t>GlueHostOperatingSystemVersion</a:t>
            </a:r>
            <a:r>
              <a:rPr lang="en-US" sz="1400" dirty="0"/>
              <a:t>: </a:t>
            </a:r>
            <a:r>
              <a:rPr lang="en-US" sz="1400" dirty="0" smtClean="0"/>
              <a:t>3</a:t>
            </a:r>
          </a:p>
          <a:p>
            <a:pPr lvl="2">
              <a:lnSpc>
                <a:spcPct val="90000"/>
              </a:lnSpc>
              <a:buFontTx/>
              <a:buNone/>
            </a:pPr>
            <a:r>
              <a:rPr lang="en-US" sz="1400" dirty="0" smtClean="0"/>
              <a:t>…</a:t>
            </a:r>
          </a:p>
          <a:p>
            <a:pPr lvl="2">
              <a:lnSpc>
                <a:spcPct val="90000"/>
              </a:lnSpc>
              <a:buFontTx/>
              <a:buNone/>
            </a:pPr>
            <a:endParaRPr lang="en-US" sz="1400" dirty="0" smtClean="0"/>
          </a:p>
          <a:p>
            <a:pPr>
              <a:lnSpc>
                <a:spcPct val="90000"/>
              </a:lnSpc>
            </a:pPr>
            <a:r>
              <a:rPr lang="en-US" sz="2000" dirty="0" smtClean="0">
                <a:solidFill>
                  <a:srgbClr val="A50021"/>
                </a:solidFill>
              </a:rPr>
              <a:t>Scheduler status information per VO</a:t>
            </a:r>
          </a:p>
          <a:p>
            <a:pPr lvl="2">
              <a:lnSpc>
                <a:spcPct val="90000"/>
              </a:lnSpc>
              <a:buFontTx/>
              <a:buNone/>
            </a:pPr>
            <a:endParaRPr lang="en-US" sz="1400" dirty="0"/>
          </a:p>
          <a:p>
            <a:pPr lvl="2">
              <a:lnSpc>
                <a:spcPct val="90000"/>
              </a:lnSpc>
              <a:buFontTx/>
              <a:buNone/>
            </a:pPr>
            <a:r>
              <a:rPr lang="en-US" sz="1400" dirty="0" err="1"/>
              <a:t>GlueCEStateEstimatedResponseTime</a:t>
            </a:r>
            <a:r>
              <a:rPr lang="en-US" sz="1400" dirty="0"/>
              <a:t>: 519</a:t>
            </a:r>
          </a:p>
          <a:p>
            <a:pPr lvl="2">
              <a:lnSpc>
                <a:spcPct val="90000"/>
              </a:lnSpc>
              <a:buFontTx/>
              <a:buNone/>
            </a:pPr>
            <a:r>
              <a:rPr lang="en-US" sz="1400" dirty="0" err="1"/>
              <a:t>GlueCEStateRunningJobs</a:t>
            </a:r>
            <a:r>
              <a:rPr lang="en-US" sz="1400" dirty="0"/>
              <a:t>: 175</a:t>
            </a:r>
          </a:p>
          <a:p>
            <a:pPr lvl="2">
              <a:lnSpc>
                <a:spcPct val="90000"/>
              </a:lnSpc>
              <a:buFontTx/>
              <a:buNone/>
            </a:pPr>
            <a:r>
              <a:rPr lang="en-US" sz="1400" dirty="0" err="1"/>
              <a:t>GlueCEStateTotalJobs</a:t>
            </a:r>
            <a:r>
              <a:rPr lang="en-US" sz="1400" dirty="0"/>
              <a:t>: 248</a:t>
            </a:r>
          </a:p>
          <a:p>
            <a:pPr lvl="2">
              <a:lnSpc>
                <a:spcPct val="90000"/>
              </a:lnSpc>
              <a:buFontTx/>
              <a:buNone/>
            </a:pPr>
            <a:endParaRPr lang="en-US" sz="1400" dirty="0"/>
          </a:p>
          <a:p>
            <a:pPr>
              <a:lnSpc>
                <a:spcPct val="90000"/>
              </a:lnSpc>
            </a:pPr>
            <a:r>
              <a:rPr lang="en-US" sz="1800" dirty="0" smtClean="0">
                <a:solidFill>
                  <a:srgbClr val="A50021"/>
                </a:solidFill>
              </a:rPr>
              <a:t>Storage has </a:t>
            </a:r>
            <a:r>
              <a:rPr lang="en-US" sz="1800" dirty="0">
                <a:solidFill>
                  <a:srgbClr val="A50021"/>
                </a:solidFill>
              </a:rPr>
              <a:t>similar info</a:t>
            </a:r>
            <a:r>
              <a:rPr lang="en-US" sz="1800" dirty="0"/>
              <a:t> </a:t>
            </a:r>
            <a:r>
              <a:rPr lang="en-US" sz="1800" dirty="0" smtClean="0"/>
              <a:t/>
            </a:r>
            <a:br>
              <a:rPr lang="en-US" sz="1800" dirty="0" smtClean="0"/>
            </a:br>
            <a:r>
              <a:rPr lang="en-US" sz="1800" dirty="0" smtClean="0"/>
              <a:t>(</a:t>
            </a:r>
            <a:r>
              <a:rPr lang="en-US" sz="1800" dirty="0"/>
              <a:t>paths, max number of files, quota, retention, …)</a:t>
            </a: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5800" y="609600"/>
            <a:ext cx="7772400" cy="676275"/>
          </a:xfrm>
        </p:spPr>
        <p:txBody>
          <a:bodyPr/>
          <a:lstStyle/>
          <a:p>
            <a:pPr eaLnBrk="1" hangingPunct="1"/>
            <a:r>
              <a:rPr lang="en-GB" smtClean="0"/>
              <a:t>Working at scale</a:t>
            </a:r>
          </a:p>
        </p:txBody>
      </p:sp>
      <p:sp>
        <p:nvSpPr>
          <p:cNvPr id="62467" name="Rectangle 3"/>
          <p:cNvSpPr>
            <a:spLocks noGrp="1" noChangeArrowheads="1"/>
          </p:cNvSpPr>
          <p:nvPr>
            <p:ph type="body" idx="1"/>
          </p:nvPr>
        </p:nvSpPr>
        <p:spPr>
          <a:xfrm>
            <a:off x="685800" y="1457340"/>
            <a:ext cx="8458200" cy="4114800"/>
          </a:xfrm>
        </p:spPr>
        <p:txBody>
          <a:bodyPr/>
          <a:lstStyle/>
          <a:p>
            <a:pPr eaLnBrk="1" hangingPunct="1">
              <a:lnSpc>
                <a:spcPct val="90000"/>
              </a:lnSpc>
              <a:buFontTx/>
              <a:buNone/>
            </a:pPr>
            <a:r>
              <a:rPr lang="en-GB" sz="2200" dirty="0" smtClean="0"/>
              <a:t>Grid is an error amplifier …</a:t>
            </a:r>
          </a:p>
          <a:p>
            <a:pPr lvl="1" eaLnBrk="1" hangingPunct="1">
              <a:lnSpc>
                <a:spcPct val="90000"/>
              </a:lnSpc>
              <a:buFontTx/>
              <a:buNone/>
            </a:pPr>
            <a:r>
              <a:rPr lang="en-GB" dirty="0" smtClean="0"/>
              <a:t>‘passive’ controls are needed </a:t>
            </a:r>
          </a:p>
          <a:p>
            <a:pPr lvl="1" eaLnBrk="1" hangingPunct="1">
              <a:lnSpc>
                <a:spcPct val="90000"/>
              </a:lnSpc>
              <a:buFontTx/>
              <a:buNone/>
            </a:pPr>
            <a:r>
              <a:rPr lang="en-GB" dirty="0" smtClean="0"/>
              <a:t>to push work away </a:t>
            </a:r>
          </a:p>
          <a:p>
            <a:pPr lvl="1" eaLnBrk="1" hangingPunct="1">
              <a:lnSpc>
                <a:spcPct val="90000"/>
              </a:lnSpc>
              <a:buFontTx/>
              <a:buNone/>
            </a:pPr>
            <a:r>
              <a:rPr lang="en-GB" dirty="0" smtClean="0"/>
              <a:t>from failing resources</a:t>
            </a:r>
          </a:p>
          <a:p>
            <a:pPr eaLnBrk="1" hangingPunct="1">
              <a:lnSpc>
                <a:spcPct val="90000"/>
              </a:lnSpc>
            </a:pPr>
            <a:endParaRPr lang="en-GB" sz="2200" dirty="0" smtClean="0"/>
          </a:p>
          <a:p>
            <a:pPr eaLnBrk="1" hangingPunct="1">
              <a:buFontTx/>
              <a:buNone/>
            </a:pPr>
            <a:r>
              <a:rPr lang="en-GB" sz="2200" dirty="0" smtClean="0"/>
              <a:t>Failure-ping-pong – or </a:t>
            </a:r>
            <a:r>
              <a:rPr lang="en-GB" sz="2200" i="1" dirty="0" smtClean="0"/>
              <a:t>creeper and reaper</a:t>
            </a:r>
            <a:r>
              <a:rPr lang="en-GB" sz="2200" dirty="0" smtClean="0"/>
              <a:t> revisited</a:t>
            </a:r>
          </a:p>
          <a:p>
            <a:pPr eaLnBrk="1" hangingPunct="1">
              <a:buFontTx/>
              <a:buNone/>
            </a:pPr>
            <a:endParaRPr lang="en-GB" sz="2200" dirty="0" smtClean="0"/>
          </a:p>
          <a:p>
            <a:pPr eaLnBrk="1" hangingPunct="1">
              <a:buFontTx/>
              <a:buNone/>
            </a:pPr>
            <a:r>
              <a:rPr lang="en-GB" sz="2200" dirty="0" smtClean="0"/>
              <a:t>Resource information systems are the </a:t>
            </a:r>
            <a:br>
              <a:rPr lang="en-GB" sz="2200" dirty="0" smtClean="0"/>
            </a:br>
            <a:r>
              <a:rPr lang="en-GB" sz="2200" dirty="0" smtClean="0"/>
              <a:t>backbone of any real-life grid</a:t>
            </a:r>
          </a:p>
          <a:p>
            <a:pPr eaLnBrk="1" hangingPunct="1">
              <a:lnSpc>
                <a:spcPct val="90000"/>
              </a:lnSpc>
            </a:pPr>
            <a:endParaRPr lang="en-GB" sz="2200" dirty="0" smtClean="0"/>
          </a:p>
          <a:p>
            <a:pPr eaLnBrk="1" hangingPunct="1">
              <a:lnSpc>
                <a:spcPct val="90000"/>
              </a:lnSpc>
              <a:buFontTx/>
              <a:buNone/>
            </a:pPr>
            <a:r>
              <a:rPr lang="en-GB" sz="2200" dirty="0" smtClean="0">
                <a:solidFill>
                  <a:srgbClr val="C00000"/>
                </a:solidFill>
              </a:rPr>
              <a:t>Grid is much like the ‘Wild West’</a:t>
            </a:r>
          </a:p>
          <a:p>
            <a:pPr lvl="1" eaLnBrk="1" hangingPunct="1">
              <a:lnSpc>
                <a:spcPct val="90000"/>
              </a:lnSpc>
            </a:pPr>
            <a:r>
              <a:rPr lang="en-GB" dirty="0" smtClean="0"/>
              <a:t>almost unlimited possibilities – but as a community plan for scaling issues, and a novel environment</a:t>
            </a:r>
          </a:p>
          <a:p>
            <a:pPr lvl="1" eaLnBrk="1" hangingPunct="1">
              <a:lnSpc>
                <a:spcPct val="90000"/>
              </a:lnSpc>
            </a:pPr>
            <a:r>
              <a:rPr lang="en-GB" dirty="0" smtClean="0"/>
              <a:t>users and providers </a:t>
            </a:r>
            <a:r>
              <a:rPr lang="en-GB" i="1" dirty="0" smtClean="0"/>
              <a:t>need to interact </a:t>
            </a:r>
            <a:r>
              <a:rPr lang="en-GB" dirty="0" smtClean="0"/>
              <a:t>and articulate needs</a:t>
            </a:r>
          </a:p>
        </p:txBody>
      </p:sp>
      <p:pic>
        <p:nvPicPr>
          <p:cNvPr id="62468" name="Picture 5" descr="rtm_eu"/>
          <p:cNvPicPr>
            <a:picLocks noChangeAspect="1" noChangeArrowheads="1"/>
          </p:cNvPicPr>
          <p:nvPr/>
        </p:nvPicPr>
        <p:blipFill>
          <a:blip r:embed="rId2" cstate="print"/>
          <a:srcRect/>
          <a:stretch>
            <a:fillRect/>
          </a:stretch>
        </p:blipFill>
        <p:spPr bwMode="auto">
          <a:xfrm>
            <a:off x="6443663" y="530225"/>
            <a:ext cx="2628900" cy="1839913"/>
          </a:xfrm>
          <a:prstGeom prst="rect">
            <a:avLst/>
          </a:prstGeom>
          <a:noFill/>
          <a:ln w="9525">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sz="2000"/>
              <a:t>Example: GlueServiceAccessControlRule</a:t>
            </a:r>
          </a:p>
        </p:txBody>
      </p:sp>
      <p:sp>
        <p:nvSpPr>
          <p:cNvPr id="122883" name="Rectangle 3"/>
          <p:cNvSpPr>
            <a:spLocks noGrp="1" noChangeArrowheads="1"/>
          </p:cNvSpPr>
          <p:nvPr>
            <p:ph type="body" idx="1"/>
          </p:nvPr>
        </p:nvSpPr>
        <p:spPr/>
        <p:txBody>
          <a:bodyPr/>
          <a:lstStyle/>
          <a:p>
            <a:pPr>
              <a:lnSpc>
                <a:spcPct val="80000"/>
              </a:lnSpc>
              <a:buFontTx/>
              <a:buNone/>
            </a:pPr>
            <a:r>
              <a:rPr lang="en-US" sz="1600" b="1">
                <a:latin typeface="Courier New" pitchFamily="49" charset="0"/>
              </a:rPr>
              <a:t>For your viewing pleasure: GlueServiceAccessControlRule </a:t>
            </a:r>
          </a:p>
          <a:p>
            <a:pPr>
              <a:lnSpc>
                <a:spcPct val="80000"/>
              </a:lnSpc>
              <a:buFontTx/>
              <a:buNone/>
            </a:pPr>
            <a:r>
              <a:rPr lang="en-US" sz="1600" b="1">
                <a:latin typeface="Courier New" pitchFamily="49" charset="0"/>
              </a:rPr>
              <a:t>261 distinct values seen for GlueServiceAccessControlRule </a:t>
            </a:r>
          </a:p>
          <a:p>
            <a:pPr>
              <a:lnSpc>
                <a:spcPct val="80000"/>
              </a:lnSpc>
              <a:buFontTx/>
              <a:buNone/>
            </a:pPr>
            <a:endParaRPr lang="en-US" sz="1600" b="1">
              <a:latin typeface="Courier New" pitchFamily="49" charset="0"/>
            </a:endParaRPr>
          </a:p>
          <a:p>
            <a:pPr>
              <a:lnSpc>
                <a:spcPct val="80000"/>
              </a:lnSpc>
              <a:buFontTx/>
              <a:buNone/>
            </a:pPr>
            <a:r>
              <a:rPr lang="en-US" sz="1600" b="1">
                <a:latin typeface="Courier New" pitchFamily="49" charset="0"/>
              </a:rPr>
              <a:t>(one of) least frequently occuring value(s): </a:t>
            </a:r>
          </a:p>
          <a:p>
            <a:pPr>
              <a:lnSpc>
                <a:spcPct val="80000"/>
              </a:lnSpc>
              <a:buFontTx/>
              <a:buNone/>
            </a:pPr>
            <a:r>
              <a:rPr lang="en-US" sz="1600" b="1">
                <a:latin typeface="Courier New" pitchFamily="49" charset="0"/>
              </a:rPr>
              <a:t>1 instance(s) of GlueServiceAccessControlRule: </a:t>
            </a:r>
            <a:r>
              <a:rPr lang="en-US" sz="1600" b="1">
                <a:solidFill>
                  <a:srgbClr val="A50021"/>
                </a:solidFill>
                <a:latin typeface="Courier New" pitchFamily="49" charset="0"/>
              </a:rPr>
              <a:t>/C=BE/O=BEGRID/OU=VUB/OU=IIHE/CN=Stijn De Weirdt</a:t>
            </a:r>
            <a:r>
              <a:rPr lang="en-US" sz="1600" b="1">
                <a:latin typeface="Courier New" pitchFamily="49" charset="0"/>
              </a:rPr>
              <a:t> </a:t>
            </a:r>
          </a:p>
          <a:p>
            <a:pPr>
              <a:lnSpc>
                <a:spcPct val="80000"/>
              </a:lnSpc>
              <a:buFontTx/>
              <a:buNone/>
            </a:pPr>
            <a:endParaRPr lang="en-US" sz="1600" b="1">
              <a:latin typeface="Courier New" pitchFamily="49" charset="0"/>
            </a:endParaRPr>
          </a:p>
          <a:p>
            <a:pPr>
              <a:lnSpc>
                <a:spcPct val="80000"/>
              </a:lnSpc>
              <a:buFontTx/>
              <a:buNone/>
            </a:pPr>
            <a:r>
              <a:rPr lang="en-US" sz="1600" b="1">
                <a:latin typeface="Courier New" pitchFamily="49" charset="0"/>
              </a:rPr>
              <a:t>(one of) most frequently occuring value(s): </a:t>
            </a:r>
            <a:br>
              <a:rPr lang="en-US" sz="1600" b="1">
                <a:latin typeface="Courier New" pitchFamily="49" charset="0"/>
              </a:rPr>
            </a:br>
            <a:r>
              <a:rPr lang="en-US" sz="1600" b="1">
                <a:latin typeface="Courier New" pitchFamily="49" charset="0"/>
              </a:rPr>
              <a:t>310 instance(s) of GlueServiceAccessControlRule: </a:t>
            </a:r>
            <a:r>
              <a:rPr lang="en-US" sz="1600" b="1">
                <a:solidFill>
                  <a:srgbClr val="A50021"/>
                </a:solidFill>
                <a:latin typeface="Courier New" pitchFamily="49" charset="0"/>
              </a:rPr>
              <a:t>dteam</a:t>
            </a:r>
            <a:r>
              <a:rPr lang="en-US" sz="1600" b="1">
                <a:latin typeface="Courier New" pitchFamily="49" charset="0"/>
              </a:rPr>
              <a:t> </a:t>
            </a:r>
          </a:p>
          <a:p>
            <a:pPr>
              <a:lnSpc>
                <a:spcPct val="80000"/>
              </a:lnSpc>
              <a:buFontTx/>
              <a:buNone/>
            </a:pPr>
            <a:endParaRPr lang="en-US" sz="1600" b="1">
              <a:latin typeface="Courier New" pitchFamily="49" charset="0"/>
            </a:endParaRPr>
          </a:p>
          <a:p>
            <a:pPr>
              <a:lnSpc>
                <a:spcPct val="80000"/>
              </a:lnSpc>
              <a:buFontTx/>
              <a:buNone/>
            </a:pPr>
            <a:r>
              <a:rPr lang="en-US" sz="1600" b="1">
                <a:latin typeface="Courier New" pitchFamily="49" charset="0"/>
              </a:rPr>
              <a:t>(one of) shortest value(s) seen: </a:t>
            </a:r>
            <a:br>
              <a:rPr lang="en-US" sz="1600" b="1">
                <a:latin typeface="Courier New" pitchFamily="49" charset="0"/>
              </a:rPr>
            </a:br>
            <a:r>
              <a:rPr lang="en-US" sz="1600" b="1">
                <a:latin typeface="Courier New" pitchFamily="49" charset="0"/>
              </a:rPr>
              <a:t>GlueServiceAccessControlRule: </a:t>
            </a:r>
            <a:r>
              <a:rPr lang="en-US" sz="1600" b="1">
                <a:solidFill>
                  <a:srgbClr val="A50021"/>
                </a:solidFill>
                <a:latin typeface="Courier New" pitchFamily="49" charset="0"/>
              </a:rPr>
              <a:t>d0</a:t>
            </a:r>
            <a:r>
              <a:rPr lang="en-US" sz="1600" b="1">
                <a:latin typeface="Courier New" pitchFamily="49" charset="0"/>
              </a:rPr>
              <a:t> </a:t>
            </a:r>
          </a:p>
          <a:p>
            <a:pPr>
              <a:lnSpc>
                <a:spcPct val="80000"/>
              </a:lnSpc>
              <a:buFontTx/>
              <a:buNone/>
            </a:pPr>
            <a:endParaRPr lang="en-US" sz="1600" b="1">
              <a:latin typeface="Courier New" pitchFamily="49" charset="0"/>
            </a:endParaRPr>
          </a:p>
          <a:p>
            <a:pPr>
              <a:lnSpc>
                <a:spcPct val="80000"/>
              </a:lnSpc>
              <a:buFontTx/>
              <a:buNone/>
            </a:pPr>
            <a:r>
              <a:rPr lang="en-US" sz="1600" b="1">
                <a:latin typeface="Courier New" pitchFamily="49" charset="0"/>
              </a:rPr>
              <a:t>(one of) longest value(s) seen: </a:t>
            </a:r>
            <a:br>
              <a:rPr lang="en-US" sz="1600" b="1">
                <a:latin typeface="Courier New" pitchFamily="49" charset="0"/>
              </a:rPr>
            </a:br>
            <a:r>
              <a:rPr lang="en-US" sz="1600" b="1">
                <a:latin typeface="Courier New" pitchFamily="49" charset="0"/>
              </a:rPr>
              <a:t>GlueServiceAccessControlRule: </a:t>
            </a:r>
            <a:r>
              <a:rPr lang="en-US" sz="1600" b="1">
                <a:solidFill>
                  <a:srgbClr val="A50021"/>
                </a:solidFill>
                <a:latin typeface="Courier New" pitchFamily="49" charset="0"/>
              </a:rPr>
              <a:t>anaconda-ks.cfg configure-firewall install.log install.log.syslog j2sdk-1_4_2_08-linux-i586.rpm lcg-yaim-latest.rpm myproxy-addons myproxy-addons.051021 site-info.def site-info.def.050922 site-info.def.050928 site-info.def.051021 yumit-client-2.0.2-1.noarch.rpm</a:t>
            </a:r>
            <a:r>
              <a:rPr lang="en-US" sz="1600" b="1">
                <a:latin typeface="Courier New" pitchFamily="49" charset="0"/>
              </a:rPr>
              <a:t> </a:t>
            </a: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n-US" sz="2000"/>
              <a:t>Example: GlueHostOperatingSystemRelease</a:t>
            </a:r>
          </a:p>
        </p:txBody>
      </p:sp>
      <p:sp>
        <p:nvSpPr>
          <p:cNvPr id="125955" name="Rectangle 3"/>
          <p:cNvSpPr>
            <a:spLocks noGrp="1" noChangeArrowheads="1"/>
          </p:cNvSpPr>
          <p:nvPr>
            <p:ph type="body" idx="1"/>
          </p:nvPr>
        </p:nvSpPr>
        <p:spPr/>
        <p:txBody>
          <a:bodyPr/>
          <a:lstStyle/>
          <a:p>
            <a:pPr>
              <a:lnSpc>
                <a:spcPct val="80000"/>
              </a:lnSpc>
              <a:buFontTx/>
              <a:buNone/>
            </a:pPr>
            <a:r>
              <a:rPr lang="en-US" sz="1600" b="1">
                <a:latin typeface="Courier New" pitchFamily="49" charset="0"/>
              </a:rPr>
              <a:t>Today's attribute: GlueHostOperatingSystemRelease </a:t>
            </a:r>
            <a:br>
              <a:rPr lang="en-US" sz="1600" b="1">
                <a:latin typeface="Courier New" pitchFamily="49" charset="0"/>
              </a:rPr>
            </a:br>
            <a:r>
              <a:rPr lang="en-US" sz="1600" b="1">
                <a:latin typeface="Courier New" pitchFamily="49" charset="0"/>
              </a:rPr>
              <a:t>   1  GlueHostOperatingSystemRelease: 3.02 </a:t>
            </a:r>
            <a:br>
              <a:rPr lang="en-US" sz="1600" b="1">
                <a:latin typeface="Courier New" pitchFamily="49" charset="0"/>
              </a:rPr>
            </a:br>
            <a:r>
              <a:rPr lang="en-US" sz="1600" b="1">
                <a:latin typeface="Courier New" pitchFamily="49" charset="0"/>
              </a:rPr>
              <a:t>   1  GlueHostOperatingSystemRelease: 3.03 </a:t>
            </a:r>
            <a:br>
              <a:rPr lang="en-US" sz="1600" b="1">
                <a:latin typeface="Courier New" pitchFamily="49" charset="0"/>
              </a:rPr>
            </a:br>
            <a:r>
              <a:rPr lang="en-US" sz="1600" b="1">
                <a:latin typeface="Courier New" pitchFamily="49" charset="0"/>
              </a:rPr>
              <a:t>   1  GlueHostOperatingSystemRelease: 3.2 </a:t>
            </a:r>
            <a:br>
              <a:rPr lang="en-US" sz="1600" b="1">
                <a:latin typeface="Courier New" pitchFamily="49" charset="0"/>
              </a:rPr>
            </a:br>
            <a:r>
              <a:rPr lang="en-US" sz="1600" b="1">
                <a:latin typeface="Courier New" pitchFamily="49" charset="0"/>
              </a:rPr>
              <a:t>   1  GlueHostOperatingSystemRelease: 3.5 </a:t>
            </a:r>
            <a:br>
              <a:rPr lang="en-US" sz="1600" b="1">
                <a:latin typeface="Courier New" pitchFamily="49" charset="0"/>
              </a:rPr>
            </a:br>
            <a:r>
              <a:rPr lang="en-US" sz="1600" b="1">
                <a:latin typeface="Courier New" pitchFamily="49" charset="0"/>
              </a:rPr>
              <a:t>   1  GlueHostOperatingSystemRelease: 303 </a:t>
            </a:r>
            <a:br>
              <a:rPr lang="en-US" sz="1600" b="1">
                <a:latin typeface="Courier New" pitchFamily="49" charset="0"/>
              </a:rPr>
            </a:br>
            <a:r>
              <a:rPr lang="en-US" sz="1600" b="1">
                <a:latin typeface="Courier New" pitchFamily="49" charset="0"/>
              </a:rPr>
              <a:t>   1  GlueHostOperatingSystemRelease: 304 </a:t>
            </a:r>
            <a:br>
              <a:rPr lang="en-US" sz="1600" b="1">
                <a:latin typeface="Courier New" pitchFamily="49" charset="0"/>
              </a:rPr>
            </a:br>
            <a:r>
              <a:rPr lang="en-US" sz="1600" b="1">
                <a:latin typeface="Courier New" pitchFamily="49" charset="0"/>
              </a:rPr>
              <a:t>   1  GlueHostOperatingSystemRelease: 3_0_4 </a:t>
            </a:r>
            <a:br>
              <a:rPr lang="en-US" sz="1600" b="1">
                <a:latin typeface="Courier New" pitchFamily="49" charset="0"/>
              </a:rPr>
            </a:br>
            <a:r>
              <a:rPr lang="en-US" sz="1600" b="1">
                <a:latin typeface="Courier New" pitchFamily="49" charset="0"/>
              </a:rPr>
              <a:t>   1  GlueHostOperatingSystemRelease: SL </a:t>
            </a:r>
            <a:br>
              <a:rPr lang="en-US" sz="1600" b="1">
                <a:latin typeface="Courier New" pitchFamily="49" charset="0"/>
              </a:rPr>
            </a:br>
            <a:r>
              <a:rPr lang="en-US" sz="1600" b="1">
                <a:latin typeface="Courier New" pitchFamily="49" charset="0"/>
              </a:rPr>
              <a:t>   1  GlueHostOperatingSystemRelease: Sarge </a:t>
            </a:r>
            <a:br>
              <a:rPr lang="en-US" sz="1600" b="1">
                <a:latin typeface="Courier New" pitchFamily="49" charset="0"/>
              </a:rPr>
            </a:br>
            <a:r>
              <a:rPr lang="en-US" sz="1600" b="1">
                <a:latin typeface="Courier New" pitchFamily="49" charset="0"/>
              </a:rPr>
              <a:t>   1  GlueHostOperatingSystemRelease: sl3 </a:t>
            </a:r>
            <a:br>
              <a:rPr lang="en-US" sz="1600" b="1">
                <a:latin typeface="Courier New" pitchFamily="49" charset="0"/>
              </a:rPr>
            </a:br>
            <a:r>
              <a:rPr lang="en-US" sz="1600" b="1">
                <a:latin typeface="Courier New" pitchFamily="49" charset="0"/>
              </a:rPr>
              <a:t>   2  GlueHostOperatingSystemRelease: 3.0 </a:t>
            </a:r>
            <a:br>
              <a:rPr lang="en-US" sz="1600" b="1">
                <a:latin typeface="Courier New" pitchFamily="49" charset="0"/>
              </a:rPr>
            </a:br>
            <a:r>
              <a:rPr lang="en-US" sz="1600" b="1">
                <a:latin typeface="Courier New" pitchFamily="49" charset="0"/>
              </a:rPr>
              <a:t>   2  GlueHostOperatingSystemRelease: 305 </a:t>
            </a:r>
            <a:br>
              <a:rPr lang="en-US" sz="1600" b="1">
                <a:latin typeface="Courier New" pitchFamily="49" charset="0"/>
              </a:rPr>
            </a:br>
            <a:r>
              <a:rPr lang="en-US" sz="1600" b="1">
                <a:latin typeface="Courier New" pitchFamily="49" charset="0"/>
              </a:rPr>
              <a:t>   4  GlueHostOperatingSystemRelease: 3.05 </a:t>
            </a:r>
            <a:br>
              <a:rPr lang="en-US" sz="1600" b="1">
                <a:latin typeface="Courier New" pitchFamily="49" charset="0"/>
              </a:rPr>
            </a:br>
            <a:r>
              <a:rPr lang="en-US" sz="1600" b="1">
                <a:latin typeface="Courier New" pitchFamily="49" charset="0"/>
              </a:rPr>
              <a:t>   4  GlueHostOperatingSystemRelease: SLC3 </a:t>
            </a:r>
            <a:br>
              <a:rPr lang="en-US" sz="1600" b="1">
                <a:latin typeface="Courier New" pitchFamily="49" charset="0"/>
              </a:rPr>
            </a:br>
            <a:r>
              <a:rPr lang="en-US" sz="1600" b="1">
                <a:latin typeface="Courier New" pitchFamily="49" charset="0"/>
              </a:rPr>
              <a:t>   5  GlueHostOperatingSystemRelease: 3.04 </a:t>
            </a:r>
            <a:br>
              <a:rPr lang="en-US" sz="1600" b="1">
                <a:latin typeface="Courier New" pitchFamily="49" charset="0"/>
              </a:rPr>
            </a:br>
            <a:r>
              <a:rPr lang="en-US" sz="1600" b="1">
                <a:latin typeface="Courier New" pitchFamily="49" charset="0"/>
              </a:rPr>
              <a:t>   5  GlueHostOperatingSystemRelease: SL3 </a:t>
            </a:r>
            <a:br>
              <a:rPr lang="en-US" sz="1600" b="1">
                <a:latin typeface="Courier New" pitchFamily="49" charset="0"/>
              </a:rPr>
            </a:br>
            <a:r>
              <a:rPr lang="en-US" sz="1600" b="1">
                <a:latin typeface="Courier New" pitchFamily="49" charset="0"/>
              </a:rPr>
              <a:t>  18  GlueHostOperatingSystemRelease: 3.0.3 </a:t>
            </a:r>
            <a:br>
              <a:rPr lang="en-US" sz="1600" b="1">
                <a:latin typeface="Courier New" pitchFamily="49" charset="0"/>
              </a:rPr>
            </a:br>
            <a:r>
              <a:rPr lang="en-US" sz="1600" b="1">
                <a:latin typeface="Courier New" pitchFamily="49" charset="0"/>
              </a:rPr>
              <a:t>  19  GlueHostOperatingSystemRelease: 7.3 </a:t>
            </a:r>
            <a:br>
              <a:rPr lang="en-US" sz="1600" b="1">
                <a:latin typeface="Courier New" pitchFamily="49" charset="0"/>
              </a:rPr>
            </a:br>
            <a:r>
              <a:rPr lang="en-US" sz="1600" b="1">
                <a:latin typeface="Courier New" pitchFamily="49" charset="0"/>
              </a:rPr>
              <a:t>  24  GlueHostOperatingSystemRelease: 3 </a:t>
            </a:r>
            <a:br>
              <a:rPr lang="en-US" sz="1600" b="1">
                <a:latin typeface="Courier New" pitchFamily="49" charset="0"/>
              </a:rPr>
            </a:br>
            <a:r>
              <a:rPr lang="en-US" sz="1600" b="1">
                <a:latin typeface="Courier New" pitchFamily="49" charset="0"/>
              </a:rPr>
              <a:t>  37  GlueHostOperatingSystemRelease: 3.0.5 </a:t>
            </a:r>
            <a:br>
              <a:rPr lang="en-US" sz="1600" b="1">
                <a:latin typeface="Courier New" pitchFamily="49" charset="0"/>
              </a:rPr>
            </a:br>
            <a:r>
              <a:rPr lang="en-US" sz="1600" b="1">
                <a:latin typeface="Courier New" pitchFamily="49" charset="0"/>
              </a:rPr>
              <a:t>  47  GlueHostOperatingSystemRelease: 3.0.4 </a:t>
            </a:r>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sz="2000"/>
              <a:t>LCG’s Most Popular Resource Centre</a:t>
            </a:r>
          </a:p>
        </p:txBody>
      </p:sp>
      <p:sp>
        <p:nvSpPr>
          <p:cNvPr id="126979" name="Rectangle 3"/>
          <p:cNvSpPr>
            <a:spLocks noGrp="1" noChangeArrowheads="1"/>
          </p:cNvSpPr>
          <p:nvPr>
            <p:ph type="body" idx="1"/>
          </p:nvPr>
        </p:nvSpPr>
        <p:spPr/>
        <p:txBody>
          <a:bodyPr/>
          <a:lstStyle/>
          <a:p>
            <a:endParaRPr lang="en-GB"/>
          </a:p>
        </p:txBody>
      </p:sp>
      <p:pic>
        <p:nvPicPr>
          <p:cNvPr id="126980" name="Picture 4"/>
          <p:cNvPicPr>
            <a:picLocks noChangeAspect="1" noChangeArrowheads="1"/>
          </p:cNvPicPr>
          <p:nvPr/>
        </p:nvPicPr>
        <p:blipFill>
          <a:blip r:embed="rId3"/>
          <a:srcRect/>
          <a:stretch>
            <a:fillRect/>
          </a:stretch>
        </p:blipFill>
        <p:spPr bwMode="auto">
          <a:xfrm>
            <a:off x="0" y="451754"/>
            <a:ext cx="9144000" cy="6406246"/>
          </a:xfrm>
          <a:prstGeom prst="rect">
            <a:avLst/>
          </a:prstGeom>
          <a:noFill/>
        </p:spPr>
      </p:pic>
      <p:sp>
        <p:nvSpPr>
          <p:cNvPr id="5" name="Rectangle 4"/>
          <p:cNvSpPr/>
          <p:nvPr/>
        </p:nvSpPr>
        <p:spPr>
          <a:xfrm>
            <a:off x="285720" y="4929198"/>
            <a:ext cx="5429272" cy="369332"/>
          </a:xfrm>
          <a:prstGeom prst="rect">
            <a:avLst/>
          </a:prstGeom>
        </p:spPr>
        <p:txBody>
          <a:bodyPr wrap="square">
            <a:spAutoFit/>
          </a:bodyPr>
          <a:lstStyle/>
          <a:p>
            <a:r>
              <a:rPr lang="en-US" b="1" dirty="0" smtClean="0">
                <a:solidFill>
                  <a:schemeClr val="bg1"/>
                </a:solidFill>
                <a:latin typeface="Courier New" pitchFamily="49" charset="0"/>
              </a:rPr>
              <a:t>Today's attribute: </a:t>
            </a:r>
            <a:r>
              <a:rPr lang="en-US" b="1" dirty="0" err="1" smtClean="0">
                <a:solidFill>
                  <a:schemeClr val="bg1"/>
                </a:solidFill>
                <a:latin typeface="Courier New" pitchFamily="49" charset="0"/>
              </a:rPr>
              <a:t>GlueSiteLatitude</a:t>
            </a:r>
            <a:endParaRPr lang="en-US" b="1" dirty="0">
              <a:solidFill>
                <a:schemeClr val="bg1"/>
              </a:solidFill>
            </a:endParaRPr>
          </a:p>
        </p:txBody>
      </p:sp>
      <p:sp>
        <p:nvSpPr>
          <p:cNvPr id="6" name="Rectangle 2"/>
          <p:cNvSpPr txBox="1">
            <a:spLocks noChangeArrowheads="1"/>
          </p:cNvSpPr>
          <p:nvPr/>
        </p:nvSpPr>
        <p:spPr bwMode="auto">
          <a:xfrm>
            <a:off x="685800" y="609600"/>
            <a:ext cx="7772400" cy="6762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tab pos="5645150" algn="l"/>
              </a:tabLst>
              <a:defRPr/>
            </a:pPr>
            <a:r>
              <a:rPr kumimoji="0" lang="en-GB" sz="2400" b="1" u="none" strike="noStrike" kern="0" cap="none" spc="0" normalizeH="0" baseline="0" noProof="0" dirty="0" smtClean="0">
                <a:ln>
                  <a:noFill/>
                </a:ln>
                <a:solidFill>
                  <a:schemeClr val="bg1"/>
                </a:solidFill>
                <a:effectLst/>
                <a:uLnTx/>
                <a:uFillTx/>
                <a:latin typeface="+mj-lt"/>
                <a:ea typeface="+mj-ea"/>
                <a:cs typeface="+mj-cs"/>
              </a:rPr>
              <a:t>The Most Popular</a:t>
            </a:r>
            <a:r>
              <a:rPr kumimoji="0" lang="en-GB" sz="2400" b="1" u="none" strike="noStrike" kern="0" cap="none" spc="0" normalizeH="0" noProof="0" dirty="0" smtClean="0">
                <a:ln>
                  <a:noFill/>
                </a:ln>
                <a:solidFill>
                  <a:schemeClr val="bg1"/>
                </a:solidFill>
                <a:effectLst/>
                <a:uLnTx/>
                <a:uFillTx/>
                <a:latin typeface="+mj-lt"/>
                <a:ea typeface="+mj-ea"/>
                <a:cs typeface="+mj-cs"/>
              </a:rPr>
              <a:t> Site Location</a:t>
            </a:r>
            <a:endParaRPr kumimoji="0" lang="en-GB" sz="2400" b="1" u="none" strike="noStrike" kern="0" cap="none" spc="0" normalizeH="0" baseline="0" noProof="0" dirty="0" smtClean="0">
              <a:ln>
                <a:noFill/>
              </a:ln>
              <a:solidFill>
                <a:schemeClr val="bg1"/>
              </a:soli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Grid Site Infrastructure</a:t>
            </a:r>
            <a:endParaRPr lang="en-US" dirty="0"/>
          </a:p>
        </p:txBody>
      </p:sp>
      <p:sp>
        <p:nvSpPr>
          <p:cNvPr id="5" name="Text Placeholder 4"/>
          <p:cNvSpPr>
            <a:spLocks noGrp="1"/>
          </p:cNvSpPr>
          <p:nvPr>
            <p:ph type="body" idx="1"/>
          </p:nvPr>
        </p:nvSpPr>
        <p:spPr/>
        <p:txBody>
          <a:bodyPr/>
          <a:lstStyle/>
          <a:p>
            <a:r>
              <a:rPr lang="en-US" dirty="0" smtClean="0"/>
              <a:t>Compute Clusters</a:t>
            </a:r>
          </a:p>
          <a:p>
            <a:r>
              <a:rPr lang="en-US" dirty="0" smtClean="0"/>
              <a:t>The Impact of Scale</a:t>
            </a:r>
          </a:p>
          <a:p>
            <a:r>
              <a:rPr lang="en-US" dirty="0" smtClean="0"/>
              <a:t>Data versus compute</a:t>
            </a:r>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Rectangle 2"/>
          <p:cNvSpPr>
            <a:spLocks noGrp="1" noChangeArrowheads="1"/>
          </p:cNvSpPr>
          <p:nvPr>
            <p:ph type="title"/>
          </p:nvPr>
        </p:nvSpPr>
        <p:spPr/>
        <p:txBody>
          <a:bodyPr/>
          <a:lstStyle/>
          <a:p>
            <a:pPr eaLnBrk="1" hangingPunct="1"/>
            <a:r>
              <a:rPr lang="en-US" smtClean="0"/>
              <a:t>High Performance or High Throughput?</a:t>
            </a:r>
          </a:p>
        </p:txBody>
      </p:sp>
      <p:sp>
        <p:nvSpPr>
          <p:cNvPr id="71686" name="Rectangle 3"/>
          <p:cNvSpPr>
            <a:spLocks noGrp="1" noChangeArrowheads="1"/>
          </p:cNvSpPr>
          <p:nvPr>
            <p:ph type="body" idx="1"/>
          </p:nvPr>
        </p:nvSpPr>
        <p:spPr>
          <a:xfrm>
            <a:off x="468313" y="1528785"/>
            <a:ext cx="8135937" cy="5114925"/>
          </a:xfrm>
        </p:spPr>
        <p:txBody>
          <a:bodyPr/>
          <a:lstStyle/>
          <a:p>
            <a:pPr eaLnBrk="1" hangingPunct="1">
              <a:lnSpc>
                <a:spcPct val="80000"/>
              </a:lnSpc>
              <a:buFontTx/>
              <a:buNone/>
            </a:pPr>
            <a:r>
              <a:rPr lang="en-US" sz="1800" dirty="0" smtClean="0"/>
              <a:t>Key question: max. granularity of decomposition:</a:t>
            </a:r>
          </a:p>
          <a:p>
            <a:pPr eaLnBrk="1" hangingPunct="1">
              <a:lnSpc>
                <a:spcPct val="80000"/>
              </a:lnSpc>
              <a:buFontTx/>
              <a:buNone/>
            </a:pPr>
            <a:endParaRPr lang="en-US" sz="1800" dirty="0" smtClean="0"/>
          </a:p>
          <a:p>
            <a:pPr eaLnBrk="1" hangingPunct="1">
              <a:lnSpc>
                <a:spcPct val="80000"/>
              </a:lnSpc>
            </a:pPr>
            <a:r>
              <a:rPr lang="en-US" sz="1800" dirty="0" smtClean="0"/>
              <a:t>Have you got one big problem or a bunch of little ones?</a:t>
            </a:r>
            <a:r>
              <a:rPr lang="en-US" sz="2000" dirty="0" smtClean="0"/>
              <a:t> </a:t>
            </a:r>
          </a:p>
          <a:p>
            <a:pPr lvl="1" eaLnBrk="1" hangingPunct="1">
              <a:lnSpc>
                <a:spcPct val="80000"/>
              </a:lnSpc>
            </a:pPr>
            <a:r>
              <a:rPr lang="en-US" sz="1600" dirty="0" smtClean="0"/>
              <a:t>To what extent can the “problem” be decomposed into sort-of-independent parts (‘grains’) that can all be processed in parallel?</a:t>
            </a:r>
            <a:br>
              <a:rPr lang="en-US" sz="1600" dirty="0" smtClean="0"/>
            </a:br>
            <a:endParaRPr lang="en-US" sz="1600" dirty="0" smtClean="0"/>
          </a:p>
          <a:p>
            <a:pPr eaLnBrk="1" hangingPunct="1">
              <a:lnSpc>
                <a:spcPct val="80000"/>
              </a:lnSpc>
            </a:pPr>
            <a:r>
              <a:rPr lang="en-US" sz="1800" dirty="0" smtClean="0"/>
              <a:t>Granularity</a:t>
            </a:r>
          </a:p>
          <a:p>
            <a:pPr lvl="1" eaLnBrk="1" hangingPunct="1">
              <a:lnSpc>
                <a:spcPct val="80000"/>
              </a:lnSpc>
            </a:pPr>
            <a:r>
              <a:rPr lang="en-US" sz="1600" dirty="0" smtClean="0">
                <a:solidFill>
                  <a:srgbClr val="800000"/>
                </a:solidFill>
              </a:rPr>
              <a:t>fine-grained parallelism </a:t>
            </a:r>
            <a:r>
              <a:rPr lang="en-US" sz="1600" dirty="0" smtClean="0"/>
              <a:t>– </a:t>
            </a:r>
            <a:br>
              <a:rPr lang="en-US" sz="1600" dirty="0" smtClean="0"/>
            </a:br>
            <a:r>
              <a:rPr lang="en-US" sz="1600" dirty="0" smtClean="0">
                <a:solidFill>
                  <a:srgbClr val="0000FF"/>
                </a:solidFill>
              </a:rPr>
              <a:t>the independent bits are small, need to exchange information, synchronize often</a:t>
            </a:r>
          </a:p>
          <a:p>
            <a:pPr lvl="1" eaLnBrk="1" hangingPunct="1">
              <a:lnSpc>
                <a:spcPct val="80000"/>
              </a:lnSpc>
            </a:pPr>
            <a:r>
              <a:rPr lang="en-US" sz="1600" dirty="0" smtClean="0">
                <a:solidFill>
                  <a:srgbClr val="800000"/>
                </a:solidFill>
              </a:rPr>
              <a:t>coarse-grained</a:t>
            </a:r>
            <a:r>
              <a:rPr lang="en-US" sz="1600" dirty="0" smtClean="0"/>
              <a:t> – </a:t>
            </a:r>
            <a:br>
              <a:rPr lang="en-US" sz="1600" dirty="0" smtClean="0"/>
            </a:br>
            <a:r>
              <a:rPr lang="en-US" sz="1600" dirty="0" smtClean="0">
                <a:solidFill>
                  <a:srgbClr val="0000FF"/>
                </a:solidFill>
              </a:rPr>
              <a:t>the problem can be decomposed into large chunks that can be processed independently</a:t>
            </a:r>
            <a:br>
              <a:rPr lang="en-US" sz="1600" dirty="0" smtClean="0">
                <a:solidFill>
                  <a:srgbClr val="0000FF"/>
                </a:solidFill>
              </a:rPr>
            </a:br>
            <a:endParaRPr lang="en-US" sz="1600" dirty="0" smtClean="0">
              <a:solidFill>
                <a:srgbClr val="0000FF"/>
              </a:solidFill>
            </a:endParaRPr>
          </a:p>
          <a:p>
            <a:pPr eaLnBrk="1" hangingPunct="1">
              <a:lnSpc>
                <a:spcPct val="80000"/>
              </a:lnSpc>
            </a:pPr>
            <a:r>
              <a:rPr lang="en-US" sz="1800" dirty="0" smtClean="0"/>
              <a:t>Practical limits on the degree of parallelism – </a:t>
            </a:r>
          </a:p>
          <a:p>
            <a:pPr lvl="1" eaLnBrk="1" hangingPunct="1">
              <a:lnSpc>
                <a:spcPct val="80000"/>
              </a:lnSpc>
            </a:pPr>
            <a:r>
              <a:rPr lang="en-US" sz="1600" dirty="0" smtClean="0">
                <a:solidFill>
                  <a:srgbClr val="0000FF"/>
                </a:solidFill>
              </a:rPr>
              <a:t>how many grains can be processed in parallel?</a:t>
            </a:r>
          </a:p>
          <a:p>
            <a:pPr lvl="1" eaLnBrk="1" hangingPunct="1">
              <a:lnSpc>
                <a:spcPct val="80000"/>
              </a:lnSpc>
            </a:pPr>
            <a:r>
              <a:rPr lang="en-US" sz="1600" dirty="0" smtClean="0">
                <a:solidFill>
                  <a:srgbClr val="0000FF"/>
                </a:solidFill>
              </a:rPr>
              <a:t>degree of parallelism v. grain size</a:t>
            </a:r>
          </a:p>
          <a:p>
            <a:pPr lvl="1" eaLnBrk="1" hangingPunct="1">
              <a:lnSpc>
                <a:spcPct val="80000"/>
              </a:lnSpc>
            </a:pPr>
            <a:r>
              <a:rPr lang="en-US" sz="1600" dirty="0" smtClean="0">
                <a:solidFill>
                  <a:srgbClr val="0000FF"/>
                </a:solidFill>
              </a:rPr>
              <a:t>grain size limited by the efficiency of the system at </a:t>
            </a:r>
            <a:r>
              <a:rPr lang="en-US" sz="1600" dirty="0" err="1" smtClean="0">
                <a:solidFill>
                  <a:srgbClr val="0000FF"/>
                </a:solidFill>
              </a:rPr>
              <a:t>synchronising</a:t>
            </a:r>
            <a:r>
              <a:rPr lang="en-US" sz="1600" dirty="0" smtClean="0">
                <a:solidFill>
                  <a:srgbClr val="0000FF"/>
                </a:solidFill>
              </a:rPr>
              <a:t> grains</a:t>
            </a:r>
          </a:p>
          <a:p>
            <a:pPr lvl="1" eaLnBrk="1" hangingPunct="1">
              <a:lnSpc>
                <a:spcPct val="80000"/>
              </a:lnSpc>
            </a:pPr>
            <a:r>
              <a:rPr lang="en-US" sz="1600" dirty="0" smtClean="0">
                <a:solidFill>
                  <a:srgbClr val="0000FF"/>
                </a:solidFill>
              </a:rPr>
              <a:t>IO throughput versus computation</a:t>
            </a:r>
            <a:endParaRPr lang="en-US" sz="1600" dirty="0" smtClean="0"/>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Grp="1" noChangeArrowheads="1"/>
          </p:cNvSpPr>
          <p:nvPr>
            <p:ph type="title"/>
          </p:nvPr>
        </p:nvSpPr>
        <p:spPr/>
        <p:txBody>
          <a:bodyPr/>
          <a:lstStyle/>
          <a:p>
            <a:pPr eaLnBrk="1" hangingPunct="1"/>
            <a:r>
              <a:rPr lang="en-GB" dirty="0" smtClean="0"/>
              <a:t>Cluster architectures: Beowulf</a:t>
            </a:r>
          </a:p>
        </p:txBody>
      </p:sp>
      <p:sp>
        <p:nvSpPr>
          <p:cNvPr id="76806" name="Rectangle 3"/>
          <p:cNvSpPr>
            <a:spLocks noGrp="1" noChangeArrowheads="1"/>
          </p:cNvSpPr>
          <p:nvPr>
            <p:ph type="body" idx="1"/>
          </p:nvPr>
        </p:nvSpPr>
        <p:spPr>
          <a:xfrm>
            <a:off x="357158" y="1571612"/>
            <a:ext cx="8286808" cy="4524388"/>
          </a:xfrm>
        </p:spPr>
        <p:txBody>
          <a:bodyPr/>
          <a:lstStyle/>
          <a:p>
            <a:pPr eaLnBrk="1" hangingPunct="1">
              <a:lnSpc>
                <a:spcPct val="90000"/>
              </a:lnSpc>
            </a:pPr>
            <a:r>
              <a:rPr lang="en-GB" sz="2000" dirty="0" smtClean="0">
                <a:solidFill>
                  <a:srgbClr val="A50021"/>
                </a:solidFill>
              </a:rPr>
              <a:t>‘Beowulf’ virtual supercomputers</a:t>
            </a:r>
          </a:p>
          <a:p>
            <a:pPr lvl="1" eaLnBrk="1" hangingPunct="1">
              <a:lnSpc>
                <a:spcPct val="90000"/>
              </a:lnSpc>
            </a:pPr>
            <a:r>
              <a:rPr lang="en-GB" sz="1800" dirty="0" smtClean="0"/>
              <a:t>entire cluster managed by the server</a:t>
            </a:r>
          </a:p>
          <a:p>
            <a:pPr lvl="1" eaLnBrk="1" hangingPunct="1">
              <a:lnSpc>
                <a:spcPct val="90000"/>
              </a:lnSpc>
            </a:pPr>
            <a:r>
              <a:rPr lang="en-GB" sz="1800" dirty="0" smtClean="0"/>
              <a:t>users interact only with the server to start and manage jobs</a:t>
            </a:r>
          </a:p>
          <a:p>
            <a:pPr lvl="1" eaLnBrk="1" hangingPunct="1">
              <a:lnSpc>
                <a:spcPct val="90000"/>
              </a:lnSpc>
            </a:pPr>
            <a:r>
              <a:rPr lang="en-GB" sz="1800" dirty="0" smtClean="0"/>
              <a:t>geared towards CPU intensive application with few data</a:t>
            </a:r>
          </a:p>
          <a:p>
            <a:pPr lvl="1" eaLnBrk="1" hangingPunct="1">
              <a:lnSpc>
                <a:spcPct val="90000"/>
              </a:lnSpc>
            </a:pPr>
            <a:endParaRPr lang="en-GB" sz="1800" dirty="0" smtClean="0"/>
          </a:p>
          <a:p>
            <a:pPr eaLnBrk="1" hangingPunct="1">
              <a:lnSpc>
                <a:spcPct val="90000"/>
              </a:lnSpc>
            </a:pPr>
            <a:r>
              <a:rPr lang="en-GB" sz="2000" dirty="0" smtClean="0">
                <a:solidFill>
                  <a:srgbClr val="A50021"/>
                </a:solidFill>
              </a:rPr>
              <a:t>classic network architecture</a:t>
            </a:r>
          </a:p>
          <a:p>
            <a:pPr lvl="1" eaLnBrk="1" hangingPunct="1">
              <a:lnSpc>
                <a:spcPct val="90000"/>
              </a:lnSpc>
            </a:pPr>
            <a:r>
              <a:rPr lang="en-GB" sz="1800" dirty="0" smtClean="0"/>
              <a:t>server connected to the public network</a:t>
            </a:r>
          </a:p>
          <a:p>
            <a:pPr lvl="1" eaLnBrk="1" hangingPunct="1">
              <a:lnSpc>
                <a:spcPct val="90000"/>
              </a:lnSpc>
            </a:pPr>
            <a:r>
              <a:rPr lang="en-GB" sz="1800" dirty="0" smtClean="0"/>
              <a:t>all WNs on a cluster-local LAN</a:t>
            </a:r>
          </a:p>
          <a:p>
            <a:pPr lvl="1" eaLnBrk="1" hangingPunct="1">
              <a:lnSpc>
                <a:spcPct val="90000"/>
              </a:lnSpc>
            </a:pPr>
            <a:r>
              <a:rPr lang="en-GB" sz="1800" dirty="0" smtClean="0"/>
              <a:t>usually using private IP space</a:t>
            </a:r>
          </a:p>
          <a:p>
            <a:pPr lvl="1" eaLnBrk="1" hangingPunct="1">
              <a:lnSpc>
                <a:spcPct val="90000"/>
              </a:lnSpc>
            </a:pPr>
            <a:r>
              <a:rPr lang="en-GB" sz="1800" dirty="0" smtClean="0"/>
              <a:t>no communication from the </a:t>
            </a:r>
            <a:br>
              <a:rPr lang="en-GB" sz="1800" dirty="0" smtClean="0"/>
            </a:br>
            <a:r>
              <a:rPr lang="en-GB" sz="1800" dirty="0" smtClean="0"/>
              <a:t>WNs to the outside world</a:t>
            </a:r>
          </a:p>
          <a:p>
            <a:pPr lvl="1" eaLnBrk="1" hangingPunct="1">
              <a:lnSpc>
                <a:spcPct val="90000"/>
              </a:lnSpc>
            </a:pPr>
            <a:r>
              <a:rPr lang="en-GB" sz="1800" dirty="0" smtClean="0"/>
              <a:t>optional fast interconnect (</a:t>
            </a:r>
            <a:r>
              <a:rPr lang="en-GB" sz="1800" dirty="0" err="1" smtClean="0"/>
              <a:t>Infiniband</a:t>
            </a:r>
            <a:r>
              <a:rPr lang="en-GB" sz="1800" dirty="0" smtClean="0"/>
              <a:t> or </a:t>
            </a:r>
            <a:r>
              <a:rPr lang="en-GB" sz="1800" dirty="0" err="1" smtClean="0"/>
              <a:t>Myrinet</a:t>
            </a:r>
            <a:r>
              <a:rPr lang="en-GB" sz="1800" dirty="0" smtClean="0"/>
              <a:t>)</a:t>
            </a:r>
          </a:p>
          <a:p>
            <a:pPr eaLnBrk="1" hangingPunct="1">
              <a:lnSpc>
                <a:spcPct val="90000"/>
              </a:lnSpc>
            </a:pPr>
            <a:endParaRPr lang="en-GB" sz="2000" dirty="0" smtClean="0"/>
          </a:p>
          <a:p>
            <a:pPr eaLnBrk="1" hangingPunct="1">
              <a:lnSpc>
                <a:spcPct val="90000"/>
              </a:lnSpc>
            </a:pPr>
            <a:r>
              <a:rPr lang="en-GB" sz="2000" dirty="0" smtClean="0">
                <a:solidFill>
                  <a:srgbClr val="A50021"/>
                </a:solidFill>
              </a:rPr>
              <a:t>installs can even use diskless clients*</a:t>
            </a:r>
          </a:p>
          <a:p>
            <a:pPr lvl="1" eaLnBrk="1" hangingPunct="1">
              <a:lnSpc>
                <a:spcPct val="90000"/>
              </a:lnSpc>
            </a:pPr>
            <a:r>
              <a:rPr lang="en-GB" sz="1800" dirty="0" smtClean="0"/>
              <a:t>PXE boot refers to NFS root </a:t>
            </a:r>
            <a:r>
              <a:rPr lang="en-GB" sz="1800" dirty="0" err="1" smtClean="0"/>
              <a:t>fs</a:t>
            </a:r>
            <a:endParaRPr lang="en-GB" sz="1800" dirty="0" smtClean="0"/>
          </a:p>
          <a:p>
            <a:pPr lvl="1" eaLnBrk="1" hangingPunct="1">
              <a:lnSpc>
                <a:spcPct val="90000"/>
              </a:lnSpc>
            </a:pPr>
            <a:r>
              <a:rPr lang="en-GB" sz="1800" dirty="0" smtClean="0"/>
              <a:t>all IO is done remotely on the server</a:t>
            </a:r>
          </a:p>
        </p:txBody>
      </p:sp>
      <p:pic>
        <p:nvPicPr>
          <p:cNvPr id="76807" name="Picture 5" descr="beowulf-network-privateIP"/>
          <p:cNvPicPr>
            <a:picLocks noChangeAspect="1" noChangeArrowheads="1"/>
          </p:cNvPicPr>
          <p:nvPr/>
        </p:nvPicPr>
        <p:blipFill>
          <a:blip r:embed="rId2"/>
          <a:srcRect/>
          <a:stretch>
            <a:fillRect/>
          </a:stretch>
        </p:blipFill>
        <p:spPr bwMode="auto">
          <a:xfrm>
            <a:off x="5072066" y="3000372"/>
            <a:ext cx="3960812" cy="301783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5" name="Rectangle 2"/>
          <p:cNvSpPr>
            <a:spLocks noGrp="1" noChangeArrowheads="1"/>
          </p:cNvSpPr>
          <p:nvPr>
            <p:ph type="title"/>
          </p:nvPr>
        </p:nvSpPr>
        <p:spPr/>
        <p:txBody>
          <a:bodyPr/>
          <a:lstStyle/>
          <a:p>
            <a:pPr eaLnBrk="1" hangingPunct="1"/>
            <a:r>
              <a:rPr lang="en-GB" dirty="0" smtClean="0"/>
              <a:t>Growing your cluster</a:t>
            </a:r>
          </a:p>
        </p:txBody>
      </p:sp>
      <p:sp>
        <p:nvSpPr>
          <p:cNvPr id="87046" name="Rectangle 3"/>
          <p:cNvSpPr>
            <a:spLocks noGrp="1" noChangeArrowheads="1"/>
          </p:cNvSpPr>
          <p:nvPr>
            <p:ph type="body" idx="1"/>
          </p:nvPr>
        </p:nvSpPr>
        <p:spPr>
          <a:xfrm>
            <a:off x="357158" y="1571612"/>
            <a:ext cx="7772400" cy="4524388"/>
          </a:xfrm>
        </p:spPr>
        <p:txBody>
          <a:bodyPr/>
          <a:lstStyle/>
          <a:p>
            <a:pPr eaLnBrk="1" hangingPunct="1"/>
            <a:r>
              <a:rPr lang="en-GB" sz="2000" dirty="0" smtClean="0"/>
              <a:t>Larger clusters accommodated by more switches, </a:t>
            </a:r>
            <a:r>
              <a:rPr lang="en-GB" sz="2000" dirty="0" smtClean="0">
                <a:solidFill>
                  <a:srgbClr val="A50021"/>
                </a:solidFill>
              </a:rPr>
              <a:t>but</a:t>
            </a:r>
          </a:p>
          <a:p>
            <a:pPr eaLnBrk="1" hangingPunct="1"/>
            <a:endParaRPr lang="en-GB" sz="2000" dirty="0" smtClean="0">
              <a:solidFill>
                <a:srgbClr val="A50021"/>
              </a:solidFill>
            </a:endParaRPr>
          </a:p>
          <a:p>
            <a:pPr lvl="1" eaLnBrk="1" hangingPunct="1"/>
            <a:r>
              <a:rPr lang="en-GB" sz="1800" dirty="0" smtClean="0"/>
              <a:t>file I/O (</a:t>
            </a:r>
            <a:r>
              <a:rPr lang="en-GB" sz="1800" dirty="0" err="1" smtClean="0"/>
              <a:t>headnode</a:t>
            </a:r>
            <a:r>
              <a:rPr lang="en-GB" sz="1800" dirty="0" smtClean="0"/>
              <a:t> load) becomes bottleneck </a:t>
            </a:r>
          </a:p>
          <a:p>
            <a:pPr lvl="2" eaLnBrk="1" hangingPunct="1"/>
            <a:r>
              <a:rPr lang="en-GB" sz="1600" dirty="0" smtClean="0"/>
              <a:t>system booting (PXE, NFS roots)</a:t>
            </a:r>
          </a:p>
          <a:p>
            <a:pPr lvl="2" eaLnBrk="1" hangingPunct="1"/>
            <a:r>
              <a:rPr lang="en-GB" sz="1600" dirty="0" smtClean="0"/>
              <a:t>home directories</a:t>
            </a:r>
          </a:p>
          <a:p>
            <a:pPr lvl="2" eaLnBrk="1" hangingPunct="1"/>
            <a:r>
              <a:rPr lang="en-GB" sz="1600" dirty="0" smtClean="0"/>
              <a:t>cluster job management</a:t>
            </a:r>
          </a:p>
          <a:p>
            <a:pPr lvl="2" eaLnBrk="1" hangingPunct="1"/>
            <a:endParaRPr lang="en-GB" sz="1600" dirty="0" smtClean="0"/>
          </a:p>
          <a:p>
            <a:pPr lvl="1" eaLnBrk="1" hangingPunct="1"/>
            <a:r>
              <a:rPr lang="en-GB" sz="1800" dirty="0" smtClean="0"/>
              <a:t>function separation </a:t>
            </a:r>
            <a:br>
              <a:rPr lang="en-GB" sz="1800" dirty="0" smtClean="0"/>
            </a:br>
            <a:r>
              <a:rPr lang="en-GB" sz="1800" dirty="0" smtClean="0"/>
              <a:t>(boot server, IO server) </a:t>
            </a:r>
            <a:br>
              <a:rPr lang="en-GB" sz="1800" dirty="0" smtClean="0"/>
            </a:br>
            <a:r>
              <a:rPr lang="en-GB" sz="1800" dirty="0" smtClean="0"/>
              <a:t>within the cluster helps</a:t>
            </a:r>
            <a:br>
              <a:rPr lang="en-GB" sz="1800" dirty="0" smtClean="0"/>
            </a:br>
            <a:r>
              <a:rPr lang="en-GB" sz="1800" dirty="0" smtClean="0"/>
              <a:t>only little</a:t>
            </a:r>
          </a:p>
          <a:p>
            <a:pPr lvl="1" eaLnBrk="1" hangingPunct="1"/>
            <a:endParaRPr lang="en-GB" sz="1800" dirty="0" smtClean="0"/>
          </a:p>
          <a:p>
            <a:pPr lvl="1" eaLnBrk="1" hangingPunct="1"/>
            <a:r>
              <a:rPr lang="en-GB" sz="1800" dirty="0" smtClean="0"/>
              <a:t>Local-IO support is better</a:t>
            </a:r>
          </a:p>
          <a:p>
            <a:pPr lvl="1" eaLnBrk="1" hangingPunct="1"/>
            <a:r>
              <a:rPr lang="en-GB" sz="1800" dirty="0" smtClean="0"/>
              <a:t>Not for ‘global’ use</a:t>
            </a:r>
          </a:p>
          <a:p>
            <a:pPr eaLnBrk="1" hangingPunct="1"/>
            <a:endParaRPr lang="en-GB" sz="2000" dirty="0" smtClean="0"/>
          </a:p>
        </p:txBody>
      </p:sp>
      <p:pic>
        <p:nvPicPr>
          <p:cNvPr id="87047" name="Picture 4" descr="beowulf-network-multiserver-privateIP"/>
          <p:cNvPicPr>
            <a:picLocks noChangeAspect="1" noChangeArrowheads="1"/>
          </p:cNvPicPr>
          <p:nvPr/>
        </p:nvPicPr>
        <p:blipFill>
          <a:blip r:embed="rId2"/>
          <a:srcRect/>
          <a:stretch>
            <a:fillRect/>
          </a:stretch>
        </p:blipFill>
        <p:spPr bwMode="auto">
          <a:xfrm>
            <a:off x="4286248" y="3405850"/>
            <a:ext cx="4775200" cy="344963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3" name="Rectangle 2"/>
          <p:cNvSpPr>
            <a:spLocks noGrp="1" noChangeArrowheads="1"/>
          </p:cNvSpPr>
          <p:nvPr>
            <p:ph type="title"/>
          </p:nvPr>
        </p:nvSpPr>
        <p:spPr/>
        <p:txBody>
          <a:bodyPr/>
          <a:lstStyle/>
          <a:p>
            <a:pPr eaLnBrk="1" hangingPunct="1"/>
            <a:r>
              <a:rPr lang="en-GB" dirty="0" smtClean="0"/>
              <a:t>But NAT does not help</a:t>
            </a:r>
          </a:p>
        </p:txBody>
      </p:sp>
      <p:sp>
        <p:nvSpPr>
          <p:cNvPr id="89094" name="Rectangle 3"/>
          <p:cNvSpPr>
            <a:spLocks noGrp="1" noChangeArrowheads="1"/>
          </p:cNvSpPr>
          <p:nvPr>
            <p:ph type="body" idx="1"/>
          </p:nvPr>
        </p:nvSpPr>
        <p:spPr/>
        <p:txBody>
          <a:bodyPr/>
          <a:lstStyle/>
          <a:p>
            <a:pPr eaLnBrk="1" hangingPunct="1"/>
            <a:r>
              <a:rPr lang="en-GB" sz="1800" dirty="0" smtClean="0"/>
              <a:t>The NAT kludge leads to several problems</a:t>
            </a:r>
          </a:p>
          <a:p>
            <a:pPr lvl="1" eaLnBrk="1" hangingPunct="1"/>
            <a:r>
              <a:rPr lang="en-GB" sz="1600" dirty="0" smtClean="0"/>
              <a:t>with FTP-like protocols for data-transfer</a:t>
            </a:r>
          </a:p>
          <a:p>
            <a:pPr lvl="1" eaLnBrk="1" hangingPunct="1"/>
            <a:r>
              <a:rPr lang="en-GB" sz="1600" dirty="0" smtClean="0"/>
              <a:t>with the load on the NAT box</a:t>
            </a:r>
          </a:p>
          <a:p>
            <a:pPr eaLnBrk="1" hangingPunct="1"/>
            <a:r>
              <a:rPr lang="en-GB" sz="1600" i="1" dirty="0" smtClean="0"/>
              <a:t>and is certainly not the solution for protecting the WNs from attacks from the public internet, as commonly perceived</a:t>
            </a:r>
          </a:p>
          <a:p>
            <a:pPr lvl="1" eaLnBrk="1" hangingPunct="1"/>
            <a:r>
              <a:rPr lang="en-GB" sz="1400" i="1" dirty="0" smtClean="0"/>
              <a:t>can do that easily with ‘permit </a:t>
            </a:r>
            <a:r>
              <a:rPr lang="en-GB" sz="1400" i="1" dirty="0" err="1" smtClean="0"/>
              <a:t>tcp</a:t>
            </a:r>
            <a:r>
              <a:rPr lang="en-GB" sz="1400" i="1" dirty="0" smtClean="0"/>
              <a:t> established’  followed by ‘deny any </a:t>
            </a:r>
            <a:r>
              <a:rPr lang="en-GB" sz="1400" i="1" dirty="0" err="1" smtClean="0"/>
              <a:t>any</a:t>
            </a:r>
            <a:r>
              <a:rPr lang="en-GB" sz="1400" i="1" dirty="0" smtClean="0"/>
              <a:t>’</a:t>
            </a:r>
          </a:p>
        </p:txBody>
      </p:sp>
      <p:grpSp>
        <p:nvGrpSpPr>
          <p:cNvPr id="2" name="Group 12"/>
          <p:cNvGrpSpPr>
            <a:grpSpLocks/>
          </p:cNvGrpSpPr>
          <p:nvPr/>
        </p:nvGrpSpPr>
        <p:grpSpPr bwMode="auto">
          <a:xfrm>
            <a:off x="755650" y="3678260"/>
            <a:ext cx="5629275" cy="2971800"/>
            <a:chOff x="1111" y="1434"/>
            <a:chExt cx="3546" cy="1872"/>
          </a:xfrm>
        </p:grpSpPr>
        <p:pic>
          <p:nvPicPr>
            <p:cNvPr id="89097" name="Picture 4" descr="deel-CPU-2005-2006"/>
            <p:cNvPicPr>
              <a:picLocks noChangeAspect="1" noChangeArrowheads="1"/>
            </p:cNvPicPr>
            <p:nvPr/>
          </p:nvPicPr>
          <p:blipFill>
            <a:blip r:embed="rId2"/>
            <a:srcRect/>
            <a:stretch>
              <a:fillRect/>
            </a:stretch>
          </p:blipFill>
          <p:spPr bwMode="auto">
            <a:xfrm>
              <a:off x="1111" y="1434"/>
              <a:ext cx="3546" cy="1530"/>
            </a:xfrm>
            <a:prstGeom prst="rect">
              <a:avLst/>
            </a:prstGeom>
            <a:noFill/>
            <a:ln w="9525">
              <a:noFill/>
              <a:miter lim="800000"/>
              <a:headEnd/>
              <a:tailEnd/>
            </a:ln>
          </p:spPr>
        </p:pic>
        <p:sp>
          <p:nvSpPr>
            <p:cNvPr id="89098" name="Line 5"/>
            <p:cNvSpPr>
              <a:spLocks noChangeShapeType="1"/>
            </p:cNvSpPr>
            <p:nvPr/>
          </p:nvSpPr>
          <p:spPr bwMode="auto">
            <a:xfrm>
              <a:off x="2290" y="2160"/>
              <a:ext cx="0" cy="363"/>
            </a:xfrm>
            <a:prstGeom prst="line">
              <a:avLst/>
            </a:prstGeom>
            <a:noFill/>
            <a:ln w="9525">
              <a:solidFill>
                <a:schemeClr val="tx1"/>
              </a:solidFill>
              <a:round/>
              <a:headEnd/>
              <a:tailEnd type="triangle" w="med" len="med"/>
            </a:ln>
          </p:spPr>
          <p:txBody>
            <a:bodyPr/>
            <a:lstStyle/>
            <a:p>
              <a:endParaRPr lang="en-US"/>
            </a:p>
          </p:txBody>
        </p:sp>
        <p:sp>
          <p:nvSpPr>
            <p:cNvPr id="89099" name="Line 6"/>
            <p:cNvSpPr>
              <a:spLocks noChangeShapeType="1"/>
            </p:cNvSpPr>
            <p:nvPr/>
          </p:nvSpPr>
          <p:spPr bwMode="auto">
            <a:xfrm>
              <a:off x="3107" y="2069"/>
              <a:ext cx="0" cy="318"/>
            </a:xfrm>
            <a:prstGeom prst="line">
              <a:avLst/>
            </a:prstGeom>
            <a:noFill/>
            <a:ln w="9525">
              <a:solidFill>
                <a:schemeClr val="tx1"/>
              </a:solidFill>
              <a:round/>
              <a:headEnd/>
              <a:tailEnd type="triangle" w="med" len="med"/>
            </a:ln>
          </p:spPr>
          <p:txBody>
            <a:bodyPr/>
            <a:lstStyle/>
            <a:p>
              <a:endParaRPr lang="en-US"/>
            </a:p>
          </p:txBody>
        </p:sp>
        <p:sp>
          <p:nvSpPr>
            <p:cNvPr id="89100" name="Text Box 7"/>
            <p:cNvSpPr txBox="1">
              <a:spLocks noChangeArrowheads="1"/>
            </p:cNvSpPr>
            <p:nvPr/>
          </p:nvSpPr>
          <p:spPr bwMode="auto">
            <a:xfrm>
              <a:off x="1882" y="1930"/>
              <a:ext cx="838" cy="250"/>
            </a:xfrm>
            <a:prstGeom prst="rect">
              <a:avLst/>
            </a:prstGeom>
            <a:noFill/>
            <a:ln w="9525">
              <a:noFill/>
              <a:miter lim="800000"/>
              <a:headEnd/>
              <a:tailEnd/>
            </a:ln>
          </p:spPr>
          <p:txBody>
            <a:bodyPr wrap="none">
              <a:spAutoFit/>
            </a:bodyPr>
            <a:lstStyle/>
            <a:p>
              <a:r>
                <a:rPr lang="en-GB" sz="2000"/>
                <a:t>halloween</a:t>
              </a:r>
            </a:p>
          </p:txBody>
        </p:sp>
        <p:sp>
          <p:nvSpPr>
            <p:cNvPr id="89101" name="Text Box 8"/>
            <p:cNvSpPr txBox="1">
              <a:spLocks noChangeArrowheads="1"/>
            </p:cNvSpPr>
            <p:nvPr/>
          </p:nvSpPr>
          <p:spPr bwMode="auto">
            <a:xfrm>
              <a:off x="2699" y="1842"/>
              <a:ext cx="766" cy="250"/>
            </a:xfrm>
            <a:prstGeom prst="rect">
              <a:avLst/>
            </a:prstGeom>
            <a:noFill/>
            <a:ln w="9525">
              <a:noFill/>
              <a:miter lim="800000"/>
              <a:headEnd/>
              <a:tailEnd/>
            </a:ln>
          </p:spPr>
          <p:txBody>
            <a:bodyPr wrap="none">
              <a:spAutoFit/>
            </a:bodyPr>
            <a:lstStyle/>
            <a:p>
              <a:r>
                <a:rPr lang="en-GB" sz="2000"/>
                <a:t>bulld0zer</a:t>
              </a:r>
            </a:p>
          </p:txBody>
        </p:sp>
        <p:sp>
          <p:nvSpPr>
            <p:cNvPr id="89102" name="Text Box 9"/>
            <p:cNvSpPr txBox="1">
              <a:spLocks noChangeArrowheads="1"/>
            </p:cNvSpPr>
            <p:nvPr/>
          </p:nvSpPr>
          <p:spPr bwMode="auto">
            <a:xfrm>
              <a:off x="1111" y="2976"/>
              <a:ext cx="3538" cy="330"/>
            </a:xfrm>
            <a:prstGeom prst="rect">
              <a:avLst/>
            </a:prstGeom>
            <a:noFill/>
            <a:ln w="9525">
              <a:noFill/>
              <a:miter lim="800000"/>
              <a:headEnd/>
              <a:tailEnd/>
            </a:ln>
          </p:spPr>
          <p:txBody>
            <a:bodyPr>
              <a:spAutoFit/>
            </a:bodyPr>
            <a:lstStyle/>
            <a:p>
              <a:pPr algn="ctr">
                <a:spcBef>
                  <a:spcPct val="50000"/>
                </a:spcBef>
              </a:pPr>
              <a:r>
                <a:rPr lang="en-GB" sz="1400" b="1" dirty="0">
                  <a:solidFill>
                    <a:srgbClr val="A50021"/>
                  </a:solidFill>
                </a:rPr>
                <a:t>CPU load </a:t>
              </a:r>
              <a:r>
                <a:rPr lang="en-GB" sz="1400" b="1" dirty="0" smtClean="0">
                  <a:solidFill>
                    <a:srgbClr val="A50021"/>
                  </a:solidFill>
                </a:rPr>
                <a:t>average </a:t>
              </a:r>
              <a:r>
                <a:rPr lang="en-GB" sz="1400" b="1" dirty="0">
                  <a:solidFill>
                    <a:srgbClr val="A50021"/>
                  </a:solidFill>
                </a:rPr>
                <a:t>‘deel.nikhef.nl’ </a:t>
              </a:r>
              <a:br>
                <a:rPr lang="en-GB" sz="1400" b="1" dirty="0">
                  <a:solidFill>
                    <a:srgbClr val="A50021"/>
                  </a:solidFill>
                </a:rPr>
              </a:br>
              <a:r>
                <a:rPr lang="en-GB" sz="1400" dirty="0">
                  <a:solidFill>
                    <a:srgbClr val="A50021"/>
                  </a:solidFill>
                </a:rPr>
                <a:t>(Foundry </a:t>
              </a:r>
              <a:r>
                <a:rPr lang="en-GB" sz="1400" dirty="0" err="1">
                  <a:solidFill>
                    <a:srgbClr val="A50021"/>
                  </a:solidFill>
                </a:rPr>
                <a:t>BigIron</a:t>
              </a:r>
              <a:r>
                <a:rPr lang="en-GB" sz="1400" dirty="0">
                  <a:solidFill>
                    <a:srgbClr val="A50021"/>
                  </a:solidFill>
                </a:rPr>
                <a:t> 15k with </a:t>
              </a:r>
              <a:r>
                <a:rPr lang="en-GB" sz="1400" dirty="0" smtClean="0">
                  <a:solidFill>
                    <a:srgbClr val="A50021"/>
                  </a:solidFill>
                </a:rPr>
                <a:t>2x BMGR8 </a:t>
              </a:r>
              <a:r>
                <a:rPr lang="en-GB" sz="1400" dirty="0" err="1">
                  <a:solidFill>
                    <a:srgbClr val="A50021"/>
                  </a:solidFill>
                </a:rPr>
                <a:t>Mngt</a:t>
              </a:r>
              <a:r>
                <a:rPr lang="en-GB" sz="1400" dirty="0">
                  <a:solidFill>
                    <a:srgbClr val="A50021"/>
                  </a:solidFill>
                </a:rPr>
                <a:t>-IV module)</a:t>
              </a:r>
            </a:p>
          </p:txBody>
        </p:sp>
      </p:grpSp>
      <p:pic>
        <p:nvPicPr>
          <p:cNvPr id="337931" name="Picture 11" descr="IMG_1856 (Small)"/>
          <p:cNvPicPr>
            <a:picLocks noChangeAspect="1" noChangeArrowheads="1"/>
          </p:cNvPicPr>
          <p:nvPr/>
        </p:nvPicPr>
        <p:blipFill>
          <a:blip r:embed="rId3"/>
          <a:srcRect/>
          <a:stretch>
            <a:fillRect/>
          </a:stretch>
        </p:blipFill>
        <p:spPr bwMode="auto">
          <a:xfrm>
            <a:off x="7235825" y="3906860"/>
            <a:ext cx="1450975" cy="1933575"/>
          </a:xfrm>
          <a:prstGeom prst="rect">
            <a:avLst/>
          </a:prstGeom>
          <a:noFill/>
          <a:effectLst>
            <a:outerShdw dist="107763" dir="2700000" algn="ctr" rotWithShape="0">
              <a:srgbClr val="808080">
                <a:alpha val="50000"/>
              </a:srgbClr>
            </a:outerShdw>
          </a:effec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609600"/>
            <a:ext cx="7772400" cy="803275"/>
          </a:xfrm>
        </p:spPr>
        <p:txBody>
          <a:bodyPr/>
          <a:lstStyle/>
          <a:p>
            <a:pPr eaLnBrk="1" hangingPunct="1"/>
            <a:r>
              <a:rPr lang="en-GB" smtClean="0"/>
              <a:t>Why would we need it?</a:t>
            </a:r>
          </a:p>
        </p:txBody>
      </p:sp>
      <p:graphicFrame>
        <p:nvGraphicFramePr>
          <p:cNvPr id="83972" name="Group 4"/>
          <p:cNvGraphicFramePr>
            <a:graphicFrameLocks noGrp="1"/>
          </p:cNvGraphicFramePr>
          <p:nvPr/>
        </p:nvGraphicFramePr>
        <p:xfrm>
          <a:off x="468313" y="2695575"/>
          <a:ext cx="8281987" cy="3829054"/>
        </p:xfrm>
        <a:graphic>
          <a:graphicData uri="http://schemas.openxmlformats.org/drawingml/2006/table">
            <a:tbl>
              <a:tblPr/>
              <a:tblGrid>
                <a:gridCol w="4678362"/>
                <a:gridCol w="1839913"/>
                <a:gridCol w="1763712"/>
              </a:tblGrid>
              <a:tr h="382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chemeClr val="tx1"/>
                          </a:solidFill>
                          <a:effectLst/>
                          <a:latin typeface="Verdana" pitchFamily="34" charset="0"/>
                        </a:rPr>
                        <a:t>The Bible</a:t>
                      </a:r>
                    </a:p>
                  </a:txBody>
                  <a:tcPr marL="90000" marR="90000" marT="36000" marB="36000"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Verdana" pitchFamily="34" charset="0"/>
                        </a:rPr>
                        <a:t>5</a:t>
                      </a:r>
                    </a:p>
                  </a:txBody>
                  <a:tcPr marL="90000" marR="90000" marT="36000" marB="36000" horzOverflow="overflow">
                    <a:lnL w="12700" cap="flat" cmpd="sng" algn="ctr">
                      <a:solidFill>
                        <a:schemeClr val="tx1"/>
                      </a:solidFill>
                      <a:prstDash val="solid"/>
                      <a:round/>
                      <a:headEnd type="none" w="med" len="med"/>
                      <a:tailEnd type="none" w="med" len="med"/>
                    </a:lnL>
                    <a:lnR cap="flat">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Verdana" pitchFamily="34" charset="0"/>
                        </a:rPr>
                        <a:t>MByte</a:t>
                      </a:r>
                    </a:p>
                  </a:txBody>
                  <a:tcPr marL="90000" marR="90000" marT="36000" marB="36000" horzOverflow="overflow">
                    <a:lnL cap="flat">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382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X-ray image</a:t>
                      </a:r>
                    </a:p>
                  </a:txBody>
                  <a:tcPr marL="90000" marR="90000" marT="36000" marB="36000"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5</a:t>
                      </a:r>
                    </a:p>
                  </a:txBody>
                  <a:tcPr marL="90000" marR="90000" marT="36000" marB="36000" horzOverflow="overflow">
                    <a:lnL w="12700" cap="flat" cmpd="sng" algn="ctr">
                      <a:solidFill>
                        <a:schemeClr val="tx1"/>
                      </a:solidFill>
                      <a:prstDash val="solid"/>
                      <a:round/>
                      <a:headEnd type="none" w="med" len="med"/>
                      <a:tailEnd type="none" w="med" len="med"/>
                    </a:lnL>
                    <a:lnR cap="flat">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MByte/image</a:t>
                      </a:r>
                    </a:p>
                  </a:txBody>
                  <a:tcPr marL="90000" marR="90000" marT="36000" marB="36000" horzOverflow="overflow">
                    <a:lnL cap="flat">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384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Functional MRI</a:t>
                      </a:r>
                    </a:p>
                  </a:txBody>
                  <a:tcPr marL="90000" marR="90000" marT="36000" marB="36000"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1</a:t>
                      </a:r>
                    </a:p>
                  </a:txBody>
                  <a:tcPr marL="90000" marR="90000" marT="36000" marB="36000" horzOverflow="overflow">
                    <a:lnL w="12700" cap="flat" cmpd="sng" algn="ctr">
                      <a:solidFill>
                        <a:schemeClr val="tx1"/>
                      </a:solidFill>
                      <a:prstDash val="solid"/>
                      <a:round/>
                      <a:headEnd type="none" w="med" len="med"/>
                      <a:tailEnd type="none" w="med" len="med"/>
                    </a:lnL>
                    <a:lnR cap="flat">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GByte/day</a:t>
                      </a:r>
                    </a:p>
                  </a:txBody>
                  <a:tcPr marL="90000" marR="90000" marT="36000" marB="36000" horzOverflow="overflow">
                    <a:lnL cap="flat">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382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Bio-informatics databases</a:t>
                      </a:r>
                    </a:p>
                  </a:txBody>
                  <a:tcPr marL="90000" marR="90000" marT="36000" marB="36000"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500</a:t>
                      </a:r>
                    </a:p>
                  </a:txBody>
                  <a:tcPr marL="90000" marR="90000" marT="36000" marB="36000" horzOverflow="overflow">
                    <a:lnL w="12700" cap="flat" cmpd="sng" algn="ctr">
                      <a:solidFill>
                        <a:schemeClr val="tx1"/>
                      </a:solidFill>
                      <a:prstDash val="solid"/>
                      <a:round/>
                      <a:headEnd type="none" w="med" len="med"/>
                      <a:tailEnd type="none" w="med" len="med"/>
                    </a:lnL>
                    <a:lnR cap="flat">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GByte each</a:t>
                      </a:r>
                    </a:p>
                  </a:txBody>
                  <a:tcPr marL="90000" marR="90000" marT="36000" marB="36000" horzOverflow="overflow">
                    <a:lnL cap="flat">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382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Refereed journal papers</a:t>
                      </a:r>
                    </a:p>
                  </a:txBody>
                  <a:tcPr marL="90000" marR="90000" marT="36000" marB="36000"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1</a:t>
                      </a:r>
                    </a:p>
                  </a:txBody>
                  <a:tcPr marL="90000" marR="90000" marT="36000" marB="36000" horzOverflow="overflow">
                    <a:lnL w="12700" cap="flat" cmpd="sng" algn="ctr">
                      <a:solidFill>
                        <a:schemeClr val="tx1"/>
                      </a:solidFill>
                      <a:prstDash val="solid"/>
                      <a:round/>
                      <a:headEnd type="none" w="med" len="med"/>
                      <a:tailEnd type="none" w="med" len="med"/>
                    </a:lnL>
                    <a:lnR cap="flat">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TByte/yr</a:t>
                      </a:r>
                    </a:p>
                  </a:txBody>
                  <a:tcPr marL="90000" marR="90000" marT="36000" marB="36000" horzOverflow="overflow">
                    <a:lnL cap="flat">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382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Satellite world imagery</a:t>
                      </a:r>
                    </a:p>
                  </a:txBody>
                  <a:tcPr marL="90000" marR="90000" marT="36000" marB="36000"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5</a:t>
                      </a:r>
                    </a:p>
                  </a:txBody>
                  <a:tcPr marL="90000" marR="90000" marT="36000" marB="36000" horzOverflow="overflow">
                    <a:lnL w="12700" cap="flat" cmpd="sng" algn="ctr">
                      <a:solidFill>
                        <a:schemeClr val="tx1"/>
                      </a:solidFill>
                      <a:prstDash val="solid"/>
                      <a:round/>
                      <a:headEnd type="none" w="med" len="med"/>
                      <a:tailEnd type="none" w="med" len="med"/>
                    </a:lnL>
                    <a:lnR cap="flat">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TByte/yr</a:t>
                      </a:r>
                    </a:p>
                  </a:txBody>
                  <a:tcPr marL="90000" marR="90000" marT="36000" marB="36000" horzOverflow="overflow">
                    <a:lnL cap="flat">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382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US LoC contents</a:t>
                      </a:r>
                    </a:p>
                  </a:txBody>
                  <a:tcPr marL="90000" marR="90000" marT="36000" marB="36000"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20</a:t>
                      </a:r>
                    </a:p>
                  </a:txBody>
                  <a:tcPr marL="90000" marR="90000" marT="36000" marB="36000" horzOverflow="overflow">
                    <a:lnL w="12700" cap="flat" cmpd="sng" algn="ctr">
                      <a:solidFill>
                        <a:schemeClr val="tx1"/>
                      </a:solidFill>
                      <a:prstDash val="solid"/>
                      <a:round/>
                      <a:headEnd type="none" w="med" len="med"/>
                      <a:tailEnd type="none" w="med" len="med"/>
                    </a:lnL>
                    <a:lnR cap="flat">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TByte</a:t>
                      </a:r>
                    </a:p>
                  </a:txBody>
                  <a:tcPr marL="90000" marR="90000" marT="36000" marB="36000" horzOverflow="overflow">
                    <a:lnL cap="flat">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384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Internet Archive 1996-2002</a:t>
                      </a:r>
                    </a:p>
                  </a:txBody>
                  <a:tcPr marL="90000" marR="90000" marT="36000" marB="36000"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100</a:t>
                      </a:r>
                    </a:p>
                  </a:txBody>
                  <a:tcPr marL="90000" marR="90000" marT="36000" marB="36000" horzOverflow="overflow">
                    <a:lnL w="12700" cap="flat" cmpd="sng" algn="ctr">
                      <a:solidFill>
                        <a:schemeClr val="tx1"/>
                      </a:solidFill>
                      <a:prstDash val="solid"/>
                      <a:round/>
                      <a:headEnd type="none" w="med" len="med"/>
                      <a:tailEnd type="none" w="med" len="med"/>
                    </a:lnL>
                    <a:lnR cap="flat">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TByte</a:t>
                      </a:r>
                    </a:p>
                  </a:txBody>
                  <a:tcPr marL="90000" marR="90000" marT="36000" marB="36000" horzOverflow="overflow">
                    <a:lnL cap="flat">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382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Verdana" pitchFamily="34" charset="0"/>
                        </a:rPr>
                        <a:t>Particle Physics 2005</a:t>
                      </a:r>
                    </a:p>
                  </a:txBody>
                  <a:tcPr marL="90000" marR="90000" marT="36000" marB="36000"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1</a:t>
                      </a:r>
                    </a:p>
                  </a:txBody>
                  <a:tcPr marL="90000" marR="90000" marT="36000" marB="36000" horzOverflow="overflow">
                    <a:lnL w="12700" cap="flat" cmpd="sng" algn="ctr">
                      <a:solidFill>
                        <a:schemeClr val="tx1"/>
                      </a:solidFill>
                      <a:prstDash val="solid"/>
                      <a:round/>
                      <a:headEnd type="none" w="med" len="med"/>
                      <a:tailEnd type="none" w="med" len="med"/>
                    </a:lnL>
                    <a:lnR cap="flat">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PByte/yr</a:t>
                      </a:r>
                    </a:p>
                  </a:txBody>
                  <a:tcPr marL="90000" marR="90000" marT="36000" marB="36000" horzOverflow="overflow">
                    <a:lnL cap="flat">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382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chemeClr val="tx1"/>
                          </a:solidFill>
                          <a:effectLst/>
                          <a:latin typeface="Verdana" pitchFamily="34" charset="0"/>
                        </a:rPr>
                        <a:t>Particle Physics Today: LHC</a:t>
                      </a:r>
                    </a:p>
                  </a:txBody>
                  <a:tcPr marL="90000" marR="90000" marT="36000" marB="36000"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Verdana" pitchFamily="34" charset="0"/>
                        </a:rPr>
                        <a:t>20</a:t>
                      </a:r>
                    </a:p>
                  </a:txBody>
                  <a:tcPr marL="90000" marR="90000" marT="36000" marB="36000" horzOverflow="overflow">
                    <a:lnL w="12700" cap="flat" cmpd="sng" algn="ctr">
                      <a:solidFill>
                        <a:schemeClr val="tx1"/>
                      </a:solidFill>
                      <a:prstDash val="solid"/>
                      <a:round/>
                      <a:headEnd type="none" w="med" len="med"/>
                      <a:tailEnd type="none" w="med" len="med"/>
                    </a:lnL>
                    <a:lnR cap="flat">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Verdana" pitchFamily="34" charset="0"/>
                        </a:rPr>
                        <a:t>PByte/yr</a:t>
                      </a:r>
                    </a:p>
                  </a:txBody>
                  <a:tcPr marL="90000" marR="90000" marT="36000" marB="36000" horzOverflow="overflow">
                    <a:lnL cap="flat">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264" name="Text Box 50"/>
          <p:cNvSpPr txBox="1">
            <a:spLocks noChangeArrowheads="1"/>
          </p:cNvSpPr>
          <p:nvPr/>
        </p:nvSpPr>
        <p:spPr bwMode="auto">
          <a:xfrm>
            <a:off x="827088" y="1643063"/>
            <a:ext cx="7848600" cy="784225"/>
          </a:xfrm>
          <a:prstGeom prst="rect">
            <a:avLst/>
          </a:prstGeom>
          <a:noFill/>
          <a:ln w="9525">
            <a:noFill/>
            <a:miter lim="800000"/>
            <a:headEnd/>
            <a:tailEnd/>
          </a:ln>
        </p:spPr>
        <p:txBody>
          <a:bodyPr>
            <a:spAutoFit/>
          </a:bodyPr>
          <a:lstStyle/>
          <a:p>
            <a:pPr algn="ctr">
              <a:spcBef>
                <a:spcPct val="50000"/>
              </a:spcBef>
            </a:pPr>
            <a:r>
              <a:rPr lang="en-GB" b="1">
                <a:solidFill>
                  <a:srgbClr val="C00000"/>
                </a:solidFill>
              </a:rPr>
              <a:t>Enhanced Science needs more and more computations and</a:t>
            </a:r>
          </a:p>
          <a:p>
            <a:pPr algn="ctr">
              <a:spcBef>
                <a:spcPct val="50000"/>
              </a:spcBef>
            </a:pPr>
            <a:r>
              <a:rPr lang="en-GB" b="1">
                <a:solidFill>
                  <a:srgbClr val="C00000"/>
                </a:solidFill>
              </a:rPr>
              <a:t>Collected data in science and industry grows exponentially</a:t>
            </a:r>
          </a:p>
        </p:txBody>
      </p:sp>
      <p:sp>
        <p:nvSpPr>
          <p:cNvPr id="9265" name="Text Box 50"/>
          <p:cNvSpPr txBox="1">
            <a:spLocks noChangeArrowheads="1"/>
          </p:cNvSpPr>
          <p:nvPr/>
        </p:nvSpPr>
        <p:spPr bwMode="auto">
          <a:xfrm>
            <a:off x="642938" y="6488113"/>
            <a:ext cx="7848600" cy="369887"/>
          </a:xfrm>
          <a:prstGeom prst="rect">
            <a:avLst/>
          </a:prstGeom>
          <a:noFill/>
          <a:ln w="9525">
            <a:noFill/>
            <a:miter lim="800000"/>
            <a:headEnd/>
            <a:tailEnd/>
          </a:ln>
        </p:spPr>
        <p:txBody>
          <a:bodyPr>
            <a:spAutoFit/>
          </a:bodyPr>
          <a:lstStyle/>
          <a:p>
            <a:pPr algn="ctr">
              <a:spcBef>
                <a:spcPct val="50000"/>
              </a:spcBef>
            </a:pPr>
            <a:r>
              <a:rPr lang="en-GB" b="1">
                <a:solidFill>
                  <a:srgbClr val="C00000"/>
                </a:solidFill>
              </a:rPr>
              <a:t>1 Petabyte = 1 000 000 000 Megabyte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7" name="Rectangle 2"/>
          <p:cNvSpPr>
            <a:spLocks noGrp="1" noChangeArrowheads="1"/>
          </p:cNvSpPr>
          <p:nvPr>
            <p:ph type="title"/>
          </p:nvPr>
        </p:nvSpPr>
        <p:spPr/>
        <p:txBody>
          <a:bodyPr/>
          <a:lstStyle/>
          <a:p>
            <a:pPr eaLnBrk="1" hangingPunct="1"/>
            <a:r>
              <a:rPr lang="en-GB" smtClean="0"/>
              <a:t>Data intensive jobs</a:t>
            </a:r>
          </a:p>
        </p:txBody>
      </p:sp>
      <p:grpSp>
        <p:nvGrpSpPr>
          <p:cNvPr id="2" name="Group 10"/>
          <p:cNvGrpSpPr>
            <a:grpSpLocks/>
          </p:cNvGrpSpPr>
          <p:nvPr/>
        </p:nvGrpSpPr>
        <p:grpSpPr bwMode="auto">
          <a:xfrm>
            <a:off x="1692275" y="836613"/>
            <a:ext cx="5903913" cy="5322887"/>
            <a:chOff x="431" y="667"/>
            <a:chExt cx="3719" cy="3353"/>
          </a:xfrm>
        </p:grpSpPr>
        <p:pic>
          <p:nvPicPr>
            <p:cNvPr id="90119" name="Picture 4"/>
            <p:cNvPicPr>
              <a:picLocks noChangeAspect="1" noChangeArrowheads="1"/>
            </p:cNvPicPr>
            <p:nvPr/>
          </p:nvPicPr>
          <p:blipFill>
            <a:blip r:embed="rId2"/>
            <a:srcRect/>
            <a:stretch>
              <a:fillRect/>
            </a:stretch>
          </p:blipFill>
          <p:spPr bwMode="auto">
            <a:xfrm>
              <a:off x="431" y="1344"/>
              <a:ext cx="3000" cy="1298"/>
            </a:xfrm>
            <a:prstGeom prst="rect">
              <a:avLst/>
            </a:prstGeom>
            <a:noFill/>
            <a:ln w="9525">
              <a:noFill/>
              <a:miter lim="800000"/>
              <a:headEnd/>
              <a:tailEnd/>
            </a:ln>
          </p:spPr>
        </p:pic>
        <p:pic>
          <p:nvPicPr>
            <p:cNvPr id="90120" name="Picture 5"/>
            <p:cNvPicPr>
              <a:picLocks noChangeAspect="1" noChangeArrowheads="1"/>
            </p:cNvPicPr>
            <p:nvPr/>
          </p:nvPicPr>
          <p:blipFill>
            <a:blip r:embed="rId3"/>
            <a:srcRect/>
            <a:stretch>
              <a:fillRect/>
            </a:stretch>
          </p:blipFill>
          <p:spPr bwMode="auto">
            <a:xfrm>
              <a:off x="431" y="2770"/>
              <a:ext cx="3076" cy="1250"/>
            </a:xfrm>
            <a:prstGeom prst="rect">
              <a:avLst/>
            </a:prstGeom>
            <a:noFill/>
            <a:ln w="9525">
              <a:noFill/>
              <a:miter lim="800000"/>
              <a:headEnd/>
              <a:tailEnd/>
            </a:ln>
          </p:spPr>
        </p:pic>
        <p:sp>
          <p:nvSpPr>
            <p:cNvPr id="90121" name="Line 6"/>
            <p:cNvSpPr>
              <a:spLocks noChangeShapeType="1"/>
            </p:cNvSpPr>
            <p:nvPr/>
          </p:nvSpPr>
          <p:spPr bwMode="auto">
            <a:xfrm flipV="1">
              <a:off x="2340" y="709"/>
              <a:ext cx="0" cy="3129"/>
            </a:xfrm>
            <a:prstGeom prst="line">
              <a:avLst/>
            </a:prstGeom>
            <a:noFill/>
            <a:ln w="9525">
              <a:solidFill>
                <a:schemeClr val="tx1"/>
              </a:solidFill>
              <a:prstDash val="dash"/>
              <a:round/>
              <a:headEnd/>
              <a:tailEnd/>
            </a:ln>
          </p:spPr>
          <p:txBody>
            <a:bodyPr/>
            <a:lstStyle/>
            <a:p>
              <a:endParaRPr lang="en-US"/>
            </a:p>
          </p:txBody>
        </p:sp>
        <p:sp>
          <p:nvSpPr>
            <p:cNvPr id="90122" name="Text Box 7"/>
            <p:cNvSpPr txBox="1">
              <a:spLocks noChangeArrowheads="1"/>
            </p:cNvSpPr>
            <p:nvPr/>
          </p:nvSpPr>
          <p:spPr bwMode="auto">
            <a:xfrm>
              <a:off x="2336" y="667"/>
              <a:ext cx="1814" cy="404"/>
            </a:xfrm>
            <a:prstGeom prst="rect">
              <a:avLst/>
            </a:prstGeom>
            <a:noFill/>
            <a:ln w="9525">
              <a:noFill/>
              <a:miter lim="800000"/>
              <a:headEnd/>
              <a:tailEnd/>
            </a:ln>
          </p:spPr>
          <p:txBody>
            <a:bodyPr>
              <a:spAutoFit/>
            </a:bodyPr>
            <a:lstStyle/>
            <a:p>
              <a:pPr>
                <a:spcBef>
                  <a:spcPct val="50000"/>
                </a:spcBef>
              </a:pPr>
              <a:r>
                <a:rPr lang="en-GB" sz="1800" i="1"/>
                <a:t>ATLAS HEP jobs </a:t>
              </a:r>
              <a:br>
                <a:rPr lang="en-GB" sz="1800" i="1"/>
              </a:br>
              <a:r>
                <a:rPr lang="en-GB" sz="1800" i="1"/>
                <a:t>retrieving input data sets</a:t>
              </a:r>
            </a:p>
          </p:txBody>
        </p:sp>
        <p:sp>
          <p:nvSpPr>
            <p:cNvPr id="90123" name="Line 9"/>
            <p:cNvSpPr>
              <a:spLocks noChangeShapeType="1"/>
            </p:cNvSpPr>
            <p:nvPr/>
          </p:nvSpPr>
          <p:spPr bwMode="auto">
            <a:xfrm>
              <a:off x="2943" y="1207"/>
              <a:ext cx="0" cy="2631"/>
            </a:xfrm>
            <a:prstGeom prst="line">
              <a:avLst/>
            </a:prstGeom>
            <a:noFill/>
            <a:ln w="9525">
              <a:solidFill>
                <a:schemeClr val="tx1"/>
              </a:solidFill>
              <a:prstDash val="dash"/>
              <a:round/>
              <a:headEnd/>
              <a:tailEn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Rectangle 2"/>
          <p:cNvSpPr>
            <a:spLocks noGrp="1" noChangeArrowheads="1"/>
          </p:cNvSpPr>
          <p:nvPr>
            <p:ph type="title"/>
          </p:nvPr>
        </p:nvSpPr>
        <p:spPr>
          <a:xfrm>
            <a:off x="685800" y="500042"/>
            <a:ext cx="7772400" cy="676260"/>
          </a:xfrm>
        </p:spPr>
        <p:txBody>
          <a:bodyPr/>
          <a:lstStyle/>
          <a:p>
            <a:pPr eaLnBrk="1" hangingPunct="1"/>
            <a:r>
              <a:rPr lang="en-GB" dirty="0" smtClean="0"/>
              <a:t>NDPF: Towards a fully connected system</a:t>
            </a:r>
          </a:p>
        </p:txBody>
      </p:sp>
      <p:pic>
        <p:nvPicPr>
          <p:cNvPr id="91142" name="Picture 5" descr="NDPF-logical-view-20070203"/>
          <p:cNvPicPr>
            <a:picLocks noChangeAspect="1" noChangeArrowheads="1"/>
          </p:cNvPicPr>
          <p:nvPr/>
        </p:nvPicPr>
        <p:blipFill>
          <a:blip r:embed="rId2"/>
          <a:srcRect/>
          <a:stretch>
            <a:fillRect/>
          </a:stretch>
        </p:blipFill>
        <p:spPr bwMode="auto">
          <a:xfrm>
            <a:off x="107950" y="928670"/>
            <a:ext cx="8867775" cy="59245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Extreme Data Intensive computing</a:t>
            </a:r>
            <a:endParaRPr lang="en-US" dirty="0"/>
          </a:p>
        </p:txBody>
      </p:sp>
      <p:sp>
        <p:nvSpPr>
          <p:cNvPr id="3" name="Content Placeholder 2"/>
          <p:cNvSpPr>
            <a:spLocks noGrp="1"/>
          </p:cNvSpPr>
          <p:nvPr>
            <p:ph idx="1"/>
          </p:nvPr>
        </p:nvSpPr>
        <p:spPr/>
        <p:txBody>
          <a:bodyPr/>
          <a:lstStyle/>
          <a:p>
            <a:r>
              <a:rPr lang="en-US" sz="2000" dirty="0" smtClean="0"/>
              <a:t>Most schemes work for mild data-intensive work </a:t>
            </a:r>
            <a:br>
              <a:rPr lang="en-US" sz="2000" dirty="0" smtClean="0"/>
            </a:br>
            <a:r>
              <a:rPr lang="en-US" sz="2000" dirty="0" smtClean="0"/>
              <a:t>(1–10 </a:t>
            </a:r>
            <a:r>
              <a:rPr lang="en-US" sz="2000" dirty="0" err="1" smtClean="0"/>
              <a:t>Gbyte</a:t>
            </a:r>
            <a:r>
              <a:rPr lang="en-US" sz="2000" dirty="0" smtClean="0"/>
              <a:t>/hr in-job, ~100–1000 instructions/byte)</a:t>
            </a:r>
          </a:p>
          <a:p>
            <a:r>
              <a:rPr lang="en-US" sz="2000" dirty="0" smtClean="0"/>
              <a:t>For extreme operations (FFT, noise cancellation, etc) with 0.1–1 instructions/byte, you need different things</a:t>
            </a:r>
          </a:p>
          <a:p>
            <a:endParaRPr lang="en-US" sz="2000" dirty="0" smtClean="0"/>
          </a:p>
          <a:p>
            <a:pPr lvl="1"/>
            <a:r>
              <a:rPr lang="en-US" sz="1600" dirty="0" smtClean="0"/>
              <a:t>Data partitioning across worker nodes with large disks</a:t>
            </a:r>
          </a:p>
          <a:p>
            <a:pPr lvl="1"/>
            <a:r>
              <a:rPr lang="en-US" sz="1600" dirty="0" smtClean="0"/>
              <a:t>Multi-tiered storage (RAM, 1</a:t>
            </a:r>
            <a:r>
              <a:rPr lang="en-US" sz="1600" baseline="30000" dirty="0" smtClean="0"/>
              <a:t>st</a:t>
            </a:r>
            <a:r>
              <a:rPr lang="en-US" sz="1600" dirty="0" smtClean="0"/>
              <a:t> level SSD, 2</a:t>
            </a:r>
            <a:r>
              <a:rPr lang="en-US" sz="1600" baseline="30000" dirty="0" smtClean="0"/>
              <a:t>nd</a:t>
            </a:r>
            <a:r>
              <a:rPr lang="en-US" sz="1600" dirty="0" smtClean="0"/>
              <a:t> level SAS/SATA)</a:t>
            </a:r>
          </a:p>
          <a:p>
            <a:pPr lvl="1"/>
            <a:r>
              <a:rPr lang="en-US" sz="1600" dirty="0" smtClean="0"/>
              <a:t>If the application cannot be decomposed: cluster file systems (</a:t>
            </a:r>
            <a:r>
              <a:rPr lang="en-US" sz="1600" dirty="0" err="1" smtClean="0"/>
              <a:t>Lustre</a:t>
            </a:r>
            <a:r>
              <a:rPr lang="en-US" sz="1600" dirty="0" smtClean="0"/>
              <a:t>, GFS, GPFS, …)</a:t>
            </a:r>
          </a:p>
          <a:p>
            <a:pPr lvl="1"/>
            <a:r>
              <a:rPr lang="en-US" sz="1600" dirty="0" smtClean="0"/>
              <a:t>Extremely fast interconnect can help as well </a:t>
            </a:r>
            <a:br>
              <a:rPr lang="en-US" sz="1600" dirty="0" smtClean="0"/>
            </a:br>
            <a:r>
              <a:rPr lang="en-US" sz="1600" dirty="0" smtClean="0"/>
              <a:t>(block device access over QDR </a:t>
            </a:r>
            <a:r>
              <a:rPr lang="en-US" sz="1600" dirty="0" err="1" smtClean="0"/>
              <a:t>infiniband</a:t>
            </a:r>
            <a:r>
              <a:rPr lang="en-US" sz="1600" dirty="0" smtClean="0"/>
              <a:t>)</a:t>
            </a:r>
          </a:p>
          <a:p>
            <a:pPr lvl="1"/>
            <a:endParaRPr lang="en-US" sz="1600" dirty="0" smtClean="0"/>
          </a:p>
          <a:p>
            <a:r>
              <a:rPr lang="en-US" sz="2000" dirty="0" smtClean="0"/>
              <a:t>If you just need lots of compute but limited data, PS3 clusters are also nice </a:t>
            </a:r>
            <a:r>
              <a:rPr lang="en-US" sz="2000" dirty="0" smtClean="0">
                <a:sym typeface="Wingdings" pitchFamily="2" charset="2"/>
              </a:rPr>
              <a:t></a:t>
            </a:r>
            <a:endParaRPr lang="en-US" sz="20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a:t>
            </a:r>
            <a:endParaRPr lang="en-US" dirty="0"/>
          </a:p>
        </p:txBody>
      </p:sp>
      <p:sp>
        <p:nvSpPr>
          <p:cNvPr id="3" name="Text Placeholder 2"/>
          <p:cNvSpPr>
            <a:spLocks noGrp="1"/>
          </p:cNvSpPr>
          <p:nvPr>
            <p:ph type="body" idx="1"/>
          </p:nvPr>
        </p:nvSpPr>
        <p:spPr/>
        <p:txBody>
          <a:bodyPr/>
          <a:lstStyle/>
          <a:p>
            <a:r>
              <a:rPr lang="en-US" dirty="0" smtClean="0"/>
              <a:t>The LHC OPN</a:t>
            </a:r>
          </a:p>
          <a:p>
            <a:r>
              <a:rPr lang="en-US" dirty="0" smtClean="0"/>
              <a:t>OPN Routing Creativity</a:t>
            </a:r>
            <a:endParaRPr lang="en-US" dirty="0"/>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285720" y="500042"/>
            <a:ext cx="7772400" cy="676260"/>
          </a:xfrm>
        </p:spPr>
        <p:txBody>
          <a:bodyPr/>
          <a:lstStyle/>
          <a:p>
            <a:r>
              <a:rPr lang="en-US" sz="2400" dirty="0" smtClean="0"/>
              <a:t>Remembering the Atlas </a:t>
            </a:r>
            <a:r>
              <a:rPr lang="en-US" sz="2400" dirty="0"/>
              <a:t>Tier-1 data flows</a:t>
            </a:r>
          </a:p>
        </p:txBody>
      </p:sp>
      <p:grpSp>
        <p:nvGrpSpPr>
          <p:cNvPr id="98" name="Group 97"/>
          <p:cNvGrpSpPr/>
          <p:nvPr/>
        </p:nvGrpSpPr>
        <p:grpSpPr>
          <a:xfrm>
            <a:off x="928662" y="1285860"/>
            <a:ext cx="7282052" cy="4786325"/>
            <a:chOff x="141288" y="650875"/>
            <a:chExt cx="8791575" cy="5778500"/>
          </a:xfrm>
        </p:grpSpPr>
        <p:sp>
          <p:nvSpPr>
            <p:cNvPr id="264195" name="Rectangle 3"/>
            <p:cNvSpPr>
              <a:spLocks noChangeArrowheads="1"/>
            </p:cNvSpPr>
            <p:nvPr/>
          </p:nvSpPr>
          <p:spPr bwMode="auto">
            <a:xfrm>
              <a:off x="211138" y="2009775"/>
              <a:ext cx="773112" cy="762000"/>
            </a:xfrm>
            <a:prstGeom prst="rect">
              <a:avLst/>
            </a:prstGeom>
            <a:solidFill>
              <a:schemeClr val="accent1"/>
            </a:solidFill>
            <a:ln w="9525">
              <a:solidFill>
                <a:schemeClr val="tx1"/>
              </a:solidFill>
              <a:miter lim="800000"/>
              <a:headEnd/>
              <a:tailEnd/>
            </a:ln>
            <a:effectLst/>
          </p:spPr>
          <p:txBody>
            <a:bodyPr wrap="none" anchor="ctr"/>
            <a:lstStyle/>
            <a:p>
              <a:pPr algn="ctr" eaLnBrk="0" hangingPunct="0"/>
              <a:r>
                <a:rPr lang="en-US" sz="1600" dirty="0">
                  <a:latin typeface="Geneva"/>
                </a:rPr>
                <a:t>Tier-0</a:t>
              </a:r>
            </a:p>
          </p:txBody>
        </p:sp>
        <p:sp>
          <p:nvSpPr>
            <p:cNvPr id="264196" name="Rectangle 4"/>
            <p:cNvSpPr>
              <a:spLocks noChangeArrowheads="1"/>
            </p:cNvSpPr>
            <p:nvPr/>
          </p:nvSpPr>
          <p:spPr bwMode="auto">
            <a:xfrm>
              <a:off x="3587750" y="3990975"/>
              <a:ext cx="984250" cy="762000"/>
            </a:xfrm>
            <a:prstGeom prst="rect">
              <a:avLst/>
            </a:prstGeom>
            <a:solidFill>
              <a:schemeClr val="accent1"/>
            </a:solidFill>
            <a:ln w="9525">
              <a:solidFill>
                <a:schemeClr val="tx1"/>
              </a:solidFill>
              <a:miter lim="800000"/>
              <a:headEnd/>
              <a:tailEnd/>
            </a:ln>
            <a:effectLst/>
          </p:spPr>
          <p:txBody>
            <a:bodyPr wrap="none" anchor="ctr"/>
            <a:lstStyle/>
            <a:p>
              <a:pPr algn="ctr" eaLnBrk="0" hangingPunct="0"/>
              <a:r>
                <a:rPr lang="en-US" sz="1600">
                  <a:latin typeface="Geneva"/>
                </a:rPr>
                <a:t>CPU</a:t>
              </a:r>
              <a:br>
                <a:rPr lang="en-US" sz="1600">
                  <a:latin typeface="Geneva"/>
                </a:rPr>
              </a:br>
              <a:r>
                <a:rPr lang="en-US" sz="1600">
                  <a:latin typeface="Geneva"/>
                </a:rPr>
                <a:t>farm</a:t>
              </a:r>
            </a:p>
          </p:txBody>
        </p:sp>
        <p:grpSp>
          <p:nvGrpSpPr>
            <p:cNvPr id="2" name="Group 5"/>
            <p:cNvGrpSpPr>
              <a:grpSpLocks/>
            </p:cNvGrpSpPr>
            <p:nvPr/>
          </p:nvGrpSpPr>
          <p:grpSpPr bwMode="auto">
            <a:xfrm>
              <a:off x="8018463" y="5514975"/>
              <a:ext cx="914400" cy="914400"/>
              <a:chOff x="4608" y="1872"/>
              <a:chExt cx="624" cy="576"/>
            </a:xfrm>
          </p:grpSpPr>
          <p:sp>
            <p:nvSpPr>
              <p:cNvPr id="264198" name="Rectangle 6"/>
              <p:cNvSpPr>
                <a:spLocks noChangeArrowheads="1"/>
              </p:cNvSpPr>
              <p:nvPr/>
            </p:nvSpPr>
            <p:spPr bwMode="auto">
              <a:xfrm>
                <a:off x="4704" y="1968"/>
                <a:ext cx="528" cy="480"/>
              </a:xfrm>
              <a:prstGeom prst="rect">
                <a:avLst/>
              </a:prstGeom>
              <a:solidFill>
                <a:schemeClr val="accent1"/>
              </a:solidFill>
              <a:ln w="9525">
                <a:solidFill>
                  <a:schemeClr val="tx1"/>
                </a:solidFill>
                <a:miter lim="800000"/>
                <a:headEnd/>
                <a:tailEnd/>
              </a:ln>
              <a:effectLst/>
            </p:spPr>
            <p:txBody>
              <a:bodyPr wrap="none" anchor="ctr"/>
              <a:lstStyle/>
              <a:p>
                <a:pPr algn="ctr" eaLnBrk="0" hangingPunct="0"/>
                <a:r>
                  <a:rPr lang="en-US" sz="1600">
                    <a:latin typeface="Geneva"/>
                  </a:rPr>
                  <a:t>T1</a:t>
                </a:r>
              </a:p>
            </p:txBody>
          </p:sp>
          <p:sp>
            <p:nvSpPr>
              <p:cNvPr id="264199" name="Rectangle 7"/>
              <p:cNvSpPr>
                <a:spLocks noChangeArrowheads="1"/>
              </p:cNvSpPr>
              <p:nvPr/>
            </p:nvSpPr>
            <p:spPr bwMode="auto">
              <a:xfrm>
                <a:off x="4656" y="1920"/>
                <a:ext cx="528" cy="480"/>
              </a:xfrm>
              <a:prstGeom prst="rect">
                <a:avLst/>
              </a:prstGeom>
              <a:solidFill>
                <a:schemeClr val="accent1"/>
              </a:solidFill>
              <a:ln w="9525">
                <a:solidFill>
                  <a:schemeClr val="tx1"/>
                </a:solidFill>
                <a:miter lim="800000"/>
                <a:headEnd/>
                <a:tailEnd/>
              </a:ln>
              <a:effectLst/>
            </p:spPr>
            <p:txBody>
              <a:bodyPr wrap="none" anchor="ctr"/>
              <a:lstStyle/>
              <a:p>
                <a:pPr algn="ctr" eaLnBrk="0" hangingPunct="0"/>
                <a:r>
                  <a:rPr lang="en-US" sz="1600">
                    <a:latin typeface="Geneva"/>
                  </a:rPr>
                  <a:t>T1</a:t>
                </a:r>
              </a:p>
            </p:txBody>
          </p:sp>
          <p:sp>
            <p:nvSpPr>
              <p:cNvPr id="264200" name="Rectangle 8"/>
              <p:cNvSpPr>
                <a:spLocks noChangeArrowheads="1"/>
              </p:cNvSpPr>
              <p:nvPr/>
            </p:nvSpPr>
            <p:spPr bwMode="auto">
              <a:xfrm>
                <a:off x="4608" y="1872"/>
                <a:ext cx="528" cy="480"/>
              </a:xfrm>
              <a:prstGeom prst="rect">
                <a:avLst/>
              </a:prstGeom>
              <a:solidFill>
                <a:schemeClr val="accent1"/>
              </a:solidFill>
              <a:ln w="9525">
                <a:solidFill>
                  <a:schemeClr val="tx1"/>
                </a:solidFill>
                <a:miter lim="800000"/>
                <a:headEnd/>
                <a:tailEnd/>
              </a:ln>
              <a:effectLst/>
            </p:spPr>
            <p:txBody>
              <a:bodyPr wrap="none" anchor="ctr"/>
              <a:lstStyle/>
              <a:p>
                <a:pPr algn="ctr" eaLnBrk="0" hangingPunct="0"/>
                <a:r>
                  <a:rPr lang="en-US" sz="1600">
                    <a:latin typeface="Geneva"/>
                  </a:rPr>
                  <a:t>Other</a:t>
                </a:r>
                <a:br>
                  <a:rPr lang="en-US" sz="1600">
                    <a:latin typeface="Geneva"/>
                  </a:rPr>
                </a:br>
                <a:r>
                  <a:rPr lang="en-US" sz="1600">
                    <a:latin typeface="Geneva"/>
                  </a:rPr>
                  <a:t>Tier-1s</a:t>
                </a:r>
              </a:p>
            </p:txBody>
          </p:sp>
        </p:grpSp>
        <p:sp>
          <p:nvSpPr>
            <p:cNvPr id="264201" name="AutoShape 9"/>
            <p:cNvSpPr>
              <a:spLocks noChangeArrowheads="1"/>
            </p:cNvSpPr>
            <p:nvPr/>
          </p:nvSpPr>
          <p:spPr bwMode="auto">
            <a:xfrm>
              <a:off x="3727450" y="2162175"/>
              <a:ext cx="774700" cy="914400"/>
            </a:xfrm>
            <a:prstGeom prst="can">
              <a:avLst>
                <a:gd name="adj" fmla="val 29508"/>
              </a:avLst>
            </a:prstGeom>
            <a:solidFill>
              <a:schemeClr val="accent1"/>
            </a:solidFill>
            <a:ln w="9525">
              <a:solidFill>
                <a:schemeClr val="tx1"/>
              </a:solidFill>
              <a:round/>
              <a:headEnd/>
              <a:tailEnd/>
            </a:ln>
            <a:effectLst/>
          </p:spPr>
          <p:txBody>
            <a:bodyPr wrap="none" anchor="ctr"/>
            <a:lstStyle/>
            <a:p>
              <a:pPr algn="ctr" eaLnBrk="0" hangingPunct="0"/>
              <a:r>
                <a:rPr lang="en-US" sz="1400">
                  <a:latin typeface="Geneva"/>
                </a:rPr>
                <a:t>disk</a:t>
              </a:r>
              <a:br>
                <a:rPr lang="en-US" sz="1400">
                  <a:latin typeface="Geneva"/>
                </a:rPr>
              </a:br>
              <a:r>
                <a:rPr lang="en-US" sz="1400">
                  <a:latin typeface="Geneva"/>
                </a:rPr>
                <a:t>buffer</a:t>
              </a:r>
            </a:p>
          </p:txBody>
        </p:sp>
        <p:sp>
          <p:nvSpPr>
            <p:cNvPr id="264202" name="AutoShape 10"/>
            <p:cNvSpPr>
              <a:spLocks noChangeArrowheads="1"/>
            </p:cNvSpPr>
            <p:nvPr/>
          </p:nvSpPr>
          <p:spPr bwMode="auto">
            <a:xfrm>
              <a:off x="3657600" y="650875"/>
              <a:ext cx="773113" cy="762000"/>
            </a:xfrm>
            <a:prstGeom prst="flowChartMagneticTape">
              <a:avLst/>
            </a:prstGeom>
            <a:solidFill>
              <a:schemeClr val="accent1"/>
            </a:solidFill>
            <a:ln w="9525">
              <a:solidFill>
                <a:schemeClr val="tx1"/>
              </a:solidFill>
              <a:miter lim="800000"/>
              <a:headEnd/>
              <a:tailEnd/>
            </a:ln>
            <a:effectLst/>
          </p:spPr>
          <p:txBody>
            <a:bodyPr wrap="none" anchor="ctr"/>
            <a:lstStyle/>
            <a:p>
              <a:endParaRPr lang="en-US" sz="1400"/>
            </a:p>
          </p:txBody>
        </p:sp>
        <p:grpSp>
          <p:nvGrpSpPr>
            <p:cNvPr id="3" name="Group 11"/>
            <p:cNvGrpSpPr>
              <a:grpSpLocks/>
            </p:cNvGrpSpPr>
            <p:nvPr/>
          </p:nvGrpSpPr>
          <p:grpSpPr bwMode="auto">
            <a:xfrm>
              <a:off x="1125538" y="1171575"/>
              <a:ext cx="773112" cy="1143000"/>
              <a:chOff x="1296" y="1296"/>
              <a:chExt cx="528" cy="720"/>
            </a:xfrm>
          </p:grpSpPr>
          <p:sp>
            <p:nvSpPr>
              <p:cNvPr id="264204" name="Rectangle 12"/>
              <p:cNvSpPr>
                <a:spLocks noChangeArrowheads="1"/>
              </p:cNvSpPr>
              <p:nvPr/>
            </p:nvSpPr>
            <p:spPr bwMode="auto">
              <a:xfrm>
                <a:off x="1296" y="1296"/>
                <a:ext cx="528" cy="144"/>
              </a:xfrm>
              <a:prstGeom prst="rect">
                <a:avLst/>
              </a:prstGeom>
              <a:noFill/>
              <a:ln w="9525">
                <a:solidFill>
                  <a:schemeClr val="tx1"/>
                </a:solidFill>
                <a:miter lim="800000"/>
                <a:headEnd/>
                <a:tailEnd/>
              </a:ln>
              <a:effectLst/>
            </p:spPr>
            <p:txBody>
              <a:bodyPr wrap="none"/>
              <a:lstStyle/>
              <a:p>
                <a:pPr eaLnBrk="0" hangingPunct="0"/>
                <a:r>
                  <a:rPr lang="en-US" sz="800">
                    <a:solidFill>
                      <a:srgbClr val="FF0000"/>
                    </a:solidFill>
                    <a:latin typeface="Geneva"/>
                  </a:rPr>
                  <a:t>RAW</a:t>
                </a:r>
              </a:p>
            </p:txBody>
          </p:sp>
          <p:sp>
            <p:nvSpPr>
              <p:cNvPr id="264205" name="Rectangle 13"/>
              <p:cNvSpPr>
                <a:spLocks noChangeArrowheads="1"/>
              </p:cNvSpPr>
              <p:nvPr/>
            </p:nvSpPr>
            <p:spPr bwMode="auto">
              <a:xfrm>
                <a:off x="1296" y="1440"/>
                <a:ext cx="528" cy="576"/>
              </a:xfrm>
              <a:prstGeom prst="rect">
                <a:avLst/>
              </a:prstGeom>
              <a:noFill/>
              <a:ln w="9525">
                <a:solidFill>
                  <a:schemeClr val="tx1"/>
                </a:solidFill>
                <a:miter lim="800000"/>
                <a:headEnd/>
                <a:tailEnd/>
              </a:ln>
              <a:effectLst/>
            </p:spPr>
            <p:txBody>
              <a:bodyPr wrap="none"/>
              <a:lstStyle/>
              <a:p>
                <a:pPr eaLnBrk="0" hangingPunct="0"/>
                <a:r>
                  <a:rPr lang="en-US" sz="800">
                    <a:solidFill>
                      <a:srgbClr val="FF0000"/>
                    </a:solidFill>
                    <a:latin typeface="Geneva"/>
                  </a:rPr>
                  <a:t>1.6 GB/file</a:t>
                </a:r>
              </a:p>
              <a:p>
                <a:pPr eaLnBrk="0" hangingPunct="0"/>
                <a:r>
                  <a:rPr lang="en-US" sz="800">
                    <a:solidFill>
                      <a:srgbClr val="FF0000"/>
                    </a:solidFill>
                    <a:latin typeface="Geneva"/>
                  </a:rPr>
                  <a:t>0.02 Hz</a:t>
                </a:r>
              </a:p>
              <a:p>
                <a:pPr eaLnBrk="0" hangingPunct="0"/>
                <a:r>
                  <a:rPr lang="en-US" sz="800">
                    <a:solidFill>
                      <a:srgbClr val="FF0000"/>
                    </a:solidFill>
                    <a:latin typeface="Geneva"/>
                  </a:rPr>
                  <a:t>1.7K f/day</a:t>
                </a:r>
              </a:p>
              <a:p>
                <a:pPr eaLnBrk="0" hangingPunct="0"/>
                <a:r>
                  <a:rPr lang="en-US" sz="800">
                    <a:solidFill>
                      <a:srgbClr val="FF0000"/>
                    </a:solidFill>
                    <a:latin typeface="Geneva"/>
                  </a:rPr>
                  <a:t>32 MB/s</a:t>
                </a:r>
              </a:p>
              <a:p>
                <a:pPr eaLnBrk="0" hangingPunct="0"/>
                <a:r>
                  <a:rPr lang="en-US" sz="800">
                    <a:solidFill>
                      <a:srgbClr val="FF0000"/>
                    </a:solidFill>
                    <a:latin typeface="Geneva"/>
                  </a:rPr>
                  <a:t>2.7 TB/day</a:t>
                </a:r>
              </a:p>
            </p:txBody>
          </p:sp>
        </p:grpSp>
        <p:grpSp>
          <p:nvGrpSpPr>
            <p:cNvPr id="4" name="Group 14"/>
            <p:cNvGrpSpPr>
              <a:grpSpLocks/>
            </p:cNvGrpSpPr>
            <p:nvPr/>
          </p:nvGrpSpPr>
          <p:grpSpPr bwMode="auto">
            <a:xfrm>
              <a:off x="4572000" y="2847975"/>
              <a:ext cx="773113" cy="1143000"/>
              <a:chOff x="3120" y="1920"/>
              <a:chExt cx="528" cy="720"/>
            </a:xfrm>
          </p:grpSpPr>
          <p:sp>
            <p:nvSpPr>
              <p:cNvPr id="264207" name="Rectangle 15"/>
              <p:cNvSpPr>
                <a:spLocks noChangeArrowheads="1"/>
              </p:cNvSpPr>
              <p:nvPr/>
            </p:nvSpPr>
            <p:spPr bwMode="auto">
              <a:xfrm>
                <a:off x="3120" y="1920"/>
                <a:ext cx="528" cy="144"/>
              </a:xfrm>
              <a:prstGeom prst="rect">
                <a:avLst/>
              </a:prstGeom>
              <a:noFill/>
              <a:ln w="9525">
                <a:solidFill>
                  <a:schemeClr val="tx1"/>
                </a:solidFill>
                <a:miter lim="800000"/>
                <a:headEnd/>
                <a:tailEnd/>
              </a:ln>
              <a:effectLst/>
            </p:spPr>
            <p:txBody>
              <a:bodyPr wrap="none"/>
              <a:lstStyle/>
              <a:p>
                <a:pPr eaLnBrk="0" hangingPunct="0"/>
                <a:r>
                  <a:rPr lang="en-US" sz="800">
                    <a:latin typeface="Geneva"/>
                  </a:rPr>
                  <a:t>ESD2</a:t>
                </a:r>
              </a:p>
            </p:txBody>
          </p:sp>
          <p:sp>
            <p:nvSpPr>
              <p:cNvPr id="264208" name="Rectangle 16"/>
              <p:cNvSpPr>
                <a:spLocks noChangeArrowheads="1"/>
              </p:cNvSpPr>
              <p:nvPr/>
            </p:nvSpPr>
            <p:spPr bwMode="auto">
              <a:xfrm>
                <a:off x="3120" y="2064"/>
                <a:ext cx="528" cy="576"/>
              </a:xfrm>
              <a:prstGeom prst="rect">
                <a:avLst/>
              </a:prstGeom>
              <a:noFill/>
              <a:ln w="9525">
                <a:solidFill>
                  <a:schemeClr val="tx1"/>
                </a:solidFill>
                <a:miter lim="800000"/>
                <a:headEnd/>
                <a:tailEnd/>
              </a:ln>
              <a:effectLst/>
            </p:spPr>
            <p:txBody>
              <a:bodyPr wrap="none"/>
              <a:lstStyle/>
              <a:p>
                <a:pPr eaLnBrk="0" hangingPunct="0"/>
                <a:r>
                  <a:rPr lang="en-US" sz="800">
                    <a:latin typeface="Geneva"/>
                  </a:rPr>
                  <a:t>0.5 GB/file</a:t>
                </a:r>
              </a:p>
              <a:p>
                <a:pPr eaLnBrk="0" hangingPunct="0"/>
                <a:r>
                  <a:rPr lang="en-US" sz="800">
                    <a:latin typeface="Geneva"/>
                  </a:rPr>
                  <a:t>0.02 Hz</a:t>
                </a:r>
              </a:p>
              <a:p>
                <a:pPr eaLnBrk="0" hangingPunct="0"/>
                <a:r>
                  <a:rPr lang="en-US" sz="800">
                    <a:latin typeface="Geneva"/>
                  </a:rPr>
                  <a:t>1.7K f/day</a:t>
                </a:r>
              </a:p>
              <a:p>
                <a:pPr eaLnBrk="0" hangingPunct="0"/>
                <a:r>
                  <a:rPr lang="en-US" sz="800">
                    <a:latin typeface="Geneva"/>
                  </a:rPr>
                  <a:t>10 MB/s</a:t>
                </a:r>
              </a:p>
              <a:p>
                <a:pPr eaLnBrk="0" hangingPunct="0"/>
                <a:r>
                  <a:rPr lang="en-US" sz="800">
                    <a:latin typeface="Geneva"/>
                  </a:rPr>
                  <a:t>0.8 TB/day</a:t>
                </a:r>
              </a:p>
            </p:txBody>
          </p:sp>
        </p:grpSp>
        <p:grpSp>
          <p:nvGrpSpPr>
            <p:cNvPr id="5" name="Group 17"/>
            <p:cNvGrpSpPr>
              <a:grpSpLocks/>
            </p:cNvGrpSpPr>
            <p:nvPr/>
          </p:nvGrpSpPr>
          <p:grpSpPr bwMode="auto">
            <a:xfrm>
              <a:off x="5345113" y="2847975"/>
              <a:ext cx="774700" cy="1143000"/>
              <a:chOff x="3744" y="1920"/>
              <a:chExt cx="528" cy="720"/>
            </a:xfrm>
          </p:grpSpPr>
          <p:sp>
            <p:nvSpPr>
              <p:cNvPr id="264210" name="Rectangle 18"/>
              <p:cNvSpPr>
                <a:spLocks noChangeArrowheads="1"/>
              </p:cNvSpPr>
              <p:nvPr/>
            </p:nvSpPr>
            <p:spPr bwMode="auto">
              <a:xfrm>
                <a:off x="3744" y="1920"/>
                <a:ext cx="528" cy="144"/>
              </a:xfrm>
              <a:prstGeom prst="rect">
                <a:avLst/>
              </a:prstGeom>
              <a:noFill/>
              <a:ln w="9525">
                <a:solidFill>
                  <a:schemeClr val="tx1"/>
                </a:solidFill>
                <a:miter lim="800000"/>
                <a:headEnd/>
                <a:tailEnd/>
              </a:ln>
              <a:effectLst/>
            </p:spPr>
            <p:txBody>
              <a:bodyPr wrap="none"/>
              <a:lstStyle/>
              <a:p>
                <a:pPr eaLnBrk="0" hangingPunct="0"/>
                <a:r>
                  <a:rPr lang="en-US" sz="800">
                    <a:latin typeface="Geneva"/>
                  </a:rPr>
                  <a:t>AOD2</a:t>
                </a:r>
              </a:p>
            </p:txBody>
          </p:sp>
          <p:sp>
            <p:nvSpPr>
              <p:cNvPr id="264211" name="Rectangle 19"/>
              <p:cNvSpPr>
                <a:spLocks noChangeArrowheads="1"/>
              </p:cNvSpPr>
              <p:nvPr/>
            </p:nvSpPr>
            <p:spPr bwMode="auto">
              <a:xfrm>
                <a:off x="3744" y="2064"/>
                <a:ext cx="528" cy="576"/>
              </a:xfrm>
              <a:prstGeom prst="rect">
                <a:avLst/>
              </a:prstGeom>
              <a:noFill/>
              <a:ln w="9525">
                <a:solidFill>
                  <a:schemeClr val="tx1"/>
                </a:solidFill>
                <a:miter lim="800000"/>
                <a:headEnd/>
                <a:tailEnd/>
              </a:ln>
              <a:effectLst/>
            </p:spPr>
            <p:txBody>
              <a:bodyPr wrap="none"/>
              <a:lstStyle/>
              <a:p>
                <a:pPr eaLnBrk="0" hangingPunct="0"/>
                <a:r>
                  <a:rPr lang="en-US" sz="800">
                    <a:latin typeface="Geneva"/>
                  </a:rPr>
                  <a:t>10 MB/file</a:t>
                </a:r>
              </a:p>
              <a:p>
                <a:pPr eaLnBrk="0" hangingPunct="0"/>
                <a:r>
                  <a:rPr lang="en-US" sz="800">
                    <a:latin typeface="Geneva"/>
                  </a:rPr>
                  <a:t>0.2 Hz</a:t>
                </a:r>
              </a:p>
              <a:p>
                <a:pPr eaLnBrk="0" hangingPunct="0"/>
                <a:r>
                  <a:rPr lang="en-US" sz="800">
                    <a:latin typeface="Geneva"/>
                  </a:rPr>
                  <a:t>17K f/day</a:t>
                </a:r>
              </a:p>
              <a:p>
                <a:pPr eaLnBrk="0" hangingPunct="0"/>
                <a:r>
                  <a:rPr lang="en-US" sz="800">
                    <a:latin typeface="Geneva"/>
                  </a:rPr>
                  <a:t>2 MB/s</a:t>
                </a:r>
              </a:p>
              <a:p>
                <a:pPr eaLnBrk="0" hangingPunct="0"/>
                <a:r>
                  <a:rPr lang="en-US" sz="800">
                    <a:latin typeface="Geneva"/>
                  </a:rPr>
                  <a:t>0.16 TB/day</a:t>
                </a:r>
              </a:p>
            </p:txBody>
          </p:sp>
        </p:grpSp>
        <p:grpSp>
          <p:nvGrpSpPr>
            <p:cNvPr id="6" name="Group 20"/>
            <p:cNvGrpSpPr>
              <a:grpSpLocks/>
            </p:cNvGrpSpPr>
            <p:nvPr/>
          </p:nvGrpSpPr>
          <p:grpSpPr bwMode="auto">
            <a:xfrm>
              <a:off x="6119813" y="2847975"/>
              <a:ext cx="773112" cy="1143000"/>
              <a:chOff x="4368" y="1920"/>
              <a:chExt cx="528" cy="720"/>
            </a:xfrm>
          </p:grpSpPr>
          <p:sp>
            <p:nvSpPr>
              <p:cNvPr id="264213" name="Rectangle 21"/>
              <p:cNvSpPr>
                <a:spLocks noChangeArrowheads="1"/>
              </p:cNvSpPr>
              <p:nvPr/>
            </p:nvSpPr>
            <p:spPr bwMode="auto">
              <a:xfrm>
                <a:off x="4368" y="1920"/>
                <a:ext cx="528" cy="144"/>
              </a:xfrm>
              <a:prstGeom prst="rect">
                <a:avLst/>
              </a:prstGeom>
              <a:noFill/>
              <a:ln w="9525">
                <a:solidFill>
                  <a:schemeClr val="tx1"/>
                </a:solidFill>
                <a:miter lim="800000"/>
                <a:headEnd/>
                <a:tailEnd/>
              </a:ln>
              <a:effectLst/>
            </p:spPr>
            <p:txBody>
              <a:bodyPr wrap="none"/>
              <a:lstStyle/>
              <a:p>
                <a:pPr eaLnBrk="0" hangingPunct="0"/>
                <a:r>
                  <a:rPr lang="en-US" sz="800">
                    <a:latin typeface="Geneva"/>
                  </a:rPr>
                  <a:t>AODm2</a:t>
                </a:r>
              </a:p>
            </p:txBody>
          </p:sp>
          <p:sp>
            <p:nvSpPr>
              <p:cNvPr id="264214" name="Rectangle 22"/>
              <p:cNvSpPr>
                <a:spLocks noChangeArrowheads="1"/>
              </p:cNvSpPr>
              <p:nvPr/>
            </p:nvSpPr>
            <p:spPr bwMode="auto">
              <a:xfrm>
                <a:off x="4368" y="2064"/>
                <a:ext cx="528" cy="576"/>
              </a:xfrm>
              <a:prstGeom prst="rect">
                <a:avLst/>
              </a:prstGeom>
              <a:noFill/>
              <a:ln w="9525">
                <a:solidFill>
                  <a:schemeClr val="tx1"/>
                </a:solidFill>
                <a:miter lim="800000"/>
                <a:headEnd/>
                <a:tailEnd/>
              </a:ln>
              <a:effectLst/>
            </p:spPr>
            <p:txBody>
              <a:bodyPr wrap="none"/>
              <a:lstStyle/>
              <a:p>
                <a:pPr eaLnBrk="0" hangingPunct="0"/>
                <a:r>
                  <a:rPr lang="en-US" sz="800">
                    <a:latin typeface="Geneva"/>
                  </a:rPr>
                  <a:t>500 MB/file</a:t>
                </a:r>
              </a:p>
              <a:p>
                <a:pPr eaLnBrk="0" hangingPunct="0"/>
                <a:r>
                  <a:rPr lang="en-US" sz="800">
                    <a:latin typeface="Geneva"/>
                  </a:rPr>
                  <a:t>0.004 Hz</a:t>
                </a:r>
              </a:p>
              <a:p>
                <a:pPr eaLnBrk="0" hangingPunct="0"/>
                <a:r>
                  <a:rPr lang="en-US" sz="800">
                    <a:latin typeface="Geneva"/>
                  </a:rPr>
                  <a:t>0.34K f/day</a:t>
                </a:r>
              </a:p>
              <a:p>
                <a:pPr eaLnBrk="0" hangingPunct="0"/>
                <a:r>
                  <a:rPr lang="en-US" sz="800">
                    <a:latin typeface="Geneva"/>
                  </a:rPr>
                  <a:t>2 MB/s</a:t>
                </a:r>
              </a:p>
              <a:p>
                <a:pPr eaLnBrk="0" hangingPunct="0"/>
                <a:r>
                  <a:rPr lang="en-US" sz="800">
                    <a:latin typeface="Geneva"/>
                  </a:rPr>
                  <a:t>0.16 TB/day</a:t>
                </a:r>
              </a:p>
            </p:txBody>
          </p:sp>
        </p:grpSp>
        <p:sp>
          <p:nvSpPr>
            <p:cNvPr id="264215" name="Line 23"/>
            <p:cNvSpPr>
              <a:spLocks noChangeShapeType="1"/>
            </p:cNvSpPr>
            <p:nvPr/>
          </p:nvSpPr>
          <p:spPr bwMode="auto">
            <a:xfrm>
              <a:off x="1055688" y="2390775"/>
              <a:ext cx="2601912" cy="0"/>
            </a:xfrm>
            <a:prstGeom prst="line">
              <a:avLst/>
            </a:prstGeom>
            <a:noFill/>
            <a:ln w="9525">
              <a:solidFill>
                <a:srgbClr val="FF0000"/>
              </a:solidFill>
              <a:round/>
              <a:headEnd/>
              <a:tailEnd type="triangle" w="med" len="med"/>
            </a:ln>
            <a:effectLst/>
          </p:spPr>
          <p:txBody>
            <a:bodyPr wrap="none" anchor="ctr"/>
            <a:lstStyle/>
            <a:p>
              <a:endParaRPr lang="en-US" sz="1400"/>
            </a:p>
          </p:txBody>
        </p:sp>
        <p:sp>
          <p:nvSpPr>
            <p:cNvPr id="264216" name="Line 24"/>
            <p:cNvSpPr>
              <a:spLocks noChangeShapeType="1"/>
            </p:cNvSpPr>
            <p:nvPr/>
          </p:nvSpPr>
          <p:spPr bwMode="auto">
            <a:xfrm flipV="1">
              <a:off x="4291013" y="1171575"/>
              <a:ext cx="0" cy="914400"/>
            </a:xfrm>
            <a:prstGeom prst="line">
              <a:avLst/>
            </a:prstGeom>
            <a:noFill/>
            <a:ln w="9525">
              <a:solidFill>
                <a:schemeClr val="tx1"/>
              </a:solidFill>
              <a:round/>
              <a:headEnd/>
              <a:tailEnd type="triangle" w="med" len="med"/>
            </a:ln>
            <a:effectLst/>
          </p:spPr>
          <p:txBody>
            <a:bodyPr wrap="none" anchor="ctr"/>
            <a:lstStyle/>
            <a:p>
              <a:endParaRPr lang="en-US" sz="1400"/>
            </a:p>
          </p:txBody>
        </p:sp>
        <p:sp>
          <p:nvSpPr>
            <p:cNvPr id="264217" name="Line 25"/>
            <p:cNvSpPr>
              <a:spLocks noChangeShapeType="1"/>
            </p:cNvSpPr>
            <p:nvPr/>
          </p:nvSpPr>
          <p:spPr bwMode="auto">
            <a:xfrm>
              <a:off x="1195388" y="6276975"/>
              <a:ext cx="2462212" cy="0"/>
            </a:xfrm>
            <a:prstGeom prst="line">
              <a:avLst/>
            </a:prstGeom>
            <a:noFill/>
            <a:ln w="9525">
              <a:solidFill>
                <a:schemeClr val="tx1"/>
              </a:solidFill>
              <a:round/>
              <a:headEnd/>
              <a:tailEnd type="triangle" w="med" len="med"/>
            </a:ln>
            <a:effectLst/>
          </p:spPr>
          <p:txBody>
            <a:bodyPr wrap="none" anchor="ctr"/>
            <a:lstStyle/>
            <a:p>
              <a:endParaRPr lang="en-US" sz="1400"/>
            </a:p>
          </p:txBody>
        </p:sp>
        <p:sp>
          <p:nvSpPr>
            <p:cNvPr id="264218" name="Line 26"/>
            <p:cNvSpPr>
              <a:spLocks noChangeShapeType="1"/>
            </p:cNvSpPr>
            <p:nvPr/>
          </p:nvSpPr>
          <p:spPr bwMode="auto">
            <a:xfrm>
              <a:off x="3938588" y="3152775"/>
              <a:ext cx="0" cy="762000"/>
            </a:xfrm>
            <a:prstGeom prst="line">
              <a:avLst/>
            </a:prstGeom>
            <a:noFill/>
            <a:ln w="9525">
              <a:solidFill>
                <a:srgbClr val="FF6600"/>
              </a:solidFill>
              <a:round/>
              <a:headEnd/>
              <a:tailEnd type="triangle" w="med" len="med"/>
            </a:ln>
            <a:effectLst/>
          </p:spPr>
          <p:txBody>
            <a:bodyPr wrap="none" anchor="ctr"/>
            <a:lstStyle/>
            <a:p>
              <a:endParaRPr lang="en-US" sz="1400"/>
            </a:p>
          </p:txBody>
        </p:sp>
        <p:grpSp>
          <p:nvGrpSpPr>
            <p:cNvPr id="7" name="Group 27"/>
            <p:cNvGrpSpPr>
              <a:grpSpLocks/>
            </p:cNvGrpSpPr>
            <p:nvPr/>
          </p:nvGrpSpPr>
          <p:grpSpPr bwMode="auto">
            <a:xfrm>
              <a:off x="2813050" y="790575"/>
              <a:ext cx="774700" cy="1371600"/>
              <a:chOff x="1920" y="624"/>
              <a:chExt cx="528" cy="864"/>
            </a:xfrm>
          </p:grpSpPr>
          <p:sp>
            <p:nvSpPr>
              <p:cNvPr id="264220" name="Rectangle 28"/>
              <p:cNvSpPr>
                <a:spLocks noChangeArrowheads="1"/>
              </p:cNvSpPr>
              <p:nvPr/>
            </p:nvSpPr>
            <p:spPr bwMode="auto">
              <a:xfrm>
                <a:off x="1920" y="624"/>
                <a:ext cx="528" cy="144"/>
              </a:xfrm>
              <a:prstGeom prst="rect">
                <a:avLst/>
              </a:prstGeom>
              <a:solidFill>
                <a:schemeClr val="bg1"/>
              </a:solidFill>
              <a:ln w="9525">
                <a:solidFill>
                  <a:schemeClr val="tx1"/>
                </a:solidFill>
                <a:miter lim="800000"/>
                <a:headEnd/>
                <a:tailEnd/>
              </a:ln>
              <a:effectLst/>
            </p:spPr>
            <p:txBody>
              <a:bodyPr wrap="none"/>
              <a:lstStyle/>
              <a:p>
                <a:pPr eaLnBrk="0" hangingPunct="0"/>
                <a:r>
                  <a:rPr lang="en-US" sz="800">
                    <a:solidFill>
                      <a:srgbClr val="FF0000"/>
                    </a:solidFill>
                    <a:latin typeface="Geneva"/>
                  </a:rPr>
                  <a:t>RAW</a:t>
                </a:r>
              </a:p>
            </p:txBody>
          </p:sp>
          <p:sp>
            <p:nvSpPr>
              <p:cNvPr id="264221" name="Rectangle 29"/>
              <p:cNvSpPr>
                <a:spLocks noChangeArrowheads="1"/>
              </p:cNvSpPr>
              <p:nvPr/>
            </p:nvSpPr>
            <p:spPr bwMode="auto">
              <a:xfrm>
                <a:off x="1920" y="768"/>
                <a:ext cx="528" cy="144"/>
              </a:xfrm>
              <a:prstGeom prst="rect">
                <a:avLst/>
              </a:prstGeom>
              <a:solidFill>
                <a:schemeClr val="bg1"/>
              </a:solidFill>
              <a:ln w="9525">
                <a:solidFill>
                  <a:schemeClr val="tx1"/>
                </a:solidFill>
                <a:miter lim="800000"/>
                <a:headEnd/>
                <a:tailEnd/>
              </a:ln>
              <a:effectLst/>
            </p:spPr>
            <p:txBody>
              <a:bodyPr wrap="none"/>
              <a:lstStyle/>
              <a:p>
                <a:pPr eaLnBrk="0" hangingPunct="0"/>
                <a:r>
                  <a:rPr lang="en-US" sz="800">
                    <a:latin typeface="Geneva"/>
                  </a:rPr>
                  <a:t>ESD2</a:t>
                </a:r>
              </a:p>
            </p:txBody>
          </p:sp>
          <p:sp>
            <p:nvSpPr>
              <p:cNvPr id="264222" name="Rectangle 30"/>
              <p:cNvSpPr>
                <a:spLocks noChangeArrowheads="1"/>
              </p:cNvSpPr>
              <p:nvPr/>
            </p:nvSpPr>
            <p:spPr bwMode="auto">
              <a:xfrm>
                <a:off x="1920" y="912"/>
                <a:ext cx="528" cy="144"/>
              </a:xfrm>
              <a:prstGeom prst="rect">
                <a:avLst/>
              </a:prstGeom>
              <a:solidFill>
                <a:schemeClr val="bg1"/>
              </a:solidFill>
              <a:ln w="9525">
                <a:solidFill>
                  <a:schemeClr val="tx1"/>
                </a:solidFill>
                <a:miter lim="800000"/>
                <a:headEnd/>
                <a:tailEnd/>
              </a:ln>
              <a:effectLst/>
            </p:spPr>
            <p:txBody>
              <a:bodyPr wrap="none"/>
              <a:lstStyle/>
              <a:p>
                <a:pPr eaLnBrk="0" hangingPunct="0"/>
                <a:r>
                  <a:rPr lang="en-US" sz="800">
                    <a:latin typeface="Geneva"/>
                  </a:rPr>
                  <a:t>AODm2</a:t>
                </a:r>
              </a:p>
            </p:txBody>
          </p:sp>
          <p:sp>
            <p:nvSpPr>
              <p:cNvPr id="264223" name="Rectangle 31"/>
              <p:cNvSpPr>
                <a:spLocks noChangeArrowheads="1"/>
              </p:cNvSpPr>
              <p:nvPr/>
            </p:nvSpPr>
            <p:spPr bwMode="auto">
              <a:xfrm>
                <a:off x="1920" y="1056"/>
                <a:ext cx="528" cy="432"/>
              </a:xfrm>
              <a:prstGeom prst="rect">
                <a:avLst/>
              </a:prstGeom>
              <a:solidFill>
                <a:schemeClr val="bg1"/>
              </a:solidFill>
              <a:ln w="9525">
                <a:solidFill>
                  <a:schemeClr val="tx1"/>
                </a:solidFill>
                <a:miter lim="800000"/>
                <a:headEnd/>
                <a:tailEnd/>
              </a:ln>
              <a:effectLst/>
            </p:spPr>
            <p:txBody>
              <a:bodyPr wrap="none"/>
              <a:lstStyle/>
              <a:p>
                <a:pPr eaLnBrk="0" hangingPunct="0"/>
                <a:r>
                  <a:rPr lang="en-US" sz="800">
                    <a:solidFill>
                      <a:schemeClr val="bg2"/>
                    </a:solidFill>
                    <a:latin typeface="Geneva"/>
                  </a:rPr>
                  <a:t>0.044 Hz</a:t>
                </a:r>
              </a:p>
              <a:p>
                <a:pPr eaLnBrk="0" hangingPunct="0"/>
                <a:r>
                  <a:rPr lang="en-US" sz="800">
                    <a:solidFill>
                      <a:schemeClr val="bg2"/>
                    </a:solidFill>
                    <a:latin typeface="Geneva"/>
                  </a:rPr>
                  <a:t>3.74K f/day</a:t>
                </a:r>
              </a:p>
              <a:p>
                <a:pPr eaLnBrk="0" hangingPunct="0"/>
                <a:r>
                  <a:rPr lang="en-US" sz="800">
                    <a:solidFill>
                      <a:schemeClr val="bg2"/>
                    </a:solidFill>
                    <a:latin typeface="Geneva"/>
                  </a:rPr>
                  <a:t>44 MB/s</a:t>
                </a:r>
              </a:p>
              <a:p>
                <a:pPr eaLnBrk="0" hangingPunct="0"/>
                <a:r>
                  <a:rPr lang="en-US" sz="800">
                    <a:solidFill>
                      <a:schemeClr val="bg2"/>
                    </a:solidFill>
                    <a:latin typeface="Geneva"/>
                  </a:rPr>
                  <a:t>3.66 TB/day</a:t>
                </a:r>
              </a:p>
            </p:txBody>
          </p:sp>
        </p:grpSp>
        <p:grpSp>
          <p:nvGrpSpPr>
            <p:cNvPr id="8" name="Group 32"/>
            <p:cNvGrpSpPr>
              <a:grpSpLocks/>
            </p:cNvGrpSpPr>
            <p:nvPr/>
          </p:nvGrpSpPr>
          <p:grpSpPr bwMode="auto">
            <a:xfrm>
              <a:off x="211138" y="5514975"/>
              <a:ext cx="914400" cy="914400"/>
              <a:chOff x="4608" y="1872"/>
              <a:chExt cx="624" cy="576"/>
            </a:xfrm>
          </p:grpSpPr>
          <p:sp>
            <p:nvSpPr>
              <p:cNvPr id="264225" name="Rectangle 33"/>
              <p:cNvSpPr>
                <a:spLocks noChangeArrowheads="1"/>
              </p:cNvSpPr>
              <p:nvPr/>
            </p:nvSpPr>
            <p:spPr bwMode="auto">
              <a:xfrm>
                <a:off x="4704" y="1968"/>
                <a:ext cx="528" cy="480"/>
              </a:xfrm>
              <a:prstGeom prst="rect">
                <a:avLst/>
              </a:prstGeom>
              <a:solidFill>
                <a:schemeClr val="accent1"/>
              </a:solidFill>
              <a:ln w="9525">
                <a:solidFill>
                  <a:schemeClr val="tx1"/>
                </a:solidFill>
                <a:miter lim="800000"/>
                <a:headEnd/>
                <a:tailEnd/>
              </a:ln>
              <a:effectLst/>
            </p:spPr>
            <p:txBody>
              <a:bodyPr wrap="none" anchor="ctr"/>
              <a:lstStyle/>
              <a:p>
                <a:pPr algn="ctr" eaLnBrk="0" hangingPunct="0"/>
                <a:r>
                  <a:rPr lang="en-US" sz="1600">
                    <a:latin typeface="Geneva"/>
                  </a:rPr>
                  <a:t>T1</a:t>
                </a:r>
              </a:p>
            </p:txBody>
          </p:sp>
          <p:sp>
            <p:nvSpPr>
              <p:cNvPr id="264226" name="Rectangle 34"/>
              <p:cNvSpPr>
                <a:spLocks noChangeArrowheads="1"/>
              </p:cNvSpPr>
              <p:nvPr/>
            </p:nvSpPr>
            <p:spPr bwMode="auto">
              <a:xfrm>
                <a:off x="4656" y="1920"/>
                <a:ext cx="528" cy="480"/>
              </a:xfrm>
              <a:prstGeom prst="rect">
                <a:avLst/>
              </a:prstGeom>
              <a:solidFill>
                <a:schemeClr val="accent1"/>
              </a:solidFill>
              <a:ln w="9525">
                <a:solidFill>
                  <a:schemeClr val="tx1"/>
                </a:solidFill>
                <a:miter lim="800000"/>
                <a:headEnd/>
                <a:tailEnd/>
              </a:ln>
              <a:effectLst/>
            </p:spPr>
            <p:txBody>
              <a:bodyPr wrap="none" anchor="ctr"/>
              <a:lstStyle/>
              <a:p>
                <a:pPr algn="ctr" eaLnBrk="0" hangingPunct="0"/>
                <a:r>
                  <a:rPr lang="en-US" sz="1600">
                    <a:latin typeface="Geneva"/>
                  </a:rPr>
                  <a:t>T1</a:t>
                </a:r>
              </a:p>
            </p:txBody>
          </p:sp>
          <p:sp>
            <p:nvSpPr>
              <p:cNvPr id="264227" name="Rectangle 35"/>
              <p:cNvSpPr>
                <a:spLocks noChangeArrowheads="1"/>
              </p:cNvSpPr>
              <p:nvPr/>
            </p:nvSpPr>
            <p:spPr bwMode="auto">
              <a:xfrm>
                <a:off x="4608" y="1872"/>
                <a:ext cx="528" cy="480"/>
              </a:xfrm>
              <a:prstGeom prst="rect">
                <a:avLst/>
              </a:prstGeom>
              <a:solidFill>
                <a:schemeClr val="accent1"/>
              </a:solidFill>
              <a:ln w="9525">
                <a:solidFill>
                  <a:schemeClr val="tx1"/>
                </a:solidFill>
                <a:miter lim="800000"/>
                <a:headEnd/>
                <a:tailEnd/>
              </a:ln>
              <a:effectLst/>
            </p:spPr>
            <p:txBody>
              <a:bodyPr wrap="none" anchor="ctr"/>
              <a:lstStyle/>
              <a:p>
                <a:pPr algn="ctr" eaLnBrk="0" hangingPunct="0"/>
                <a:r>
                  <a:rPr lang="en-US" sz="1600">
                    <a:latin typeface="Geneva"/>
                  </a:rPr>
                  <a:t>Other</a:t>
                </a:r>
                <a:br>
                  <a:rPr lang="en-US" sz="1600">
                    <a:latin typeface="Geneva"/>
                  </a:rPr>
                </a:br>
                <a:r>
                  <a:rPr lang="en-US" sz="1600">
                    <a:latin typeface="Geneva"/>
                  </a:rPr>
                  <a:t>Tier-1s</a:t>
                </a:r>
              </a:p>
            </p:txBody>
          </p:sp>
        </p:grpSp>
        <p:grpSp>
          <p:nvGrpSpPr>
            <p:cNvPr id="9" name="Group 36"/>
            <p:cNvGrpSpPr>
              <a:grpSpLocks/>
            </p:cNvGrpSpPr>
            <p:nvPr/>
          </p:nvGrpSpPr>
          <p:grpSpPr bwMode="auto">
            <a:xfrm>
              <a:off x="7877175" y="3457575"/>
              <a:ext cx="914400" cy="914400"/>
              <a:chOff x="4608" y="1872"/>
              <a:chExt cx="624" cy="576"/>
            </a:xfrm>
          </p:grpSpPr>
          <p:sp>
            <p:nvSpPr>
              <p:cNvPr id="264229" name="Rectangle 37"/>
              <p:cNvSpPr>
                <a:spLocks noChangeArrowheads="1"/>
              </p:cNvSpPr>
              <p:nvPr/>
            </p:nvSpPr>
            <p:spPr bwMode="auto">
              <a:xfrm>
                <a:off x="4704" y="1968"/>
                <a:ext cx="528" cy="480"/>
              </a:xfrm>
              <a:prstGeom prst="rect">
                <a:avLst/>
              </a:prstGeom>
              <a:solidFill>
                <a:schemeClr val="accent1"/>
              </a:solidFill>
              <a:ln w="9525">
                <a:solidFill>
                  <a:schemeClr val="tx1"/>
                </a:solidFill>
                <a:miter lim="800000"/>
                <a:headEnd/>
                <a:tailEnd/>
              </a:ln>
              <a:effectLst/>
            </p:spPr>
            <p:txBody>
              <a:bodyPr wrap="none" anchor="ctr"/>
              <a:lstStyle/>
              <a:p>
                <a:pPr algn="ctr" eaLnBrk="0" hangingPunct="0"/>
                <a:r>
                  <a:rPr lang="en-US" sz="1600">
                    <a:latin typeface="Geneva"/>
                  </a:rPr>
                  <a:t>T1</a:t>
                </a:r>
              </a:p>
            </p:txBody>
          </p:sp>
          <p:sp>
            <p:nvSpPr>
              <p:cNvPr id="264230" name="Rectangle 38"/>
              <p:cNvSpPr>
                <a:spLocks noChangeArrowheads="1"/>
              </p:cNvSpPr>
              <p:nvPr/>
            </p:nvSpPr>
            <p:spPr bwMode="auto">
              <a:xfrm>
                <a:off x="4656" y="1920"/>
                <a:ext cx="528" cy="480"/>
              </a:xfrm>
              <a:prstGeom prst="rect">
                <a:avLst/>
              </a:prstGeom>
              <a:solidFill>
                <a:schemeClr val="accent1"/>
              </a:solidFill>
              <a:ln w="9525">
                <a:solidFill>
                  <a:schemeClr val="tx1"/>
                </a:solidFill>
                <a:miter lim="800000"/>
                <a:headEnd/>
                <a:tailEnd/>
              </a:ln>
              <a:effectLst/>
            </p:spPr>
            <p:txBody>
              <a:bodyPr wrap="none" anchor="ctr"/>
              <a:lstStyle/>
              <a:p>
                <a:pPr algn="ctr" eaLnBrk="0" hangingPunct="0"/>
                <a:r>
                  <a:rPr lang="en-US" sz="1600">
                    <a:latin typeface="Geneva"/>
                  </a:rPr>
                  <a:t>T1</a:t>
                </a:r>
              </a:p>
            </p:txBody>
          </p:sp>
          <p:sp>
            <p:nvSpPr>
              <p:cNvPr id="264231" name="Rectangle 39"/>
              <p:cNvSpPr>
                <a:spLocks noChangeArrowheads="1"/>
              </p:cNvSpPr>
              <p:nvPr/>
            </p:nvSpPr>
            <p:spPr bwMode="auto">
              <a:xfrm>
                <a:off x="4608" y="1872"/>
                <a:ext cx="528" cy="480"/>
              </a:xfrm>
              <a:prstGeom prst="rect">
                <a:avLst/>
              </a:prstGeom>
              <a:solidFill>
                <a:schemeClr val="accent1"/>
              </a:solidFill>
              <a:ln w="9525">
                <a:solidFill>
                  <a:schemeClr val="tx1"/>
                </a:solidFill>
                <a:miter lim="800000"/>
                <a:headEnd/>
                <a:tailEnd/>
              </a:ln>
              <a:effectLst/>
            </p:spPr>
            <p:txBody>
              <a:bodyPr wrap="none" anchor="ctr"/>
              <a:lstStyle/>
              <a:p>
                <a:pPr algn="ctr" eaLnBrk="0" hangingPunct="0"/>
                <a:r>
                  <a:rPr lang="en-US" sz="1600">
                    <a:latin typeface="Geneva"/>
                  </a:rPr>
                  <a:t>Tier-2s</a:t>
                </a:r>
              </a:p>
            </p:txBody>
          </p:sp>
        </p:grpSp>
        <p:sp>
          <p:nvSpPr>
            <p:cNvPr id="264232" name="Rectangle 40"/>
            <p:cNvSpPr>
              <a:spLocks noChangeArrowheads="1"/>
            </p:cNvSpPr>
            <p:nvPr/>
          </p:nvSpPr>
          <p:spPr bwMode="auto">
            <a:xfrm>
              <a:off x="3798888" y="815975"/>
              <a:ext cx="561975" cy="381000"/>
            </a:xfrm>
            <a:prstGeom prst="rect">
              <a:avLst/>
            </a:prstGeom>
            <a:solidFill>
              <a:schemeClr val="accent1"/>
            </a:solidFill>
            <a:ln w="9525">
              <a:noFill/>
              <a:miter lim="800000"/>
              <a:headEnd/>
              <a:tailEnd/>
            </a:ln>
            <a:effectLst/>
          </p:spPr>
          <p:txBody>
            <a:bodyPr wrap="none" anchor="ctr"/>
            <a:lstStyle/>
            <a:p>
              <a:pPr algn="ctr" eaLnBrk="0" hangingPunct="0"/>
              <a:r>
                <a:rPr lang="en-US" sz="1600">
                  <a:latin typeface="Geneva"/>
                </a:rPr>
                <a:t>Tape</a:t>
              </a:r>
            </a:p>
          </p:txBody>
        </p:sp>
        <p:sp>
          <p:nvSpPr>
            <p:cNvPr id="264233" name="Line 41"/>
            <p:cNvSpPr>
              <a:spLocks noChangeShapeType="1"/>
            </p:cNvSpPr>
            <p:nvPr/>
          </p:nvSpPr>
          <p:spPr bwMode="auto">
            <a:xfrm flipV="1">
              <a:off x="3868738" y="1171575"/>
              <a:ext cx="0" cy="914400"/>
            </a:xfrm>
            <a:prstGeom prst="line">
              <a:avLst/>
            </a:prstGeom>
            <a:noFill/>
            <a:ln w="9525">
              <a:solidFill>
                <a:srgbClr val="FF0000"/>
              </a:solidFill>
              <a:round/>
              <a:headEnd/>
              <a:tailEnd type="triangle" w="med" len="med"/>
            </a:ln>
            <a:effectLst/>
          </p:spPr>
          <p:txBody>
            <a:bodyPr wrap="none" anchor="ctr"/>
            <a:lstStyle/>
            <a:p>
              <a:endParaRPr lang="en-US" sz="1400"/>
            </a:p>
          </p:txBody>
        </p:sp>
        <p:sp>
          <p:nvSpPr>
            <p:cNvPr id="264234" name="Line 42"/>
            <p:cNvSpPr>
              <a:spLocks noChangeShapeType="1"/>
            </p:cNvSpPr>
            <p:nvPr/>
          </p:nvSpPr>
          <p:spPr bwMode="auto">
            <a:xfrm>
              <a:off x="4079875" y="1171575"/>
              <a:ext cx="0" cy="914400"/>
            </a:xfrm>
            <a:prstGeom prst="line">
              <a:avLst/>
            </a:prstGeom>
            <a:noFill/>
            <a:ln w="9525">
              <a:solidFill>
                <a:srgbClr val="FF6600"/>
              </a:solidFill>
              <a:round/>
              <a:headEnd/>
              <a:tailEnd type="triangle" w="med" len="med"/>
            </a:ln>
            <a:effectLst/>
          </p:spPr>
          <p:txBody>
            <a:bodyPr wrap="none" anchor="ctr"/>
            <a:lstStyle/>
            <a:p>
              <a:endParaRPr lang="en-US" sz="1400"/>
            </a:p>
          </p:txBody>
        </p:sp>
        <p:sp>
          <p:nvSpPr>
            <p:cNvPr id="264235" name="Line 43"/>
            <p:cNvSpPr>
              <a:spLocks noChangeShapeType="1"/>
            </p:cNvSpPr>
            <p:nvPr/>
          </p:nvSpPr>
          <p:spPr bwMode="auto">
            <a:xfrm flipV="1">
              <a:off x="4291013" y="3152775"/>
              <a:ext cx="0" cy="762000"/>
            </a:xfrm>
            <a:prstGeom prst="line">
              <a:avLst/>
            </a:prstGeom>
            <a:noFill/>
            <a:ln w="9525">
              <a:solidFill>
                <a:schemeClr val="tx1"/>
              </a:solidFill>
              <a:round/>
              <a:headEnd/>
              <a:tailEnd type="triangle" w="med" len="med"/>
            </a:ln>
            <a:effectLst/>
          </p:spPr>
          <p:txBody>
            <a:bodyPr wrap="none" anchor="ctr"/>
            <a:lstStyle/>
            <a:p>
              <a:endParaRPr lang="en-US" sz="1400"/>
            </a:p>
          </p:txBody>
        </p:sp>
        <p:grpSp>
          <p:nvGrpSpPr>
            <p:cNvPr id="10" name="Group 44"/>
            <p:cNvGrpSpPr>
              <a:grpSpLocks/>
            </p:cNvGrpSpPr>
            <p:nvPr/>
          </p:nvGrpSpPr>
          <p:grpSpPr bwMode="auto">
            <a:xfrm>
              <a:off x="2109788" y="2847975"/>
              <a:ext cx="774700" cy="1143000"/>
              <a:chOff x="1296" y="1296"/>
              <a:chExt cx="528" cy="720"/>
            </a:xfrm>
          </p:grpSpPr>
          <p:sp>
            <p:nvSpPr>
              <p:cNvPr id="264237" name="Rectangle 45"/>
              <p:cNvSpPr>
                <a:spLocks noChangeArrowheads="1"/>
              </p:cNvSpPr>
              <p:nvPr/>
            </p:nvSpPr>
            <p:spPr bwMode="auto">
              <a:xfrm>
                <a:off x="1296" y="1296"/>
                <a:ext cx="528" cy="144"/>
              </a:xfrm>
              <a:prstGeom prst="rect">
                <a:avLst/>
              </a:prstGeom>
              <a:noFill/>
              <a:ln w="9525">
                <a:solidFill>
                  <a:schemeClr val="tx1"/>
                </a:solidFill>
                <a:miter lim="800000"/>
                <a:headEnd/>
                <a:tailEnd/>
              </a:ln>
              <a:effectLst/>
            </p:spPr>
            <p:txBody>
              <a:bodyPr wrap="none"/>
              <a:lstStyle/>
              <a:p>
                <a:pPr eaLnBrk="0" hangingPunct="0"/>
                <a:r>
                  <a:rPr lang="en-US" sz="800">
                    <a:solidFill>
                      <a:srgbClr val="FF6600"/>
                    </a:solidFill>
                    <a:latin typeface="Geneva"/>
                  </a:rPr>
                  <a:t>RAW</a:t>
                </a:r>
              </a:p>
            </p:txBody>
          </p:sp>
          <p:sp>
            <p:nvSpPr>
              <p:cNvPr id="264238" name="Rectangle 46"/>
              <p:cNvSpPr>
                <a:spLocks noChangeArrowheads="1"/>
              </p:cNvSpPr>
              <p:nvPr/>
            </p:nvSpPr>
            <p:spPr bwMode="auto">
              <a:xfrm>
                <a:off x="1296" y="1440"/>
                <a:ext cx="528" cy="576"/>
              </a:xfrm>
              <a:prstGeom prst="rect">
                <a:avLst/>
              </a:prstGeom>
              <a:noFill/>
              <a:ln w="9525">
                <a:solidFill>
                  <a:schemeClr val="tx1"/>
                </a:solidFill>
                <a:miter lim="800000"/>
                <a:headEnd/>
                <a:tailEnd/>
              </a:ln>
              <a:effectLst/>
            </p:spPr>
            <p:txBody>
              <a:bodyPr wrap="none"/>
              <a:lstStyle/>
              <a:p>
                <a:pPr eaLnBrk="0" hangingPunct="0"/>
                <a:r>
                  <a:rPr lang="en-US" sz="800">
                    <a:solidFill>
                      <a:srgbClr val="FF6600"/>
                    </a:solidFill>
                    <a:latin typeface="Geneva"/>
                  </a:rPr>
                  <a:t>1.6 GB/file</a:t>
                </a:r>
              </a:p>
              <a:p>
                <a:pPr eaLnBrk="0" hangingPunct="0"/>
                <a:r>
                  <a:rPr lang="en-US" sz="800">
                    <a:solidFill>
                      <a:srgbClr val="FF6600"/>
                    </a:solidFill>
                    <a:latin typeface="Geneva"/>
                  </a:rPr>
                  <a:t>0.02 Hz</a:t>
                </a:r>
              </a:p>
              <a:p>
                <a:pPr eaLnBrk="0" hangingPunct="0"/>
                <a:r>
                  <a:rPr lang="en-US" sz="800">
                    <a:solidFill>
                      <a:srgbClr val="FF6600"/>
                    </a:solidFill>
                    <a:latin typeface="Geneva"/>
                  </a:rPr>
                  <a:t>1.7K f/day</a:t>
                </a:r>
              </a:p>
              <a:p>
                <a:pPr eaLnBrk="0" hangingPunct="0"/>
                <a:r>
                  <a:rPr lang="en-US" sz="800">
                    <a:solidFill>
                      <a:srgbClr val="FF6600"/>
                    </a:solidFill>
                    <a:latin typeface="Geneva"/>
                  </a:rPr>
                  <a:t>32 MB/s</a:t>
                </a:r>
              </a:p>
              <a:p>
                <a:pPr eaLnBrk="0" hangingPunct="0"/>
                <a:r>
                  <a:rPr lang="en-US" sz="800">
                    <a:solidFill>
                      <a:srgbClr val="FF6600"/>
                    </a:solidFill>
                    <a:latin typeface="Geneva"/>
                  </a:rPr>
                  <a:t>2.7 TB/day</a:t>
                </a:r>
              </a:p>
            </p:txBody>
          </p:sp>
        </p:grpSp>
        <p:sp>
          <p:nvSpPr>
            <p:cNvPr id="264239" name="AutoShape 47"/>
            <p:cNvSpPr>
              <a:spLocks noChangeArrowheads="1"/>
            </p:cNvSpPr>
            <p:nvPr/>
          </p:nvSpPr>
          <p:spPr bwMode="auto">
            <a:xfrm>
              <a:off x="3727450" y="5514975"/>
              <a:ext cx="774700" cy="914400"/>
            </a:xfrm>
            <a:prstGeom prst="can">
              <a:avLst>
                <a:gd name="adj" fmla="val 29508"/>
              </a:avLst>
            </a:prstGeom>
            <a:solidFill>
              <a:schemeClr val="accent1"/>
            </a:solidFill>
            <a:ln w="9525">
              <a:solidFill>
                <a:schemeClr val="tx1"/>
              </a:solidFill>
              <a:round/>
              <a:headEnd/>
              <a:tailEnd/>
            </a:ln>
            <a:effectLst/>
          </p:spPr>
          <p:txBody>
            <a:bodyPr wrap="none" anchor="ctr"/>
            <a:lstStyle/>
            <a:p>
              <a:pPr algn="ctr" eaLnBrk="0" hangingPunct="0"/>
              <a:r>
                <a:rPr lang="en-US" sz="1400">
                  <a:latin typeface="Geneva"/>
                </a:rPr>
                <a:t>disk</a:t>
              </a:r>
              <a:br>
                <a:rPr lang="en-US" sz="1400">
                  <a:latin typeface="Geneva"/>
                </a:rPr>
              </a:br>
              <a:r>
                <a:rPr lang="en-US" sz="1400">
                  <a:latin typeface="Geneva"/>
                </a:rPr>
                <a:t>storage</a:t>
              </a:r>
            </a:p>
          </p:txBody>
        </p:sp>
        <p:sp>
          <p:nvSpPr>
            <p:cNvPr id="264240" name="Line 48"/>
            <p:cNvSpPr>
              <a:spLocks noChangeShapeType="1"/>
            </p:cNvSpPr>
            <p:nvPr/>
          </p:nvSpPr>
          <p:spPr bwMode="auto">
            <a:xfrm flipV="1">
              <a:off x="4291013" y="4778375"/>
              <a:ext cx="0" cy="685800"/>
            </a:xfrm>
            <a:prstGeom prst="line">
              <a:avLst/>
            </a:prstGeom>
            <a:noFill/>
            <a:ln w="9525">
              <a:solidFill>
                <a:srgbClr val="996633"/>
              </a:solidFill>
              <a:round/>
              <a:headEnd/>
              <a:tailEnd type="triangle" w="med" len="med"/>
            </a:ln>
            <a:effectLst/>
          </p:spPr>
          <p:txBody>
            <a:bodyPr wrap="none" anchor="ctr"/>
            <a:lstStyle/>
            <a:p>
              <a:endParaRPr lang="en-US" sz="1400"/>
            </a:p>
          </p:txBody>
        </p:sp>
        <p:sp>
          <p:nvSpPr>
            <p:cNvPr id="264241" name="Line 49"/>
            <p:cNvSpPr>
              <a:spLocks noChangeShapeType="1"/>
            </p:cNvSpPr>
            <p:nvPr/>
          </p:nvSpPr>
          <p:spPr bwMode="auto">
            <a:xfrm flipH="1">
              <a:off x="3938588" y="4829175"/>
              <a:ext cx="0" cy="685800"/>
            </a:xfrm>
            <a:prstGeom prst="line">
              <a:avLst/>
            </a:prstGeom>
            <a:noFill/>
            <a:ln w="9525">
              <a:solidFill>
                <a:schemeClr val="tx1"/>
              </a:solidFill>
              <a:round/>
              <a:headEnd/>
              <a:tailEnd type="triangle" w="med" len="med"/>
            </a:ln>
            <a:effectLst/>
          </p:spPr>
          <p:txBody>
            <a:bodyPr wrap="none" anchor="ctr"/>
            <a:lstStyle/>
            <a:p>
              <a:endParaRPr lang="en-US" sz="1400"/>
            </a:p>
          </p:txBody>
        </p:sp>
        <p:grpSp>
          <p:nvGrpSpPr>
            <p:cNvPr id="11" name="Group 50"/>
            <p:cNvGrpSpPr>
              <a:grpSpLocks/>
            </p:cNvGrpSpPr>
            <p:nvPr/>
          </p:nvGrpSpPr>
          <p:grpSpPr bwMode="auto">
            <a:xfrm>
              <a:off x="2181225" y="4752975"/>
              <a:ext cx="1546225" cy="1143000"/>
              <a:chOff x="1392" y="3072"/>
              <a:chExt cx="1056" cy="720"/>
            </a:xfrm>
          </p:grpSpPr>
          <p:grpSp>
            <p:nvGrpSpPr>
              <p:cNvPr id="12" name="Group 51"/>
              <p:cNvGrpSpPr>
                <a:grpSpLocks/>
              </p:cNvGrpSpPr>
              <p:nvPr/>
            </p:nvGrpSpPr>
            <p:grpSpPr bwMode="auto">
              <a:xfrm>
                <a:off x="1920" y="3072"/>
                <a:ext cx="528" cy="720"/>
                <a:chOff x="4368" y="1920"/>
                <a:chExt cx="528" cy="720"/>
              </a:xfrm>
            </p:grpSpPr>
            <p:sp>
              <p:nvSpPr>
                <p:cNvPr id="264244" name="Rectangle 52"/>
                <p:cNvSpPr>
                  <a:spLocks noChangeArrowheads="1"/>
                </p:cNvSpPr>
                <p:nvPr/>
              </p:nvSpPr>
              <p:spPr bwMode="auto">
                <a:xfrm>
                  <a:off x="4368" y="1920"/>
                  <a:ext cx="528" cy="144"/>
                </a:xfrm>
                <a:prstGeom prst="rect">
                  <a:avLst/>
                </a:prstGeom>
                <a:noFill/>
                <a:ln w="9525">
                  <a:solidFill>
                    <a:schemeClr val="tx1"/>
                  </a:solidFill>
                  <a:miter lim="800000"/>
                  <a:headEnd/>
                  <a:tailEnd/>
                </a:ln>
                <a:effectLst/>
              </p:spPr>
              <p:txBody>
                <a:bodyPr wrap="none"/>
                <a:lstStyle/>
                <a:p>
                  <a:pPr eaLnBrk="0" hangingPunct="0"/>
                  <a:r>
                    <a:rPr lang="en-US" sz="800">
                      <a:latin typeface="Geneva"/>
                    </a:rPr>
                    <a:t>AODm2</a:t>
                  </a:r>
                </a:p>
              </p:txBody>
            </p:sp>
            <p:sp>
              <p:nvSpPr>
                <p:cNvPr id="264245" name="Rectangle 53"/>
                <p:cNvSpPr>
                  <a:spLocks noChangeArrowheads="1"/>
                </p:cNvSpPr>
                <p:nvPr/>
              </p:nvSpPr>
              <p:spPr bwMode="auto">
                <a:xfrm>
                  <a:off x="4368" y="2064"/>
                  <a:ext cx="528" cy="576"/>
                </a:xfrm>
                <a:prstGeom prst="rect">
                  <a:avLst/>
                </a:prstGeom>
                <a:noFill/>
                <a:ln w="9525">
                  <a:solidFill>
                    <a:schemeClr val="tx1"/>
                  </a:solidFill>
                  <a:miter lim="800000"/>
                  <a:headEnd/>
                  <a:tailEnd/>
                </a:ln>
                <a:effectLst/>
              </p:spPr>
              <p:txBody>
                <a:bodyPr wrap="none"/>
                <a:lstStyle/>
                <a:p>
                  <a:pPr eaLnBrk="0" hangingPunct="0"/>
                  <a:r>
                    <a:rPr lang="en-US" sz="800">
                      <a:latin typeface="Geneva"/>
                    </a:rPr>
                    <a:t>500 MB/file</a:t>
                  </a:r>
                </a:p>
                <a:p>
                  <a:pPr eaLnBrk="0" hangingPunct="0"/>
                  <a:r>
                    <a:rPr lang="en-US" sz="800">
                      <a:latin typeface="Geneva"/>
                    </a:rPr>
                    <a:t>0.004 Hz</a:t>
                  </a:r>
                </a:p>
                <a:p>
                  <a:pPr eaLnBrk="0" hangingPunct="0"/>
                  <a:r>
                    <a:rPr lang="en-US" sz="800">
                      <a:latin typeface="Geneva"/>
                    </a:rPr>
                    <a:t>0.34K f/day</a:t>
                  </a:r>
                </a:p>
                <a:p>
                  <a:pPr eaLnBrk="0" hangingPunct="0"/>
                  <a:r>
                    <a:rPr lang="en-US" sz="800">
                      <a:latin typeface="Geneva"/>
                    </a:rPr>
                    <a:t>2 MB/s</a:t>
                  </a:r>
                </a:p>
                <a:p>
                  <a:pPr eaLnBrk="0" hangingPunct="0"/>
                  <a:r>
                    <a:rPr lang="en-US" sz="800">
                      <a:latin typeface="Geneva"/>
                    </a:rPr>
                    <a:t>0.16 TB/day</a:t>
                  </a:r>
                </a:p>
              </p:txBody>
            </p:sp>
          </p:grpSp>
          <p:grpSp>
            <p:nvGrpSpPr>
              <p:cNvPr id="13" name="Group 54"/>
              <p:cNvGrpSpPr>
                <a:grpSpLocks/>
              </p:cNvGrpSpPr>
              <p:nvPr/>
            </p:nvGrpSpPr>
            <p:grpSpPr bwMode="auto">
              <a:xfrm>
                <a:off x="1392" y="3072"/>
                <a:ext cx="528" cy="720"/>
                <a:chOff x="3120" y="1920"/>
                <a:chExt cx="528" cy="720"/>
              </a:xfrm>
            </p:grpSpPr>
            <p:sp>
              <p:nvSpPr>
                <p:cNvPr id="264247" name="Rectangle 55"/>
                <p:cNvSpPr>
                  <a:spLocks noChangeArrowheads="1"/>
                </p:cNvSpPr>
                <p:nvPr/>
              </p:nvSpPr>
              <p:spPr bwMode="auto">
                <a:xfrm>
                  <a:off x="3120" y="1920"/>
                  <a:ext cx="528" cy="144"/>
                </a:xfrm>
                <a:prstGeom prst="rect">
                  <a:avLst/>
                </a:prstGeom>
                <a:noFill/>
                <a:ln w="9525">
                  <a:solidFill>
                    <a:schemeClr val="tx1"/>
                  </a:solidFill>
                  <a:miter lim="800000"/>
                  <a:headEnd/>
                  <a:tailEnd/>
                </a:ln>
                <a:effectLst/>
              </p:spPr>
              <p:txBody>
                <a:bodyPr wrap="none"/>
                <a:lstStyle/>
                <a:p>
                  <a:pPr eaLnBrk="0" hangingPunct="0"/>
                  <a:r>
                    <a:rPr lang="en-US" sz="800">
                      <a:latin typeface="Geneva"/>
                    </a:rPr>
                    <a:t>ESD2</a:t>
                  </a:r>
                </a:p>
              </p:txBody>
            </p:sp>
            <p:sp>
              <p:nvSpPr>
                <p:cNvPr id="264248" name="Rectangle 56"/>
                <p:cNvSpPr>
                  <a:spLocks noChangeArrowheads="1"/>
                </p:cNvSpPr>
                <p:nvPr/>
              </p:nvSpPr>
              <p:spPr bwMode="auto">
                <a:xfrm>
                  <a:off x="3120" y="2064"/>
                  <a:ext cx="528" cy="576"/>
                </a:xfrm>
                <a:prstGeom prst="rect">
                  <a:avLst/>
                </a:prstGeom>
                <a:noFill/>
                <a:ln w="9525">
                  <a:solidFill>
                    <a:schemeClr val="tx1"/>
                  </a:solidFill>
                  <a:miter lim="800000"/>
                  <a:headEnd/>
                  <a:tailEnd/>
                </a:ln>
                <a:effectLst/>
              </p:spPr>
              <p:txBody>
                <a:bodyPr wrap="none"/>
                <a:lstStyle/>
                <a:p>
                  <a:pPr eaLnBrk="0" hangingPunct="0"/>
                  <a:r>
                    <a:rPr lang="en-US" sz="800">
                      <a:latin typeface="Geneva"/>
                    </a:rPr>
                    <a:t>0.5 GB/file</a:t>
                  </a:r>
                </a:p>
                <a:p>
                  <a:pPr eaLnBrk="0" hangingPunct="0"/>
                  <a:r>
                    <a:rPr lang="en-US" sz="800">
                      <a:latin typeface="Geneva"/>
                    </a:rPr>
                    <a:t>0.02 Hz</a:t>
                  </a:r>
                </a:p>
                <a:p>
                  <a:pPr eaLnBrk="0" hangingPunct="0"/>
                  <a:r>
                    <a:rPr lang="en-US" sz="800">
                      <a:latin typeface="Geneva"/>
                    </a:rPr>
                    <a:t>1.7K f/day</a:t>
                  </a:r>
                </a:p>
                <a:p>
                  <a:pPr eaLnBrk="0" hangingPunct="0"/>
                  <a:r>
                    <a:rPr lang="en-US" sz="800">
                      <a:latin typeface="Geneva"/>
                    </a:rPr>
                    <a:t>10 MB/s</a:t>
                  </a:r>
                </a:p>
                <a:p>
                  <a:pPr eaLnBrk="0" hangingPunct="0"/>
                  <a:r>
                    <a:rPr lang="en-US" sz="800">
                      <a:latin typeface="Geneva"/>
                    </a:rPr>
                    <a:t>0.8 TB/day</a:t>
                  </a:r>
                </a:p>
              </p:txBody>
            </p:sp>
          </p:grpSp>
        </p:grpSp>
        <p:grpSp>
          <p:nvGrpSpPr>
            <p:cNvPr id="14" name="Group 57"/>
            <p:cNvGrpSpPr>
              <a:grpSpLocks/>
            </p:cNvGrpSpPr>
            <p:nvPr/>
          </p:nvGrpSpPr>
          <p:grpSpPr bwMode="auto">
            <a:xfrm>
              <a:off x="2884488" y="2847975"/>
              <a:ext cx="773112" cy="1143000"/>
              <a:chOff x="3744" y="1920"/>
              <a:chExt cx="528" cy="720"/>
            </a:xfrm>
          </p:grpSpPr>
          <p:sp>
            <p:nvSpPr>
              <p:cNvPr id="264250" name="Rectangle 58"/>
              <p:cNvSpPr>
                <a:spLocks noChangeArrowheads="1"/>
              </p:cNvSpPr>
              <p:nvPr/>
            </p:nvSpPr>
            <p:spPr bwMode="auto">
              <a:xfrm>
                <a:off x="3744" y="1920"/>
                <a:ext cx="528" cy="144"/>
              </a:xfrm>
              <a:prstGeom prst="rect">
                <a:avLst/>
              </a:prstGeom>
              <a:noFill/>
              <a:ln w="9525">
                <a:solidFill>
                  <a:schemeClr val="tx1"/>
                </a:solidFill>
                <a:miter lim="800000"/>
                <a:headEnd/>
                <a:tailEnd/>
              </a:ln>
              <a:effectLst/>
            </p:spPr>
            <p:txBody>
              <a:bodyPr wrap="none"/>
              <a:lstStyle/>
              <a:p>
                <a:pPr eaLnBrk="0" hangingPunct="0"/>
                <a:r>
                  <a:rPr lang="en-US" sz="800">
                    <a:latin typeface="Geneva"/>
                  </a:rPr>
                  <a:t>AOD2</a:t>
                </a:r>
              </a:p>
            </p:txBody>
          </p:sp>
          <p:sp>
            <p:nvSpPr>
              <p:cNvPr id="264251" name="Rectangle 59"/>
              <p:cNvSpPr>
                <a:spLocks noChangeArrowheads="1"/>
              </p:cNvSpPr>
              <p:nvPr/>
            </p:nvSpPr>
            <p:spPr bwMode="auto">
              <a:xfrm>
                <a:off x="3744" y="2064"/>
                <a:ext cx="528" cy="576"/>
              </a:xfrm>
              <a:prstGeom prst="rect">
                <a:avLst/>
              </a:prstGeom>
              <a:noFill/>
              <a:ln w="9525">
                <a:solidFill>
                  <a:schemeClr val="tx1"/>
                </a:solidFill>
                <a:miter lim="800000"/>
                <a:headEnd/>
                <a:tailEnd/>
              </a:ln>
              <a:effectLst/>
            </p:spPr>
            <p:txBody>
              <a:bodyPr wrap="none"/>
              <a:lstStyle/>
              <a:p>
                <a:pPr eaLnBrk="0" hangingPunct="0"/>
                <a:r>
                  <a:rPr lang="en-US" sz="800">
                    <a:latin typeface="Geneva"/>
                  </a:rPr>
                  <a:t>10 MB/file</a:t>
                </a:r>
              </a:p>
              <a:p>
                <a:pPr eaLnBrk="0" hangingPunct="0"/>
                <a:r>
                  <a:rPr lang="en-US" sz="800">
                    <a:latin typeface="Geneva"/>
                  </a:rPr>
                  <a:t>0.2 Hz</a:t>
                </a:r>
              </a:p>
              <a:p>
                <a:pPr eaLnBrk="0" hangingPunct="0"/>
                <a:r>
                  <a:rPr lang="en-US" sz="800">
                    <a:latin typeface="Geneva"/>
                  </a:rPr>
                  <a:t>17K f/day</a:t>
                </a:r>
              </a:p>
              <a:p>
                <a:pPr eaLnBrk="0" hangingPunct="0"/>
                <a:r>
                  <a:rPr lang="en-US" sz="800">
                    <a:latin typeface="Geneva"/>
                  </a:rPr>
                  <a:t>2 MB/s</a:t>
                </a:r>
              </a:p>
              <a:p>
                <a:pPr eaLnBrk="0" hangingPunct="0"/>
                <a:r>
                  <a:rPr lang="en-US" sz="800">
                    <a:latin typeface="Geneva"/>
                  </a:rPr>
                  <a:t>0.16 TB/day</a:t>
                </a:r>
              </a:p>
            </p:txBody>
          </p:sp>
        </p:grpSp>
        <p:grpSp>
          <p:nvGrpSpPr>
            <p:cNvPr id="15" name="Group 60"/>
            <p:cNvGrpSpPr>
              <a:grpSpLocks/>
            </p:cNvGrpSpPr>
            <p:nvPr/>
          </p:nvGrpSpPr>
          <p:grpSpPr bwMode="auto">
            <a:xfrm>
              <a:off x="141288" y="4295775"/>
              <a:ext cx="773112" cy="1143000"/>
              <a:chOff x="3120" y="1920"/>
              <a:chExt cx="528" cy="720"/>
            </a:xfrm>
          </p:grpSpPr>
          <p:sp>
            <p:nvSpPr>
              <p:cNvPr id="264253" name="Rectangle 61"/>
              <p:cNvSpPr>
                <a:spLocks noChangeArrowheads="1"/>
              </p:cNvSpPr>
              <p:nvPr/>
            </p:nvSpPr>
            <p:spPr bwMode="auto">
              <a:xfrm>
                <a:off x="3120" y="1920"/>
                <a:ext cx="528" cy="144"/>
              </a:xfrm>
              <a:prstGeom prst="rect">
                <a:avLst/>
              </a:prstGeom>
              <a:noFill/>
              <a:ln w="9525">
                <a:solidFill>
                  <a:schemeClr val="tx1"/>
                </a:solidFill>
                <a:miter lim="800000"/>
                <a:headEnd/>
                <a:tailEnd/>
              </a:ln>
              <a:effectLst/>
            </p:spPr>
            <p:txBody>
              <a:bodyPr wrap="none"/>
              <a:lstStyle/>
              <a:p>
                <a:pPr eaLnBrk="0" hangingPunct="0"/>
                <a:r>
                  <a:rPr lang="en-US" sz="800">
                    <a:latin typeface="Geneva"/>
                  </a:rPr>
                  <a:t>ESD2</a:t>
                </a:r>
              </a:p>
            </p:txBody>
          </p:sp>
          <p:sp>
            <p:nvSpPr>
              <p:cNvPr id="264254" name="Rectangle 62"/>
              <p:cNvSpPr>
                <a:spLocks noChangeArrowheads="1"/>
              </p:cNvSpPr>
              <p:nvPr/>
            </p:nvSpPr>
            <p:spPr bwMode="auto">
              <a:xfrm>
                <a:off x="3120" y="2064"/>
                <a:ext cx="528" cy="576"/>
              </a:xfrm>
              <a:prstGeom prst="rect">
                <a:avLst/>
              </a:prstGeom>
              <a:noFill/>
              <a:ln w="9525">
                <a:solidFill>
                  <a:schemeClr val="tx1"/>
                </a:solidFill>
                <a:miter lim="800000"/>
                <a:headEnd/>
                <a:tailEnd/>
              </a:ln>
              <a:effectLst/>
            </p:spPr>
            <p:txBody>
              <a:bodyPr wrap="none"/>
              <a:lstStyle/>
              <a:p>
                <a:pPr eaLnBrk="0" hangingPunct="0"/>
                <a:r>
                  <a:rPr lang="en-US" sz="800">
                    <a:latin typeface="Geneva"/>
                  </a:rPr>
                  <a:t>0.5 GB/file</a:t>
                </a:r>
              </a:p>
              <a:p>
                <a:pPr eaLnBrk="0" hangingPunct="0"/>
                <a:r>
                  <a:rPr lang="en-US" sz="800">
                    <a:latin typeface="Geneva"/>
                  </a:rPr>
                  <a:t>0.02 Hz</a:t>
                </a:r>
              </a:p>
              <a:p>
                <a:pPr eaLnBrk="0" hangingPunct="0"/>
                <a:r>
                  <a:rPr lang="en-US" sz="800">
                    <a:latin typeface="Geneva"/>
                  </a:rPr>
                  <a:t>1.7K f/day</a:t>
                </a:r>
              </a:p>
              <a:p>
                <a:pPr eaLnBrk="0" hangingPunct="0"/>
                <a:r>
                  <a:rPr lang="en-US" sz="800">
                    <a:latin typeface="Geneva"/>
                  </a:rPr>
                  <a:t>10 MB/s</a:t>
                </a:r>
              </a:p>
              <a:p>
                <a:pPr eaLnBrk="0" hangingPunct="0"/>
                <a:r>
                  <a:rPr lang="en-US" sz="800">
                    <a:latin typeface="Geneva"/>
                  </a:rPr>
                  <a:t>0.8 TB/day</a:t>
                </a:r>
              </a:p>
            </p:txBody>
          </p:sp>
        </p:grpSp>
        <p:grpSp>
          <p:nvGrpSpPr>
            <p:cNvPr id="16" name="Group 63"/>
            <p:cNvGrpSpPr>
              <a:grpSpLocks/>
            </p:cNvGrpSpPr>
            <p:nvPr/>
          </p:nvGrpSpPr>
          <p:grpSpPr bwMode="auto">
            <a:xfrm>
              <a:off x="914400" y="4295775"/>
              <a:ext cx="773113" cy="1143000"/>
              <a:chOff x="4368" y="1920"/>
              <a:chExt cx="528" cy="720"/>
            </a:xfrm>
          </p:grpSpPr>
          <p:sp>
            <p:nvSpPr>
              <p:cNvPr id="264256" name="Rectangle 64"/>
              <p:cNvSpPr>
                <a:spLocks noChangeArrowheads="1"/>
              </p:cNvSpPr>
              <p:nvPr/>
            </p:nvSpPr>
            <p:spPr bwMode="auto">
              <a:xfrm>
                <a:off x="4368" y="1920"/>
                <a:ext cx="528" cy="144"/>
              </a:xfrm>
              <a:prstGeom prst="rect">
                <a:avLst/>
              </a:prstGeom>
              <a:noFill/>
              <a:ln w="9525">
                <a:solidFill>
                  <a:schemeClr val="tx1"/>
                </a:solidFill>
                <a:miter lim="800000"/>
                <a:headEnd/>
                <a:tailEnd/>
              </a:ln>
              <a:effectLst/>
            </p:spPr>
            <p:txBody>
              <a:bodyPr wrap="none"/>
              <a:lstStyle/>
              <a:p>
                <a:pPr eaLnBrk="0" hangingPunct="0"/>
                <a:r>
                  <a:rPr lang="en-US" sz="800">
                    <a:latin typeface="Geneva"/>
                  </a:rPr>
                  <a:t>AODm2</a:t>
                </a:r>
              </a:p>
            </p:txBody>
          </p:sp>
          <p:sp>
            <p:nvSpPr>
              <p:cNvPr id="264257" name="Rectangle 65"/>
              <p:cNvSpPr>
                <a:spLocks noChangeArrowheads="1"/>
              </p:cNvSpPr>
              <p:nvPr/>
            </p:nvSpPr>
            <p:spPr bwMode="auto">
              <a:xfrm>
                <a:off x="4368" y="2064"/>
                <a:ext cx="528" cy="576"/>
              </a:xfrm>
              <a:prstGeom prst="rect">
                <a:avLst/>
              </a:prstGeom>
              <a:noFill/>
              <a:ln w="9525">
                <a:solidFill>
                  <a:schemeClr val="tx1"/>
                </a:solidFill>
                <a:miter lim="800000"/>
                <a:headEnd/>
                <a:tailEnd/>
              </a:ln>
              <a:effectLst/>
            </p:spPr>
            <p:txBody>
              <a:bodyPr wrap="none"/>
              <a:lstStyle/>
              <a:p>
                <a:pPr eaLnBrk="0" hangingPunct="0"/>
                <a:r>
                  <a:rPr lang="en-US" sz="800">
                    <a:latin typeface="Geneva"/>
                  </a:rPr>
                  <a:t>500 MB/file</a:t>
                </a:r>
              </a:p>
              <a:p>
                <a:pPr eaLnBrk="0" hangingPunct="0"/>
                <a:r>
                  <a:rPr lang="en-US" sz="800">
                    <a:latin typeface="Geneva"/>
                  </a:rPr>
                  <a:t>0.036 Hz</a:t>
                </a:r>
              </a:p>
              <a:p>
                <a:pPr eaLnBrk="0" hangingPunct="0"/>
                <a:r>
                  <a:rPr lang="en-US" sz="800">
                    <a:latin typeface="Geneva"/>
                  </a:rPr>
                  <a:t>3.1K f/day</a:t>
                </a:r>
              </a:p>
              <a:p>
                <a:pPr eaLnBrk="0" hangingPunct="0"/>
                <a:r>
                  <a:rPr lang="en-US" sz="800">
                    <a:latin typeface="Geneva"/>
                  </a:rPr>
                  <a:t>18 MB/s</a:t>
                </a:r>
              </a:p>
              <a:p>
                <a:pPr eaLnBrk="0" hangingPunct="0"/>
                <a:r>
                  <a:rPr lang="en-US" sz="800">
                    <a:latin typeface="Geneva"/>
                  </a:rPr>
                  <a:t>1.44 TB/day</a:t>
                </a:r>
              </a:p>
            </p:txBody>
          </p:sp>
        </p:grpSp>
        <p:sp>
          <p:nvSpPr>
            <p:cNvPr id="264258" name="Line 66"/>
            <p:cNvSpPr>
              <a:spLocks noChangeShapeType="1"/>
            </p:cNvSpPr>
            <p:nvPr/>
          </p:nvSpPr>
          <p:spPr bwMode="auto">
            <a:xfrm>
              <a:off x="4572000" y="6124575"/>
              <a:ext cx="3446463" cy="0"/>
            </a:xfrm>
            <a:prstGeom prst="line">
              <a:avLst/>
            </a:prstGeom>
            <a:noFill/>
            <a:ln w="9525">
              <a:solidFill>
                <a:schemeClr val="tx1"/>
              </a:solidFill>
              <a:round/>
              <a:headEnd/>
              <a:tailEnd type="triangle" w="med" len="med"/>
            </a:ln>
            <a:effectLst/>
          </p:spPr>
          <p:txBody>
            <a:bodyPr wrap="none" anchor="ctr"/>
            <a:lstStyle/>
            <a:p>
              <a:endParaRPr lang="en-US" sz="1400"/>
            </a:p>
          </p:txBody>
        </p:sp>
        <p:grpSp>
          <p:nvGrpSpPr>
            <p:cNvPr id="17" name="Group 67"/>
            <p:cNvGrpSpPr>
              <a:grpSpLocks/>
            </p:cNvGrpSpPr>
            <p:nvPr/>
          </p:nvGrpSpPr>
          <p:grpSpPr bwMode="auto">
            <a:xfrm>
              <a:off x="6400800" y="4905375"/>
              <a:ext cx="1547813" cy="1143000"/>
              <a:chOff x="96" y="2832"/>
              <a:chExt cx="1056" cy="720"/>
            </a:xfrm>
          </p:grpSpPr>
          <p:grpSp>
            <p:nvGrpSpPr>
              <p:cNvPr id="18" name="Group 68"/>
              <p:cNvGrpSpPr>
                <a:grpSpLocks/>
              </p:cNvGrpSpPr>
              <p:nvPr/>
            </p:nvGrpSpPr>
            <p:grpSpPr bwMode="auto">
              <a:xfrm>
                <a:off x="96" y="2832"/>
                <a:ext cx="528" cy="720"/>
                <a:chOff x="3120" y="1920"/>
                <a:chExt cx="528" cy="720"/>
              </a:xfrm>
            </p:grpSpPr>
            <p:sp>
              <p:nvSpPr>
                <p:cNvPr id="264261" name="Rectangle 69"/>
                <p:cNvSpPr>
                  <a:spLocks noChangeArrowheads="1"/>
                </p:cNvSpPr>
                <p:nvPr/>
              </p:nvSpPr>
              <p:spPr bwMode="auto">
                <a:xfrm>
                  <a:off x="3120" y="1920"/>
                  <a:ext cx="528" cy="144"/>
                </a:xfrm>
                <a:prstGeom prst="rect">
                  <a:avLst/>
                </a:prstGeom>
                <a:noFill/>
                <a:ln w="9525">
                  <a:solidFill>
                    <a:schemeClr val="tx1"/>
                  </a:solidFill>
                  <a:miter lim="800000"/>
                  <a:headEnd/>
                  <a:tailEnd/>
                </a:ln>
                <a:effectLst/>
              </p:spPr>
              <p:txBody>
                <a:bodyPr wrap="none"/>
                <a:lstStyle/>
                <a:p>
                  <a:pPr eaLnBrk="0" hangingPunct="0"/>
                  <a:r>
                    <a:rPr lang="en-US" sz="800">
                      <a:latin typeface="Geneva"/>
                    </a:rPr>
                    <a:t>ESD2</a:t>
                  </a:r>
                </a:p>
              </p:txBody>
            </p:sp>
            <p:sp>
              <p:nvSpPr>
                <p:cNvPr id="264262" name="Rectangle 70"/>
                <p:cNvSpPr>
                  <a:spLocks noChangeArrowheads="1"/>
                </p:cNvSpPr>
                <p:nvPr/>
              </p:nvSpPr>
              <p:spPr bwMode="auto">
                <a:xfrm>
                  <a:off x="3120" y="2064"/>
                  <a:ext cx="528" cy="576"/>
                </a:xfrm>
                <a:prstGeom prst="rect">
                  <a:avLst/>
                </a:prstGeom>
                <a:noFill/>
                <a:ln w="9525">
                  <a:solidFill>
                    <a:schemeClr val="tx1"/>
                  </a:solidFill>
                  <a:miter lim="800000"/>
                  <a:headEnd/>
                  <a:tailEnd/>
                </a:ln>
                <a:effectLst/>
              </p:spPr>
              <p:txBody>
                <a:bodyPr wrap="none"/>
                <a:lstStyle/>
                <a:p>
                  <a:pPr eaLnBrk="0" hangingPunct="0"/>
                  <a:r>
                    <a:rPr lang="en-US" sz="800">
                      <a:latin typeface="Geneva"/>
                    </a:rPr>
                    <a:t>0.5 GB/file</a:t>
                  </a:r>
                </a:p>
                <a:p>
                  <a:pPr eaLnBrk="0" hangingPunct="0"/>
                  <a:r>
                    <a:rPr lang="en-US" sz="800">
                      <a:latin typeface="Geneva"/>
                    </a:rPr>
                    <a:t>0.02 Hz</a:t>
                  </a:r>
                </a:p>
                <a:p>
                  <a:pPr eaLnBrk="0" hangingPunct="0"/>
                  <a:r>
                    <a:rPr lang="en-US" sz="800">
                      <a:latin typeface="Geneva"/>
                    </a:rPr>
                    <a:t>1.7K f/day</a:t>
                  </a:r>
                </a:p>
                <a:p>
                  <a:pPr eaLnBrk="0" hangingPunct="0"/>
                  <a:r>
                    <a:rPr lang="en-US" sz="800">
                      <a:latin typeface="Geneva"/>
                    </a:rPr>
                    <a:t>10 MB/s</a:t>
                  </a:r>
                </a:p>
                <a:p>
                  <a:pPr eaLnBrk="0" hangingPunct="0"/>
                  <a:r>
                    <a:rPr lang="en-US" sz="800">
                      <a:latin typeface="Geneva"/>
                    </a:rPr>
                    <a:t>0.8 TB/day</a:t>
                  </a:r>
                </a:p>
              </p:txBody>
            </p:sp>
          </p:grpSp>
          <p:grpSp>
            <p:nvGrpSpPr>
              <p:cNvPr id="19" name="Group 71"/>
              <p:cNvGrpSpPr>
                <a:grpSpLocks/>
              </p:cNvGrpSpPr>
              <p:nvPr/>
            </p:nvGrpSpPr>
            <p:grpSpPr bwMode="auto">
              <a:xfrm>
                <a:off x="624" y="2832"/>
                <a:ext cx="528" cy="720"/>
                <a:chOff x="4368" y="1920"/>
                <a:chExt cx="528" cy="720"/>
              </a:xfrm>
            </p:grpSpPr>
            <p:sp>
              <p:nvSpPr>
                <p:cNvPr id="264264" name="Rectangle 72"/>
                <p:cNvSpPr>
                  <a:spLocks noChangeArrowheads="1"/>
                </p:cNvSpPr>
                <p:nvPr/>
              </p:nvSpPr>
              <p:spPr bwMode="auto">
                <a:xfrm>
                  <a:off x="4368" y="1920"/>
                  <a:ext cx="528" cy="144"/>
                </a:xfrm>
                <a:prstGeom prst="rect">
                  <a:avLst/>
                </a:prstGeom>
                <a:noFill/>
                <a:ln w="9525">
                  <a:solidFill>
                    <a:schemeClr val="tx1"/>
                  </a:solidFill>
                  <a:miter lim="800000"/>
                  <a:headEnd/>
                  <a:tailEnd/>
                </a:ln>
                <a:effectLst/>
              </p:spPr>
              <p:txBody>
                <a:bodyPr wrap="none"/>
                <a:lstStyle/>
                <a:p>
                  <a:pPr eaLnBrk="0" hangingPunct="0"/>
                  <a:r>
                    <a:rPr lang="en-US" sz="800">
                      <a:latin typeface="Geneva"/>
                    </a:rPr>
                    <a:t>AODm2</a:t>
                  </a:r>
                </a:p>
              </p:txBody>
            </p:sp>
            <p:sp>
              <p:nvSpPr>
                <p:cNvPr id="264265" name="Rectangle 73"/>
                <p:cNvSpPr>
                  <a:spLocks noChangeArrowheads="1"/>
                </p:cNvSpPr>
                <p:nvPr/>
              </p:nvSpPr>
              <p:spPr bwMode="auto">
                <a:xfrm>
                  <a:off x="4368" y="2064"/>
                  <a:ext cx="528" cy="576"/>
                </a:xfrm>
                <a:prstGeom prst="rect">
                  <a:avLst/>
                </a:prstGeom>
                <a:noFill/>
                <a:ln w="9525">
                  <a:solidFill>
                    <a:schemeClr val="tx1"/>
                  </a:solidFill>
                  <a:miter lim="800000"/>
                  <a:headEnd/>
                  <a:tailEnd/>
                </a:ln>
                <a:effectLst/>
              </p:spPr>
              <p:txBody>
                <a:bodyPr wrap="none"/>
                <a:lstStyle/>
                <a:p>
                  <a:pPr eaLnBrk="0" hangingPunct="0"/>
                  <a:r>
                    <a:rPr lang="en-US" sz="800">
                      <a:latin typeface="Geneva"/>
                    </a:rPr>
                    <a:t>500 MB/file</a:t>
                  </a:r>
                </a:p>
                <a:p>
                  <a:pPr eaLnBrk="0" hangingPunct="0"/>
                  <a:r>
                    <a:rPr lang="en-US" sz="800">
                      <a:latin typeface="Geneva"/>
                    </a:rPr>
                    <a:t>0.036 Hz</a:t>
                  </a:r>
                </a:p>
                <a:p>
                  <a:pPr eaLnBrk="0" hangingPunct="0"/>
                  <a:r>
                    <a:rPr lang="en-US" sz="800">
                      <a:latin typeface="Geneva"/>
                    </a:rPr>
                    <a:t>3.1K f/day</a:t>
                  </a:r>
                </a:p>
                <a:p>
                  <a:pPr eaLnBrk="0" hangingPunct="0"/>
                  <a:r>
                    <a:rPr lang="en-US" sz="800">
                      <a:latin typeface="Geneva"/>
                    </a:rPr>
                    <a:t>18 MB/s</a:t>
                  </a:r>
                </a:p>
                <a:p>
                  <a:pPr eaLnBrk="0" hangingPunct="0"/>
                  <a:r>
                    <a:rPr lang="en-US" sz="800">
                      <a:latin typeface="Geneva"/>
                    </a:rPr>
                    <a:t>1.44 TB/day</a:t>
                  </a:r>
                </a:p>
              </p:txBody>
            </p:sp>
          </p:grpSp>
        </p:grpSp>
        <p:sp>
          <p:nvSpPr>
            <p:cNvPr id="264266" name="Line 74"/>
            <p:cNvSpPr>
              <a:spLocks noChangeShapeType="1"/>
            </p:cNvSpPr>
            <p:nvPr/>
          </p:nvSpPr>
          <p:spPr bwMode="auto">
            <a:xfrm flipV="1">
              <a:off x="4572000" y="3914775"/>
              <a:ext cx="3305175" cy="1676400"/>
            </a:xfrm>
            <a:prstGeom prst="line">
              <a:avLst/>
            </a:prstGeom>
            <a:noFill/>
            <a:ln w="9525">
              <a:solidFill>
                <a:schemeClr val="tx1"/>
              </a:solidFill>
              <a:round/>
              <a:headEnd/>
              <a:tailEnd type="triangle" w="med" len="med"/>
            </a:ln>
            <a:effectLst/>
          </p:spPr>
          <p:txBody>
            <a:bodyPr wrap="none" anchor="ctr"/>
            <a:lstStyle/>
            <a:p>
              <a:endParaRPr lang="en-US" sz="1400"/>
            </a:p>
          </p:txBody>
        </p:sp>
        <p:grpSp>
          <p:nvGrpSpPr>
            <p:cNvPr id="20" name="Group 75"/>
            <p:cNvGrpSpPr>
              <a:grpSpLocks/>
            </p:cNvGrpSpPr>
            <p:nvPr/>
          </p:nvGrpSpPr>
          <p:grpSpPr bwMode="auto">
            <a:xfrm>
              <a:off x="141288" y="2847975"/>
              <a:ext cx="773112" cy="1143000"/>
              <a:chOff x="3120" y="1920"/>
              <a:chExt cx="528" cy="720"/>
            </a:xfrm>
          </p:grpSpPr>
          <p:sp>
            <p:nvSpPr>
              <p:cNvPr id="264268" name="Rectangle 76"/>
              <p:cNvSpPr>
                <a:spLocks noChangeArrowheads="1"/>
              </p:cNvSpPr>
              <p:nvPr/>
            </p:nvSpPr>
            <p:spPr bwMode="auto">
              <a:xfrm>
                <a:off x="3120" y="1920"/>
                <a:ext cx="528" cy="144"/>
              </a:xfrm>
              <a:prstGeom prst="rect">
                <a:avLst/>
              </a:prstGeom>
              <a:noFill/>
              <a:ln w="9525">
                <a:solidFill>
                  <a:srgbClr val="003399"/>
                </a:solidFill>
                <a:miter lim="800000"/>
                <a:headEnd/>
                <a:tailEnd/>
              </a:ln>
              <a:effectLst/>
            </p:spPr>
            <p:txBody>
              <a:bodyPr wrap="none"/>
              <a:lstStyle/>
              <a:p>
                <a:pPr eaLnBrk="0" hangingPunct="0"/>
                <a:r>
                  <a:rPr lang="en-US" sz="800">
                    <a:solidFill>
                      <a:srgbClr val="003399"/>
                    </a:solidFill>
                    <a:latin typeface="Geneva"/>
                  </a:rPr>
                  <a:t>ESD1</a:t>
                </a:r>
              </a:p>
            </p:txBody>
          </p:sp>
          <p:sp>
            <p:nvSpPr>
              <p:cNvPr id="264269" name="Rectangle 77"/>
              <p:cNvSpPr>
                <a:spLocks noChangeArrowheads="1"/>
              </p:cNvSpPr>
              <p:nvPr/>
            </p:nvSpPr>
            <p:spPr bwMode="auto">
              <a:xfrm>
                <a:off x="3120" y="2064"/>
                <a:ext cx="528" cy="576"/>
              </a:xfrm>
              <a:prstGeom prst="rect">
                <a:avLst/>
              </a:prstGeom>
              <a:noFill/>
              <a:ln w="9525">
                <a:solidFill>
                  <a:srgbClr val="003399"/>
                </a:solidFill>
                <a:miter lim="800000"/>
                <a:headEnd/>
                <a:tailEnd/>
              </a:ln>
              <a:effectLst/>
            </p:spPr>
            <p:txBody>
              <a:bodyPr wrap="none"/>
              <a:lstStyle/>
              <a:p>
                <a:pPr eaLnBrk="0" hangingPunct="0"/>
                <a:r>
                  <a:rPr lang="en-US" sz="800">
                    <a:solidFill>
                      <a:srgbClr val="003399"/>
                    </a:solidFill>
                    <a:latin typeface="Geneva"/>
                  </a:rPr>
                  <a:t>0.5 GB/file</a:t>
                </a:r>
              </a:p>
              <a:p>
                <a:pPr eaLnBrk="0" hangingPunct="0"/>
                <a:r>
                  <a:rPr lang="en-US" sz="800">
                    <a:solidFill>
                      <a:srgbClr val="003399"/>
                    </a:solidFill>
                    <a:latin typeface="Geneva"/>
                  </a:rPr>
                  <a:t>0.02 Hz</a:t>
                </a:r>
              </a:p>
              <a:p>
                <a:pPr eaLnBrk="0" hangingPunct="0"/>
                <a:r>
                  <a:rPr lang="en-US" sz="800">
                    <a:solidFill>
                      <a:srgbClr val="003399"/>
                    </a:solidFill>
                    <a:latin typeface="Geneva"/>
                  </a:rPr>
                  <a:t>1.7K f/day</a:t>
                </a:r>
              </a:p>
              <a:p>
                <a:pPr eaLnBrk="0" hangingPunct="0"/>
                <a:r>
                  <a:rPr lang="en-US" sz="800">
                    <a:solidFill>
                      <a:srgbClr val="003399"/>
                    </a:solidFill>
                    <a:latin typeface="Geneva"/>
                  </a:rPr>
                  <a:t>10 MB/s</a:t>
                </a:r>
              </a:p>
              <a:p>
                <a:pPr eaLnBrk="0" hangingPunct="0"/>
                <a:r>
                  <a:rPr lang="en-US" sz="800">
                    <a:solidFill>
                      <a:srgbClr val="003399"/>
                    </a:solidFill>
                    <a:latin typeface="Geneva"/>
                  </a:rPr>
                  <a:t>0.8 TB/day</a:t>
                </a:r>
              </a:p>
            </p:txBody>
          </p:sp>
        </p:grpSp>
        <p:grpSp>
          <p:nvGrpSpPr>
            <p:cNvPr id="21" name="Group 78"/>
            <p:cNvGrpSpPr>
              <a:grpSpLocks/>
            </p:cNvGrpSpPr>
            <p:nvPr/>
          </p:nvGrpSpPr>
          <p:grpSpPr bwMode="auto">
            <a:xfrm>
              <a:off x="914400" y="2847975"/>
              <a:ext cx="773113" cy="1143000"/>
              <a:chOff x="4368" y="1920"/>
              <a:chExt cx="528" cy="720"/>
            </a:xfrm>
          </p:grpSpPr>
          <p:sp>
            <p:nvSpPr>
              <p:cNvPr id="264271" name="Rectangle 79"/>
              <p:cNvSpPr>
                <a:spLocks noChangeArrowheads="1"/>
              </p:cNvSpPr>
              <p:nvPr/>
            </p:nvSpPr>
            <p:spPr bwMode="auto">
              <a:xfrm>
                <a:off x="4368" y="1920"/>
                <a:ext cx="528" cy="144"/>
              </a:xfrm>
              <a:prstGeom prst="rect">
                <a:avLst/>
              </a:prstGeom>
              <a:noFill/>
              <a:ln w="9525">
                <a:solidFill>
                  <a:srgbClr val="003399"/>
                </a:solidFill>
                <a:miter lim="800000"/>
                <a:headEnd/>
                <a:tailEnd/>
              </a:ln>
              <a:effectLst/>
            </p:spPr>
            <p:txBody>
              <a:bodyPr wrap="none"/>
              <a:lstStyle/>
              <a:p>
                <a:pPr eaLnBrk="0" hangingPunct="0"/>
                <a:r>
                  <a:rPr lang="en-US" sz="800">
                    <a:solidFill>
                      <a:srgbClr val="003399"/>
                    </a:solidFill>
                    <a:latin typeface="Geneva"/>
                  </a:rPr>
                  <a:t>AODm1</a:t>
                </a:r>
              </a:p>
            </p:txBody>
          </p:sp>
          <p:sp>
            <p:nvSpPr>
              <p:cNvPr id="264272" name="Rectangle 80"/>
              <p:cNvSpPr>
                <a:spLocks noChangeArrowheads="1"/>
              </p:cNvSpPr>
              <p:nvPr/>
            </p:nvSpPr>
            <p:spPr bwMode="auto">
              <a:xfrm>
                <a:off x="4368" y="2064"/>
                <a:ext cx="528" cy="576"/>
              </a:xfrm>
              <a:prstGeom prst="rect">
                <a:avLst/>
              </a:prstGeom>
              <a:noFill/>
              <a:ln w="9525">
                <a:solidFill>
                  <a:srgbClr val="003399"/>
                </a:solidFill>
                <a:miter lim="800000"/>
                <a:headEnd/>
                <a:tailEnd/>
              </a:ln>
              <a:effectLst/>
            </p:spPr>
            <p:txBody>
              <a:bodyPr wrap="none"/>
              <a:lstStyle/>
              <a:p>
                <a:pPr eaLnBrk="0" hangingPunct="0"/>
                <a:r>
                  <a:rPr lang="en-US" sz="800">
                    <a:solidFill>
                      <a:srgbClr val="003399"/>
                    </a:solidFill>
                    <a:latin typeface="Geneva"/>
                  </a:rPr>
                  <a:t>500 MB/file</a:t>
                </a:r>
              </a:p>
              <a:p>
                <a:pPr eaLnBrk="0" hangingPunct="0"/>
                <a:r>
                  <a:rPr lang="en-US" sz="800">
                    <a:solidFill>
                      <a:srgbClr val="003399"/>
                    </a:solidFill>
                    <a:latin typeface="Geneva"/>
                  </a:rPr>
                  <a:t>0.04 Hz</a:t>
                </a:r>
              </a:p>
              <a:p>
                <a:pPr eaLnBrk="0" hangingPunct="0"/>
                <a:r>
                  <a:rPr lang="en-US" sz="800">
                    <a:solidFill>
                      <a:srgbClr val="003399"/>
                    </a:solidFill>
                    <a:latin typeface="Geneva"/>
                  </a:rPr>
                  <a:t>3.4K f/day</a:t>
                </a:r>
              </a:p>
              <a:p>
                <a:pPr eaLnBrk="0" hangingPunct="0"/>
                <a:r>
                  <a:rPr lang="en-US" sz="800">
                    <a:solidFill>
                      <a:srgbClr val="003399"/>
                    </a:solidFill>
                    <a:latin typeface="Geneva"/>
                  </a:rPr>
                  <a:t>20 MB/s</a:t>
                </a:r>
              </a:p>
              <a:p>
                <a:pPr eaLnBrk="0" hangingPunct="0"/>
                <a:r>
                  <a:rPr lang="en-US" sz="800">
                    <a:solidFill>
                      <a:srgbClr val="003399"/>
                    </a:solidFill>
                    <a:latin typeface="Geneva"/>
                  </a:rPr>
                  <a:t>1.6 TB/day</a:t>
                </a:r>
              </a:p>
            </p:txBody>
          </p:sp>
        </p:grpSp>
        <p:sp>
          <p:nvSpPr>
            <p:cNvPr id="264273" name="Line 81"/>
            <p:cNvSpPr>
              <a:spLocks noChangeShapeType="1"/>
            </p:cNvSpPr>
            <p:nvPr/>
          </p:nvSpPr>
          <p:spPr bwMode="auto">
            <a:xfrm>
              <a:off x="1970088" y="6048375"/>
              <a:ext cx="1687512" cy="0"/>
            </a:xfrm>
            <a:prstGeom prst="line">
              <a:avLst/>
            </a:prstGeom>
            <a:noFill/>
            <a:ln w="9525">
              <a:solidFill>
                <a:srgbClr val="003399"/>
              </a:solidFill>
              <a:round/>
              <a:headEnd/>
              <a:tailEnd type="triangle" w="med" len="med"/>
            </a:ln>
            <a:effectLst/>
          </p:spPr>
          <p:txBody>
            <a:bodyPr wrap="none" anchor="ctr"/>
            <a:lstStyle/>
            <a:p>
              <a:endParaRPr lang="en-US" sz="1400"/>
            </a:p>
          </p:txBody>
        </p:sp>
        <p:sp>
          <p:nvSpPr>
            <p:cNvPr id="264274" name="Line 82"/>
            <p:cNvSpPr>
              <a:spLocks noChangeShapeType="1"/>
            </p:cNvSpPr>
            <p:nvPr/>
          </p:nvSpPr>
          <p:spPr bwMode="auto">
            <a:xfrm flipV="1">
              <a:off x="1970088" y="2543175"/>
              <a:ext cx="0" cy="3505200"/>
            </a:xfrm>
            <a:prstGeom prst="line">
              <a:avLst/>
            </a:prstGeom>
            <a:noFill/>
            <a:ln w="9525">
              <a:solidFill>
                <a:srgbClr val="003399"/>
              </a:solidFill>
              <a:round/>
              <a:headEnd/>
              <a:tailEnd/>
            </a:ln>
            <a:effectLst/>
          </p:spPr>
          <p:txBody>
            <a:bodyPr/>
            <a:lstStyle/>
            <a:p>
              <a:endParaRPr lang="en-US" sz="1400"/>
            </a:p>
          </p:txBody>
        </p:sp>
        <p:sp>
          <p:nvSpPr>
            <p:cNvPr id="264275" name="Line 83"/>
            <p:cNvSpPr>
              <a:spLocks noChangeShapeType="1"/>
            </p:cNvSpPr>
            <p:nvPr/>
          </p:nvSpPr>
          <p:spPr bwMode="auto">
            <a:xfrm flipH="1">
              <a:off x="1055688" y="2543175"/>
              <a:ext cx="914400" cy="0"/>
            </a:xfrm>
            <a:prstGeom prst="line">
              <a:avLst/>
            </a:prstGeom>
            <a:noFill/>
            <a:ln w="9525">
              <a:solidFill>
                <a:srgbClr val="003399"/>
              </a:solidFill>
              <a:round/>
              <a:headEnd/>
              <a:tailEnd/>
            </a:ln>
            <a:effectLst/>
          </p:spPr>
          <p:txBody>
            <a:bodyPr/>
            <a:lstStyle/>
            <a:p>
              <a:endParaRPr lang="en-US" sz="1400"/>
            </a:p>
          </p:txBody>
        </p:sp>
        <p:grpSp>
          <p:nvGrpSpPr>
            <p:cNvPr id="22" name="Group 84"/>
            <p:cNvGrpSpPr>
              <a:grpSpLocks/>
            </p:cNvGrpSpPr>
            <p:nvPr/>
          </p:nvGrpSpPr>
          <p:grpSpPr bwMode="auto">
            <a:xfrm>
              <a:off x="7385050" y="2238375"/>
              <a:ext cx="774700" cy="1143000"/>
              <a:chOff x="4368" y="1920"/>
              <a:chExt cx="528" cy="720"/>
            </a:xfrm>
          </p:grpSpPr>
          <p:sp>
            <p:nvSpPr>
              <p:cNvPr id="264277" name="Rectangle 85"/>
              <p:cNvSpPr>
                <a:spLocks noChangeArrowheads="1"/>
              </p:cNvSpPr>
              <p:nvPr/>
            </p:nvSpPr>
            <p:spPr bwMode="auto">
              <a:xfrm>
                <a:off x="4368" y="1920"/>
                <a:ext cx="528" cy="144"/>
              </a:xfrm>
              <a:prstGeom prst="rect">
                <a:avLst/>
              </a:prstGeom>
              <a:noFill/>
              <a:ln w="9525">
                <a:solidFill>
                  <a:srgbClr val="003399"/>
                </a:solidFill>
                <a:miter lim="800000"/>
                <a:headEnd/>
                <a:tailEnd/>
              </a:ln>
              <a:effectLst/>
            </p:spPr>
            <p:txBody>
              <a:bodyPr wrap="none"/>
              <a:lstStyle/>
              <a:p>
                <a:pPr eaLnBrk="0" hangingPunct="0"/>
                <a:r>
                  <a:rPr lang="en-US" sz="800">
                    <a:solidFill>
                      <a:srgbClr val="003399"/>
                    </a:solidFill>
                    <a:latin typeface="Geneva"/>
                  </a:rPr>
                  <a:t>AODm1</a:t>
                </a:r>
              </a:p>
            </p:txBody>
          </p:sp>
          <p:sp>
            <p:nvSpPr>
              <p:cNvPr id="264278" name="Rectangle 86"/>
              <p:cNvSpPr>
                <a:spLocks noChangeArrowheads="1"/>
              </p:cNvSpPr>
              <p:nvPr/>
            </p:nvSpPr>
            <p:spPr bwMode="auto">
              <a:xfrm>
                <a:off x="4368" y="2064"/>
                <a:ext cx="528" cy="576"/>
              </a:xfrm>
              <a:prstGeom prst="rect">
                <a:avLst/>
              </a:prstGeom>
              <a:noFill/>
              <a:ln w="9525">
                <a:solidFill>
                  <a:srgbClr val="003399"/>
                </a:solidFill>
                <a:miter lim="800000"/>
                <a:headEnd/>
                <a:tailEnd/>
              </a:ln>
              <a:effectLst/>
            </p:spPr>
            <p:txBody>
              <a:bodyPr wrap="none"/>
              <a:lstStyle/>
              <a:p>
                <a:pPr eaLnBrk="0" hangingPunct="0"/>
                <a:r>
                  <a:rPr lang="en-US" sz="800">
                    <a:solidFill>
                      <a:srgbClr val="003399"/>
                    </a:solidFill>
                    <a:latin typeface="Geneva"/>
                  </a:rPr>
                  <a:t>500 MB/file</a:t>
                </a:r>
              </a:p>
              <a:p>
                <a:pPr eaLnBrk="0" hangingPunct="0"/>
                <a:r>
                  <a:rPr lang="en-US" sz="800">
                    <a:solidFill>
                      <a:srgbClr val="003399"/>
                    </a:solidFill>
                    <a:latin typeface="Geneva"/>
                  </a:rPr>
                  <a:t>0.04 Hz</a:t>
                </a:r>
              </a:p>
              <a:p>
                <a:pPr eaLnBrk="0" hangingPunct="0"/>
                <a:r>
                  <a:rPr lang="en-US" sz="800">
                    <a:solidFill>
                      <a:srgbClr val="003399"/>
                    </a:solidFill>
                    <a:latin typeface="Geneva"/>
                  </a:rPr>
                  <a:t>3.4K f/day</a:t>
                </a:r>
              </a:p>
              <a:p>
                <a:pPr eaLnBrk="0" hangingPunct="0"/>
                <a:r>
                  <a:rPr lang="en-US" sz="800">
                    <a:solidFill>
                      <a:srgbClr val="003399"/>
                    </a:solidFill>
                    <a:latin typeface="Geneva"/>
                  </a:rPr>
                  <a:t>20 MB/s</a:t>
                </a:r>
              </a:p>
              <a:p>
                <a:pPr eaLnBrk="0" hangingPunct="0"/>
                <a:r>
                  <a:rPr lang="en-US" sz="800">
                    <a:solidFill>
                      <a:srgbClr val="003399"/>
                    </a:solidFill>
                    <a:latin typeface="Geneva"/>
                  </a:rPr>
                  <a:t>1.6 TB/day</a:t>
                </a:r>
              </a:p>
            </p:txBody>
          </p:sp>
        </p:grpSp>
        <p:grpSp>
          <p:nvGrpSpPr>
            <p:cNvPr id="23" name="Group 87"/>
            <p:cNvGrpSpPr>
              <a:grpSpLocks/>
            </p:cNvGrpSpPr>
            <p:nvPr/>
          </p:nvGrpSpPr>
          <p:grpSpPr bwMode="auto">
            <a:xfrm>
              <a:off x="8159750" y="2238375"/>
              <a:ext cx="773113" cy="1143000"/>
              <a:chOff x="4368" y="1920"/>
              <a:chExt cx="528" cy="720"/>
            </a:xfrm>
          </p:grpSpPr>
          <p:sp>
            <p:nvSpPr>
              <p:cNvPr id="264280" name="Rectangle 88"/>
              <p:cNvSpPr>
                <a:spLocks noChangeArrowheads="1"/>
              </p:cNvSpPr>
              <p:nvPr/>
            </p:nvSpPr>
            <p:spPr bwMode="auto">
              <a:xfrm>
                <a:off x="4368" y="1920"/>
                <a:ext cx="528" cy="144"/>
              </a:xfrm>
              <a:prstGeom prst="rect">
                <a:avLst/>
              </a:prstGeom>
              <a:noFill/>
              <a:ln w="9525">
                <a:solidFill>
                  <a:schemeClr val="tx1"/>
                </a:solidFill>
                <a:miter lim="800000"/>
                <a:headEnd/>
                <a:tailEnd/>
              </a:ln>
              <a:effectLst/>
            </p:spPr>
            <p:txBody>
              <a:bodyPr wrap="none"/>
              <a:lstStyle/>
              <a:p>
                <a:pPr eaLnBrk="0" hangingPunct="0"/>
                <a:r>
                  <a:rPr lang="en-US" sz="800">
                    <a:latin typeface="Geneva"/>
                  </a:rPr>
                  <a:t>AODm2</a:t>
                </a:r>
              </a:p>
            </p:txBody>
          </p:sp>
          <p:sp>
            <p:nvSpPr>
              <p:cNvPr id="264281" name="Rectangle 89"/>
              <p:cNvSpPr>
                <a:spLocks noChangeArrowheads="1"/>
              </p:cNvSpPr>
              <p:nvPr/>
            </p:nvSpPr>
            <p:spPr bwMode="auto">
              <a:xfrm>
                <a:off x="4368" y="2064"/>
                <a:ext cx="528" cy="576"/>
              </a:xfrm>
              <a:prstGeom prst="rect">
                <a:avLst/>
              </a:prstGeom>
              <a:noFill/>
              <a:ln w="9525">
                <a:solidFill>
                  <a:schemeClr val="tx1"/>
                </a:solidFill>
                <a:miter lim="800000"/>
                <a:headEnd/>
                <a:tailEnd/>
              </a:ln>
              <a:effectLst/>
            </p:spPr>
            <p:txBody>
              <a:bodyPr wrap="none"/>
              <a:lstStyle/>
              <a:p>
                <a:pPr eaLnBrk="0" hangingPunct="0"/>
                <a:r>
                  <a:rPr lang="en-US" sz="800">
                    <a:latin typeface="Geneva"/>
                  </a:rPr>
                  <a:t>500 MB/file</a:t>
                </a:r>
              </a:p>
              <a:p>
                <a:pPr eaLnBrk="0" hangingPunct="0"/>
                <a:r>
                  <a:rPr lang="en-US" sz="800">
                    <a:latin typeface="Geneva"/>
                  </a:rPr>
                  <a:t>0.04 Hz</a:t>
                </a:r>
              </a:p>
              <a:p>
                <a:pPr eaLnBrk="0" hangingPunct="0"/>
                <a:r>
                  <a:rPr lang="en-US" sz="800">
                    <a:latin typeface="Geneva"/>
                  </a:rPr>
                  <a:t>3.4K f/day</a:t>
                </a:r>
              </a:p>
              <a:p>
                <a:pPr eaLnBrk="0" hangingPunct="0"/>
                <a:r>
                  <a:rPr lang="en-US" sz="800">
                    <a:latin typeface="Geneva"/>
                  </a:rPr>
                  <a:t>20 MB/s</a:t>
                </a:r>
              </a:p>
              <a:p>
                <a:pPr eaLnBrk="0" hangingPunct="0"/>
                <a:r>
                  <a:rPr lang="en-US" sz="800">
                    <a:latin typeface="Geneva"/>
                  </a:rPr>
                  <a:t>1.6 TB/day</a:t>
                </a:r>
              </a:p>
            </p:txBody>
          </p:sp>
        </p:grpSp>
        <p:sp>
          <p:nvSpPr>
            <p:cNvPr id="264282" name="Line 90"/>
            <p:cNvSpPr>
              <a:spLocks noChangeShapeType="1"/>
            </p:cNvSpPr>
            <p:nvPr/>
          </p:nvSpPr>
          <p:spPr bwMode="auto">
            <a:xfrm flipV="1">
              <a:off x="4502150" y="3838575"/>
              <a:ext cx="3305175" cy="1676400"/>
            </a:xfrm>
            <a:prstGeom prst="line">
              <a:avLst/>
            </a:prstGeom>
            <a:noFill/>
            <a:ln w="9525">
              <a:solidFill>
                <a:srgbClr val="003399"/>
              </a:solidFill>
              <a:round/>
              <a:headEnd/>
              <a:tailEnd type="triangle" w="med" len="med"/>
            </a:ln>
            <a:effectLst/>
          </p:spPr>
          <p:txBody>
            <a:bodyPr wrap="none" anchor="ctr"/>
            <a:lstStyle/>
            <a:p>
              <a:endParaRPr lang="en-US" sz="1400"/>
            </a:p>
          </p:txBody>
        </p:sp>
        <p:sp>
          <p:nvSpPr>
            <p:cNvPr id="264283" name="Line 91"/>
            <p:cNvSpPr>
              <a:spLocks noChangeShapeType="1"/>
            </p:cNvSpPr>
            <p:nvPr/>
          </p:nvSpPr>
          <p:spPr bwMode="auto">
            <a:xfrm flipH="1">
              <a:off x="4114800" y="3152775"/>
              <a:ext cx="0" cy="762000"/>
            </a:xfrm>
            <a:prstGeom prst="line">
              <a:avLst/>
            </a:prstGeom>
            <a:noFill/>
            <a:ln w="9525">
              <a:solidFill>
                <a:schemeClr val="tx1"/>
              </a:solidFill>
              <a:round/>
              <a:headEnd/>
              <a:tailEnd type="triangle" w="med" len="med"/>
            </a:ln>
            <a:effectLst/>
          </p:spPr>
          <p:txBody>
            <a:bodyPr wrap="none" anchor="ctr"/>
            <a:lstStyle/>
            <a:p>
              <a:endParaRPr lang="en-US" sz="1400"/>
            </a:p>
          </p:txBody>
        </p:sp>
        <p:sp>
          <p:nvSpPr>
            <p:cNvPr id="264284" name="Text Box 92"/>
            <p:cNvSpPr txBox="1">
              <a:spLocks noChangeArrowheads="1"/>
            </p:cNvSpPr>
            <p:nvPr/>
          </p:nvSpPr>
          <p:spPr bwMode="auto">
            <a:xfrm>
              <a:off x="4724400" y="4067174"/>
              <a:ext cx="2514599" cy="745864"/>
            </a:xfrm>
            <a:prstGeom prst="rect">
              <a:avLst/>
            </a:prstGeom>
            <a:solidFill>
              <a:schemeClr val="hlink"/>
            </a:solidFill>
            <a:ln w="9525">
              <a:solidFill>
                <a:schemeClr val="tx1"/>
              </a:solidFill>
              <a:miter lim="800000"/>
              <a:headEnd/>
              <a:tailEnd/>
            </a:ln>
            <a:effectLst/>
          </p:spPr>
          <p:txBody>
            <a:bodyPr>
              <a:spAutoFit/>
            </a:bodyPr>
            <a:lstStyle/>
            <a:p>
              <a:pPr algn="ctr" eaLnBrk="0" hangingPunct="0">
                <a:lnSpc>
                  <a:spcPct val="110000"/>
                </a:lnSpc>
                <a:spcBef>
                  <a:spcPct val="50000"/>
                </a:spcBef>
                <a:buClr>
                  <a:srgbClr val="600000"/>
                </a:buClr>
              </a:pPr>
              <a:r>
                <a:rPr lang="en-GB" sz="1600" b="1">
                  <a:solidFill>
                    <a:schemeClr val="bg1"/>
                  </a:solidFill>
                  <a:effectLst>
                    <a:outerShdw blurRad="38100" dist="38100" dir="2700000" algn="tl">
                      <a:srgbClr val="000000"/>
                    </a:outerShdw>
                  </a:effectLst>
                  <a:latin typeface="Comic Sans MS" pitchFamily="66" charset="0"/>
                </a:rPr>
                <a:t>Plus simulation </a:t>
              </a:r>
              <a:r>
                <a:rPr lang="en-US" sz="1600" b="1">
                  <a:solidFill>
                    <a:schemeClr val="bg1"/>
                  </a:solidFill>
                  <a:effectLst>
                    <a:outerShdw blurRad="38100" dist="38100" dir="2700000" algn="tl">
                      <a:srgbClr val="000000"/>
                    </a:outerShdw>
                  </a:effectLst>
                  <a:latin typeface="Comic Sans MS" pitchFamily="66" charset="0"/>
                </a:rPr>
                <a:t>&amp;</a:t>
              </a:r>
              <a:r>
                <a:rPr lang="en-GB" sz="1600" b="1">
                  <a:solidFill>
                    <a:schemeClr val="bg1"/>
                  </a:solidFill>
                  <a:effectLst>
                    <a:outerShdw blurRad="38100" dist="38100" dir="2700000" algn="tl">
                      <a:srgbClr val="000000"/>
                    </a:outerShdw>
                  </a:effectLst>
                  <a:latin typeface="Comic Sans MS" pitchFamily="66" charset="0"/>
                </a:rPr>
                <a:t> analysis data flow</a:t>
              </a:r>
            </a:p>
          </p:txBody>
        </p:sp>
        <p:sp>
          <p:nvSpPr>
            <p:cNvPr id="264285" name="Rectangle 93"/>
            <p:cNvSpPr>
              <a:spLocks noChangeArrowheads="1"/>
            </p:cNvSpPr>
            <p:nvPr/>
          </p:nvSpPr>
          <p:spPr bwMode="auto">
            <a:xfrm>
              <a:off x="4953000" y="942975"/>
              <a:ext cx="3886200" cy="1219200"/>
            </a:xfrm>
            <a:prstGeom prst="rect">
              <a:avLst/>
            </a:prstGeom>
            <a:solidFill>
              <a:srgbClr val="99FF99"/>
            </a:solidFill>
            <a:ln w="28575">
              <a:pattFill prst="pct50">
                <a:fgClr>
                  <a:schemeClr val="tx1"/>
                </a:fgClr>
                <a:bgClr>
                  <a:srgbClr val="FFFFFF"/>
                </a:bgClr>
              </a:pattFill>
              <a:miter lim="800000"/>
              <a:headEnd/>
              <a:tailEnd/>
            </a:ln>
            <a:effectLst/>
          </p:spPr>
          <p:txBody>
            <a:bodyPr anchor="ctr" anchorCtr="1"/>
            <a:lstStyle/>
            <a:p>
              <a:pPr marL="53975" algn="ctr">
                <a:lnSpc>
                  <a:spcPct val="110000"/>
                </a:lnSpc>
              </a:pPr>
              <a:r>
                <a:rPr lang="en-US" sz="1400" b="1">
                  <a:solidFill>
                    <a:srgbClr val="FF0000"/>
                  </a:solidFill>
                  <a:latin typeface="Comic Sans MS" pitchFamily="66" charset="0"/>
                </a:rPr>
                <a:t>Real data storage, reprocessing and distribution</a:t>
              </a:r>
            </a:p>
          </p:txBody>
        </p:sp>
      </p:grpSp>
      <p:sp>
        <p:nvSpPr>
          <p:cNvPr id="264287" name="Text Box 95"/>
          <p:cNvSpPr txBox="1">
            <a:spLocks noChangeArrowheads="1"/>
          </p:cNvSpPr>
          <p:nvPr/>
        </p:nvSpPr>
        <p:spPr bwMode="auto">
          <a:xfrm>
            <a:off x="7938" y="6583387"/>
            <a:ext cx="4225709" cy="276999"/>
          </a:xfrm>
          <a:prstGeom prst="rect">
            <a:avLst/>
          </a:prstGeom>
          <a:noFill/>
          <a:ln w="9525">
            <a:noFill/>
            <a:miter lim="800000"/>
            <a:headEnd/>
            <a:tailEnd/>
          </a:ln>
          <a:effectLst/>
        </p:spPr>
        <p:txBody>
          <a:bodyPr wrap="none">
            <a:spAutoFit/>
          </a:bodyPr>
          <a:lstStyle/>
          <a:p>
            <a:r>
              <a:rPr lang="en-US" sz="1200" dirty="0">
                <a:solidFill>
                  <a:srgbClr val="C00000"/>
                </a:solidFill>
              </a:rPr>
              <a:t>ATLAS data flows (draft). Source: </a:t>
            </a:r>
            <a:r>
              <a:rPr lang="en-US" sz="1200" dirty="0" err="1">
                <a:solidFill>
                  <a:srgbClr val="C00000"/>
                </a:solidFill>
              </a:rPr>
              <a:t>Kors</a:t>
            </a:r>
            <a:r>
              <a:rPr lang="en-US" sz="1200" dirty="0">
                <a:solidFill>
                  <a:srgbClr val="C00000"/>
                </a:solidFill>
              </a:rPr>
              <a:t> </a:t>
            </a:r>
            <a:r>
              <a:rPr lang="en-US" sz="1200" dirty="0" err="1">
                <a:solidFill>
                  <a:srgbClr val="C00000"/>
                </a:solidFill>
              </a:rPr>
              <a:t>Bos</a:t>
            </a:r>
            <a:r>
              <a:rPr lang="en-US" sz="1200" dirty="0">
                <a:solidFill>
                  <a:srgbClr val="C00000"/>
                </a:solidFill>
              </a:rPr>
              <a:t>, NIKHEF</a:t>
            </a:r>
          </a:p>
        </p:txBody>
      </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2"/>
          <p:cNvPicPr>
            <a:picLocks noChangeAspect="1" noChangeArrowheads="1"/>
          </p:cNvPicPr>
          <p:nvPr/>
        </p:nvPicPr>
        <p:blipFill>
          <a:blip r:embed="rId2"/>
          <a:srcRect/>
          <a:stretch>
            <a:fillRect/>
          </a:stretch>
        </p:blipFill>
        <p:spPr bwMode="auto">
          <a:xfrm>
            <a:off x="5380038" y="452438"/>
            <a:ext cx="3763962" cy="6405562"/>
          </a:xfrm>
          <a:prstGeom prst="rect">
            <a:avLst/>
          </a:prstGeom>
          <a:noFill/>
          <a:ln w="9525">
            <a:noFill/>
            <a:miter lim="800000"/>
            <a:headEnd/>
            <a:tailEnd/>
          </a:ln>
        </p:spPr>
      </p:pic>
      <p:sp>
        <p:nvSpPr>
          <p:cNvPr id="26627" name="Title 1"/>
          <p:cNvSpPr>
            <a:spLocks noGrp="1"/>
          </p:cNvSpPr>
          <p:nvPr>
            <p:ph type="title"/>
          </p:nvPr>
        </p:nvSpPr>
        <p:spPr>
          <a:xfrm>
            <a:off x="258763" y="500063"/>
            <a:ext cx="7772400" cy="676275"/>
          </a:xfrm>
        </p:spPr>
        <p:txBody>
          <a:bodyPr/>
          <a:lstStyle/>
          <a:p>
            <a:r>
              <a:rPr lang="en-US" smtClean="0"/>
              <a:t>There’s always a network close to you</a:t>
            </a:r>
          </a:p>
        </p:txBody>
      </p:sp>
      <p:grpSp>
        <p:nvGrpSpPr>
          <p:cNvPr id="2" name="Group 47"/>
          <p:cNvGrpSpPr>
            <a:grpSpLocks/>
          </p:cNvGrpSpPr>
          <p:nvPr/>
        </p:nvGrpSpPr>
        <p:grpSpPr bwMode="auto">
          <a:xfrm>
            <a:off x="357188" y="1285875"/>
            <a:ext cx="5483225" cy="3182938"/>
            <a:chOff x="357158" y="1285860"/>
            <a:chExt cx="5483299" cy="3183109"/>
          </a:xfrm>
        </p:grpSpPr>
        <p:sp>
          <p:nvSpPr>
            <p:cNvPr id="47" name="Rectangle 46"/>
            <p:cNvSpPr/>
            <p:nvPr/>
          </p:nvSpPr>
          <p:spPr bwMode="auto">
            <a:xfrm>
              <a:off x="357158" y="1285860"/>
              <a:ext cx="5399698" cy="3183109"/>
            </a:xfrm>
            <a:prstGeom prst="rect">
              <a:avLst/>
            </a:prstGeom>
            <a:solidFill>
              <a:schemeClr val="bg1"/>
            </a:solidFill>
            <a:ln w="9525" cap="flat" cmpd="sng" algn="ctr">
              <a:noFill/>
              <a:prstDash val="solid"/>
              <a:round/>
              <a:headEnd type="none" w="med" len="med"/>
              <a:tailEnd type="none" w="med" len="med"/>
            </a:ln>
            <a:effectLst>
              <a:glow rad="139700">
                <a:schemeClr val="accent4">
                  <a:satMod val="175000"/>
                  <a:alpha val="40000"/>
                </a:schemeClr>
              </a:glow>
            </a:effectLst>
          </p:spPr>
          <p:txBody>
            <a:bodyPr/>
            <a:lstStyle/>
            <a:p>
              <a:pPr eaLnBrk="0" hangingPunct="0">
                <a:defRPr/>
              </a:pPr>
              <a:endParaRPr lang="en-US">
                <a:cs typeface="+mn-cs"/>
              </a:endParaRPr>
            </a:p>
          </p:txBody>
        </p:sp>
        <p:grpSp>
          <p:nvGrpSpPr>
            <p:cNvPr id="3" name="Group 5"/>
            <p:cNvGrpSpPr>
              <a:grpSpLocks/>
            </p:cNvGrpSpPr>
            <p:nvPr/>
          </p:nvGrpSpPr>
          <p:grpSpPr bwMode="auto">
            <a:xfrm>
              <a:off x="428596" y="1500174"/>
              <a:ext cx="5411861" cy="2925760"/>
              <a:chOff x="612" y="981"/>
              <a:chExt cx="5284" cy="2856"/>
            </a:xfrm>
          </p:grpSpPr>
          <p:grpSp>
            <p:nvGrpSpPr>
              <p:cNvPr id="4" name="Group 6"/>
              <p:cNvGrpSpPr>
                <a:grpSpLocks/>
              </p:cNvGrpSpPr>
              <p:nvPr/>
            </p:nvGrpSpPr>
            <p:grpSpPr bwMode="auto">
              <a:xfrm>
                <a:off x="975" y="2296"/>
                <a:ext cx="3266" cy="1134"/>
                <a:chOff x="839" y="2160"/>
                <a:chExt cx="3266" cy="1134"/>
              </a:xfrm>
            </p:grpSpPr>
            <p:sp>
              <p:nvSpPr>
                <p:cNvPr id="26672" name="Line 7"/>
                <p:cNvSpPr>
                  <a:spLocks noChangeShapeType="1"/>
                </p:cNvSpPr>
                <p:nvPr/>
              </p:nvSpPr>
              <p:spPr bwMode="auto">
                <a:xfrm flipV="1">
                  <a:off x="2110" y="3022"/>
                  <a:ext cx="680" cy="136"/>
                </a:xfrm>
                <a:prstGeom prst="line">
                  <a:avLst/>
                </a:prstGeom>
                <a:noFill/>
                <a:ln w="38100">
                  <a:solidFill>
                    <a:srgbClr val="FF6600"/>
                  </a:solidFill>
                  <a:round/>
                  <a:headEnd/>
                  <a:tailEnd/>
                </a:ln>
              </p:spPr>
              <p:txBody>
                <a:bodyPr/>
                <a:lstStyle/>
                <a:p>
                  <a:endParaRPr lang="en-US"/>
                </a:p>
              </p:txBody>
            </p:sp>
            <p:sp>
              <p:nvSpPr>
                <p:cNvPr id="26673" name="Line 8"/>
                <p:cNvSpPr>
                  <a:spLocks noChangeShapeType="1"/>
                </p:cNvSpPr>
                <p:nvPr/>
              </p:nvSpPr>
              <p:spPr bwMode="auto">
                <a:xfrm flipV="1">
                  <a:off x="1475" y="3158"/>
                  <a:ext cx="635" cy="91"/>
                </a:xfrm>
                <a:prstGeom prst="line">
                  <a:avLst/>
                </a:prstGeom>
                <a:noFill/>
                <a:ln w="38100">
                  <a:solidFill>
                    <a:srgbClr val="FF6600"/>
                  </a:solidFill>
                  <a:round/>
                  <a:headEnd/>
                  <a:tailEnd/>
                </a:ln>
              </p:spPr>
              <p:txBody>
                <a:bodyPr/>
                <a:lstStyle/>
                <a:p>
                  <a:endParaRPr lang="en-US"/>
                </a:p>
              </p:txBody>
            </p:sp>
            <p:sp>
              <p:nvSpPr>
                <p:cNvPr id="26674" name="Line 9"/>
                <p:cNvSpPr>
                  <a:spLocks noChangeShapeType="1"/>
                </p:cNvSpPr>
                <p:nvPr/>
              </p:nvSpPr>
              <p:spPr bwMode="auto">
                <a:xfrm flipV="1">
                  <a:off x="839" y="3249"/>
                  <a:ext cx="636" cy="45"/>
                </a:xfrm>
                <a:prstGeom prst="line">
                  <a:avLst/>
                </a:prstGeom>
                <a:noFill/>
                <a:ln w="38100">
                  <a:solidFill>
                    <a:srgbClr val="FF6600"/>
                  </a:solidFill>
                  <a:round/>
                  <a:headEnd/>
                  <a:tailEnd/>
                </a:ln>
              </p:spPr>
              <p:txBody>
                <a:bodyPr/>
                <a:lstStyle/>
                <a:p>
                  <a:endParaRPr lang="en-US"/>
                </a:p>
              </p:txBody>
            </p:sp>
            <p:sp>
              <p:nvSpPr>
                <p:cNvPr id="26675" name="Line 10"/>
                <p:cNvSpPr>
                  <a:spLocks noChangeShapeType="1"/>
                </p:cNvSpPr>
                <p:nvPr/>
              </p:nvSpPr>
              <p:spPr bwMode="auto">
                <a:xfrm flipV="1">
                  <a:off x="2790" y="2795"/>
                  <a:ext cx="589" cy="227"/>
                </a:xfrm>
                <a:prstGeom prst="line">
                  <a:avLst/>
                </a:prstGeom>
                <a:noFill/>
                <a:ln w="38100">
                  <a:solidFill>
                    <a:srgbClr val="FF6600"/>
                  </a:solidFill>
                  <a:round/>
                  <a:headEnd/>
                  <a:tailEnd/>
                </a:ln>
              </p:spPr>
              <p:txBody>
                <a:bodyPr/>
                <a:lstStyle/>
                <a:p>
                  <a:endParaRPr lang="en-US"/>
                </a:p>
              </p:txBody>
            </p:sp>
            <p:sp>
              <p:nvSpPr>
                <p:cNvPr id="26676" name="Line 11"/>
                <p:cNvSpPr>
                  <a:spLocks noChangeShapeType="1"/>
                </p:cNvSpPr>
                <p:nvPr/>
              </p:nvSpPr>
              <p:spPr bwMode="auto">
                <a:xfrm flipV="1">
                  <a:off x="3379" y="2160"/>
                  <a:ext cx="726" cy="635"/>
                </a:xfrm>
                <a:prstGeom prst="line">
                  <a:avLst/>
                </a:prstGeom>
                <a:noFill/>
                <a:ln w="38100">
                  <a:solidFill>
                    <a:srgbClr val="FF6600"/>
                  </a:solidFill>
                  <a:round/>
                  <a:headEnd/>
                  <a:tailEnd/>
                </a:ln>
              </p:spPr>
              <p:txBody>
                <a:bodyPr/>
                <a:lstStyle/>
                <a:p>
                  <a:endParaRPr lang="en-US"/>
                </a:p>
              </p:txBody>
            </p:sp>
          </p:grpSp>
          <p:grpSp>
            <p:nvGrpSpPr>
              <p:cNvPr id="5" name="Group 12"/>
              <p:cNvGrpSpPr>
                <a:grpSpLocks/>
              </p:cNvGrpSpPr>
              <p:nvPr/>
            </p:nvGrpSpPr>
            <p:grpSpPr bwMode="auto">
              <a:xfrm>
                <a:off x="929" y="1071"/>
                <a:ext cx="3312" cy="2358"/>
                <a:chOff x="657" y="709"/>
                <a:chExt cx="3312" cy="2358"/>
              </a:xfrm>
            </p:grpSpPr>
            <p:sp>
              <p:nvSpPr>
                <p:cNvPr id="26667" name="Line 13"/>
                <p:cNvSpPr>
                  <a:spLocks noChangeShapeType="1"/>
                </p:cNvSpPr>
                <p:nvPr/>
              </p:nvSpPr>
              <p:spPr bwMode="auto">
                <a:xfrm flipV="1">
                  <a:off x="657" y="3022"/>
                  <a:ext cx="636" cy="45"/>
                </a:xfrm>
                <a:prstGeom prst="line">
                  <a:avLst/>
                </a:prstGeom>
                <a:noFill/>
                <a:ln w="38100">
                  <a:solidFill>
                    <a:srgbClr val="00FFFF"/>
                  </a:solidFill>
                  <a:round/>
                  <a:headEnd/>
                  <a:tailEnd/>
                </a:ln>
              </p:spPr>
              <p:txBody>
                <a:bodyPr/>
                <a:lstStyle/>
                <a:p>
                  <a:endParaRPr lang="en-US"/>
                </a:p>
              </p:txBody>
            </p:sp>
            <p:sp>
              <p:nvSpPr>
                <p:cNvPr id="26668" name="Line 14"/>
                <p:cNvSpPr>
                  <a:spLocks noChangeShapeType="1"/>
                </p:cNvSpPr>
                <p:nvPr/>
              </p:nvSpPr>
              <p:spPr bwMode="auto">
                <a:xfrm flipV="1">
                  <a:off x="1293" y="2932"/>
                  <a:ext cx="635" cy="91"/>
                </a:xfrm>
                <a:prstGeom prst="line">
                  <a:avLst/>
                </a:prstGeom>
                <a:noFill/>
                <a:ln w="38100">
                  <a:solidFill>
                    <a:srgbClr val="00FFFF"/>
                  </a:solidFill>
                  <a:round/>
                  <a:headEnd/>
                  <a:tailEnd/>
                </a:ln>
              </p:spPr>
              <p:txBody>
                <a:bodyPr/>
                <a:lstStyle/>
                <a:p>
                  <a:endParaRPr lang="en-US"/>
                </a:p>
              </p:txBody>
            </p:sp>
            <p:sp>
              <p:nvSpPr>
                <p:cNvPr id="26669" name="Line 15"/>
                <p:cNvSpPr>
                  <a:spLocks noChangeShapeType="1"/>
                </p:cNvSpPr>
                <p:nvPr/>
              </p:nvSpPr>
              <p:spPr bwMode="auto">
                <a:xfrm flipV="1">
                  <a:off x="1928" y="2750"/>
                  <a:ext cx="635" cy="182"/>
                </a:xfrm>
                <a:prstGeom prst="line">
                  <a:avLst/>
                </a:prstGeom>
                <a:noFill/>
                <a:ln w="38100">
                  <a:solidFill>
                    <a:srgbClr val="00FFFF"/>
                  </a:solidFill>
                  <a:round/>
                  <a:headEnd/>
                  <a:tailEnd/>
                </a:ln>
              </p:spPr>
              <p:txBody>
                <a:bodyPr/>
                <a:lstStyle/>
                <a:p>
                  <a:endParaRPr lang="en-US"/>
                </a:p>
              </p:txBody>
            </p:sp>
            <p:sp>
              <p:nvSpPr>
                <p:cNvPr id="26670" name="Line 16"/>
                <p:cNvSpPr>
                  <a:spLocks noChangeShapeType="1"/>
                </p:cNvSpPr>
                <p:nvPr/>
              </p:nvSpPr>
              <p:spPr bwMode="auto">
                <a:xfrm flipV="1">
                  <a:off x="2563" y="2025"/>
                  <a:ext cx="680" cy="725"/>
                </a:xfrm>
                <a:prstGeom prst="line">
                  <a:avLst/>
                </a:prstGeom>
                <a:noFill/>
                <a:ln w="38100">
                  <a:solidFill>
                    <a:srgbClr val="00FFFF"/>
                  </a:solidFill>
                  <a:round/>
                  <a:headEnd/>
                  <a:tailEnd/>
                </a:ln>
              </p:spPr>
              <p:txBody>
                <a:bodyPr/>
                <a:lstStyle/>
                <a:p>
                  <a:endParaRPr lang="en-US"/>
                </a:p>
              </p:txBody>
            </p:sp>
            <p:sp>
              <p:nvSpPr>
                <p:cNvPr id="26671" name="Line 17"/>
                <p:cNvSpPr>
                  <a:spLocks noChangeShapeType="1"/>
                </p:cNvSpPr>
                <p:nvPr/>
              </p:nvSpPr>
              <p:spPr bwMode="auto">
                <a:xfrm flipV="1">
                  <a:off x="3243" y="709"/>
                  <a:ext cx="726" cy="1316"/>
                </a:xfrm>
                <a:prstGeom prst="line">
                  <a:avLst/>
                </a:prstGeom>
                <a:noFill/>
                <a:ln w="38100">
                  <a:solidFill>
                    <a:srgbClr val="00FFFF"/>
                  </a:solidFill>
                  <a:round/>
                  <a:headEnd/>
                  <a:tailEnd/>
                </a:ln>
              </p:spPr>
              <p:txBody>
                <a:bodyPr/>
                <a:lstStyle/>
                <a:p>
                  <a:endParaRPr lang="en-US"/>
                </a:p>
              </p:txBody>
            </p:sp>
          </p:grpSp>
          <p:sp>
            <p:nvSpPr>
              <p:cNvPr id="26638" name="Text Box 18"/>
              <p:cNvSpPr txBox="1">
                <a:spLocks noChangeArrowheads="1"/>
              </p:cNvSpPr>
              <p:nvPr/>
            </p:nvSpPr>
            <p:spPr bwMode="auto">
              <a:xfrm>
                <a:off x="4710" y="1207"/>
                <a:ext cx="1186" cy="460"/>
              </a:xfrm>
              <a:prstGeom prst="rect">
                <a:avLst/>
              </a:prstGeom>
              <a:noFill/>
              <a:ln w="9525">
                <a:noFill/>
                <a:miter lim="800000"/>
                <a:headEnd type="none" w="sm" len="sm"/>
                <a:tailEnd type="none" w="sm" len="sm"/>
              </a:ln>
            </p:spPr>
            <p:txBody>
              <a:bodyPr>
                <a:spAutoFit/>
              </a:bodyPr>
              <a:lstStyle/>
              <a:p>
                <a:pPr>
                  <a:spcBef>
                    <a:spcPct val="50000"/>
                  </a:spcBef>
                </a:pPr>
                <a:r>
                  <a:rPr lang="en-US" sz="1200">
                    <a:latin typeface="Tahoma" pitchFamily="34" charset="0"/>
                  </a:rPr>
                  <a:t>Gilder’s Law</a:t>
                </a:r>
                <a:br>
                  <a:rPr lang="en-US" sz="1200">
                    <a:latin typeface="Tahoma" pitchFamily="34" charset="0"/>
                  </a:rPr>
                </a:br>
                <a:r>
                  <a:rPr lang="en-US" sz="1200">
                    <a:latin typeface="Tahoma" pitchFamily="34" charset="0"/>
                  </a:rPr>
                  <a:t>(32X in 4 yrs)</a:t>
                </a:r>
              </a:p>
            </p:txBody>
          </p:sp>
          <p:sp>
            <p:nvSpPr>
              <p:cNvPr id="26639" name="Text Box 19"/>
              <p:cNvSpPr txBox="1">
                <a:spLocks noChangeArrowheads="1"/>
              </p:cNvSpPr>
              <p:nvPr/>
            </p:nvSpPr>
            <p:spPr bwMode="auto">
              <a:xfrm>
                <a:off x="4710" y="1887"/>
                <a:ext cx="1186" cy="461"/>
              </a:xfrm>
              <a:prstGeom prst="rect">
                <a:avLst/>
              </a:prstGeom>
              <a:noFill/>
              <a:ln w="9525">
                <a:noFill/>
                <a:miter lim="800000"/>
                <a:headEnd type="none" w="sm" len="sm"/>
                <a:tailEnd type="none" w="sm" len="sm"/>
              </a:ln>
            </p:spPr>
            <p:txBody>
              <a:bodyPr>
                <a:spAutoFit/>
              </a:bodyPr>
              <a:lstStyle/>
              <a:p>
                <a:pPr>
                  <a:spcBef>
                    <a:spcPct val="50000"/>
                  </a:spcBef>
                </a:pPr>
                <a:r>
                  <a:rPr lang="en-US" sz="1200">
                    <a:latin typeface="Tahoma" pitchFamily="34" charset="0"/>
                  </a:rPr>
                  <a:t>Storage Law </a:t>
                </a:r>
                <a:br>
                  <a:rPr lang="en-US" sz="1200">
                    <a:latin typeface="Tahoma" pitchFamily="34" charset="0"/>
                  </a:rPr>
                </a:br>
                <a:r>
                  <a:rPr lang="en-US" sz="1200">
                    <a:latin typeface="Tahoma" pitchFamily="34" charset="0"/>
                  </a:rPr>
                  <a:t>(16X in 4yrs)</a:t>
                </a:r>
              </a:p>
            </p:txBody>
          </p:sp>
          <p:sp>
            <p:nvSpPr>
              <p:cNvPr id="26640" name="Text Box 20"/>
              <p:cNvSpPr txBox="1">
                <a:spLocks noChangeArrowheads="1"/>
              </p:cNvSpPr>
              <p:nvPr/>
            </p:nvSpPr>
            <p:spPr bwMode="auto">
              <a:xfrm>
                <a:off x="4710" y="2704"/>
                <a:ext cx="1186" cy="460"/>
              </a:xfrm>
              <a:prstGeom prst="rect">
                <a:avLst/>
              </a:prstGeom>
              <a:noFill/>
              <a:ln w="9525">
                <a:noFill/>
                <a:miter lim="800000"/>
                <a:headEnd type="none" w="sm" len="sm"/>
                <a:tailEnd type="none" w="sm" len="sm"/>
              </a:ln>
            </p:spPr>
            <p:txBody>
              <a:bodyPr>
                <a:spAutoFit/>
              </a:bodyPr>
              <a:lstStyle/>
              <a:p>
                <a:pPr>
                  <a:spcBef>
                    <a:spcPct val="50000"/>
                  </a:spcBef>
                </a:pPr>
                <a:r>
                  <a:rPr lang="en-US" sz="1200">
                    <a:latin typeface="Tahoma" pitchFamily="34" charset="0"/>
                  </a:rPr>
                  <a:t>Moore’s Law</a:t>
                </a:r>
                <a:br>
                  <a:rPr lang="en-US" sz="1200">
                    <a:latin typeface="Tahoma" pitchFamily="34" charset="0"/>
                  </a:rPr>
                </a:br>
                <a:r>
                  <a:rPr lang="en-US" sz="1200">
                    <a:latin typeface="Tahoma" pitchFamily="34" charset="0"/>
                  </a:rPr>
                  <a:t>(5X in 4yrs)</a:t>
                </a:r>
              </a:p>
            </p:txBody>
          </p:sp>
          <p:sp>
            <p:nvSpPr>
              <p:cNvPr id="26641" name="Line 21"/>
              <p:cNvSpPr>
                <a:spLocks noChangeShapeType="1"/>
              </p:cNvSpPr>
              <p:nvPr/>
            </p:nvSpPr>
            <p:spPr bwMode="auto">
              <a:xfrm flipH="1">
                <a:off x="3969" y="1480"/>
                <a:ext cx="771" cy="144"/>
              </a:xfrm>
              <a:prstGeom prst="line">
                <a:avLst/>
              </a:prstGeom>
              <a:noFill/>
              <a:ln w="28575">
                <a:solidFill>
                  <a:schemeClr val="tx1"/>
                </a:solidFill>
                <a:miter lim="800000"/>
                <a:headEnd type="none" w="sm" len="sm"/>
                <a:tailEnd type="triangle" w="med" len="med"/>
              </a:ln>
            </p:spPr>
            <p:txBody>
              <a:bodyPr wrap="none"/>
              <a:lstStyle/>
              <a:p>
                <a:endParaRPr lang="en-US"/>
              </a:p>
            </p:txBody>
          </p:sp>
          <p:sp>
            <p:nvSpPr>
              <p:cNvPr id="26642" name="Line 22"/>
              <p:cNvSpPr>
                <a:spLocks noChangeShapeType="1"/>
              </p:cNvSpPr>
              <p:nvPr/>
            </p:nvSpPr>
            <p:spPr bwMode="auto">
              <a:xfrm flipH="1">
                <a:off x="4059" y="2160"/>
                <a:ext cx="681" cy="336"/>
              </a:xfrm>
              <a:prstGeom prst="line">
                <a:avLst/>
              </a:prstGeom>
              <a:noFill/>
              <a:ln w="28575">
                <a:solidFill>
                  <a:schemeClr val="tx1"/>
                </a:solidFill>
                <a:miter lim="800000"/>
                <a:headEnd type="none" w="sm" len="sm"/>
                <a:tailEnd type="triangle" w="med" len="med"/>
              </a:ln>
            </p:spPr>
            <p:txBody>
              <a:bodyPr wrap="none"/>
              <a:lstStyle/>
              <a:p>
                <a:endParaRPr lang="en-US"/>
              </a:p>
            </p:txBody>
          </p:sp>
          <p:sp>
            <p:nvSpPr>
              <p:cNvPr id="26643" name="Line 23"/>
              <p:cNvSpPr>
                <a:spLocks noChangeShapeType="1"/>
              </p:cNvSpPr>
              <p:nvPr/>
            </p:nvSpPr>
            <p:spPr bwMode="auto">
              <a:xfrm flipH="1">
                <a:off x="4150" y="2931"/>
                <a:ext cx="590" cy="48"/>
              </a:xfrm>
              <a:prstGeom prst="line">
                <a:avLst/>
              </a:prstGeom>
              <a:noFill/>
              <a:ln w="28575">
                <a:solidFill>
                  <a:schemeClr val="tx1"/>
                </a:solidFill>
                <a:miter lim="800000"/>
                <a:headEnd type="none" w="sm" len="sm"/>
                <a:tailEnd type="triangle" w="med" len="med"/>
              </a:ln>
            </p:spPr>
            <p:txBody>
              <a:bodyPr wrap="none"/>
              <a:lstStyle/>
              <a:p>
                <a:endParaRPr lang="en-US"/>
              </a:p>
            </p:txBody>
          </p:sp>
          <p:sp>
            <p:nvSpPr>
              <p:cNvPr id="26644" name="Rectangle 24"/>
              <p:cNvSpPr>
                <a:spLocks noChangeArrowheads="1"/>
              </p:cNvSpPr>
              <p:nvPr/>
            </p:nvSpPr>
            <p:spPr bwMode="auto">
              <a:xfrm>
                <a:off x="929" y="981"/>
                <a:ext cx="3447" cy="2450"/>
              </a:xfrm>
              <a:prstGeom prst="rect">
                <a:avLst/>
              </a:prstGeom>
              <a:noFill/>
              <a:ln w="9525">
                <a:solidFill>
                  <a:schemeClr val="tx1"/>
                </a:solidFill>
                <a:miter lim="800000"/>
                <a:headEnd/>
                <a:tailEnd/>
              </a:ln>
            </p:spPr>
            <p:txBody>
              <a:bodyPr wrap="none" anchor="ctr"/>
              <a:lstStyle/>
              <a:p>
                <a:pPr eaLnBrk="0" hangingPunct="0"/>
                <a:endParaRPr lang="en-US" sz="1600"/>
              </a:p>
            </p:txBody>
          </p:sp>
          <p:grpSp>
            <p:nvGrpSpPr>
              <p:cNvPr id="6" name="Group 25"/>
              <p:cNvGrpSpPr>
                <a:grpSpLocks/>
              </p:cNvGrpSpPr>
              <p:nvPr/>
            </p:nvGrpSpPr>
            <p:grpSpPr bwMode="auto">
              <a:xfrm>
                <a:off x="929" y="2931"/>
                <a:ext cx="3266" cy="499"/>
                <a:chOff x="793" y="2795"/>
                <a:chExt cx="3266" cy="499"/>
              </a:xfrm>
            </p:grpSpPr>
            <p:sp>
              <p:nvSpPr>
                <p:cNvPr id="26662" name="Line 26"/>
                <p:cNvSpPr>
                  <a:spLocks noChangeShapeType="1"/>
                </p:cNvSpPr>
                <p:nvPr/>
              </p:nvSpPr>
              <p:spPr bwMode="auto">
                <a:xfrm flipV="1">
                  <a:off x="793" y="3249"/>
                  <a:ext cx="636" cy="45"/>
                </a:xfrm>
                <a:prstGeom prst="line">
                  <a:avLst/>
                </a:prstGeom>
                <a:noFill/>
                <a:ln w="38100">
                  <a:solidFill>
                    <a:srgbClr val="993300"/>
                  </a:solidFill>
                  <a:round/>
                  <a:headEnd/>
                  <a:tailEnd/>
                </a:ln>
              </p:spPr>
              <p:txBody>
                <a:bodyPr/>
                <a:lstStyle/>
                <a:p>
                  <a:endParaRPr lang="en-US"/>
                </a:p>
              </p:txBody>
            </p:sp>
            <p:sp>
              <p:nvSpPr>
                <p:cNvPr id="26663" name="Line 27"/>
                <p:cNvSpPr>
                  <a:spLocks noChangeShapeType="1"/>
                </p:cNvSpPr>
                <p:nvPr/>
              </p:nvSpPr>
              <p:spPr bwMode="auto">
                <a:xfrm flipV="1">
                  <a:off x="1429" y="3203"/>
                  <a:ext cx="635" cy="46"/>
                </a:xfrm>
                <a:prstGeom prst="line">
                  <a:avLst/>
                </a:prstGeom>
                <a:noFill/>
                <a:ln w="38100">
                  <a:solidFill>
                    <a:srgbClr val="993300"/>
                  </a:solidFill>
                  <a:round/>
                  <a:headEnd/>
                  <a:tailEnd/>
                </a:ln>
              </p:spPr>
              <p:txBody>
                <a:bodyPr/>
                <a:lstStyle/>
                <a:p>
                  <a:endParaRPr lang="en-US"/>
                </a:p>
              </p:txBody>
            </p:sp>
            <p:sp>
              <p:nvSpPr>
                <p:cNvPr id="26664" name="Line 28"/>
                <p:cNvSpPr>
                  <a:spLocks noChangeShapeType="1"/>
                </p:cNvSpPr>
                <p:nvPr/>
              </p:nvSpPr>
              <p:spPr bwMode="auto">
                <a:xfrm flipV="1">
                  <a:off x="2064" y="3113"/>
                  <a:ext cx="680" cy="90"/>
                </a:xfrm>
                <a:prstGeom prst="line">
                  <a:avLst/>
                </a:prstGeom>
                <a:noFill/>
                <a:ln w="38100">
                  <a:solidFill>
                    <a:srgbClr val="993300"/>
                  </a:solidFill>
                  <a:round/>
                  <a:headEnd/>
                  <a:tailEnd/>
                </a:ln>
              </p:spPr>
              <p:txBody>
                <a:bodyPr/>
                <a:lstStyle/>
                <a:p>
                  <a:endParaRPr lang="en-US"/>
                </a:p>
              </p:txBody>
            </p:sp>
            <p:sp>
              <p:nvSpPr>
                <p:cNvPr id="26665" name="Line 29"/>
                <p:cNvSpPr>
                  <a:spLocks noChangeShapeType="1"/>
                </p:cNvSpPr>
                <p:nvPr/>
              </p:nvSpPr>
              <p:spPr bwMode="auto">
                <a:xfrm flipV="1">
                  <a:off x="2744" y="3022"/>
                  <a:ext cx="635" cy="91"/>
                </a:xfrm>
                <a:prstGeom prst="line">
                  <a:avLst/>
                </a:prstGeom>
                <a:noFill/>
                <a:ln w="38100">
                  <a:solidFill>
                    <a:srgbClr val="993300"/>
                  </a:solidFill>
                  <a:round/>
                  <a:headEnd/>
                  <a:tailEnd/>
                </a:ln>
              </p:spPr>
              <p:txBody>
                <a:bodyPr/>
                <a:lstStyle/>
                <a:p>
                  <a:endParaRPr lang="en-US"/>
                </a:p>
              </p:txBody>
            </p:sp>
            <p:sp>
              <p:nvSpPr>
                <p:cNvPr id="26666" name="Line 30"/>
                <p:cNvSpPr>
                  <a:spLocks noChangeShapeType="1"/>
                </p:cNvSpPr>
                <p:nvPr/>
              </p:nvSpPr>
              <p:spPr bwMode="auto">
                <a:xfrm flipV="1">
                  <a:off x="3379" y="2795"/>
                  <a:ext cx="680" cy="227"/>
                </a:xfrm>
                <a:prstGeom prst="line">
                  <a:avLst/>
                </a:prstGeom>
                <a:noFill/>
                <a:ln w="38100">
                  <a:solidFill>
                    <a:srgbClr val="993300"/>
                  </a:solidFill>
                  <a:round/>
                  <a:headEnd/>
                  <a:tailEnd/>
                </a:ln>
              </p:spPr>
              <p:txBody>
                <a:bodyPr/>
                <a:lstStyle/>
                <a:p>
                  <a:endParaRPr lang="en-US"/>
                </a:p>
              </p:txBody>
            </p:sp>
          </p:grpSp>
          <p:sp>
            <p:nvSpPr>
              <p:cNvPr id="26646" name="Text Box 31"/>
              <p:cNvSpPr txBox="1">
                <a:spLocks noChangeArrowheads="1"/>
              </p:cNvSpPr>
              <p:nvPr/>
            </p:nvSpPr>
            <p:spPr bwMode="auto">
              <a:xfrm rot="-5400000">
                <a:off x="-386" y="2065"/>
                <a:ext cx="2268" cy="271"/>
              </a:xfrm>
              <a:prstGeom prst="rect">
                <a:avLst/>
              </a:prstGeom>
              <a:noFill/>
              <a:ln w="9525">
                <a:noFill/>
                <a:miter lim="800000"/>
                <a:headEnd/>
                <a:tailEnd/>
              </a:ln>
            </p:spPr>
            <p:txBody>
              <a:bodyPr>
                <a:spAutoFit/>
              </a:bodyPr>
              <a:lstStyle/>
              <a:p>
                <a:pPr>
                  <a:spcBef>
                    <a:spcPct val="50000"/>
                  </a:spcBef>
                </a:pPr>
                <a:r>
                  <a:rPr lang="en-GB" sz="1200">
                    <a:latin typeface="Arial" charset="0"/>
                  </a:rPr>
                  <a:t>Performance per Dollar Spent</a:t>
                </a:r>
                <a:endParaRPr lang="en-US" sz="1200">
                  <a:latin typeface="Arial" charset="0"/>
                </a:endParaRPr>
              </a:p>
            </p:txBody>
          </p:sp>
          <p:sp>
            <p:nvSpPr>
              <p:cNvPr id="26647" name="Text Box 32"/>
              <p:cNvSpPr txBox="1">
                <a:spLocks noChangeArrowheads="1"/>
              </p:cNvSpPr>
              <p:nvPr/>
            </p:nvSpPr>
            <p:spPr bwMode="auto">
              <a:xfrm>
                <a:off x="2609" y="1026"/>
                <a:ext cx="1134" cy="421"/>
              </a:xfrm>
              <a:prstGeom prst="rect">
                <a:avLst/>
              </a:prstGeom>
              <a:noFill/>
              <a:ln w="9525">
                <a:noFill/>
                <a:miter lim="800000"/>
                <a:headEnd/>
                <a:tailEnd/>
              </a:ln>
            </p:spPr>
            <p:txBody>
              <a:bodyPr>
                <a:spAutoFit/>
              </a:bodyPr>
              <a:lstStyle/>
              <a:p>
                <a:pPr algn="ctr">
                  <a:spcBef>
                    <a:spcPct val="50000"/>
                  </a:spcBef>
                </a:pPr>
                <a:r>
                  <a:rPr lang="en-GB" sz="1200">
                    <a:latin typeface="Arial" charset="0"/>
                  </a:rPr>
                  <a:t>Optical Fibre</a:t>
                </a:r>
                <a:br>
                  <a:rPr lang="en-GB" sz="1200">
                    <a:latin typeface="Arial" charset="0"/>
                  </a:rPr>
                </a:br>
                <a:r>
                  <a:rPr lang="en-GB" sz="900">
                    <a:latin typeface="Arial" charset="0"/>
                  </a:rPr>
                  <a:t>(bits per second)</a:t>
                </a:r>
                <a:endParaRPr lang="en-US" sz="900">
                  <a:latin typeface="Arial" charset="0"/>
                </a:endParaRPr>
              </a:p>
            </p:txBody>
          </p:sp>
          <p:sp>
            <p:nvSpPr>
              <p:cNvPr id="26648" name="Text Box 33"/>
              <p:cNvSpPr txBox="1">
                <a:spLocks noChangeArrowheads="1"/>
              </p:cNvSpPr>
              <p:nvPr/>
            </p:nvSpPr>
            <p:spPr bwMode="auto">
              <a:xfrm>
                <a:off x="1610" y="2478"/>
                <a:ext cx="1133" cy="421"/>
              </a:xfrm>
              <a:prstGeom prst="rect">
                <a:avLst/>
              </a:prstGeom>
              <a:noFill/>
              <a:ln w="9525">
                <a:noFill/>
                <a:miter lim="800000"/>
                <a:headEnd/>
                <a:tailEnd/>
              </a:ln>
            </p:spPr>
            <p:txBody>
              <a:bodyPr>
                <a:spAutoFit/>
              </a:bodyPr>
              <a:lstStyle/>
              <a:p>
                <a:pPr algn="ctr">
                  <a:spcBef>
                    <a:spcPct val="50000"/>
                  </a:spcBef>
                </a:pPr>
                <a:r>
                  <a:rPr lang="en-GB" sz="1200">
                    <a:latin typeface="Arial" charset="0"/>
                  </a:rPr>
                  <a:t>Chip capacity</a:t>
                </a:r>
                <a:br>
                  <a:rPr lang="en-GB" sz="1200">
                    <a:latin typeface="Arial" charset="0"/>
                  </a:rPr>
                </a:br>
                <a:r>
                  <a:rPr lang="en-GB" sz="900">
                    <a:latin typeface="Arial" charset="0"/>
                  </a:rPr>
                  <a:t>(# transistors)</a:t>
                </a:r>
                <a:endParaRPr lang="en-US" sz="900">
                  <a:latin typeface="Arial" charset="0"/>
                </a:endParaRPr>
              </a:p>
            </p:txBody>
          </p:sp>
          <p:sp>
            <p:nvSpPr>
              <p:cNvPr id="26649" name="Text Box 34"/>
              <p:cNvSpPr txBox="1">
                <a:spLocks noChangeArrowheads="1"/>
              </p:cNvSpPr>
              <p:nvPr/>
            </p:nvSpPr>
            <p:spPr bwMode="auto">
              <a:xfrm>
                <a:off x="2336" y="1797"/>
                <a:ext cx="1134" cy="421"/>
              </a:xfrm>
              <a:prstGeom prst="rect">
                <a:avLst/>
              </a:prstGeom>
              <a:noFill/>
              <a:ln w="9525">
                <a:noFill/>
                <a:miter lim="800000"/>
                <a:headEnd/>
                <a:tailEnd/>
              </a:ln>
            </p:spPr>
            <p:txBody>
              <a:bodyPr>
                <a:spAutoFit/>
              </a:bodyPr>
              <a:lstStyle/>
              <a:p>
                <a:pPr algn="ctr">
                  <a:spcBef>
                    <a:spcPct val="50000"/>
                  </a:spcBef>
                </a:pPr>
                <a:r>
                  <a:rPr lang="en-GB" sz="1200">
                    <a:latin typeface="Arial" charset="0"/>
                  </a:rPr>
                  <a:t>Data Storage</a:t>
                </a:r>
                <a:br>
                  <a:rPr lang="en-GB" sz="1200">
                    <a:latin typeface="Arial" charset="0"/>
                  </a:rPr>
                </a:br>
                <a:r>
                  <a:rPr lang="en-GB" sz="900">
                    <a:latin typeface="Arial" charset="0"/>
                  </a:rPr>
                  <a:t>(bits per sq. inch)</a:t>
                </a:r>
                <a:endParaRPr lang="en-US" sz="900">
                  <a:latin typeface="Arial" charset="0"/>
                </a:endParaRPr>
              </a:p>
            </p:txBody>
          </p:sp>
          <p:sp>
            <p:nvSpPr>
              <p:cNvPr id="26650" name="Text Box 35"/>
              <p:cNvSpPr txBox="1">
                <a:spLocks noChangeArrowheads="1"/>
              </p:cNvSpPr>
              <p:nvPr/>
            </p:nvSpPr>
            <p:spPr bwMode="auto">
              <a:xfrm>
                <a:off x="1838" y="3566"/>
                <a:ext cx="1405" cy="271"/>
              </a:xfrm>
              <a:prstGeom prst="rect">
                <a:avLst/>
              </a:prstGeom>
              <a:noFill/>
              <a:ln w="9525">
                <a:noFill/>
                <a:miter lim="800000"/>
                <a:headEnd/>
                <a:tailEnd/>
              </a:ln>
            </p:spPr>
            <p:txBody>
              <a:bodyPr>
                <a:spAutoFit/>
              </a:bodyPr>
              <a:lstStyle/>
              <a:p>
                <a:pPr>
                  <a:spcBef>
                    <a:spcPct val="50000"/>
                  </a:spcBef>
                </a:pPr>
                <a:r>
                  <a:rPr lang="en-GB" sz="1200">
                    <a:latin typeface="Arial" charset="0"/>
                  </a:rPr>
                  <a:t>Number of Years</a:t>
                </a:r>
                <a:endParaRPr lang="en-US" sz="1200">
                  <a:latin typeface="Arial" charset="0"/>
                </a:endParaRPr>
              </a:p>
            </p:txBody>
          </p:sp>
          <p:sp>
            <p:nvSpPr>
              <p:cNvPr id="26651" name="Text Box 36"/>
              <p:cNvSpPr txBox="1">
                <a:spLocks noChangeArrowheads="1"/>
              </p:cNvSpPr>
              <p:nvPr/>
            </p:nvSpPr>
            <p:spPr bwMode="auto">
              <a:xfrm>
                <a:off x="839" y="3384"/>
                <a:ext cx="3675" cy="225"/>
              </a:xfrm>
              <a:prstGeom prst="rect">
                <a:avLst/>
              </a:prstGeom>
              <a:noFill/>
              <a:ln w="9525">
                <a:noFill/>
                <a:miter lim="800000"/>
                <a:headEnd/>
                <a:tailEnd/>
              </a:ln>
            </p:spPr>
            <p:txBody>
              <a:bodyPr>
                <a:spAutoFit/>
              </a:bodyPr>
              <a:lstStyle/>
              <a:p>
                <a:pPr>
                  <a:spcBef>
                    <a:spcPct val="50000"/>
                  </a:spcBef>
                </a:pPr>
                <a:r>
                  <a:rPr lang="en-GB" sz="900">
                    <a:latin typeface="Arial" charset="0"/>
                  </a:rPr>
                  <a:t>0             1                2                 3                 4                 5</a:t>
                </a:r>
                <a:endParaRPr lang="en-US" sz="900">
                  <a:latin typeface="Arial" charset="0"/>
                </a:endParaRPr>
              </a:p>
            </p:txBody>
          </p:sp>
          <p:grpSp>
            <p:nvGrpSpPr>
              <p:cNvPr id="7" name="Group 37"/>
              <p:cNvGrpSpPr>
                <a:grpSpLocks/>
              </p:cNvGrpSpPr>
              <p:nvPr/>
            </p:nvGrpSpPr>
            <p:grpSpPr bwMode="auto">
              <a:xfrm>
                <a:off x="929" y="1525"/>
                <a:ext cx="1044" cy="315"/>
                <a:chOff x="793" y="2931"/>
                <a:chExt cx="1044" cy="315"/>
              </a:xfrm>
            </p:grpSpPr>
            <p:sp>
              <p:nvSpPr>
                <p:cNvPr id="26657" name="Line 38"/>
                <p:cNvSpPr>
                  <a:spLocks noChangeShapeType="1"/>
                </p:cNvSpPr>
                <p:nvPr/>
              </p:nvSpPr>
              <p:spPr bwMode="auto">
                <a:xfrm flipH="1">
                  <a:off x="793" y="2931"/>
                  <a:ext cx="862" cy="0"/>
                </a:xfrm>
                <a:prstGeom prst="line">
                  <a:avLst/>
                </a:prstGeom>
                <a:noFill/>
                <a:ln w="9525">
                  <a:solidFill>
                    <a:schemeClr val="tx1"/>
                  </a:solidFill>
                  <a:round/>
                  <a:headEnd/>
                  <a:tailEnd/>
                </a:ln>
              </p:spPr>
              <p:txBody>
                <a:bodyPr/>
                <a:lstStyle/>
                <a:p>
                  <a:endParaRPr lang="en-US"/>
                </a:p>
              </p:txBody>
            </p:sp>
            <p:sp>
              <p:nvSpPr>
                <p:cNvPr id="26658" name="Line 39"/>
                <p:cNvSpPr>
                  <a:spLocks noChangeShapeType="1"/>
                </p:cNvSpPr>
                <p:nvPr/>
              </p:nvSpPr>
              <p:spPr bwMode="auto">
                <a:xfrm>
                  <a:off x="1338" y="2931"/>
                  <a:ext cx="0" cy="136"/>
                </a:xfrm>
                <a:prstGeom prst="line">
                  <a:avLst/>
                </a:prstGeom>
                <a:noFill/>
                <a:ln w="38100">
                  <a:solidFill>
                    <a:srgbClr val="FF6600"/>
                  </a:solidFill>
                  <a:round/>
                  <a:headEnd/>
                  <a:tailEnd/>
                </a:ln>
              </p:spPr>
              <p:txBody>
                <a:bodyPr/>
                <a:lstStyle/>
                <a:p>
                  <a:endParaRPr lang="en-US"/>
                </a:p>
              </p:txBody>
            </p:sp>
            <p:sp>
              <p:nvSpPr>
                <p:cNvPr id="26659" name="Line 40"/>
                <p:cNvSpPr>
                  <a:spLocks noChangeShapeType="1"/>
                </p:cNvSpPr>
                <p:nvPr/>
              </p:nvSpPr>
              <p:spPr bwMode="auto">
                <a:xfrm>
                  <a:off x="1655" y="2931"/>
                  <a:ext cx="0" cy="136"/>
                </a:xfrm>
                <a:prstGeom prst="line">
                  <a:avLst/>
                </a:prstGeom>
                <a:noFill/>
                <a:ln w="38100">
                  <a:solidFill>
                    <a:srgbClr val="993300"/>
                  </a:solidFill>
                  <a:round/>
                  <a:headEnd/>
                  <a:tailEnd/>
                </a:ln>
              </p:spPr>
              <p:txBody>
                <a:bodyPr/>
                <a:lstStyle/>
                <a:p>
                  <a:endParaRPr lang="en-US"/>
                </a:p>
              </p:txBody>
            </p:sp>
            <p:sp>
              <p:nvSpPr>
                <p:cNvPr id="26660" name="Line 41"/>
                <p:cNvSpPr>
                  <a:spLocks noChangeShapeType="1"/>
                </p:cNvSpPr>
                <p:nvPr/>
              </p:nvSpPr>
              <p:spPr bwMode="auto">
                <a:xfrm>
                  <a:off x="1156" y="2931"/>
                  <a:ext cx="0" cy="136"/>
                </a:xfrm>
                <a:prstGeom prst="line">
                  <a:avLst/>
                </a:prstGeom>
                <a:noFill/>
                <a:ln w="38100">
                  <a:solidFill>
                    <a:srgbClr val="00FFFF"/>
                  </a:solidFill>
                  <a:round/>
                  <a:headEnd/>
                  <a:tailEnd/>
                </a:ln>
              </p:spPr>
              <p:txBody>
                <a:bodyPr/>
                <a:lstStyle/>
                <a:p>
                  <a:endParaRPr lang="en-US"/>
                </a:p>
              </p:txBody>
            </p:sp>
            <p:sp>
              <p:nvSpPr>
                <p:cNvPr id="26661" name="Text Box 42"/>
                <p:cNvSpPr txBox="1">
                  <a:spLocks noChangeArrowheads="1"/>
                </p:cNvSpPr>
                <p:nvPr/>
              </p:nvSpPr>
              <p:spPr bwMode="auto">
                <a:xfrm>
                  <a:off x="1067" y="3021"/>
                  <a:ext cx="770" cy="225"/>
                </a:xfrm>
                <a:prstGeom prst="rect">
                  <a:avLst/>
                </a:prstGeom>
                <a:noFill/>
                <a:ln w="9525">
                  <a:noFill/>
                  <a:miter lim="800000"/>
                  <a:headEnd/>
                  <a:tailEnd/>
                </a:ln>
              </p:spPr>
              <p:txBody>
                <a:bodyPr>
                  <a:spAutoFit/>
                </a:bodyPr>
                <a:lstStyle/>
                <a:p>
                  <a:pPr>
                    <a:spcBef>
                      <a:spcPct val="50000"/>
                    </a:spcBef>
                  </a:pPr>
                  <a:r>
                    <a:rPr lang="en-GB" sz="900">
                      <a:latin typeface="Arial" charset="0"/>
                    </a:rPr>
                    <a:t>9  12    18</a:t>
                  </a:r>
                  <a:endParaRPr lang="en-US" sz="900">
                    <a:latin typeface="Arial" charset="0"/>
                  </a:endParaRPr>
                </a:p>
              </p:txBody>
            </p:sp>
          </p:grpSp>
          <p:sp>
            <p:nvSpPr>
              <p:cNvPr id="26653" name="Text Box 43"/>
              <p:cNvSpPr txBox="1">
                <a:spLocks noChangeArrowheads="1"/>
              </p:cNvSpPr>
              <p:nvPr/>
            </p:nvSpPr>
            <p:spPr bwMode="auto">
              <a:xfrm>
                <a:off x="885" y="1117"/>
                <a:ext cx="1222" cy="376"/>
              </a:xfrm>
              <a:prstGeom prst="rect">
                <a:avLst/>
              </a:prstGeom>
              <a:noFill/>
              <a:ln w="9525">
                <a:noFill/>
                <a:miter lim="800000"/>
                <a:headEnd/>
                <a:tailEnd/>
              </a:ln>
            </p:spPr>
            <p:txBody>
              <a:bodyPr>
                <a:spAutoFit/>
              </a:bodyPr>
              <a:lstStyle/>
              <a:p>
                <a:pPr algn="ctr">
                  <a:spcBef>
                    <a:spcPct val="50000"/>
                  </a:spcBef>
                </a:pPr>
                <a:r>
                  <a:rPr lang="en-GB" sz="1100">
                    <a:latin typeface="Arial" charset="0"/>
                  </a:rPr>
                  <a:t>Doubling Time</a:t>
                </a:r>
                <a:br>
                  <a:rPr lang="en-GB" sz="1100">
                    <a:latin typeface="Arial" charset="0"/>
                  </a:rPr>
                </a:br>
                <a:r>
                  <a:rPr lang="en-GB" sz="800">
                    <a:latin typeface="Arial" charset="0"/>
                  </a:rPr>
                  <a:t>(months)</a:t>
                </a:r>
                <a:endParaRPr lang="en-US" sz="800">
                  <a:latin typeface="Arial" charset="0"/>
                </a:endParaRPr>
              </a:p>
            </p:txBody>
          </p:sp>
          <p:sp>
            <p:nvSpPr>
              <p:cNvPr id="26654" name="Line 44"/>
              <p:cNvSpPr>
                <a:spLocks noChangeShapeType="1"/>
              </p:cNvSpPr>
              <p:nvPr/>
            </p:nvSpPr>
            <p:spPr bwMode="auto">
              <a:xfrm>
                <a:off x="3651" y="1434"/>
                <a:ext cx="227" cy="272"/>
              </a:xfrm>
              <a:prstGeom prst="line">
                <a:avLst/>
              </a:prstGeom>
              <a:noFill/>
              <a:ln w="9525">
                <a:solidFill>
                  <a:schemeClr val="tx1"/>
                </a:solidFill>
                <a:round/>
                <a:headEnd/>
                <a:tailEnd/>
              </a:ln>
            </p:spPr>
            <p:txBody>
              <a:bodyPr/>
              <a:lstStyle/>
              <a:p>
                <a:endParaRPr lang="en-US"/>
              </a:p>
            </p:txBody>
          </p:sp>
          <p:sp>
            <p:nvSpPr>
              <p:cNvPr id="26655" name="Line 45"/>
              <p:cNvSpPr>
                <a:spLocks noChangeShapeType="1"/>
              </p:cNvSpPr>
              <p:nvPr/>
            </p:nvSpPr>
            <p:spPr bwMode="auto">
              <a:xfrm>
                <a:off x="3379" y="2205"/>
                <a:ext cx="453" cy="409"/>
              </a:xfrm>
              <a:prstGeom prst="line">
                <a:avLst/>
              </a:prstGeom>
              <a:noFill/>
              <a:ln w="9525">
                <a:solidFill>
                  <a:schemeClr val="tx1"/>
                </a:solidFill>
                <a:round/>
                <a:headEnd/>
                <a:tailEnd/>
              </a:ln>
            </p:spPr>
            <p:txBody>
              <a:bodyPr/>
              <a:lstStyle/>
              <a:p>
                <a:endParaRPr lang="en-US"/>
              </a:p>
            </p:txBody>
          </p:sp>
          <p:sp>
            <p:nvSpPr>
              <p:cNvPr id="26656" name="Line 46"/>
              <p:cNvSpPr>
                <a:spLocks noChangeShapeType="1"/>
              </p:cNvSpPr>
              <p:nvPr/>
            </p:nvSpPr>
            <p:spPr bwMode="auto">
              <a:xfrm>
                <a:off x="2608" y="2750"/>
                <a:ext cx="589" cy="453"/>
              </a:xfrm>
              <a:prstGeom prst="line">
                <a:avLst/>
              </a:prstGeom>
              <a:noFill/>
              <a:ln w="9525">
                <a:solidFill>
                  <a:schemeClr val="tx1"/>
                </a:solidFill>
                <a:round/>
                <a:headEnd/>
                <a:tailEnd/>
              </a:ln>
            </p:spPr>
            <p:txBody>
              <a:bodyPr/>
              <a:lstStyle/>
              <a:p>
                <a:endParaRPr lang="en-US"/>
              </a:p>
            </p:txBody>
          </p:sp>
        </p:grpSp>
      </p:grpSp>
      <p:sp>
        <p:nvSpPr>
          <p:cNvPr id="46" name="Rectangle 3"/>
          <p:cNvSpPr txBox="1">
            <a:spLocks noChangeArrowheads="1"/>
          </p:cNvSpPr>
          <p:nvPr/>
        </p:nvSpPr>
        <p:spPr bwMode="auto">
          <a:xfrm>
            <a:off x="214313" y="4714875"/>
            <a:ext cx="8893175" cy="1858963"/>
          </a:xfrm>
          <a:prstGeom prst="rect">
            <a:avLst/>
          </a:prstGeom>
          <a:noFill/>
          <a:ln w="9525">
            <a:noFill/>
            <a:miter lim="800000"/>
            <a:headEnd/>
            <a:tailEnd/>
          </a:ln>
        </p:spPr>
        <p:txBody>
          <a:bodyPr/>
          <a:lstStyle/>
          <a:p>
            <a:pPr marL="342900" indent="-342900">
              <a:spcBef>
                <a:spcPct val="20000"/>
              </a:spcBef>
              <a:defRPr/>
            </a:pPr>
            <a:r>
              <a:rPr lang="en-US" sz="2000" kern="0" dirty="0">
                <a:latin typeface="+mn-lt"/>
                <a:cs typeface="+mn-cs"/>
              </a:rPr>
              <a:t>SURFnet pioneered ‘lambda’ and hybrid networks in the world</a:t>
            </a:r>
          </a:p>
          <a:p>
            <a:pPr marL="342900" indent="-342900">
              <a:spcBef>
                <a:spcPct val="20000"/>
              </a:spcBef>
              <a:buFontTx/>
              <a:buChar char="•"/>
              <a:defRPr/>
            </a:pPr>
            <a:r>
              <a:rPr lang="en-US" sz="2000" kern="0" dirty="0">
                <a:latin typeface="+mn-lt"/>
                <a:cs typeface="+mn-cs"/>
              </a:rPr>
              <a:t>and likely contributed to the creation of </a:t>
            </a:r>
            <a:br>
              <a:rPr lang="en-US" sz="2000" kern="0" dirty="0">
                <a:latin typeface="+mn-lt"/>
                <a:cs typeface="+mn-cs"/>
              </a:rPr>
            </a:br>
            <a:r>
              <a:rPr lang="en-US" sz="2000" kern="0" dirty="0">
                <a:latin typeface="+mn-lt"/>
                <a:cs typeface="+mn-cs"/>
              </a:rPr>
              <a:t>a market for ‘dark </a:t>
            </a:r>
            <a:r>
              <a:rPr lang="en-US" sz="2000" kern="0" dirty="0" err="1">
                <a:latin typeface="+mn-lt"/>
                <a:cs typeface="+mn-cs"/>
              </a:rPr>
              <a:t>fibre</a:t>
            </a:r>
            <a:r>
              <a:rPr lang="en-US" sz="2000" kern="0" dirty="0">
                <a:latin typeface="+mn-lt"/>
                <a:cs typeface="+mn-cs"/>
              </a:rPr>
              <a:t>’ in the Netherlands</a:t>
            </a:r>
          </a:p>
          <a:p>
            <a:pPr marL="342900" indent="-342900">
              <a:spcBef>
                <a:spcPct val="20000"/>
              </a:spcBef>
              <a:defRPr/>
            </a:pPr>
            <a:r>
              <a:rPr lang="en-US" sz="2000" kern="0" dirty="0">
                <a:solidFill>
                  <a:srgbClr val="800000"/>
                </a:solidFill>
                <a:latin typeface="+mn-lt"/>
                <a:cs typeface="+mn-cs"/>
              </a:rPr>
              <a:t>There’s always </a:t>
            </a:r>
            <a:r>
              <a:rPr lang="en-US" sz="2000" kern="0" dirty="0" err="1">
                <a:solidFill>
                  <a:srgbClr val="800000"/>
                </a:solidFill>
                <a:latin typeface="+mn-lt"/>
                <a:cs typeface="+mn-cs"/>
              </a:rPr>
              <a:t>fibre</a:t>
            </a:r>
            <a:r>
              <a:rPr lang="en-US" sz="2000" kern="0" dirty="0">
                <a:solidFill>
                  <a:srgbClr val="800000"/>
                </a:solidFill>
                <a:latin typeface="+mn-lt"/>
                <a:cs typeface="+mn-cs"/>
              </a:rPr>
              <a:t> within 2 miles from you – where ever you are!</a:t>
            </a:r>
            <a:br>
              <a:rPr lang="en-US" sz="2000" kern="0" dirty="0">
                <a:solidFill>
                  <a:srgbClr val="800000"/>
                </a:solidFill>
                <a:latin typeface="+mn-lt"/>
                <a:cs typeface="+mn-cs"/>
              </a:rPr>
            </a:br>
            <a:r>
              <a:rPr lang="en-US" sz="2000" i="1" kern="0" dirty="0">
                <a:solidFill>
                  <a:srgbClr val="800000"/>
                </a:solidFill>
                <a:latin typeface="+mn-lt"/>
                <a:cs typeface="+mn-cs"/>
              </a:rPr>
              <a:t>(it’s just that last mile to your home that’s missing </a:t>
            </a:r>
            <a:br>
              <a:rPr lang="en-US" sz="2000" i="1" kern="0" dirty="0">
                <a:solidFill>
                  <a:srgbClr val="800000"/>
                </a:solidFill>
                <a:latin typeface="+mn-lt"/>
                <a:cs typeface="+mn-cs"/>
              </a:rPr>
            </a:br>
            <a:r>
              <a:rPr lang="en-US" sz="2000" i="1" kern="0" dirty="0">
                <a:solidFill>
                  <a:srgbClr val="800000"/>
                </a:solidFill>
                <a:latin typeface="+mn-lt"/>
                <a:cs typeface="+mn-cs"/>
              </a:rPr>
              <a:t>– and the business model of your telecom provider…)</a:t>
            </a:r>
          </a:p>
        </p:txBody>
      </p:sp>
      <p:pic>
        <p:nvPicPr>
          <p:cNvPr id="26630" name="Picture 6" descr="H:\Home\davidg\Template\Logos\nl-light.gif"/>
          <p:cNvPicPr>
            <a:picLocks noChangeAspect="1" noChangeArrowheads="1"/>
          </p:cNvPicPr>
          <p:nvPr/>
        </p:nvPicPr>
        <p:blipFill>
          <a:blip r:embed="rId3"/>
          <a:srcRect/>
          <a:stretch>
            <a:fillRect/>
          </a:stretch>
        </p:blipFill>
        <p:spPr bwMode="auto">
          <a:xfrm>
            <a:off x="6072188" y="2714625"/>
            <a:ext cx="1285875" cy="1285875"/>
          </a:xfrm>
          <a:prstGeom prst="rect">
            <a:avLst/>
          </a:prstGeom>
          <a:noFill/>
          <a:ln w="9525">
            <a:noFill/>
            <a:miter lim="800000"/>
            <a:headEnd/>
            <a:tailEnd/>
          </a:ln>
        </p:spPr>
      </p:pic>
      <p:pic>
        <p:nvPicPr>
          <p:cNvPr id="31751" name="Picture 7" descr="H:\Home\davidg\Template\Logos\surfnet-logo-new.gif"/>
          <p:cNvPicPr>
            <a:picLocks noChangeAspect="1" noChangeArrowheads="1"/>
          </p:cNvPicPr>
          <p:nvPr/>
        </p:nvPicPr>
        <p:blipFill>
          <a:blip r:embed="rId4"/>
          <a:srcRect/>
          <a:stretch>
            <a:fillRect/>
          </a:stretch>
        </p:blipFill>
        <p:spPr bwMode="auto">
          <a:xfrm>
            <a:off x="6162693" y="3938595"/>
            <a:ext cx="981075" cy="561975"/>
          </a:xfrm>
          <a:prstGeom prst="rect">
            <a:avLst/>
          </a:prstGeom>
          <a:noFill/>
          <a:effectLst>
            <a:glow rad="101600">
              <a:schemeClr val="accent4">
                <a:satMod val="175000"/>
                <a:alpha val="40000"/>
              </a:schemeClr>
            </a:glow>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0" y="428625"/>
            <a:ext cx="9144000" cy="6429375"/>
          </a:xfrm>
          <a:prstGeom prst="rect">
            <a:avLst/>
          </a:prstGeom>
          <a:solidFill>
            <a:srgbClr val="292929"/>
          </a:solidFill>
          <a:ln w="9525" algn="ctr">
            <a:noFill/>
            <a:round/>
            <a:headEnd/>
            <a:tailEnd/>
          </a:ln>
        </p:spPr>
        <p:txBody>
          <a:bodyPr/>
          <a:lstStyle/>
          <a:p>
            <a:pPr eaLnBrk="0" hangingPunct="0"/>
            <a:endParaRPr lang="en-US"/>
          </a:p>
        </p:txBody>
      </p:sp>
      <p:pic>
        <p:nvPicPr>
          <p:cNvPr id="27651" name="Picture 2" descr="H:\Home\davidg\DutchGrid\KrommenieWormerveer\European-LHCOPN.png"/>
          <p:cNvPicPr>
            <a:picLocks noChangeAspect="1" noChangeArrowheads="1"/>
          </p:cNvPicPr>
          <p:nvPr/>
        </p:nvPicPr>
        <p:blipFill>
          <a:blip r:embed="rId2"/>
          <a:srcRect t="369" r="1416"/>
          <a:stretch>
            <a:fillRect/>
          </a:stretch>
        </p:blipFill>
        <p:spPr bwMode="auto">
          <a:xfrm>
            <a:off x="0" y="595313"/>
            <a:ext cx="9144000" cy="6142037"/>
          </a:xfrm>
          <a:prstGeom prst="rect">
            <a:avLst/>
          </a:prstGeom>
          <a:noFill/>
          <a:ln w="9525">
            <a:noFill/>
            <a:miter lim="800000"/>
            <a:headEnd/>
            <a:tailEnd/>
          </a:ln>
        </p:spPr>
      </p:pic>
      <p:sp>
        <p:nvSpPr>
          <p:cNvPr id="27652" name="TextBox 3"/>
          <p:cNvSpPr txBox="1">
            <a:spLocks noChangeArrowheads="1"/>
          </p:cNvSpPr>
          <p:nvPr/>
        </p:nvSpPr>
        <p:spPr bwMode="auto">
          <a:xfrm>
            <a:off x="4572000" y="1585913"/>
            <a:ext cx="4572000" cy="1200150"/>
          </a:xfrm>
          <a:prstGeom prst="rect">
            <a:avLst/>
          </a:prstGeom>
          <a:noFill/>
          <a:ln w="9525">
            <a:noFill/>
            <a:miter lim="800000"/>
            <a:headEnd/>
            <a:tailEnd/>
          </a:ln>
        </p:spPr>
        <p:txBody>
          <a:bodyPr>
            <a:spAutoFit/>
          </a:bodyPr>
          <a:lstStyle/>
          <a:p>
            <a:pPr algn="r" eaLnBrk="0" hangingPunct="0"/>
            <a:r>
              <a:rPr lang="en-US" b="1">
                <a:solidFill>
                  <a:schemeClr val="bg1"/>
                </a:solidFill>
              </a:rPr>
              <a:t>LHC Optical Private Network</a:t>
            </a:r>
          </a:p>
          <a:p>
            <a:pPr algn="r" eaLnBrk="0" hangingPunct="0"/>
            <a:endParaRPr lang="en-US" b="1">
              <a:solidFill>
                <a:schemeClr val="bg1"/>
              </a:solidFill>
            </a:endParaRPr>
          </a:p>
          <a:p>
            <a:pPr algn="r" eaLnBrk="0" hangingPunct="0"/>
            <a:r>
              <a:rPr lang="en-US" b="1">
                <a:solidFill>
                  <a:schemeClr val="bg1"/>
                </a:solidFill>
              </a:rPr>
              <a:t>10 000 Mbps dedicated </a:t>
            </a:r>
            <a:br>
              <a:rPr lang="en-US" b="1">
                <a:solidFill>
                  <a:schemeClr val="bg1"/>
                </a:solidFill>
              </a:rPr>
            </a:br>
            <a:r>
              <a:rPr lang="en-US" b="1">
                <a:solidFill>
                  <a:schemeClr val="bg1"/>
                </a:solidFill>
              </a:rPr>
              <a:t>global networks</a:t>
            </a:r>
          </a:p>
        </p:txBody>
      </p:sp>
      <p:sp>
        <p:nvSpPr>
          <p:cNvPr id="27653" name="Rectangle 4"/>
          <p:cNvSpPr>
            <a:spLocks noChangeArrowheads="1"/>
          </p:cNvSpPr>
          <p:nvPr/>
        </p:nvSpPr>
        <p:spPr bwMode="auto">
          <a:xfrm>
            <a:off x="169863" y="714375"/>
            <a:ext cx="7045325" cy="461963"/>
          </a:xfrm>
          <a:prstGeom prst="rect">
            <a:avLst/>
          </a:prstGeom>
          <a:noFill/>
          <a:ln w="9525">
            <a:noFill/>
            <a:miter lim="800000"/>
            <a:headEnd/>
            <a:tailEnd/>
          </a:ln>
        </p:spPr>
        <p:txBody>
          <a:bodyPr wrap="none">
            <a:spAutoFit/>
          </a:bodyPr>
          <a:lstStyle/>
          <a:p>
            <a:pPr eaLnBrk="0" hangingPunct="0"/>
            <a:r>
              <a:rPr lang="en-US" sz="2400" b="1">
                <a:solidFill>
                  <a:schemeClr val="bg1"/>
                </a:solidFill>
              </a:rPr>
              <a:t>Interconnecting the Grid – the Network</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p:txBody>
          <a:bodyPr/>
          <a:lstStyle/>
          <a:p>
            <a:r>
              <a:rPr lang="en-GB" dirty="0" smtClean="0"/>
              <a:t>Firewall</a:t>
            </a:r>
            <a:endParaRPr lang="en-GB" dirty="0"/>
          </a:p>
        </p:txBody>
      </p:sp>
      <p:pic>
        <p:nvPicPr>
          <p:cNvPr id="455684" name="Picture 4" descr="sandy_smith_08"/>
          <p:cNvPicPr>
            <a:picLocks noChangeAspect="1" noChangeArrowheads="1"/>
          </p:cNvPicPr>
          <p:nvPr/>
        </p:nvPicPr>
        <p:blipFill>
          <a:blip r:embed="rId2"/>
          <a:srcRect/>
          <a:stretch>
            <a:fillRect/>
          </a:stretch>
        </p:blipFill>
        <p:spPr bwMode="auto">
          <a:xfrm>
            <a:off x="1547813" y="1557338"/>
            <a:ext cx="6096000" cy="4572000"/>
          </a:xfrm>
          <a:prstGeom prst="rect">
            <a:avLst/>
          </a:prstGeom>
          <a:noFill/>
        </p:spPr>
      </p:pic>
      <p:sp>
        <p:nvSpPr>
          <p:cNvPr id="455685" name="Text Box 5"/>
          <p:cNvSpPr txBox="1">
            <a:spLocks noChangeArrowheads="1"/>
          </p:cNvSpPr>
          <p:nvPr/>
        </p:nvSpPr>
        <p:spPr bwMode="auto">
          <a:xfrm>
            <a:off x="3035322" y="6237288"/>
            <a:ext cx="4679950" cy="304800"/>
          </a:xfrm>
          <a:prstGeom prst="rect">
            <a:avLst/>
          </a:prstGeom>
          <a:noFill/>
          <a:ln w="9525">
            <a:noFill/>
            <a:miter lim="800000"/>
            <a:headEnd/>
            <a:tailEnd/>
          </a:ln>
          <a:effectLst/>
        </p:spPr>
        <p:txBody>
          <a:bodyPr>
            <a:spAutoFit/>
          </a:bodyPr>
          <a:lstStyle/>
          <a:p>
            <a:pPr algn="r"/>
            <a:r>
              <a:rPr lang="en-US" sz="1400" b="1" dirty="0">
                <a:solidFill>
                  <a:srgbClr val="A50021"/>
                </a:solidFill>
              </a:rPr>
              <a:t>“</a:t>
            </a:r>
            <a:r>
              <a:rPr lang="en-US" sz="1400" b="1" i="1" dirty="0">
                <a:solidFill>
                  <a:srgbClr val="A50021"/>
                </a:solidFill>
              </a:rPr>
              <a:t>Firewall</a:t>
            </a:r>
            <a:r>
              <a:rPr lang="en-US" sz="1400" b="1" dirty="0">
                <a:solidFill>
                  <a:srgbClr val="A50021"/>
                </a:solidFill>
              </a:rPr>
              <a:t>” by Sandy Smith, www.computersforart.org</a:t>
            </a:r>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p:txBody>
          <a:bodyPr/>
          <a:lstStyle/>
          <a:p>
            <a:r>
              <a:rPr lang="en-GB"/>
              <a:t>Streams and Firewalls</a:t>
            </a:r>
          </a:p>
        </p:txBody>
      </p:sp>
      <p:sp>
        <p:nvSpPr>
          <p:cNvPr id="325635" name="Rectangle 3"/>
          <p:cNvSpPr>
            <a:spLocks noGrp="1" noChangeArrowheads="1"/>
          </p:cNvSpPr>
          <p:nvPr>
            <p:ph type="body" idx="1"/>
          </p:nvPr>
        </p:nvSpPr>
        <p:spPr>
          <a:xfrm>
            <a:off x="685800" y="1142984"/>
            <a:ext cx="7772400" cy="4524388"/>
          </a:xfrm>
        </p:spPr>
        <p:txBody>
          <a:bodyPr/>
          <a:lstStyle/>
          <a:p>
            <a:r>
              <a:rPr lang="en-GB" sz="2000" dirty="0"/>
              <a:t>Data transfer target: </a:t>
            </a:r>
            <a:br>
              <a:rPr lang="en-GB" sz="2000" dirty="0"/>
            </a:br>
            <a:r>
              <a:rPr lang="en-GB" sz="2000" dirty="0"/>
              <a:t>300 </a:t>
            </a:r>
            <a:r>
              <a:rPr lang="en-GB" sz="2000" dirty="0" err="1"/>
              <a:t>MByte</a:t>
            </a:r>
            <a:r>
              <a:rPr lang="en-GB" sz="2000" dirty="0"/>
              <a:t>/s out of CERN to </a:t>
            </a:r>
            <a:r>
              <a:rPr lang="en-GB" sz="2000" b="1" dirty="0"/>
              <a:t>each</a:t>
            </a:r>
            <a:r>
              <a:rPr lang="en-GB" sz="2000" dirty="0"/>
              <a:t> of the ~10 T1s</a:t>
            </a:r>
          </a:p>
          <a:p>
            <a:pPr lvl="1"/>
            <a:r>
              <a:rPr lang="en-GB" sz="1800" dirty="0"/>
              <a:t>24 </a:t>
            </a:r>
            <a:r>
              <a:rPr lang="en-GB" sz="1800" dirty="0" err="1"/>
              <a:t>GBit</a:t>
            </a:r>
            <a:r>
              <a:rPr lang="en-GB" sz="1800" dirty="0"/>
              <a:t>/s aggregate bandwidth</a:t>
            </a:r>
          </a:p>
          <a:p>
            <a:pPr lvl="1"/>
            <a:r>
              <a:rPr lang="en-GB" sz="1800" dirty="0"/>
              <a:t>you cannot traverse firewalls at that </a:t>
            </a:r>
            <a:r>
              <a:rPr lang="en-GB" sz="1800" dirty="0" smtClean="0"/>
              <a:t>speed</a:t>
            </a:r>
          </a:p>
          <a:p>
            <a:pPr lvl="1"/>
            <a:r>
              <a:rPr lang="en-GB" sz="1800" dirty="0" smtClean="0"/>
              <a:t>For those of you who still believe in firewalls</a:t>
            </a:r>
            <a:endParaRPr lang="en-GB" sz="1800" dirty="0"/>
          </a:p>
          <a:p>
            <a:pPr lvl="1"/>
            <a:endParaRPr lang="en-GB" sz="2000" dirty="0" smtClean="0"/>
          </a:p>
          <a:p>
            <a:r>
              <a:rPr lang="en-GB" sz="2000" dirty="0" smtClean="0"/>
              <a:t>OPN – an Optical Private Network for the LHC</a:t>
            </a:r>
            <a:endParaRPr lang="en-GB" sz="2000" dirty="0"/>
          </a:p>
          <a:p>
            <a:pPr lvl="1"/>
            <a:r>
              <a:rPr lang="en-GB" sz="1800" dirty="0"/>
              <a:t>internal routing only (BGP)</a:t>
            </a:r>
          </a:p>
          <a:p>
            <a:pPr lvl="1"/>
            <a:r>
              <a:rPr lang="en-GB" sz="1800" dirty="0" smtClean="0"/>
              <a:t>all participants sign up to </a:t>
            </a:r>
            <a:br>
              <a:rPr lang="en-GB" sz="1800" dirty="0" smtClean="0"/>
            </a:br>
            <a:r>
              <a:rPr lang="en-GB" sz="1800" dirty="0" smtClean="0"/>
              <a:t>a common policy</a:t>
            </a:r>
            <a:endParaRPr lang="en-GB" sz="1800" dirty="0"/>
          </a:p>
          <a:p>
            <a:pPr lvl="1"/>
            <a:r>
              <a:rPr lang="en-GB" sz="1800" dirty="0" smtClean="0"/>
              <a:t>exclusively for data transfers</a:t>
            </a:r>
          </a:p>
          <a:p>
            <a:pPr lvl="1"/>
            <a:r>
              <a:rPr lang="en-GB" sz="1800" dirty="0" smtClean="0"/>
              <a:t>no </a:t>
            </a:r>
            <a:r>
              <a:rPr lang="en-GB" sz="1800" dirty="0"/>
              <a:t>direct connections </a:t>
            </a:r>
            <a:br>
              <a:rPr lang="en-GB" sz="1800" dirty="0"/>
            </a:br>
            <a:r>
              <a:rPr lang="en-GB" sz="1800" dirty="0"/>
              <a:t>to ‘The Internet</a:t>
            </a:r>
            <a:r>
              <a:rPr lang="en-GB" sz="1800" dirty="0" smtClean="0"/>
              <a:t>’</a:t>
            </a:r>
          </a:p>
          <a:p>
            <a:pPr lvl="1"/>
            <a:r>
              <a:rPr lang="en-GB" sz="1800" dirty="0" smtClean="0"/>
              <a:t>allow un-firewalled connection</a:t>
            </a:r>
            <a:endParaRPr lang="en-GB" sz="1800" dirty="0"/>
          </a:p>
          <a:p>
            <a:pPr lvl="1"/>
            <a:endParaRPr lang="en-GB" sz="1800" dirty="0"/>
          </a:p>
        </p:txBody>
      </p:sp>
      <p:pic>
        <p:nvPicPr>
          <p:cNvPr id="325636" name="Picture 4" descr="sandy_smith_03"/>
          <p:cNvPicPr>
            <a:picLocks noChangeAspect="1" noChangeArrowheads="1"/>
          </p:cNvPicPr>
          <p:nvPr/>
        </p:nvPicPr>
        <p:blipFill>
          <a:blip r:embed="rId2"/>
          <a:srcRect/>
          <a:stretch>
            <a:fillRect/>
          </a:stretch>
        </p:blipFill>
        <p:spPr bwMode="auto">
          <a:xfrm>
            <a:off x="5143504" y="3500438"/>
            <a:ext cx="3821030" cy="2865434"/>
          </a:xfrm>
          <a:prstGeom prst="rect">
            <a:avLst/>
          </a:prstGeom>
          <a:noFill/>
        </p:spPr>
      </p:pic>
      <p:sp>
        <p:nvSpPr>
          <p:cNvPr id="325637" name="Text Box 5"/>
          <p:cNvSpPr txBox="1">
            <a:spLocks noChangeArrowheads="1"/>
          </p:cNvSpPr>
          <p:nvPr/>
        </p:nvSpPr>
        <p:spPr bwMode="auto">
          <a:xfrm>
            <a:off x="4357686" y="6308725"/>
            <a:ext cx="4679950" cy="461665"/>
          </a:xfrm>
          <a:prstGeom prst="rect">
            <a:avLst/>
          </a:prstGeom>
          <a:noFill/>
          <a:ln w="9525">
            <a:noFill/>
            <a:miter lim="800000"/>
            <a:headEnd/>
            <a:tailEnd/>
          </a:ln>
          <a:effectLst/>
        </p:spPr>
        <p:txBody>
          <a:bodyPr>
            <a:spAutoFit/>
          </a:bodyPr>
          <a:lstStyle/>
          <a:p>
            <a:pPr algn="r"/>
            <a:r>
              <a:rPr lang="en-US" sz="1200" b="1" dirty="0">
                <a:solidFill>
                  <a:srgbClr val="A50021"/>
                </a:solidFill>
              </a:rPr>
              <a:t>“</a:t>
            </a:r>
            <a:r>
              <a:rPr lang="en-US" sz="1200" b="1" i="1" dirty="0">
                <a:solidFill>
                  <a:srgbClr val="A50021"/>
                </a:solidFill>
              </a:rPr>
              <a:t>Firewall</a:t>
            </a:r>
            <a:r>
              <a:rPr lang="en-US" sz="1200" b="1" dirty="0">
                <a:solidFill>
                  <a:srgbClr val="A50021"/>
                </a:solidFill>
              </a:rPr>
              <a:t>” by Sandy Smith, www.computersforart.org</a:t>
            </a:r>
          </a:p>
        </p:txBody>
      </p:sp>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1009" name="Picture 1"/>
          <p:cNvPicPr>
            <a:picLocks noChangeAspect="1" noChangeArrowheads="1"/>
          </p:cNvPicPr>
          <p:nvPr/>
        </p:nvPicPr>
        <p:blipFill>
          <a:blip r:embed="rId2"/>
          <a:srcRect/>
          <a:stretch>
            <a:fillRect/>
          </a:stretch>
        </p:blipFill>
        <p:spPr bwMode="auto">
          <a:xfrm>
            <a:off x="0" y="0"/>
            <a:ext cx="9144000" cy="6862322"/>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LHCpromo"/>
          <p:cNvPicPr>
            <a:picLocks noChangeArrowheads="1"/>
          </p:cNvPicPr>
          <p:nvPr/>
        </p:nvPicPr>
        <p:blipFill>
          <a:blip r:embed="rId2"/>
          <a:srcRect/>
          <a:stretch>
            <a:fillRect/>
          </a:stretch>
        </p:blipFill>
        <p:spPr bwMode="auto">
          <a:xfrm>
            <a:off x="-25400" y="447675"/>
            <a:ext cx="9169400" cy="6410325"/>
          </a:xfrm>
          <a:prstGeom prst="rect">
            <a:avLst/>
          </a:prstGeom>
          <a:noFill/>
          <a:ln w="9525">
            <a:noFill/>
            <a:miter lim="800000"/>
            <a:headEnd/>
            <a:tailEnd/>
          </a:ln>
        </p:spPr>
      </p:pic>
      <p:sp>
        <p:nvSpPr>
          <p:cNvPr id="11267" name="Rectangle 2"/>
          <p:cNvSpPr>
            <a:spLocks noGrp="1" noChangeArrowheads="1"/>
          </p:cNvSpPr>
          <p:nvPr>
            <p:ph type="title"/>
          </p:nvPr>
        </p:nvSpPr>
        <p:spPr>
          <a:xfrm>
            <a:off x="685800" y="609600"/>
            <a:ext cx="8278813" cy="587375"/>
          </a:xfrm>
        </p:spPr>
        <p:txBody>
          <a:bodyPr/>
          <a:lstStyle/>
          <a:p>
            <a:pPr eaLnBrk="1" hangingPunct="1"/>
            <a:r>
              <a:rPr lang="en-GB" smtClean="0"/>
              <a:t>LHC Computing</a:t>
            </a:r>
          </a:p>
        </p:txBody>
      </p:sp>
      <p:sp>
        <p:nvSpPr>
          <p:cNvPr id="11268" name="Text Box 5"/>
          <p:cNvSpPr txBox="1">
            <a:spLocks noChangeArrowheads="1"/>
          </p:cNvSpPr>
          <p:nvPr/>
        </p:nvSpPr>
        <p:spPr bwMode="auto">
          <a:xfrm>
            <a:off x="-11113" y="1485900"/>
            <a:ext cx="8975726" cy="2479675"/>
          </a:xfrm>
          <a:prstGeom prst="rect">
            <a:avLst/>
          </a:prstGeom>
          <a:noFill/>
          <a:ln w="9525">
            <a:noFill/>
            <a:miter lim="800000"/>
            <a:headEnd/>
            <a:tailEnd/>
          </a:ln>
        </p:spPr>
        <p:txBody>
          <a:bodyPr>
            <a:spAutoFit/>
          </a:bodyPr>
          <a:lstStyle/>
          <a:p>
            <a:pPr marL="185738" indent="-185738">
              <a:spcBef>
                <a:spcPct val="50000"/>
              </a:spcBef>
            </a:pPr>
            <a:r>
              <a:rPr lang="en-GB" sz="2400" b="1">
                <a:solidFill>
                  <a:schemeClr val="bg1"/>
                </a:solidFill>
              </a:rPr>
              <a:t>Large Hadron Collider</a:t>
            </a:r>
          </a:p>
          <a:p>
            <a:pPr marL="185738" indent="-185738">
              <a:spcBef>
                <a:spcPct val="50000"/>
              </a:spcBef>
              <a:buFontTx/>
              <a:buChar char="•"/>
            </a:pPr>
            <a:r>
              <a:rPr lang="en-GB" sz="1900" b="1">
                <a:solidFill>
                  <a:schemeClr val="bg1"/>
                </a:solidFill>
              </a:rPr>
              <a:t>‘the worlds largest microscope’</a:t>
            </a:r>
          </a:p>
          <a:p>
            <a:pPr marL="185738" indent="-185738">
              <a:spcBef>
                <a:spcPct val="50000"/>
              </a:spcBef>
              <a:buFontTx/>
              <a:buChar char="•"/>
            </a:pPr>
            <a:r>
              <a:rPr lang="en-GB" sz="1900" b="1">
                <a:solidFill>
                  <a:schemeClr val="bg1"/>
                </a:solidFill>
              </a:rPr>
              <a:t>‘looking at the </a:t>
            </a:r>
            <a:br>
              <a:rPr lang="en-GB" sz="1900" b="1">
                <a:solidFill>
                  <a:schemeClr val="bg1"/>
                </a:solidFill>
              </a:rPr>
            </a:br>
            <a:r>
              <a:rPr lang="en-GB" sz="1900" b="1">
                <a:solidFill>
                  <a:schemeClr val="bg1"/>
                </a:solidFill>
              </a:rPr>
              <a:t>fundamental forces of nature’</a:t>
            </a:r>
          </a:p>
          <a:p>
            <a:pPr marL="185738" indent="-185738">
              <a:spcBef>
                <a:spcPct val="50000"/>
              </a:spcBef>
              <a:buFontTx/>
              <a:buChar char="•"/>
            </a:pPr>
            <a:r>
              <a:rPr lang="en-GB" sz="1900" b="1">
                <a:solidFill>
                  <a:schemeClr val="bg1"/>
                </a:solidFill>
              </a:rPr>
              <a:t>27 km circumference</a:t>
            </a:r>
          </a:p>
          <a:p>
            <a:pPr marL="185738" indent="-185738">
              <a:spcBef>
                <a:spcPct val="50000"/>
              </a:spcBef>
              <a:buFontTx/>
              <a:buChar char="•"/>
            </a:pPr>
            <a:r>
              <a:rPr lang="en-GB" sz="1900" b="1">
                <a:solidFill>
                  <a:schemeClr val="bg1"/>
                </a:solidFill>
              </a:rPr>
              <a:t>Located at CERN, Geneva, CH</a:t>
            </a:r>
          </a:p>
        </p:txBody>
      </p:sp>
      <p:grpSp>
        <p:nvGrpSpPr>
          <p:cNvPr id="2" name="Group 6"/>
          <p:cNvGrpSpPr>
            <a:grpSpLocks/>
          </p:cNvGrpSpPr>
          <p:nvPr/>
        </p:nvGrpSpPr>
        <p:grpSpPr bwMode="auto">
          <a:xfrm>
            <a:off x="4375150" y="1433513"/>
            <a:ext cx="4754563" cy="2859087"/>
            <a:chOff x="2743" y="799"/>
            <a:chExt cx="2995" cy="1679"/>
          </a:xfrm>
        </p:grpSpPr>
        <p:sp>
          <p:nvSpPr>
            <p:cNvPr id="11272" name="Rectangle 7"/>
            <p:cNvSpPr>
              <a:spLocks noChangeArrowheads="1"/>
            </p:cNvSpPr>
            <p:nvPr/>
          </p:nvSpPr>
          <p:spPr bwMode="auto">
            <a:xfrm>
              <a:off x="2743" y="799"/>
              <a:ext cx="2995" cy="1679"/>
            </a:xfrm>
            <a:prstGeom prst="rect">
              <a:avLst/>
            </a:prstGeom>
            <a:solidFill>
              <a:srgbClr val="FFFFFF">
                <a:alpha val="74901"/>
              </a:srgbClr>
            </a:solidFill>
            <a:ln w="9525">
              <a:noFill/>
              <a:miter lim="800000"/>
              <a:headEnd/>
              <a:tailEnd/>
            </a:ln>
          </p:spPr>
          <p:txBody>
            <a:bodyPr wrap="none" anchor="ctr"/>
            <a:lstStyle/>
            <a:p>
              <a:pPr eaLnBrk="0" hangingPunct="0"/>
              <a:endParaRPr lang="en-US"/>
            </a:p>
          </p:txBody>
        </p:sp>
        <p:grpSp>
          <p:nvGrpSpPr>
            <p:cNvPr id="3" name="Group 8"/>
            <p:cNvGrpSpPr>
              <a:grpSpLocks/>
            </p:cNvGrpSpPr>
            <p:nvPr/>
          </p:nvGrpSpPr>
          <p:grpSpPr bwMode="auto">
            <a:xfrm>
              <a:off x="2789" y="845"/>
              <a:ext cx="2903" cy="1577"/>
              <a:chOff x="510" y="1207"/>
              <a:chExt cx="5172" cy="2810"/>
            </a:xfrm>
          </p:grpSpPr>
          <p:pic>
            <p:nvPicPr>
              <p:cNvPr id="11274" name="Picture 9" descr="atom_model_01"/>
              <p:cNvPicPr>
                <a:picLocks noChangeAspect="1" noChangeArrowheads="1"/>
              </p:cNvPicPr>
              <p:nvPr/>
            </p:nvPicPr>
            <p:blipFill>
              <a:blip r:embed="rId3"/>
              <a:srcRect/>
              <a:stretch>
                <a:fillRect/>
              </a:stretch>
            </p:blipFill>
            <p:spPr bwMode="auto">
              <a:xfrm>
                <a:off x="2352" y="2448"/>
                <a:ext cx="960" cy="949"/>
              </a:xfrm>
              <a:prstGeom prst="rect">
                <a:avLst/>
              </a:prstGeom>
              <a:noFill/>
              <a:ln w="9525">
                <a:noFill/>
                <a:miter lim="800000"/>
                <a:headEnd/>
                <a:tailEnd/>
              </a:ln>
            </p:spPr>
          </p:pic>
          <p:sp>
            <p:nvSpPr>
              <p:cNvPr id="11275" name="Line 10"/>
              <p:cNvSpPr>
                <a:spLocks noChangeShapeType="1"/>
              </p:cNvSpPr>
              <p:nvPr/>
            </p:nvSpPr>
            <p:spPr bwMode="auto">
              <a:xfrm flipV="1">
                <a:off x="1152" y="2448"/>
                <a:ext cx="1488" cy="480"/>
              </a:xfrm>
              <a:prstGeom prst="line">
                <a:avLst/>
              </a:prstGeom>
              <a:noFill/>
              <a:ln w="19050">
                <a:solidFill>
                  <a:schemeClr val="bg2"/>
                </a:solidFill>
                <a:round/>
                <a:headEnd type="none" w="lg" len="lg"/>
                <a:tailEnd type="none" w="lg" len="lg"/>
              </a:ln>
            </p:spPr>
            <p:txBody>
              <a:bodyPr/>
              <a:lstStyle/>
              <a:p>
                <a:endParaRPr lang="en-US"/>
              </a:p>
            </p:txBody>
          </p:sp>
          <p:sp>
            <p:nvSpPr>
              <p:cNvPr id="11276" name="Line 11"/>
              <p:cNvSpPr>
                <a:spLocks noChangeShapeType="1"/>
              </p:cNvSpPr>
              <p:nvPr/>
            </p:nvSpPr>
            <p:spPr bwMode="auto">
              <a:xfrm>
                <a:off x="1104" y="3072"/>
                <a:ext cx="1632" cy="288"/>
              </a:xfrm>
              <a:prstGeom prst="line">
                <a:avLst/>
              </a:prstGeom>
              <a:noFill/>
              <a:ln w="19050">
                <a:solidFill>
                  <a:schemeClr val="bg2"/>
                </a:solidFill>
                <a:round/>
                <a:headEnd type="none" w="lg" len="lg"/>
                <a:tailEnd type="none" w="lg" len="lg"/>
              </a:ln>
            </p:spPr>
            <p:txBody>
              <a:bodyPr/>
              <a:lstStyle/>
              <a:p>
                <a:endParaRPr lang="en-US"/>
              </a:p>
            </p:txBody>
          </p:sp>
          <p:pic>
            <p:nvPicPr>
              <p:cNvPr id="11277" name="Picture 12" descr="atomnice_trans"/>
              <p:cNvPicPr>
                <a:picLocks noChangeAspect="1" noChangeArrowheads="1"/>
              </p:cNvPicPr>
              <p:nvPr/>
            </p:nvPicPr>
            <p:blipFill>
              <a:blip r:embed="rId4"/>
              <a:srcRect/>
              <a:stretch>
                <a:fillRect/>
              </a:stretch>
            </p:blipFill>
            <p:spPr bwMode="auto">
              <a:xfrm>
                <a:off x="510" y="2352"/>
                <a:ext cx="1218" cy="1248"/>
              </a:xfrm>
              <a:prstGeom prst="rect">
                <a:avLst/>
              </a:prstGeom>
              <a:noFill/>
              <a:ln w="9525">
                <a:noFill/>
                <a:miter lim="800000"/>
                <a:headEnd/>
                <a:tailEnd/>
              </a:ln>
            </p:spPr>
          </p:pic>
          <p:sp>
            <p:nvSpPr>
              <p:cNvPr id="11278" name="Text Box 13"/>
              <p:cNvSpPr txBox="1">
                <a:spLocks noChangeArrowheads="1"/>
              </p:cNvSpPr>
              <p:nvPr/>
            </p:nvSpPr>
            <p:spPr bwMode="auto">
              <a:xfrm>
                <a:off x="913" y="3598"/>
                <a:ext cx="605" cy="288"/>
              </a:xfrm>
              <a:prstGeom prst="rect">
                <a:avLst/>
              </a:prstGeom>
              <a:noFill/>
              <a:ln w="19050" algn="ctr">
                <a:noFill/>
                <a:miter lim="800000"/>
                <a:headEnd/>
                <a:tailEnd type="none" w="lg" len="lg"/>
              </a:ln>
            </p:spPr>
            <p:txBody>
              <a:bodyPr>
                <a:spAutoFit/>
              </a:bodyPr>
              <a:lstStyle/>
              <a:p>
                <a:pPr>
                  <a:spcBef>
                    <a:spcPct val="50000"/>
                  </a:spcBef>
                </a:pPr>
                <a:r>
                  <a:rPr lang="en-US" sz="1200" i="1">
                    <a:solidFill>
                      <a:schemeClr val="bg2"/>
                    </a:solidFill>
                    <a:latin typeface="Arial" charset="0"/>
                  </a:rPr>
                  <a:t>atom</a:t>
                </a:r>
              </a:p>
            </p:txBody>
          </p:sp>
          <p:sp>
            <p:nvSpPr>
              <p:cNvPr id="11279" name="Line 14"/>
              <p:cNvSpPr>
                <a:spLocks noChangeShapeType="1"/>
              </p:cNvSpPr>
              <p:nvPr/>
            </p:nvSpPr>
            <p:spPr bwMode="auto">
              <a:xfrm>
                <a:off x="3682" y="2725"/>
                <a:ext cx="0" cy="288"/>
              </a:xfrm>
              <a:prstGeom prst="line">
                <a:avLst/>
              </a:prstGeom>
              <a:noFill/>
              <a:ln w="19050">
                <a:solidFill>
                  <a:schemeClr val="bg2"/>
                </a:solidFill>
                <a:round/>
                <a:headEnd type="triangle" w="lg" len="lg"/>
                <a:tailEnd type="triangle" w="lg" len="lg"/>
              </a:ln>
            </p:spPr>
            <p:txBody>
              <a:bodyPr/>
              <a:lstStyle/>
              <a:p>
                <a:endParaRPr lang="en-US"/>
              </a:p>
            </p:txBody>
          </p:sp>
          <p:sp>
            <p:nvSpPr>
              <p:cNvPr id="11280" name="Text Box 15"/>
              <p:cNvSpPr txBox="1">
                <a:spLocks noChangeArrowheads="1"/>
              </p:cNvSpPr>
              <p:nvPr/>
            </p:nvSpPr>
            <p:spPr bwMode="auto">
              <a:xfrm>
                <a:off x="3744" y="2737"/>
                <a:ext cx="894" cy="255"/>
              </a:xfrm>
              <a:prstGeom prst="rect">
                <a:avLst/>
              </a:prstGeom>
              <a:noFill/>
              <a:ln w="19050" algn="ctr">
                <a:noFill/>
                <a:miter lim="800000"/>
                <a:headEnd/>
                <a:tailEnd type="none" w="lg" len="lg"/>
              </a:ln>
            </p:spPr>
            <p:txBody>
              <a:bodyPr>
                <a:spAutoFit/>
              </a:bodyPr>
              <a:lstStyle/>
              <a:p>
                <a:pPr>
                  <a:spcBef>
                    <a:spcPct val="50000"/>
                  </a:spcBef>
                </a:pPr>
                <a:r>
                  <a:rPr lang="en-US" sz="1000">
                    <a:solidFill>
                      <a:schemeClr val="bg2"/>
                    </a:solidFill>
                  </a:rPr>
                  <a:t>10</a:t>
                </a:r>
                <a:r>
                  <a:rPr lang="en-US" sz="1000" baseline="30000">
                    <a:solidFill>
                      <a:schemeClr val="bg2"/>
                    </a:solidFill>
                  </a:rPr>
                  <a:t>-15</a:t>
                </a:r>
                <a:r>
                  <a:rPr lang="en-US" sz="1000">
                    <a:solidFill>
                      <a:schemeClr val="bg2"/>
                    </a:solidFill>
                  </a:rPr>
                  <a:t> m</a:t>
                </a:r>
              </a:p>
            </p:txBody>
          </p:sp>
          <p:sp>
            <p:nvSpPr>
              <p:cNvPr id="11281" name="Line 16"/>
              <p:cNvSpPr>
                <a:spLocks noChangeShapeType="1"/>
              </p:cNvSpPr>
              <p:nvPr/>
            </p:nvSpPr>
            <p:spPr bwMode="auto">
              <a:xfrm>
                <a:off x="3238" y="2736"/>
                <a:ext cx="384" cy="0"/>
              </a:xfrm>
              <a:prstGeom prst="line">
                <a:avLst/>
              </a:prstGeom>
              <a:noFill/>
              <a:ln w="25400">
                <a:solidFill>
                  <a:schemeClr val="bg2"/>
                </a:solidFill>
                <a:prstDash val="dash"/>
                <a:round/>
                <a:headEnd/>
                <a:tailEnd type="none" w="lg" len="lg"/>
              </a:ln>
            </p:spPr>
            <p:txBody>
              <a:bodyPr/>
              <a:lstStyle/>
              <a:p>
                <a:endParaRPr lang="en-US"/>
              </a:p>
            </p:txBody>
          </p:sp>
          <p:sp>
            <p:nvSpPr>
              <p:cNvPr id="11282" name="Line 17"/>
              <p:cNvSpPr>
                <a:spLocks noChangeShapeType="1"/>
              </p:cNvSpPr>
              <p:nvPr/>
            </p:nvSpPr>
            <p:spPr bwMode="auto">
              <a:xfrm>
                <a:off x="3247" y="3024"/>
                <a:ext cx="384" cy="0"/>
              </a:xfrm>
              <a:prstGeom prst="line">
                <a:avLst/>
              </a:prstGeom>
              <a:noFill/>
              <a:ln w="25400">
                <a:solidFill>
                  <a:schemeClr val="bg2"/>
                </a:solidFill>
                <a:prstDash val="dash"/>
                <a:round/>
                <a:headEnd/>
                <a:tailEnd type="none" w="lg" len="lg"/>
              </a:ln>
            </p:spPr>
            <p:txBody>
              <a:bodyPr/>
              <a:lstStyle/>
              <a:p>
                <a:endParaRPr lang="en-US"/>
              </a:p>
            </p:txBody>
          </p:sp>
          <p:sp>
            <p:nvSpPr>
              <p:cNvPr id="11283" name="Rectangle 18"/>
              <p:cNvSpPr>
                <a:spLocks noChangeArrowheads="1"/>
              </p:cNvSpPr>
              <p:nvPr/>
            </p:nvSpPr>
            <p:spPr bwMode="auto">
              <a:xfrm>
                <a:off x="2302" y="3633"/>
                <a:ext cx="1091" cy="384"/>
              </a:xfrm>
              <a:prstGeom prst="rect">
                <a:avLst/>
              </a:prstGeom>
              <a:noFill/>
              <a:ln w="9525" algn="ctr">
                <a:noFill/>
                <a:miter lim="800000"/>
                <a:headEnd/>
                <a:tailEnd/>
              </a:ln>
            </p:spPr>
            <p:txBody>
              <a:bodyPr wrap="none">
                <a:spAutoFit/>
              </a:bodyPr>
              <a:lstStyle/>
              <a:p>
                <a:pPr algn="ctr"/>
                <a:r>
                  <a:rPr lang="en-US" i="1">
                    <a:solidFill>
                      <a:schemeClr val="bg2"/>
                    </a:solidFill>
                    <a:latin typeface="Arial" charset="0"/>
                  </a:rPr>
                  <a:t>nucleus</a:t>
                </a:r>
              </a:p>
            </p:txBody>
          </p:sp>
          <p:sp>
            <p:nvSpPr>
              <p:cNvPr id="11284" name="Line 19"/>
              <p:cNvSpPr>
                <a:spLocks noChangeShapeType="1"/>
              </p:cNvSpPr>
              <p:nvPr/>
            </p:nvSpPr>
            <p:spPr bwMode="auto">
              <a:xfrm flipV="1">
                <a:off x="2976" y="1392"/>
                <a:ext cx="1152" cy="1056"/>
              </a:xfrm>
              <a:prstGeom prst="line">
                <a:avLst/>
              </a:prstGeom>
              <a:noFill/>
              <a:ln w="19050">
                <a:solidFill>
                  <a:schemeClr val="bg2"/>
                </a:solidFill>
                <a:round/>
                <a:headEnd type="none" w="lg" len="lg"/>
                <a:tailEnd type="none" w="lg" len="lg"/>
              </a:ln>
            </p:spPr>
            <p:txBody>
              <a:bodyPr/>
              <a:lstStyle/>
              <a:p>
                <a:endParaRPr lang="en-US"/>
              </a:p>
            </p:txBody>
          </p:sp>
          <p:sp>
            <p:nvSpPr>
              <p:cNvPr id="11285" name="Line 20"/>
              <p:cNvSpPr>
                <a:spLocks noChangeShapeType="1"/>
              </p:cNvSpPr>
              <p:nvPr/>
            </p:nvSpPr>
            <p:spPr bwMode="auto">
              <a:xfrm flipV="1">
                <a:off x="3120" y="2112"/>
                <a:ext cx="1488" cy="576"/>
              </a:xfrm>
              <a:prstGeom prst="line">
                <a:avLst/>
              </a:prstGeom>
              <a:noFill/>
              <a:ln w="19050">
                <a:solidFill>
                  <a:schemeClr val="bg2"/>
                </a:solidFill>
                <a:round/>
                <a:headEnd type="none" w="lg" len="lg"/>
                <a:tailEnd type="none" w="lg" len="lg"/>
              </a:ln>
            </p:spPr>
            <p:txBody>
              <a:bodyPr/>
              <a:lstStyle/>
              <a:p>
                <a:endParaRPr lang="en-US"/>
              </a:p>
            </p:txBody>
          </p:sp>
          <p:sp>
            <p:nvSpPr>
              <p:cNvPr id="11286" name="Oval 21"/>
              <p:cNvSpPr>
                <a:spLocks noChangeArrowheads="1"/>
              </p:cNvSpPr>
              <p:nvPr/>
            </p:nvSpPr>
            <p:spPr bwMode="auto">
              <a:xfrm>
                <a:off x="4032" y="1207"/>
                <a:ext cx="960" cy="912"/>
              </a:xfrm>
              <a:prstGeom prst="ellipse">
                <a:avLst/>
              </a:prstGeom>
              <a:noFill/>
              <a:ln w="19050" algn="ctr">
                <a:solidFill>
                  <a:schemeClr val="bg2"/>
                </a:solidFill>
                <a:round/>
                <a:headEnd/>
                <a:tailEnd/>
              </a:ln>
            </p:spPr>
            <p:txBody>
              <a:bodyPr wrap="none" anchor="ctr">
                <a:spAutoFit/>
              </a:bodyPr>
              <a:lstStyle/>
              <a:p>
                <a:pPr eaLnBrk="0" hangingPunct="0"/>
                <a:endParaRPr lang="en-US"/>
              </a:p>
            </p:txBody>
          </p:sp>
          <p:sp>
            <p:nvSpPr>
              <p:cNvPr id="11287" name="Rectangle 22"/>
              <p:cNvSpPr>
                <a:spLocks noChangeArrowheads="1"/>
              </p:cNvSpPr>
              <p:nvPr/>
            </p:nvSpPr>
            <p:spPr bwMode="auto">
              <a:xfrm>
                <a:off x="4706" y="2051"/>
                <a:ext cx="976" cy="383"/>
              </a:xfrm>
              <a:prstGeom prst="rect">
                <a:avLst/>
              </a:prstGeom>
              <a:noFill/>
              <a:ln w="9525" algn="ctr">
                <a:noFill/>
                <a:miter lim="800000"/>
                <a:headEnd/>
                <a:tailEnd/>
              </a:ln>
            </p:spPr>
            <p:txBody>
              <a:bodyPr wrap="none">
                <a:spAutoFit/>
              </a:bodyPr>
              <a:lstStyle/>
              <a:p>
                <a:pPr algn="ctr"/>
                <a:r>
                  <a:rPr lang="en-US" i="1">
                    <a:solidFill>
                      <a:schemeClr val="bg2"/>
                    </a:solidFill>
                    <a:latin typeface="Arial" charset="0"/>
                  </a:rPr>
                  <a:t>quarks</a:t>
                </a:r>
              </a:p>
            </p:txBody>
          </p:sp>
          <p:pic>
            <p:nvPicPr>
              <p:cNvPr id="11288" name="Picture 23" descr="aqua-sphere"/>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224" y="1267"/>
                <a:ext cx="384" cy="365"/>
              </a:xfrm>
              <a:prstGeom prst="rect">
                <a:avLst/>
              </a:prstGeom>
              <a:noFill/>
              <a:ln w="9525">
                <a:noFill/>
                <a:miter lim="800000"/>
                <a:headEnd/>
                <a:tailEnd/>
              </a:ln>
            </p:spPr>
          </p:pic>
          <p:pic>
            <p:nvPicPr>
              <p:cNvPr id="11289" name="Picture 24" descr="aqua-sphere"/>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608" y="1507"/>
                <a:ext cx="384" cy="365"/>
              </a:xfrm>
              <a:prstGeom prst="rect">
                <a:avLst/>
              </a:prstGeom>
              <a:noFill/>
              <a:ln w="9525">
                <a:noFill/>
                <a:miter lim="800000"/>
                <a:headEnd/>
                <a:tailEnd/>
              </a:ln>
            </p:spPr>
          </p:pic>
          <p:pic>
            <p:nvPicPr>
              <p:cNvPr id="11290" name="Picture 25" descr="aqua-sphere"/>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176" y="1699"/>
                <a:ext cx="384" cy="365"/>
              </a:xfrm>
              <a:prstGeom prst="rect">
                <a:avLst/>
              </a:prstGeom>
              <a:noFill/>
              <a:ln w="9525">
                <a:noFill/>
                <a:miter lim="800000"/>
                <a:headEnd/>
                <a:tailEnd/>
              </a:ln>
            </p:spPr>
          </p:pic>
        </p:grpSp>
      </p:grpSp>
      <p:pic>
        <p:nvPicPr>
          <p:cNvPr id="11270" name="Picture 26" descr="cern-logo"/>
          <p:cNvPicPr>
            <a:picLocks noChangeAspect="1" noChangeArrowheads="1"/>
          </p:cNvPicPr>
          <p:nvPr/>
        </p:nvPicPr>
        <p:blipFill>
          <a:blip r:embed="rId6"/>
          <a:srcRect/>
          <a:stretch>
            <a:fillRect/>
          </a:stretch>
        </p:blipFill>
        <p:spPr bwMode="auto">
          <a:xfrm>
            <a:off x="8459788" y="5900738"/>
            <a:ext cx="611187" cy="611187"/>
          </a:xfrm>
          <a:prstGeom prst="rect">
            <a:avLst/>
          </a:prstGeom>
          <a:noFill/>
          <a:ln w="9525">
            <a:noFill/>
            <a:miter lim="800000"/>
            <a:headEnd/>
            <a:tailEnd/>
          </a:ln>
        </p:spPr>
      </p:pic>
      <p:sp>
        <p:nvSpPr>
          <p:cNvPr id="11271" name="Rectangle 27"/>
          <p:cNvSpPr>
            <a:spLocks noChangeArrowheads="1"/>
          </p:cNvSpPr>
          <p:nvPr/>
        </p:nvSpPr>
        <p:spPr bwMode="auto">
          <a:xfrm>
            <a:off x="0" y="4378325"/>
            <a:ext cx="9144000" cy="366713"/>
          </a:xfrm>
          <a:prstGeom prst="rect">
            <a:avLst/>
          </a:prstGeom>
          <a:solidFill>
            <a:srgbClr val="000000">
              <a:alpha val="70195"/>
            </a:srgbClr>
          </a:solidFill>
          <a:ln w="9525">
            <a:noFill/>
            <a:miter lim="800000"/>
            <a:headEnd/>
            <a:tailEnd/>
          </a:ln>
        </p:spPr>
        <p:txBody>
          <a:bodyPr>
            <a:spAutoFit/>
          </a:bodyPr>
          <a:lstStyle/>
          <a:p>
            <a:pPr algn="ctr">
              <a:spcBef>
                <a:spcPct val="50000"/>
              </a:spcBef>
            </a:pPr>
            <a:r>
              <a:rPr lang="en-GB" b="1">
                <a:solidFill>
                  <a:schemeClr val="bg1"/>
                </a:solidFill>
              </a:rPr>
              <a:t>~ 20 PByte of data per year, ~ 60 000 modern PC style computers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Grp="1" noChangeArrowheads="1"/>
          </p:cNvSpPr>
          <p:nvPr>
            <p:ph type="title"/>
          </p:nvPr>
        </p:nvSpPr>
        <p:spPr/>
        <p:txBody>
          <a:bodyPr/>
          <a:lstStyle/>
          <a:p>
            <a:r>
              <a:rPr lang="en-GB"/>
              <a:t>Policy impact of the OPN</a:t>
            </a:r>
          </a:p>
        </p:txBody>
      </p:sp>
      <p:sp>
        <p:nvSpPr>
          <p:cNvPr id="442371" name="Rectangle 3"/>
          <p:cNvSpPr>
            <a:spLocks noGrp="1" noChangeArrowheads="1"/>
          </p:cNvSpPr>
          <p:nvPr>
            <p:ph type="body" idx="1"/>
          </p:nvPr>
        </p:nvSpPr>
        <p:spPr/>
        <p:txBody>
          <a:bodyPr/>
          <a:lstStyle/>
          <a:p>
            <a:r>
              <a:rPr lang="en-GB" sz="1800" dirty="0"/>
              <a:t>Since only storage systems (not WNs) may use the OPN,</a:t>
            </a:r>
            <a:br>
              <a:rPr lang="en-GB" sz="1800" dirty="0"/>
            </a:br>
            <a:r>
              <a:rPr lang="en-GB" sz="1800" dirty="0"/>
              <a:t>router needs to distinguish between the two classes</a:t>
            </a:r>
          </a:p>
          <a:p>
            <a:endParaRPr lang="en-GB" sz="1800" dirty="0"/>
          </a:p>
          <a:p>
            <a:pPr lvl="1"/>
            <a:r>
              <a:rPr lang="en-GB" sz="1600" dirty="0"/>
              <a:t>If you have a single core router in your grid cluster where you want to terminate the OPN, you are almost forced to use source-based routing</a:t>
            </a:r>
          </a:p>
          <a:p>
            <a:pPr lvl="1"/>
            <a:r>
              <a:rPr lang="en-GB" sz="1600" dirty="0"/>
              <a:t>but then you loose the </a:t>
            </a:r>
            <a:r>
              <a:rPr lang="en-GB" sz="1600" dirty="0" smtClean="0"/>
              <a:t>features </a:t>
            </a:r>
            <a:r>
              <a:rPr lang="en-GB" sz="1600" dirty="0"/>
              <a:t>of BGP for </a:t>
            </a:r>
            <a:r>
              <a:rPr lang="en-GB" sz="1600" dirty="0" smtClean="0"/>
              <a:t>fail-over &amp;c</a:t>
            </a:r>
            <a:endParaRPr lang="en-GB" sz="1600" dirty="0"/>
          </a:p>
          <a:p>
            <a:pPr lvl="1"/>
            <a:endParaRPr lang="en-GB" sz="1600" dirty="0"/>
          </a:p>
          <a:p>
            <a:pPr lvl="1"/>
            <a:r>
              <a:rPr lang="en-GB" sz="1600" dirty="0"/>
              <a:t>since a single router has a single routing policy, you need a </a:t>
            </a:r>
            <a:r>
              <a:rPr lang="en-GB" sz="1600" i="1" dirty="0"/>
              <a:t>second</a:t>
            </a:r>
            <a:r>
              <a:rPr lang="en-GB" sz="1600" dirty="0"/>
              <a:t> router to get the policy right …</a:t>
            </a:r>
          </a:p>
          <a:p>
            <a:pPr lvl="1"/>
            <a:r>
              <a:rPr lang="en-GB" sz="1600" dirty="0" smtClean="0"/>
              <a:t>With two independent OPNs, you need 3 routers</a:t>
            </a:r>
          </a:p>
          <a:p>
            <a:pPr lvl="1"/>
            <a:r>
              <a:rPr lang="en-GB" sz="1600" dirty="0" smtClean="0"/>
              <a:t>With three independent OPNs, you need 4 routers</a:t>
            </a:r>
          </a:p>
          <a:p>
            <a:pPr lvl="1"/>
            <a:r>
              <a:rPr lang="en-GB" sz="1600" dirty="0" smtClean="0"/>
              <a:t>...</a:t>
            </a:r>
          </a:p>
          <a:p>
            <a:pPr lvl="1"/>
            <a:endParaRPr lang="en-GB" sz="1600" dirty="0" smtClean="0"/>
          </a:p>
          <a:p>
            <a:pPr lvl="1"/>
            <a:r>
              <a:rPr lang="en-GB" sz="1600" dirty="0" smtClean="0"/>
              <a:t>you </a:t>
            </a:r>
            <a:r>
              <a:rPr lang="en-GB" sz="1600" dirty="0"/>
              <a:t>actually need virtual routers in your box </a:t>
            </a:r>
            <a:r>
              <a:rPr lang="en-GB" sz="1600" dirty="0">
                <a:sym typeface="Wingdings" pitchFamily="2" charset="2"/>
              </a:rPr>
              <a:t></a:t>
            </a:r>
          </a:p>
          <a:p>
            <a:pPr lvl="1"/>
            <a:endParaRPr lang="en-GB" sz="1600" dirty="0" smtClean="0"/>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5"/>
          <p:cNvSpPr txBox="1">
            <a:spLocks noChangeArrowheads="1"/>
          </p:cNvSpPr>
          <p:nvPr/>
        </p:nvSpPr>
        <p:spPr bwMode="auto">
          <a:xfrm>
            <a:off x="7938" y="6604108"/>
            <a:ext cx="4104009" cy="253916"/>
          </a:xfrm>
          <a:prstGeom prst="rect">
            <a:avLst/>
          </a:prstGeom>
          <a:noFill/>
          <a:ln w="9525">
            <a:noFill/>
            <a:miter lim="800000"/>
            <a:headEnd/>
            <a:tailEnd/>
          </a:ln>
          <a:effectLst/>
        </p:spPr>
        <p:txBody>
          <a:bodyPr wrap="none">
            <a:spAutoFit/>
          </a:bodyPr>
          <a:lstStyle/>
          <a:p>
            <a:r>
              <a:rPr lang="en-US" sz="1050" dirty="0" smtClean="0">
                <a:solidFill>
                  <a:srgbClr val="C00000"/>
                </a:solidFill>
              </a:rPr>
              <a:t>From: BiGGrid Network Plan 2008 BIGGRID-TC-2008-015</a:t>
            </a:r>
            <a:endParaRPr lang="en-US" sz="1050" dirty="0">
              <a:solidFill>
                <a:srgbClr val="C00000"/>
              </a:solidFill>
            </a:endParaRPr>
          </a:p>
        </p:txBody>
      </p:sp>
      <p:pic>
        <p:nvPicPr>
          <p:cNvPr id="168961" name="Picture 1" descr="H:\Home\davidg\Nikhef\Network\BG-high-level-network-2009.gif"/>
          <p:cNvPicPr>
            <a:picLocks noChangeAspect="1" noChangeArrowheads="1"/>
          </p:cNvPicPr>
          <p:nvPr/>
        </p:nvPicPr>
        <p:blipFill>
          <a:blip r:embed="rId2"/>
          <a:srcRect/>
          <a:stretch>
            <a:fillRect/>
          </a:stretch>
        </p:blipFill>
        <p:spPr bwMode="auto">
          <a:xfrm>
            <a:off x="285720" y="1300166"/>
            <a:ext cx="8639613" cy="4343412"/>
          </a:xfrm>
          <a:prstGeom prst="rect">
            <a:avLst/>
          </a:prstGeom>
          <a:noFill/>
        </p:spPr>
      </p:pic>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up: Systems Management</a:t>
            </a:r>
            <a:endParaRPr lang="en-US" dirty="0"/>
          </a:p>
        </p:txBody>
      </p:sp>
      <p:sp>
        <p:nvSpPr>
          <p:cNvPr id="3" name="Text Placeholder 2"/>
          <p:cNvSpPr>
            <a:spLocks noGrp="1"/>
          </p:cNvSpPr>
          <p:nvPr>
            <p:ph type="body" idx="1"/>
          </p:nvPr>
        </p:nvSpPr>
        <p:spPr/>
        <p:txBody>
          <a:bodyPr/>
          <a:lstStyle/>
          <a:p>
            <a:r>
              <a:rPr lang="en-US" dirty="0" smtClean="0"/>
              <a:t>Managing many heterogeneous systems</a:t>
            </a:r>
          </a:p>
          <a:p>
            <a:r>
              <a:rPr lang="en-US" dirty="0" smtClean="0"/>
              <a:t>OS level tricks</a:t>
            </a:r>
          </a:p>
          <a:p>
            <a:r>
              <a:rPr lang="en-US" dirty="0" smtClean="0"/>
              <a:t>Procuring your systems: Help! I’m a publicly (co)funded shop ...</a:t>
            </a:r>
          </a:p>
        </p:txBody>
      </p:sp>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81" name="Picture 5" descr="CERN-bat513-reflooring-0307026_01"/>
          <p:cNvPicPr>
            <a:picLocks noChangeAspect="1" noChangeArrowheads="1"/>
          </p:cNvPicPr>
          <p:nvPr/>
        </p:nvPicPr>
        <p:blipFill>
          <a:blip r:embed="rId2" cstate="print"/>
          <a:srcRect/>
          <a:stretch>
            <a:fillRect/>
          </a:stretch>
        </p:blipFill>
        <p:spPr bwMode="auto">
          <a:xfrm>
            <a:off x="0" y="2955925"/>
            <a:ext cx="5508625" cy="3902075"/>
          </a:xfrm>
          <a:prstGeom prst="rect">
            <a:avLst/>
          </a:prstGeom>
          <a:noFill/>
        </p:spPr>
      </p:pic>
      <p:sp>
        <p:nvSpPr>
          <p:cNvPr id="357378" name="Rectangle 2"/>
          <p:cNvSpPr>
            <a:spLocks noGrp="1" noChangeArrowheads="1"/>
          </p:cNvSpPr>
          <p:nvPr>
            <p:ph type="title"/>
          </p:nvPr>
        </p:nvSpPr>
        <p:spPr/>
        <p:txBody>
          <a:bodyPr/>
          <a:lstStyle/>
          <a:p>
            <a:r>
              <a:rPr lang="en-GB"/>
              <a:t>Think BIG</a:t>
            </a:r>
          </a:p>
        </p:txBody>
      </p:sp>
      <p:sp>
        <p:nvSpPr>
          <p:cNvPr id="357379" name="Rectangle 3"/>
          <p:cNvSpPr>
            <a:spLocks noGrp="1" noChangeArrowheads="1"/>
          </p:cNvSpPr>
          <p:nvPr>
            <p:ph type="body" idx="1"/>
          </p:nvPr>
        </p:nvSpPr>
        <p:spPr>
          <a:xfrm>
            <a:off x="228600" y="1214422"/>
            <a:ext cx="5207000" cy="1422416"/>
          </a:xfrm>
        </p:spPr>
        <p:txBody>
          <a:bodyPr/>
          <a:lstStyle/>
          <a:p>
            <a:pPr>
              <a:buFontTx/>
              <a:buNone/>
            </a:pPr>
            <a:r>
              <a:rPr lang="en-GB" sz="2000" b="1" dirty="0">
                <a:solidFill>
                  <a:srgbClr val="A50021"/>
                </a:solidFill>
              </a:rPr>
              <a:t>Examples: </a:t>
            </a:r>
            <a:r>
              <a:rPr lang="en-GB" sz="2000" dirty="0">
                <a:solidFill>
                  <a:srgbClr val="A50021"/>
                </a:solidFill>
              </a:rPr>
              <a:t>CERN Computer Centre </a:t>
            </a:r>
          </a:p>
          <a:p>
            <a:r>
              <a:rPr lang="en-GB" sz="2000" dirty="0"/>
              <a:t>not only systems management</a:t>
            </a:r>
          </a:p>
          <a:p>
            <a:r>
              <a:rPr lang="en-GB" sz="2000" dirty="0"/>
              <a:t>but also asset </a:t>
            </a:r>
            <a:r>
              <a:rPr lang="en-GB" sz="2000" dirty="0" err="1" smtClean="0"/>
              <a:t>mngt</a:t>
            </a:r>
            <a:r>
              <a:rPr lang="en-GB" sz="2000" dirty="0" smtClean="0"/>
              <a:t> and facilities</a:t>
            </a:r>
          </a:p>
          <a:p>
            <a:r>
              <a:rPr lang="en-GB" sz="2000" i="1" dirty="0" smtClean="0"/>
              <a:t>and </a:t>
            </a:r>
            <a:r>
              <a:rPr lang="en-GB" sz="2000" i="1" dirty="0" smtClean="0"/>
              <a:t>you are not even allowed to look inside Google’s data centres! </a:t>
            </a:r>
            <a:endParaRPr lang="en-GB" sz="2000" i="1" dirty="0"/>
          </a:p>
        </p:txBody>
      </p:sp>
      <p:pic>
        <p:nvPicPr>
          <p:cNvPr id="357380" name="Picture 4" descr="CERN-pcfarm2006"/>
          <p:cNvPicPr>
            <a:picLocks noChangeAspect="1" noChangeArrowheads="1"/>
          </p:cNvPicPr>
          <p:nvPr/>
        </p:nvPicPr>
        <p:blipFill>
          <a:blip r:embed="rId3"/>
          <a:srcRect/>
          <a:stretch>
            <a:fillRect/>
          </a:stretch>
        </p:blipFill>
        <p:spPr bwMode="auto">
          <a:xfrm>
            <a:off x="5483225" y="456314"/>
            <a:ext cx="3660775" cy="5472112"/>
          </a:xfrm>
          <a:prstGeom prst="rect">
            <a:avLst/>
          </a:prstGeom>
          <a:noFill/>
        </p:spPr>
      </p:pic>
      <p:pic>
        <p:nvPicPr>
          <p:cNvPr id="357383" name="Picture 7" descr="StorakeTek-robot-in-dark-0101002_01 (Medium)"/>
          <p:cNvPicPr>
            <a:picLocks noChangeAspect="1" noChangeArrowheads="1"/>
          </p:cNvPicPr>
          <p:nvPr/>
        </p:nvPicPr>
        <p:blipFill>
          <a:blip r:embed="rId4"/>
          <a:srcRect/>
          <a:stretch>
            <a:fillRect/>
          </a:stretch>
        </p:blipFill>
        <p:spPr bwMode="auto">
          <a:xfrm>
            <a:off x="5364163" y="5211763"/>
            <a:ext cx="3779837" cy="1646237"/>
          </a:xfrm>
          <a:prstGeom prst="rect">
            <a:avLst/>
          </a:prstGeom>
          <a:noFill/>
        </p:spPr>
      </p:pic>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undue warm and fuzzy feeling</a:t>
            </a:r>
            <a:endParaRPr lang="en-US" dirty="0"/>
          </a:p>
        </p:txBody>
      </p:sp>
      <p:sp>
        <p:nvSpPr>
          <p:cNvPr id="3" name="Content Placeholder 2"/>
          <p:cNvSpPr>
            <a:spLocks noGrp="1"/>
          </p:cNvSpPr>
          <p:nvPr>
            <p:ph idx="1"/>
          </p:nvPr>
        </p:nvSpPr>
        <p:spPr/>
        <p:txBody>
          <a:bodyPr/>
          <a:lstStyle/>
          <a:p>
            <a:r>
              <a:rPr lang="en-US" sz="2000" dirty="0" smtClean="0"/>
              <a:t>More nodes means more power</a:t>
            </a:r>
          </a:p>
          <a:p>
            <a:endParaRPr lang="en-US" sz="2000" dirty="0" smtClean="0"/>
          </a:p>
          <a:p>
            <a:pPr lvl="1"/>
            <a:r>
              <a:rPr lang="en-US" sz="1800" dirty="0" smtClean="0"/>
              <a:t>TCO over 3 years at Nikhef/Sara determined by</a:t>
            </a:r>
          </a:p>
          <a:p>
            <a:pPr lvl="1"/>
            <a:r>
              <a:rPr lang="en-US" sz="1800" dirty="0" smtClean="0"/>
              <a:t>50% investment, 10% floor space, 40% power</a:t>
            </a:r>
            <a:br>
              <a:rPr lang="en-US" sz="1800" dirty="0" smtClean="0"/>
            </a:br>
            <a:r>
              <a:rPr lang="en-US" sz="1800" dirty="0" smtClean="0"/>
              <a:t>(</a:t>
            </a:r>
            <a:r>
              <a:rPr lang="en-US" sz="1800" i="1" dirty="0" smtClean="0"/>
              <a:t>approximate figures)</a:t>
            </a:r>
            <a:endParaRPr lang="en-US" sz="1800" dirty="0" smtClean="0"/>
          </a:p>
          <a:p>
            <a:pPr lvl="1"/>
            <a:r>
              <a:rPr lang="en-US" sz="1800" dirty="0" smtClean="0"/>
              <a:t>But installing power is far more time consuming than buying computers or disk</a:t>
            </a:r>
          </a:p>
          <a:p>
            <a:pPr lvl="1"/>
            <a:endParaRPr lang="en-US" sz="1800" dirty="0" smtClean="0"/>
          </a:p>
          <a:p>
            <a:r>
              <a:rPr lang="en-US" sz="2000" dirty="0" smtClean="0"/>
              <a:t>But in tender processes, vendors find ‘power’ the most difficult thing to measure</a:t>
            </a:r>
          </a:p>
          <a:p>
            <a:pPr lvl="1"/>
            <a:r>
              <a:rPr lang="en-US" sz="1800" dirty="0" smtClean="0"/>
              <a:t>Under what load conditions? </a:t>
            </a:r>
          </a:p>
          <a:p>
            <a:pPr lvl="1"/>
            <a:r>
              <a:rPr lang="en-US" sz="1800" dirty="0" smtClean="0"/>
              <a:t>What is ‘maximum load’ – or how to put a system is ‘realistic’ (~70%) utilization? </a:t>
            </a:r>
          </a:p>
          <a:p>
            <a:pPr lvl="1"/>
            <a:r>
              <a:rPr lang="en-US" sz="1800" dirty="0" smtClean="0"/>
              <a:t>What is measured: </a:t>
            </a:r>
            <a:r>
              <a:rPr lang="en-US" sz="1800" dirty="0" err="1" smtClean="0"/>
              <a:t>kVA</a:t>
            </a:r>
            <a:r>
              <a:rPr lang="en-US" sz="1800" dirty="0" smtClean="0"/>
              <a:t> or kW? </a:t>
            </a:r>
          </a:p>
          <a:p>
            <a:pPr lvl="1"/>
            <a:r>
              <a:rPr lang="en-US" sz="1800" dirty="0" smtClean="0"/>
              <a:t>What is for you the most critical factor? …</a:t>
            </a:r>
          </a:p>
          <a:p>
            <a:pPr lvl="1"/>
            <a:endParaRPr lang="en-US" sz="18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r>
              <a:rPr lang="en-US"/>
              <a:t>Installation</a:t>
            </a:r>
          </a:p>
        </p:txBody>
      </p:sp>
      <p:sp>
        <p:nvSpPr>
          <p:cNvPr id="231427" name="Rectangle 3"/>
          <p:cNvSpPr>
            <a:spLocks noGrp="1" noChangeArrowheads="1"/>
          </p:cNvSpPr>
          <p:nvPr>
            <p:ph type="body" idx="1"/>
          </p:nvPr>
        </p:nvSpPr>
        <p:spPr>
          <a:xfrm>
            <a:off x="685800" y="1571612"/>
            <a:ext cx="7958166" cy="4524388"/>
          </a:xfrm>
        </p:spPr>
        <p:txBody>
          <a:bodyPr/>
          <a:lstStyle/>
          <a:p>
            <a:pPr marL="457200" indent="-457200">
              <a:lnSpc>
                <a:spcPct val="80000"/>
              </a:lnSpc>
              <a:buFontTx/>
              <a:buNone/>
            </a:pPr>
            <a:r>
              <a:rPr lang="en-US" sz="1800" dirty="0">
                <a:solidFill>
                  <a:srgbClr val="A50021"/>
                </a:solidFill>
              </a:rPr>
              <a:t>Installing and managing a large cluster requires a system that</a:t>
            </a:r>
          </a:p>
          <a:p>
            <a:pPr marL="457200" indent="-457200">
              <a:lnSpc>
                <a:spcPct val="80000"/>
              </a:lnSpc>
            </a:pPr>
            <a:endParaRPr lang="en-US" sz="1800" dirty="0">
              <a:solidFill>
                <a:srgbClr val="A50021"/>
              </a:solidFill>
            </a:endParaRPr>
          </a:p>
          <a:p>
            <a:pPr marL="457200" indent="-457200">
              <a:lnSpc>
                <a:spcPct val="80000"/>
              </a:lnSpc>
            </a:pPr>
            <a:r>
              <a:rPr lang="en-US" sz="1800" dirty="0"/>
              <a:t>Scales to </a:t>
            </a:r>
            <a:r>
              <a:rPr lang="en-US" sz="1800" b="1" i="1" dirty="0">
                <a:latin typeface="Vivaldi" pitchFamily="66" charset="0"/>
              </a:rPr>
              <a:t>O</a:t>
            </a:r>
            <a:r>
              <a:rPr lang="en-US" sz="1800" dirty="0"/>
              <a:t>(10 000) nodes, with</a:t>
            </a:r>
          </a:p>
          <a:p>
            <a:pPr marL="838200" lvl="1" indent="-381000">
              <a:lnSpc>
                <a:spcPct val="80000"/>
              </a:lnSpc>
              <a:buFontTx/>
              <a:buAutoNum type="arabicPeriod"/>
            </a:pPr>
            <a:r>
              <a:rPr lang="en-US" sz="1600" dirty="0"/>
              <a:t>a wide variety in configuration (‘service nodes’)</a:t>
            </a:r>
          </a:p>
          <a:p>
            <a:pPr marL="838200" lvl="1" indent="-381000">
              <a:lnSpc>
                <a:spcPct val="80000"/>
              </a:lnSpc>
              <a:buFontTx/>
              <a:buAutoNum type="arabicPeriod"/>
            </a:pPr>
            <a:r>
              <a:rPr lang="en-US" sz="1600" dirty="0"/>
              <a:t>and also many instances of identical systems (‘worker nodes’)</a:t>
            </a:r>
          </a:p>
          <a:p>
            <a:pPr marL="838200" lvl="1" indent="-381000">
              <a:lnSpc>
                <a:spcPct val="80000"/>
              </a:lnSpc>
              <a:buFontTx/>
              <a:buAutoNum type="arabicPeriod"/>
            </a:pPr>
            <a:endParaRPr lang="en-US" sz="1600" dirty="0"/>
          </a:p>
          <a:p>
            <a:pPr marL="457200" indent="-457200">
              <a:lnSpc>
                <a:spcPct val="80000"/>
              </a:lnSpc>
            </a:pPr>
            <a:r>
              <a:rPr lang="en-US" sz="1800" dirty="0" smtClean="0"/>
              <a:t>Is </a:t>
            </a:r>
            <a:r>
              <a:rPr lang="en-US" sz="1800" i="1" dirty="0" smtClean="0"/>
              <a:t>predictable</a:t>
            </a:r>
            <a:r>
              <a:rPr lang="en-US" sz="1800" dirty="0" smtClean="0"/>
              <a:t> and </a:t>
            </a:r>
            <a:r>
              <a:rPr lang="en-US" sz="1800" i="1" dirty="0" smtClean="0"/>
              <a:t>consistent</a:t>
            </a:r>
            <a:endParaRPr lang="en-US" sz="1800" dirty="0"/>
          </a:p>
          <a:p>
            <a:pPr marL="457200" indent="-457200">
              <a:lnSpc>
                <a:spcPct val="80000"/>
              </a:lnSpc>
            </a:pPr>
            <a:endParaRPr lang="en-US" sz="1800" dirty="0" smtClean="0"/>
          </a:p>
          <a:p>
            <a:pPr marL="457200" indent="-457200">
              <a:lnSpc>
                <a:spcPct val="80000"/>
              </a:lnSpc>
            </a:pPr>
            <a:r>
              <a:rPr lang="en-US" sz="1800" dirty="0" smtClean="0"/>
              <a:t>Can </a:t>
            </a:r>
            <a:r>
              <a:rPr lang="en-US" sz="1800" dirty="0"/>
              <a:t>rapidly recovery from node failures</a:t>
            </a:r>
          </a:p>
          <a:p>
            <a:pPr marL="457200" indent="-457200">
              <a:lnSpc>
                <a:spcPct val="80000"/>
              </a:lnSpc>
              <a:buFontTx/>
              <a:buNone/>
            </a:pPr>
            <a:r>
              <a:rPr lang="en-US" sz="1800" dirty="0"/>
              <a:t>			by commissioning a new box (i.e. in minutes)</a:t>
            </a:r>
          </a:p>
          <a:p>
            <a:pPr marL="457200" indent="-457200">
              <a:lnSpc>
                <a:spcPct val="80000"/>
              </a:lnSpc>
            </a:pPr>
            <a:endParaRPr lang="en-US" sz="1800" dirty="0" smtClean="0"/>
          </a:p>
          <a:p>
            <a:pPr marL="457200" indent="-457200">
              <a:lnSpc>
                <a:spcPct val="80000"/>
              </a:lnSpc>
            </a:pPr>
            <a:r>
              <a:rPr lang="en-US" sz="1800" dirty="0" smtClean="0"/>
              <a:t>Preferably ties in with monitoring and recovery (‘self-healing’)</a:t>
            </a:r>
          </a:p>
          <a:p>
            <a:pPr marL="457200" indent="-457200">
              <a:lnSpc>
                <a:spcPct val="80000"/>
              </a:lnSpc>
            </a:pPr>
            <a:endParaRPr lang="en-US" sz="1800" dirty="0"/>
          </a:p>
          <a:p>
            <a:pPr marL="457200" indent="-457200">
              <a:lnSpc>
                <a:spcPct val="80000"/>
              </a:lnSpc>
              <a:buFontTx/>
              <a:buNone/>
            </a:pPr>
            <a:r>
              <a:rPr lang="en-US" sz="1800" dirty="0">
                <a:solidFill>
                  <a:srgbClr val="A50021"/>
                </a:solidFill>
              </a:rPr>
              <a:t>Popular systems include</a:t>
            </a:r>
          </a:p>
          <a:p>
            <a:pPr marL="457200" indent="-457200">
              <a:lnSpc>
                <a:spcPct val="80000"/>
              </a:lnSpc>
            </a:pPr>
            <a:r>
              <a:rPr lang="en-US" sz="1800" dirty="0" err="1" smtClean="0"/>
              <a:t>Quattor</a:t>
            </a:r>
            <a:endParaRPr lang="en-US" sz="1800" dirty="0"/>
          </a:p>
          <a:p>
            <a:pPr marL="457200" indent="-457200">
              <a:lnSpc>
                <a:spcPct val="80000"/>
              </a:lnSpc>
            </a:pPr>
            <a:r>
              <a:rPr lang="en-US" sz="1800" dirty="0" err="1" smtClean="0"/>
              <a:t>xCAT</a:t>
            </a:r>
            <a:r>
              <a:rPr lang="en-US" sz="1800" dirty="0" smtClean="0"/>
              <a:t>, NPACI Rocks</a:t>
            </a:r>
            <a:endParaRPr lang="en-US" sz="1800" dirty="0"/>
          </a:p>
          <a:p>
            <a:pPr marL="457200" indent="-457200">
              <a:lnSpc>
                <a:spcPct val="80000"/>
              </a:lnSpc>
            </a:pPr>
            <a:r>
              <a:rPr lang="en-US" sz="1800" dirty="0" err="1" smtClean="0"/>
              <a:t>SystemImager</a:t>
            </a:r>
            <a:r>
              <a:rPr lang="en-US" sz="1800" dirty="0" smtClean="0"/>
              <a:t> </a:t>
            </a:r>
            <a:r>
              <a:rPr lang="en-US" sz="1800" dirty="0"/>
              <a:t>&amp; </a:t>
            </a:r>
            <a:r>
              <a:rPr lang="en-US" sz="1800" dirty="0" err="1" smtClean="0"/>
              <a:t>cfEngine</a:t>
            </a:r>
            <a:endParaRPr lang="en-US" sz="1800" dirty="0" smtClean="0"/>
          </a:p>
          <a:p>
            <a:pPr marL="457200" indent="-457200">
              <a:lnSpc>
                <a:spcPct val="80000"/>
              </a:lnSpc>
            </a:pPr>
            <a:r>
              <a:rPr lang="en-US" sz="1800" dirty="0" err="1" smtClean="0"/>
              <a:t>LCFGng</a:t>
            </a:r>
            <a:endParaRPr lang="en-US" sz="1800" dirty="0"/>
          </a:p>
        </p:txBody>
      </p:sp>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1"/>
            <a:ext cx="8458200" cy="676260"/>
          </a:xfrm>
        </p:spPr>
        <p:txBody>
          <a:bodyPr/>
          <a:lstStyle/>
          <a:p>
            <a:r>
              <a:rPr lang="en-US" dirty="0" smtClean="0"/>
              <a:t>Divergent, Convergent, and Congruent Systems</a:t>
            </a:r>
            <a:endParaRPr lang="en-US" dirty="0"/>
          </a:p>
        </p:txBody>
      </p:sp>
      <p:pic>
        <p:nvPicPr>
          <p:cNvPr id="196609" name="Picture 1"/>
          <p:cNvPicPr>
            <a:picLocks noChangeAspect="1" noChangeArrowheads="1"/>
          </p:cNvPicPr>
          <p:nvPr/>
        </p:nvPicPr>
        <p:blipFill>
          <a:blip r:embed="rId2"/>
          <a:srcRect/>
          <a:stretch>
            <a:fillRect/>
          </a:stretch>
        </p:blipFill>
        <p:spPr bwMode="auto">
          <a:xfrm>
            <a:off x="892943" y="1571612"/>
            <a:ext cx="2143125" cy="1152525"/>
          </a:xfrm>
          <a:prstGeom prst="rect">
            <a:avLst/>
          </a:prstGeom>
          <a:noFill/>
          <a:ln w="9525">
            <a:noFill/>
            <a:miter lim="800000"/>
            <a:headEnd/>
            <a:tailEnd/>
          </a:ln>
          <a:effectLst/>
        </p:spPr>
      </p:pic>
      <p:pic>
        <p:nvPicPr>
          <p:cNvPr id="196610" name="Picture 2"/>
          <p:cNvPicPr>
            <a:picLocks noChangeAspect="1" noChangeArrowheads="1"/>
          </p:cNvPicPr>
          <p:nvPr/>
        </p:nvPicPr>
        <p:blipFill>
          <a:blip r:embed="rId3"/>
          <a:srcRect/>
          <a:stretch>
            <a:fillRect/>
          </a:stretch>
        </p:blipFill>
        <p:spPr bwMode="auto">
          <a:xfrm>
            <a:off x="3286116" y="1571612"/>
            <a:ext cx="2143125" cy="1152525"/>
          </a:xfrm>
          <a:prstGeom prst="rect">
            <a:avLst/>
          </a:prstGeom>
          <a:noFill/>
          <a:ln w="9525">
            <a:noFill/>
            <a:miter lim="800000"/>
            <a:headEnd/>
            <a:tailEnd/>
          </a:ln>
          <a:effectLst/>
        </p:spPr>
      </p:pic>
      <p:pic>
        <p:nvPicPr>
          <p:cNvPr id="196611" name="Picture 3"/>
          <p:cNvPicPr>
            <a:picLocks noChangeAspect="1" noChangeArrowheads="1"/>
          </p:cNvPicPr>
          <p:nvPr/>
        </p:nvPicPr>
        <p:blipFill>
          <a:blip r:embed="rId4"/>
          <a:srcRect/>
          <a:stretch>
            <a:fillRect/>
          </a:stretch>
        </p:blipFill>
        <p:spPr bwMode="auto">
          <a:xfrm>
            <a:off x="5679289" y="1571612"/>
            <a:ext cx="2143125" cy="1152525"/>
          </a:xfrm>
          <a:prstGeom prst="rect">
            <a:avLst/>
          </a:prstGeom>
          <a:noFill/>
          <a:ln w="9525">
            <a:noFill/>
            <a:miter lim="800000"/>
            <a:headEnd/>
            <a:tailEnd/>
          </a:ln>
          <a:effectLst/>
        </p:spPr>
      </p:pic>
      <p:pic>
        <p:nvPicPr>
          <p:cNvPr id="196612" name="Picture 4"/>
          <p:cNvPicPr>
            <a:picLocks noChangeAspect="1" noChangeArrowheads="1"/>
          </p:cNvPicPr>
          <p:nvPr/>
        </p:nvPicPr>
        <p:blipFill>
          <a:blip r:embed="rId5"/>
          <a:srcRect/>
          <a:stretch>
            <a:fillRect/>
          </a:stretch>
        </p:blipFill>
        <p:spPr bwMode="auto">
          <a:xfrm>
            <a:off x="5572132" y="3000372"/>
            <a:ext cx="3571868" cy="2618672"/>
          </a:xfrm>
          <a:prstGeom prst="rect">
            <a:avLst/>
          </a:prstGeom>
          <a:noFill/>
          <a:ln w="9525">
            <a:noFill/>
            <a:miter lim="800000"/>
            <a:headEnd/>
            <a:tailEnd/>
          </a:ln>
          <a:effectLst/>
        </p:spPr>
      </p:pic>
      <p:sp>
        <p:nvSpPr>
          <p:cNvPr id="8" name="Rectangle 7"/>
          <p:cNvSpPr/>
          <p:nvPr/>
        </p:nvSpPr>
        <p:spPr>
          <a:xfrm>
            <a:off x="571472" y="5934670"/>
            <a:ext cx="8143932" cy="923330"/>
          </a:xfrm>
          <a:prstGeom prst="rect">
            <a:avLst/>
          </a:prstGeom>
        </p:spPr>
        <p:txBody>
          <a:bodyPr wrap="square">
            <a:spAutoFit/>
          </a:bodyPr>
          <a:lstStyle/>
          <a:p>
            <a:r>
              <a:rPr lang="en-US" dirty="0" smtClean="0">
                <a:solidFill>
                  <a:srgbClr val="C00000"/>
                </a:solidFill>
              </a:rPr>
              <a:t>See also</a:t>
            </a:r>
          </a:p>
          <a:p>
            <a:r>
              <a:rPr lang="en-US" b="1" dirty="0" smtClean="0">
                <a:solidFill>
                  <a:srgbClr val="C00000"/>
                </a:solidFill>
              </a:rPr>
              <a:t>http://www.infrastructures.org/papers/turing/turing.html</a:t>
            </a:r>
          </a:p>
          <a:p>
            <a:r>
              <a:rPr lang="en-US" i="1" dirty="0" smtClean="0">
                <a:solidFill>
                  <a:srgbClr val="C00000"/>
                </a:solidFill>
              </a:rPr>
              <a:t>(figures are from paper referenced)</a:t>
            </a:r>
            <a:endParaRPr lang="en-US" i="1" dirty="0">
              <a:solidFill>
                <a:srgbClr val="C00000"/>
              </a:solidFill>
            </a:endParaRPr>
          </a:p>
        </p:txBody>
      </p:sp>
      <p:sp>
        <p:nvSpPr>
          <p:cNvPr id="9" name="Rectangle 3"/>
          <p:cNvSpPr txBox="1">
            <a:spLocks noChangeArrowheads="1"/>
          </p:cNvSpPr>
          <p:nvPr/>
        </p:nvSpPr>
        <p:spPr bwMode="auto">
          <a:xfrm>
            <a:off x="685800" y="2928934"/>
            <a:ext cx="4743456" cy="29289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0" indent="-457200" algn="l" defTabSz="914400" rtl="0" eaLnBrk="0" fontAlgn="base" latinLnBrk="0" hangingPunct="0">
              <a:spcBef>
                <a:spcPct val="20000"/>
              </a:spcBef>
              <a:spcAft>
                <a:spcPct val="0"/>
              </a:spcAft>
              <a:buClrTx/>
              <a:buSzTx/>
              <a:buFont typeface="Arial" pitchFamily="34" charset="0"/>
              <a:buChar char="•"/>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Different characteristics</a:t>
            </a:r>
          </a:p>
          <a:p>
            <a:pPr marL="914400" lvl="1" indent="-457200" eaLnBrk="0" hangingPunct="0">
              <a:spcBef>
                <a:spcPct val="20000"/>
              </a:spcBef>
              <a:buFont typeface="Arial" pitchFamily="34" charset="0"/>
              <a:buChar char="•"/>
            </a:pPr>
            <a:r>
              <a:rPr lang="en-US" kern="0" dirty="0" smtClean="0">
                <a:latin typeface="+mn-lt"/>
                <a:cs typeface="+mn-cs"/>
              </a:rPr>
              <a:t>Incremental: </a:t>
            </a:r>
            <a:r>
              <a:rPr lang="en-US" kern="0" dirty="0" err="1" smtClean="0">
                <a:solidFill>
                  <a:srgbClr val="C00000"/>
                </a:solidFill>
                <a:latin typeface="+mn-lt"/>
                <a:cs typeface="+mn-cs"/>
              </a:rPr>
              <a:t>cfengine</a:t>
            </a:r>
            <a:r>
              <a:rPr lang="en-US" kern="0" dirty="0" smtClean="0">
                <a:solidFill>
                  <a:srgbClr val="C00000"/>
                </a:solidFill>
                <a:latin typeface="+mn-lt"/>
                <a:cs typeface="+mn-cs"/>
              </a:rPr>
              <a:t>, </a:t>
            </a:r>
            <a:r>
              <a:rPr lang="en-US" kern="0" dirty="0" err="1" smtClean="0">
                <a:solidFill>
                  <a:srgbClr val="C00000"/>
                </a:solidFill>
                <a:latin typeface="+mn-lt"/>
                <a:cs typeface="+mn-cs"/>
              </a:rPr>
              <a:t>LCFGng</a:t>
            </a:r>
            <a:endParaRPr lang="en-US" kern="0" dirty="0" smtClean="0">
              <a:solidFill>
                <a:srgbClr val="C00000"/>
              </a:solidFill>
              <a:latin typeface="+mn-lt"/>
              <a:cs typeface="+mn-cs"/>
            </a:endParaRPr>
          </a:p>
          <a:p>
            <a:pPr marL="914400" lvl="1" indent="-457200" eaLnBrk="0" hangingPunct="0">
              <a:spcBef>
                <a:spcPct val="20000"/>
              </a:spcBef>
              <a:buFont typeface="Arial" pitchFamily="34" charset="0"/>
              <a:buChar char="•"/>
            </a:pPr>
            <a:r>
              <a:rPr kumimoji="0" lang="en-US" b="0" i="0" u="none" strike="noStrike" kern="0" cap="none" spc="0" normalizeH="0" baseline="0" noProof="0" dirty="0" smtClean="0">
                <a:ln>
                  <a:noFill/>
                </a:ln>
                <a:solidFill>
                  <a:schemeClr val="tx1"/>
                </a:solidFill>
                <a:effectLst/>
                <a:uLnTx/>
                <a:uFillTx/>
                <a:latin typeface="+mn-lt"/>
                <a:ea typeface="+mn-ea"/>
                <a:cs typeface="+mn-cs"/>
              </a:rPr>
              <a:t>Deterministic</a:t>
            </a:r>
            <a:r>
              <a:rPr lang="en-US" kern="0" noProof="0" dirty="0" smtClean="0">
                <a:latin typeface="+mn-lt"/>
                <a:cs typeface="+mn-cs"/>
              </a:rPr>
              <a:t> by re-install: </a:t>
            </a:r>
            <a:r>
              <a:rPr lang="en-US" kern="0" noProof="0" dirty="0" err="1" smtClean="0">
                <a:solidFill>
                  <a:srgbClr val="C00000"/>
                </a:solidFill>
                <a:latin typeface="+mn-lt"/>
                <a:cs typeface="+mn-cs"/>
              </a:rPr>
              <a:t>xCAT</a:t>
            </a:r>
            <a:r>
              <a:rPr lang="en-US" kern="0" noProof="0" dirty="0" smtClean="0">
                <a:solidFill>
                  <a:srgbClr val="C00000"/>
                </a:solidFill>
                <a:latin typeface="+mn-lt"/>
                <a:cs typeface="+mn-cs"/>
              </a:rPr>
              <a:t>, Rocks</a:t>
            </a:r>
          </a:p>
          <a:p>
            <a:pPr marL="914400" lvl="1" indent="-457200" eaLnBrk="0" hangingPunct="0">
              <a:spcBef>
                <a:spcPct val="20000"/>
              </a:spcBef>
              <a:buFont typeface="Arial" pitchFamily="34" charset="0"/>
              <a:buChar char="•"/>
            </a:pPr>
            <a:r>
              <a:rPr kumimoji="0" lang="en-US" b="0" i="0" u="none" strike="noStrike" kern="0" cap="none" spc="0" normalizeH="0" baseline="0" dirty="0" smtClean="0">
                <a:ln>
                  <a:noFill/>
                </a:ln>
                <a:solidFill>
                  <a:schemeClr val="tx1"/>
                </a:solidFill>
                <a:effectLst/>
                <a:uLnTx/>
                <a:uFillTx/>
                <a:latin typeface="+mn-lt"/>
                <a:ea typeface="+mn-ea"/>
                <a:cs typeface="+mn-cs"/>
              </a:rPr>
              <a:t>Ordered transactional: </a:t>
            </a:r>
            <a:r>
              <a:rPr kumimoji="0" lang="en-US" b="0" i="0" u="none" strike="noStrike" kern="0" cap="none" spc="0" normalizeH="0" baseline="0" dirty="0" err="1" smtClean="0">
                <a:ln>
                  <a:noFill/>
                </a:ln>
                <a:solidFill>
                  <a:srgbClr val="C00000"/>
                </a:solidFill>
                <a:effectLst/>
                <a:uLnTx/>
                <a:uFillTx/>
                <a:latin typeface="+mn-lt"/>
                <a:ea typeface="+mn-ea"/>
                <a:cs typeface="+mn-cs"/>
              </a:rPr>
              <a:t>Quattor</a:t>
            </a:r>
            <a:endParaRPr kumimoji="0" lang="en-US" sz="1800" b="0" i="0" u="none" strike="noStrike" kern="0" cap="none" spc="0" normalizeH="0" baseline="0" noProof="0" dirty="0" smtClean="0">
              <a:ln>
                <a:noFill/>
              </a:ln>
              <a:solidFill>
                <a:srgbClr val="C00000"/>
              </a:solidFill>
              <a:effectLst/>
              <a:uLnTx/>
              <a:uFillTx/>
              <a:latin typeface="+mn-lt"/>
              <a:ea typeface="+mn-ea"/>
              <a:cs typeface="+mn-cs"/>
            </a:endParaRPr>
          </a:p>
          <a:p>
            <a:pPr marL="457200" marR="0" lvl="0" indent="-457200" algn="l" defTabSz="914400" rtl="0" eaLnBrk="0" fontAlgn="base" latinLnBrk="0" hangingPunct="0">
              <a:spcBef>
                <a:spcPct val="20000"/>
              </a:spcBef>
              <a:spcAft>
                <a:spcPct val="0"/>
              </a:spcAft>
              <a:buClrTx/>
              <a:buSzTx/>
              <a:buFont typeface="Arial" pitchFamily="34" charset="0"/>
              <a:buChar char="•"/>
              <a:tabLst/>
              <a:defRPr/>
            </a:pPr>
            <a:r>
              <a:rPr lang="en-US" kern="0" dirty="0" smtClean="0">
                <a:latin typeface="+mn-lt"/>
                <a:cs typeface="+mn-cs"/>
              </a:rPr>
              <a:t>Can a self-modifying system reach consistent (or even stable) state without repeatable deterministic ordering of changes on a host?</a:t>
            </a: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complexity: </a:t>
            </a:r>
            <a:r>
              <a:rPr lang="en-US" dirty="0" err="1" smtClean="0"/>
              <a:t>Quattor</a:t>
            </a:r>
            <a:endParaRPr lang="en-US" dirty="0"/>
          </a:p>
        </p:txBody>
      </p:sp>
      <p:sp>
        <p:nvSpPr>
          <p:cNvPr id="3" name="Content Placeholder 2"/>
          <p:cNvSpPr>
            <a:spLocks noGrp="1"/>
          </p:cNvSpPr>
          <p:nvPr>
            <p:ph idx="1"/>
          </p:nvPr>
        </p:nvSpPr>
        <p:spPr/>
        <p:txBody>
          <a:bodyPr/>
          <a:lstStyle/>
          <a:p>
            <a:r>
              <a:rPr lang="en-US" sz="2000" dirty="0" smtClean="0"/>
              <a:t>Designed to manage O(10 000) systems that </a:t>
            </a:r>
          </a:p>
          <a:p>
            <a:pPr lvl="1"/>
            <a:r>
              <a:rPr lang="en-US" sz="1600" dirty="0" smtClean="0"/>
              <a:t>may all have different configurations</a:t>
            </a:r>
          </a:p>
          <a:p>
            <a:pPr lvl="1"/>
            <a:r>
              <a:rPr lang="en-US" sz="1600" dirty="0" smtClean="0"/>
              <a:t>but whose configuration is known at any time</a:t>
            </a:r>
          </a:p>
          <a:p>
            <a:r>
              <a:rPr lang="en-US" sz="2000" dirty="0" smtClean="0"/>
              <a:t>Obeys the deterministic requirement</a:t>
            </a:r>
          </a:p>
          <a:p>
            <a:pPr lvl="1"/>
            <a:r>
              <a:rPr lang="en-US" sz="1600" dirty="0" smtClean="0"/>
              <a:t>different parts of a configuration have explicit dependencies</a:t>
            </a:r>
          </a:p>
          <a:p>
            <a:pPr lvl="1"/>
            <a:endParaRPr lang="en-US" sz="1400" dirty="0" smtClean="0"/>
          </a:p>
          <a:p>
            <a:r>
              <a:rPr lang="en-US" sz="2000" dirty="0" smtClean="0"/>
              <a:t>Can configure almost any kind of system today</a:t>
            </a:r>
          </a:p>
          <a:p>
            <a:pPr lvl="1"/>
            <a:r>
              <a:rPr lang="en-US" sz="1600" dirty="0" smtClean="0"/>
              <a:t>~250 different configuration drivers, from Apache to </a:t>
            </a:r>
            <a:r>
              <a:rPr lang="en-US" sz="1600" dirty="0" err="1" smtClean="0"/>
              <a:t>Xen</a:t>
            </a:r>
            <a:endParaRPr lang="en-US" sz="1600" dirty="0" smtClean="0"/>
          </a:p>
          <a:p>
            <a:pPr lvl="1"/>
            <a:r>
              <a:rPr lang="en-US" sz="1600" dirty="0" smtClean="0"/>
              <a:t>‘Components’ ensure that the system will be pushed into the desired state, whatever its current state, autonomously</a:t>
            </a:r>
          </a:p>
          <a:p>
            <a:pPr lvl="1"/>
            <a:r>
              <a:rPr lang="en-US" sz="1600" dirty="0" smtClean="0"/>
              <a:t>New components are being written weekly (e.g. </a:t>
            </a:r>
            <a:r>
              <a:rPr lang="en-US" sz="1600" dirty="0" err="1" smtClean="0"/>
              <a:t>Nagios</a:t>
            </a:r>
            <a:r>
              <a:rPr lang="en-US" sz="1600" dirty="0" smtClean="0"/>
              <a:t> configuration, new grid services, …)</a:t>
            </a:r>
          </a:p>
          <a:p>
            <a:pPr lvl="1"/>
            <a:endParaRPr lang="en-US" sz="1600" dirty="0" smtClean="0"/>
          </a:p>
          <a:p>
            <a:r>
              <a:rPr lang="en-US" dirty="0" smtClean="0"/>
              <a:t>Fully Open Source: see quattor.sf.net</a:t>
            </a:r>
          </a:p>
          <a:p>
            <a:r>
              <a:rPr lang="en-US" dirty="0" smtClean="0"/>
              <a:t>Used by industry, finance and academia</a:t>
            </a:r>
          </a:p>
          <a:p>
            <a:pPr lvl="1"/>
            <a:endParaRPr lang="en-US" sz="1400" dirty="0" smtClean="0"/>
          </a:p>
          <a:p>
            <a:endParaRPr lang="en-US" sz="18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8834" name="Picture 2"/>
          <p:cNvPicPr>
            <a:picLocks noChangeAspect="1" noChangeArrowheads="1"/>
          </p:cNvPicPr>
          <p:nvPr/>
        </p:nvPicPr>
        <p:blipFill>
          <a:blip r:embed="rId2"/>
          <a:srcRect/>
          <a:stretch>
            <a:fillRect/>
          </a:stretch>
        </p:blipFill>
        <p:spPr bwMode="auto">
          <a:xfrm>
            <a:off x="0" y="0"/>
            <a:ext cx="9160760" cy="6858000"/>
          </a:xfrm>
          <a:prstGeom prst="rect">
            <a:avLst/>
          </a:prstGeom>
          <a:noFill/>
          <a:ln w="9525">
            <a:noFill/>
            <a:miter lim="800000"/>
            <a:headEnd/>
            <a:tailEnd/>
          </a:ln>
          <a:effectLst/>
        </p:spPr>
      </p:pic>
      <p:sp>
        <p:nvSpPr>
          <p:cNvPr id="5" name="Rectangle 4"/>
          <p:cNvSpPr/>
          <p:nvPr/>
        </p:nvSpPr>
        <p:spPr bwMode="auto">
          <a:xfrm>
            <a:off x="142844" y="1071546"/>
            <a:ext cx="8858312" cy="3429024"/>
          </a:xfrm>
          <a:prstGeom prst="rect">
            <a:avLst/>
          </a:prstGeom>
          <a:solidFill>
            <a:schemeClr val="bg1">
              <a:lumMod val="85000"/>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9858" name="Picture 2"/>
          <p:cNvPicPr>
            <a:picLocks noChangeAspect="1" noChangeArrowheads="1"/>
          </p:cNvPicPr>
          <p:nvPr/>
        </p:nvPicPr>
        <p:blipFill>
          <a:blip r:embed="rId2"/>
          <a:srcRect/>
          <a:stretch>
            <a:fillRect/>
          </a:stretch>
        </p:blipFill>
        <p:spPr bwMode="auto">
          <a:xfrm>
            <a:off x="0" y="58888"/>
            <a:ext cx="9144000" cy="6870574"/>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0" y="428625"/>
            <a:ext cx="9144000" cy="6429375"/>
          </a:xfrm>
          <a:prstGeom prst="rect">
            <a:avLst/>
          </a:prstGeom>
          <a:solidFill>
            <a:srgbClr val="292929"/>
          </a:solidFill>
          <a:ln w="9525" algn="ctr">
            <a:noFill/>
            <a:round/>
            <a:headEnd/>
            <a:tailEnd/>
          </a:ln>
        </p:spPr>
        <p:txBody>
          <a:bodyPr/>
          <a:lstStyle/>
          <a:p>
            <a:pPr eaLnBrk="0" hangingPunct="0"/>
            <a:endParaRPr lang="en-US"/>
          </a:p>
        </p:txBody>
      </p:sp>
      <p:pic>
        <p:nvPicPr>
          <p:cNvPr id="13315" name="Picture 5"/>
          <p:cNvPicPr>
            <a:picLocks noChangeAspect="1" noChangeArrowheads="1"/>
          </p:cNvPicPr>
          <p:nvPr/>
        </p:nvPicPr>
        <p:blipFill>
          <a:blip r:embed="rId2"/>
          <a:srcRect/>
          <a:stretch>
            <a:fillRect/>
          </a:stretch>
        </p:blipFill>
        <p:spPr bwMode="auto">
          <a:xfrm>
            <a:off x="4500563" y="4572000"/>
            <a:ext cx="2428875" cy="2079625"/>
          </a:xfrm>
          <a:prstGeom prst="rect">
            <a:avLst/>
          </a:prstGeom>
          <a:noFill/>
          <a:ln w="9525" algn="ctr">
            <a:noFill/>
            <a:miter lim="800000"/>
            <a:headEnd/>
            <a:tailEnd/>
          </a:ln>
        </p:spPr>
      </p:pic>
      <p:sp>
        <p:nvSpPr>
          <p:cNvPr id="5" name="Rectangle 3"/>
          <p:cNvSpPr txBox="1">
            <a:spLocks noChangeArrowheads="1"/>
          </p:cNvSpPr>
          <p:nvPr/>
        </p:nvSpPr>
        <p:spPr bwMode="auto">
          <a:xfrm>
            <a:off x="0" y="1212850"/>
            <a:ext cx="5195888" cy="5216525"/>
          </a:xfrm>
          <a:prstGeom prst="rect">
            <a:avLst/>
          </a:prstGeom>
          <a:noFill/>
          <a:ln w="9525">
            <a:noFill/>
            <a:miter lim="800000"/>
            <a:headEnd/>
            <a:tailEnd/>
          </a:ln>
          <a:effectLst/>
        </p:spPr>
        <p:txBody>
          <a:bodyPr/>
          <a:lstStyle/>
          <a:p>
            <a:pPr marL="342900" indent="-342900">
              <a:spcBef>
                <a:spcPct val="20000"/>
              </a:spcBef>
              <a:buFontTx/>
              <a:buChar char="•"/>
              <a:defRPr/>
            </a:pPr>
            <a:r>
              <a:rPr lang="en-US" sz="2000" kern="0" dirty="0">
                <a:solidFill>
                  <a:schemeClr val="bg1">
                    <a:lumMod val="95000"/>
                  </a:schemeClr>
                </a:solidFill>
                <a:latin typeface="+mn-lt"/>
                <a:cs typeface="+mn-cs"/>
              </a:rPr>
              <a:t>Signal/Background  10</a:t>
            </a:r>
            <a:r>
              <a:rPr lang="en-US" sz="2000" kern="0" baseline="30000" dirty="0">
                <a:solidFill>
                  <a:schemeClr val="bg1">
                    <a:lumMod val="95000"/>
                  </a:schemeClr>
                </a:solidFill>
                <a:latin typeface="+mn-lt"/>
                <a:cs typeface="+mn-cs"/>
              </a:rPr>
              <a:t>-9</a:t>
            </a:r>
          </a:p>
          <a:p>
            <a:pPr marL="342900" indent="-342900">
              <a:spcBef>
                <a:spcPct val="20000"/>
              </a:spcBef>
              <a:buFontTx/>
              <a:buChar char="•"/>
              <a:defRPr/>
            </a:pPr>
            <a:endParaRPr lang="en-US" sz="2000" kern="0" baseline="30000" dirty="0">
              <a:solidFill>
                <a:schemeClr val="bg1">
                  <a:lumMod val="95000"/>
                </a:schemeClr>
              </a:solidFill>
              <a:latin typeface="+mn-lt"/>
              <a:cs typeface="+mn-cs"/>
            </a:endParaRPr>
          </a:p>
          <a:p>
            <a:pPr marL="342900" indent="-342900">
              <a:spcBef>
                <a:spcPct val="20000"/>
              </a:spcBef>
              <a:buFontTx/>
              <a:buChar char="•"/>
              <a:defRPr/>
            </a:pPr>
            <a:endParaRPr lang="en-US" sz="2000" kern="0" baseline="30000" dirty="0">
              <a:solidFill>
                <a:schemeClr val="bg1">
                  <a:lumMod val="95000"/>
                </a:schemeClr>
              </a:solidFill>
              <a:latin typeface="+mn-lt"/>
              <a:cs typeface="+mn-cs"/>
            </a:endParaRPr>
          </a:p>
          <a:p>
            <a:pPr marL="342900" indent="-342900">
              <a:spcBef>
                <a:spcPct val="20000"/>
              </a:spcBef>
              <a:buFontTx/>
              <a:buChar char="•"/>
              <a:defRPr/>
            </a:pPr>
            <a:r>
              <a:rPr lang="en-US" sz="2000" kern="0" dirty="0">
                <a:solidFill>
                  <a:schemeClr val="bg1">
                    <a:lumMod val="95000"/>
                  </a:schemeClr>
                </a:solidFill>
                <a:latin typeface="+mn-lt"/>
                <a:cs typeface="+mn-cs"/>
              </a:rPr>
              <a:t>Data volume</a:t>
            </a:r>
          </a:p>
          <a:p>
            <a:pPr marL="742950" lvl="1" indent="-285750">
              <a:spcBef>
                <a:spcPct val="20000"/>
              </a:spcBef>
              <a:buFontTx/>
              <a:buChar char="–"/>
              <a:defRPr/>
            </a:pPr>
            <a:r>
              <a:rPr lang="en-US" sz="1900" kern="0" dirty="0">
                <a:solidFill>
                  <a:schemeClr val="bg1">
                    <a:lumMod val="95000"/>
                  </a:schemeClr>
                </a:solidFill>
                <a:latin typeface="+mn-lt"/>
                <a:cs typeface="+mn-cs"/>
              </a:rPr>
              <a:t>(high rate) </a:t>
            </a:r>
            <a:r>
              <a:rPr lang="en-US" sz="1900" b="1" kern="0" dirty="0">
                <a:solidFill>
                  <a:schemeClr val="bg1">
                    <a:lumMod val="95000"/>
                  </a:schemeClr>
                </a:solidFill>
                <a:latin typeface="+mn-lt"/>
                <a:cs typeface="+mn-cs"/>
              </a:rPr>
              <a:t>X</a:t>
            </a:r>
            <a:r>
              <a:rPr lang="en-US" sz="1900" kern="0" dirty="0">
                <a:solidFill>
                  <a:schemeClr val="bg1">
                    <a:lumMod val="95000"/>
                  </a:schemeClr>
                </a:solidFill>
                <a:latin typeface="+mn-lt"/>
                <a:cs typeface="+mn-cs"/>
              </a:rPr>
              <a:t> </a:t>
            </a:r>
            <a:br>
              <a:rPr lang="en-US" sz="1900" kern="0" dirty="0">
                <a:solidFill>
                  <a:schemeClr val="bg1">
                    <a:lumMod val="95000"/>
                  </a:schemeClr>
                </a:solidFill>
                <a:latin typeface="+mn-lt"/>
                <a:cs typeface="+mn-cs"/>
              </a:rPr>
            </a:br>
            <a:r>
              <a:rPr lang="en-US" sz="1900" kern="0" dirty="0">
                <a:solidFill>
                  <a:schemeClr val="bg1">
                    <a:lumMod val="95000"/>
                  </a:schemeClr>
                </a:solidFill>
                <a:latin typeface="+mn-lt"/>
                <a:cs typeface="+mn-cs"/>
              </a:rPr>
              <a:t>(large number of channels) </a:t>
            </a:r>
            <a:r>
              <a:rPr lang="en-US" sz="1900" b="1" kern="0" dirty="0">
                <a:solidFill>
                  <a:schemeClr val="bg1">
                    <a:lumMod val="95000"/>
                  </a:schemeClr>
                </a:solidFill>
                <a:latin typeface="+mn-lt"/>
                <a:cs typeface="+mn-cs"/>
              </a:rPr>
              <a:t>X</a:t>
            </a:r>
            <a:r>
              <a:rPr lang="en-US" sz="1900" kern="0" dirty="0">
                <a:solidFill>
                  <a:schemeClr val="bg1">
                    <a:lumMod val="95000"/>
                  </a:schemeClr>
                </a:solidFill>
                <a:latin typeface="+mn-lt"/>
                <a:cs typeface="+mn-cs"/>
              </a:rPr>
              <a:t> </a:t>
            </a:r>
            <a:br>
              <a:rPr lang="en-US" sz="1900" kern="0" dirty="0">
                <a:solidFill>
                  <a:schemeClr val="bg1">
                    <a:lumMod val="95000"/>
                  </a:schemeClr>
                </a:solidFill>
                <a:latin typeface="+mn-lt"/>
                <a:cs typeface="+mn-cs"/>
              </a:rPr>
            </a:br>
            <a:r>
              <a:rPr lang="en-US" sz="1900" kern="0" dirty="0">
                <a:solidFill>
                  <a:schemeClr val="bg1">
                    <a:lumMod val="95000"/>
                  </a:schemeClr>
                </a:solidFill>
                <a:latin typeface="+mn-lt"/>
                <a:cs typeface="+mn-cs"/>
              </a:rPr>
              <a:t>(4 experiments)</a:t>
            </a:r>
          </a:p>
          <a:p>
            <a:pPr marL="742950" lvl="1" indent="-285750">
              <a:spcBef>
                <a:spcPct val="20000"/>
              </a:spcBef>
              <a:buFont typeface="Arial" charset="0"/>
              <a:buNone/>
              <a:defRPr/>
            </a:pPr>
            <a:r>
              <a:rPr lang="en-US" sz="1900" kern="0" dirty="0">
                <a:solidFill>
                  <a:schemeClr val="bg1">
                    <a:lumMod val="95000"/>
                  </a:schemeClr>
                </a:solidFill>
                <a:latin typeface="+mn-lt"/>
                <a:cs typeface="+mn-cs"/>
                <a:sym typeface="Wingdings" pitchFamily="2" charset="2"/>
              </a:rPr>
              <a:t> </a:t>
            </a:r>
            <a:r>
              <a:rPr lang="en-US" sz="1900" b="1" kern="0" dirty="0">
                <a:solidFill>
                  <a:schemeClr val="bg1">
                    <a:lumMod val="95000"/>
                  </a:schemeClr>
                </a:solidFill>
                <a:latin typeface="+mn-lt"/>
                <a:cs typeface="+mn-cs"/>
                <a:sym typeface="Wingdings" pitchFamily="2" charset="2"/>
              </a:rPr>
              <a:t>20 </a:t>
            </a:r>
            <a:r>
              <a:rPr lang="en-US" sz="1900" b="1" kern="0" dirty="0" err="1">
                <a:solidFill>
                  <a:schemeClr val="bg1">
                    <a:lumMod val="95000"/>
                  </a:schemeClr>
                </a:solidFill>
                <a:latin typeface="+mn-lt"/>
                <a:cs typeface="+mn-cs"/>
                <a:sym typeface="Wingdings" pitchFamily="2" charset="2"/>
              </a:rPr>
              <a:t>PetaBytes</a:t>
            </a:r>
            <a:r>
              <a:rPr lang="en-US" sz="1900" b="1" kern="0" dirty="0">
                <a:solidFill>
                  <a:schemeClr val="bg1">
                    <a:lumMod val="95000"/>
                  </a:schemeClr>
                </a:solidFill>
                <a:latin typeface="+mn-lt"/>
                <a:cs typeface="+mn-cs"/>
                <a:sym typeface="Wingdings" pitchFamily="2" charset="2"/>
              </a:rPr>
              <a:t> of new data each year</a:t>
            </a:r>
            <a:endParaRPr lang="en-US" sz="1900" b="1" kern="0" dirty="0">
              <a:solidFill>
                <a:schemeClr val="bg1">
                  <a:lumMod val="95000"/>
                </a:schemeClr>
              </a:solidFill>
              <a:latin typeface="+mn-lt"/>
              <a:cs typeface="+mn-cs"/>
            </a:endParaRPr>
          </a:p>
          <a:p>
            <a:pPr marL="742950" lvl="1" indent="-285750">
              <a:spcBef>
                <a:spcPct val="20000"/>
              </a:spcBef>
              <a:buFont typeface="Wingdings" pitchFamily="2" charset="2"/>
              <a:buChar char="è"/>
              <a:defRPr/>
            </a:pPr>
            <a:endParaRPr lang="en-US" sz="1900" b="1" kern="0" dirty="0">
              <a:solidFill>
                <a:schemeClr val="bg1">
                  <a:lumMod val="95000"/>
                </a:schemeClr>
              </a:solidFill>
              <a:latin typeface="+mn-lt"/>
              <a:cs typeface="+mn-cs"/>
            </a:endParaRPr>
          </a:p>
          <a:p>
            <a:pPr marL="342900" indent="-342900">
              <a:spcBef>
                <a:spcPct val="20000"/>
              </a:spcBef>
              <a:buFontTx/>
              <a:buChar char="•"/>
              <a:defRPr/>
            </a:pPr>
            <a:r>
              <a:rPr lang="en-US" sz="2000" kern="0" dirty="0">
                <a:solidFill>
                  <a:schemeClr val="bg1">
                    <a:lumMod val="95000"/>
                  </a:schemeClr>
                </a:solidFill>
                <a:latin typeface="+mn-lt"/>
                <a:cs typeface="+mn-cs"/>
              </a:rPr>
              <a:t>Compute power</a:t>
            </a:r>
          </a:p>
          <a:p>
            <a:pPr marL="742950" lvl="1" indent="-285750">
              <a:spcBef>
                <a:spcPct val="20000"/>
              </a:spcBef>
              <a:buFontTx/>
              <a:buChar char="–"/>
              <a:defRPr/>
            </a:pPr>
            <a:r>
              <a:rPr lang="en-US" sz="1900" kern="0" dirty="0">
                <a:solidFill>
                  <a:schemeClr val="bg1">
                    <a:lumMod val="95000"/>
                  </a:schemeClr>
                </a:solidFill>
                <a:latin typeface="+mn-lt"/>
                <a:cs typeface="+mn-cs"/>
              </a:rPr>
              <a:t>(event complexity) </a:t>
            </a:r>
            <a:r>
              <a:rPr lang="en-US" sz="1900" b="1" kern="0" dirty="0">
                <a:solidFill>
                  <a:schemeClr val="bg1">
                    <a:lumMod val="95000"/>
                  </a:schemeClr>
                </a:solidFill>
                <a:latin typeface="+mn-lt"/>
                <a:cs typeface="+mn-cs"/>
              </a:rPr>
              <a:t>X</a:t>
            </a:r>
            <a:r>
              <a:rPr lang="en-US" sz="1900" kern="0" dirty="0">
                <a:solidFill>
                  <a:schemeClr val="bg1">
                    <a:lumMod val="95000"/>
                  </a:schemeClr>
                </a:solidFill>
                <a:latin typeface="+mn-lt"/>
                <a:cs typeface="+mn-cs"/>
              </a:rPr>
              <a:t> </a:t>
            </a:r>
            <a:br>
              <a:rPr lang="en-US" sz="1900" kern="0" dirty="0">
                <a:solidFill>
                  <a:schemeClr val="bg1">
                    <a:lumMod val="95000"/>
                  </a:schemeClr>
                </a:solidFill>
                <a:latin typeface="+mn-lt"/>
                <a:cs typeface="+mn-cs"/>
              </a:rPr>
            </a:br>
            <a:r>
              <a:rPr lang="en-US" sz="1900" kern="0" dirty="0">
                <a:solidFill>
                  <a:schemeClr val="bg1">
                    <a:lumMod val="95000"/>
                  </a:schemeClr>
                </a:solidFill>
                <a:latin typeface="+mn-lt"/>
                <a:cs typeface="+mn-cs"/>
              </a:rPr>
              <a:t>(number of  events) </a:t>
            </a:r>
            <a:r>
              <a:rPr lang="en-US" sz="1900" b="1" kern="0" dirty="0">
                <a:solidFill>
                  <a:schemeClr val="bg1">
                    <a:lumMod val="95000"/>
                  </a:schemeClr>
                </a:solidFill>
                <a:latin typeface="+mn-lt"/>
                <a:cs typeface="+mn-cs"/>
              </a:rPr>
              <a:t>X</a:t>
            </a:r>
            <a:r>
              <a:rPr lang="en-US" sz="1900" kern="0" dirty="0">
                <a:solidFill>
                  <a:schemeClr val="bg1">
                    <a:lumMod val="95000"/>
                  </a:schemeClr>
                </a:solidFill>
                <a:latin typeface="+mn-lt"/>
                <a:cs typeface="+mn-cs"/>
              </a:rPr>
              <a:t> </a:t>
            </a:r>
            <a:br>
              <a:rPr lang="en-US" sz="1900" kern="0" dirty="0">
                <a:solidFill>
                  <a:schemeClr val="bg1">
                    <a:lumMod val="95000"/>
                  </a:schemeClr>
                </a:solidFill>
                <a:latin typeface="+mn-lt"/>
                <a:cs typeface="+mn-cs"/>
              </a:rPr>
            </a:br>
            <a:r>
              <a:rPr lang="en-US" sz="1900" kern="0" dirty="0">
                <a:solidFill>
                  <a:schemeClr val="bg1">
                    <a:lumMod val="95000"/>
                  </a:schemeClr>
                </a:solidFill>
                <a:latin typeface="+mn-lt"/>
                <a:cs typeface="+mn-cs"/>
              </a:rPr>
              <a:t>(thousands of users)</a:t>
            </a:r>
          </a:p>
          <a:p>
            <a:pPr marL="742950" lvl="1" indent="-285750">
              <a:spcBef>
                <a:spcPct val="20000"/>
              </a:spcBef>
              <a:buFont typeface="Arial" charset="0"/>
              <a:buNone/>
              <a:defRPr/>
            </a:pPr>
            <a:r>
              <a:rPr lang="en-US" sz="1900" kern="0" dirty="0">
                <a:solidFill>
                  <a:schemeClr val="bg1">
                    <a:lumMod val="95000"/>
                  </a:schemeClr>
                </a:solidFill>
                <a:latin typeface="+mn-lt"/>
                <a:cs typeface="+mn-cs"/>
                <a:sym typeface="Wingdings" pitchFamily="2" charset="2"/>
              </a:rPr>
              <a:t> </a:t>
            </a:r>
            <a:r>
              <a:rPr lang="en-US" sz="1900" b="1" kern="0" dirty="0">
                <a:solidFill>
                  <a:schemeClr val="bg1">
                    <a:lumMod val="95000"/>
                  </a:schemeClr>
                </a:solidFill>
                <a:latin typeface="+mn-lt"/>
                <a:cs typeface="+mn-cs"/>
                <a:sym typeface="Wingdings" pitchFamily="2" charset="2"/>
              </a:rPr>
              <a:t>60’000 of (today's) fastest CPUs</a:t>
            </a:r>
            <a:endParaRPr lang="en-US" sz="1900" b="1" kern="0" dirty="0">
              <a:solidFill>
                <a:schemeClr val="bg1">
                  <a:lumMod val="95000"/>
                </a:schemeClr>
              </a:solidFill>
              <a:latin typeface="+mn-lt"/>
              <a:cs typeface="+mn-cs"/>
            </a:endParaRPr>
          </a:p>
        </p:txBody>
      </p:sp>
      <p:grpSp>
        <p:nvGrpSpPr>
          <p:cNvPr id="2" name="Group 4"/>
          <p:cNvGrpSpPr>
            <a:grpSpLocks/>
          </p:cNvGrpSpPr>
          <p:nvPr/>
        </p:nvGrpSpPr>
        <p:grpSpPr bwMode="auto">
          <a:xfrm>
            <a:off x="6750050" y="0"/>
            <a:ext cx="2393950" cy="6858000"/>
            <a:chOff x="4252" y="0"/>
            <a:chExt cx="1508" cy="4320"/>
          </a:xfrm>
        </p:grpSpPr>
        <p:pic>
          <p:nvPicPr>
            <p:cNvPr id="13319" name="Picture 5" descr="cdpile"/>
            <p:cNvPicPr>
              <a:picLocks noChangeAspect="1" noChangeArrowheads="1"/>
            </p:cNvPicPr>
            <p:nvPr/>
          </p:nvPicPr>
          <p:blipFill>
            <a:blip r:embed="rId3"/>
            <a:srcRect/>
            <a:stretch>
              <a:fillRect/>
            </a:stretch>
          </p:blipFill>
          <p:spPr bwMode="auto">
            <a:xfrm>
              <a:off x="4252" y="0"/>
              <a:ext cx="1508" cy="4320"/>
            </a:xfrm>
            <a:prstGeom prst="rect">
              <a:avLst/>
            </a:prstGeom>
            <a:noFill/>
            <a:ln w="9525">
              <a:noFill/>
              <a:miter lim="800000"/>
              <a:headEnd/>
              <a:tailEnd/>
            </a:ln>
          </p:spPr>
        </p:pic>
        <p:sp>
          <p:nvSpPr>
            <p:cNvPr id="13320" name="Text Box 6"/>
            <p:cNvSpPr txBox="1">
              <a:spLocks noChangeArrowheads="1"/>
            </p:cNvSpPr>
            <p:nvPr/>
          </p:nvSpPr>
          <p:spPr bwMode="auto">
            <a:xfrm>
              <a:off x="4378" y="1940"/>
              <a:ext cx="620" cy="288"/>
            </a:xfrm>
            <a:prstGeom prst="rect">
              <a:avLst/>
            </a:prstGeom>
            <a:noFill/>
            <a:ln w="9525">
              <a:noFill/>
              <a:miter lim="800000"/>
              <a:headEnd/>
              <a:tailEnd/>
            </a:ln>
          </p:spPr>
          <p:txBody>
            <a:bodyPr wrap="none">
              <a:spAutoFit/>
            </a:bodyPr>
            <a:lstStyle/>
            <a:p>
              <a:pPr algn="ctr" eaLnBrk="0" hangingPunct="0"/>
              <a:r>
                <a:rPr lang="en-US" sz="1200" b="1" i="1"/>
                <a:t>Concorde</a:t>
              </a:r>
            </a:p>
            <a:p>
              <a:pPr algn="ctr" eaLnBrk="0" hangingPunct="0"/>
              <a:r>
                <a:rPr lang="en-US" sz="1200" b="1" i="1"/>
                <a:t>(15 Km)</a:t>
              </a:r>
            </a:p>
          </p:txBody>
        </p:sp>
        <p:sp>
          <p:nvSpPr>
            <p:cNvPr id="13321" name="Line 7"/>
            <p:cNvSpPr>
              <a:spLocks noChangeShapeType="1"/>
            </p:cNvSpPr>
            <p:nvPr/>
          </p:nvSpPr>
          <p:spPr bwMode="auto">
            <a:xfrm flipV="1">
              <a:off x="4656" y="1776"/>
              <a:ext cx="48" cy="192"/>
            </a:xfrm>
            <a:prstGeom prst="line">
              <a:avLst/>
            </a:prstGeom>
            <a:noFill/>
            <a:ln w="9525">
              <a:solidFill>
                <a:schemeClr val="tx1"/>
              </a:solidFill>
              <a:round/>
              <a:headEnd/>
              <a:tailEnd type="triangle" w="med" len="med"/>
            </a:ln>
          </p:spPr>
          <p:txBody>
            <a:bodyPr/>
            <a:lstStyle/>
            <a:p>
              <a:endParaRPr lang="en-US"/>
            </a:p>
          </p:txBody>
        </p:sp>
        <p:sp>
          <p:nvSpPr>
            <p:cNvPr id="13322" name="Text Box 8"/>
            <p:cNvSpPr txBox="1">
              <a:spLocks noChangeArrowheads="1"/>
            </p:cNvSpPr>
            <p:nvPr/>
          </p:nvSpPr>
          <p:spPr bwMode="auto">
            <a:xfrm>
              <a:off x="4800" y="0"/>
              <a:ext cx="565" cy="288"/>
            </a:xfrm>
            <a:prstGeom prst="rect">
              <a:avLst/>
            </a:prstGeom>
            <a:noFill/>
            <a:ln w="9525">
              <a:noFill/>
              <a:miter lim="800000"/>
              <a:headEnd/>
              <a:tailEnd/>
            </a:ln>
          </p:spPr>
          <p:txBody>
            <a:bodyPr wrap="none">
              <a:spAutoFit/>
            </a:bodyPr>
            <a:lstStyle/>
            <a:p>
              <a:pPr eaLnBrk="0" hangingPunct="0"/>
              <a:r>
                <a:rPr lang="en-US" sz="1200" b="1" i="1"/>
                <a:t>Balloon</a:t>
              </a:r>
            </a:p>
            <a:p>
              <a:pPr eaLnBrk="0" hangingPunct="0"/>
              <a:r>
                <a:rPr lang="en-US" sz="1200" b="1" i="1"/>
                <a:t>(30 Km)</a:t>
              </a:r>
            </a:p>
          </p:txBody>
        </p:sp>
        <p:sp>
          <p:nvSpPr>
            <p:cNvPr id="13323" name="Line 9"/>
            <p:cNvSpPr>
              <a:spLocks noChangeShapeType="1"/>
            </p:cNvSpPr>
            <p:nvPr/>
          </p:nvSpPr>
          <p:spPr bwMode="auto">
            <a:xfrm flipH="1">
              <a:off x="4608" y="144"/>
              <a:ext cx="192" cy="144"/>
            </a:xfrm>
            <a:prstGeom prst="line">
              <a:avLst/>
            </a:prstGeom>
            <a:noFill/>
            <a:ln w="9525">
              <a:solidFill>
                <a:schemeClr val="tx1"/>
              </a:solidFill>
              <a:round/>
              <a:headEnd/>
              <a:tailEnd type="triangle" w="med" len="med"/>
            </a:ln>
          </p:spPr>
          <p:txBody>
            <a:bodyPr/>
            <a:lstStyle/>
            <a:p>
              <a:endParaRPr lang="en-US"/>
            </a:p>
          </p:txBody>
        </p:sp>
        <p:sp>
          <p:nvSpPr>
            <p:cNvPr id="13324" name="Text Box 10"/>
            <p:cNvSpPr txBox="1">
              <a:spLocks noChangeArrowheads="1"/>
            </p:cNvSpPr>
            <p:nvPr/>
          </p:nvSpPr>
          <p:spPr bwMode="auto">
            <a:xfrm>
              <a:off x="4751" y="528"/>
              <a:ext cx="1009" cy="403"/>
            </a:xfrm>
            <a:prstGeom prst="rect">
              <a:avLst/>
            </a:prstGeom>
            <a:noFill/>
            <a:ln w="9525">
              <a:noFill/>
              <a:miter lim="800000"/>
              <a:headEnd/>
              <a:tailEnd/>
            </a:ln>
          </p:spPr>
          <p:txBody>
            <a:bodyPr wrap="none">
              <a:spAutoFit/>
            </a:bodyPr>
            <a:lstStyle/>
            <a:p>
              <a:pPr eaLnBrk="0" hangingPunct="0"/>
              <a:r>
                <a:rPr lang="en-US" sz="1200" b="1" i="1"/>
                <a:t>CD stack with</a:t>
              </a:r>
            </a:p>
            <a:p>
              <a:pPr eaLnBrk="0" hangingPunct="0"/>
              <a:r>
                <a:rPr lang="en-US" sz="1200" b="1" i="1"/>
                <a:t>1 year LHC data!</a:t>
              </a:r>
            </a:p>
            <a:p>
              <a:pPr eaLnBrk="0" hangingPunct="0"/>
              <a:r>
                <a:rPr lang="en-US" sz="1200" b="1" i="1"/>
                <a:t>(~ 20 Km)</a:t>
              </a:r>
            </a:p>
          </p:txBody>
        </p:sp>
        <p:sp>
          <p:nvSpPr>
            <p:cNvPr id="13325" name="Line 11"/>
            <p:cNvSpPr>
              <a:spLocks noChangeShapeType="1"/>
            </p:cNvSpPr>
            <p:nvPr/>
          </p:nvSpPr>
          <p:spPr bwMode="auto">
            <a:xfrm>
              <a:off x="5040" y="912"/>
              <a:ext cx="192" cy="192"/>
            </a:xfrm>
            <a:prstGeom prst="line">
              <a:avLst/>
            </a:prstGeom>
            <a:noFill/>
            <a:ln w="9525">
              <a:solidFill>
                <a:srgbClr val="003399"/>
              </a:solidFill>
              <a:round/>
              <a:headEnd/>
              <a:tailEnd type="triangle" w="med" len="med"/>
            </a:ln>
          </p:spPr>
          <p:txBody>
            <a:bodyPr/>
            <a:lstStyle/>
            <a:p>
              <a:endParaRPr lang="en-US"/>
            </a:p>
          </p:txBody>
        </p:sp>
        <p:sp>
          <p:nvSpPr>
            <p:cNvPr id="13326" name="Text Box 12"/>
            <p:cNvSpPr txBox="1">
              <a:spLocks noChangeArrowheads="1"/>
            </p:cNvSpPr>
            <p:nvPr/>
          </p:nvSpPr>
          <p:spPr bwMode="auto">
            <a:xfrm>
              <a:off x="4416" y="3120"/>
              <a:ext cx="613" cy="288"/>
            </a:xfrm>
            <a:prstGeom prst="rect">
              <a:avLst/>
            </a:prstGeom>
            <a:noFill/>
            <a:ln w="9525">
              <a:noFill/>
              <a:miter lim="800000"/>
              <a:headEnd/>
              <a:tailEnd/>
            </a:ln>
          </p:spPr>
          <p:txBody>
            <a:bodyPr wrap="none">
              <a:spAutoFit/>
            </a:bodyPr>
            <a:lstStyle/>
            <a:p>
              <a:pPr eaLnBrk="0" hangingPunct="0"/>
              <a:r>
                <a:rPr lang="en-US" sz="1200" b="1" i="1"/>
                <a:t>Mt. Blanc</a:t>
              </a:r>
            </a:p>
            <a:p>
              <a:pPr eaLnBrk="0" hangingPunct="0"/>
              <a:r>
                <a:rPr lang="en-US" sz="1200" b="1" i="1"/>
                <a:t>(4.8 Km)</a:t>
              </a:r>
            </a:p>
          </p:txBody>
        </p:sp>
        <p:sp>
          <p:nvSpPr>
            <p:cNvPr id="13327" name="Line 13"/>
            <p:cNvSpPr>
              <a:spLocks noChangeShapeType="1"/>
            </p:cNvSpPr>
            <p:nvPr/>
          </p:nvSpPr>
          <p:spPr bwMode="auto">
            <a:xfrm>
              <a:off x="4992" y="3360"/>
              <a:ext cx="144" cy="96"/>
            </a:xfrm>
            <a:prstGeom prst="line">
              <a:avLst/>
            </a:prstGeom>
            <a:noFill/>
            <a:ln w="9525">
              <a:solidFill>
                <a:schemeClr val="tx1"/>
              </a:solidFill>
              <a:round/>
              <a:headEnd/>
              <a:tailEnd type="triangle" w="med" len="med"/>
            </a:ln>
          </p:spPr>
          <p:txBody>
            <a:bodyPr/>
            <a:lstStyle/>
            <a:p>
              <a:endParaRPr lang="en-US"/>
            </a:p>
          </p:txBody>
        </p:sp>
      </p:grpSp>
      <p:pic>
        <p:nvPicPr>
          <p:cNvPr id="13318" name="Picture 6" descr="NeedleHaystack"/>
          <p:cNvPicPr>
            <a:picLocks noChangeAspect="1" noChangeArrowheads="1"/>
          </p:cNvPicPr>
          <p:nvPr/>
        </p:nvPicPr>
        <p:blipFill>
          <a:blip r:embed="rId4"/>
          <a:srcRect/>
          <a:stretch>
            <a:fillRect/>
          </a:stretch>
        </p:blipFill>
        <p:spPr bwMode="auto">
          <a:xfrm>
            <a:off x="4357688" y="1000125"/>
            <a:ext cx="2735262" cy="1608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47674" y="1500495"/>
            <a:ext cx="8199455" cy="4776480"/>
          </a:xfrm>
        </p:spPr>
        <p:txBody>
          <a:bodyPr/>
          <a:lstStyle/>
          <a:p>
            <a:endParaRPr lang="en-US"/>
          </a:p>
        </p:txBody>
      </p:sp>
      <p:pic>
        <p:nvPicPr>
          <p:cNvPr id="250882" name="Picture 2"/>
          <p:cNvPicPr>
            <a:picLocks noChangeAspect="1" noChangeArrowheads="1"/>
          </p:cNvPicPr>
          <p:nvPr/>
        </p:nvPicPr>
        <p:blipFill>
          <a:blip r:embed="rId2"/>
          <a:srcRect/>
          <a:stretch>
            <a:fillRect/>
          </a:stretch>
        </p:blipFill>
        <p:spPr bwMode="auto">
          <a:xfrm>
            <a:off x="0" y="0"/>
            <a:ext cx="9150704" cy="6858000"/>
          </a:xfrm>
          <a:prstGeom prst="rect">
            <a:avLst/>
          </a:prstGeom>
          <a:noFill/>
          <a:ln w="9525">
            <a:noFill/>
            <a:miter lim="800000"/>
            <a:headEnd/>
            <a:tailEnd/>
          </a:ln>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1906" name="Picture 2"/>
          <p:cNvPicPr>
            <a:picLocks noChangeAspect="1" noChangeArrowheads="1"/>
          </p:cNvPicPr>
          <p:nvPr/>
        </p:nvPicPr>
        <p:blipFill>
          <a:blip r:embed="rId2"/>
          <a:srcRect/>
          <a:stretch>
            <a:fillRect/>
          </a:stretch>
        </p:blipFill>
        <p:spPr bwMode="auto">
          <a:xfrm>
            <a:off x="0" y="-5023"/>
            <a:ext cx="9144000" cy="6863024"/>
          </a:xfrm>
          <a:prstGeom prst="rect">
            <a:avLst/>
          </a:prstGeom>
          <a:noFill/>
          <a:ln w="9525">
            <a:noFill/>
            <a:miter lim="800000"/>
            <a:headEnd/>
            <a:tailEnd/>
          </a:ln>
          <a:effec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that Break</a:t>
            </a:r>
            <a:endParaRPr lang="en-US" dirty="0"/>
          </a:p>
        </p:txBody>
      </p:sp>
      <p:sp>
        <p:nvSpPr>
          <p:cNvPr id="3" name="Text Placeholder 2"/>
          <p:cNvSpPr>
            <a:spLocks noGrp="1"/>
          </p:cNvSpPr>
          <p:nvPr>
            <p:ph type="body" idx="1"/>
          </p:nvPr>
        </p:nvSpPr>
        <p:spPr/>
        <p:txBody>
          <a:bodyPr/>
          <a:lstStyle/>
          <a:p>
            <a:r>
              <a:rPr lang="en-US" dirty="0" smtClean="0"/>
              <a:t>What works on one machine …</a:t>
            </a:r>
          </a:p>
          <a:p>
            <a:r>
              <a:rPr lang="en-US" dirty="0" smtClean="0"/>
              <a:t>Monitoring is all that matters</a:t>
            </a:r>
          </a:p>
        </p:txBody>
      </p:sp>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GB"/>
              <a:t>User and system directories and maps</a:t>
            </a:r>
          </a:p>
        </p:txBody>
      </p:sp>
      <p:sp>
        <p:nvSpPr>
          <p:cNvPr id="227331" name="Rectangle 3"/>
          <p:cNvSpPr>
            <a:spLocks noGrp="1" noChangeArrowheads="1"/>
          </p:cNvSpPr>
          <p:nvPr>
            <p:ph type="body" idx="1"/>
          </p:nvPr>
        </p:nvSpPr>
        <p:spPr>
          <a:xfrm>
            <a:off x="714348" y="1385912"/>
            <a:ext cx="8429652" cy="5186360"/>
          </a:xfrm>
        </p:spPr>
        <p:txBody>
          <a:bodyPr/>
          <a:lstStyle/>
          <a:p>
            <a:pPr>
              <a:lnSpc>
                <a:spcPct val="90000"/>
              </a:lnSpc>
              <a:buFontTx/>
              <a:buNone/>
            </a:pPr>
            <a:r>
              <a:rPr lang="en-GB" sz="1800" dirty="0">
                <a:solidFill>
                  <a:srgbClr val="A50021"/>
                </a:solidFill>
              </a:rPr>
              <a:t>Large number of alternatives exists (</a:t>
            </a:r>
            <a:r>
              <a:rPr lang="en-GB" sz="1800" dirty="0" err="1">
                <a:solidFill>
                  <a:srgbClr val="A50021"/>
                </a:solidFill>
              </a:rPr>
              <a:t>nsswitch.conf</a:t>
            </a:r>
            <a:r>
              <a:rPr lang="en-GB" sz="1800" dirty="0">
                <a:solidFill>
                  <a:srgbClr val="A50021"/>
                </a:solidFill>
              </a:rPr>
              <a:t>/</a:t>
            </a:r>
            <a:r>
              <a:rPr lang="en-GB" sz="1800" dirty="0" err="1">
                <a:solidFill>
                  <a:srgbClr val="A50021"/>
                </a:solidFill>
              </a:rPr>
              <a:t>pam.d</a:t>
            </a:r>
            <a:r>
              <a:rPr lang="en-GB" sz="1800" dirty="0">
                <a:solidFill>
                  <a:srgbClr val="A50021"/>
                </a:solidFill>
              </a:rPr>
              <a:t>)</a:t>
            </a:r>
          </a:p>
          <a:p>
            <a:pPr>
              <a:lnSpc>
                <a:spcPct val="90000"/>
              </a:lnSpc>
            </a:pPr>
            <a:r>
              <a:rPr lang="en-GB" sz="1800" dirty="0"/>
              <a:t>files-based (/etc/</a:t>
            </a:r>
            <a:r>
              <a:rPr lang="en-GB" sz="1800" dirty="0" err="1"/>
              <a:t>passwd</a:t>
            </a:r>
            <a:r>
              <a:rPr lang="en-GB" sz="1800" dirty="0"/>
              <a:t>, /etc/</a:t>
            </a:r>
            <a:r>
              <a:rPr lang="en-GB" sz="1800" dirty="0" err="1"/>
              <a:t>auto.home</a:t>
            </a:r>
            <a:r>
              <a:rPr lang="en-GB" sz="1800" dirty="0"/>
              <a:t>, …)</a:t>
            </a:r>
          </a:p>
          <a:p>
            <a:pPr>
              <a:lnSpc>
                <a:spcPct val="90000"/>
              </a:lnSpc>
            </a:pPr>
            <a:r>
              <a:rPr lang="en-GB" sz="1800" dirty="0"/>
              <a:t>YP/NIS, NIS+</a:t>
            </a:r>
          </a:p>
          <a:p>
            <a:pPr>
              <a:lnSpc>
                <a:spcPct val="90000"/>
              </a:lnSpc>
            </a:pPr>
            <a:r>
              <a:rPr lang="en-GB" sz="1800" dirty="0"/>
              <a:t>Database (</a:t>
            </a:r>
            <a:r>
              <a:rPr lang="en-GB" sz="1800" dirty="0" err="1"/>
              <a:t>MySQL</a:t>
            </a:r>
            <a:r>
              <a:rPr lang="en-GB" sz="1800" dirty="0"/>
              <a:t>/Oracle)</a:t>
            </a:r>
          </a:p>
          <a:p>
            <a:pPr>
              <a:lnSpc>
                <a:spcPct val="90000"/>
              </a:lnSpc>
            </a:pPr>
            <a:r>
              <a:rPr lang="en-GB" sz="1800" dirty="0"/>
              <a:t>LDAP</a:t>
            </a:r>
          </a:p>
          <a:p>
            <a:pPr>
              <a:lnSpc>
                <a:spcPct val="90000"/>
              </a:lnSpc>
              <a:buFontTx/>
              <a:buNone/>
            </a:pPr>
            <a:endParaRPr lang="en-GB" sz="1800" dirty="0"/>
          </a:p>
          <a:p>
            <a:pPr>
              <a:lnSpc>
                <a:spcPct val="90000"/>
              </a:lnSpc>
              <a:buFontTx/>
              <a:buNone/>
            </a:pPr>
            <a:r>
              <a:rPr lang="en-GB" sz="1800" dirty="0">
                <a:solidFill>
                  <a:srgbClr val="A50021"/>
                </a:solidFill>
              </a:rPr>
              <a:t>We went with LDAP:</a:t>
            </a:r>
          </a:p>
          <a:p>
            <a:pPr>
              <a:lnSpc>
                <a:spcPct val="90000"/>
              </a:lnSpc>
            </a:pPr>
            <a:r>
              <a:rPr lang="en-GB" sz="1800" dirty="0"/>
              <a:t>information is in a central location (like NIS)</a:t>
            </a:r>
          </a:p>
          <a:p>
            <a:pPr>
              <a:lnSpc>
                <a:spcPct val="90000"/>
              </a:lnSpc>
            </a:pPr>
            <a:r>
              <a:rPr lang="en-GB" sz="1800" dirty="0"/>
              <a:t>scales by adding slave servers (like NIS)</a:t>
            </a:r>
          </a:p>
          <a:p>
            <a:pPr>
              <a:lnSpc>
                <a:spcPct val="90000"/>
              </a:lnSpc>
            </a:pPr>
            <a:r>
              <a:rPr lang="en-GB" sz="1800" dirty="0"/>
              <a:t>is secure by LDAP over TLS (unlike NIS)</a:t>
            </a:r>
          </a:p>
          <a:p>
            <a:pPr>
              <a:lnSpc>
                <a:spcPct val="90000"/>
              </a:lnSpc>
            </a:pPr>
            <a:r>
              <a:rPr lang="en-GB" sz="1800" dirty="0"/>
              <a:t>can be managed by external programs (also unlike NIS)</a:t>
            </a:r>
            <a:br>
              <a:rPr lang="en-GB" sz="1800" dirty="0"/>
            </a:br>
            <a:r>
              <a:rPr lang="en-GB" sz="1600" dirty="0"/>
              <a:t>(we can even do real-time grid credential mapping to and from </a:t>
            </a:r>
            <a:r>
              <a:rPr lang="en-GB" sz="1600" dirty="0" err="1"/>
              <a:t>uid’s</a:t>
            </a:r>
            <a:r>
              <a:rPr lang="en-GB" sz="1600" dirty="0"/>
              <a:t>)</a:t>
            </a:r>
          </a:p>
          <a:p>
            <a:pPr>
              <a:lnSpc>
                <a:spcPct val="90000"/>
              </a:lnSpc>
            </a:pPr>
            <a:endParaRPr lang="en-GB" sz="1800" dirty="0"/>
          </a:p>
          <a:p>
            <a:pPr>
              <a:lnSpc>
                <a:spcPct val="90000"/>
              </a:lnSpc>
              <a:buFontTx/>
              <a:buNone/>
            </a:pPr>
            <a:r>
              <a:rPr lang="en-GB" sz="1800" dirty="0">
                <a:solidFill>
                  <a:srgbClr val="A50021"/>
                </a:solidFill>
              </a:rPr>
              <a:t>But you will need to run </a:t>
            </a:r>
            <a:r>
              <a:rPr lang="en-GB" sz="1800" i="1" dirty="0" err="1">
                <a:solidFill>
                  <a:srgbClr val="A50021"/>
                </a:solidFill>
              </a:rPr>
              <a:t>nscd</a:t>
            </a:r>
            <a:r>
              <a:rPr lang="en-GB" sz="1800" dirty="0">
                <a:solidFill>
                  <a:srgbClr val="A50021"/>
                </a:solidFill>
              </a:rPr>
              <a:t>, or a large number of slave servers</a:t>
            </a:r>
          </a:p>
          <a:p>
            <a:pPr>
              <a:lnSpc>
                <a:spcPct val="90000"/>
              </a:lnSpc>
            </a:pPr>
            <a:r>
              <a:rPr lang="en-GB" sz="1800" dirty="0"/>
              <a:t>with </a:t>
            </a:r>
            <a:r>
              <a:rPr lang="en-GB" sz="1800" i="1" dirty="0" err="1"/>
              <a:t>nscd</a:t>
            </a:r>
            <a:r>
              <a:rPr lang="en-GB" sz="1800" dirty="0"/>
              <a:t>, a single server can easily handle ~200 nodes/500 cores</a:t>
            </a:r>
          </a:p>
          <a:p>
            <a:pPr>
              <a:lnSpc>
                <a:spcPct val="90000"/>
              </a:lnSpc>
            </a:pPr>
            <a:r>
              <a:rPr lang="en-GB" sz="1800" dirty="0"/>
              <a:t>in rare cases, (statically linked) programs run into trouble</a:t>
            </a:r>
          </a:p>
        </p:txBody>
      </p:sp>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p:cNvPicPr>
            <a:picLocks noChangeAspect="1" noChangeArrowheads="1"/>
          </p:cNvPicPr>
          <p:nvPr/>
        </p:nvPicPr>
        <p:blipFill>
          <a:blip r:embed="rId3"/>
          <a:srcRect/>
          <a:stretch>
            <a:fillRect/>
          </a:stretch>
        </p:blipFill>
        <p:spPr bwMode="auto">
          <a:xfrm>
            <a:off x="214282" y="1142984"/>
            <a:ext cx="8715436" cy="3523419"/>
          </a:xfrm>
          <a:prstGeom prst="rect">
            <a:avLst/>
          </a:prstGeom>
          <a:noFill/>
          <a:ln w="9525">
            <a:noFill/>
            <a:miter lim="800000"/>
            <a:headEnd/>
            <a:tailEnd/>
          </a:ln>
          <a:effectLst/>
        </p:spPr>
      </p:pic>
      <p:pic>
        <p:nvPicPr>
          <p:cNvPr id="98306" name="Picture 2"/>
          <p:cNvPicPr>
            <a:picLocks noChangeAspect="1" noChangeArrowheads="1"/>
          </p:cNvPicPr>
          <p:nvPr/>
        </p:nvPicPr>
        <p:blipFill>
          <a:blip r:embed="rId4"/>
          <a:srcRect/>
          <a:stretch>
            <a:fillRect/>
          </a:stretch>
        </p:blipFill>
        <p:spPr bwMode="auto">
          <a:xfrm>
            <a:off x="214282" y="5000636"/>
            <a:ext cx="4071934" cy="1594078"/>
          </a:xfrm>
          <a:prstGeom prst="rect">
            <a:avLst/>
          </a:prstGeom>
          <a:noFill/>
          <a:ln w="9525">
            <a:noFill/>
            <a:miter lim="800000"/>
            <a:headEnd/>
            <a:tailEnd/>
          </a:ln>
          <a:effectLst/>
        </p:spPr>
      </p:pic>
      <p:sp>
        <p:nvSpPr>
          <p:cNvPr id="116738" name="Rectangle 2"/>
          <p:cNvSpPr>
            <a:spLocks noGrp="1" noChangeArrowheads="1"/>
          </p:cNvSpPr>
          <p:nvPr>
            <p:ph type="title"/>
          </p:nvPr>
        </p:nvSpPr>
        <p:spPr/>
        <p:txBody>
          <a:bodyPr/>
          <a:lstStyle/>
          <a:p>
            <a:r>
              <a:rPr lang="en-US" sz="2400"/>
              <a:t>NDPF Occupancy</a:t>
            </a:r>
          </a:p>
        </p:txBody>
      </p:sp>
      <p:sp>
        <p:nvSpPr>
          <p:cNvPr id="116739" name="Rectangle 3"/>
          <p:cNvSpPr>
            <a:spLocks noGrp="1" noChangeArrowheads="1"/>
          </p:cNvSpPr>
          <p:nvPr>
            <p:ph type="body" idx="1"/>
          </p:nvPr>
        </p:nvSpPr>
        <p:spPr>
          <a:xfrm>
            <a:off x="3929058" y="4572008"/>
            <a:ext cx="5214942" cy="809612"/>
          </a:xfrm>
        </p:spPr>
        <p:txBody>
          <a:bodyPr/>
          <a:lstStyle/>
          <a:p>
            <a:pPr>
              <a:buFontTx/>
              <a:buNone/>
            </a:pPr>
            <a:r>
              <a:rPr lang="en-US" sz="2000" dirty="0" smtClean="0"/>
              <a:t>Average </a:t>
            </a:r>
            <a:r>
              <a:rPr lang="en-US" sz="2000" dirty="0"/>
              <a:t>occupancy </a:t>
            </a:r>
            <a:r>
              <a:rPr lang="en-US" sz="2000" dirty="0" smtClean="0"/>
              <a:t>2007, 2008 </a:t>
            </a:r>
            <a:r>
              <a:rPr lang="en-US" sz="2000" dirty="0"/>
              <a:t>&gt; 90%</a:t>
            </a:r>
          </a:p>
        </p:txBody>
      </p:sp>
      <p:sp>
        <p:nvSpPr>
          <p:cNvPr id="116741" name="Text Box 5"/>
          <p:cNvSpPr txBox="1">
            <a:spLocks noChangeArrowheads="1"/>
          </p:cNvSpPr>
          <p:nvPr/>
        </p:nvSpPr>
        <p:spPr bwMode="auto">
          <a:xfrm>
            <a:off x="428596" y="6521450"/>
            <a:ext cx="8351838" cy="336550"/>
          </a:xfrm>
          <a:prstGeom prst="rect">
            <a:avLst/>
          </a:prstGeom>
          <a:noFill/>
          <a:ln w="9525">
            <a:noFill/>
            <a:miter lim="800000"/>
            <a:headEnd/>
            <a:tailEnd/>
          </a:ln>
          <a:effectLst/>
        </p:spPr>
        <p:txBody>
          <a:bodyPr>
            <a:spAutoFit/>
          </a:bodyPr>
          <a:lstStyle/>
          <a:p>
            <a:pPr algn="ctr">
              <a:spcBef>
                <a:spcPct val="50000"/>
              </a:spcBef>
            </a:pPr>
            <a:r>
              <a:rPr lang="en-US" sz="1600" i="1">
                <a:latin typeface="Times New Roman" pitchFamily="18" charset="0"/>
              </a:rPr>
              <a:t>each colour represents a grid VO, black line is #CPUs available</a:t>
            </a:r>
          </a:p>
        </p:txBody>
      </p:sp>
      <p:pic>
        <p:nvPicPr>
          <p:cNvPr id="116742" name="Picture 6" descr="rrdg-running-day-lhc-20040827"/>
          <p:cNvPicPr>
            <a:picLocks noChangeAspect="1" noChangeArrowheads="1"/>
          </p:cNvPicPr>
          <p:nvPr/>
        </p:nvPicPr>
        <p:blipFill>
          <a:blip r:embed="rId5"/>
          <a:srcRect/>
          <a:stretch>
            <a:fillRect/>
          </a:stretch>
        </p:blipFill>
        <p:spPr bwMode="auto">
          <a:xfrm>
            <a:off x="6319838" y="5256213"/>
            <a:ext cx="2789237" cy="1155700"/>
          </a:xfrm>
          <a:prstGeom prst="rect">
            <a:avLst/>
          </a:prstGeom>
          <a:noFill/>
        </p:spPr>
      </p:pic>
      <p:sp>
        <p:nvSpPr>
          <p:cNvPr id="116744" name="Text Box 8"/>
          <p:cNvSpPr txBox="1">
            <a:spLocks noChangeArrowheads="1"/>
          </p:cNvSpPr>
          <p:nvPr/>
        </p:nvSpPr>
        <p:spPr bwMode="auto">
          <a:xfrm>
            <a:off x="3643306" y="5000636"/>
            <a:ext cx="639919" cy="307777"/>
          </a:xfrm>
          <a:prstGeom prst="rect">
            <a:avLst/>
          </a:prstGeom>
          <a:noFill/>
          <a:ln w="9525">
            <a:noFill/>
            <a:miter lim="800000"/>
            <a:headEnd/>
            <a:tailEnd/>
          </a:ln>
          <a:effectLst/>
        </p:spPr>
        <p:txBody>
          <a:bodyPr wrap="none">
            <a:spAutoFit/>
          </a:bodyPr>
          <a:lstStyle/>
          <a:p>
            <a:r>
              <a:rPr lang="en-GB" sz="1400" dirty="0" smtClean="0"/>
              <a:t>2007</a:t>
            </a:r>
            <a:endParaRPr lang="en-GB" sz="1400" dirty="0"/>
          </a:p>
        </p:txBody>
      </p:sp>
      <p:sp>
        <p:nvSpPr>
          <p:cNvPr id="13" name="Text Box 8"/>
          <p:cNvSpPr txBox="1">
            <a:spLocks noChangeArrowheads="1"/>
          </p:cNvSpPr>
          <p:nvPr/>
        </p:nvSpPr>
        <p:spPr bwMode="auto">
          <a:xfrm>
            <a:off x="1071538" y="1428736"/>
            <a:ext cx="1176925" cy="307777"/>
          </a:xfrm>
          <a:prstGeom prst="rect">
            <a:avLst/>
          </a:prstGeom>
          <a:noFill/>
          <a:ln w="9525">
            <a:noFill/>
            <a:miter lim="800000"/>
            <a:headEnd/>
            <a:tailEnd/>
          </a:ln>
          <a:effectLst/>
        </p:spPr>
        <p:txBody>
          <a:bodyPr wrap="none">
            <a:spAutoFit/>
          </a:bodyPr>
          <a:lstStyle/>
          <a:p>
            <a:r>
              <a:rPr lang="en-GB" sz="1400" dirty="0" smtClean="0"/>
              <a:t>2007-2008</a:t>
            </a:r>
            <a:endParaRPr lang="en-GB" sz="1400" dirty="0"/>
          </a:p>
        </p:txBody>
      </p:sp>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en-US"/>
              <a:t>But at times, in more detail</a:t>
            </a:r>
          </a:p>
        </p:txBody>
      </p:sp>
      <p:pic>
        <p:nvPicPr>
          <p:cNvPr id="144392" name="Picture 8" descr="audit-tbn20-halt-incident-rrdg-running-week-lhc"/>
          <p:cNvPicPr>
            <a:picLocks noChangeAspect="1" noChangeArrowheads="1"/>
          </p:cNvPicPr>
          <p:nvPr/>
        </p:nvPicPr>
        <p:blipFill>
          <a:blip r:embed="rId3"/>
          <a:srcRect/>
          <a:stretch>
            <a:fillRect/>
          </a:stretch>
        </p:blipFill>
        <p:spPr bwMode="auto">
          <a:xfrm>
            <a:off x="323850" y="2565400"/>
            <a:ext cx="3816350" cy="1733550"/>
          </a:xfrm>
          <a:prstGeom prst="rect">
            <a:avLst/>
          </a:prstGeom>
          <a:noFill/>
        </p:spPr>
      </p:pic>
      <p:sp>
        <p:nvSpPr>
          <p:cNvPr id="144394" name="Text Box 10"/>
          <p:cNvSpPr txBox="1">
            <a:spLocks noChangeArrowheads="1"/>
          </p:cNvSpPr>
          <p:nvPr/>
        </p:nvSpPr>
        <p:spPr bwMode="auto">
          <a:xfrm>
            <a:off x="4284663" y="2492375"/>
            <a:ext cx="4679950" cy="1920875"/>
          </a:xfrm>
          <a:prstGeom prst="rect">
            <a:avLst/>
          </a:prstGeom>
          <a:noFill/>
          <a:ln w="9525">
            <a:noFill/>
            <a:miter lim="800000"/>
            <a:headEnd/>
            <a:tailEnd/>
          </a:ln>
          <a:effectLst/>
        </p:spPr>
        <p:txBody>
          <a:bodyPr>
            <a:spAutoFit/>
          </a:bodyPr>
          <a:lstStyle/>
          <a:p>
            <a:pPr>
              <a:spcBef>
                <a:spcPct val="50000"/>
              </a:spcBef>
            </a:pPr>
            <a:r>
              <a:rPr lang="en-US" sz="2000">
                <a:latin typeface="Times New Roman" pitchFamily="18" charset="0"/>
              </a:rPr>
              <a:t>Auditing Indicent: a disk with less than 15% free makes the syscall-audit system panic, new processes cannot write audit entries, which is fatal, so they wait, and wait, and … </a:t>
            </a:r>
            <a:br>
              <a:rPr lang="en-US" sz="2000">
                <a:latin typeface="Times New Roman" pitchFamily="18" charset="0"/>
              </a:rPr>
            </a:br>
            <a:r>
              <a:rPr lang="en-US" sz="2000">
                <a:latin typeface="Times New Roman" pitchFamily="18" charset="0"/>
              </a:rPr>
              <a:t>a head node has most activity &amp; fails first!</a:t>
            </a:r>
          </a:p>
        </p:txBody>
      </p:sp>
      <p:pic>
        <p:nvPicPr>
          <p:cNvPr id="144396" name="Picture 12"/>
          <p:cNvPicPr>
            <a:picLocks noChangeAspect="1" noChangeArrowheads="1"/>
          </p:cNvPicPr>
          <p:nvPr/>
        </p:nvPicPr>
        <p:blipFill>
          <a:blip r:embed="rId4"/>
          <a:srcRect/>
          <a:stretch>
            <a:fillRect/>
          </a:stretch>
        </p:blipFill>
        <p:spPr bwMode="auto">
          <a:xfrm>
            <a:off x="323850" y="692150"/>
            <a:ext cx="7343775" cy="1477963"/>
          </a:xfrm>
          <a:prstGeom prst="rect">
            <a:avLst/>
          </a:prstGeom>
          <a:noFill/>
        </p:spPr>
      </p:pic>
      <p:sp>
        <p:nvSpPr>
          <p:cNvPr id="144393" name="Text Box 9"/>
          <p:cNvSpPr txBox="1">
            <a:spLocks noChangeArrowheads="1"/>
          </p:cNvSpPr>
          <p:nvPr/>
        </p:nvSpPr>
        <p:spPr bwMode="auto">
          <a:xfrm>
            <a:off x="250825" y="1773238"/>
            <a:ext cx="8424863" cy="701675"/>
          </a:xfrm>
          <a:prstGeom prst="rect">
            <a:avLst/>
          </a:prstGeom>
          <a:solidFill>
            <a:schemeClr val="bg1"/>
          </a:solidFill>
          <a:ln w="9525">
            <a:noFill/>
            <a:miter lim="800000"/>
            <a:headEnd/>
            <a:tailEnd/>
          </a:ln>
          <a:effectLst/>
        </p:spPr>
        <p:txBody>
          <a:bodyPr>
            <a:spAutoFit/>
          </a:bodyPr>
          <a:lstStyle/>
          <a:p>
            <a:pPr>
              <a:spcBef>
                <a:spcPct val="50000"/>
              </a:spcBef>
            </a:pPr>
            <a:r>
              <a:rPr lang="en-US" sz="2000">
                <a:latin typeface="Times New Roman" pitchFamily="18" charset="0"/>
              </a:rPr>
              <a:t>An unresponsive node causes the scheduler MAUI to wait for 15 minutes, then give up and start scheduling again, hitting the rotten node, and …</a:t>
            </a:r>
          </a:p>
        </p:txBody>
      </p:sp>
      <p:pic>
        <p:nvPicPr>
          <p:cNvPr id="144398" name="Picture 14" descr="rrdg-running-hour-lhc-pbs-sawtooth"/>
          <p:cNvPicPr>
            <a:picLocks noChangeAspect="1" noChangeArrowheads="1"/>
          </p:cNvPicPr>
          <p:nvPr/>
        </p:nvPicPr>
        <p:blipFill>
          <a:blip r:embed="rId5"/>
          <a:srcRect/>
          <a:stretch>
            <a:fillRect/>
          </a:stretch>
        </p:blipFill>
        <p:spPr bwMode="auto">
          <a:xfrm>
            <a:off x="323850" y="4656138"/>
            <a:ext cx="3816350" cy="1581150"/>
          </a:xfrm>
          <a:prstGeom prst="rect">
            <a:avLst/>
          </a:prstGeom>
          <a:noFill/>
        </p:spPr>
      </p:pic>
      <p:sp>
        <p:nvSpPr>
          <p:cNvPr id="144399" name="Text Box 15"/>
          <p:cNvSpPr txBox="1">
            <a:spLocks noChangeArrowheads="1"/>
          </p:cNvSpPr>
          <p:nvPr/>
        </p:nvSpPr>
        <p:spPr bwMode="auto">
          <a:xfrm>
            <a:off x="4284663" y="4581525"/>
            <a:ext cx="4679950" cy="1006475"/>
          </a:xfrm>
          <a:prstGeom prst="rect">
            <a:avLst/>
          </a:prstGeom>
          <a:noFill/>
          <a:ln w="9525">
            <a:noFill/>
            <a:miter lim="800000"/>
            <a:headEnd/>
            <a:tailEnd/>
          </a:ln>
          <a:effectLst/>
        </p:spPr>
        <p:txBody>
          <a:bodyPr>
            <a:spAutoFit/>
          </a:bodyPr>
          <a:lstStyle/>
          <a:p>
            <a:pPr>
              <a:spcBef>
                <a:spcPct val="50000"/>
              </a:spcBef>
            </a:pPr>
            <a:r>
              <a:rPr lang="en-US" sz="2000">
                <a:latin typeface="Times New Roman" pitchFamily="18" charset="0"/>
              </a:rPr>
              <a:t>PBS Server trying desparately to contact a</a:t>
            </a:r>
            <a:br>
              <a:rPr lang="en-US" sz="2000">
                <a:latin typeface="Times New Roman" pitchFamily="18" charset="0"/>
              </a:rPr>
            </a:br>
            <a:r>
              <a:rPr lang="en-US" sz="2000">
                <a:latin typeface="Times New Roman" pitchFamily="18" charset="0"/>
              </a:rPr>
              <a:t>dead node who’s CPU has turned into Norit</a:t>
            </a:r>
            <a:br>
              <a:rPr lang="en-US" sz="2000">
                <a:latin typeface="Times New Roman" pitchFamily="18" charset="0"/>
              </a:rPr>
            </a:br>
            <a:r>
              <a:rPr lang="en-US" sz="2000">
                <a:latin typeface="Times New Roman" pitchFamily="18" charset="0"/>
              </a:rPr>
              <a:t>… and unable to serve any more requests.</a:t>
            </a:r>
          </a:p>
        </p:txBody>
      </p:sp>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p:txBody>
          <a:bodyPr/>
          <a:lstStyle/>
          <a:p>
            <a:r>
              <a:rPr lang="en-US"/>
              <a:t>Black Holes</a:t>
            </a:r>
          </a:p>
        </p:txBody>
      </p:sp>
      <p:pic>
        <p:nvPicPr>
          <p:cNvPr id="303108" name="Picture 4"/>
          <p:cNvPicPr>
            <a:picLocks noChangeAspect="1" noChangeArrowheads="1"/>
          </p:cNvPicPr>
          <p:nvPr/>
        </p:nvPicPr>
        <p:blipFill>
          <a:blip r:embed="rId2"/>
          <a:srcRect/>
          <a:stretch>
            <a:fillRect/>
          </a:stretch>
        </p:blipFill>
        <p:spPr bwMode="auto">
          <a:xfrm>
            <a:off x="793779" y="1465279"/>
            <a:ext cx="6049963" cy="3584575"/>
          </a:xfrm>
          <a:prstGeom prst="rect">
            <a:avLst/>
          </a:prstGeom>
          <a:noFill/>
        </p:spPr>
      </p:pic>
      <p:sp>
        <p:nvSpPr>
          <p:cNvPr id="303109" name="Text Box 5"/>
          <p:cNvSpPr txBox="1">
            <a:spLocks noChangeArrowheads="1"/>
          </p:cNvSpPr>
          <p:nvPr/>
        </p:nvSpPr>
        <p:spPr bwMode="auto">
          <a:xfrm>
            <a:off x="722342" y="5156217"/>
            <a:ext cx="7993062" cy="701675"/>
          </a:xfrm>
          <a:prstGeom prst="rect">
            <a:avLst/>
          </a:prstGeom>
          <a:noFill/>
          <a:ln w="9525">
            <a:noFill/>
            <a:miter lim="800000"/>
            <a:headEnd/>
            <a:tailEnd/>
          </a:ln>
          <a:effectLst/>
        </p:spPr>
        <p:txBody>
          <a:bodyPr>
            <a:spAutoFit/>
          </a:bodyPr>
          <a:lstStyle/>
          <a:p>
            <a:pPr>
              <a:spcBef>
                <a:spcPct val="50000"/>
              </a:spcBef>
            </a:pPr>
            <a:r>
              <a:rPr lang="en-US" sz="2000">
                <a:latin typeface="Times New Roman" pitchFamily="18" charset="0"/>
              </a:rPr>
              <a:t>A mis-configured worker node accepting jobs that all die within seconds.</a:t>
            </a:r>
            <a:br>
              <a:rPr lang="en-US" sz="2000">
                <a:latin typeface="Times New Roman" pitchFamily="18" charset="0"/>
              </a:rPr>
            </a:br>
            <a:r>
              <a:rPr lang="en-US" sz="2000">
                <a:latin typeface="Times New Roman" pitchFamily="18" charset="0"/>
              </a:rPr>
              <a:t>Not for long, the entire job population will be sucked into this black hole…</a:t>
            </a:r>
          </a:p>
        </p:txBody>
      </p:sp>
      <p:sp>
        <p:nvSpPr>
          <p:cNvPr id="303110" name="Oval 6"/>
          <p:cNvSpPr>
            <a:spLocks noChangeArrowheads="1"/>
          </p:cNvSpPr>
          <p:nvPr/>
        </p:nvSpPr>
        <p:spPr bwMode="auto">
          <a:xfrm>
            <a:off x="5043517" y="3265504"/>
            <a:ext cx="1223962" cy="1511300"/>
          </a:xfrm>
          <a:prstGeom prst="ellipse">
            <a:avLst/>
          </a:prstGeom>
          <a:noFill/>
          <a:ln w="57150">
            <a:solidFill>
              <a:srgbClr val="2B519A"/>
            </a:solidFill>
            <a:prstDash val="sysDot"/>
            <a:round/>
            <a:headEnd/>
            <a:tailEnd/>
          </a:ln>
          <a:effectLst/>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a:t>Clusters: what did we see?</a:t>
            </a:r>
          </a:p>
        </p:txBody>
      </p:sp>
      <p:sp>
        <p:nvSpPr>
          <p:cNvPr id="134147" name="Rectangle 3"/>
          <p:cNvSpPr>
            <a:spLocks noGrp="1" noChangeArrowheads="1"/>
          </p:cNvSpPr>
          <p:nvPr>
            <p:ph type="body" idx="1"/>
          </p:nvPr>
        </p:nvSpPr>
        <p:spPr>
          <a:xfrm>
            <a:off x="714348" y="1384326"/>
            <a:ext cx="8001056" cy="4830756"/>
          </a:xfrm>
        </p:spPr>
        <p:txBody>
          <a:bodyPr/>
          <a:lstStyle/>
          <a:p>
            <a:r>
              <a:rPr lang="en-US" sz="1600" dirty="0">
                <a:solidFill>
                  <a:srgbClr val="A50021"/>
                </a:solidFill>
              </a:rPr>
              <a:t>the Grid (and your cluster) are error amplifiers</a:t>
            </a:r>
          </a:p>
          <a:p>
            <a:pPr lvl="1"/>
            <a:r>
              <a:rPr lang="en-US" sz="1400" dirty="0"/>
              <a:t>“black holes” may eat your jobs piecemeal</a:t>
            </a:r>
          </a:p>
          <a:p>
            <a:pPr lvl="1"/>
            <a:r>
              <a:rPr lang="en-US" sz="1400" dirty="0"/>
              <a:t>dangerous “default” values can spoil the day (“</a:t>
            </a:r>
            <a:r>
              <a:rPr lang="en-US" sz="1400" dirty="0" err="1"/>
              <a:t>GlueERT</a:t>
            </a:r>
            <a:r>
              <a:rPr lang="en-US" sz="1400" dirty="0"/>
              <a:t>: 0”)</a:t>
            </a:r>
          </a:p>
          <a:p>
            <a:r>
              <a:rPr lang="en-US" sz="1600" dirty="0"/>
              <a:t>Monitor! (and allow for (some) failures, and design for rapid recovery)</a:t>
            </a:r>
          </a:p>
          <a:p>
            <a:endParaRPr lang="en-US" sz="1600" dirty="0"/>
          </a:p>
          <a:p>
            <a:r>
              <a:rPr lang="en-US" sz="1600" dirty="0">
                <a:solidFill>
                  <a:srgbClr val="A50021"/>
                </a:solidFill>
              </a:rPr>
              <a:t>Users don’t have a clue about your system beforehand</a:t>
            </a:r>
            <a:br>
              <a:rPr lang="en-US" sz="1600" dirty="0">
                <a:solidFill>
                  <a:srgbClr val="A50021"/>
                </a:solidFill>
              </a:rPr>
            </a:br>
            <a:r>
              <a:rPr lang="en-US" sz="1600" i="1" dirty="0">
                <a:sym typeface="Wingdings" pitchFamily="2" charset="2"/>
              </a:rPr>
              <a:t>(that’s the downside of those ‘autonomous organizations’)</a:t>
            </a:r>
            <a:endParaRPr lang="en-US" sz="1600" i="1" dirty="0"/>
          </a:p>
          <a:p>
            <a:r>
              <a:rPr lang="en-US" sz="1600" dirty="0"/>
              <a:t>If you want users to have clue, you push publish your clues correctly </a:t>
            </a:r>
            <a:br>
              <a:rPr lang="en-US" sz="1600" dirty="0"/>
            </a:br>
            <a:r>
              <a:rPr lang="en-US" sz="1600" dirty="0"/>
              <a:t>(the information system is all they can see)</a:t>
            </a:r>
          </a:p>
          <a:p>
            <a:r>
              <a:rPr lang="en-US" sz="1600" dirty="0"/>
              <a:t>Grid middleware may effectively do a </a:t>
            </a:r>
            <a:r>
              <a:rPr lang="en-US" sz="1600" dirty="0" err="1"/>
              <a:t>DoS</a:t>
            </a:r>
            <a:r>
              <a:rPr lang="en-US" sz="1600" dirty="0"/>
              <a:t> on your system</a:t>
            </a:r>
          </a:p>
          <a:p>
            <a:pPr lvl="1"/>
            <a:r>
              <a:rPr lang="en-US" sz="1400" dirty="0"/>
              <a:t>doing </a:t>
            </a:r>
            <a:r>
              <a:rPr lang="en-US" sz="1400" i="1" dirty="0" err="1"/>
              <a:t>qstat</a:t>
            </a:r>
            <a:r>
              <a:rPr lang="en-US" sz="1400" i="1" dirty="0"/>
              <a:t> </a:t>
            </a:r>
            <a:r>
              <a:rPr lang="en-US" sz="1400" dirty="0"/>
              <a:t>for every job every minute, to feed the logging &amp; bookkeeping …</a:t>
            </a:r>
          </a:p>
          <a:p>
            <a:endParaRPr lang="en-US" sz="1600" dirty="0">
              <a:solidFill>
                <a:srgbClr val="A50021"/>
              </a:solidFill>
            </a:endParaRPr>
          </a:p>
          <a:p>
            <a:endParaRPr lang="en-US" sz="1600" dirty="0"/>
          </a:p>
          <a:p>
            <a:r>
              <a:rPr lang="en-US" sz="1600" dirty="0"/>
              <a:t>And finally: </a:t>
            </a:r>
            <a:r>
              <a:rPr lang="en-US" sz="1600" dirty="0" smtClean="0"/>
              <a:t>all investments in documentation and tidiness pay </a:t>
            </a:r>
            <a:r>
              <a:rPr lang="en-US" sz="1600" dirty="0"/>
              <a:t>off, </a:t>
            </a:r>
            <a:br>
              <a:rPr lang="en-US" sz="1600" dirty="0"/>
            </a:br>
            <a:r>
              <a:rPr lang="en-US" sz="1600" dirty="0"/>
              <a:t>… or your colleague will not find that #$%^$*! machine </a:t>
            </a:r>
            <a:r>
              <a:rPr lang="en-US" sz="1600" dirty="0" smtClean="0"/>
              <a:t/>
            </a:r>
            <a:br>
              <a:rPr lang="en-US" sz="1600" dirty="0" smtClean="0"/>
            </a:br>
            <a:r>
              <a:rPr lang="en-US" sz="1600" dirty="0" smtClean="0"/>
              <a:t>    in </a:t>
            </a:r>
            <a:r>
              <a:rPr lang="en-US" sz="1600" dirty="0"/>
              <a:t>the middle of night</a:t>
            </a:r>
            <a:r>
              <a:rPr lang="en-US" sz="1600" dirty="0" smtClean="0"/>
              <a:t>… </a:t>
            </a:r>
          </a:p>
          <a:p>
            <a:endParaRPr lang="en-US" sz="1600" dirty="0" smtClean="0"/>
          </a:p>
          <a:p>
            <a:pPr>
              <a:buNone/>
            </a:pPr>
            <a:endParaRPr lang="en-US" sz="1600" dirty="0"/>
          </a:p>
        </p:txBody>
      </p:sp>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r>
              <a:rPr lang="en-GB"/>
              <a:t>Logging and Auditing</a:t>
            </a:r>
          </a:p>
        </p:txBody>
      </p:sp>
      <p:sp>
        <p:nvSpPr>
          <p:cNvPr id="228355" name="Rectangle 3"/>
          <p:cNvSpPr>
            <a:spLocks noGrp="1" noChangeArrowheads="1"/>
          </p:cNvSpPr>
          <p:nvPr>
            <p:ph type="body" idx="1"/>
          </p:nvPr>
        </p:nvSpPr>
        <p:spPr>
          <a:xfrm>
            <a:off x="685800" y="1285860"/>
            <a:ext cx="7772400" cy="4524388"/>
          </a:xfrm>
        </p:spPr>
        <p:txBody>
          <a:bodyPr/>
          <a:lstStyle/>
          <a:p>
            <a:pPr>
              <a:buFontTx/>
              <a:buNone/>
            </a:pPr>
            <a:r>
              <a:rPr lang="en-GB" sz="1800" dirty="0">
                <a:solidFill>
                  <a:srgbClr val="A50021"/>
                </a:solidFill>
              </a:rPr>
              <a:t>Auditing and logging</a:t>
            </a:r>
          </a:p>
          <a:p>
            <a:r>
              <a:rPr lang="en-GB" sz="1800" dirty="0" err="1"/>
              <a:t>syslog</a:t>
            </a:r>
            <a:r>
              <a:rPr lang="en-GB" sz="1800" dirty="0"/>
              <a:t> (also for grid gatekeeper, </a:t>
            </a:r>
            <a:r>
              <a:rPr lang="en-GB" sz="1800" dirty="0" err="1"/>
              <a:t>gsiftp</a:t>
            </a:r>
            <a:r>
              <a:rPr lang="en-GB" sz="1800" dirty="0"/>
              <a:t>, credential mapping)</a:t>
            </a:r>
          </a:p>
          <a:p>
            <a:r>
              <a:rPr lang="en-GB" sz="1800" dirty="0"/>
              <a:t>process accounting (</a:t>
            </a:r>
            <a:r>
              <a:rPr lang="en-GB" sz="1800" dirty="0" err="1"/>
              <a:t>psacct</a:t>
            </a:r>
            <a:r>
              <a:rPr lang="en-GB" sz="1800" dirty="0"/>
              <a:t>)</a:t>
            </a:r>
          </a:p>
          <a:p>
            <a:endParaRPr lang="en-GB" sz="1800" dirty="0"/>
          </a:p>
          <a:p>
            <a:pPr>
              <a:buFontTx/>
              <a:buNone/>
            </a:pPr>
            <a:r>
              <a:rPr lang="en-GB" sz="1800" dirty="0">
                <a:solidFill>
                  <a:srgbClr val="A50021"/>
                </a:solidFill>
              </a:rPr>
              <a:t>For the paranoid – use tools included for CAPP/EAL3+: </a:t>
            </a:r>
            <a:r>
              <a:rPr lang="en-GB" sz="1800" dirty="0" err="1">
                <a:solidFill>
                  <a:srgbClr val="A50021"/>
                </a:solidFill>
              </a:rPr>
              <a:t>LAuS</a:t>
            </a:r>
            <a:endParaRPr lang="en-GB" sz="1800" dirty="0">
              <a:solidFill>
                <a:srgbClr val="A50021"/>
              </a:solidFill>
            </a:endParaRPr>
          </a:p>
          <a:p>
            <a:r>
              <a:rPr lang="en-GB" sz="1800" dirty="0"/>
              <a:t>system call auditing</a:t>
            </a:r>
            <a:endParaRPr lang="en-GB" sz="1800" dirty="0">
              <a:sym typeface="Wingdings" pitchFamily="2" charset="2"/>
            </a:endParaRPr>
          </a:p>
          <a:p>
            <a:r>
              <a:rPr lang="en-GB" sz="1800" dirty="0">
                <a:sym typeface="Wingdings" pitchFamily="2" charset="2"/>
              </a:rPr>
              <a:t>highly detailed:</a:t>
            </a:r>
            <a:br>
              <a:rPr lang="en-GB" sz="1800" dirty="0">
                <a:sym typeface="Wingdings" pitchFamily="2" charset="2"/>
              </a:rPr>
            </a:br>
            <a:r>
              <a:rPr lang="en-GB" sz="1800" dirty="0">
                <a:sym typeface="Wingdings" pitchFamily="2" charset="2"/>
              </a:rPr>
              <a:t>useful both for debugging and incident response</a:t>
            </a:r>
          </a:p>
          <a:p>
            <a:r>
              <a:rPr lang="en-GB" sz="1800" dirty="0"/>
              <a:t>default auditing is critical: system will halt on audit errors </a:t>
            </a:r>
            <a:r>
              <a:rPr lang="en-GB" sz="1800" dirty="0">
                <a:sym typeface="Wingdings" pitchFamily="2" charset="2"/>
              </a:rPr>
              <a:t></a:t>
            </a:r>
          </a:p>
          <a:p>
            <a:pPr lvl="1"/>
            <a:r>
              <a:rPr lang="en-GB" sz="1600" dirty="0">
                <a:sym typeface="Wingdings" pitchFamily="2" charset="2"/>
              </a:rPr>
              <a:t>and once in a while you hit a kernel bug that cannot be </a:t>
            </a:r>
            <a:r>
              <a:rPr lang="en-GB" sz="1600" dirty="0" smtClean="0">
                <a:sym typeface="Wingdings" pitchFamily="2" charset="2"/>
              </a:rPr>
              <a:t>reproduced, as we did in RHEL3 </a:t>
            </a:r>
            <a:endParaRPr lang="en-GB" sz="1600" dirty="0">
              <a:sym typeface="Wingdings" pitchFamily="2" charset="2"/>
            </a:endParaRPr>
          </a:p>
          <a:p>
            <a:endParaRPr lang="en-GB" sz="1800" dirty="0">
              <a:sym typeface="Wingdings" pitchFamily="2" charset="2"/>
            </a:endParaRPr>
          </a:p>
          <a:p>
            <a:pPr>
              <a:buFontTx/>
              <a:buNone/>
            </a:pPr>
            <a:r>
              <a:rPr lang="en-GB" sz="1600" dirty="0">
                <a:sym typeface="Wingdings" pitchFamily="2" charset="2"/>
              </a:rPr>
              <a:t>If your worker nodes are on private IP space</a:t>
            </a:r>
          </a:p>
          <a:p>
            <a:r>
              <a:rPr lang="en-GB" sz="1600" dirty="0">
                <a:sym typeface="Wingdings" pitchFamily="2" charset="2"/>
              </a:rPr>
              <a:t>need to preserve a log of the NAT box as well</a:t>
            </a:r>
          </a:p>
        </p:txBody>
      </p:sp>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2007-02-13</a:t>
            </a:r>
            <a:endParaRPr lang="en-GB"/>
          </a:p>
        </p:txBody>
      </p:sp>
      <p:sp>
        <p:nvSpPr>
          <p:cNvPr id="5" name="Footer Placeholder 4"/>
          <p:cNvSpPr>
            <a:spLocks noGrp="1"/>
          </p:cNvSpPr>
          <p:nvPr>
            <p:ph type="ftr" sz="quarter" idx="11"/>
          </p:nvPr>
        </p:nvSpPr>
        <p:spPr/>
        <p:txBody>
          <a:bodyPr/>
          <a:lstStyle/>
          <a:p>
            <a:r>
              <a:rPr lang="en-GB"/>
              <a:t>Grid Computing and Site Infrastructures, UvA SNE 2007, part B</a:t>
            </a:r>
          </a:p>
        </p:txBody>
      </p:sp>
      <p:sp>
        <p:nvSpPr>
          <p:cNvPr id="6" name="Slide Number Placeholder 5"/>
          <p:cNvSpPr>
            <a:spLocks noGrp="1"/>
          </p:cNvSpPr>
          <p:nvPr>
            <p:ph type="sldNum" sz="quarter" idx="12"/>
          </p:nvPr>
        </p:nvSpPr>
        <p:spPr/>
        <p:txBody>
          <a:bodyPr/>
          <a:lstStyle/>
          <a:p>
            <a:fld id="{4D9B10F9-2D98-47BC-801D-59C44C1EBE8B}" type="slidenum">
              <a:rPr lang="en-GB"/>
              <a:pPr/>
              <a:t>99</a:t>
            </a:fld>
            <a:endParaRPr lang="en-GB"/>
          </a:p>
        </p:txBody>
      </p:sp>
      <p:sp>
        <p:nvSpPr>
          <p:cNvPr id="224258" name="Rectangle 2"/>
          <p:cNvSpPr>
            <a:spLocks noGrp="1" noChangeArrowheads="1"/>
          </p:cNvSpPr>
          <p:nvPr>
            <p:ph type="title"/>
          </p:nvPr>
        </p:nvSpPr>
        <p:spPr/>
        <p:txBody>
          <a:bodyPr/>
          <a:lstStyle/>
          <a:p>
            <a:r>
              <a:rPr lang="en-GB" dirty="0"/>
              <a:t>Grid </a:t>
            </a:r>
            <a:r>
              <a:rPr lang="en-GB" dirty="0" smtClean="0"/>
              <a:t>and Cluster </a:t>
            </a:r>
            <a:r>
              <a:rPr lang="en-GB" dirty="0"/>
              <a:t>Logging</a:t>
            </a:r>
          </a:p>
        </p:txBody>
      </p:sp>
      <p:sp>
        <p:nvSpPr>
          <p:cNvPr id="224259" name="Rectangle 3"/>
          <p:cNvSpPr>
            <a:spLocks noGrp="1" noChangeArrowheads="1"/>
          </p:cNvSpPr>
          <p:nvPr>
            <p:ph type="body" idx="1"/>
          </p:nvPr>
        </p:nvSpPr>
        <p:spPr/>
        <p:txBody>
          <a:bodyPr/>
          <a:lstStyle/>
          <a:p>
            <a:pPr>
              <a:buFontTx/>
              <a:buNone/>
            </a:pPr>
            <a:r>
              <a:rPr lang="en-GB" sz="2000" dirty="0">
                <a:solidFill>
                  <a:srgbClr val="A50021"/>
                </a:solidFill>
              </a:rPr>
              <a:t>Grid statistics and accounting</a:t>
            </a:r>
          </a:p>
          <a:p>
            <a:r>
              <a:rPr lang="en-GB" sz="1800" i="1" dirty="0" err="1"/>
              <a:t>rrdtool</a:t>
            </a:r>
            <a:r>
              <a:rPr lang="en-GB" sz="1800" i="1" dirty="0"/>
              <a:t> </a:t>
            </a:r>
            <a:r>
              <a:rPr lang="en-GB" sz="1800" dirty="0"/>
              <a:t>views from the batch system load per VO</a:t>
            </a:r>
          </a:p>
          <a:p>
            <a:pPr lvl="1"/>
            <a:r>
              <a:rPr lang="en-GB" sz="1600" dirty="0"/>
              <a:t>combine </a:t>
            </a:r>
            <a:r>
              <a:rPr lang="en-GB" sz="1600" i="1" dirty="0" err="1"/>
              <a:t>qstat</a:t>
            </a:r>
            <a:r>
              <a:rPr lang="en-GB" sz="1600" dirty="0"/>
              <a:t> and </a:t>
            </a:r>
            <a:r>
              <a:rPr lang="en-GB" sz="1600" i="1" dirty="0" err="1"/>
              <a:t>pbsnodes</a:t>
            </a:r>
            <a:r>
              <a:rPr lang="en-GB" sz="1600" dirty="0"/>
              <a:t> output via script, </a:t>
            </a:r>
            <a:r>
              <a:rPr lang="en-GB" sz="1600" dirty="0" err="1"/>
              <a:t>cron</a:t>
            </a:r>
            <a:r>
              <a:rPr lang="en-GB" sz="1600" dirty="0"/>
              <a:t> and RRD</a:t>
            </a:r>
          </a:p>
          <a:p>
            <a:r>
              <a:rPr lang="en-GB" sz="1800" i="1" dirty="0"/>
              <a:t>cricket </a:t>
            </a:r>
            <a:r>
              <a:rPr lang="en-GB" sz="1800" dirty="0"/>
              <a:t>network traffic </a:t>
            </a:r>
            <a:r>
              <a:rPr lang="en-GB" sz="1800" dirty="0" err="1"/>
              <a:t>grapher</a:t>
            </a:r>
            <a:endParaRPr lang="en-GB" sz="1800" dirty="0"/>
          </a:p>
          <a:p>
            <a:r>
              <a:rPr lang="en-GB" sz="1800" i="1" dirty="0"/>
              <a:t>ganglia </a:t>
            </a:r>
            <a:r>
              <a:rPr lang="en-GB" sz="1800" dirty="0" smtClean="0"/>
              <a:t>monitoring</a:t>
            </a:r>
          </a:p>
          <a:p>
            <a:r>
              <a:rPr lang="en-GB" sz="1800" i="1" dirty="0" err="1" smtClean="0"/>
              <a:t>Nagios</a:t>
            </a:r>
            <a:r>
              <a:rPr lang="en-GB" sz="1800" dirty="0" smtClean="0"/>
              <a:t> probe-based alarms and (</a:t>
            </a:r>
            <a:r>
              <a:rPr lang="en-GB" sz="1800" i="1" dirty="0" smtClean="0"/>
              <a:t>grid) </a:t>
            </a:r>
            <a:r>
              <a:rPr lang="en-GB" sz="1800" dirty="0" smtClean="0"/>
              <a:t>monitoring</a:t>
            </a:r>
            <a:endParaRPr lang="en-GB" sz="1800" i="1" dirty="0"/>
          </a:p>
          <a:p>
            <a:r>
              <a:rPr lang="en-GB" sz="1800" dirty="0"/>
              <a:t>extract </a:t>
            </a:r>
            <a:r>
              <a:rPr lang="en-GB" sz="1800" i="1" dirty="0" err="1"/>
              <a:t>pbs</a:t>
            </a:r>
            <a:r>
              <a:rPr lang="en-GB" sz="1800" i="1" dirty="0"/>
              <a:t> accounting data</a:t>
            </a:r>
            <a:r>
              <a:rPr lang="en-GB" sz="1800" dirty="0"/>
              <a:t> in dedicated database</a:t>
            </a:r>
          </a:p>
          <a:p>
            <a:pPr lvl="1"/>
            <a:r>
              <a:rPr lang="en-GB" sz="1600" dirty="0"/>
              <a:t>grid users have a ‘generic’ </a:t>
            </a:r>
            <a:r>
              <a:rPr lang="en-GB" sz="1600" dirty="0" err="1"/>
              <a:t>uid</a:t>
            </a:r>
            <a:r>
              <a:rPr lang="en-GB" sz="1600" dirty="0"/>
              <a:t> from a dynamic pool – </a:t>
            </a:r>
            <a:br>
              <a:rPr lang="en-GB" sz="1600" dirty="0"/>
            </a:br>
            <a:r>
              <a:rPr lang="en-GB" sz="1600" dirty="0"/>
              <a:t>		need to link this in the database to the grid DN and VO</a:t>
            </a:r>
          </a:p>
          <a:p>
            <a:r>
              <a:rPr lang="en-GB" sz="1800" dirty="0"/>
              <a:t>from accounting db, upload (</a:t>
            </a:r>
            <a:r>
              <a:rPr lang="en-GB" sz="1800" i="1" dirty="0" err="1"/>
              <a:t>anonymized</a:t>
            </a:r>
            <a:r>
              <a:rPr lang="en-GB" sz="1800" i="1" dirty="0"/>
              <a:t>) </a:t>
            </a:r>
            <a:r>
              <a:rPr lang="en-GB" sz="1800" dirty="0"/>
              <a:t>records</a:t>
            </a:r>
            <a:endParaRPr lang="en-GB" sz="1800" i="1" dirty="0"/>
          </a:p>
          <a:p>
            <a:pPr lvl="1"/>
            <a:r>
              <a:rPr lang="en-GB" sz="1600" dirty="0"/>
              <a:t>grid accounting system for VOs and funding agencies</a:t>
            </a:r>
          </a:p>
          <a:p>
            <a:pPr lvl="1"/>
            <a:r>
              <a:rPr lang="en-GB" sz="1600" dirty="0"/>
              <a:t>accounting db also useful to charge costs to projects locally</a:t>
            </a:r>
          </a:p>
          <a:p>
            <a:pPr lvl="1"/>
            <a:r>
              <a:rPr lang="en-GB" sz="1600" dirty="0">
                <a:solidFill>
                  <a:srgbClr val="A50021"/>
                </a:solidFill>
              </a:rPr>
              <a:t>but remember to consider DPA restrictions</a:t>
            </a:r>
          </a:p>
          <a:p>
            <a:pPr lvl="2"/>
            <a:r>
              <a:rPr lang="en-GB" sz="1400" i="1" dirty="0"/>
              <a:t>define data usage explicitly</a:t>
            </a:r>
          </a:p>
          <a:p>
            <a:pPr lvl="2"/>
            <a:r>
              <a:rPr lang="en-GB" sz="1400" i="1" dirty="0"/>
              <a:t>make users agree, and make sure your click-through actually holds up</a:t>
            </a:r>
          </a:p>
          <a:p>
            <a:pPr lvl="2"/>
            <a:r>
              <a:rPr lang="en-GB" sz="1400" i="1" dirty="0"/>
              <a:t>don’t expose if you don’t need to</a:t>
            </a: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VL-e_presentation_design_A">
  <a:themeElements>
    <a:clrScheme name="VL-e_presentation_design_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L-e_presentation_design_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VL-e_presentation_design_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L-e_presentation_design_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L-e_presentation_design_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L-e_presentation_design_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L-e_presentation_design_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L-e_presentation_design_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L-e_presentation_design_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VL-e_presentation_design_A</Template>
  <TotalTime>16333</TotalTime>
  <Words>6433</Words>
  <Application>Microsoft PowerPoint</Application>
  <PresentationFormat>On-screen Show (4:3)</PresentationFormat>
  <Paragraphs>1599</Paragraphs>
  <Slides>139</Slides>
  <Notes>33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139</vt:i4>
      </vt:variant>
    </vt:vector>
  </HeadingPairs>
  <TitlesOfParts>
    <vt:vector size="141" baseType="lpstr">
      <vt:lpstr>VL-e_presentation_design_A</vt:lpstr>
      <vt:lpstr>CorelDRAW</vt:lpstr>
      <vt:lpstr>Grid Computing  and Site Infrastructures</vt:lpstr>
      <vt:lpstr>Slide 2</vt:lpstr>
      <vt:lpstr>Grid Computing and Infrastructures</vt:lpstr>
      <vt:lpstr>Slide 4</vt:lpstr>
      <vt:lpstr>Slide 5</vt:lpstr>
      <vt:lpstr>Grids in Science</vt:lpstr>
      <vt:lpstr>Why would we need it?</vt:lpstr>
      <vt:lpstr>LHC Computing</vt:lpstr>
      <vt:lpstr>Slide 9</vt:lpstr>
      <vt:lpstr>Today –  LHC Collaboration</vt:lpstr>
      <vt:lpstr>EGEE Achievements - Applications</vt:lpstr>
      <vt:lpstr>Astronomy &amp; Astrophysics</vt:lpstr>
      <vt:lpstr>Functional MRI analysis</vt:lpstr>
      <vt:lpstr>In silico drug discovery</vt:lpstr>
      <vt:lpstr>Fusion</vt:lpstr>
      <vt:lpstr>Enterprise</vt:lpstr>
      <vt:lpstr>Slide 17</vt:lpstr>
      <vt:lpstr>Why Grid computing – today?</vt:lpstr>
      <vt:lpstr>What is Grid?</vt:lpstr>
      <vt:lpstr>Slide 20</vt:lpstr>
      <vt:lpstr>Community Building</vt:lpstr>
      <vt:lpstr>Three essential ingredients for Grid</vt:lpstr>
      <vt:lpstr>Virtual Organisations</vt:lpstr>
      <vt:lpstr>Although nothing is ever quite that neat …</vt:lpstr>
      <vt:lpstr>Federation in Grid Security</vt:lpstr>
      <vt:lpstr>Organizing people</vt:lpstr>
      <vt:lpstr>Authentication vs. Authorization</vt:lpstr>
      <vt:lpstr>Identity and authentication</vt:lpstr>
      <vt:lpstr>Security Trust Mechanisms</vt:lpstr>
      <vt:lpstr>Direct (username-password) authN</vt:lpstr>
      <vt:lpstr>Kerberos</vt:lpstr>
      <vt:lpstr>PKI</vt:lpstr>
      <vt:lpstr>Federated PKI for authentication</vt:lpstr>
      <vt:lpstr>Slide 34</vt:lpstr>
      <vt:lpstr>Federations rising  hiding PKI from users</vt:lpstr>
      <vt:lpstr>Federation techniques getting popular</vt:lpstr>
      <vt:lpstr>Federated Authentication</vt:lpstr>
      <vt:lpstr>User Centric Identity?</vt:lpstr>
      <vt:lpstr>Organising Communities</vt:lpstr>
      <vt:lpstr>Role-based access control</vt:lpstr>
      <vt:lpstr>VOMS: Assertions in X.509 AC or SAML</vt:lpstr>
      <vt:lpstr>Using the Grid</vt:lpstr>
      <vt:lpstr>Slide 43</vt:lpstr>
      <vt:lpstr>Slide 44</vt:lpstr>
      <vt:lpstr>Typical grid topology for computational jobs</vt:lpstr>
      <vt:lpstr>Services in a Grid</vt:lpstr>
      <vt:lpstr>But you are not there yet …</vt:lpstr>
      <vt:lpstr>A seemingly simple task</vt:lpstr>
      <vt:lpstr>Example: GT4 WS GRAM Architecture</vt:lpstr>
      <vt:lpstr>Unicore CE Architecture</vt:lpstr>
      <vt:lpstr>Interoperability – but only basics at first</vt:lpstr>
      <vt:lpstr>Computing: user expectations?</vt:lpstr>
      <vt:lpstr>Using these systems</vt:lpstr>
      <vt:lpstr>Fair shares and estimated response time</vt:lpstr>
      <vt:lpstr>Storage</vt:lpstr>
      <vt:lpstr>Storage layering and interfaces</vt:lpstr>
      <vt:lpstr>How to you see the Grid?</vt:lpstr>
      <vt:lpstr>Information system and brokering issues</vt:lpstr>
      <vt:lpstr>GlueCE: a ‘resource description’ viewpoint</vt:lpstr>
      <vt:lpstr>Glue Attributes Set by the Site</vt:lpstr>
      <vt:lpstr>Working at scale</vt:lpstr>
      <vt:lpstr>Example: GlueServiceAccessControlRule</vt:lpstr>
      <vt:lpstr>Example: GlueHostOperatingSystemRelease</vt:lpstr>
      <vt:lpstr>LCG’s Most Popular Resource Centre</vt:lpstr>
      <vt:lpstr>Grid Site Infrastructure</vt:lpstr>
      <vt:lpstr>High Performance or High Throughput?</vt:lpstr>
      <vt:lpstr>Cluster architectures: Beowulf</vt:lpstr>
      <vt:lpstr>Growing your cluster</vt:lpstr>
      <vt:lpstr>But NAT does not help</vt:lpstr>
      <vt:lpstr>Data intensive jobs</vt:lpstr>
      <vt:lpstr>NDPF: Towards a fully connected system</vt:lpstr>
      <vt:lpstr>Extreme Data Intensive computing</vt:lpstr>
      <vt:lpstr>Network</vt:lpstr>
      <vt:lpstr>Remembering the Atlas Tier-1 data flows</vt:lpstr>
      <vt:lpstr>There’s always a network close to you</vt:lpstr>
      <vt:lpstr>Slide 76</vt:lpstr>
      <vt:lpstr>Firewall</vt:lpstr>
      <vt:lpstr>Streams and Firewalls</vt:lpstr>
      <vt:lpstr>Slide 79</vt:lpstr>
      <vt:lpstr>Policy impact of the OPN</vt:lpstr>
      <vt:lpstr>Slide 81</vt:lpstr>
      <vt:lpstr>Scaling up: Systems Management</vt:lpstr>
      <vt:lpstr>Think BIG</vt:lpstr>
      <vt:lpstr>A undue warm and fuzzy feeling</vt:lpstr>
      <vt:lpstr>Installation</vt:lpstr>
      <vt:lpstr>Divergent, Convergent, and Congruent Systems</vt:lpstr>
      <vt:lpstr>Managing complexity: Quattor</vt:lpstr>
      <vt:lpstr>Slide 88</vt:lpstr>
      <vt:lpstr>Slide 89</vt:lpstr>
      <vt:lpstr>Slide 90</vt:lpstr>
      <vt:lpstr>Slide 91</vt:lpstr>
      <vt:lpstr>Things that Break</vt:lpstr>
      <vt:lpstr>User and system directories and maps</vt:lpstr>
      <vt:lpstr>NDPF Occupancy</vt:lpstr>
      <vt:lpstr>But at times, in more detail</vt:lpstr>
      <vt:lpstr>Black Holes</vt:lpstr>
      <vt:lpstr>Clusters: what did we see?</vt:lpstr>
      <vt:lpstr>Logging and Auditing</vt:lpstr>
      <vt:lpstr>Grid and Cluster Logging</vt:lpstr>
      <vt:lpstr>Nagios display</vt:lpstr>
      <vt:lpstr>Nagios monitoring in a grid environment</vt:lpstr>
      <vt:lpstr>Security in a Distributed World</vt:lpstr>
      <vt:lpstr>Hardening your cluster</vt:lpstr>
      <vt:lpstr>What A VO Community Can Do To You</vt:lpstr>
      <vt:lpstr>Working with VO to respect policy, isolation</vt:lpstr>
      <vt:lpstr>Compliance</vt:lpstr>
      <vt:lpstr>EGEE/LCG Security Policies</vt:lpstr>
      <vt:lpstr>Slide 108</vt:lpstr>
      <vt:lpstr>Example: Grid User AUP</vt:lpstr>
      <vt:lpstr>What’s in a Policy</vt:lpstr>
      <vt:lpstr>Balancing incident response to privacy</vt:lpstr>
      <vt:lpstr>Exercising incident response: the SSCs</vt:lpstr>
      <vt:lpstr>Putting together an Infrastructure</vt:lpstr>
      <vt:lpstr>Grid Infrastructure</vt:lpstr>
      <vt:lpstr>How e-Infrastructures help e-Science</vt:lpstr>
      <vt:lpstr>EGEE-III</vt:lpstr>
      <vt:lpstr>Slide 117</vt:lpstr>
      <vt:lpstr>25 million SI2000 CPU hours reported/month</vt:lpstr>
      <vt:lpstr>Grid Infrastructures Works!</vt:lpstr>
      <vt:lpstr>Slide 120</vt:lpstr>
      <vt:lpstr>Google Grid Map</vt:lpstr>
      <vt:lpstr>Building Grid Infrastructures</vt:lpstr>
      <vt:lpstr>VO-centric infrastructure (‘OSG style’)</vt:lpstr>
      <vt:lpstr>Sustaining the Infrastructure</vt:lpstr>
      <vt:lpstr>Interoperation and standards</vt:lpstr>
      <vt:lpstr>Interoperation – between the clouds?</vt:lpstr>
      <vt:lpstr>Introducing standards</vt:lpstr>
      <vt:lpstr>Standards</vt:lpstr>
      <vt:lpstr>Why not standardize?</vt:lpstr>
      <vt:lpstr>European Grid Initiative</vt:lpstr>
      <vt:lpstr>European Grid Initiative timeline</vt:lpstr>
      <vt:lpstr>Slide 132</vt:lpstr>
      <vt:lpstr>Amsterdam to host EGI!</vt:lpstr>
      <vt:lpstr>But I Just Want it to Work!</vt:lpstr>
      <vt:lpstr>Going From here</vt:lpstr>
      <vt:lpstr>Going from here</vt:lpstr>
      <vt:lpstr>More things to do …</vt:lpstr>
      <vt:lpstr>A Bright Future!</vt:lpstr>
      <vt:lpstr>Slide 139</vt:lpstr>
    </vt:vector>
  </TitlesOfParts>
  <Company>NIKHEF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Grid: data delen op wereldschaal</dc:title>
  <dc:creator>David Groep</dc:creator>
  <cp:keywords>SNE 2008</cp:keywords>
  <cp:lastModifiedBy>davidg</cp:lastModifiedBy>
  <cp:revision>251</cp:revision>
  <dcterms:created xsi:type="dcterms:W3CDTF">2007-05-15T09:46:24Z</dcterms:created>
  <dcterms:modified xsi:type="dcterms:W3CDTF">2009-03-13T08:41:53Z</dcterms:modified>
  <cp:category>Guest lectures</cp:category>
</cp:coreProperties>
</file>